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167"/>
  </p:notesMasterIdLst>
  <p:handoutMasterIdLst>
    <p:handoutMasterId r:id="rId168"/>
  </p:handoutMasterIdLst>
  <p:sldIdLst>
    <p:sldId id="3819" r:id="rId2"/>
    <p:sldId id="3818" r:id="rId3"/>
    <p:sldId id="3821" r:id="rId4"/>
    <p:sldId id="3822" r:id="rId5"/>
    <p:sldId id="3823" r:id="rId6"/>
    <p:sldId id="3825" r:id="rId7"/>
    <p:sldId id="259" r:id="rId8"/>
    <p:sldId id="3826" r:id="rId9"/>
    <p:sldId id="3829" r:id="rId10"/>
    <p:sldId id="3974" r:id="rId11"/>
    <p:sldId id="260" r:id="rId12"/>
    <p:sldId id="2584" r:id="rId13"/>
    <p:sldId id="3965" r:id="rId14"/>
    <p:sldId id="2432" r:id="rId15"/>
    <p:sldId id="3946" r:id="rId16"/>
    <p:sldId id="280" r:id="rId17"/>
    <p:sldId id="2586" r:id="rId18"/>
    <p:sldId id="3966" r:id="rId19"/>
    <p:sldId id="3761" r:id="rId20"/>
    <p:sldId id="3973" r:id="rId21"/>
    <p:sldId id="3967" r:id="rId22"/>
    <p:sldId id="3968" r:id="rId23"/>
    <p:sldId id="2587" r:id="rId24"/>
    <p:sldId id="1490" r:id="rId25"/>
    <p:sldId id="2570" r:id="rId26"/>
    <p:sldId id="2571" r:id="rId27"/>
    <p:sldId id="2572" r:id="rId28"/>
    <p:sldId id="2573" r:id="rId29"/>
    <p:sldId id="3982" r:id="rId30"/>
    <p:sldId id="3830" r:id="rId31"/>
    <p:sldId id="3956" r:id="rId32"/>
    <p:sldId id="3958" r:id="rId33"/>
    <p:sldId id="3764" r:id="rId34"/>
    <p:sldId id="3955" r:id="rId35"/>
    <p:sldId id="3776" r:id="rId36"/>
    <p:sldId id="3976" r:id="rId37"/>
    <p:sldId id="3762" r:id="rId38"/>
    <p:sldId id="3765" r:id="rId39"/>
    <p:sldId id="3578" r:id="rId40"/>
    <p:sldId id="3831" r:id="rId41"/>
    <p:sldId id="3833" r:id="rId42"/>
    <p:sldId id="3517" r:id="rId43"/>
    <p:sldId id="2306" r:id="rId44"/>
    <p:sldId id="2123" r:id="rId45"/>
    <p:sldId id="2520" r:id="rId46"/>
    <p:sldId id="510" r:id="rId47"/>
    <p:sldId id="3511" r:id="rId48"/>
    <p:sldId id="2303" r:id="rId49"/>
    <p:sldId id="3835" r:id="rId50"/>
    <p:sldId id="2521" r:id="rId51"/>
    <p:sldId id="3495" r:id="rId52"/>
    <p:sldId id="3592" r:id="rId53"/>
    <p:sldId id="3979" r:id="rId54"/>
    <p:sldId id="3547" r:id="rId55"/>
    <p:sldId id="3546" r:id="rId56"/>
    <p:sldId id="3548" r:id="rId57"/>
    <p:sldId id="2634" r:id="rId58"/>
    <p:sldId id="267" r:id="rId59"/>
    <p:sldId id="3577" r:id="rId60"/>
    <p:sldId id="3977" r:id="rId61"/>
    <p:sldId id="3975" r:id="rId62"/>
    <p:sldId id="3957" r:id="rId63"/>
    <p:sldId id="3788" r:id="rId64"/>
    <p:sldId id="3615" r:id="rId65"/>
    <p:sldId id="3621" r:id="rId66"/>
    <p:sldId id="3962" r:id="rId67"/>
    <p:sldId id="509" r:id="rId68"/>
    <p:sldId id="3983" r:id="rId69"/>
    <p:sldId id="3537" r:id="rId70"/>
    <p:sldId id="3607" r:id="rId71"/>
    <p:sldId id="514" r:id="rId72"/>
    <p:sldId id="3969" r:id="rId73"/>
    <p:sldId id="2615" r:id="rId74"/>
    <p:sldId id="2591" r:id="rId75"/>
    <p:sldId id="2622" r:id="rId76"/>
    <p:sldId id="565" r:id="rId77"/>
    <p:sldId id="2628" r:id="rId78"/>
    <p:sldId id="3539" r:id="rId79"/>
    <p:sldId id="3499" r:id="rId80"/>
    <p:sldId id="2561" r:id="rId81"/>
    <p:sldId id="2614" r:id="rId82"/>
    <p:sldId id="2619" r:id="rId83"/>
    <p:sldId id="2630" r:id="rId84"/>
    <p:sldId id="2620" r:id="rId85"/>
    <p:sldId id="2621" r:id="rId86"/>
    <p:sldId id="2632" r:id="rId87"/>
    <p:sldId id="2642" r:id="rId88"/>
    <p:sldId id="3963" r:id="rId89"/>
    <p:sldId id="3836" r:id="rId90"/>
    <p:sldId id="3837" r:id="rId91"/>
    <p:sldId id="3980" r:id="rId92"/>
    <p:sldId id="3839" r:id="rId93"/>
    <p:sldId id="3925" r:id="rId94"/>
    <p:sldId id="3926" r:id="rId95"/>
    <p:sldId id="3623" r:id="rId96"/>
    <p:sldId id="2067" r:id="rId97"/>
    <p:sldId id="2068" r:id="rId98"/>
    <p:sldId id="3691" r:id="rId99"/>
    <p:sldId id="3930" r:id="rId100"/>
    <p:sldId id="3931" r:id="rId101"/>
    <p:sldId id="3932" r:id="rId102"/>
    <p:sldId id="3981" r:id="rId103"/>
    <p:sldId id="3933" r:id="rId104"/>
    <p:sldId id="3516" r:id="rId105"/>
    <p:sldId id="3513" r:id="rId106"/>
    <p:sldId id="3951" r:id="rId107"/>
    <p:sldId id="2641" r:id="rId108"/>
    <p:sldId id="3943" r:id="rId109"/>
    <p:sldId id="3588" r:id="rId110"/>
    <p:sldId id="1695" r:id="rId111"/>
    <p:sldId id="3939" r:id="rId112"/>
    <p:sldId id="3935" r:id="rId113"/>
    <p:sldId id="3936" r:id="rId114"/>
    <p:sldId id="3596" r:id="rId115"/>
    <p:sldId id="3937" r:id="rId116"/>
    <p:sldId id="3940" r:id="rId117"/>
    <p:sldId id="3683" r:id="rId118"/>
    <p:sldId id="2625" r:id="rId119"/>
    <p:sldId id="2635" r:id="rId120"/>
    <p:sldId id="2624" r:id="rId121"/>
    <p:sldId id="1742" r:id="rId122"/>
    <p:sldId id="1425" r:id="rId123"/>
    <p:sldId id="840" r:id="rId124"/>
    <p:sldId id="3685" r:id="rId125"/>
    <p:sldId id="3938" r:id="rId126"/>
    <p:sldId id="2237" r:id="rId127"/>
    <p:sldId id="2737" r:id="rId128"/>
    <p:sldId id="3751" r:id="rId129"/>
    <p:sldId id="3838" r:id="rId130"/>
    <p:sldId id="3840" r:id="rId131"/>
    <p:sldId id="3841" r:id="rId132"/>
    <p:sldId id="339" r:id="rId133"/>
    <p:sldId id="527" r:id="rId134"/>
    <p:sldId id="3590" r:id="rId135"/>
    <p:sldId id="3779" r:id="rId136"/>
    <p:sldId id="3954" r:id="rId137"/>
    <p:sldId id="3587" r:id="rId138"/>
    <p:sldId id="1086" r:id="rId139"/>
    <p:sldId id="3602" r:id="rId140"/>
    <p:sldId id="1085" r:id="rId141"/>
    <p:sldId id="3541" r:id="rId142"/>
    <p:sldId id="2646" r:id="rId143"/>
    <p:sldId id="3498" r:id="rId144"/>
    <p:sldId id="3777" r:id="rId145"/>
    <p:sldId id="3627" r:id="rId146"/>
    <p:sldId id="3663" r:id="rId147"/>
    <p:sldId id="3659" r:id="rId148"/>
    <p:sldId id="3959" r:id="rId149"/>
    <p:sldId id="3787" r:id="rId150"/>
    <p:sldId id="3703" r:id="rId151"/>
    <p:sldId id="3704" r:id="rId152"/>
    <p:sldId id="2645" r:id="rId153"/>
    <p:sldId id="3606" r:id="rId154"/>
    <p:sldId id="3611" r:id="rId155"/>
    <p:sldId id="3620" r:id="rId156"/>
    <p:sldId id="3576" r:id="rId157"/>
    <p:sldId id="3586" r:id="rId158"/>
    <p:sldId id="3580" r:id="rId159"/>
    <p:sldId id="3581" r:id="rId160"/>
    <p:sldId id="3582" r:id="rId161"/>
    <p:sldId id="3766" r:id="rId162"/>
    <p:sldId id="3780" r:id="rId163"/>
    <p:sldId id="3775" r:id="rId164"/>
    <p:sldId id="3817" r:id="rId165"/>
    <p:sldId id="3771" r:id="rId1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69A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BE9124-42A3-4AD1-A2AD-6A0D30CAD042}" v="106" dt="2025-10-25T13:22:00.8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74" d="100"/>
          <a:sy n="74" d="100"/>
        </p:scale>
        <p:origin x="984" y="48"/>
      </p:cViewPr>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51" d="100"/>
          <a:sy n="51" d="100"/>
        </p:scale>
        <p:origin x="2692" y="6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microsoft.com/office/2015/10/relationships/revisionInfo" Target="revisionInfo.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Bodmer" userId="f82d64a42721f930" providerId="LiveId" clId="{780E3520-BC8C-46F3-98CF-9B8925E00595}"/>
    <pc:docChg chg="undo custSel addSld delSld modSld sldOrd modMainMaster">
      <pc:chgData name="Edward Bodmer" userId="f82d64a42721f930" providerId="LiveId" clId="{780E3520-BC8C-46F3-98CF-9B8925E00595}" dt="2025-11-03T17:43:02.887" v="11404" actId="120"/>
      <pc:docMkLst>
        <pc:docMk/>
      </pc:docMkLst>
      <pc:sldChg chg="modSp add mod">
        <pc:chgData name="Edward Bodmer" userId="f82d64a42721f930" providerId="LiveId" clId="{780E3520-BC8C-46F3-98CF-9B8925E00595}" dt="2025-11-03T17:42:36.460" v="11403" actId="120"/>
        <pc:sldMkLst>
          <pc:docMk/>
          <pc:sldMk cId="3842671233" sldId="259"/>
        </pc:sldMkLst>
        <pc:spChg chg="mod">
          <ac:chgData name="Edward Bodmer" userId="f82d64a42721f930" providerId="LiveId" clId="{780E3520-BC8C-46F3-98CF-9B8925E00595}" dt="2025-11-03T17:42:36.460" v="11403" actId="120"/>
          <ac:spMkLst>
            <pc:docMk/>
            <pc:sldMk cId="3842671233" sldId="259"/>
            <ac:spMk id="2" creationId="{00000000-0000-0000-0000-000000000000}"/>
          </ac:spMkLst>
        </pc:spChg>
        <pc:spChg chg="mod">
          <ac:chgData name="Edward Bodmer" userId="f82d64a42721f930" providerId="LiveId" clId="{780E3520-BC8C-46F3-98CF-9B8925E00595}" dt="2025-10-24T18:10:04.136" v="9122" actId="6549"/>
          <ac:spMkLst>
            <pc:docMk/>
            <pc:sldMk cId="3842671233" sldId="259"/>
            <ac:spMk id="4" creationId="{00000000-0000-0000-0000-000000000000}"/>
          </ac:spMkLst>
        </pc:spChg>
      </pc:sldChg>
      <pc:sldChg chg="delSp modSp add mod">
        <pc:chgData name="Edward Bodmer" userId="f82d64a42721f930" providerId="LiveId" clId="{780E3520-BC8C-46F3-98CF-9B8925E00595}" dt="2025-10-24T15:13:20.464" v="6290" actId="1076"/>
        <pc:sldMkLst>
          <pc:docMk/>
          <pc:sldMk cId="1531229828" sldId="260"/>
        </pc:sldMkLst>
        <pc:spChg chg="mod">
          <ac:chgData name="Edward Bodmer" userId="f82d64a42721f930" providerId="LiveId" clId="{780E3520-BC8C-46F3-98CF-9B8925E00595}" dt="2025-10-24T07:56:11.138" v="3139" actId="14100"/>
          <ac:spMkLst>
            <pc:docMk/>
            <pc:sldMk cId="1531229828" sldId="260"/>
            <ac:spMk id="2" creationId="{00000000-0000-0000-0000-000000000000}"/>
          </ac:spMkLst>
        </pc:spChg>
        <pc:spChg chg="mod">
          <ac:chgData name="Edward Bodmer" userId="f82d64a42721f930" providerId="LiveId" clId="{780E3520-BC8C-46F3-98CF-9B8925E00595}" dt="2025-10-24T07:56:15.413" v="3140" actId="1076"/>
          <ac:spMkLst>
            <pc:docMk/>
            <pc:sldMk cId="1531229828" sldId="260"/>
            <ac:spMk id="4" creationId="{5820E364-6217-4830-BE9C-47EE3808B474}"/>
          </ac:spMkLst>
        </pc:spChg>
        <pc:spChg chg="mod">
          <ac:chgData name="Edward Bodmer" userId="f82d64a42721f930" providerId="LiveId" clId="{780E3520-BC8C-46F3-98CF-9B8925E00595}" dt="2025-10-24T15:13:20.464" v="6290" actId="1076"/>
          <ac:spMkLst>
            <pc:docMk/>
            <pc:sldMk cId="1531229828" sldId="260"/>
            <ac:spMk id="5" creationId="{00000000-0000-0000-0000-000000000000}"/>
          </ac:spMkLst>
        </pc:spChg>
      </pc:sldChg>
      <pc:sldChg chg="modSp add mod">
        <pc:chgData name="Edward Bodmer" userId="f82d64a42721f930" providerId="LiveId" clId="{780E3520-BC8C-46F3-98CF-9B8925E00595}" dt="2025-10-24T15:58:16.755" v="6716" actId="1076"/>
        <pc:sldMkLst>
          <pc:docMk/>
          <pc:sldMk cId="82354269" sldId="267"/>
        </pc:sldMkLst>
        <pc:spChg chg="mod">
          <ac:chgData name="Edward Bodmer" userId="f82d64a42721f930" providerId="LiveId" clId="{780E3520-BC8C-46F3-98CF-9B8925E00595}" dt="2025-10-24T15:58:16.755" v="6716" actId="1076"/>
          <ac:spMkLst>
            <pc:docMk/>
            <pc:sldMk cId="82354269" sldId="267"/>
            <ac:spMk id="3" creationId="{D0427F63-E89D-4232-AED0-712A778DCAB9}"/>
          </ac:spMkLst>
        </pc:spChg>
      </pc:sldChg>
      <pc:sldChg chg="delSp modSp add mod">
        <pc:chgData name="Edward Bodmer" userId="f82d64a42721f930" providerId="LiveId" clId="{780E3520-BC8C-46F3-98CF-9B8925E00595}" dt="2025-10-24T06:51:29.635" v="2142" actId="478"/>
        <pc:sldMkLst>
          <pc:docMk/>
          <pc:sldMk cId="988335937" sldId="280"/>
        </pc:sldMkLst>
        <pc:spChg chg="mod">
          <ac:chgData name="Edward Bodmer" userId="f82d64a42721f930" providerId="LiveId" clId="{780E3520-BC8C-46F3-98CF-9B8925E00595}" dt="2025-10-24T06:05:26.588" v="2062" actId="20577"/>
          <ac:spMkLst>
            <pc:docMk/>
            <pc:sldMk cId="988335937" sldId="280"/>
            <ac:spMk id="6" creationId="{00000000-0000-0000-0000-000000000000}"/>
          </ac:spMkLst>
        </pc:spChg>
        <pc:spChg chg="mod">
          <ac:chgData name="Edward Bodmer" userId="f82d64a42721f930" providerId="LiveId" clId="{780E3520-BC8C-46F3-98CF-9B8925E00595}" dt="2025-10-24T06:06:09.728" v="2064" actId="1076"/>
          <ac:spMkLst>
            <pc:docMk/>
            <pc:sldMk cId="988335937" sldId="280"/>
            <ac:spMk id="25" creationId="{B9D6F6FD-8686-4BA3-B723-5858B54AB3F3}"/>
          </ac:spMkLst>
        </pc:spChg>
        <pc:spChg chg="mod">
          <ac:chgData name="Edward Bodmer" userId="f82d64a42721f930" providerId="LiveId" clId="{780E3520-BC8C-46F3-98CF-9B8925E00595}" dt="2025-10-24T06:05:59.586" v="2063" actId="1076"/>
          <ac:spMkLst>
            <pc:docMk/>
            <pc:sldMk cId="988335937" sldId="280"/>
            <ac:spMk id="32" creationId="{5C79F5AD-5B8C-49DB-89E4-9BE7319FC6A4}"/>
          </ac:spMkLst>
        </pc:spChg>
        <pc:grpChg chg="mod">
          <ac:chgData name="Edward Bodmer" userId="f82d64a42721f930" providerId="LiveId" clId="{780E3520-BC8C-46F3-98CF-9B8925E00595}" dt="2025-10-24T06:04:52.075" v="2029" actId="14100"/>
          <ac:grpSpMkLst>
            <pc:docMk/>
            <pc:sldMk cId="988335937" sldId="280"/>
            <ac:grpSpMk id="8" creationId="{0F4D5D2C-069C-475C-9940-CA184DA955F7}"/>
          </ac:grpSpMkLst>
        </pc:grpChg>
      </pc:sldChg>
      <pc:sldChg chg="add">
        <pc:chgData name="Edward Bodmer" userId="f82d64a42721f930" providerId="LiveId" clId="{780E3520-BC8C-46F3-98CF-9B8925E00595}" dt="2025-10-23T21:20:14.195" v="1637"/>
        <pc:sldMkLst>
          <pc:docMk/>
          <pc:sldMk cId="3167183148" sldId="339"/>
        </pc:sldMkLst>
      </pc:sldChg>
      <pc:sldChg chg="addSp delSp modSp add mod">
        <pc:chgData name="Edward Bodmer" userId="f82d64a42721f930" providerId="LiveId" clId="{780E3520-BC8C-46F3-98CF-9B8925E00595}" dt="2025-10-24T17:44:24.495" v="8145" actId="27636"/>
        <pc:sldMkLst>
          <pc:docMk/>
          <pc:sldMk cId="302204035" sldId="509"/>
        </pc:sldMkLst>
        <pc:spChg chg="add mod">
          <ac:chgData name="Edward Bodmer" userId="f82d64a42721f930" providerId="LiveId" clId="{780E3520-BC8C-46F3-98CF-9B8925E00595}" dt="2025-10-24T17:44:24.495" v="8145" actId="27636"/>
          <ac:spMkLst>
            <pc:docMk/>
            <pc:sldMk cId="302204035" sldId="509"/>
            <ac:spMk id="4" creationId="{2CB3B826-335E-B616-A02D-19612177A7CD}"/>
          </ac:spMkLst>
        </pc:spChg>
      </pc:sldChg>
      <pc:sldChg chg="delSp modSp add mod">
        <pc:chgData name="Edward Bodmer" userId="f82d64a42721f930" providerId="LiveId" clId="{780E3520-BC8C-46F3-98CF-9B8925E00595}" dt="2025-10-24T17:56:43.056" v="8600" actId="20577"/>
        <pc:sldMkLst>
          <pc:docMk/>
          <pc:sldMk cId="2450908816" sldId="510"/>
        </pc:sldMkLst>
        <pc:spChg chg="mod">
          <ac:chgData name="Edward Bodmer" userId="f82d64a42721f930" providerId="LiveId" clId="{780E3520-BC8C-46F3-98CF-9B8925E00595}" dt="2025-10-24T17:56:43.056" v="8600" actId="20577"/>
          <ac:spMkLst>
            <pc:docMk/>
            <pc:sldMk cId="2450908816" sldId="510"/>
            <ac:spMk id="2" creationId="{00000000-0000-0000-0000-000000000000}"/>
          </ac:spMkLst>
        </pc:spChg>
      </pc:sldChg>
      <pc:sldChg chg="addSp delSp modSp add mod modNotes">
        <pc:chgData name="Edward Bodmer" userId="f82d64a42721f930" providerId="LiveId" clId="{780E3520-BC8C-46F3-98CF-9B8925E00595}" dt="2025-10-24T17:45:45.985" v="8210" actId="404"/>
        <pc:sldMkLst>
          <pc:docMk/>
          <pc:sldMk cId="4178972328" sldId="514"/>
        </pc:sldMkLst>
        <pc:spChg chg="mod">
          <ac:chgData name="Edward Bodmer" userId="f82d64a42721f930" providerId="LiveId" clId="{780E3520-BC8C-46F3-98CF-9B8925E00595}" dt="2025-10-24T17:45:21.920" v="8199" actId="1076"/>
          <ac:spMkLst>
            <pc:docMk/>
            <pc:sldMk cId="4178972328" sldId="514"/>
            <ac:spMk id="2" creationId="{E82276B3-2423-4824-A9C8-5E0F1241645E}"/>
          </ac:spMkLst>
        </pc:spChg>
        <pc:spChg chg="add mod">
          <ac:chgData name="Edward Bodmer" userId="f82d64a42721f930" providerId="LiveId" clId="{780E3520-BC8C-46F3-98CF-9B8925E00595}" dt="2025-10-24T17:45:08.910" v="8198" actId="20577"/>
          <ac:spMkLst>
            <pc:docMk/>
            <pc:sldMk cId="4178972328" sldId="514"/>
            <ac:spMk id="9" creationId="{A4A2E334-B4ED-A81F-B250-996FD4E644D8}"/>
          </ac:spMkLst>
        </pc:spChg>
        <pc:spChg chg="mod">
          <ac:chgData name="Edward Bodmer" userId="f82d64a42721f930" providerId="LiveId" clId="{780E3520-BC8C-46F3-98CF-9B8925E00595}" dt="2025-10-24T17:45:30.098" v="8201" actId="1076"/>
          <ac:spMkLst>
            <pc:docMk/>
            <pc:sldMk cId="4178972328" sldId="514"/>
            <ac:spMk id="14" creationId="{7EBA8F49-BCA6-4EF0-B6D5-775585C8321F}"/>
          </ac:spMkLst>
        </pc:spChg>
        <pc:spChg chg="mod">
          <ac:chgData name="Edward Bodmer" userId="f82d64a42721f930" providerId="LiveId" clId="{780E3520-BC8C-46F3-98CF-9B8925E00595}" dt="2025-10-24T17:45:45.985" v="8210" actId="404"/>
          <ac:spMkLst>
            <pc:docMk/>
            <pc:sldMk cId="4178972328" sldId="514"/>
            <ac:spMk id="24" creationId="{C6A4856F-D332-43A1-88E7-12AA10069701}"/>
          </ac:spMkLst>
        </pc:spChg>
        <pc:cxnChg chg="mod">
          <ac:chgData name="Edward Bodmer" userId="f82d64a42721f930" providerId="LiveId" clId="{780E3520-BC8C-46F3-98CF-9B8925E00595}" dt="2025-10-24T17:45:24.817" v="8200" actId="1076"/>
          <ac:cxnSpMkLst>
            <pc:docMk/>
            <pc:sldMk cId="4178972328" sldId="514"/>
            <ac:cxnSpMk id="27" creationId="{FCB78A0B-087F-4B98-807D-819A6BCA3AB8}"/>
          </ac:cxnSpMkLst>
        </pc:cxnChg>
      </pc:sldChg>
      <pc:sldChg chg="addSp delSp modSp add mod modClrScheme chgLayout">
        <pc:chgData name="Edward Bodmer" userId="f82d64a42721f930" providerId="LiveId" clId="{780E3520-BC8C-46F3-98CF-9B8925E00595}" dt="2025-10-24T16:21:23.097" v="6955" actId="478"/>
        <pc:sldMkLst>
          <pc:docMk/>
          <pc:sldMk cId="1142065361" sldId="527"/>
        </pc:sldMkLst>
        <pc:spChg chg="mod ord">
          <ac:chgData name="Edward Bodmer" userId="f82d64a42721f930" providerId="LiveId" clId="{780E3520-BC8C-46F3-98CF-9B8925E00595}" dt="2025-10-24T15:10:16.315" v="6285" actId="700"/>
          <ac:spMkLst>
            <pc:docMk/>
            <pc:sldMk cId="1142065361" sldId="527"/>
            <ac:spMk id="3" creationId="{00000000-0000-0000-0000-000000000000}"/>
          </ac:spMkLst>
        </pc:spChg>
        <pc:spChg chg="mod ord">
          <ac:chgData name="Edward Bodmer" userId="f82d64a42721f930" providerId="LiveId" clId="{780E3520-BC8C-46F3-98CF-9B8925E00595}" dt="2025-10-24T15:10:16.315" v="6285" actId="700"/>
          <ac:spMkLst>
            <pc:docMk/>
            <pc:sldMk cId="1142065361" sldId="527"/>
            <ac:spMk id="39" creationId="{A5E2247C-8831-4338-AA61-9AD9B1A9790C}"/>
          </ac:spMkLst>
        </pc:spChg>
      </pc:sldChg>
      <pc:sldChg chg="delSp modSp add mod">
        <pc:chgData name="Edward Bodmer" userId="f82d64a42721f930" providerId="LiveId" clId="{780E3520-BC8C-46F3-98CF-9B8925E00595}" dt="2025-10-24T07:51:09.998" v="2919" actId="14100"/>
        <pc:sldMkLst>
          <pc:docMk/>
          <pc:sldMk cId="4254133061" sldId="565"/>
        </pc:sldMkLst>
        <pc:spChg chg="mod">
          <ac:chgData name="Edward Bodmer" userId="f82d64a42721f930" providerId="LiveId" clId="{780E3520-BC8C-46F3-98CF-9B8925E00595}" dt="2025-10-24T07:51:09.998" v="2919" actId="14100"/>
          <ac:spMkLst>
            <pc:docMk/>
            <pc:sldMk cId="4254133061" sldId="565"/>
            <ac:spMk id="117762" creationId="{0B3D6C90-9D93-4452-B3D4-D014685C54F2}"/>
          </ac:spMkLst>
        </pc:spChg>
      </pc:sldChg>
      <pc:sldChg chg="delSp modSp add mod">
        <pc:chgData name="Edward Bodmer" userId="f82d64a42721f930" providerId="LiveId" clId="{780E3520-BC8C-46F3-98CF-9B8925E00595}" dt="2025-10-24T15:25:14.874" v="6348" actId="1076"/>
        <pc:sldMkLst>
          <pc:docMk/>
          <pc:sldMk cId="3151649256" sldId="840"/>
        </pc:sldMkLst>
        <pc:spChg chg="mod">
          <ac:chgData name="Edward Bodmer" userId="f82d64a42721f930" providerId="LiveId" clId="{780E3520-BC8C-46F3-98CF-9B8925E00595}" dt="2025-10-24T15:21:41.601" v="6331" actId="1076"/>
          <ac:spMkLst>
            <pc:docMk/>
            <pc:sldMk cId="3151649256" sldId="840"/>
            <ac:spMk id="3" creationId="{0158F2E3-B1D8-4278-8576-7278E5B155AF}"/>
          </ac:spMkLst>
        </pc:spChg>
        <pc:spChg chg="mod">
          <ac:chgData name="Edward Bodmer" userId="f82d64a42721f930" providerId="LiveId" clId="{780E3520-BC8C-46F3-98CF-9B8925E00595}" dt="2025-10-24T15:25:08.736" v="6347" actId="14100"/>
          <ac:spMkLst>
            <pc:docMk/>
            <pc:sldMk cId="3151649256" sldId="840"/>
            <ac:spMk id="4" creationId="{D1234070-B4A3-1D13-CB05-FC3CB80B0229}"/>
          </ac:spMkLst>
        </pc:spChg>
        <pc:picChg chg="mod">
          <ac:chgData name="Edward Bodmer" userId="f82d64a42721f930" providerId="LiveId" clId="{780E3520-BC8C-46F3-98CF-9B8925E00595}" dt="2025-10-24T15:25:14.874" v="6348" actId="1076"/>
          <ac:picMkLst>
            <pc:docMk/>
            <pc:sldMk cId="3151649256" sldId="840"/>
            <ac:picMk id="5" creationId="{3B71335D-97B9-4F5B-9C62-8D10F2320AEE}"/>
          </ac:picMkLst>
        </pc:picChg>
      </pc:sldChg>
      <pc:sldChg chg="add">
        <pc:chgData name="Edward Bodmer" userId="f82d64a42721f930" providerId="LiveId" clId="{780E3520-BC8C-46F3-98CF-9B8925E00595}" dt="2025-10-24T10:08:11.331" v="6128"/>
        <pc:sldMkLst>
          <pc:docMk/>
          <pc:sldMk cId="1958305571" sldId="1085"/>
        </pc:sldMkLst>
      </pc:sldChg>
      <pc:sldChg chg="add">
        <pc:chgData name="Edward Bodmer" userId="f82d64a42721f930" providerId="LiveId" clId="{780E3520-BC8C-46F3-98CF-9B8925E00595}" dt="2025-10-23T14:16:29.850" v="1112"/>
        <pc:sldMkLst>
          <pc:docMk/>
          <pc:sldMk cId="2429621267" sldId="1086"/>
        </pc:sldMkLst>
      </pc:sldChg>
      <pc:sldChg chg="add">
        <pc:chgData name="Edward Bodmer" userId="f82d64a42721f930" providerId="LiveId" clId="{780E3520-BC8C-46F3-98CF-9B8925E00595}" dt="2025-10-24T16:16:54.574" v="6922"/>
        <pc:sldMkLst>
          <pc:docMk/>
          <pc:sldMk cId="4112341218" sldId="1425"/>
        </pc:sldMkLst>
      </pc:sldChg>
      <pc:sldChg chg="delSp modSp add del mod">
        <pc:chgData name="Edward Bodmer" userId="f82d64a42721f930" providerId="LiveId" clId="{780E3520-BC8C-46F3-98CF-9B8925E00595}" dt="2025-10-23T21:09:56.589" v="1525" actId="1076"/>
        <pc:sldMkLst>
          <pc:docMk/>
          <pc:sldMk cId="1057667860" sldId="1490"/>
        </pc:sldMkLst>
        <pc:spChg chg="mod">
          <ac:chgData name="Edward Bodmer" userId="f82d64a42721f930" providerId="LiveId" clId="{780E3520-BC8C-46F3-98CF-9B8925E00595}" dt="2025-10-23T21:09:47.714" v="1523" actId="1076"/>
          <ac:spMkLst>
            <pc:docMk/>
            <pc:sldMk cId="1057667860" sldId="1490"/>
            <ac:spMk id="2" creationId="{00000000-0000-0000-0000-000000000000}"/>
          </ac:spMkLst>
        </pc:spChg>
        <pc:picChg chg="mod">
          <ac:chgData name="Edward Bodmer" userId="f82d64a42721f930" providerId="LiveId" clId="{780E3520-BC8C-46F3-98CF-9B8925E00595}" dt="2025-10-23T21:09:49.659" v="1524" actId="1076"/>
          <ac:picMkLst>
            <pc:docMk/>
            <pc:sldMk cId="1057667860" sldId="1490"/>
            <ac:picMk id="5" creationId="{00000000-0000-0000-0000-000000000000}"/>
          </ac:picMkLst>
        </pc:picChg>
        <pc:cxnChg chg="mod">
          <ac:chgData name="Edward Bodmer" userId="f82d64a42721f930" providerId="LiveId" clId="{780E3520-BC8C-46F3-98CF-9B8925E00595}" dt="2025-10-23T21:09:56.589" v="1525" actId="1076"/>
          <ac:cxnSpMkLst>
            <pc:docMk/>
            <pc:sldMk cId="1057667860" sldId="1490"/>
            <ac:cxnSpMk id="7" creationId="{00000000-0000-0000-0000-000000000000}"/>
          </ac:cxnSpMkLst>
        </pc:cxnChg>
      </pc:sldChg>
      <pc:sldChg chg="modSp add mod">
        <pc:chgData name="Edward Bodmer" userId="f82d64a42721f930" providerId="LiveId" clId="{780E3520-BC8C-46F3-98CF-9B8925E00595}" dt="2025-10-24T16:37:26.942" v="7638" actId="1076"/>
        <pc:sldMkLst>
          <pc:docMk/>
          <pc:sldMk cId="2824646855" sldId="1695"/>
        </pc:sldMkLst>
        <pc:spChg chg="mod">
          <ac:chgData name="Edward Bodmer" userId="f82d64a42721f930" providerId="LiveId" clId="{780E3520-BC8C-46F3-98CF-9B8925E00595}" dt="2025-10-24T16:37:26.942" v="7638" actId="1076"/>
          <ac:spMkLst>
            <pc:docMk/>
            <pc:sldMk cId="2824646855" sldId="1695"/>
            <ac:spMk id="160770" creationId="{00000000-0000-0000-0000-000000000000}"/>
          </ac:spMkLst>
        </pc:spChg>
      </pc:sldChg>
      <pc:sldChg chg="modSp add">
        <pc:chgData name="Edward Bodmer" userId="f82d64a42721f930" providerId="LiveId" clId="{780E3520-BC8C-46F3-98CF-9B8925E00595}" dt="2025-10-24T16:16:54.574" v="6922"/>
        <pc:sldMkLst>
          <pc:docMk/>
          <pc:sldMk cId="1568393514" sldId="1742"/>
        </pc:sldMkLst>
        <pc:spChg chg="mod">
          <ac:chgData name="Edward Bodmer" userId="f82d64a42721f930" providerId="LiveId" clId="{780E3520-BC8C-46F3-98CF-9B8925E00595}" dt="2025-10-24T16:16:54.574" v="6922"/>
          <ac:spMkLst>
            <pc:docMk/>
            <pc:sldMk cId="1568393514" sldId="1742"/>
            <ac:spMk id="200709" creationId="{00000000-0000-0000-0000-000000000000}"/>
          </ac:spMkLst>
        </pc:spChg>
      </pc:sldChg>
      <pc:sldChg chg="addSp delSp modSp add mod">
        <pc:chgData name="Edward Bodmer" userId="f82d64a42721f930" providerId="LiveId" clId="{780E3520-BC8C-46F3-98CF-9B8925E00595}" dt="2025-10-24T09:05:45.140" v="4643" actId="20577"/>
        <pc:sldMkLst>
          <pc:docMk/>
          <pc:sldMk cId="3531780219" sldId="2067"/>
        </pc:sldMkLst>
        <pc:spChg chg="mod">
          <ac:chgData name="Edward Bodmer" userId="f82d64a42721f930" providerId="LiveId" clId="{780E3520-BC8C-46F3-98CF-9B8925E00595}" dt="2025-10-24T09:04:13.570" v="4485" actId="1076"/>
          <ac:spMkLst>
            <pc:docMk/>
            <pc:sldMk cId="3531780219" sldId="2067"/>
            <ac:spMk id="2" creationId="{19E7A478-6D93-3995-7838-EAB8B0CEDA24}"/>
          </ac:spMkLst>
        </pc:spChg>
        <pc:spChg chg="add mod">
          <ac:chgData name="Edward Bodmer" userId="f82d64a42721f930" providerId="LiveId" clId="{780E3520-BC8C-46F3-98CF-9B8925E00595}" dt="2025-10-24T09:05:45.140" v="4643" actId="20577"/>
          <ac:spMkLst>
            <pc:docMk/>
            <pc:sldMk cId="3531780219" sldId="2067"/>
            <ac:spMk id="5" creationId="{510CAA79-D347-8F64-AD32-BEEB2BC06D04}"/>
          </ac:spMkLst>
        </pc:spChg>
      </pc:sldChg>
      <pc:sldChg chg="delSp modSp add mod">
        <pc:chgData name="Edward Bodmer" userId="f82d64a42721f930" providerId="LiveId" clId="{780E3520-BC8C-46F3-98CF-9B8925E00595}" dt="2025-10-24T09:05:52.603" v="4644" actId="1076"/>
        <pc:sldMkLst>
          <pc:docMk/>
          <pc:sldMk cId="1189953916" sldId="2068"/>
        </pc:sldMkLst>
        <pc:spChg chg="mod">
          <ac:chgData name="Edward Bodmer" userId="f82d64a42721f930" providerId="LiveId" clId="{780E3520-BC8C-46F3-98CF-9B8925E00595}" dt="2025-10-24T09:05:52.603" v="4644" actId="1076"/>
          <ac:spMkLst>
            <pc:docMk/>
            <pc:sldMk cId="1189953916" sldId="2068"/>
            <ac:spMk id="2" creationId="{8F8726BF-7FF9-7ED1-4F0E-04358437152F}"/>
          </ac:spMkLst>
        </pc:spChg>
      </pc:sldChg>
      <pc:sldChg chg="modSp add mod">
        <pc:chgData name="Edward Bodmer" userId="f82d64a42721f930" providerId="LiveId" clId="{780E3520-BC8C-46F3-98CF-9B8925E00595}" dt="2025-10-24T17:42:32.205" v="8143" actId="14100"/>
        <pc:sldMkLst>
          <pc:docMk/>
          <pc:sldMk cId="1833327072" sldId="2123"/>
        </pc:sldMkLst>
        <pc:spChg chg="mod">
          <ac:chgData name="Edward Bodmer" userId="f82d64a42721f930" providerId="LiveId" clId="{780E3520-BC8C-46F3-98CF-9B8925E00595}" dt="2025-10-24T17:42:27.253" v="8142" actId="14100"/>
          <ac:spMkLst>
            <pc:docMk/>
            <pc:sldMk cId="1833327072" sldId="2123"/>
            <ac:spMk id="3" creationId="{D62468A0-64D9-40DB-B655-E36032D49978}"/>
          </ac:spMkLst>
        </pc:spChg>
        <pc:spChg chg="mod">
          <ac:chgData name="Edward Bodmer" userId="f82d64a42721f930" providerId="LiveId" clId="{780E3520-BC8C-46F3-98CF-9B8925E00595}" dt="2025-10-24T17:42:32.205" v="8143" actId="14100"/>
          <ac:spMkLst>
            <pc:docMk/>
            <pc:sldMk cId="1833327072" sldId="2123"/>
            <ac:spMk id="4" creationId="{1EECD106-7701-4A33-9A43-0A51F81AEAFC}"/>
          </ac:spMkLst>
        </pc:spChg>
      </pc:sldChg>
      <pc:sldChg chg="delSp modSp add mod">
        <pc:chgData name="Edward Bodmer" userId="f82d64a42721f930" providerId="LiveId" clId="{780E3520-BC8C-46F3-98CF-9B8925E00595}" dt="2025-10-24T17:37:56.456" v="8128" actId="27636"/>
        <pc:sldMkLst>
          <pc:docMk/>
          <pc:sldMk cId="3790556263" sldId="2237"/>
        </pc:sldMkLst>
        <pc:spChg chg="mod">
          <ac:chgData name="Edward Bodmer" userId="f82d64a42721f930" providerId="LiveId" clId="{780E3520-BC8C-46F3-98CF-9B8925E00595}" dt="2025-10-24T15:23:27.957" v="6337" actId="1076"/>
          <ac:spMkLst>
            <pc:docMk/>
            <pc:sldMk cId="3790556263" sldId="2237"/>
            <ac:spMk id="2" creationId="{4E15EA81-AF13-414B-8952-84997F02BA8C}"/>
          </ac:spMkLst>
        </pc:spChg>
        <pc:spChg chg="mod">
          <ac:chgData name="Edward Bodmer" userId="f82d64a42721f930" providerId="LiveId" clId="{780E3520-BC8C-46F3-98CF-9B8925E00595}" dt="2025-10-24T17:37:56.456" v="8128" actId="27636"/>
          <ac:spMkLst>
            <pc:docMk/>
            <pc:sldMk cId="3790556263" sldId="2237"/>
            <ac:spMk id="11" creationId="{78A2A7C6-CADC-6FC7-2659-E3739CF0D1DC}"/>
          </ac:spMkLst>
        </pc:spChg>
        <pc:picChg chg="mod">
          <ac:chgData name="Edward Bodmer" userId="f82d64a42721f930" providerId="LiveId" clId="{780E3520-BC8C-46F3-98CF-9B8925E00595}" dt="2025-10-24T17:37:52.574" v="8126" actId="1076"/>
          <ac:picMkLst>
            <pc:docMk/>
            <pc:sldMk cId="3790556263" sldId="2237"/>
            <ac:picMk id="9" creationId="{C85AAAC3-8AA9-1ADA-8776-043B0D7F49ED}"/>
          </ac:picMkLst>
        </pc:picChg>
        <pc:picChg chg="mod">
          <ac:chgData name="Edward Bodmer" userId="f82d64a42721f930" providerId="LiveId" clId="{780E3520-BC8C-46F3-98CF-9B8925E00595}" dt="2025-10-24T17:37:49.346" v="8125" actId="1076"/>
          <ac:picMkLst>
            <pc:docMk/>
            <pc:sldMk cId="3790556263" sldId="2237"/>
            <ac:picMk id="12" creationId="{12AE96D3-80B6-4FA5-9585-C7773AF4D617}"/>
          </ac:picMkLst>
        </pc:picChg>
      </pc:sldChg>
      <pc:sldChg chg="modSp add mod">
        <pc:chgData name="Edward Bodmer" userId="f82d64a42721f930" providerId="LiveId" clId="{780E3520-BC8C-46F3-98CF-9B8925E00595}" dt="2025-10-24T14:56:00.235" v="6208" actId="27636"/>
        <pc:sldMkLst>
          <pc:docMk/>
          <pc:sldMk cId="2183268206" sldId="2303"/>
        </pc:sldMkLst>
        <pc:spChg chg="mod">
          <ac:chgData name="Edward Bodmer" userId="f82d64a42721f930" providerId="LiveId" clId="{780E3520-BC8C-46F3-98CF-9B8925E00595}" dt="2025-10-24T14:56:00.235" v="6208" actId="27636"/>
          <ac:spMkLst>
            <pc:docMk/>
            <pc:sldMk cId="2183268206" sldId="2303"/>
            <ac:spMk id="176130" creationId="{00000000-0000-0000-0000-000000000000}"/>
          </ac:spMkLst>
        </pc:spChg>
      </pc:sldChg>
      <pc:sldChg chg="modSp add mod">
        <pc:chgData name="Edward Bodmer" userId="f82d64a42721f930" providerId="LiveId" clId="{780E3520-BC8C-46F3-98CF-9B8925E00595}" dt="2025-10-24T17:41:54.369" v="8136" actId="27636"/>
        <pc:sldMkLst>
          <pc:docMk/>
          <pc:sldMk cId="3783157749" sldId="2306"/>
        </pc:sldMkLst>
        <pc:spChg chg="mod">
          <ac:chgData name="Edward Bodmer" userId="f82d64a42721f930" providerId="LiveId" clId="{780E3520-BC8C-46F3-98CF-9B8925E00595}" dt="2025-10-24T17:41:54.369" v="8135" actId="27636"/>
          <ac:spMkLst>
            <pc:docMk/>
            <pc:sldMk cId="3783157749" sldId="2306"/>
            <ac:spMk id="2" creationId="{4549DBED-4F3B-4488-BDAE-81598D5AB733}"/>
          </ac:spMkLst>
        </pc:spChg>
        <pc:spChg chg="mod">
          <ac:chgData name="Edward Bodmer" userId="f82d64a42721f930" providerId="LiveId" clId="{780E3520-BC8C-46F3-98CF-9B8925E00595}" dt="2025-10-24T17:41:54.219" v="8133"/>
          <ac:spMkLst>
            <pc:docMk/>
            <pc:sldMk cId="3783157749" sldId="2306"/>
            <ac:spMk id="4" creationId="{90534551-4CE9-4A78-8CC1-42EF06D35E04}"/>
          </ac:spMkLst>
        </pc:spChg>
        <pc:spChg chg="mod">
          <ac:chgData name="Edward Bodmer" userId="f82d64a42721f930" providerId="LiveId" clId="{780E3520-BC8C-46F3-98CF-9B8925E00595}" dt="2025-10-24T17:41:54.369" v="8136" actId="27636"/>
          <ac:spMkLst>
            <pc:docMk/>
            <pc:sldMk cId="3783157749" sldId="2306"/>
            <ac:spMk id="6" creationId="{0F3B337D-22E0-4A1F-A766-7232A4695822}"/>
          </ac:spMkLst>
        </pc:spChg>
      </pc:sldChg>
      <pc:sldChg chg="modSp add mod">
        <pc:chgData name="Edward Bodmer" userId="f82d64a42721f930" providerId="LiveId" clId="{780E3520-BC8C-46F3-98CF-9B8925E00595}" dt="2025-10-24T07:55:57.581" v="3138" actId="20577"/>
        <pc:sldMkLst>
          <pc:docMk/>
          <pc:sldMk cId="1850555710" sldId="2432"/>
        </pc:sldMkLst>
        <pc:spChg chg="mod">
          <ac:chgData name="Edward Bodmer" userId="f82d64a42721f930" providerId="LiveId" clId="{780E3520-BC8C-46F3-98CF-9B8925E00595}" dt="2025-10-24T07:55:57.581" v="3138" actId="20577"/>
          <ac:spMkLst>
            <pc:docMk/>
            <pc:sldMk cId="1850555710" sldId="2432"/>
            <ac:spMk id="2" creationId="{9719B3CF-918F-447A-88C9-386B8C5C4BEE}"/>
          </ac:spMkLst>
        </pc:spChg>
      </pc:sldChg>
      <pc:sldChg chg="delSp modSp add mod">
        <pc:chgData name="Edward Bodmer" userId="f82d64a42721f930" providerId="LiveId" clId="{780E3520-BC8C-46F3-98CF-9B8925E00595}" dt="2025-10-23T21:17:08.123" v="1617" actId="1076"/>
        <pc:sldMkLst>
          <pc:docMk/>
          <pc:sldMk cId="2342924527" sldId="2520"/>
        </pc:sldMkLst>
        <pc:spChg chg="mod">
          <ac:chgData name="Edward Bodmer" userId="f82d64a42721f930" providerId="LiveId" clId="{780E3520-BC8C-46F3-98CF-9B8925E00595}" dt="2025-10-23T21:17:08.123" v="1617" actId="1076"/>
          <ac:spMkLst>
            <pc:docMk/>
            <pc:sldMk cId="2342924527" sldId="2520"/>
            <ac:spMk id="76" creationId="{1FBDAC0A-0D42-47FA-B29A-5EEFFAE04430}"/>
          </ac:spMkLst>
        </pc:spChg>
      </pc:sldChg>
      <pc:sldChg chg="delSp modSp add mod">
        <pc:chgData name="Edward Bodmer" userId="f82d64a42721f930" providerId="LiveId" clId="{780E3520-BC8C-46F3-98CF-9B8925E00595}" dt="2025-10-23T21:18:23.843" v="1632" actId="1076"/>
        <pc:sldMkLst>
          <pc:docMk/>
          <pc:sldMk cId="4046214414" sldId="2521"/>
        </pc:sldMkLst>
        <pc:spChg chg="mod">
          <ac:chgData name="Edward Bodmer" userId="f82d64a42721f930" providerId="LiveId" clId="{780E3520-BC8C-46F3-98CF-9B8925E00595}" dt="2025-10-23T21:18:16.511" v="1629" actId="1076"/>
          <ac:spMkLst>
            <pc:docMk/>
            <pc:sldMk cId="4046214414" sldId="2521"/>
            <ac:spMk id="2" creationId="{47781EC3-03B3-4C70-94D2-D512B850974D}"/>
          </ac:spMkLst>
        </pc:spChg>
        <pc:spChg chg="mod">
          <ac:chgData name="Edward Bodmer" userId="f82d64a42721f930" providerId="LiveId" clId="{780E3520-BC8C-46F3-98CF-9B8925E00595}" dt="2025-10-23T21:18:13.069" v="1628" actId="1076"/>
          <ac:spMkLst>
            <pc:docMk/>
            <pc:sldMk cId="4046214414" sldId="2521"/>
            <ac:spMk id="3" creationId="{233E7395-B026-4386-ADF5-FACF597E559B}"/>
          </ac:spMkLst>
        </pc:spChg>
        <pc:picChg chg="mod">
          <ac:chgData name="Edward Bodmer" userId="f82d64a42721f930" providerId="LiveId" clId="{780E3520-BC8C-46F3-98CF-9B8925E00595}" dt="2025-10-23T21:18:23.843" v="1632" actId="1076"/>
          <ac:picMkLst>
            <pc:docMk/>
            <pc:sldMk cId="4046214414" sldId="2521"/>
            <ac:picMk id="7" creationId="{F0D84903-F854-4E64-B3F0-B2A2A64800C1}"/>
          </ac:picMkLst>
        </pc:picChg>
      </pc:sldChg>
      <pc:sldChg chg="add">
        <pc:chgData name="Edward Bodmer" userId="f82d64a42721f930" providerId="LiveId" clId="{780E3520-BC8C-46F3-98CF-9B8925E00595}" dt="2025-10-24T14:13:39.992" v="6206"/>
        <pc:sldMkLst>
          <pc:docMk/>
          <pc:sldMk cId="4038931100" sldId="2561"/>
        </pc:sldMkLst>
      </pc:sldChg>
      <pc:sldChg chg="delSp modSp add del mod">
        <pc:chgData name="Edward Bodmer" userId="f82d64a42721f930" providerId="LiveId" clId="{780E3520-BC8C-46F3-98CF-9B8925E00595}" dt="2025-10-24T08:02:12.816" v="3641" actId="2696"/>
        <pc:sldMkLst>
          <pc:docMk/>
          <pc:sldMk cId="1358327552" sldId="2570"/>
        </pc:sldMkLst>
        <pc:spChg chg="mod">
          <ac:chgData name="Edward Bodmer" userId="f82d64a42721f930" providerId="LiveId" clId="{780E3520-BC8C-46F3-98CF-9B8925E00595}" dt="2025-10-24T05:44:38.415" v="1846" actId="20577"/>
          <ac:spMkLst>
            <pc:docMk/>
            <pc:sldMk cId="1358327552" sldId="2570"/>
            <ac:spMk id="2" creationId="{815A8264-AE75-2AA8-4F58-8283C3EB2F35}"/>
          </ac:spMkLst>
        </pc:spChg>
      </pc:sldChg>
      <pc:sldChg chg="modSp add mod">
        <pc:chgData name="Edward Bodmer" userId="f82d64a42721f930" providerId="LiveId" clId="{780E3520-BC8C-46F3-98CF-9B8925E00595}" dt="2025-10-24T17:15:28.220" v="7969" actId="1035"/>
        <pc:sldMkLst>
          <pc:docMk/>
          <pc:sldMk cId="670759557" sldId="2571"/>
        </pc:sldMkLst>
        <pc:spChg chg="mod">
          <ac:chgData name="Edward Bodmer" userId="f82d64a42721f930" providerId="LiveId" clId="{780E3520-BC8C-46F3-98CF-9B8925E00595}" dt="2025-10-24T17:04:15.792" v="7967" actId="27636"/>
          <ac:spMkLst>
            <pc:docMk/>
            <pc:sldMk cId="670759557" sldId="2571"/>
            <ac:spMk id="2" creationId="{815A8264-AE75-2AA8-4F58-8283C3EB2F35}"/>
          </ac:spMkLst>
        </pc:spChg>
        <pc:spChg chg="mod">
          <ac:chgData name="Edward Bodmer" userId="f82d64a42721f930" providerId="LiveId" clId="{780E3520-BC8C-46F3-98CF-9B8925E00595}" dt="2025-10-24T17:04:15.749" v="7966"/>
          <ac:spMkLst>
            <pc:docMk/>
            <pc:sldMk cId="670759557" sldId="2571"/>
            <ac:spMk id="4" creationId="{B50951A8-3ADF-CC97-0E39-F092D54DD4B0}"/>
          </ac:spMkLst>
        </pc:spChg>
        <pc:picChg chg="mod">
          <ac:chgData name="Edward Bodmer" userId="f82d64a42721f930" providerId="LiveId" clId="{780E3520-BC8C-46F3-98CF-9B8925E00595}" dt="2025-10-24T17:15:28.220" v="7969" actId="1035"/>
          <ac:picMkLst>
            <pc:docMk/>
            <pc:sldMk cId="670759557" sldId="2571"/>
            <ac:picMk id="7" creationId="{AB8D0D84-4439-B0D5-5150-6FC9BD00AB02}"/>
          </ac:picMkLst>
        </pc:picChg>
      </pc:sldChg>
      <pc:sldChg chg="modSp add mod">
        <pc:chgData name="Edward Bodmer" userId="f82d64a42721f930" providerId="LiveId" clId="{780E3520-BC8C-46F3-98CF-9B8925E00595}" dt="2025-10-24T17:25:41.801" v="8039" actId="27636"/>
        <pc:sldMkLst>
          <pc:docMk/>
          <pc:sldMk cId="4200588426" sldId="2572"/>
        </pc:sldMkLst>
        <pc:spChg chg="mod">
          <ac:chgData name="Edward Bodmer" userId="f82d64a42721f930" providerId="LiveId" clId="{780E3520-BC8C-46F3-98CF-9B8925E00595}" dt="2025-10-24T17:25:41.801" v="8039" actId="27636"/>
          <ac:spMkLst>
            <pc:docMk/>
            <pc:sldMk cId="4200588426" sldId="2572"/>
            <ac:spMk id="2" creationId="{815A8264-AE75-2AA8-4F58-8283C3EB2F35}"/>
          </ac:spMkLst>
        </pc:spChg>
        <pc:spChg chg="mod">
          <ac:chgData name="Edward Bodmer" userId="f82d64a42721f930" providerId="LiveId" clId="{780E3520-BC8C-46F3-98CF-9B8925E00595}" dt="2025-10-24T17:25:41.765" v="8038"/>
          <ac:spMkLst>
            <pc:docMk/>
            <pc:sldMk cId="4200588426" sldId="2572"/>
            <ac:spMk id="4" creationId="{B50951A8-3ADF-CC97-0E39-F092D54DD4B0}"/>
          </ac:spMkLst>
        </pc:spChg>
      </pc:sldChg>
      <pc:sldChg chg="modSp add mod">
        <pc:chgData name="Edward Bodmer" userId="f82d64a42721f930" providerId="LiveId" clId="{780E3520-BC8C-46F3-98CF-9B8925E00595}" dt="2025-10-25T11:01:57.619" v="9124" actId="33524"/>
        <pc:sldMkLst>
          <pc:docMk/>
          <pc:sldMk cId="841424173" sldId="2573"/>
        </pc:sldMkLst>
        <pc:spChg chg="mod">
          <ac:chgData name="Edward Bodmer" userId="f82d64a42721f930" providerId="LiveId" clId="{780E3520-BC8C-46F3-98CF-9B8925E00595}" dt="2025-10-25T11:01:57.619" v="9124" actId="33524"/>
          <ac:spMkLst>
            <pc:docMk/>
            <pc:sldMk cId="841424173" sldId="2573"/>
            <ac:spMk id="2" creationId="{C491F350-01AD-573A-E071-6FAA4D4170EE}"/>
          </ac:spMkLst>
        </pc:spChg>
        <pc:spChg chg="mod">
          <ac:chgData name="Edward Bodmer" userId="f82d64a42721f930" providerId="LiveId" clId="{780E3520-BC8C-46F3-98CF-9B8925E00595}" dt="2025-10-24T17:25:41.765" v="8038"/>
          <ac:spMkLst>
            <pc:docMk/>
            <pc:sldMk cId="841424173" sldId="2573"/>
            <ac:spMk id="4" creationId="{9CE73C2E-037F-C43D-8573-A5834AC73C8D}"/>
          </ac:spMkLst>
        </pc:spChg>
      </pc:sldChg>
      <pc:sldChg chg="delSp modSp add mod">
        <pc:chgData name="Edward Bodmer" userId="f82d64a42721f930" providerId="LiveId" clId="{780E3520-BC8C-46F3-98CF-9B8925E00595}" dt="2025-10-23T21:08:30.716" v="1509" actId="478"/>
        <pc:sldMkLst>
          <pc:docMk/>
          <pc:sldMk cId="4214216374" sldId="2584"/>
        </pc:sldMkLst>
        <pc:spChg chg="mod">
          <ac:chgData name="Edward Bodmer" userId="f82d64a42721f930" providerId="LiveId" clId="{780E3520-BC8C-46F3-98CF-9B8925E00595}" dt="2025-10-23T21:07:00.735" v="1435" actId="27636"/>
          <ac:spMkLst>
            <pc:docMk/>
            <pc:sldMk cId="4214216374" sldId="2584"/>
            <ac:spMk id="3" creationId="{568396DA-DCC2-2852-E4F2-0BAF3CD4E32A}"/>
          </ac:spMkLst>
        </pc:spChg>
      </pc:sldChg>
      <pc:sldChg chg="delSp modSp add mod">
        <pc:chgData name="Edward Bodmer" userId="f82d64a42721f930" providerId="LiveId" clId="{780E3520-BC8C-46F3-98CF-9B8925E00595}" dt="2025-10-24T08:37:11.163" v="3655" actId="14100"/>
        <pc:sldMkLst>
          <pc:docMk/>
          <pc:sldMk cId="1104815333" sldId="2586"/>
        </pc:sldMkLst>
        <pc:spChg chg="mod">
          <ac:chgData name="Edward Bodmer" userId="f82d64a42721f930" providerId="LiveId" clId="{780E3520-BC8C-46F3-98CF-9B8925E00595}" dt="2025-10-24T08:37:11.163" v="3655" actId="14100"/>
          <ac:spMkLst>
            <pc:docMk/>
            <pc:sldMk cId="1104815333" sldId="2586"/>
            <ac:spMk id="2" creationId="{99467162-606B-F3F8-908F-4C4EB25BE638}"/>
          </ac:spMkLst>
        </pc:spChg>
        <pc:spChg chg="mod">
          <ac:chgData name="Edward Bodmer" userId="f82d64a42721f930" providerId="LiveId" clId="{780E3520-BC8C-46F3-98CF-9B8925E00595}" dt="2025-10-23T21:07:00.754" v="1436" actId="27636"/>
          <ac:spMkLst>
            <pc:docMk/>
            <pc:sldMk cId="1104815333" sldId="2586"/>
            <ac:spMk id="3" creationId="{FB231798-4B50-25E2-5C40-1A692B5B7ADD}"/>
          </ac:spMkLst>
        </pc:spChg>
      </pc:sldChg>
      <pc:sldChg chg="delSp modSp add mod">
        <pc:chgData name="Edward Bodmer" userId="f82d64a42721f930" providerId="LiveId" clId="{780E3520-BC8C-46F3-98CF-9B8925E00595}" dt="2025-10-24T17:27:57.357" v="8091" actId="120"/>
        <pc:sldMkLst>
          <pc:docMk/>
          <pc:sldMk cId="307965188" sldId="2587"/>
        </pc:sldMkLst>
        <pc:spChg chg="mod">
          <ac:chgData name="Edward Bodmer" userId="f82d64a42721f930" providerId="LiveId" clId="{780E3520-BC8C-46F3-98CF-9B8925E00595}" dt="2025-10-23T21:09:32.789" v="1520" actId="1076"/>
          <ac:spMkLst>
            <pc:docMk/>
            <pc:sldMk cId="307965188" sldId="2587"/>
            <ac:spMk id="2" creationId="{99467162-606B-F3F8-908F-4C4EB25BE638}"/>
          </ac:spMkLst>
        </pc:spChg>
        <pc:spChg chg="mod">
          <ac:chgData name="Edward Bodmer" userId="f82d64a42721f930" providerId="LiveId" clId="{780E3520-BC8C-46F3-98CF-9B8925E00595}" dt="2025-10-24T17:27:57.357" v="8091" actId="120"/>
          <ac:spMkLst>
            <pc:docMk/>
            <pc:sldMk cId="307965188" sldId="2587"/>
            <ac:spMk id="3" creationId="{FB231798-4B50-25E2-5C40-1A692B5B7ADD}"/>
          </ac:spMkLst>
        </pc:spChg>
      </pc:sldChg>
      <pc:sldChg chg="modSp add mod">
        <pc:chgData name="Edward Bodmer" userId="f82d64a42721f930" providerId="LiveId" clId="{780E3520-BC8C-46F3-98CF-9B8925E00595}" dt="2025-10-24T07:45:49.364" v="2806" actId="27636"/>
        <pc:sldMkLst>
          <pc:docMk/>
          <pc:sldMk cId="1967007241" sldId="2591"/>
        </pc:sldMkLst>
        <pc:spChg chg="mod">
          <ac:chgData name="Edward Bodmer" userId="f82d64a42721f930" providerId="LiveId" clId="{780E3520-BC8C-46F3-98CF-9B8925E00595}" dt="2025-10-24T07:45:49.364" v="2806" actId="27636"/>
          <ac:spMkLst>
            <pc:docMk/>
            <pc:sldMk cId="1967007241" sldId="2591"/>
            <ac:spMk id="2" creationId="{58AA1554-01CE-BEFC-930C-64E12C8E9E4B}"/>
          </ac:spMkLst>
        </pc:spChg>
      </pc:sldChg>
      <pc:sldChg chg="delSp modSp add mod">
        <pc:chgData name="Edward Bodmer" userId="f82d64a42721f930" providerId="LiveId" clId="{780E3520-BC8C-46F3-98CF-9B8925E00595}" dt="2025-10-24T07:51:28.961" v="2922" actId="1076"/>
        <pc:sldMkLst>
          <pc:docMk/>
          <pc:sldMk cId="398969160" sldId="2614"/>
        </pc:sldMkLst>
        <pc:spChg chg="mod">
          <ac:chgData name="Edward Bodmer" userId="f82d64a42721f930" providerId="LiveId" clId="{780E3520-BC8C-46F3-98CF-9B8925E00595}" dt="2025-10-24T07:51:28.961" v="2922" actId="1076"/>
          <ac:spMkLst>
            <pc:docMk/>
            <pc:sldMk cId="398969160" sldId="2614"/>
            <ac:spMk id="2" creationId="{0D46524D-1218-90C1-78B6-CCE2A6055CD0}"/>
          </ac:spMkLst>
        </pc:spChg>
      </pc:sldChg>
      <pc:sldChg chg="add">
        <pc:chgData name="Edward Bodmer" userId="f82d64a42721f930" providerId="LiveId" clId="{780E3520-BC8C-46F3-98CF-9B8925E00595}" dt="2025-10-24T07:47:55.189" v="2824"/>
        <pc:sldMkLst>
          <pc:docMk/>
          <pc:sldMk cId="4061637123" sldId="2615"/>
        </pc:sldMkLst>
      </pc:sldChg>
      <pc:sldChg chg="add del">
        <pc:chgData name="Edward Bodmer" userId="f82d64a42721f930" providerId="LiveId" clId="{780E3520-BC8C-46F3-98CF-9B8925E00595}" dt="2025-10-24T14:07:50.676" v="6202"/>
        <pc:sldMkLst>
          <pc:docMk/>
          <pc:sldMk cId="2157881661" sldId="2619"/>
        </pc:sldMkLst>
      </pc:sldChg>
      <pc:sldChg chg="add del">
        <pc:chgData name="Edward Bodmer" userId="f82d64a42721f930" providerId="LiveId" clId="{780E3520-BC8C-46F3-98CF-9B8925E00595}" dt="2025-10-24T14:07:50.676" v="6202"/>
        <pc:sldMkLst>
          <pc:docMk/>
          <pc:sldMk cId="322203780" sldId="2620"/>
        </pc:sldMkLst>
      </pc:sldChg>
      <pc:sldChg chg="add del">
        <pc:chgData name="Edward Bodmer" userId="f82d64a42721f930" providerId="LiveId" clId="{780E3520-BC8C-46F3-98CF-9B8925E00595}" dt="2025-10-24T14:07:50.676" v="6202"/>
        <pc:sldMkLst>
          <pc:docMk/>
          <pc:sldMk cId="2912992623" sldId="2621"/>
        </pc:sldMkLst>
      </pc:sldChg>
      <pc:sldChg chg="delSp modSp add mod">
        <pc:chgData name="Edward Bodmer" userId="f82d64a42721f930" providerId="LiveId" clId="{780E3520-BC8C-46F3-98CF-9B8925E00595}" dt="2025-10-24T07:46:08.398" v="2811" actId="27636"/>
        <pc:sldMkLst>
          <pc:docMk/>
          <pc:sldMk cId="377950369" sldId="2622"/>
        </pc:sldMkLst>
        <pc:spChg chg="mod">
          <ac:chgData name="Edward Bodmer" userId="f82d64a42721f930" providerId="LiveId" clId="{780E3520-BC8C-46F3-98CF-9B8925E00595}" dt="2025-10-24T07:46:08.398" v="2811" actId="27636"/>
          <ac:spMkLst>
            <pc:docMk/>
            <pc:sldMk cId="377950369" sldId="2622"/>
            <ac:spMk id="2" creationId="{61002F5F-FE7D-B98D-C315-F5417E113DA6}"/>
          </ac:spMkLst>
        </pc:spChg>
      </pc:sldChg>
      <pc:sldChg chg="delSp modSp add mod">
        <pc:chgData name="Edward Bodmer" userId="f82d64a42721f930" providerId="LiveId" clId="{780E3520-BC8C-46F3-98CF-9B8925E00595}" dt="2025-10-24T15:22:55.468" v="6333" actId="1076"/>
        <pc:sldMkLst>
          <pc:docMk/>
          <pc:sldMk cId="1452211004" sldId="2624"/>
        </pc:sldMkLst>
        <pc:spChg chg="mod">
          <ac:chgData name="Edward Bodmer" userId="f82d64a42721f930" providerId="LiveId" clId="{780E3520-BC8C-46F3-98CF-9B8925E00595}" dt="2025-10-24T15:22:51.234" v="6332" actId="1076"/>
          <ac:spMkLst>
            <pc:docMk/>
            <pc:sldMk cId="1452211004" sldId="2624"/>
            <ac:spMk id="2" creationId="{1A56A797-FF89-BB3E-4EFE-3DECB6270926}"/>
          </ac:spMkLst>
        </pc:spChg>
        <pc:spChg chg="mod">
          <ac:chgData name="Edward Bodmer" userId="f82d64a42721f930" providerId="LiveId" clId="{780E3520-BC8C-46F3-98CF-9B8925E00595}" dt="2025-10-24T15:22:55.468" v="6333" actId="1076"/>
          <ac:spMkLst>
            <pc:docMk/>
            <pc:sldMk cId="1452211004" sldId="2624"/>
            <ac:spMk id="3" creationId="{F099E488-E5E9-2C3B-C2F1-560F364896EF}"/>
          </ac:spMkLst>
        </pc:spChg>
      </pc:sldChg>
      <pc:sldChg chg="delSp modSp add mod">
        <pc:chgData name="Edward Bodmer" userId="f82d64a42721f930" providerId="LiveId" clId="{780E3520-BC8C-46F3-98CF-9B8925E00595}" dt="2025-10-24T15:20:33.062" v="6322" actId="1076"/>
        <pc:sldMkLst>
          <pc:docMk/>
          <pc:sldMk cId="2137589491" sldId="2625"/>
        </pc:sldMkLst>
        <pc:spChg chg="mod">
          <ac:chgData name="Edward Bodmer" userId="f82d64a42721f930" providerId="LiveId" clId="{780E3520-BC8C-46F3-98CF-9B8925E00595}" dt="2025-10-24T15:20:33.062" v="6322" actId="1076"/>
          <ac:spMkLst>
            <pc:docMk/>
            <pc:sldMk cId="2137589491" sldId="2625"/>
            <ac:spMk id="2" creationId="{6C7A21EE-0C0C-8449-1B43-D80D67058039}"/>
          </ac:spMkLst>
        </pc:spChg>
      </pc:sldChg>
      <pc:sldChg chg="delSp modSp add mod">
        <pc:chgData name="Edward Bodmer" userId="f82d64a42721f930" providerId="LiveId" clId="{780E3520-BC8C-46F3-98CF-9B8925E00595}" dt="2025-10-24T07:51:17.669" v="2920" actId="1076"/>
        <pc:sldMkLst>
          <pc:docMk/>
          <pc:sldMk cId="1519544091" sldId="2628"/>
        </pc:sldMkLst>
        <pc:spChg chg="mod">
          <ac:chgData name="Edward Bodmer" userId="f82d64a42721f930" providerId="LiveId" clId="{780E3520-BC8C-46F3-98CF-9B8925E00595}" dt="2025-10-24T07:51:17.669" v="2920" actId="1076"/>
          <ac:spMkLst>
            <pc:docMk/>
            <pc:sldMk cId="1519544091" sldId="2628"/>
            <ac:spMk id="2" creationId="{4774A205-D6D1-AF3D-96A0-B25CFBB193D1}"/>
          </ac:spMkLst>
        </pc:spChg>
      </pc:sldChg>
      <pc:sldChg chg="add del">
        <pc:chgData name="Edward Bodmer" userId="f82d64a42721f930" providerId="LiveId" clId="{780E3520-BC8C-46F3-98CF-9B8925E00595}" dt="2025-10-24T14:07:50.676" v="6202"/>
        <pc:sldMkLst>
          <pc:docMk/>
          <pc:sldMk cId="2060675186" sldId="2630"/>
        </pc:sldMkLst>
      </pc:sldChg>
      <pc:sldChg chg="add del">
        <pc:chgData name="Edward Bodmer" userId="f82d64a42721f930" providerId="LiveId" clId="{780E3520-BC8C-46F3-98CF-9B8925E00595}" dt="2025-10-24T14:07:50.676" v="6202"/>
        <pc:sldMkLst>
          <pc:docMk/>
          <pc:sldMk cId="1601917138" sldId="2632"/>
        </pc:sldMkLst>
      </pc:sldChg>
      <pc:sldChg chg="modSp add mod">
        <pc:chgData name="Edward Bodmer" userId="f82d64a42721f930" providerId="LiveId" clId="{780E3520-BC8C-46F3-98CF-9B8925E00595}" dt="2025-10-24T16:04:05.060" v="6819" actId="20577"/>
        <pc:sldMkLst>
          <pc:docMk/>
          <pc:sldMk cId="2171001694" sldId="2634"/>
        </pc:sldMkLst>
        <pc:spChg chg="mod">
          <ac:chgData name="Edward Bodmer" userId="f82d64a42721f930" providerId="LiveId" clId="{780E3520-BC8C-46F3-98CF-9B8925E00595}" dt="2025-10-24T16:03:30.858" v="6756" actId="1076"/>
          <ac:spMkLst>
            <pc:docMk/>
            <pc:sldMk cId="2171001694" sldId="2634"/>
            <ac:spMk id="2" creationId="{45C26EAD-430D-3EBB-8548-7758E1501EC1}"/>
          </ac:spMkLst>
        </pc:spChg>
        <pc:spChg chg="mod">
          <ac:chgData name="Edward Bodmer" userId="f82d64a42721f930" providerId="LiveId" clId="{780E3520-BC8C-46F3-98CF-9B8925E00595}" dt="2025-10-24T16:04:05.060" v="6819" actId="20577"/>
          <ac:spMkLst>
            <pc:docMk/>
            <pc:sldMk cId="2171001694" sldId="2634"/>
            <ac:spMk id="3" creationId="{322163BF-3242-36CB-4B08-01A3EA8BF3ED}"/>
          </ac:spMkLst>
        </pc:spChg>
      </pc:sldChg>
      <pc:sldChg chg="delSp modSp add mod">
        <pc:chgData name="Edward Bodmer" userId="f82d64a42721f930" providerId="LiveId" clId="{780E3520-BC8C-46F3-98CF-9B8925E00595}" dt="2025-10-24T15:24:48.449" v="6340" actId="1076"/>
        <pc:sldMkLst>
          <pc:docMk/>
          <pc:sldMk cId="4188464923" sldId="2635"/>
        </pc:sldMkLst>
        <pc:spChg chg="mod">
          <ac:chgData name="Edward Bodmer" userId="f82d64a42721f930" providerId="LiveId" clId="{780E3520-BC8C-46F3-98CF-9B8925E00595}" dt="2025-10-24T15:24:48.449" v="6340" actId="1076"/>
          <ac:spMkLst>
            <pc:docMk/>
            <pc:sldMk cId="4188464923" sldId="2635"/>
            <ac:spMk id="2" creationId="{6C7A21EE-0C0C-8449-1B43-D80D67058039}"/>
          </ac:spMkLst>
        </pc:spChg>
      </pc:sldChg>
      <pc:sldChg chg="delSp modSp add mod">
        <pc:chgData name="Edward Bodmer" userId="f82d64a42721f930" providerId="LiveId" clId="{780E3520-BC8C-46F3-98CF-9B8925E00595}" dt="2025-10-24T09:06:32.924" v="4649" actId="1076"/>
        <pc:sldMkLst>
          <pc:docMk/>
          <pc:sldMk cId="2266522090" sldId="2641"/>
        </pc:sldMkLst>
        <pc:spChg chg="mod">
          <ac:chgData name="Edward Bodmer" userId="f82d64a42721f930" providerId="LiveId" clId="{780E3520-BC8C-46F3-98CF-9B8925E00595}" dt="2025-10-23T21:07:01.085" v="1456" actId="27636"/>
          <ac:spMkLst>
            <pc:docMk/>
            <pc:sldMk cId="2266522090" sldId="2641"/>
            <ac:spMk id="2" creationId="{948D7ABD-1993-457B-B1A8-028F199AB243}"/>
          </ac:spMkLst>
        </pc:spChg>
        <pc:spChg chg="mod">
          <ac:chgData name="Edward Bodmer" userId="f82d64a42721f930" providerId="LiveId" clId="{780E3520-BC8C-46F3-98CF-9B8925E00595}" dt="2025-10-24T09:06:32.924" v="4649" actId="1076"/>
          <ac:spMkLst>
            <pc:docMk/>
            <pc:sldMk cId="2266522090" sldId="2641"/>
            <ac:spMk id="3" creationId="{4840FA90-83D3-4EBC-B381-931B7BD5DC9D}"/>
          </ac:spMkLst>
        </pc:spChg>
      </pc:sldChg>
      <pc:sldChg chg="add del">
        <pc:chgData name="Edward Bodmer" userId="f82d64a42721f930" providerId="LiveId" clId="{780E3520-BC8C-46F3-98CF-9B8925E00595}" dt="2025-10-24T15:15:07.053" v="6293"/>
        <pc:sldMkLst>
          <pc:docMk/>
          <pc:sldMk cId="1375831336" sldId="2642"/>
        </pc:sldMkLst>
      </pc:sldChg>
      <pc:sldChg chg="delSp modSp add mod">
        <pc:chgData name="Edward Bodmer" userId="f82d64a42721f930" providerId="LiveId" clId="{780E3520-BC8C-46F3-98CF-9B8925E00595}" dt="2025-10-24T17:37:24.468" v="8122" actId="14100"/>
        <pc:sldMkLst>
          <pc:docMk/>
          <pc:sldMk cId="1039117096" sldId="2645"/>
        </pc:sldMkLst>
        <pc:spChg chg="mod">
          <ac:chgData name="Edward Bodmer" userId="f82d64a42721f930" providerId="LiveId" clId="{780E3520-BC8C-46F3-98CF-9B8925E00595}" dt="2025-10-24T16:22:55.569" v="6967" actId="1076"/>
          <ac:spMkLst>
            <pc:docMk/>
            <pc:sldMk cId="1039117096" sldId="2645"/>
            <ac:spMk id="2" creationId="{87D0FCEA-079C-4278-B0D5-0FC17F28C1A1}"/>
          </ac:spMkLst>
        </pc:spChg>
        <pc:spChg chg="mod">
          <ac:chgData name="Edward Bodmer" userId="f82d64a42721f930" providerId="LiveId" clId="{780E3520-BC8C-46F3-98CF-9B8925E00595}" dt="2025-10-24T17:37:24.468" v="8122" actId="14100"/>
          <ac:spMkLst>
            <pc:docMk/>
            <pc:sldMk cId="1039117096" sldId="2645"/>
            <ac:spMk id="3" creationId="{030C54D8-39CA-27C5-7DC7-1BFD380506E3}"/>
          </ac:spMkLst>
        </pc:spChg>
      </pc:sldChg>
      <pc:sldChg chg="modSp add mod">
        <pc:chgData name="Edward Bodmer" userId="f82d64a42721f930" providerId="LiveId" clId="{780E3520-BC8C-46F3-98CF-9B8925E00595}" dt="2025-10-24T17:34:39.648" v="8105" actId="6549"/>
        <pc:sldMkLst>
          <pc:docMk/>
          <pc:sldMk cId="2440993224" sldId="2737"/>
        </pc:sldMkLst>
        <pc:spChg chg="mod">
          <ac:chgData name="Edward Bodmer" userId="f82d64a42721f930" providerId="LiveId" clId="{780E3520-BC8C-46F3-98CF-9B8925E00595}" dt="2025-10-24T17:34:28.772" v="8103" actId="20577"/>
          <ac:spMkLst>
            <pc:docMk/>
            <pc:sldMk cId="2440993224" sldId="2737"/>
            <ac:spMk id="2" creationId="{981B131A-6DE9-B304-DE6E-3BF1F9437C76}"/>
          </ac:spMkLst>
        </pc:spChg>
        <pc:spChg chg="mod">
          <ac:chgData name="Edward Bodmer" userId="f82d64a42721f930" providerId="LiveId" clId="{780E3520-BC8C-46F3-98CF-9B8925E00595}" dt="2025-10-24T17:34:39.648" v="8105" actId="6549"/>
          <ac:spMkLst>
            <pc:docMk/>
            <pc:sldMk cId="2440993224" sldId="2737"/>
            <ac:spMk id="3" creationId="{56279D98-092E-822C-24D4-AD92D2A59D98}"/>
          </ac:spMkLst>
        </pc:spChg>
      </pc:sldChg>
      <pc:sldChg chg="modSp add mod modTransition">
        <pc:chgData name="Edward Bodmer" userId="f82d64a42721f930" providerId="LiveId" clId="{780E3520-BC8C-46F3-98CF-9B8925E00595}" dt="2025-10-24T15:59:11.449" v="6743" actId="20577"/>
        <pc:sldMkLst>
          <pc:docMk/>
          <pc:sldMk cId="1950247184" sldId="3495"/>
        </pc:sldMkLst>
        <pc:spChg chg="mod">
          <ac:chgData name="Edward Bodmer" userId="f82d64a42721f930" providerId="LiveId" clId="{780E3520-BC8C-46F3-98CF-9B8925E00595}" dt="2025-10-24T15:59:11.449" v="6743" actId="20577"/>
          <ac:spMkLst>
            <pc:docMk/>
            <pc:sldMk cId="1950247184" sldId="3495"/>
            <ac:spMk id="2" creationId="{2BF93195-EAAC-92CF-455C-907C54704BF6}"/>
          </ac:spMkLst>
        </pc:spChg>
      </pc:sldChg>
      <pc:sldChg chg="modSp add mod">
        <pc:chgData name="Edward Bodmer" userId="f82d64a42721f930" providerId="LiveId" clId="{780E3520-BC8C-46F3-98CF-9B8925E00595}" dt="2025-10-24T15:55:26.508" v="6713" actId="14100"/>
        <pc:sldMkLst>
          <pc:docMk/>
          <pc:sldMk cId="2015084180" sldId="3498"/>
        </pc:sldMkLst>
        <pc:spChg chg="mod">
          <ac:chgData name="Edward Bodmer" userId="f82d64a42721f930" providerId="LiveId" clId="{780E3520-BC8C-46F3-98CF-9B8925E00595}" dt="2025-10-24T15:55:26.508" v="6713" actId="14100"/>
          <ac:spMkLst>
            <pc:docMk/>
            <pc:sldMk cId="2015084180" sldId="3498"/>
            <ac:spMk id="2" creationId="{256C83BB-F640-45EF-C043-FADCE68A75D4}"/>
          </ac:spMkLst>
        </pc:spChg>
      </pc:sldChg>
      <pc:sldChg chg="add">
        <pc:chgData name="Edward Bodmer" userId="f82d64a42721f930" providerId="LiveId" clId="{780E3520-BC8C-46F3-98CF-9B8925E00595}" dt="2025-10-24T14:13:39.992" v="6206"/>
        <pc:sldMkLst>
          <pc:docMk/>
          <pc:sldMk cId="1863343594" sldId="3499"/>
        </pc:sldMkLst>
      </pc:sldChg>
      <pc:sldChg chg="delSp modSp add mod">
        <pc:chgData name="Edward Bodmer" userId="f82d64a42721f930" providerId="LiveId" clId="{780E3520-BC8C-46F3-98CF-9B8925E00595}" dt="2025-10-23T21:17:30.379" v="1623" actId="1036"/>
        <pc:sldMkLst>
          <pc:docMk/>
          <pc:sldMk cId="3208640566" sldId="3511"/>
        </pc:sldMkLst>
        <pc:spChg chg="mod">
          <ac:chgData name="Edward Bodmer" userId="f82d64a42721f930" providerId="LiveId" clId="{780E3520-BC8C-46F3-98CF-9B8925E00595}" dt="2025-10-23T21:17:22.328" v="1619" actId="14100"/>
          <ac:spMkLst>
            <pc:docMk/>
            <pc:sldMk cId="3208640566" sldId="3511"/>
            <ac:spMk id="2" creationId="{A4B523C8-9ECE-A649-C595-B514955E1CCA}"/>
          </ac:spMkLst>
        </pc:spChg>
        <pc:picChg chg="mod">
          <ac:chgData name="Edward Bodmer" userId="f82d64a42721f930" providerId="LiveId" clId="{780E3520-BC8C-46F3-98CF-9B8925E00595}" dt="2025-10-23T21:17:30.379" v="1623" actId="1036"/>
          <ac:picMkLst>
            <pc:docMk/>
            <pc:sldMk cId="3208640566" sldId="3511"/>
            <ac:picMk id="6147" creationId="{00000000-0000-0000-0000-000000000000}"/>
          </ac:picMkLst>
        </pc:picChg>
      </pc:sldChg>
      <pc:sldChg chg="modSp add mod">
        <pc:chgData name="Edward Bodmer" userId="f82d64a42721f930" providerId="LiveId" clId="{780E3520-BC8C-46F3-98CF-9B8925E00595}" dt="2025-10-24T11:09:10.115" v="6194" actId="27636"/>
        <pc:sldMkLst>
          <pc:docMk/>
          <pc:sldMk cId="394768553" sldId="3513"/>
        </pc:sldMkLst>
        <pc:spChg chg="mod">
          <ac:chgData name="Edward Bodmer" userId="f82d64a42721f930" providerId="LiveId" clId="{780E3520-BC8C-46F3-98CF-9B8925E00595}" dt="2025-10-24T11:09:10.111" v="6193" actId="27636"/>
          <ac:spMkLst>
            <pc:docMk/>
            <pc:sldMk cId="394768553" sldId="3513"/>
            <ac:spMk id="2" creationId="{0F626963-0486-3CB5-8A51-94DE55797869}"/>
          </ac:spMkLst>
        </pc:spChg>
        <pc:spChg chg="mod">
          <ac:chgData name="Edward Bodmer" userId="f82d64a42721f930" providerId="LiveId" clId="{780E3520-BC8C-46F3-98CF-9B8925E00595}" dt="2025-10-24T11:09:10.115" v="6194" actId="27636"/>
          <ac:spMkLst>
            <pc:docMk/>
            <pc:sldMk cId="394768553" sldId="3513"/>
            <ac:spMk id="4" creationId="{AE1549AA-7223-5F85-1BA4-B2438205B8B8}"/>
          </ac:spMkLst>
        </pc:spChg>
      </pc:sldChg>
      <pc:sldChg chg="delSp modSp add mod">
        <pc:chgData name="Edward Bodmer" userId="f82d64a42721f930" providerId="LiveId" clId="{780E3520-BC8C-46F3-98CF-9B8925E00595}" dt="2025-10-24T15:24:11.212" v="6339" actId="14100"/>
        <pc:sldMkLst>
          <pc:docMk/>
          <pc:sldMk cId="2079878088" sldId="3516"/>
        </pc:sldMkLst>
        <pc:spChg chg="mod">
          <ac:chgData name="Edward Bodmer" userId="f82d64a42721f930" providerId="LiveId" clId="{780E3520-BC8C-46F3-98CF-9B8925E00595}" dt="2025-10-23T21:07:01.060" v="1455" actId="27636"/>
          <ac:spMkLst>
            <pc:docMk/>
            <pc:sldMk cId="2079878088" sldId="3516"/>
            <ac:spMk id="3" creationId="{BE353821-D0C1-47B0-83C4-356BDF93F1CC}"/>
          </ac:spMkLst>
        </pc:spChg>
        <pc:spChg chg="mod">
          <ac:chgData name="Edward Bodmer" userId="f82d64a42721f930" providerId="LiveId" clId="{780E3520-BC8C-46F3-98CF-9B8925E00595}" dt="2025-10-24T15:24:11.212" v="6339" actId="14100"/>
          <ac:spMkLst>
            <pc:docMk/>
            <pc:sldMk cId="2079878088" sldId="3516"/>
            <ac:spMk id="4" creationId="{D2F62959-0DA8-1D0C-42DC-F03602C723A5}"/>
          </ac:spMkLst>
        </pc:spChg>
        <pc:spChg chg="mod">
          <ac:chgData name="Edward Bodmer" userId="f82d64a42721f930" providerId="LiveId" clId="{780E3520-BC8C-46F3-98CF-9B8925E00595}" dt="2025-10-24T15:24:06.533" v="6338" actId="14100"/>
          <ac:spMkLst>
            <pc:docMk/>
            <pc:sldMk cId="2079878088" sldId="3516"/>
            <ac:spMk id="9" creationId="{00000000-0000-0000-0000-000000000000}"/>
          </ac:spMkLst>
        </pc:spChg>
      </pc:sldChg>
      <pc:sldChg chg="modSp add mod">
        <pc:chgData name="Edward Bodmer" userId="f82d64a42721f930" providerId="LiveId" clId="{780E3520-BC8C-46F3-98CF-9B8925E00595}" dt="2025-10-25T11:07:57.316" v="9507" actId="20577"/>
        <pc:sldMkLst>
          <pc:docMk/>
          <pc:sldMk cId="2396516582" sldId="3517"/>
        </pc:sldMkLst>
        <pc:spChg chg="mod">
          <ac:chgData name="Edward Bodmer" userId="f82d64a42721f930" providerId="LiveId" clId="{780E3520-BC8C-46F3-98CF-9B8925E00595}" dt="2025-10-25T11:07:57.316" v="9507" actId="20577"/>
          <ac:spMkLst>
            <pc:docMk/>
            <pc:sldMk cId="2396516582" sldId="3517"/>
            <ac:spMk id="3" creationId="{71E2C03E-62D1-9E83-28F1-12923041A438}"/>
          </ac:spMkLst>
        </pc:spChg>
      </pc:sldChg>
      <pc:sldChg chg="add">
        <pc:chgData name="Edward Bodmer" userId="f82d64a42721f930" providerId="LiveId" clId="{780E3520-BC8C-46F3-98CF-9B8925E00595}" dt="2025-10-24T07:36:18.297" v="2779"/>
        <pc:sldMkLst>
          <pc:docMk/>
          <pc:sldMk cId="3968519302" sldId="3537"/>
        </pc:sldMkLst>
      </pc:sldChg>
      <pc:sldChg chg="delSp modSp add mod">
        <pc:chgData name="Edward Bodmer" userId="f82d64a42721f930" providerId="LiveId" clId="{780E3520-BC8C-46F3-98CF-9B8925E00595}" dt="2025-10-24T07:46:45.426" v="2820" actId="1036"/>
        <pc:sldMkLst>
          <pc:docMk/>
          <pc:sldMk cId="1495655432" sldId="3539"/>
        </pc:sldMkLst>
        <pc:spChg chg="mod">
          <ac:chgData name="Edward Bodmer" userId="f82d64a42721f930" providerId="LiveId" clId="{780E3520-BC8C-46F3-98CF-9B8925E00595}" dt="2025-10-24T07:46:36.814" v="2817" actId="14100"/>
          <ac:spMkLst>
            <pc:docMk/>
            <pc:sldMk cId="1495655432" sldId="3539"/>
            <ac:spMk id="2" creationId="{A107707E-3324-F95E-887B-A8FC4E7AE011}"/>
          </ac:spMkLst>
        </pc:spChg>
        <pc:spChg chg="mod">
          <ac:chgData name="Edward Bodmer" userId="f82d64a42721f930" providerId="LiveId" clId="{780E3520-BC8C-46F3-98CF-9B8925E00595}" dt="2025-10-24T07:46:45.426" v="2820" actId="1036"/>
          <ac:spMkLst>
            <pc:docMk/>
            <pc:sldMk cId="1495655432" sldId="3539"/>
            <ac:spMk id="5" creationId="{CC5F440C-3D59-9AAB-E73F-7F09A56F5D9D}"/>
          </ac:spMkLst>
        </pc:spChg>
      </pc:sldChg>
      <pc:sldChg chg="modSp add mod">
        <pc:chgData name="Edward Bodmer" userId="f82d64a42721f930" providerId="LiveId" clId="{780E3520-BC8C-46F3-98CF-9B8925E00595}" dt="2025-10-24T10:08:44.272" v="6130" actId="27636"/>
        <pc:sldMkLst>
          <pc:docMk/>
          <pc:sldMk cId="3534035214" sldId="3541"/>
        </pc:sldMkLst>
        <pc:spChg chg="mod">
          <ac:chgData name="Edward Bodmer" userId="f82d64a42721f930" providerId="LiveId" clId="{780E3520-BC8C-46F3-98CF-9B8925E00595}" dt="2025-10-24T10:08:44.272" v="6130" actId="27636"/>
          <ac:spMkLst>
            <pc:docMk/>
            <pc:sldMk cId="3534035214" sldId="3541"/>
            <ac:spMk id="2" creationId="{DF33AB5C-FC09-E752-A367-318CD3F1BACC}"/>
          </ac:spMkLst>
        </pc:spChg>
      </pc:sldChg>
      <pc:sldChg chg="modSp add mod ord">
        <pc:chgData name="Edward Bodmer" userId="f82d64a42721f930" providerId="LiveId" clId="{780E3520-BC8C-46F3-98CF-9B8925E00595}" dt="2025-10-25T11:08:39.322" v="9518" actId="20577"/>
        <pc:sldMkLst>
          <pc:docMk/>
          <pc:sldMk cId="1315612360" sldId="3546"/>
        </pc:sldMkLst>
        <pc:spChg chg="mod">
          <ac:chgData name="Edward Bodmer" userId="f82d64a42721f930" providerId="LiveId" clId="{780E3520-BC8C-46F3-98CF-9B8925E00595}" dt="2025-10-24T16:04:35.429" v="6821" actId="14100"/>
          <ac:spMkLst>
            <pc:docMk/>
            <pc:sldMk cId="1315612360" sldId="3546"/>
            <ac:spMk id="2" creationId="{00000000-0000-0000-0000-000000000000}"/>
          </ac:spMkLst>
        </pc:spChg>
        <pc:spChg chg="mod">
          <ac:chgData name="Edward Bodmer" userId="f82d64a42721f930" providerId="LiveId" clId="{780E3520-BC8C-46F3-98CF-9B8925E00595}" dt="2025-10-25T11:08:39.322" v="9518" actId="20577"/>
          <ac:spMkLst>
            <pc:docMk/>
            <pc:sldMk cId="1315612360" sldId="3546"/>
            <ac:spMk id="3" creationId="{00000000-0000-0000-0000-000000000000}"/>
          </ac:spMkLst>
        </pc:spChg>
      </pc:sldChg>
      <pc:sldChg chg="modSp add mod ord">
        <pc:chgData name="Edward Bodmer" userId="f82d64a42721f930" providerId="LiveId" clId="{780E3520-BC8C-46F3-98CF-9B8925E00595}" dt="2025-10-25T11:08:52.691" v="9521" actId="403"/>
        <pc:sldMkLst>
          <pc:docMk/>
          <pc:sldMk cId="1113694417" sldId="3547"/>
        </pc:sldMkLst>
        <pc:spChg chg="mod">
          <ac:chgData name="Edward Bodmer" userId="f82d64a42721f930" providerId="LiveId" clId="{780E3520-BC8C-46F3-98CF-9B8925E00595}" dt="2025-10-25T11:08:52.691" v="9521" actId="403"/>
          <ac:spMkLst>
            <pc:docMk/>
            <pc:sldMk cId="1113694417" sldId="3547"/>
            <ac:spMk id="5" creationId="{C96BEECE-D5C4-9A9C-76CC-68C452B4AB7D}"/>
          </ac:spMkLst>
        </pc:spChg>
      </pc:sldChg>
      <pc:sldChg chg="add">
        <pc:chgData name="Edward Bodmer" userId="f82d64a42721f930" providerId="LiveId" clId="{780E3520-BC8C-46F3-98CF-9B8925E00595}" dt="2025-10-24T15:57:48.304" v="6715"/>
        <pc:sldMkLst>
          <pc:docMk/>
          <pc:sldMk cId="2668452815" sldId="3548"/>
        </pc:sldMkLst>
      </pc:sldChg>
      <pc:sldChg chg="modSp add mod">
        <pc:chgData name="Edward Bodmer" userId="f82d64a42721f930" providerId="LiveId" clId="{780E3520-BC8C-46F3-98CF-9B8925E00595}" dt="2025-10-24T16:11:02.159" v="6920" actId="20577"/>
        <pc:sldMkLst>
          <pc:docMk/>
          <pc:sldMk cId="1265519761" sldId="3577"/>
        </pc:sldMkLst>
        <pc:spChg chg="mod">
          <ac:chgData name="Edward Bodmer" userId="f82d64a42721f930" providerId="LiveId" clId="{780E3520-BC8C-46F3-98CF-9B8925E00595}" dt="2025-10-24T16:11:02.159" v="6920" actId="20577"/>
          <ac:spMkLst>
            <pc:docMk/>
            <pc:sldMk cId="1265519761" sldId="3577"/>
            <ac:spMk id="2" creationId="{32912AD0-EF09-7534-C6FF-78AFFDB41199}"/>
          </ac:spMkLst>
        </pc:spChg>
      </pc:sldChg>
      <pc:sldChg chg="add">
        <pc:chgData name="Edward Bodmer" userId="f82d64a42721f930" providerId="LiveId" clId="{780E3520-BC8C-46F3-98CF-9B8925E00595}" dt="2025-10-23T20:53:16.449" v="1428"/>
        <pc:sldMkLst>
          <pc:docMk/>
          <pc:sldMk cId="2643794566" sldId="3578"/>
        </pc:sldMkLst>
      </pc:sldChg>
      <pc:sldChg chg="add">
        <pc:chgData name="Edward Bodmer" userId="f82d64a42721f930" providerId="LiveId" clId="{780E3520-BC8C-46F3-98CF-9B8925E00595}" dt="2025-10-23T21:11:32.360" v="1527"/>
        <pc:sldMkLst>
          <pc:docMk/>
          <pc:sldMk cId="810428919" sldId="3587"/>
        </pc:sldMkLst>
      </pc:sldChg>
      <pc:sldChg chg="modSp add mod">
        <pc:chgData name="Edward Bodmer" userId="f82d64a42721f930" providerId="LiveId" clId="{780E3520-BC8C-46F3-98CF-9B8925E00595}" dt="2025-10-24T16:36:05.650" v="7636" actId="120"/>
        <pc:sldMkLst>
          <pc:docMk/>
          <pc:sldMk cId="3982590134" sldId="3588"/>
        </pc:sldMkLst>
        <pc:spChg chg="mod">
          <ac:chgData name="Edward Bodmer" userId="f82d64a42721f930" providerId="LiveId" clId="{780E3520-BC8C-46F3-98CF-9B8925E00595}" dt="2025-10-24T16:36:05.650" v="7636" actId="120"/>
          <ac:spMkLst>
            <pc:docMk/>
            <pc:sldMk cId="3982590134" sldId="3588"/>
            <ac:spMk id="22531" creationId="{00000000-0000-0000-0000-000000000000}"/>
          </ac:spMkLst>
        </pc:spChg>
      </pc:sldChg>
      <pc:sldChg chg="add">
        <pc:chgData name="Edward Bodmer" userId="f82d64a42721f930" providerId="LiveId" clId="{780E3520-BC8C-46F3-98CF-9B8925E00595}" dt="2025-10-24T07:17:48.520" v="2243"/>
        <pc:sldMkLst>
          <pc:docMk/>
          <pc:sldMk cId="2451637213" sldId="3590"/>
        </pc:sldMkLst>
      </pc:sldChg>
      <pc:sldChg chg="add">
        <pc:chgData name="Edward Bodmer" userId="f82d64a42721f930" providerId="LiveId" clId="{780E3520-BC8C-46F3-98CF-9B8925E00595}" dt="2025-10-24T16:10:38.455" v="6892"/>
        <pc:sldMkLst>
          <pc:docMk/>
          <pc:sldMk cId="795374977" sldId="3592"/>
        </pc:sldMkLst>
      </pc:sldChg>
      <pc:sldChg chg="delSp modSp add mod">
        <pc:chgData name="Edward Bodmer" userId="f82d64a42721f930" providerId="LiveId" clId="{780E3520-BC8C-46F3-98CF-9B8925E00595}" dt="2025-10-24T15:21:05.995" v="6324" actId="1076"/>
        <pc:sldMkLst>
          <pc:docMk/>
          <pc:sldMk cId="2489664004" sldId="3596"/>
        </pc:sldMkLst>
        <pc:spChg chg="mod">
          <ac:chgData name="Edward Bodmer" userId="f82d64a42721f930" providerId="LiveId" clId="{780E3520-BC8C-46F3-98CF-9B8925E00595}" dt="2025-10-24T15:21:05.995" v="6324" actId="1076"/>
          <ac:spMkLst>
            <pc:docMk/>
            <pc:sldMk cId="2489664004" sldId="3596"/>
            <ac:spMk id="2" creationId="{3FE71C87-E204-4B10-50A2-FF555E6B4374}"/>
          </ac:spMkLst>
        </pc:spChg>
      </pc:sldChg>
      <pc:sldChg chg="delSp modSp add del mod">
        <pc:chgData name="Edward Bodmer" userId="f82d64a42721f930" providerId="LiveId" clId="{780E3520-BC8C-46F3-98CF-9B8925E00595}" dt="2025-10-24T16:23:20.931" v="6974" actId="27636"/>
        <pc:sldMkLst>
          <pc:docMk/>
          <pc:sldMk cId="187347588" sldId="3606"/>
        </pc:sldMkLst>
        <pc:spChg chg="mod">
          <ac:chgData name="Edward Bodmer" userId="f82d64a42721f930" providerId="LiveId" clId="{780E3520-BC8C-46F3-98CF-9B8925E00595}" dt="2025-10-24T16:23:12.586" v="6970" actId="14100"/>
          <ac:spMkLst>
            <pc:docMk/>
            <pc:sldMk cId="187347588" sldId="3606"/>
            <ac:spMk id="2" creationId="{746D3E9C-BED1-196F-D5EA-DB819ED24A48}"/>
          </ac:spMkLst>
        </pc:spChg>
        <pc:spChg chg="mod">
          <ac:chgData name="Edward Bodmer" userId="f82d64a42721f930" providerId="LiveId" clId="{780E3520-BC8C-46F3-98CF-9B8925E00595}" dt="2025-10-24T16:23:20.931" v="6974" actId="27636"/>
          <ac:spMkLst>
            <pc:docMk/>
            <pc:sldMk cId="187347588" sldId="3606"/>
            <ac:spMk id="3" creationId="{1BD3C04C-B5D7-C2A2-3ED0-4E49B5224486}"/>
          </ac:spMkLst>
        </pc:spChg>
      </pc:sldChg>
      <pc:sldChg chg="modSp add mod">
        <pc:chgData name="Edward Bodmer" userId="f82d64a42721f930" providerId="LiveId" clId="{780E3520-BC8C-46F3-98CF-9B8925E00595}" dt="2025-10-24T16:09:59.736" v="6890" actId="1076"/>
        <pc:sldMkLst>
          <pc:docMk/>
          <pc:sldMk cId="2499894518" sldId="3607"/>
        </pc:sldMkLst>
        <pc:spChg chg="mod">
          <ac:chgData name="Edward Bodmer" userId="f82d64a42721f930" providerId="LiveId" clId="{780E3520-BC8C-46F3-98CF-9B8925E00595}" dt="2025-10-24T16:09:59.736" v="6890" actId="1076"/>
          <ac:spMkLst>
            <pc:docMk/>
            <pc:sldMk cId="2499894518" sldId="3607"/>
            <ac:spMk id="2" creationId="{13D2B9A0-B912-F956-F53D-39448F285D3D}"/>
          </ac:spMkLst>
        </pc:spChg>
      </pc:sldChg>
      <pc:sldChg chg="modSp add mod">
        <pc:chgData name="Edward Bodmer" userId="f82d64a42721f930" providerId="LiveId" clId="{780E3520-BC8C-46F3-98CF-9B8925E00595}" dt="2025-10-24T17:16:56.077" v="7986" actId="120"/>
        <pc:sldMkLst>
          <pc:docMk/>
          <pc:sldMk cId="710622778" sldId="3615"/>
        </pc:sldMkLst>
        <pc:spChg chg="mod">
          <ac:chgData name="Edward Bodmer" userId="f82d64a42721f930" providerId="LiveId" clId="{780E3520-BC8C-46F3-98CF-9B8925E00595}" dt="2025-10-24T17:16:41.574" v="7985" actId="20577"/>
          <ac:spMkLst>
            <pc:docMk/>
            <pc:sldMk cId="710622778" sldId="3615"/>
            <ac:spMk id="2" creationId="{4EDFE19B-B390-36E7-E9F0-441893CB7F34}"/>
          </ac:spMkLst>
        </pc:spChg>
        <pc:spChg chg="mod">
          <ac:chgData name="Edward Bodmer" userId="f82d64a42721f930" providerId="LiveId" clId="{780E3520-BC8C-46F3-98CF-9B8925E00595}" dt="2025-10-24T17:16:56.077" v="7986" actId="120"/>
          <ac:spMkLst>
            <pc:docMk/>
            <pc:sldMk cId="710622778" sldId="3615"/>
            <ac:spMk id="3" creationId="{5941B1B3-EF3C-546F-0BF2-A893CE3E74A2}"/>
          </ac:spMkLst>
        </pc:spChg>
      </pc:sldChg>
      <pc:sldChg chg="modSp add mod">
        <pc:chgData name="Edward Bodmer" userId="f82d64a42721f930" providerId="LiveId" clId="{780E3520-BC8C-46F3-98CF-9B8925E00595}" dt="2025-10-24T17:21:34.115" v="8033" actId="20577"/>
        <pc:sldMkLst>
          <pc:docMk/>
          <pc:sldMk cId="3113650730" sldId="3621"/>
        </pc:sldMkLst>
        <pc:spChg chg="mod">
          <ac:chgData name="Edward Bodmer" userId="f82d64a42721f930" providerId="LiveId" clId="{780E3520-BC8C-46F3-98CF-9B8925E00595}" dt="2025-10-24T17:21:34.115" v="8033" actId="20577"/>
          <ac:spMkLst>
            <pc:docMk/>
            <pc:sldMk cId="3113650730" sldId="3621"/>
            <ac:spMk id="2" creationId="{3AEE99AE-90B6-26EC-5C57-AAF58A5FA836}"/>
          </ac:spMkLst>
        </pc:spChg>
      </pc:sldChg>
      <pc:sldChg chg="addSp delSp modSp add mod">
        <pc:chgData name="Edward Bodmer" userId="f82d64a42721f930" providerId="LiveId" clId="{780E3520-BC8C-46F3-98CF-9B8925E00595}" dt="2025-10-24T10:39:31.039" v="6183" actId="1076"/>
        <pc:sldMkLst>
          <pc:docMk/>
          <pc:sldMk cId="630100385" sldId="3623"/>
        </pc:sldMkLst>
        <pc:spChg chg="mod">
          <ac:chgData name="Edward Bodmer" userId="f82d64a42721f930" providerId="LiveId" clId="{780E3520-BC8C-46F3-98CF-9B8925E00595}" dt="2025-10-24T10:39:28.889" v="6182" actId="27636"/>
          <ac:spMkLst>
            <pc:docMk/>
            <pc:sldMk cId="630100385" sldId="3623"/>
            <ac:spMk id="3" creationId="{DFC9938C-DD3A-1A58-1E8F-BFF445E8A94E}"/>
          </ac:spMkLst>
        </pc:spChg>
        <pc:picChg chg="mod">
          <ac:chgData name="Edward Bodmer" userId="f82d64a42721f930" providerId="LiveId" clId="{780E3520-BC8C-46F3-98CF-9B8925E00595}" dt="2025-10-24T10:39:15.780" v="6178" actId="1076"/>
          <ac:picMkLst>
            <pc:docMk/>
            <pc:sldMk cId="630100385" sldId="3623"/>
            <ac:picMk id="6" creationId="{339E9B2F-F4B0-6012-A583-755BE567CEEB}"/>
          </ac:picMkLst>
        </pc:picChg>
        <pc:picChg chg="add mod">
          <ac:chgData name="Edward Bodmer" userId="f82d64a42721f930" providerId="LiveId" clId="{780E3520-BC8C-46F3-98CF-9B8925E00595}" dt="2025-10-24T10:39:31.039" v="6183" actId="1076"/>
          <ac:picMkLst>
            <pc:docMk/>
            <pc:sldMk cId="630100385" sldId="3623"/>
            <ac:picMk id="8" creationId="{254B25E4-80DA-243C-C51B-F7546C924540}"/>
          </ac:picMkLst>
        </pc:picChg>
        <pc:picChg chg="mod">
          <ac:chgData name="Edward Bodmer" userId="f82d64a42721f930" providerId="LiveId" clId="{780E3520-BC8C-46F3-98CF-9B8925E00595}" dt="2025-10-24T10:39:17.954" v="6179" actId="1076"/>
          <ac:picMkLst>
            <pc:docMk/>
            <pc:sldMk cId="630100385" sldId="3623"/>
            <ac:picMk id="9" creationId="{B3F1460B-07D8-836E-1921-FEFD7BE8C2EC}"/>
          </ac:picMkLst>
        </pc:picChg>
      </pc:sldChg>
      <pc:sldChg chg="modSp add mod">
        <pc:chgData name="Edward Bodmer" userId="f82d64a42721f930" providerId="LiveId" clId="{780E3520-BC8C-46F3-98CF-9B8925E00595}" dt="2025-10-24T17:35:06.228" v="8108" actId="1076"/>
        <pc:sldMkLst>
          <pc:docMk/>
          <pc:sldMk cId="3986763547" sldId="3627"/>
        </pc:sldMkLst>
        <pc:spChg chg="mod">
          <ac:chgData name="Edward Bodmer" userId="f82d64a42721f930" providerId="LiveId" clId="{780E3520-BC8C-46F3-98CF-9B8925E00595}" dt="2025-10-24T17:35:06.228" v="8108" actId="1076"/>
          <ac:spMkLst>
            <pc:docMk/>
            <pc:sldMk cId="3986763547" sldId="3627"/>
            <ac:spMk id="2" creationId="{0612C516-39AC-34BF-AC2D-F3BC6557CE07}"/>
          </ac:spMkLst>
        </pc:spChg>
        <pc:spChg chg="mod">
          <ac:chgData name="Edward Bodmer" userId="f82d64a42721f930" providerId="LiveId" clId="{780E3520-BC8C-46F3-98CF-9B8925E00595}" dt="2025-10-24T17:35:02.832" v="8107" actId="27636"/>
          <ac:spMkLst>
            <pc:docMk/>
            <pc:sldMk cId="3986763547" sldId="3627"/>
            <ac:spMk id="3" creationId="{5E90BCD0-5B33-B6C8-A695-C4FD80C57D1D}"/>
          </ac:spMkLst>
        </pc:spChg>
      </pc:sldChg>
      <pc:sldChg chg="add">
        <pc:chgData name="Edward Bodmer" userId="f82d64a42721f930" providerId="LiveId" clId="{780E3520-BC8C-46F3-98CF-9B8925E00595}" dt="2025-10-24T15:35:12.247" v="6478"/>
        <pc:sldMkLst>
          <pc:docMk/>
          <pc:sldMk cId="783611997" sldId="3659"/>
        </pc:sldMkLst>
      </pc:sldChg>
      <pc:sldChg chg="add">
        <pc:chgData name="Edward Bodmer" userId="f82d64a42721f930" providerId="LiveId" clId="{780E3520-BC8C-46F3-98CF-9B8925E00595}" dt="2025-10-24T15:54:37.294" v="6706"/>
        <pc:sldMkLst>
          <pc:docMk/>
          <pc:sldMk cId="2355455784" sldId="3663"/>
        </pc:sldMkLst>
      </pc:sldChg>
      <pc:sldChg chg="delSp modSp add mod">
        <pc:chgData name="Edward Bodmer" userId="f82d64a42721f930" providerId="LiveId" clId="{780E3520-BC8C-46F3-98CF-9B8925E00595}" dt="2025-10-24T15:21:28.697" v="6330" actId="403"/>
        <pc:sldMkLst>
          <pc:docMk/>
          <pc:sldMk cId="3682256151" sldId="3683"/>
        </pc:sldMkLst>
        <pc:spChg chg="mod">
          <ac:chgData name="Edward Bodmer" userId="f82d64a42721f930" providerId="LiveId" clId="{780E3520-BC8C-46F3-98CF-9B8925E00595}" dt="2025-10-24T15:21:28.697" v="6330" actId="403"/>
          <ac:spMkLst>
            <pc:docMk/>
            <pc:sldMk cId="3682256151" sldId="3683"/>
            <ac:spMk id="2" creationId="{DBC32D29-BAE8-DFFD-FB33-479BD09DF0C9}"/>
          </ac:spMkLst>
        </pc:spChg>
        <pc:picChg chg="mod">
          <ac:chgData name="Edward Bodmer" userId="f82d64a42721f930" providerId="LiveId" clId="{780E3520-BC8C-46F3-98CF-9B8925E00595}" dt="2025-10-24T15:21:20.512" v="6326" actId="1076"/>
          <ac:picMkLst>
            <pc:docMk/>
            <pc:sldMk cId="3682256151" sldId="3683"/>
            <ac:picMk id="40963" creationId="{00000000-0000-0000-0000-000000000000}"/>
          </ac:picMkLst>
        </pc:picChg>
      </pc:sldChg>
      <pc:sldChg chg="delSp modSp add mod">
        <pc:chgData name="Edward Bodmer" userId="f82d64a42721f930" providerId="LiveId" clId="{780E3520-BC8C-46F3-98CF-9B8925E00595}" dt="2025-10-23T21:21:36.581" v="1660" actId="478"/>
        <pc:sldMkLst>
          <pc:docMk/>
          <pc:sldMk cId="4048077320" sldId="3685"/>
        </pc:sldMkLst>
      </pc:sldChg>
      <pc:sldChg chg="delSp modSp add mod">
        <pc:chgData name="Edward Bodmer" userId="f82d64a42721f930" providerId="LiveId" clId="{780E3520-BC8C-46F3-98CF-9B8925E00595}" dt="2025-10-24T17:48:58.200" v="8276" actId="478"/>
        <pc:sldMkLst>
          <pc:docMk/>
          <pc:sldMk cId="4145090358" sldId="3691"/>
        </pc:sldMkLst>
        <pc:spChg chg="mod">
          <ac:chgData name="Edward Bodmer" userId="f82d64a42721f930" providerId="LiveId" clId="{780E3520-BC8C-46F3-98CF-9B8925E00595}" dt="2025-10-23T21:07:01.011" v="1453" actId="27636"/>
          <ac:spMkLst>
            <pc:docMk/>
            <pc:sldMk cId="4145090358" sldId="3691"/>
            <ac:spMk id="2" creationId="{B09CB540-AEEF-1C0A-5662-FED273D1C99C}"/>
          </ac:spMkLst>
        </pc:spChg>
      </pc:sldChg>
      <pc:sldChg chg="delSp modSp add mod">
        <pc:chgData name="Edward Bodmer" userId="f82d64a42721f930" providerId="LiveId" clId="{780E3520-BC8C-46F3-98CF-9B8925E00595}" dt="2025-10-24T16:22:34.958" v="6966" actId="14100"/>
        <pc:sldMkLst>
          <pc:docMk/>
          <pc:sldMk cId="446628961" sldId="3703"/>
        </pc:sldMkLst>
        <pc:spChg chg="mod">
          <ac:chgData name="Edward Bodmer" userId="f82d64a42721f930" providerId="LiveId" clId="{780E3520-BC8C-46F3-98CF-9B8925E00595}" dt="2025-10-24T16:22:29.043" v="6965" actId="14100"/>
          <ac:spMkLst>
            <pc:docMk/>
            <pc:sldMk cId="446628961" sldId="3703"/>
            <ac:spMk id="2" creationId="{B7AF6C14-D5B0-9756-81CE-86CEA77B5D87}"/>
          </ac:spMkLst>
        </pc:spChg>
        <pc:spChg chg="mod">
          <ac:chgData name="Edward Bodmer" userId="f82d64a42721f930" providerId="LiveId" clId="{780E3520-BC8C-46F3-98CF-9B8925E00595}" dt="2025-10-24T16:22:34.958" v="6966" actId="14100"/>
          <ac:spMkLst>
            <pc:docMk/>
            <pc:sldMk cId="446628961" sldId="3703"/>
            <ac:spMk id="3" creationId="{D9D303CE-24DA-EC26-AC0F-188755E560C4}"/>
          </ac:spMkLst>
        </pc:spChg>
      </pc:sldChg>
      <pc:sldChg chg="delSp modSp add mod">
        <pc:chgData name="Edward Bodmer" userId="f82d64a42721f930" providerId="LiveId" clId="{780E3520-BC8C-46F3-98CF-9B8925E00595}" dt="2025-10-24T17:36:55.412" v="8118" actId="404"/>
        <pc:sldMkLst>
          <pc:docMk/>
          <pc:sldMk cId="4039827149" sldId="3704"/>
        </pc:sldMkLst>
        <pc:spChg chg="mod">
          <ac:chgData name="Edward Bodmer" userId="f82d64a42721f930" providerId="LiveId" clId="{780E3520-BC8C-46F3-98CF-9B8925E00595}" dt="2025-10-23T21:07:01.639" v="1493" actId="27636"/>
          <ac:spMkLst>
            <pc:docMk/>
            <pc:sldMk cId="4039827149" sldId="3704"/>
            <ac:spMk id="2" creationId="{597D492D-E0CA-26B9-03DD-6E9FD7D3D8B9}"/>
          </ac:spMkLst>
        </pc:spChg>
        <pc:spChg chg="mod">
          <ac:chgData name="Edward Bodmer" userId="f82d64a42721f930" providerId="LiveId" clId="{780E3520-BC8C-46F3-98CF-9B8925E00595}" dt="2025-10-24T17:36:55.412" v="8118" actId="404"/>
          <ac:spMkLst>
            <pc:docMk/>
            <pc:sldMk cId="4039827149" sldId="3704"/>
            <ac:spMk id="3" creationId="{B64EB6C0-D879-2B88-DF02-27001079FCDE}"/>
          </ac:spMkLst>
        </pc:spChg>
      </pc:sldChg>
      <pc:sldChg chg="delSp modSp add mod">
        <pc:chgData name="Edward Bodmer" userId="f82d64a42721f930" providerId="LiveId" clId="{780E3520-BC8C-46F3-98CF-9B8925E00595}" dt="2025-10-24T16:17:54.716" v="6942" actId="1076"/>
        <pc:sldMkLst>
          <pc:docMk/>
          <pc:sldMk cId="925650007" sldId="3751"/>
        </pc:sldMkLst>
        <pc:spChg chg="mod">
          <ac:chgData name="Edward Bodmer" userId="f82d64a42721f930" providerId="LiveId" clId="{780E3520-BC8C-46F3-98CF-9B8925E00595}" dt="2025-10-24T15:23:12.746" v="6335" actId="1076"/>
          <ac:spMkLst>
            <pc:docMk/>
            <pc:sldMk cId="925650007" sldId="3751"/>
            <ac:spMk id="2" creationId="{EF141DF8-681A-1968-5849-D7C65DFB74EC}"/>
          </ac:spMkLst>
        </pc:spChg>
        <pc:picChg chg="mod">
          <ac:chgData name="Edward Bodmer" userId="f82d64a42721f930" providerId="LiveId" clId="{780E3520-BC8C-46F3-98CF-9B8925E00595}" dt="2025-10-24T16:17:52.572" v="6941" actId="1076"/>
          <ac:picMkLst>
            <pc:docMk/>
            <pc:sldMk cId="925650007" sldId="3751"/>
            <ac:picMk id="5" creationId="{305A18A0-94EF-9191-8712-35553CCFF3D3}"/>
          </ac:picMkLst>
        </pc:picChg>
        <pc:picChg chg="mod">
          <ac:chgData name="Edward Bodmer" userId="f82d64a42721f930" providerId="LiveId" clId="{780E3520-BC8C-46F3-98CF-9B8925E00595}" dt="2025-10-24T16:17:54.716" v="6942" actId="1076"/>
          <ac:picMkLst>
            <pc:docMk/>
            <pc:sldMk cId="925650007" sldId="3751"/>
            <ac:picMk id="7" creationId="{2007A515-197A-D3F4-94E9-351796D786D1}"/>
          </ac:picMkLst>
        </pc:picChg>
      </pc:sldChg>
      <pc:sldChg chg="modSp add mod">
        <pc:chgData name="Edward Bodmer" userId="f82d64a42721f930" providerId="LiveId" clId="{780E3520-BC8C-46F3-98CF-9B8925E00595}" dt="2025-10-24T09:14:00.377" v="5298" actId="20577"/>
        <pc:sldMkLst>
          <pc:docMk/>
          <pc:sldMk cId="757734773" sldId="3761"/>
        </pc:sldMkLst>
        <pc:spChg chg="mod">
          <ac:chgData name="Edward Bodmer" userId="f82d64a42721f930" providerId="LiveId" clId="{780E3520-BC8C-46F3-98CF-9B8925E00595}" dt="2025-10-24T09:14:00.377" v="5298" actId="20577"/>
          <ac:spMkLst>
            <pc:docMk/>
            <pc:sldMk cId="757734773" sldId="3761"/>
            <ac:spMk id="3" creationId="{EAD3ADD9-2248-AB02-3CA9-9415BB5EC579}"/>
          </ac:spMkLst>
        </pc:spChg>
      </pc:sldChg>
      <pc:sldChg chg="add">
        <pc:chgData name="Edward Bodmer" userId="f82d64a42721f930" providerId="LiveId" clId="{780E3520-BC8C-46F3-98CF-9B8925E00595}" dt="2025-10-23T20:53:16.449" v="1428"/>
        <pc:sldMkLst>
          <pc:docMk/>
          <pc:sldMk cId="3497792675" sldId="3762"/>
        </pc:sldMkLst>
      </pc:sldChg>
      <pc:sldChg chg="modSp add mod">
        <pc:chgData name="Edward Bodmer" userId="f82d64a42721f930" providerId="LiveId" clId="{780E3520-BC8C-46F3-98CF-9B8925E00595}" dt="2025-10-24T17:51:38.613" v="8348" actId="1076"/>
        <pc:sldMkLst>
          <pc:docMk/>
          <pc:sldMk cId="1696437979" sldId="3764"/>
        </pc:sldMkLst>
        <pc:spChg chg="mod">
          <ac:chgData name="Edward Bodmer" userId="f82d64a42721f930" providerId="LiveId" clId="{780E3520-BC8C-46F3-98CF-9B8925E00595}" dt="2025-10-24T15:41:41.315" v="6639" actId="1076"/>
          <ac:spMkLst>
            <pc:docMk/>
            <pc:sldMk cId="1696437979" sldId="3764"/>
            <ac:spMk id="4" creationId="{B570C35B-7BF7-8582-97C5-A7FFBACF8779}"/>
          </ac:spMkLst>
        </pc:spChg>
        <pc:spChg chg="mod">
          <ac:chgData name="Edward Bodmer" userId="f82d64a42721f930" providerId="LiveId" clId="{780E3520-BC8C-46F3-98CF-9B8925E00595}" dt="2025-10-24T17:51:38.613" v="8348" actId="1076"/>
          <ac:spMkLst>
            <pc:docMk/>
            <pc:sldMk cId="1696437979" sldId="3764"/>
            <ac:spMk id="6" creationId="{1315A139-EB8D-7ED6-F444-0489500E7792}"/>
          </ac:spMkLst>
        </pc:spChg>
        <pc:spChg chg="mod">
          <ac:chgData name="Edward Bodmer" userId="f82d64a42721f930" providerId="LiveId" clId="{780E3520-BC8C-46F3-98CF-9B8925E00595}" dt="2025-10-24T17:22:36.555" v="8036" actId="120"/>
          <ac:spMkLst>
            <pc:docMk/>
            <pc:sldMk cId="1696437979" sldId="3764"/>
            <ac:spMk id="10" creationId="{B0A37C2A-A668-B471-DC03-344BEA672AAC}"/>
          </ac:spMkLst>
        </pc:spChg>
      </pc:sldChg>
      <pc:sldChg chg="add">
        <pc:chgData name="Edward Bodmer" userId="f82d64a42721f930" providerId="LiveId" clId="{780E3520-BC8C-46F3-98CF-9B8925E00595}" dt="2025-10-23T20:53:16.449" v="1428"/>
        <pc:sldMkLst>
          <pc:docMk/>
          <pc:sldMk cId="3557066382" sldId="3765"/>
        </pc:sldMkLst>
      </pc:sldChg>
      <pc:sldChg chg="modSp mod">
        <pc:chgData name="Edward Bodmer" userId="f82d64a42721f930" providerId="LiveId" clId="{780E3520-BC8C-46F3-98CF-9B8925E00595}" dt="2025-10-24T17:36:20.534" v="8111" actId="14100"/>
        <pc:sldMkLst>
          <pc:docMk/>
          <pc:sldMk cId="3527345005" sldId="3771"/>
        </pc:sldMkLst>
        <pc:spChg chg="mod">
          <ac:chgData name="Edward Bodmer" userId="f82d64a42721f930" providerId="LiveId" clId="{780E3520-BC8C-46F3-98CF-9B8925E00595}" dt="2025-10-24T17:36:20.534" v="8111" actId="14100"/>
          <ac:spMkLst>
            <pc:docMk/>
            <pc:sldMk cId="3527345005" sldId="3771"/>
            <ac:spMk id="3" creationId="{9AB2E5A6-FC1E-6A04-2804-DE58CD605D3F}"/>
          </ac:spMkLst>
        </pc:spChg>
      </pc:sldChg>
      <pc:sldChg chg="addSp delSp modSp add mod">
        <pc:chgData name="Edward Bodmer" userId="f82d64a42721f930" providerId="LiveId" clId="{780E3520-BC8C-46F3-98CF-9B8925E00595}" dt="2025-10-24T17:27:07.736" v="8090" actId="20577"/>
        <pc:sldMkLst>
          <pc:docMk/>
          <pc:sldMk cId="920808897" sldId="3776"/>
        </pc:sldMkLst>
        <pc:spChg chg="mod">
          <ac:chgData name="Edward Bodmer" userId="f82d64a42721f930" providerId="LiveId" clId="{780E3520-BC8C-46F3-98CF-9B8925E00595}" dt="2025-10-24T17:26:54.981" v="8047" actId="27636"/>
          <ac:spMkLst>
            <pc:docMk/>
            <pc:sldMk cId="920808897" sldId="3776"/>
            <ac:spMk id="2" creationId="{04C05BEF-D99B-EE36-4944-D37675C52318}"/>
          </ac:spMkLst>
        </pc:spChg>
        <pc:spChg chg="mod">
          <ac:chgData name="Edward Bodmer" userId="f82d64a42721f930" providerId="LiveId" clId="{780E3520-BC8C-46F3-98CF-9B8925E00595}" dt="2025-10-24T17:27:07.736" v="8090" actId="20577"/>
          <ac:spMkLst>
            <pc:docMk/>
            <pc:sldMk cId="920808897" sldId="3776"/>
            <ac:spMk id="4" creationId="{56B0A7DB-3648-BD3E-D91B-53D20E09D407}"/>
          </ac:spMkLst>
        </pc:spChg>
      </pc:sldChg>
      <pc:sldChg chg="delSp modSp add mod">
        <pc:chgData name="Edward Bodmer" userId="f82d64a42721f930" providerId="LiveId" clId="{780E3520-BC8C-46F3-98CF-9B8925E00595}" dt="2025-10-24T16:21:05.807" v="6954" actId="14100"/>
        <pc:sldMkLst>
          <pc:docMk/>
          <pc:sldMk cId="3786185229" sldId="3777"/>
        </pc:sldMkLst>
        <pc:spChg chg="mod">
          <ac:chgData name="Edward Bodmer" userId="f82d64a42721f930" providerId="LiveId" clId="{780E3520-BC8C-46F3-98CF-9B8925E00595}" dt="2025-10-24T16:21:05.807" v="6954" actId="14100"/>
          <ac:spMkLst>
            <pc:docMk/>
            <pc:sldMk cId="3786185229" sldId="3777"/>
            <ac:spMk id="4" creationId="{00000000-0000-0000-0000-000000000000}"/>
          </ac:spMkLst>
        </pc:spChg>
        <pc:spChg chg="mod">
          <ac:chgData name="Edward Bodmer" userId="f82d64a42721f930" providerId="LiveId" clId="{780E3520-BC8C-46F3-98CF-9B8925E00595}" dt="2025-10-23T21:07:01.386" v="1478" actId="27636"/>
          <ac:spMkLst>
            <pc:docMk/>
            <pc:sldMk cId="3786185229" sldId="3777"/>
            <ac:spMk id="8" creationId="{00000000-0000-0000-0000-000000000000}"/>
          </ac:spMkLst>
        </pc:spChg>
      </pc:sldChg>
      <pc:sldChg chg="modSp add mod">
        <pc:chgData name="Edward Bodmer" userId="f82d64a42721f930" providerId="LiveId" clId="{780E3520-BC8C-46F3-98CF-9B8925E00595}" dt="2025-10-24T16:20:36.007" v="6951" actId="403"/>
        <pc:sldMkLst>
          <pc:docMk/>
          <pc:sldMk cId="3947314020" sldId="3779"/>
        </pc:sldMkLst>
        <pc:spChg chg="mod">
          <ac:chgData name="Edward Bodmer" userId="f82d64a42721f930" providerId="LiveId" clId="{780E3520-BC8C-46F3-98CF-9B8925E00595}" dt="2025-10-24T16:20:36.007" v="6951" actId="403"/>
          <ac:spMkLst>
            <pc:docMk/>
            <pc:sldMk cId="3947314020" sldId="3779"/>
            <ac:spMk id="3" creationId="{435768C6-878A-E6D5-95AD-BBC4D3EC5A77}"/>
          </ac:spMkLst>
        </pc:spChg>
      </pc:sldChg>
      <pc:sldChg chg="delSp modSp add mod">
        <pc:chgData name="Edward Bodmer" userId="f82d64a42721f930" providerId="LiveId" clId="{780E3520-BC8C-46F3-98CF-9B8925E00595}" dt="2025-10-24T16:22:16.206" v="6963" actId="1076"/>
        <pc:sldMkLst>
          <pc:docMk/>
          <pc:sldMk cId="2542307655" sldId="3787"/>
        </pc:sldMkLst>
        <pc:spChg chg="mod">
          <ac:chgData name="Edward Bodmer" userId="f82d64a42721f930" providerId="LiveId" clId="{780E3520-BC8C-46F3-98CF-9B8925E00595}" dt="2025-10-24T16:22:16.206" v="6963" actId="1076"/>
          <ac:spMkLst>
            <pc:docMk/>
            <pc:sldMk cId="2542307655" sldId="3787"/>
            <ac:spMk id="2" creationId="{59B0825C-D5EE-204B-7271-B3AF5DB0D0A8}"/>
          </ac:spMkLst>
        </pc:spChg>
      </pc:sldChg>
      <pc:sldChg chg="add">
        <pc:chgData name="Edward Bodmer" userId="f82d64a42721f930" providerId="LiveId" clId="{780E3520-BC8C-46F3-98CF-9B8925E00595}" dt="2025-10-24T17:16:33.765" v="7973"/>
        <pc:sldMkLst>
          <pc:docMk/>
          <pc:sldMk cId="1120218138" sldId="3788"/>
        </pc:sldMkLst>
      </pc:sldChg>
      <pc:sldChg chg="modSp new mod">
        <pc:chgData name="Edward Bodmer" userId="f82d64a42721f930" providerId="LiveId" clId="{780E3520-BC8C-46F3-98CF-9B8925E00595}" dt="2025-10-24T08:55:13.581" v="3963" actId="20577"/>
        <pc:sldMkLst>
          <pc:docMk/>
          <pc:sldMk cId="1130064953" sldId="3818"/>
        </pc:sldMkLst>
        <pc:spChg chg="mod">
          <ac:chgData name="Edward Bodmer" userId="f82d64a42721f930" providerId="LiveId" clId="{780E3520-BC8C-46F3-98CF-9B8925E00595}" dt="2025-10-24T08:55:13.581" v="3963" actId="20577"/>
          <ac:spMkLst>
            <pc:docMk/>
            <pc:sldMk cId="1130064953" sldId="3818"/>
            <ac:spMk id="2" creationId="{89699F96-8904-7562-7ED2-D860014976FE}"/>
          </ac:spMkLst>
        </pc:spChg>
        <pc:spChg chg="mod">
          <ac:chgData name="Edward Bodmer" userId="f82d64a42721f930" providerId="LiveId" clId="{780E3520-BC8C-46F3-98CF-9B8925E00595}" dt="2025-10-23T13:20:25.545" v="811" actId="6549"/>
          <ac:spMkLst>
            <pc:docMk/>
            <pc:sldMk cId="1130064953" sldId="3818"/>
            <ac:spMk id="3" creationId="{699BE201-F479-52CF-192A-5412B7D51D3F}"/>
          </ac:spMkLst>
        </pc:spChg>
      </pc:sldChg>
      <pc:sldChg chg="modSp add mod">
        <pc:chgData name="Edward Bodmer" userId="f82d64a42721f930" providerId="LiveId" clId="{780E3520-BC8C-46F3-98CF-9B8925E00595}" dt="2025-10-23T13:29:55.599" v="870" actId="20577"/>
        <pc:sldMkLst>
          <pc:docMk/>
          <pc:sldMk cId="576075065" sldId="3819"/>
        </pc:sldMkLst>
        <pc:spChg chg="mod">
          <ac:chgData name="Edward Bodmer" userId="f82d64a42721f930" providerId="LiveId" clId="{780E3520-BC8C-46F3-98CF-9B8925E00595}" dt="2025-10-23T13:29:55.599" v="870" actId="20577"/>
          <ac:spMkLst>
            <pc:docMk/>
            <pc:sldMk cId="576075065" sldId="3819"/>
            <ac:spMk id="2" creationId="{9E9A5404-3AD2-FF05-5303-BBDFEC6E4A50}"/>
          </ac:spMkLst>
        </pc:spChg>
      </pc:sldChg>
      <pc:sldChg chg="modSp new mod">
        <pc:chgData name="Edward Bodmer" userId="f82d64a42721f930" providerId="LiveId" clId="{780E3520-BC8C-46F3-98CF-9B8925E00595}" dt="2025-10-24T18:00:05.676" v="8713" actId="120"/>
        <pc:sldMkLst>
          <pc:docMk/>
          <pc:sldMk cId="1392527033" sldId="3821"/>
        </pc:sldMkLst>
        <pc:spChg chg="mod">
          <ac:chgData name="Edward Bodmer" userId="f82d64a42721f930" providerId="LiveId" clId="{780E3520-BC8C-46F3-98CF-9B8925E00595}" dt="2025-10-24T17:59:18.919" v="8712" actId="20577"/>
          <ac:spMkLst>
            <pc:docMk/>
            <pc:sldMk cId="1392527033" sldId="3821"/>
            <ac:spMk id="2" creationId="{71F62DA4-80A2-70B8-9338-958D3DCD07A7}"/>
          </ac:spMkLst>
        </pc:spChg>
        <pc:spChg chg="mod">
          <ac:chgData name="Edward Bodmer" userId="f82d64a42721f930" providerId="LiveId" clId="{780E3520-BC8C-46F3-98CF-9B8925E00595}" dt="2025-10-24T18:00:05.676" v="8713" actId="120"/>
          <ac:spMkLst>
            <pc:docMk/>
            <pc:sldMk cId="1392527033" sldId="3821"/>
            <ac:spMk id="3" creationId="{C51AE07F-6723-7E93-FE50-144174F15694}"/>
          </ac:spMkLst>
        </pc:spChg>
      </pc:sldChg>
      <pc:sldChg chg="modSp new mod">
        <pc:chgData name="Edward Bodmer" userId="f82d64a42721f930" providerId="LiveId" clId="{780E3520-BC8C-46F3-98CF-9B8925E00595}" dt="2025-10-24T18:00:49.271" v="8737" actId="27636"/>
        <pc:sldMkLst>
          <pc:docMk/>
          <pc:sldMk cId="3653870475" sldId="3822"/>
        </pc:sldMkLst>
        <pc:spChg chg="mod">
          <ac:chgData name="Edward Bodmer" userId="f82d64a42721f930" providerId="LiveId" clId="{780E3520-BC8C-46F3-98CF-9B8925E00595}" dt="2025-10-24T18:00:17.008" v="8727" actId="20577"/>
          <ac:spMkLst>
            <pc:docMk/>
            <pc:sldMk cId="3653870475" sldId="3822"/>
            <ac:spMk id="2" creationId="{4A25E715-1F36-70D7-3506-FE7BA3329BE4}"/>
          </ac:spMkLst>
        </pc:spChg>
        <pc:spChg chg="mod">
          <ac:chgData name="Edward Bodmer" userId="f82d64a42721f930" providerId="LiveId" clId="{780E3520-BC8C-46F3-98CF-9B8925E00595}" dt="2025-10-24T18:00:49.271" v="8737" actId="27636"/>
          <ac:spMkLst>
            <pc:docMk/>
            <pc:sldMk cId="3653870475" sldId="3822"/>
            <ac:spMk id="3" creationId="{5EDB1903-CDA5-A282-5FEC-75A1C62B1FD8}"/>
          </ac:spMkLst>
        </pc:spChg>
      </pc:sldChg>
      <pc:sldChg chg="modSp new mod">
        <pc:chgData name="Edward Bodmer" userId="f82d64a42721f930" providerId="LiveId" clId="{780E3520-BC8C-46F3-98CF-9B8925E00595}" dt="2025-10-24T18:05:49.493" v="8794" actId="20577"/>
        <pc:sldMkLst>
          <pc:docMk/>
          <pc:sldMk cId="598291539" sldId="3823"/>
        </pc:sldMkLst>
        <pc:spChg chg="mod">
          <ac:chgData name="Edward Bodmer" userId="f82d64a42721f930" providerId="LiveId" clId="{780E3520-BC8C-46F3-98CF-9B8925E00595}" dt="2025-10-24T18:05:49.493" v="8794" actId="20577"/>
          <ac:spMkLst>
            <pc:docMk/>
            <pc:sldMk cId="598291539" sldId="3823"/>
            <ac:spMk id="2" creationId="{AC0F7AC4-6C12-F6B9-966D-53E6FBFB8A32}"/>
          </ac:spMkLst>
        </pc:spChg>
        <pc:spChg chg="mod">
          <ac:chgData name="Edward Bodmer" userId="f82d64a42721f930" providerId="LiveId" clId="{780E3520-BC8C-46F3-98CF-9B8925E00595}" dt="2025-10-23T13:31:04.237" v="873" actId="15"/>
          <ac:spMkLst>
            <pc:docMk/>
            <pc:sldMk cId="598291539" sldId="3823"/>
            <ac:spMk id="3" creationId="{8D6FB83D-75F8-AA80-A4F2-D5794BAFF518}"/>
          </ac:spMkLst>
        </pc:spChg>
      </pc:sldChg>
      <pc:sldChg chg="modSp new mod">
        <pc:chgData name="Edward Bodmer" userId="f82d64a42721f930" providerId="LiveId" clId="{780E3520-BC8C-46F3-98CF-9B8925E00595}" dt="2025-10-25T13:30:49.517" v="11402" actId="20577"/>
        <pc:sldMkLst>
          <pc:docMk/>
          <pc:sldMk cId="2174830277" sldId="3825"/>
        </pc:sldMkLst>
        <pc:spChg chg="mod">
          <ac:chgData name="Edward Bodmer" userId="f82d64a42721f930" providerId="LiveId" clId="{780E3520-BC8C-46F3-98CF-9B8925E00595}" dt="2025-10-24T18:08:25.809" v="8957" actId="20577"/>
          <ac:spMkLst>
            <pc:docMk/>
            <pc:sldMk cId="2174830277" sldId="3825"/>
            <ac:spMk id="2" creationId="{1C10B8EF-445C-D3D6-E509-2557C80D6E8C}"/>
          </ac:spMkLst>
        </pc:spChg>
        <pc:spChg chg="mod">
          <ac:chgData name="Edward Bodmer" userId="f82d64a42721f930" providerId="LiveId" clId="{780E3520-BC8C-46F3-98CF-9B8925E00595}" dt="2025-10-25T13:30:49.517" v="11402" actId="20577"/>
          <ac:spMkLst>
            <pc:docMk/>
            <pc:sldMk cId="2174830277" sldId="3825"/>
            <ac:spMk id="3" creationId="{BEB6DC0C-93A0-27E7-0F60-30BA27C59076}"/>
          </ac:spMkLst>
        </pc:spChg>
      </pc:sldChg>
      <pc:sldChg chg="addSp delSp modSp new mod modClrScheme chgLayout">
        <pc:chgData name="Edward Bodmer" userId="f82d64a42721f930" providerId="LiveId" clId="{780E3520-BC8C-46F3-98CF-9B8925E00595}" dt="2025-10-23T13:36:42.953" v="886"/>
        <pc:sldMkLst>
          <pc:docMk/>
          <pc:sldMk cId="361244047" sldId="3826"/>
        </pc:sldMkLst>
        <pc:spChg chg="add mod ord">
          <ac:chgData name="Edward Bodmer" userId="f82d64a42721f930" providerId="LiveId" clId="{780E3520-BC8C-46F3-98CF-9B8925E00595}" dt="2025-10-23T13:36:42.953" v="886"/>
          <ac:spMkLst>
            <pc:docMk/>
            <pc:sldMk cId="361244047" sldId="3826"/>
            <ac:spMk id="4" creationId="{0FD20F02-0DEE-A70A-C21C-8E0436C4F5FC}"/>
          </ac:spMkLst>
        </pc:spChg>
      </pc:sldChg>
      <pc:sldChg chg="modSp new mod ord">
        <pc:chgData name="Edward Bodmer" userId="f82d64a42721f930" providerId="LiveId" clId="{780E3520-BC8C-46F3-98CF-9B8925E00595}" dt="2025-11-03T17:43:02.887" v="11404" actId="120"/>
        <pc:sldMkLst>
          <pc:docMk/>
          <pc:sldMk cId="1949833988" sldId="3829"/>
        </pc:sldMkLst>
        <pc:spChg chg="mod">
          <ac:chgData name="Edward Bodmer" userId="f82d64a42721f930" providerId="LiveId" clId="{780E3520-BC8C-46F3-98CF-9B8925E00595}" dt="2025-10-24T07:18:56.327" v="2287" actId="20577"/>
          <ac:spMkLst>
            <pc:docMk/>
            <pc:sldMk cId="1949833988" sldId="3829"/>
            <ac:spMk id="2" creationId="{309B0484-96B6-2E61-DA54-95E6929AFC40}"/>
          </ac:spMkLst>
        </pc:spChg>
        <pc:spChg chg="mod">
          <ac:chgData name="Edward Bodmer" userId="f82d64a42721f930" providerId="LiveId" clId="{780E3520-BC8C-46F3-98CF-9B8925E00595}" dt="2025-11-03T17:43:02.887" v="11404" actId="120"/>
          <ac:spMkLst>
            <pc:docMk/>
            <pc:sldMk cId="1949833988" sldId="3829"/>
            <ac:spMk id="3" creationId="{D2B02D91-1E8C-118E-7BE7-E3C7A3694C5E}"/>
          </ac:spMkLst>
        </pc:spChg>
      </pc:sldChg>
      <pc:sldChg chg="modSp add mod">
        <pc:chgData name="Edward Bodmer" userId="f82d64a42721f930" providerId="LiveId" clId="{780E3520-BC8C-46F3-98CF-9B8925E00595}" dt="2025-10-24T16:01:18.790" v="6750"/>
        <pc:sldMkLst>
          <pc:docMk/>
          <pc:sldMk cId="699897537" sldId="3830"/>
        </pc:sldMkLst>
        <pc:spChg chg="mod">
          <ac:chgData name="Edward Bodmer" userId="f82d64a42721f930" providerId="LiveId" clId="{780E3520-BC8C-46F3-98CF-9B8925E00595}" dt="2025-10-24T16:01:18.790" v="6750"/>
          <ac:spMkLst>
            <pc:docMk/>
            <pc:sldMk cId="699897537" sldId="3830"/>
            <ac:spMk id="3" creationId="{D14CDAEB-2A5C-4873-3851-B4843145BCC1}"/>
          </ac:spMkLst>
        </pc:spChg>
      </pc:sldChg>
      <pc:sldChg chg="modSp new mod ord">
        <pc:chgData name="Edward Bodmer" userId="f82d64a42721f930" providerId="LiveId" clId="{780E3520-BC8C-46F3-98CF-9B8925E00595}" dt="2025-10-24T14:58:59.681" v="6280" actId="20577"/>
        <pc:sldMkLst>
          <pc:docMk/>
          <pc:sldMk cId="3559676300" sldId="3831"/>
        </pc:sldMkLst>
        <pc:spChg chg="mod">
          <ac:chgData name="Edward Bodmer" userId="f82d64a42721f930" providerId="LiveId" clId="{780E3520-BC8C-46F3-98CF-9B8925E00595}" dt="2025-10-24T14:58:59.681" v="6280" actId="20577"/>
          <ac:spMkLst>
            <pc:docMk/>
            <pc:sldMk cId="3559676300" sldId="3831"/>
            <ac:spMk id="2" creationId="{5DCBB0A8-AEF8-150E-0FFC-730A7E0ED6C1}"/>
          </ac:spMkLst>
        </pc:spChg>
      </pc:sldChg>
      <pc:sldChg chg="modSp new mod">
        <pc:chgData name="Edward Bodmer" userId="f82d64a42721f930" providerId="LiveId" clId="{780E3520-BC8C-46F3-98CF-9B8925E00595}" dt="2025-10-24T17:56:09.545" v="8582" actId="404"/>
        <pc:sldMkLst>
          <pc:docMk/>
          <pc:sldMk cId="3835704618" sldId="3833"/>
        </pc:sldMkLst>
        <pc:spChg chg="mod">
          <ac:chgData name="Edward Bodmer" userId="f82d64a42721f930" providerId="LiveId" clId="{780E3520-BC8C-46F3-98CF-9B8925E00595}" dt="2025-10-24T17:52:31.617" v="8418" actId="20577"/>
          <ac:spMkLst>
            <pc:docMk/>
            <pc:sldMk cId="3835704618" sldId="3833"/>
            <ac:spMk id="2" creationId="{55B63C5E-746E-B7E8-C2F7-7B31FAE9BC0E}"/>
          </ac:spMkLst>
        </pc:spChg>
        <pc:spChg chg="mod">
          <ac:chgData name="Edward Bodmer" userId="f82d64a42721f930" providerId="LiveId" clId="{780E3520-BC8C-46F3-98CF-9B8925E00595}" dt="2025-10-24T17:56:09.545" v="8582" actId="404"/>
          <ac:spMkLst>
            <pc:docMk/>
            <pc:sldMk cId="3835704618" sldId="3833"/>
            <ac:spMk id="3" creationId="{3F893BE3-DABE-C96B-285D-59BCD96F8B97}"/>
          </ac:spMkLst>
        </pc:spChg>
      </pc:sldChg>
      <pc:sldChg chg="delSp modSp new mod ord modClrScheme chgLayout">
        <pc:chgData name="Edward Bodmer" userId="f82d64a42721f930" providerId="LiveId" clId="{780E3520-BC8C-46F3-98CF-9B8925E00595}" dt="2025-10-24T17:50:31.481" v="8347" actId="20577"/>
        <pc:sldMkLst>
          <pc:docMk/>
          <pc:sldMk cId="3809592501" sldId="3835"/>
        </pc:sldMkLst>
        <pc:spChg chg="mod ord">
          <ac:chgData name="Edward Bodmer" userId="f82d64a42721f930" providerId="LiveId" clId="{780E3520-BC8C-46F3-98CF-9B8925E00595}" dt="2025-10-24T17:50:31.481" v="8347" actId="20577"/>
          <ac:spMkLst>
            <pc:docMk/>
            <pc:sldMk cId="3809592501" sldId="3835"/>
            <ac:spMk id="2" creationId="{4F68454C-69B6-EDD9-B670-B536482192BD}"/>
          </ac:spMkLst>
        </pc:spChg>
      </pc:sldChg>
      <pc:sldChg chg="modSp new mod">
        <pc:chgData name="Edward Bodmer" userId="f82d64a42721f930" providerId="LiveId" clId="{780E3520-BC8C-46F3-98CF-9B8925E00595}" dt="2025-10-23T14:14:31.236" v="1088" actId="113"/>
        <pc:sldMkLst>
          <pc:docMk/>
          <pc:sldMk cId="1363458425" sldId="3836"/>
        </pc:sldMkLst>
        <pc:spChg chg="mod">
          <ac:chgData name="Edward Bodmer" userId="f82d64a42721f930" providerId="LiveId" clId="{780E3520-BC8C-46F3-98CF-9B8925E00595}" dt="2025-10-23T14:14:31.236" v="1088" actId="113"/>
          <ac:spMkLst>
            <pc:docMk/>
            <pc:sldMk cId="1363458425" sldId="3836"/>
            <ac:spMk id="2" creationId="{15638A50-C727-FD51-6CE6-9F5073049007}"/>
          </ac:spMkLst>
        </pc:spChg>
      </pc:sldChg>
      <pc:sldChg chg="modSp new mod">
        <pc:chgData name="Edward Bodmer" userId="f82d64a42721f930" providerId="LiveId" clId="{780E3520-BC8C-46F3-98CF-9B8925E00595}" dt="2025-10-24T16:30:33.282" v="7241" actId="20577"/>
        <pc:sldMkLst>
          <pc:docMk/>
          <pc:sldMk cId="2235119263" sldId="3837"/>
        </pc:sldMkLst>
        <pc:spChg chg="mod">
          <ac:chgData name="Edward Bodmer" userId="f82d64a42721f930" providerId="LiveId" clId="{780E3520-BC8C-46F3-98CF-9B8925E00595}" dt="2025-10-24T16:28:30.624" v="7121" actId="27636"/>
          <ac:spMkLst>
            <pc:docMk/>
            <pc:sldMk cId="2235119263" sldId="3837"/>
            <ac:spMk id="2" creationId="{29ED7F18-1E33-2AD8-B2BF-B7CD5E64B94A}"/>
          </ac:spMkLst>
        </pc:spChg>
        <pc:spChg chg="mod">
          <ac:chgData name="Edward Bodmer" userId="f82d64a42721f930" providerId="LiveId" clId="{780E3520-BC8C-46F3-98CF-9B8925E00595}" dt="2025-10-24T16:30:33.282" v="7241" actId="20577"/>
          <ac:spMkLst>
            <pc:docMk/>
            <pc:sldMk cId="2235119263" sldId="3837"/>
            <ac:spMk id="3" creationId="{2E6CDFE7-3831-6A6F-ED79-A566B496CBD6}"/>
          </ac:spMkLst>
        </pc:spChg>
      </pc:sldChg>
      <pc:sldChg chg="modSp new mod">
        <pc:chgData name="Edward Bodmer" userId="f82d64a42721f930" providerId="LiveId" clId="{780E3520-BC8C-46F3-98CF-9B8925E00595}" dt="2025-10-23T14:18:30.777" v="1126" actId="20577"/>
        <pc:sldMkLst>
          <pc:docMk/>
          <pc:sldMk cId="2639150417" sldId="3838"/>
        </pc:sldMkLst>
        <pc:spChg chg="mod">
          <ac:chgData name="Edward Bodmer" userId="f82d64a42721f930" providerId="LiveId" clId="{780E3520-BC8C-46F3-98CF-9B8925E00595}" dt="2025-10-23T14:18:30.777" v="1126" actId="20577"/>
          <ac:spMkLst>
            <pc:docMk/>
            <pc:sldMk cId="2639150417" sldId="3838"/>
            <ac:spMk id="2" creationId="{A05A2D38-EB1F-439F-FA42-09B51546A9BE}"/>
          </ac:spMkLst>
        </pc:spChg>
      </pc:sldChg>
      <pc:sldChg chg="modSp new mod">
        <pc:chgData name="Edward Bodmer" userId="f82d64a42721f930" providerId="LiveId" clId="{780E3520-BC8C-46F3-98CF-9B8925E00595}" dt="2025-10-24T16:59:41.150" v="7965" actId="6549"/>
        <pc:sldMkLst>
          <pc:docMk/>
          <pc:sldMk cId="3025197323" sldId="3839"/>
        </pc:sldMkLst>
        <pc:spChg chg="mod">
          <ac:chgData name="Edward Bodmer" userId="f82d64a42721f930" providerId="LiveId" clId="{780E3520-BC8C-46F3-98CF-9B8925E00595}" dt="2025-10-24T16:31:07.396" v="7263" actId="20577"/>
          <ac:spMkLst>
            <pc:docMk/>
            <pc:sldMk cId="3025197323" sldId="3839"/>
            <ac:spMk id="2" creationId="{C310B8F1-ADD1-7D7F-5E21-AF3A9CF4FFCE}"/>
          </ac:spMkLst>
        </pc:spChg>
        <pc:spChg chg="mod">
          <ac:chgData name="Edward Bodmer" userId="f82d64a42721f930" providerId="LiveId" clId="{780E3520-BC8C-46F3-98CF-9B8925E00595}" dt="2025-10-24T16:59:41.150" v="7965" actId="6549"/>
          <ac:spMkLst>
            <pc:docMk/>
            <pc:sldMk cId="3025197323" sldId="3839"/>
            <ac:spMk id="3" creationId="{112803F9-069E-B86F-AFC6-00EBFF76D8A1}"/>
          </ac:spMkLst>
        </pc:spChg>
      </pc:sldChg>
      <pc:sldChg chg="modSp new mod">
        <pc:chgData name="Edward Bodmer" userId="f82d64a42721f930" providerId="LiveId" clId="{780E3520-BC8C-46F3-98CF-9B8925E00595}" dt="2025-10-24T16:17:32.797" v="6939" actId="20577"/>
        <pc:sldMkLst>
          <pc:docMk/>
          <pc:sldMk cId="2304295257" sldId="3840"/>
        </pc:sldMkLst>
        <pc:spChg chg="mod">
          <ac:chgData name="Edward Bodmer" userId="f82d64a42721f930" providerId="LiveId" clId="{780E3520-BC8C-46F3-98CF-9B8925E00595}" dt="2025-10-24T16:17:32.797" v="6939" actId="20577"/>
          <ac:spMkLst>
            <pc:docMk/>
            <pc:sldMk cId="2304295257" sldId="3840"/>
            <ac:spMk id="2" creationId="{15AA648C-F3BA-CDBB-C8FB-88EF333AAA67}"/>
          </ac:spMkLst>
        </pc:spChg>
        <pc:spChg chg="mod">
          <ac:chgData name="Edward Bodmer" userId="f82d64a42721f930" providerId="LiveId" clId="{780E3520-BC8C-46F3-98CF-9B8925E00595}" dt="2025-10-23T14:19:44.299" v="1151" actId="20577"/>
          <ac:spMkLst>
            <pc:docMk/>
            <pc:sldMk cId="2304295257" sldId="3840"/>
            <ac:spMk id="3" creationId="{B2259299-E7F3-AF5D-388E-38993F920ECE}"/>
          </ac:spMkLst>
        </pc:spChg>
      </pc:sldChg>
      <pc:sldChg chg="modSp new mod">
        <pc:chgData name="Edward Bodmer" userId="f82d64a42721f930" providerId="LiveId" clId="{780E3520-BC8C-46F3-98CF-9B8925E00595}" dt="2025-10-23T14:21:38.639" v="1167" actId="20577"/>
        <pc:sldMkLst>
          <pc:docMk/>
          <pc:sldMk cId="3706787334" sldId="3841"/>
        </pc:sldMkLst>
        <pc:spChg chg="mod">
          <ac:chgData name="Edward Bodmer" userId="f82d64a42721f930" providerId="LiveId" clId="{780E3520-BC8C-46F3-98CF-9B8925E00595}" dt="2025-10-23T14:21:38.639" v="1167" actId="20577"/>
          <ac:spMkLst>
            <pc:docMk/>
            <pc:sldMk cId="3706787334" sldId="3841"/>
            <ac:spMk id="2" creationId="{133AE14A-64CA-99A9-3561-F680FE9034B5}"/>
          </ac:spMkLst>
        </pc:spChg>
        <pc:spChg chg="mod">
          <ac:chgData name="Edward Bodmer" userId="f82d64a42721f930" providerId="LiveId" clId="{780E3520-BC8C-46F3-98CF-9B8925E00595}" dt="2025-10-23T14:21:33.009" v="1159" actId="20577"/>
          <ac:spMkLst>
            <pc:docMk/>
            <pc:sldMk cId="3706787334" sldId="3841"/>
            <ac:spMk id="3" creationId="{73AE55C2-8733-6967-53D2-4CC8E664DB35}"/>
          </ac:spMkLst>
        </pc:spChg>
      </pc:sldChg>
      <pc:sldChg chg="delSp modSp add mod">
        <pc:chgData name="Edward Bodmer" userId="f82d64a42721f930" providerId="LiveId" clId="{780E3520-BC8C-46F3-98CF-9B8925E00595}" dt="2025-10-23T21:18:36.715" v="1633" actId="478"/>
        <pc:sldMkLst>
          <pc:docMk/>
          <pc:sldMk cId="4279686457" sldId="3925"/>
        </pc:sldMkLst>
      </pc:sldChg>
      <pc:sldChg chg="delSp modSp add mod">
        <pc:chgData name="Edward Bodmer" userId="f82d64a42721f930" providerId="LiveId" clId="{780E3520-BC8C-46F3-98CF-9B8925E00595}" dt="2025-10-24T09:03:59.844" v="4484" actId="14100"/>
        <pc:sldMkLst>
          <pc:docMk/>
          <pc:sldMk cId="855298663" sldId="3926"/>
        </pc:sldMkLst>
        <pc:spChg chg="mod">
          <ac:chgData name="Edward Bodmer" userId="f82d64a42721f930" providerId="LiveId" clId="{780E3520-BC8C-46F3-98CF-9B8925E00595}" dt="2025-10-24T09:03:17.143" v="4456" actId="1076"/>
          <ac:spMkLst>
            <pc:docMk/>
            <pc:sldMk cId="855298663" sldId="3926"/>
            <ac:spMk id="2" creationId="{689E02A8-A5D3-2024-6878-D319E8649E90}"/>
          </ac:spMkLst>
        </pc:spChg>
        <pc:spChg chg="mod">
          <ac:chgData name="Edward Bodmer" userId="f82d64a42721f930" providerId="LiveId" clId="{780E3520-BC8C-46F3-98CF-9B8925E00595}" dt="2025-10-24T09:03:59.844" v="4484" actId="14100"/>
          <ac:spMkLst>
            <pc:docMk/>
            <pc:sldMk cId="855298663" sldId="3926"/>
            <ac:spMk id="3" creationId="{8AB1CFCE-C91A-6401-9B4B-CF507C1FC40A}"/>
          </ac:spMkLst>
        </pc:spChg>
        <pc:spChg chg="mod">
          <ac:chgData name="Edward Bodmer" userId="f82d64a42721f930" providerId="LiveId" clId="{780E3520-BC8C-46F3-98CF-9B8925E00595}" dt="2025-10-24T09:03:21.420" v="4457" actId="1076"/>
          <ac:spMkLst>
            <pc:docMk/>
            <pc:sldMk cId="855298663" sldId="3926"/>
            <ac:spMk id="10" creationId="{0A93E0B1-4878-2009-1BCF-A39DFCEDA44E}"/>
          </ac:spMkLst>
        </pc:spChg>
      </pc:sldChg>
      <pc:sldChg chg="delSp modSp add mod">
        <pc:chgData name="Edward Bodmer" userId="f82d64a42721f930" providerId="LiveId" clId="{780E3520-BC8C-46F3-98CF-9B8925E00595}" dt="2025-10-24T07:51:41.557" v="2926" actId="403"/>
        <pc:sldMkLst>
          <pc:docMk/>
          <pc:sldMk cId="2282813603" sldId="3930"/>
        </pc:sldMkLst>
        <pc:spChg chg="mod">
          <ac:chgData name="Edward Bodmer" userId="f82d64a42721f930" providerId="LiveId" clId="{780E3520-BC8C-46F3-98CF-9B8925E00595}" dt="2025-10-24T07:51:41.557" v="2926" actId="403"/>
          <ac:spMkLst>
            <pc:docMk/>
            <pc:sldMk cId="2282813603" sldId="3930"/>
            <ac:spMk id="2" creationId="{79A8B5AB-32C2-3BCB-13A1-C10ED9057D69}"/>
          </ac:spMkLst>
        </pc:spChg>
      </pc:sldChg>
      <pc:sldChg chg="delSp modSp add mod">
        <pc:chgData name="Edward Bodmer" userId="f82d64a42721f930" providerId="LiveId" clId="{780E3520-BC8C-46F3-98CF-9B8925E00595}" dt="2025-10-24T10:21:37.714" v="6141" actId="14100"/>
        <pc:sldMkLst>
          <pc:docMk/>
          <pc:sldMk cId="1660661483" sldId="3931"/>
        </pc:sldMkLst>
        <pc:spChg chg="mod">
          <ac:chgData name="Edward Bodmer" userId="f82d64a42721f930" providerId="LiveId" clId="{780E3520-BC8C-46F3-98CF-9B8925E00595}" dt="2025-10-24T07:51:52.234" v="2928" actId="14100"/>
          <ac:spMkLst>
            <pc:docMk/>
            <pc:sldMk cId="1660661483" sldId="3931"/>
            <ac:spMk id="2" creationId="{4A897CFC-34D0-9338-2994-65B18B4B5FFC}"/>
          </ac:spMkLst>
        </pc:spChg>
        <pc:spChg chg="mod">
          <ac:chgData name="Edward Bodmer" userId="f82d64a42721f930" providerId="LiveId" clId="{780E3520-BC8C-46F3-98CF-9B8925E00595}" dt="2025-10-24T07:52:02.881" v="2930" actId="14100"/>
          <ac:spMkLst>
            <pc:docMk/>
            <pc:sldMk cId="1660661483" sldId="3931"/>
            <ac:spMk id="3" creationId="{D34F4809-DCD9-E5BC-2D65-1C4773CDE553}"/>
          </ac:spMkLst>
        </pc:spChg>
        <pc:picChg chg="mod">
          <ac:chgData name="Edward Bodmer" userId="f82d64a42721f930" providerId="LiveId" clId="{780E3520-BC8C-46F3-98CF-9B8925E00595}" dt="2025-10-24T10:21:37.714" v="6141" actId="14100"/>
          <ac:picMkLst>
            <pc:docMk/>
            <pc:sldMk cId="1660661483" sldId="3931"/>
            <ac:picMk id="6" creationId="{6A3209DB-8DC0-398A-F4F2-520C422F82FF}"/>
          </ac:picMkLst>
        </pc:picChg>
      </pc:sldChg>
      <pc:sldChg chg="delSp modSp add mod">
        <pc:chgData name="Edward Bodmer" userId="f82d64a42721f930" providerId="LiveId" clId="{780E3520-BC8C-46F3-98CF-9B8925E00595}" dt="2025-10-24T07:52:36.142" v="2936" actId="1076"/>
        <pc:sldMkLst>
          <pc:docMk/>
          <pc:sldMk cId="1583030823" sldId="3932"/>
        </pc:sldMkLst>
        <pc:spChg chg="mod">
          <ac:chgData name="Edward Bodmer" userId="f82d64a42721f930" providerId="LiveId" clId="{780E3520-BC8C-46F3-98CF-9B8925E00595}" dt="2025-10-24T07:52:16.072" v="2932" actId="14100"/>
          <ac:spMkLst>
            <pc:docMk/>
            <pc:sldMk cId="1583030823" sldId="3932"/>
            <ac:spMk id="2" creationId="{923C9158-EC24-6669-CE51-295379E37D6F}"/>
          </ac:spMkLst>
        </pc:spChg>
        <pc:spChg chg="mod">
          <ac:chgData name="Edward Bodmer" userId="f82d64a42721f930" providerId="LiveId" clId="{780E3520-BC8C-46F3-98CF-9B8925E00595}" dt="2025-10-24T07:52:23.877" v="2933" actId="14100"/>
          <ac:spMkLst>
            <pc:docMk/>
            <pc:sldMk cId="1583030823" sldId="3932"/>
            <ac:spMk id="3" creationId="{A431245A-BD2D-CD7C-FC9E-849085617AB1}"/>
          </ac:spMkLst>
        </pc:spChg>
        <pc:spChg chg="mod">
          <ac:chgData name="Edward Bodmer" userId="f82d64a42721f930" providerId="LiveId" clId="{780E3520-BC8C-46F3-98CF-9B8925E00595}" dt="2025-10-24T07:52:32.983" v="2935" actId="14100"/>
          <ac:spMkLst>
            <pc:docMk/>
            <pc:sldMk cId="1583030823" sldId="3932"/>
            <ac:spMk id="5" creationId="{DC04C94B-8AD2-7E20-2547-1C114882D853}"/>
          </ac:spMkLst>
        </pc:spChg>
        <pc:picChg chg="mod">
          <ac:chgData name="Edward Bodmer" userId="f82d64a42721f930" providerId="LiveId" clId="{780E3520-BC8C-46F3-98CF-9B8925E00595}" dt="2025-10-24T07:52:26.534" v="2934" actId="1076"/>
          <ac:picMkLst>
            <pc:docMk/>
            <pc:sldMk cId="1583030823" sldId="3932"/>
            <ac:picMk id="6" creationId="{81A5101F-33B6-A6E1-E239-BBEB39071D96}"/>
          </ac:picMkLst>
        </pc:picChg>
        <pc:picChg chg="mod">
          <ac:chgData name="Edward Bodmer" userId="f82d64a42721f930" providerId="LiveId" clId="{780E3520-BC8C-46F3-98CF-9B8925E00595}" dt="2025-10-24T07:52:36.142" v="2936" actId="1076"/>
          <ac:picMkLst>
            <pc:docMk/>
            <pc:sldMk cId="1583030823" sldId="3932"/>
            <ac:picMk id="8" creationId="{EA7A8C58-58F4-F6AD-CFAB-830BACEFE503}"/>
          </ac:picMkLst>
        </pc:picChg>
      </pc:sldChg>
      <pc:sldChg chg="delSp modSp add mod">
        <pc:chgData name="Edward Bodmer" userId="f82d64a42721f930" providerId="LiveId" clId="{780E3520-BC8C-46F3-98CF-9B8925E00595}" dt="2025-10-24T07:52:56.175" v="2944" actId="1076"/>
        <pc:sldMkLst>
          <pc:docMk/>
          <pc:sldMk cId="1874396265" sldId="3933"/>
        </pc:sldMkLst>
        <pc:spChg chg="mod">
          <ac:chgData name="Edward Bodmer" userId="f82d64a42721f930" providerId="LiveId" clId="{780E3520-BC8C-46F3-98CF-9B8925E00595}" dt="2025-10-24T07:52:43.045" v="2937" actId="1076"/>
          <ac:spMkLst>
            <pc:docMk/>
            <pc:sldMk cId="1874396265" sldId="3933"/>
            <ac:spMk id="2" creationId="{F63C1AF1-21A6-6A76-58FF-5D5ED0719D92}"/>
          </ac:spMkLst>
        </pc:spChg>
        <pc:spChg chg="mod">
          <ac:chgData name="Edward Bodmer" userId="f82d64a42721f930" providerId="LiveId" clId="{780E3520-BC8C-46F3-98CF-9B8925E00595}" dt="2025-10-24T07:52:56.175" v="2944" actId="1076"/>
          <ac:spMkLst>
            <pc:docMk/>
            <pc:sldMk cId="1874396265" sldId="3933"/>
            <ac:spMk id="3" creationId="{01F1974E-FA1A-5103-5816-6E48D138EBD4}"/>
          </ac:spMkLst>
        </pc:spChg>
      </pc:sldChg>
      <pc:sldChg chg="delSp modSp add mod">
        <pc:chgData name="Edward Bodmer" userId="f82d64a42721f930" providerId="LiveId" clId="{780E3520-BC8C-46F3-98CF-9B8925E00595}" dt="2025-10-23T21:20:40.647" v="1641" actId="478"/>
        <pc:sldMkLst>
          <pc:docMk/>
          <pc:sldMk cId="3441759047" sldId="3935"/>
        </pc:sldMkLst>
        <pc:spChg chg="mod">
          <ac:chgData name="Edward Bodmer" userId="f82d64a42721f930" providerId="LiveId" clId="{780E3520-BC8C-46F3-98CF-9B8925E00595}" dt="2025-10-23T21:07:01.110" v="1459" actId="27636"/>
          <ac:spMkLst>
            <pc:docMk/>
            <pc:sldMk cId="3441759047" sldId="3935"/>
            <ac:spMk id="2" creationId="{061BC1D1-63C0-3400-53B3-99876B468DBC}"/>
          </ac:spMkLst>
        </pc:spChg>
      </pc:sldChg>
      <pc:sldChg chg="delSp modSp add mod">
        <pc:chgData name="Edward Bodmer" userId="f82d64a42721f930" providerId="LiveId" clId="{780E3520-BC8C-46F3-98CF-9B8925E00595}" dt="2025-10-24T15:20:57.448" v="6323" actId="1076"/>
        <pc:sldMkLst>
          <pc:docMk/>
          <pc:sldMk cId="1714652107" sldId="3936"/>
        </pc:sldMkLst>
        <pc:spChg chg="mod">
          <ac:chgData name="Edward Bodmer" userId="f82d64a42721f930" providerId="LiveId" clId="{780E3520-BC8C-46F3-98CF-9B8925E00595}" dt="2025-10-24T15:20:57.448" v="6323" actId="1076"/>
          <ac:spMkLst>
            <pc:docMk/>
            <pc:sldMk cId="1714652107" sldId="3936"/>
            <ac:spMk id="2" creationId="{B456D021-D1F3-32DA-08D9-3180BBACD0A5}"/>
          </ac:spMkLst>
        </pc:spChg>
        <pc:spChg chg="mod">
          <ac:chgData name="Edward Bodmer" userId="f82d64a42721f930" providerId="LiveId" clId="{780E3520-BC8C-46F3-98CF-9B8925E00595}" dt="2025-10-24T09:06:55.920" v="4654" actId="14100"/>
          <ac:spMkLst>
            <pc:docMk/>
            <pc:sldMk cId="1714652107" sldId="3936"/>
            <ac:spMk id="3" creationId="{A5788C5C-9273-86C7-57A2-CAF48FC9F064}"/>
          </ac:spMkLst>
        </pc:spChg>
        <pc:spChg chg="mod">
          <ac:chgData name="Edward Bodmer" userId="f82d64a42721f930" providerId="LiveId" clId="{780E3520-BC8C-46F3-98CF-9B8925E00595}" dt="2025-10-24T09:06:58.944" v="4655" actId="14100"/>
          <ac:spMkLst>
            <pc:docMk/>
            <pc:sldMk cId="1714652107" sldId="3936"/>
            <ac:spMk id="6" creationId="{DAC3B726-7009-8A0B-A70F-C851CACE98F0}"/>
          </ac:spMkLst>
        </pc:spChg>
      </pc:sldChg>
      <pc:sldChg chg="delSp modSp add mod">
        <pc:chgData name="Edward Bodmer" userId="f82d64a42721f930" providerId="LiveId" clId="{780E3520-BC8C-46F3-98CF-9B8925E00595}" dt="2025-10-24T16:20:04.502" v="6948" actId="14100"/>
        <pc:sldMkLst>
          <pc:docMk/>
          <pc:sldMk cId="3247408116" sldId="3937"/>
        </pc:sldMkLst>
        <pc:spChg chg="mod">
          <ac:chgData name="Edward Bodmer" userId="f82d64a42721f930" providerId="LiveId" clId="{780E3520-BC8C-46F3-98CF-9B8925E00595}" dt="2025-10-24T16:19:45.395" v="6944" actId="14100"/>
          <ac:spMkLst>
            <pc:docMk/>
            <pc:sldMk cId="3247408116" sldId="3937"/>
            <ac:spMk id="11" creationId="{BECB8F08-7458-B30C-D0B0-D86B73116A74}"/>
          </ac:spMkLst>
        </pc:spChg>
        <pc:spChg chg="mod">
          <ac:chgData name="Edward Bodmer" userId="f82d64a42721f930" providerId="LiveId" clId="{780E3520-BC8C-46F3-98CF-9B8925E00595}" dt="2025-10-24T16:20:04.502" v="6948" actId="14100"/>
          <ac:spMkLst>
            <pc:docMk/>
            <pc:sldMk cId="3247408116" sldId="3937"/>
            <ac:spMk id="76" creationId="{1FBDAC0A-0D42-47FA-B29A-5EEFFAE04430}"/>
          </ac:spMkLst>
        </pc:spChg>
        <pc:picChg chg="mod">
          <ac:chgData name="Edward Bodmer" userId="f82d64a42721f930" providerId="LiveId" clId="{780E3520-BC8C-46F3-98CF-9B8925E00595}" dt="2025-10-24T16:19:59.423" v="6947" actId="14100"/>
          <ac:picMkLst>
            <pc:docMk/>
            <pc:sldMk cId="3247408116" sldId="3937"/>
            <ac:picMk id="9" creationId="{293F9370-67DD-8ED5-8411-5318712C4313}"/>
          </ac:picMkLst>
        </pc:picChg>
      </pc:sldChg>
      <pc:sldChg chg="delSp modSp add mod">
        <pc:chgData name="Edward Bodmer" userId="f82d64a42721f930" providerId="LiveId" clId="{780E3520-BC8C-46F3-98CF-9B8925E00595}" dt="2025-10-24T17:38:13.468" v="8132" actId="403"/>
        <pc:sldMkLst>
          <pc:docMk/>
          <pc:sldMk cId="875923849" sldId="3938"/>
        </pc:sldMkLst>
        <pc:spChg chg="mod">
          <ac:chgData name="Edward Bodmer" userId="f82d64a42721f930" providerId="LiveId" clId="{780E3520-BC8C-46F3-98CF-9B8925E00595}" dt="2025-10-24T10:40:13.417" v="6185" actId="14100"/>
          <ac:spMkLst>
            <pc:docMk/>
            <pc:sldMk cId="875923849" sldId="3938"/>
            <ac:spMk id="2" creationId="{D590D099-7F7D-B030-9864-079515ACC5C8}"/>
          </ac:spMkLst>
        </pc:spChg>
        <pc:spChg chg="mod">
          <ac:chgData name="Edward Bodmer" userId="f82d64a42721f930" providerId="LiveId" clId="{780E3520-BC8C-46F3-98CF-9B8925E00595}" dt="2025-10-24T17:38:13.468" v="8132" actId="403"/>
          <ac:spMkLst>
            <pc:docMk/>
            <pc:sldMk cId="875923849" sldId="3938"/>
            <ac:spMk id="16" creationId="{CF15D192-2986-9E60-4C46-64FB1F3E1A2A}"/>
          </ac:spMkLst>
        </pc:spChg>
      </pc:sldChg>
      <pc:sldChg chg="delSp modSp add mod modClrScheme chgLayout">
        <pc:chgData name="Edward Bodmer" userId="f82d64a42721f930" providerId="LiveId" clId="{780E3520-BC8C-46F3-98CF-9B8925E00595}" dt="2025-10-24T17:48:31.272" v="8275" actId="27636"/>
        <pc:sldMkLst>
          <pc:docMk/>
          <pc:sldMk cId="2046233954" sldId="3939"/>
        </pc:sldMkLst>
        <pc:spChg chg="mod ord">
          <ac:chgData name="Edward Bodmer" userId="f82d64a42721f930" providerId="LiveId" clId="{780E3520-BC8C-46F3-98CF-9B8925E00595}" dt="2025-10-24T17:48:26.334" v="8273" actId="20577"/>
          <ac:spMkLst>
            <pc:docMk/>
            <pc:sldMk cId="2046233954" sldId="3939"/>
            <ac:spMk id="2" creationId="{2CE5C964-2C40-8D76-B4DB-17C50023FEA0}"/>
          </ac:spMkLst>
        </pc:spChg>
        <pc:spChg chg="mod ord">
          <ac:chgData name="Edward Bodmer" userId="f82d64a42721f930" providerId="LiveId" clId="{780E3520-BC8C-46F3-98CF-9B8925E00595}" dt="2025-10-24T17:48:31.272" v="8275" actId="27636"/>
          <ac:spMkLst>
            <pc:docMk/>
            <pc:sldMk cId="2046233954" sldId="3939"/>
            <ac:spMk id="3" creationId="{0A8AF1B5-EF30-AE55-4CBC-999C4EB8E18A}"/>
          </ac:spMkLst>
        </pc:spChg>
      </pc:sldChg>
      <pc:sldChg chg="delSp modSp add mod">
        <pc:chgData name="Edward Bodmer" userId="f82d64a42721f930" providerId="LiveId" clId="{780E3520-BC8C-46F3-98CF-9B8925E00595}" dt="2025-10-23T21:21:21.955" v="1654" actId="478"/>
        <pc:sldMkLst>
          <pc:docMk/>
          <pc:sldMk cId="2000700489" sldId="3940"/>
        </pc:sldMkLst>
      </pc:sldChg>
      <pc:sldChg chg="delSp modSp add mod">
        <pc:chgData name="Edward Bodmer" userId="f82d64a42721f930" providerId="LiveId" clId="{780E3520-BC8C-46F3-98CF-9B8925E00595}" dt="2025-10-24T07:53:15.198" v="2947" actId="14100"/>
        <pc:sldMkLst>
          <pc:docMk/>
          <pc:sldMk cId="1667006026" sldId="3943"/>
        </pc:sldMkLst>
        <pc:spChg chg="mod">
          <ac:chgData name="Edward Bodmer" userId="f82d64a42721f930" providerId="LiveId" clId="{780E3520-BC8C-46F3-98CF-9B8925E00595}" dt="2025-10-23T21:07:01.097" v="1458" actId="27636"/>
          <ac:spMkLst>
            <pc:docMk/>
            <pc:sldMk cId="1667006026" sldId="3943"/>
            <ac:spMk id="2" creationId="{35A05D0B-9095-1DD0-654E-B703D425F4C3}"/>
          </ac:spMkLst>
        </pc:spChg>
        <pc:spChg chg="mod">
          <ac:chgData name="Edward Bodmer" userId="f82d64a42721f930" providerId="LiveId" clId="{780E3520-BC8C-46F3-98CF-9B8925E00595}" dt="2025-10-24T07:53:12.310" v="2946" actId="14100"/>
          <ac:spMkLst>
            <pc:docMk/>
            <pc:sldMk cId="1667006026" sldId="3943"/>
            <ac:spMk id="9" creationId="{2D60C111-2543-5996-6710-7886E8641E70}"/>
          </ac:spMkLst>
        </pc:spChg>
        <pc:picChg chg="mod">
          <ac:chgData name="Edward Bodmer" userId="f82d64a42721f930" providerId="LiveId" clId="{780E3520-BC8C-46F3-98CF-9B8925E00595}" dt="2025-10-24T07:53:15.198" v="2947" actId="14100"/>
          <ac:picMkLst>
            <pc:docMk/>
            <pc:sldMk cId="1667006026" sldId="3943"/>
            <ac:picMk id="7" creationId="{AB015EA6-3AD0-0AD9-4367-64C87F227484}"/>
          </ac:picMkLst>
        </pc:picChg>
      </pc:sldChg>
      <pc:sldChg chg="modSp add mod">
        <pc:chgData name="Edward Bodmer" userId="f82d64a42721f930" providerId="LiveId" clId="{780E3520-BC8C-46F3-98CF-9B8925E00595}" dt="2025-10-24T09:08:16.426" v="4662" actId="14100"/>
        <pc:sldMkLst>
          <pc:docMk/>
          <pc:sldMk cId="1064703780" sldId="3946"/>
        </pc:sldMkLst>
        <pc:spChg chg="mod">
          <ac:chgData name="Edward Bodmer" userId="f82d64a42721f930" providerId="LiveId" clId="{780E3520-BC8C-46F3-98CF-9B8925E00595}" dt="2025-10-24T09:08:05.319" v="4659" actId="1076"/>
          <ac:spMkLst>
            <pc:docMk/>
            <pc:sldMk cId="1064703780" sldId="3946"/>
            <ac:spMk id="2" creationId="{F9F549DB-74CA-67D9-F3F0-9C4F829F8CDD}"/>
          </ac:spMkLst>
        </pc:spChg>
        <pc:spChg chg="mod">
          <ac:chgData name="Edward Bodmer" userId="f82d64a42721f930" providerId="LiveId" clId="{780E3520-BC8C-46F3-98CF-9B8925E00595}" dt="2025-10-24T09:01:21.506" v="4450" actId="120"/>
          <ac:spMkLst>
            <pc:docMk/>
            <pc:sldMk cId="1064703780" sldId="3946"/>
            <ac:spMk id="6" creationId="{23EF76D8-31D6-E08D-22E3-B699161AC8C0}"/>
          </ac:spMkLst>
        </pc:spChg>
        <pc:spChg chg="mod">
          <ac:chgData name="Edward Bodmer" userId="f82d64a42721f930" providerId="LiveId" clId="{780E3520-BC8C-46F3-98CF-9B8925E00595}" dt="2025-10-24T09:01:14.911" v="4449" actId="120"/>
          <ac:spMkLst>
            <pc:docMk/>
            <pc:sldMk cId="1064703780" sldId="3946"/>
            <ac:spMk id="7" creationId="{A94154B3-A644-8AFC-AAFA-1EE253491FD2}"/>
          </ac:spMkLst>
        </pc:spChg>
        <pc:picChg chg="mod">
          <ac:chgData name="Edward Bodmer" userId="f82d64a42721f930" providerId="LiveId" clId="{780E3520-BC8C-46F3-98CF-9B8925E00595}" dt="2025-10-24T09:08:11.288" v="4661" actId="14100"/>
          <ac:picMkLst>
            <pc:docMk/>
            <pc:sldMk cId="1064703780" sldId="3946"/>
            <ac:picMk id="11" creationId="{53948876-1650-0493-03EB-6037677009B4}"/>
          </ac:picMkLst>
        </pc:picChg>
        <pc:picChg chg="mod">
          <ac:chgData name="Edward Bodmer" userId="f82d64a42721f930" providerId="LiveId" clId="{780E3520-BC8C-46F3-98CF-9B8925E00595}" dt="2025-10-24T09:08:16.426" v="4662" actId="14100"/>
          <ac:picMkLst>
            <pc:docMk/>
            <pc:sldMk cId="1064703780" sldId="3946"/>
            <ac:picMk id="15" creationId="{1D1E8B19-4A8A-22BC-FE55-7A81291B15CF}"/>
          </ac:picMkLst>
        </pc:picChg>
      </pc:sldChg>
      <pc:sldChg chg="delSp modSp add mod ord">
        <pc:chgData name="Edward Bodmer" userId="f82d64a42721f930" providerId="LiveId" clId="{780E3520-BC8C-46F3-98CF-9B8925E00595}" dt="2025-10-24T16:36:22.593" v="7637" actId="1076"/>
        <pc:sldMkLst>
          <pc:docMk/>
          <pc:sldMk cId="2400080095" sldId="3951"/>
        </pc:sldMkLst>
        <pc:spChg chg="mod">
          <ac:chgData name="Edward Bodmer" userId="f82d64a42721f930" providerId="LiveId" clId="{780E3520-BC8C-46F3-98CF-9B8925E00595}" dt="2025-10-24T16:36:22.593" v="7637" actId="1076"/>
          <ac:spMkLst>
            <pc:docMk/>
            <pc:sldMk cId="2400080095" sldId="3951"/>
            <ac:spMk id="6" creationId="{7538467E-AFE1-53C2-752F-EF0AE4A86969}"/>
          </ac:spMkLst>
        </pc:spChg>
      </pc:sldChg>
      <pc:sldChg chg="delSp modSp add mod">
        <pc:chgData name="Edward Bodmer" userId="f82d64a42721f930" providerId="LiveId" clId="{780E3520-BC8C-46F3-98CF-9B8925E00595}" dt="2025-10-24T15:26:11.436" v="6352" actId="1036"/>
        <pc:sldMkLst>
          <pc:docMk/>
          <pc:sldMk cId="1371288369" sldId="3954"/>
        </pc:sldMkLst>
        <pc:spChg chg="mod">
          <ac:chgData name="Edward Bodmer" userId="f82d64a42721f930" providerId="LiveId" clId="{780E3520-BC8C-46F3-98CF-9B8925E00595}" dt="2025-10-24T15:26:09.342" v="6351" actId="1076"/>
          <ac:spMkLst>
            <pc:docMk/>
            <pc:sldMk cId="1371288369" sldId="3954"/>
            <ac:spMk id="2" creationId="{ADE2D4C4-0633-4D11-48E9-4B61B03A4997}"/>
          </ac:spMkLst>
        </pc:spChg>
        <pc:spChg chg="mod">
          <ac:chgData name="Edward Bodmer" userId="f82d64a42721f930" providerId="LiveId" clId="{780E3520-BC8C-46F3-98CF-9B8925E00595}" dt="2025-10-24T15:26:11.436" v="6352" actId="1036"/>
          <ac:spMkLst>
            <pc:docMk/>
            <pc:sldMk cId="1371288369" sldId="3954"/>
            <ac:spMk id="3" creationId="{0704B1B7-BF3C-72C3-2A6A-1BD048F64DC5}"/>
          </ac:spMkLst>
        </pc:spChg>
      </pc:sldChg>
      <pc:sldChg chg="modSp add mod">
        <pc:chgData name="Edward Bodmer" userId="f82d64a42721f930" providerId="LiveId" clId="{780E3520-BC8C-46F3-98CF-9B8925E00595}" dt="2025-10-24T15:49:43.778" v="6689" actId="14100"/>
        <pc:sldMkLst>
          <pc:docMk/>
          <pc:sldMk cId="3326736729" sldId="3955"/>
        </pc:sldMkLst>
        <pc:spChg chg="mod">
          <ac:chgData name="Edward Bodmer" userId="f82d64a42721f930" providerId="LiveId" clId="{780E3520-BC8C-46F3-98CF-9B8925E00595}" dt="2025-10-24T15:49:39.029" v="6688" actId="14100"/>
          <ac:spMkLst>
            <pc:docMk/>
            <pc:sldMk cId="3326736729" sldId="3955"/>
            <ac:spMk id="2" creationId="{8B73E54E-4A7D-75DD-D645-6FCA04F41B59}"/>
          </ac:spMkLst>
        </pc:spChg>
        <pc:spChg chg="mod">
          <ac:chgData name="Edward Bodmer" userId="f82d64a42721f930" providerId="LiveId" clId="{780E3520-BC8C-46F3-98CF-9B8925E00595}" dt="2025-10-24T15:49:43.778" v="6689" actId="14100"/>
          <ac:spMkLst>
            <pc:docMk/>
            <pc:sldMk cId="3326736729" sldId="3955"/>
            <ac:spMk id="3" creationId="{EAD3ADD9-2248-AB02-3CA9-9415BB5EC579}"/>
          </ac:spMkLst>
        </pc:spChg>
      </pc:sldChg>
      <pc:sldChg chg="add">
        <pc:chgData name="Edward Bodmer" userId="f82d64a42721f930" providerId="LiveId" clId="{780E3520-BC8C-46F3-98CF-9B8925E00595}" dt="2025-10-24T17:26:40.441" v="8043"/>
        <pc:sldMkLst>
          <pc:docMk/>
          <pc:sldMk cId="579297479" sldId="3956"/>
        </pc:sldMkLst>
      </pc:sldChg>
      <pc:sldChg chg="add">
        <pc:chgData name="Edward Bodmer" userId="f82d64a42721f930" providerId="LiveId" clId="{780E3520-BC8C-46F3-98CF-9B8925E00595}" dt="2025-10-24T16:07:31.786" v="6873"/>
        <pc:sldMkLst>
          <pc:docMk/>
          <pc:sldMk cId="4014026132" sldId="3957"/>
        </pc:sldMkLst>
      </pc:sldChg>
      <pc:sldChg chg="modSp add mod">
        <pc:chgData name="Edward Bodmer" userId="f82d64a42721f930" providerId="LiveId" clId="{780E3520-BC8C-46F3-98CF-9B8925E00595}" dt="2025-10-24T15:41:33.527" v="6638" actId="1076"/>
        <pc:sldMkLst>
          <pc:docMk/>
          <pc:sldMk cId="1434259748" sldId="3958"/>
        </pc:sldMkLst>
        <pc:spChg chg="mod">
          <ac:chgData name="Edward Bodmer" userId="f82d64a42721f930" providerId="LiveId" clId="{780E3520-BC8C-46F3-98CF-9B8925E00595}" dt="2025-10-24T15:41:33.527" v="6638" actId="1076"/>
          <ac:spMkLst>
            <pc:docMk/>
            <pc:sldMk cId="1434259748" sldId="3958"/>
            <ac:spMk id="2" creationId="{8A88A65A-DBF0-8BB3-A50C-441684EE5729}"/>
          </ac:spMkLst>
        </pc:spChg>
      </pc:sldChg>
      <pc:sldChg chg="delSp modSp add mod">
        <pc:chgData name="Edward Bodmer" userId="f82d64a42721f930" providerId="LiveId" clId="{780E3520-BC8C-46F3-98CF-9B8925E00595}" dt="2025-10-24T16:22:06.873" v="6962" actId="1076"/>
        <pc:sldMkLst>
          <pc:docMk/>
          <pc:sldMk cId="3510342181" sldId="3959"/>
        </pc:sldMkLst>
        <pc:spChg chg="mod">
          <ac:chgData name="Edward Bodmer" userId="f82d64a42721f930" providerId="LiveId" clId="{780E3520-BC8C-46F3-98CF-9B8925E00595}" dt="2025-10-24T16:21:48.751" v="6956" actId="1076"/>
          <ac:spMkLst>
            <pc:docMk/>
            <pc:sldMk cId="3510342181" sldId="3959"/>
            <ac:spMk id="2" creationId="{1D1F1439-093B-1F8A-3ABE-7836081C470D}"/>
          </ac:spMkLst>
        </pc:spChg>
        <pc:spChg chg="mod">
          <ac:chgData name="Edward Bodmer" userId="f82d64a42721f930" providerId="LiveId" clId="{780E3520-BC8C-46F3-98CF-9B8925E00595}" dt="2025-10-24T16:21:52.702" v="6957" actId="14100"/>
          <ac:spMkLst>
            <pc:docMk/>
            <pc:sldMk cId="3510342181" sldId="3959"/>
            <ac:spMk id="3" creationId="{B3DE069E-EC6D-2032-0881-FB08DE908039}"/>
          </ac:spMkLst>
        </pc:spChg>
        <pc:picChg chg="mod">
          <ac:chgData name="Edward Bodmer" userId="f82d64a42721f930" providerId="LiveId" clId="{780E3520-BC8C-46F3-98CF-9B8925E00595}" dt="2025-10-24T16:22:06.873" v="6962" actId="1076"/>
          <ac:picMkLst>
            <pc:docMk/>
            <pc:sldMk cId="3510342181" sldId="3959"/>
            <ac:picMk id="7" creationId="{288938B8-F42B-98B9-78B9-6752044AF32D}"/>
          </ac:picMkLst>
        </pc:picChg>
      </pc:sldChg>
      <pc:sldChg chg="delSp modSp add mod modClrScheme chgLayout">
        <pc:chgData name="Edward Bodmer" userId="f82d64a42721f930" providerId="LiveId" clId="{780E3520-BC8C-46F3-98CF-9B8925E00595}" dt="2025-10-24T16:08:16.190" v="6888" actId="20577"/>
        <pc:sldMkLst>
          <pc:docMk/>
          <pc:sldMk cId="1150082906" sldId="3962"/>
        </pc:sldMkLst>
        <pc:spChg chg="mod ord">
          <ac:chgData name="Edward Bodmer" userId="f82d64a42721f930" providerId="LiveId" clId="{780E3520-BC8C-46F3-98CF-9B8925E00595}" dt="2025-10-24T16:08:16.190" v="6888" actId="20577"/>
          <ac:spMkLst>
            <pc:docMk/>
            <pc:sldMk cId="1150082906" sldId="3962"/>
            <ac:spMk id="2" creationId="{236142BA-012D-039B-8867-1614AA84C31E}"/>
          </ac:spMkLst>
        </pc:spChg>
      </pc:sldChg>
      <pc:sldChg chg="addSp modSp new mod">
        <pc:chgData name="Edward Bodmer" userId="f82d64a42721f930" providerId="LiveId" clId="{780E3520-BC8C-46F3-98CF-9B8925E00595}" dt="2025-10-24T16:58:00.956" v="7762" actId="120"/>
        <pc:sldMkLst>
          <pc:docMk/>
          <pc:sldMk cId="924728065" sldId="3963"/>
        </pc:sldMkLst>
        <pc:spChg chg="mod">
          <ac:chgData name="Edward Bodmer" userId="f82d64a42721f930" providerId="LiveId" clId="{780E3520-BC8C-46F3-98CF-9B8925E00595}" dt="2025-10-24T05:43:34.072" v="1770" actId="20577"/>
          <ac:spMkLst>
            <pc:docMk/>
            <pc:sldMk cId="924728065" sldId="3963"/>
            <ac:spMk id="2" creationId="{2E2FB696-EA72-46C7-B39B-4AF2C88856E5}"/>
          </ac:spMkLst>
        </pc:spChg>
        <pc:spChg chg="mod">
          <ac:chgData name="Edward Bodmer" userId="f82d64a42721f930" providerId="LiveId" clId="{780E3520-BC8C-46F3-98CF-9B8925E00595}" dt="2025-10-24T16:58:00.956" v="7762" actId="120"/>
          <ac:spMkLst>
            <pc:docMk/>
            <pc:sldMk cId="924728065" sldId="3963"/>
            <ac:spMk id="3" creationId="{264F250C-8B31-46CC-F85E-2081CCF8C7D4}"/>
          </ac:spMkLst>
        </pc:spChg>
        <pc:picChg chg="add mod">
          <ac:chgData name="Edward Bodmer" userId="f82d64a42721f930" providerId="LiveId" clId="{780E3520-BC8C-46F3-98CF-9B8925E00595}" dt="2025-10-24T05:43:45.040" v="1784" actId="1076"/>
          <ac:picMkLst>
            <pc:docMk/>
            <pc:sldMk cId="924728065" sldId="3963"/>
            <ac:picMk id="5" creationId="{4C18DEBC-2B80-CAED-42B6-23741D2994E8}"/>
          </ac:picMkLst>
        </pc:picChg>
      </pc:sldChg>
      <pc:sldChg chg="modSp new mod">
        <pc:chgData name="Edward Bodmer" userId="f82d64a42721f930" providerId="LiveId" clId="{780E3520-BC8C-46F3-98CF-9B8925E00595}" dt="2025-10-24T07:37:49.557" v="2783" actId="403"/>
        <pc:sldMkLst>
          <pc:docMk/>
          <pc:sldMk cId="855174530" sldId="3965"/>
        </pc:sldMkLst>
        <pc:spChg chg="mod">
          <ac:chgData name="Edward Bodmer" userId="f82d64a42721f930" providerId="LiveId" clId="{780E3520-BC8C-46F3-98CF-9B8925E00595}" dt="2025-10-24T06:08:54.591" v="2122" actId="20577"/>
          <ac:spMkLst>
            <pc:docMk/>
            <pc:sldMk cId="855174530" sldId="3965"/>
            <ac:spMk id="2" creationId="{3255F113-4E59-7A5D-354F-285EB31850A9}"/>
          </ac:spMkLst>
        </pc:spChg>
        <pc:spChg chg="mod">
          <ac:chgData name="Edward Bodmer" userId="f82d64a42721f930" providerId="LiveId" clId="{780E3520-BC8C-46F3-98CF-9B8925E00595}" dt="2025-10-24T07:37:49.557" v="2783" actId="403"/>
          <ac:spMkLst>
            <pc:docMk/>
            <pc:sldMk cId="855174530" sldId="3965"/>
            <ac:spMk id="3" creationId="{09301DC9-81EE-F21D-C92C-F9423406910B}"/>
          </ac:spMkLst>
        </pc:spChg>
      </pc:sldChg>
      <pc:sldChg chg="addSp modSp new mod">
        <pc:chgData name="Edward Bodmer" userId="f82d64a42721f930" providerId="LiveId" clId="{780E3520-BC8C-46F3-98CF-9B8925E00595}" dt="2025-10-24T09:00:58.600" v="4448" actId="20577"/>
        <pc:sldMkLst>
          <pc:docMk/>
          <pc:sldMk cId="4169728295" sldId="3966"/>
        </pc:sldMkLst>
        <pc:spChg chg="mod">
          <ac:chgData name="Edward Bodmer" userId="f82d64a42721f930" providerId="LiveId" clId="{780E3520-BC8C-46F3-98CF-9B8925E00595}" dt="2025-10-24T07:14:13.739" v="2198" actId="20577"/>
          <ac:spMkLst>
            <pc:docMk/>
            <pc:sldMk cId="4169728295" sldId="3966"/>
            <ac:spMk id="2" creationId="{B5F8A617-2533-6303-5297-82D2498D3CF6}"/>
          </ac:spMkLst>
        </pc:spChg>
        <pc:spChg chg="mod">
          <ac:chgData name="Edward Bodmer" userId="f82d64a42721f930" providerId="LiveId" clId="{780E3520-BC8C-46F3-98CF-9B8925E00595}" dt="2025-10-24T09:00:58.600" v="4448" actId="20577"/>
          <ac:spMkLst>
            <pc:docMk/>
            <pc:sldMk cId="4169728295" sldId="3966"/>
            <ac:spMk id="3" creationId="{F2A4931D-1EAF-BD96-A6D5-28A40C2BF5E5}"/>
          </ac:spMkLst>
        </pc:spChg>
        <pc:picChg chg="add mod">
          <ac:chgData name="Edward Bodmer" userId="f82d64a42721f930" providerId="LiveId" clId="{780E3520-BC8C-46F3-98CF-9B8925E00595}" dt="2025-10-24T08:59:45.010" v="4162" actId="1076"/>
          <ac:picMkLst>
            <pc:docMk/>
            <pc:sldMk cId="4169728295" sldId="3966"/>
            <ac:picMk id="5" creationId="{2430F2F0-C08F-7248-6412-088FE6E38BD4}"/>
          </ac:picMkLst>
        </pc:picChg>
      </pc:sldChg>
      <pc:sldChg chg="modSp add mod">
        <pc:chgData name="Edward Bodmer" userId="f82d64a42721f930" providerId="LiveId" clId="{780E3520-BC8C-46F3-98CF-9B8925E00595}" dt="2025-10-24T07:29:44.153" v="2411" actId="20577"/>
        <pc:sldMkLst>
          <pc:docMk/>
          <pc:sldMk cId="1523522757" sldId="3967"/>
        </pc:sldMkLst>
        <pc:spChg chg="mod">
          <ac:chgData name="Edward Bodmer" userId="f82d64a42721f930" providerId="LiveId" clId="{780E3520-BC8C-46F3-98CF-9B8925E00595}" dt="2025-10-24T07:29:44.153" v="2411" actId="20577"/>
          <ac:spMkLst>
            <pc:docMk/>
            <pc:sldMk cId="1523522757" sldId="3967"/>
            <ac:spMk id="2" creationId="{99467162-606B-F3F8-908F-4C4EB25BE638}"/>
          </ac:spMkLst>
        </pc:spChg>
        <pc:spChg chg="mod">
          <ac:chgData name="Edward Bodmer" userId="f82d64a42721f930" providerId="LiveId" clId="{780E3520-BC8C-46F3-98CF-9B8925E00595}" dt="2025-10-24T07:29:30.435" v="2392"/>
          <ac:spMkLst>
            <pc:docMk/>
            <pc:sldMk cId="1523522757" sldId="3967"/>
            <ac:spMk id="4" creationId="{0EF14281-0788-0BA6-4150-F5C72C5ABB50}"/>
          </ac:spMkLst>
        </pc:spChg>
      </pc:sldChg>
      <pc:sldChg chg="modSp new mod">
        <pc:chgData name="Edward Bodmer" userId="f82d64a42721f930" providerId="LiveId" clId="{780E3520-BC8C-46F3-98CF-9B8925E00595}" dt="2025-10-25T11:05:59.457" v="9487" actId="20577"/>
        <pc:sldMkLst>
          <pc:docMk/>
          <pc:sldMk cId="2781358268" sldId="3968"/>
        </pc:sldMkLst>
        <pc:spChg chg="mod">
          <ac:chgData name="Edward Bodmer" userId="f82d64a42721f930" providerId="LiveId" clId="{780E3520-BC8C-46F3-98CF-9B8925E00595}" dt="2025-10-25T11:03:42.988" v="9138" actId="20577"/>
          <ac:spMkLst>
            <pc:docMk/>
            <pc:sldMk cId="2781358268" sldId="3968"/>
            <ac:spMk id="2" creationId="{19D848C1-7F7A-5F54-5A94-0CBC4071926D}"/>
          </ac:spMkLst>
        </pc:spChg>
        <pc:spChg chg="mod">
          <ac:chgData name="Edward Bodmer" userId="f82d64a42721f930" providerId="LiveId" clId="{780E3520-BC8C-46F3-98CF-9B8925E00595}" dt="2025-10-25T11:05:59.457" v="9487" actId="20577"/>
          <ac:spMkLst>
            <pc:docMk/>
            <pc:sldMk cId="2781358268" sldId="3968"/>
            <ac:spMk id="3" creationId="{174EDA92-5636-DF10-AD84-0F7D5683FBC7}"/>
          </ac:spMkLst>
        </pc:spChg>
      </pc:sldChg>
      <pc:sldChg chg="modSp add mod">
        <pc:chgData name="Edward Bodmer" userId="f82d64a42721f930" providerId="LiveId" clId="{780E3520-BC8C-46F3-98CF-9B8925E00595}" dt="2025-10-24T07:45:49.333" v="2804" actId="27636"/>
        <pc:sldMkLst>
          <pc:docMk/>
          <pc:sldMk cId="1357381754" sldId="3969"/>
        </pc:sldMkLst>
        <pc:spChg chg="mod">
          <ac:chgData name="Edward Bodmer" userId="f82d64a42721f930" providerId="LiveId" clId="{780E3520-BC8C-46F3-98CF-9B8925E00595}" dt="2025-10-24T07:45:49.333" v="2804" actId="27636"/>
          <ac:spMkLst>
            <pc:docMk/>
            <pc:sldMk cId="1357381754" sldId="3969"/>
            <ac:spMk id="2" creationId="{70117FAA-26C4-46BF-AC9C-95E48F8BDA79}"/>
          </ac:spMkLst>
        </pc:spChg>
        <pc:spChg chg="mod">
          <ac:chgData name="Edward Bodmer" userId="f82d64a42721f930" providerId="LiveId" clId="{780E3520-BC8C-46F3-98CF-9B8925E00595}" dt="2025-10-24T07:45:49.285" v="2803"/>
          <ac:spMkLst>
            <pc:docMk/>
            <pc:sldMk cId="1357381754" sldId="3969"/>
            <ac:spMk id="4" creationId="{3E4E9775-576D-411D-96D2-390FA2919CFA}"/>
          </ac:spMkLst>
        </pc:spChg>
      </pc:sldChg>
      <pc:sldChg chg="modSp add mod">
        <pc:chgData name="Edward Bodmer" userId="f82d64a42721f930" providerId="LiveId" clId="{780E3520-BC8C-46F3-98CF-9B8925E00595}" dt="2025-10-24T17:29:57.309" v="8099" actId="403"/>
        <pc:sldMkLst>
          <pc:docMk/>
          <pc:sldMk cId="4249557287" sldId="3973"/>
        </pc:sldMkLst>
        <pc:spChg chg="mod">
          <ac:chgData name="Edward Bodmer" userId="f82d64a42721f930" providerId="LiveId" clId="{780E3520-BC8C-46F3-98CF-9B8925E00595}" dt="2025-10-24T08:04:01.914" v="3654" actId="20577"/>
          <ac:spMkLst>
            <pc:docMk/>
            <pc:sldMk cId="4249557287" sldId="3973"/>
            <ac:spMk id="2" creationId="{D4FC26AB-E732-40CF-14C6-95F91926D18B}"/>
          </ac:spMkLst>
        </pc:spChg>
        <pc:spChg chg="mod">
          <ac:chgData name="Edward Bodmer" userId="f82d64a42721f930" providerId="LiveId" clId="{780E3520-BC8C-46F3-98CF-9B8925E00595}" dt="2025-10-24T17:29:57.309" v="8099" actId="403"/>
          <ac:spMkLst>
            <pc:docMk/>
            <pc:sldMk cId="4249557287" sldId="3973"/>
            <ac:spMk id="3" creationId="{61F727EE-F49C-4FAC-8254-1EF1F38F6CA7}"/>
          </ac:spMkLst>
        </pc:spChg>
      </pc:sldChg>
      <pc:sldChg chg="addSp modSp new mod">
        <pc:chgData name="Edward Bodmer" userId="f82d64a42721f930" providerId="LiveId" clId="{780E3520-BC8C-46F3-98CF-9B8925E00595}" dt="2025-10-24T18:10:22.463" v="9123" actId="1076"/>
        <pc:sldMkLst>
          <pc:docMk/>
          <pc:sldMk cId="3843560692" sldId="3974"/>
        </pc:sldMkLst>
        <pc:spChg chg="mod">
          <ac:chgData name="Edward Bodmer" userId="f82d64a42721f930" providerId="LiveId" clId="{780E3520-BC8C-46F3-98CF-9B8925E00595}" dt="2025-10-24T08:47:14.824" v="3905" actId="20577"/>
          <ac:spMkLst>
            <pc:docMk/>
            <pc:sldMk cId="3843560692" sldId="3974"/>
            <ac:spMk id="2" creationId="{C274F3FB-D4A6-E18B-9877-7711959F9A65}"/>
          </ac:spMkLst>
        </pc:spChg>
        <pc:spChg chg="mod">
          <ac:chgData name="Edward Bodmer" userId="f82d64a42721f930" providerId="LiveId" clId="{780E3520-BC8C-46F3-98CF-9B8925E00595}" dt="2025-10-24T08:57:40.471" v="4155" actId="20577"/>
          <ac:spMkLst>
            <pc:docMk/>
            <pc:sldMk cId="3843560692" sldId="3974"/>
            <ac:spMk id="3" creationId="{9FA58742-F04E-3D10-2D16-35BB032A37EC}"/>
          </ac:spMkLst>
        </pc:spChg>
        <pc:picChg chg="add mod">
          <ac:chgData name="Edward Bodmer" userId="f82d64a42721f930" providerId="LiveId" clId="{780E3520-BC8C-46F3-98CF-9B8925E00595}" dt="2025-10-24T18:10:22.463" v="9123" actId="1076"/>
          <ac:picMkLst>
            <pc:docMk/>
            <pc:sldMk cId="3843560692" sldId="3974"/>
            <ac:picMk id="5" creationId="{861B71B4-0E9E-5236-EB0B-27E8ABF885D4}"/>
          </ac:picMkLst>
        </pc:picChg>
      </pc:sldChg>
      <pc:sldChg chg="modSp add mod">
        <pc:chgData name="Edward Bodmer" userId="f82d64a42721f930" providerId="LiveId" clId="{780E3520-BC8C-46F3-98CF-9B8925E00595}" dt="2025-10-24T10:11:13.515" v="6132" actId="27636"/>
        <pc:sldMkLst>
          <pc:docMk/>
          <pc:sldMk cId="3475352596" sldId="3975"/>
        </pc:sldMkLst>
        <pc:spChg chg="mod">
          <ac:chgData name="Edward Bodmer" userId="f82d64a42721f930" providerId="LiveId" clId="{780E3520-BC8C-46F3-98CF-9B8925E00595}" dt="2025-10-24T10:11:13.515" v="6132" actId="27636"/>
          <ac:spMkLst>
            <pc:docMk/>
            <pc:sldMk cId="3475352596" sldId="3975"/>
            <ac:spMk id="2" creationId="{DD7DF41F-003C-382D-0C49-63F810900A81}"/>
          </ac:spMkLst>
        </pc:spChg>
        <pc:spChg chg="mod">
          <ac:chgData name="Edward Bodmer" userId="f82d64a42721f930" providerId="LiveId" clId="{780E3520-BC8C-46F3-98CF-9B8925E00595}" dt="2025-10-24T10:11:13.469" v="6131"/>
          <ac:spMkLst>
            <pc:docMk/>
            <pc:sldMk cId="3475352596" sldId="3975"/>
            <ac:spMk id="4" creationId="{1F611318-9CBC-946A-FAB2-389425665D85}"/>
          </ac:spMkLst>
        </pc:spChg>
      </pc:sldChg>
      <pc:sldChg chg="modSp add mod">
        <pc:chgData name="Edward Bodmer" userId="f82d64a42721f930" providerId="LiveId" clId="{780E3520-BC8C-46F3-98CF-9B8925E00595}" dt="2025-10-24T17:29:08.848" v="8096" actId="1076"/>
        <pc:sldMkLst>
          <pc:docMk/>
          <pc:sldMk cId="1851778790" sldId="3976"/>
        </pc:sldMkLst>
        <pc:spChg chg="mod">
          <ac:chgData name="Edward Bodmer" userId="f82d64a42721f930" providerId="LiveId" clId="{780E3520-BC8C-46F3-98CF-9B8925E00595}" dt="2025-10-24T17:29:01.819" v="8093" actId="14100"/>
          <ac:spMkLst>
            <pc:docMk/>
            <pc:sldMk cId="1851778790" sldId="3976"/>
            <ac:spMk id="3" creationId="{827C5BA9-7D30-CD84-3A2B-752AE2AFB2C5}"/>
          </ac:spMkLst>
        </pc:spChg>
        <pc:picChg chg="mod">
          <ac:chgData name="Edward Bodmer" userId="f82d64a42721f930" providerId="LiveId" clId="{780E3520-BC8C-46F3-98CF-9B8925E00595}" dt="2025-10-24T17:29:08.848" v="8096" actId="1076"/>
          <ac:picMkLst>
            <pc:docMk/>
            <pc:sldMk cId="1851778790" sldId="3976"/>
            <ac:picMk id="6" creationId="{374D0BEC-B7B8-4C40-AF7D-F059EDED404C}"/>
          </ac:picMkLst>
        </pc:picChg>
      </pc:sldChg>
      <pc:sldChg chg="modSp add mod">
        <pc:chgData name="Edward Bodmer" userId="f82d64a42721f930" providerId="LiveId" clId="{780E3520-BC8C-46F3-98CF-9B8925E00595}" dt="2025-10-24T15:18:09.852" v="6297" actId="14100"/>
        <pc:sldMkLst>
          <pc:docMk/>
          <pc:sldMk cId="2842369578" sldId="3977"/>
        </pc:sldMkLst>
        <pc:spChg chg="mod">
          <ac:chgData name="Edward Bodmer" userId="f82d64a42721f930" providerId="LiveId" clId="{780E3520-BC8C-46F3-98CF-9B8925E00595}" dt="2025-10-24T15:18:09.852" v="6297" actId="14100"/>
          <ac:spMkLst>
            <pc:docMk/>
            <pc:sldMk cId="2842369578" sldId="3977"/>
            <ac:spMk id="3" creationId="{827C5BA9-7D30-CD84-3A2B-752AE2AFB2C5}"/>
          </ac:spMkLst>
        </pc:spChg>
        <pc:spChg chg="mod">
          <ac:chgData name="Edward Bodmer" userId="f82d64a42721f930" providerId="LiveId" clId="{780E3520-BC8C-46F3-98CF-9B8925E00595}" dt="2025-10-24T15:05:39.417" v="6281"/>
          <ac:spMkLst>
            <pc:docMk/>
            <pc:sldMk cId="2842369578" sldId="3977"/>
            <ac:spMk id="4" creationId="{017E57DF-3540-5CDC-9C82-8B0B6941C32F}"/>
          </ac:spMkLst>
        </pc:spChg>
      </pc:sldChg>
      <pc:sldChg chg="modSp new mod">
        <pc:chgData name="Edward Bodmer" userId="f82d64a42721f930" providerId="LiveId" clId="{780E3520-BC8C-46F3-98CF-9B8925E00595}" dt="2025-10-24T16:06:25.141" v="6869" actId="20577"/>
        <pc:sldMkLst>
          <pc:docMk/>
          <pc:sldMk cId="282278841" sldId="3979"/>
        </pc:sldMkLst>
        <pc:spChg chg="mod">
          <ac:chgData name="Edward Bodmer" userId="f82d64a42721f930" providerId="LiveId" clId="{780E3520-BC8C-46F3-98CF-9B8925E00595}" dt="2025-10-24T16:06:25.141" v="6869" actId="20577"/>
          <ac:spMkLst>
            <pc:docMk/>
            <pc:sldMk cId="282278841" sldId="3979"/>
            <ac:spMk id="2" creationId="{CD2A9F03-2F9D-073E-76E4-B01C8C4426EF}"/>
          </ac:spMkLst>
        </pc:spChg>
      </pc:sldChg>
      <pc:sldChg chg="addSp delSp modSp new mod modClrScheme chgLayout">
        <pc:chgData name="Edward Bodmer" userId="f82d64a42721f930" providerId="LiveId" clId="{780E3520-BC8C-46F3-98CF-9B8925E00595}" dt="2025-10-24T16:58:09.808" v="7763" actId="20577"/>
        <pc:sldMkLst>
          <pc:docMk/>
          <pc:sldMk cId="3075028666" sldId="3980"/>
        </pc:sldMkLst>
        <pc:spChg chg="add mod ord">
          <ac:chgData name="Edward Bodmer" userId="f82d64a42721f930" providerId="LiveId" clId="{780E3520-BC8C-46F3-98CF-9B8925E00595}" dt="2025-10-24T16:58:09.808" v="7763" actId="20577"/>
          <ac:spMkLst>
            <pc:docMk/>
            <pc:sldMk cId="3075028666" sldId="3980"/>
            <ac:spMk id="4" creationId="{065D05E9-AF5B-E9F3-2F31-95D8653BFC08}"/>
          </ac:spMkLst>
        </pc:spChg>
      </pc:sldChg>
      <pc:sldChg chg="modSp add mod">
        <pc:chgData name="Edward Bodmer" userId="f82d64a42721f930" providerId="LiveId" clId="{780E3520-BC8C-46F3-98CF-9B8925E00595}" dt="2025-10-24T16:35:05.161" v="7626" actId="1076"/>
        <pc:sldMkLst>
          <pc:docMk/>
          <pc:sldMk cId="2685448225" sldId="3981"/>
        </pc:sldMkLst>
        <pc:spChg chg="mod">
          <ac:chgData name="Edward Bodmer" userId="f82d64a42721f930" providerId="LiveId" clId="{780E3520-BC8C-46F3-98CF-9B8925E00595}" dt="2025-10-24T16:35:05.161" v="7626" actId="1076"/>
          <ac:spMkLst>
            <pc:docMk/>
            <pc:sldMk cId="2685448225" sldId="3981"/>
            <ac:spMk id="2" creationId="{21BD9FD1-350E-FC0F-22DB-3A09008ACC1E}"/>
          </ac:spMkLst>
        </pc:spChg>
      </pc:sldChg>
      <pc:sldChg chg="modSp new mod">
        <pc:chgData name="Edward Bodmer" userId="f82d64a42721f930" providerId="LiveId" clId="{780E3520-BC8C-46F3-98CF-9B8925E00595}" dt="2025-10-24T17:58:08.482" v="8695" actId="20577"/>
        <pc:sldMkLst>
          <pc:docMk/>
          <pc:sldMk cId="948819857" sldId="3982"/>
        </pc:sldMkLst>
        <pc:spChg chg="mod">
          <ac:chgData name="Edward Bodmer" userId="f82d64a42721f930" providerId="LiveId" clId="{780E3520-BC8C-46F3-98CF-9B8925E00595}" dt="2025-10-24T17:58:08.482" v="8695" actId="20577"/>
          <ac:spMkLst>
            <pc:docMk/>
            <pc:sldMk cId="948819857" sldId="3982"/>
            <ac:spMk id="2" creationId="{EC297B4C-A51C-DE29-084F-6FC79F8FDBC7}"/>
          </ac:spMkLst>
        </pc:spChg>
      </pc:sldChg>
      <pc:sldChg chg="modSp new mod">
        <pc:chgData name="Edward Bodmer" userId="f82d64a42721f930" providerId="LiveId" clId="{780E3520-BC8C-46F3-98CF-9B8925E00595}" dt="2025-10-25T13:22:03.228" v="11008" actId="6549"/>
        <pc:sldMkLst>
          <pc:docMk/>
          <pc:sldMk cId="2349500441" sldId="3983"/>
        </pc:sldMkLst>
        <pc:spChg chg="mod">
          <ac:chgData name="Edward Bodmer" userId="f82d64a42721f930" providerId="LiveId" clId="{780E3520-BC8C-46F3-98CF-9B8925E00595}" dt="2025-10-25T11:10:07.006" v="9546" actId="20577"/>
          <ac:spMkLst>
            <pc:docMk/>
            <pc:sldMk cId="2349500441" sldId="3983"/>
            <ac:spMk id="2" creationId="{AF63422A-3A0D-7346-EF62-B52FF94FBD03}"/>
          </ac:spMkLst>
        </pc:spChg>
        <pc:spChg chg="mod">
          <ac:chgData name="Edward Bodmer" userId="f82d64a42721f930" providerId="LiveId" clId="{780E3520-BC8C-46F3-98CF-9B8925E00595}" dt="2025-10-25T13:22:03.228" v="11008" actId="6549"/>
          <ac:spMkLst>
            <pc:docMk/>
            <pc:sldMk cId="2349500441" sldId="3983"/>
            <ac:spMk id="3" creationId="{BF84B2DD-11E4-27C3-105B-90FB76257E7C}"/>
          </ac:spMkLst>
        </pc:spChg>
      </pc:sldChg>
      <pc:sldMasterChg chg="modSldLayout">
        <pc:chgData name="Edward Bodmer" userId="f82d64a42721f930" providerId="LiveId" clId="{780E3520-BC8C-46F3-98CF-9B8925E00595}" dt="2025-10-24T07:24:10.808" v="2333"/>
        <pc:sldMasterMkLst>
          <pc:docMk/>
          <pc:sldMasterMk cId="3244941388" sldId="2147483697"/>
        </pc:sldMasterMkLst>
        <pc:sldLayoutChg chg="addSp delSp modSp mod setBg">
          <pc:chgData name="Edward Bodmer" userId="f82d64a42721f930" providerId="LiveId" clId="{780E3520-BC8C-46F3-98CF-9B8925E00595}" dt="2025-10-24T07:24:10.808" v="2333"/>
          <pc:sldLayoutMkLst>
            <pc:docMk/>
            <pc:sldMasterMk cId="3244941388" sldId="2147483697"/>
            <pc:sldLayoutMk cId="3028516159" sldId="2147483710"/>
          </pc:sldLayoutMkLst>
          <pc:spChg chg="mod">
            <ac:chgData name="Edward Bodmer" userId="f82d64a42721f930" providerId="LiveId" clId="{780E3520-BC8C-46F3-98CF-9B8925E00595}" dt="2025-10-24T07:23:08.574" v="2325" actId="1076"/>
            <ac:spMkLst>
              <pc:docMk/>
              <pc:sldMasterMk cId="3244941388" sldId="2147483697"/>
              <pc:sldLayoutMk cId="3028516159" sldId="2147483710"/>
              <ac:spMk id="2" creationId="{0C5E640F-FD61-45C0-AA8F-687101D03AE5}"/>
            </ac:spMkLst>
          </pc:spChg>
          <pc:spChg chg="mod">
            <ac:chgData name="Edward Bodmer" userId="f82d64a42721f930" providerId="LiveId" clId="{780E3520-BC8C-46F3-98CF-9B8925E00595}" dt="2025-10-24T07:21:55.420" v="2324" actId="20577"/>
            <ac:spMkLst>
              <pc:docMk/>
              <pc:sldMasterMk cId="3244941388" sldId="2147483697"/>
              <pc:sldLayoutMk cId="3028516159" sldId="2147483710"/>
              <ac:spMk id="4" creationId="{BF453FF0-1B78-4C5A-9600-38D5E6F7110D}"/>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F:\Project%20Finance%20Theory%20-%20Monte%20Carlo%20Simulatio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Sheet1!$C$31:$F$31</c:f>
              <c:strCache>
                <c:ptCount val="4"/>
                <c:pt idx="0">
                  <c:v>CFADS</c:v>
                </c:pt>
              </c:strCache>
            </c:strRef>
          </c:tx>
          <c:spPr>
            <a:solidFill>
              <a:schemeClr val="accent1"/>
            </a:solidFill>
            <a:ln>
              <a:noFill/>
            </a:ln>
            <a:effectLst/>
          </c:spPr>
          <c:cat>
            <c:numRef>
              <c:f>Sheet1!$G$30:$AO$30</c:f>
              <c:numCache>
                <c:formatCode>General</c:formatCode>
                <c:ptCount val="3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numCache>
            </c:numRef>
          </c:cat>
          <c:val>
            <c:numRef>
              <c:f>Sheet1!$G$31:$AO$31</c:f>
              <c:numCache>
                <c:formatCode>General</c:formatCode>
                <c:ptCount val="35"/>
                <c:pt idx="0">
                  <c:v>65.28</c:v>
                </c:pt>
                <c:pt idx="1">
                  <c:v>99.878399999999999</c:v>
                </c:pt>
                <c:pt idx="2">
                  <c:v>67.917311999999995</c:v>
                </c:pt>
                <c:pt idx="3">
                  <c:v>103.91348735999999</c:v>
                </c:pt>
                <c:pt idx="4">
                  <c:v>70.661171404800015</c:v>
                </c:pt>
                <c:pt idx="5">
                  <c:v>108.11159224934401</c:v>
                </c:pt>
                <c:pt idx="6">
                  <c:v>73.515882729553923</c:v>
                </c:pt>
                <c:pt idx="7">
                  <c:v>112.47930057621751</c:v>
                </c:pt>
                <c:pt idx="8">
                  <c:v>76.485924391827908</c:v>
                </c:pt>
                <c:pt idx="9">
                  <c:v>117.0234643194967</c:v>
                </c:pt>
                <c:pt idx="10">
                  <c:v>79.575955737257758</c:v>
                </c:pt>
                <c:pt idx="11">
                  <c:v>121.75121227800436</c:v>
                </c:pt>
                <c:pt idx="12">
                  <c:v>82.790824349042964</c:v>
                </c:pt>
                <c:pt idx="13">
                  <c:v>126.66996125403574</c:v>
                </c:pt>
                <c:pt idx="14">
                  <c:v>86.135573652744313</c:v>
                </c:pt>
                <c:pt idx="15">
                  <c:v>131.78742768869878</c:v>
                </c:pt>
                <c:pt idx="16">
                  <c:v>89.615450828315204</c:v>
                </c:pt>
                <c:pt idx="17">
                  <c:v>137.11163976732226</c:v>
                </c:pt>
                <c:pt idx="18">
                  <c:v>93.235915041779123</c:v>
                </c:pt>
                <c:pt idx="19">
                  <c:v>142.65095001392208</c:v>
                </c:pt>
                <c:pt idx="20">
                  <c:v>97.002646009467014</c:v>
                </c:pt>
                <c:pt idx="21">
                  <c:v>148.41404839448452</c:v>
                </c:pt>
                <c:pt idx="22">
                  <c:v>100.9215529082495</c:v>
                </c:pt>
                <c:pt idx="23">
                  <c:v>154.40997594962172</c:v>
                </c:pt>
                <c:pt idx="24">
                  <c:v>104.99878364574278</c:v>
                </c:pt>
                <c:pt idx="25">
                  <c:v>160.64813897798641</c:v>
                </c:pt>
                <c:pt idx="26">
                  <c:v>109.24073450503077</c:v>
                </c:pt>
                <c:pt idx="27">
                  <c:v>167.13832379269709</c:v>
                </c:pt>
                <c:pt idx="28">
                  <c:v>113.65406017903402</c:v>
                </c:pt>
                <c:pt idx="29">
                  <c:v>173.89071207392206</c:v>
                </c:pt>
                <c:pt idx="30">
                  <c:v>118.245684210267</c:v>
                </c:pt>
                <c:pt idx="31">
                  <c:v>180.91589684170853</c:v>
                </c:pt>
                <c:pt idx="32">
                  <c:v>123.0228098523618</c:v>
                </c:pt>
                <c:pt idx="33">
                  <c:v>188.22489907411355</c:v>
                </c:pt>
                <c:pt idx="34">
                  <c:v>127.99293137039723</c:v>
                </c:pt>
              </c:numCache>
            </c:numRef>
          </c:val>
          <c:extLst>
            <c:ext xmlns:c16="http://schemas.microsoft.com/office/drawing/2014/chart" uri="{C3380CC4-5D6E-409C-BE32-E72D297353CC}">
              <c16:uniqueId val="{00000000-C7AC-4E69-8BEC-602670151D0F}"/>
            </c:ext>
          </c:extLst>
        </c:ser>
        <c:ser>
          <c:idx val="1"/>
          <c:order val="1"/>
          <c:tx>
            <c:strRef>
              <c:f>Sheet1!$C$32:$F$32</c:f>
              <c:strCache>
                <c:ptCount val="4"/>
                <c:pt idx="0">
                  <c:v>Debt Service</c:v>
                </c:pt>
              </c:strCache>
            </c:strRef>
          </c:tx>
          <c:spPr>
            <a:solidFill>
              <a:schemeClr val="accent2"/>
            </a:solidFill>
            <a:ln>
              <a:noFill/>
            </a:ln>
            <a:effectLst/>
          </c:spPr>
          <c:cat>
            <c:numRef>
              <c:f>Sheet1!$G$30:$AO$30</c:f>
              <c:numCache>
                <c:formatCode>General</c:formatCode>
                <c:ptCount val="3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numCache>
            </c:numRef>
          </c:cat>
          <c:val>
            <c:numRef>
              <c:f>Sheet1!$G$32:$AO$32</c:f>
              <c:numCache>
                <c:formatCode>_-* #,##0.00_-;[Red]_(* \(#,##0.00\);_-* "-"??_-;_-@_-</c:formatCode>
                <c:ptCount val="35"/>
                <c:pt idx="0">
                  <c:v>43.52</c:v>
                </c:pt>
                <c:pt idx="1">
                  <c:v>66.585599999999999</c:v>
                </c:pt>
                <c:pt idx="2">
                  <c:v>45.278207999999999</c:v>
                </c:pt>
                <c:pt idx="3">
                  <c:v>69.275658239999999</c:v>
                </c:pt>
                <c:pt idx="4">
                  <c:v>47.107447603200008</c:v>
                </c:pt>
                <c:pt idx="5">
                  <c:v>72.074394832896004</c:v>
                </c:pt>
                <c:pt idx="6">
                  <c:v>49.010588486369279</c:v>
                </c:pt>
                <c:pt idx="7">
                  <c:v>74.986200384145008</c:v>
                </c:pt>
                <c:pt idx="8">
                  <c:v>50.990616261218605</c:v>
                </c:pt>
                <c:pt idx="9">
                  <c:v>78.015642879664469</c:v>
                </c:pt>
                <c:pt idx="10">
                  <c:v>53.050637158171838</c:v>
                </c:pt>
                <c:pt idx="11">
                  <c:v>81.167474852002911</c:v>
                </c:pt>
                <c:pt idx="12">
                  <c:v>55.193882899361974</c:v>
                </c:pt>
                <c:pt idx="13">
                  <c:v>84.446640836023832</c:v>
                </c:pt>
                <c:pt idx="14">
                  <c:v>57.423715768496209</c:v>
                </c:pt>
                <c:pt idx="15">
                  <c:v>87.858285125799185</c:v>
                </c:pt>
                <c:pt idx="16">
                  <c:v>59.743633885543467</c:v>
                </c:pt>
                <c:pt idx="17">
                  <c:v>91.407759844881511</c:v>
                </c:pt>
                <c:pt idx="18">
                  <c:v>62.157276694519418</c:v>
                </c:pt>
                <c:pt idx="19">
                  <c:v>95.100633342614728</c:v>
                </c:pt>
                <c:pt idx="20">
                  <c:v>64.668430672978005</c:v>
                </c:pt>
                <c:pt idx="21">
                  <c:v>98.942698929656345</c:v>
                </c:pt>
                <c:pt idx="22">
                  <c:v>67.281035272166335</c:v>
                </c:pt>
                <c:pt idx="23">
                  <c:v>102.93998396641449</c:v>
                </c:pt>
                <c:pt idx="24">
                  <c:v>69.999189097161846</c:v>
                </c:pt>
                <c:pt idx="25">
                  <c:v>107.0987593186576</c:v>
                </c:pt>
                <c:pt idx="26">
                  <c:v>72.827156336687182</c:v>
                </c:pt>
                <c:pt idx="27">
                  <c:v>0</c:v>
                </c:pt>
                <c:pt idx="28">
                  <c:v>0</c:v>
                </c:pt>
                <c:pt idx="29">
                  <c:v>0</c:v>
                </c:pt>
                <c:pt idx="30">
                  <c:v>0</c:v>
                </c:pt>
                <c:pt idx="31">
                  <c:v>0</c:v>
                </c:pt>
                <c:pt idx="32">
                  <c:v>0</c:v>
                </c:pt>
                <c:pt idx="33">
                  <c:v>0</c:v>
                </c:pt>
                <c:pt idx="34">
                  <c:v>0</c:v>
                </c:pt>
              </c:numCache>
            </c:numRef>
          </c:val>
          <c:extLst>
            <c:ext xmlns:c16="http://schemas.microsoft.com/office/drawing/2014/chart" uri="{C3380CC4-5D6E-409C-BE32-E72D297353CC}">
              <c16:uniqueId val="{00000001-C7AC-4E69-8BEC-602670151D0F}"/>
            </c:ext>
          </c:extLst>
        </c:ser>
        <c:dLbls>
          <c:showLegendKey val="0"/>
          <c:showVal val="0"/>
          <c:showCatName val="0"/>
          <c:showSerName val="0"/>
          <c:showPercent val="0"/>
          <c:showBubbleSize val="0"/>
        </c:dLbls>
        <c:axId val="159255968"/>
        <c:axId val="322677744"/>
      </c:areaChart>
      <c:catAx>
        <c:axId val="15925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677744"/>
        <c:crosses val="autoZero"/>
        <c:auto val="1"/>
        <c:lblAlgn val="ctr"/>
        <c:lblOffset val="100"/>
        <c:noMultiLvlLbl val="0"/>
      </c:catAx>
      <c:valAx>
        <c:axId val="322677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25596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1819E7-D336-4FDF-9DA9-995FDC931D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73174D8-0C49-4C61-B33C-7CC1173F202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3E6362-C243-4BD7-8116-525C59CC8567}" type="datetimeFigureOut">
              <a:rPr lang="en-US" smtClean="0"/>
              <a:t>11/3/2025</a:t>
            </a:fld>
            <a:endParaRPr lang="en-US" dirty="0"/>
          </a:p>
        </p:txBody>
      </p:sp>
      <p:sp>
        <p:nvSpPr>
          <p:cNvPr id="4" name="Footer Placeholder 3">
            <a:extLst>
              <a:ext uri="{FF2B5EF4-FFF2-40B4-BE49-F238E27FC236}">
                <a16:creationId xmlns:a16="http://schemas.microsoft.com/office/drawing/2014/main" id="{98764A41-3FA9-4EF1-8980-6FFFC21CF8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1FB549E-CB35-449F-9813-5897D56076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0E321F-EEE9-4F4F-B3D0-DE68EC469953}" type="slidenum">
              <a:rPr lang="en-US" smtClean="0"/>
              <a:t>‹#›</a:t>
            </a:fld>
            <a:endParaRPr lang="en-US" dirty="0"/>
          </a:p>
        </p:txBody>
      </p:sp>
    </p:spTree>
    <p:extLst>
      <p:ext uri="{BB962C8B-B14F-4D97-AF65-F5344CB8AC3E}">
        <p14:creationId xmlns:p14="http://schemas.microsoft.com/office/powerpoint/2010/main" val="219484755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FE369-2E8F-48E2-856E-6FD93C2D32AA}" type="datetimeFigureOut">
              <a:rPr lang="en-US" smtClean="0"/>
              <a:t>11/3/2025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CFB40-4400-4E60-8B5A-EE890C62C97E}" type="slidenum">
              <a:rPr lang="en-US" smtClean="0"/>
              <a:t>‹#›</a:t>
            </a:fld>
            <a:endParaRPr lang="en-US" dirty="0"/>
          </a:p>
        </p:txBody>
      </p:sp>
    </p:spTree>
    <p:extLst>
      <p:ext uri="{BB962C8B-B14F-4D97-AF65-F5344CB8AC3E}">
        <p14:creationId xmlns:p14="http://schemas.microsoft.com/office/powerpoint/2010/main" val="305587139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D6747-2706-48B0-9B3B-7BFC87D901CC}" type="slidenum">
              <a:rPr lang="en-US" smtClean="0"/>
              <a:pPr/>
              <a:t>7</a:t>
            </a:fld>
            <a:endParaRPr lang="en-US" dirty="0"/>
          </a:p>
        </p:txBody>
      </p:sp>
    </p:spTree>
    <p:extLst>
      <p:ext uri="{BB962C8B-B14F-4D97-AF65-F5344CB8AC3E}">
        <p14:creationId xmlns:p14="http://schemas.microsoft.com/office/powerpoint/2010/main" val="1080614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4A1E6-AFF2-4655-977E-81BC5B8B3CD5}" type="slidenum">
              <a:rPr lang="en-GB" smtClean="0"/>
              <a:t>103</a:t>
            </a:fld>
            <a:endParaRPr lang="en-GB" dirty="0"/>
          </a:p>
        </p:txBody>
      </p:sp>
    </p:spTree>
    <p:extLst>
      <p:ext uri="{BB962C8B-B14F-4D97-AF65-F5344CB8AC3E}">
        <p14:creationId xmlns:p14="http://schemas.microsoft.com/office/powerpoint/2010/main" val="438644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D6747-2706-48B0-9B3B-7BFC87D901CC}" type="slidenum">
              <a:rPr lang="en-US" smtClean="0"/>
              <a:pPr/>
              <a:t>132</a:t>
            </a:fld>
            <a:endParaRPr lang="en-US" dirty="0"/>
          </a:p>
        </p:txBody>
      </p:sp>
    </p:spTree>
    <p:extLst>
      <p:ext uri="{BB962C8B-B14F-4D97-AF65-F5344CB8AC3E}">
        <p14:creationId xmlns:p14="http://schemas.microsoft.com/office/powerpoint/2010/main" val="1755226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D6747-2706-48B0-9B3B-7BFC87D901CC}" type="slidenum">
              <a:rPr lang="en-US" smtClean="0"/>
              <a:pPr/>
              <a:t>133</a:t>
            </a:fld>
            <a:endParaRPr lang="en-US" dirty="0"/>
          </a:p>
        </p:txBody>
      </p:sp>
    </p:spTree>
    <p:extLst>
      <p:ext uri="{BB962C8B-B14F-4D97-AF65-F5344CB8AC3E}">
        <p14:creationId xmlns:p14="http://schemas.microsoft.com/office/powerpoint/2010/main" val="732166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283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dirty="0"/>
          </a:p>
        </p:txBody>
      </p:sp>
    </p:spTree>
    <p:extLst>
      <p:ext uri="{BB962C8B-B14F-4D97-AF65-F5344CB8AC3E}">
        <p14:creationId xmlns:p14="http://schemas.microsoft.com/office/powerpoint/2010/main" val="1755452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D6747-2706-48B0-9B3B-7BFC87D901CC}" type="slidenum">
              <a:rPr lang="en-US" smtClean="0"/>
              <a:pPr/>
              <a:t>11</a:t>
            </a:fld>
            <a:endParaRPr lang="en-US" dirty="0"/>
          </a:p>
        </p:txBody>
      </p:sp>
    </p:spTree>
    <p:extLst>
      <p:ext uri="{BB962C8B-B14F-4D97-AF65-F5344CB8AC3E}">
        <p14:creationId xmlns:p14="http://schemas.microsoft.com/office/powerpoint/2010/main" val="3675593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D6747-2706-48B0-9B3B-7BFC87D901CC}" type="slidenum">
              <a:rPr lang="en-US" smtClean="0"/>
              <a:pPr/>
              <a:t>16</a:t>
            </a:fld>
            <a:endParaRPr lang="en-US" dirty="0"/>
          </a:p>
        </p:txBody>
      </p:sp>
    </p:spTree>
    <p:extLst>
      <p:ext uri="{BB962C8B-B14F-4D97-AF65-F5344CB8AC3E}">
        <p14:creationId xmlns:p14="http://schemas.microsoft.com/office/powerpoint/2010/main" val="2286080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3FBC1-F74E-DFDF-255B-8B2D238FC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D394F0-5C9E-C5D9-D08B-1A354C27A02F}"/>
              </a:ext>
            </a:extLst>
          </p:cNvPr>
          <p:cNvSpPr>
            <a:spLocks noGrp="1" noRot="1" noChangeAspect="1"/>
          </p:cNvSpPr>
          <p:nvPr>
            <p:ph type="sldImg"/>
          </p:nvPr>
        </p:nvSpPr>
        <p:spPr>
          <a:xfrm>
            <a:off x="1257300" y="719138"/>
            <a:ext cx="4802188" cy="3600450"/>
          </a:xfrm>
        </p:spPr>
      </p:sp>
      <p:sp>
        <p:nvSpPr>
          <p:cNvPr id="3" name="Notes Placeholder 2">
            <a:extLst>
              <a:ext uri="{FF2B5EF4-FFF2-40B4-BE49-F238E27FC236}">
                <a16:creationId xmlns:a16="http://schemas.microsoft.com/office/drawing/2014/main" id="{0DE96B27-FEA0-A719-ADAF-8C3BB86790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7203FA-772D-408F-C761-319CC52998A0}"/>
              </a:ext>
            </a:extLst>
          </p:cNvPr>
          <p:cNvSpPr>
            <a:spLocks noGrp="1"/>
          </p:cNvSpPr>
          <p:nvPr>
            <p:ph type="sldNum" sz="quarter" idx="5"/>
          </p:nvPr>
        </p:nvSpPr>
        <p:spPr/>
        <p:txBody>
          <a:bodyPr/>
          <a:lstStyle/>
          <a:p>
            <a:fld id="{7D9D6747-2706-48B0-9B3B-7BFC87D901CC}" type="slidenum">
              <a:rPr lang="en-US" smtClean="0"/>
              <a:pPr/>
              <a:t>33</a:t>
            </a:fld>
            <a:endParaRPr lang="en-US" dirty="0"/>
          </a:p>
        </p:txBody>
      </p:sp>
    </p:spTree>
    <p:extLst>
      <p:ext uri="{BB962C8B-B14F-4D97-AF65-F5344CB8AC3E}">
        <p14:creationId xmlns:p14="http://schemas.microsoft.com/office/powerpoint/2010/main" val="3459219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E57A8-728D-0237-4AB7-CC39A93AC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95859-D72D-FA9A-B611-B5C6970F5531}"/>
              </a:ext>
            </a:extLst>
          </p:cNvPr>
          <p:cNvSpPr>
            <a:spLocks noGrp="1" noRot="1" noChangeAspect="1"/>
          </p:cNvSpPr>
          <p:nvPr>
            <p:ph type="sldImg"/>
          </p:nvPr>
        </p:nvSpPr>
        <p:spPr>
          <a:xfrm>
            <a:off x="1257300" y="719138"/>
            <a:ext cx="4802188" cy="3600450"/>
          </a:xfrm>
        </p:spPr>
      </p:sp>
      <p:sp>
        <p:nvSpPr>
          <p:cNvPr id="3" name="Notes Placeholder 2">
            <a:extLst>
              <a:ext uri="{FF2B5EF4-FFF2-40B4-BE49-F238E27FC236}">
                <a16:creationId xmlns:a16="http://schemas.microsoft.com/office/drawing/2014/main" id="{DC53121E-DE71-767F-9F87-2054638DBE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F0633B-B1DB-0A3A-6BB1-FF38BC89CF73}"/>
              </a:ext>
            </a:extLst>
          </p:cNvPr>
          <p:cNvSpPr>
            <a:spLocks noGrp="1"/>
          </p:cNvSpPr>
          <p:nvPr>
            <p:ph type="sldNum" sz="quarter" idx="5"/>
          </p:nvPr>
        </p:nvSpPr>
        <p:spPr/>
        <p:txBody>
          <a:bodyPr/>
          <a:lstStyle/>
          <a:p>
            <a:fld id="{7D9D6747-2706-48B0-9B3B-7BFC87D901CC}" type="slidenum">
              <a:rPr lang="en-US" smtClean="0"/>
              <a:pPr/>
              <a:t>35</a:t>
            </a:fld>
            <a:endParaRPr lang="en-US" dirty="0"/>
          </a:p>
        </p:txBody>
      </p:sp>
    </p:spTree>
    <p:extLst>
      <p:ext uri="{BB962C8B-B14F-4D97-AF65-F5344CB8AC3E}">
        <p14:creationId xmlns:p14="http://schemas.microsoft.com/office/powerpoint/2010/main" val="1670645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D6747-2706-48B0-9B3B-7BFC87D901CC}" type="slidenum">
              <a:rPr lang="en-US" smtClean="0"/>
              <a:pPr/>
              <a:t>55</a:t>
            </a:fld>
            <a:endParaRPr lang="en-US" dirty="0"/>
          </a:p>
        </p:txBody>
      </p:sp>
    </p:spTree>
    <p:extLst>
      <p:ext uri="{BB962C8B-B14F-4D97-AF65-F5344CB8AC3E}">
        <p14:creationId xmlns:p14="http://schemas.microsoft.com/office/powerpoint/2010/main" val="2153576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D6747-2706-48B0-9B3B-7BFC87D901CC}" type="slidenum">
              <a:rPr lang="en-US" smtClean="0"/>
              <a:pPr/>
              <a:t>67</a:t>
            </a:fld>
            <a:endParaRPr lang="en-US" dirty="0"/>
          </a:p>
        </p:txBody>
      </p:sp>
    </p:spTree>
    <p:extLst>
      <p:ext uri="{BB962C8B-B14F-4D97-AF65-F5344CB8AC3E}">
        <p14:creationId xmlns:p14="http://schemas.microsoft.com/office/powerpoint/2010/main" val="4149603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2188"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D6747-2706-48B0-9B3B-7BFC87D901CC}" type="slidenum">
              <a:rPr lang="en-US" smtClean="0"/>
              <a:pPr/>
              <a:t>71</a:t>
            </a:fld>
            <a:endParaRPr lang="en-US" dirty="0"/>
          </a:p>
        </p:txBody>
      </p:sp>
    </p:spTree>
    <p:extLst>
      <p:ext uri="{BB962C8B-B14F-4D97-AF65-F5344CB8AC3E}">
        <p14:creationId xmlns:p14="http://schemas.microsoft.com/office/powerpoint/2010/main" val="187776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D6747-2706-48B0-9B3B-7BFC87D901CC}" type="slidenum">
              <a:rPr lang="en-US" smtClean="0"/>
              <a:pPr/>
              <a:t>93</a:t>
            </a:fld>
            <a:endParaRPr lang="en-US" dirty="0"/>
          </a:p>
        </p:txBody>
      </p:sp>
    </p:spTree>
    <p:extLst>
      <p:ext uri="{BB962C8B-B14F-4D97-AF65-F5344CB8AC3E}">
        <p14:creationId xmlns:p14="http://schemas.microsoft.com/office/powerpoint/2010/main" val="277114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0"/>
            <a:ext cx="6363947"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8376562"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
        <p:nvSpPr>
          <p:cNvPr id="4" name="Rectangle 3">
            <a:extLst>
              <a:ext uri="{FF2B5EF4-FFF2-40B4-BE49-F238E27FC236}">
                <a16:creationId xmlns:a16="http://schemas.microsoft.com/office/drawing/2014/main" id="{0B216A5F-20D1-5F2E-7A01-3836EBE7A643}"/>
              </a:ext>
            </a:extLst>
          </p:cNvPr>
          <p:cNvSpPr/>
          <p:nvPr userDrawn="1"/>
        </p:nvSpPr>
        <p:spPr>
          <a:xfrm>
            <a:off x="6505575" y="6151564"/>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753968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NaturEner 1 Column">
    <p:spTree>
      <p:nvGrpSpPr>
        <p:cNvPr id="1" name=""/>
        <p:cNvGrpSpPr/>
        <p:nvPr/>
      </p:nvGrpSpPr>
      <p:grpSpPr>
        <a:xfrm>
          <a:off x="0" y="0"/>
          <a:ext cx="0" cy="0"/>
          <a:chOff x="0" y="0"/>
          <a:chExt cx="0" cy="0"/>
        </a:xfrm>
      </p:grpSpPr>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38117" y="1284499"/>
            <a:ext cx="4118223" cy="4615969"/>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ext Placeholder 12">
            <a:extLst>
              <a:ext uri="{FF2B5EF4-FFF2-40B4-BE49-F238E27FC236}">
                <a16:creationId xmlns:a16="http://schemas.microsoft.com/office/drawing/2014/main" id="{72716ADE-FC81-0C94-5914-0651BD09FFCC}"/>
              </a:ext>
            </a:extLst>
          </p:cNvPr>
          <p:cNvSpPr>
            <a:spLocks noGrp="1"/>
          </p:cNvSpPr>
          <p:nvPr>
            <p:ph type="body" sz="quarter" idx="14"/>
          </p:nvPr>
        </p:nvSpPr>
        <p:spPr>
          <a:xfrm>
            <a:off x="4548997" y="1284499"/>
            <a:ext cx="4118224" cy="4615969"/>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Rectangle 3">
            <a:extLst>
              <a:ext uri="{FF2B5EF4-FFF2-40B4-BE49-F238E27FC236}">
                <a16:creationId xmlns:a16="http://schemas.microsoft.com/office/drawing/2014/main" id="{A770A28F-25BE-7FB3-5D11-22718FE03814}"/>
              </a:ext>
            </a:extLst>
          </p:cNvPr>
          <p:cNvSpPr/>
          <p:nvPr userDrawn="1"/>
        </p:nvSpPr>
        <p:spPr>
          <a:xfrm>
            <a:off x="6505575" y="6142039"/>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909479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344" y="1055803"/>
            <a:ext cx="7902608" cy="4913771"/>
          </a:xfrm>
        </p:spPr>
        <p:txBody>
          <a:bodyPr>
            <a:normAutofit/>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56B3EF04-CBD9-44A7-828D-D03E9B23CBDD}"/>
              </a:ext>
            </a:extLst>
          </p:cNvPr>
          <p:cNvSpPr>
            <a:spLocks noGrp="1"/>
          </p:cNvSpPr>
          <p:nvPr>
            <p:ph type="title"/>
          </p:nvPr>
        </p:nvSpPr>
        <p:spPr>
          <a:xfrm>
            <a:off x="732344" y="198385"/>
            <a:ext cx="7666938" cy="690676"/>
          </a:xfrm>
        </p:spPr>
        <p:txBody>
          <a:bodyPr>
            <a:normAutofit/>
          </a:bodyPr>
          <a:lstStyle>
            <a:lvl1pPr algn="ctr">
              <a:defRPr sz="3200" b="0">
                <a:latin typeface="Franklin Gothic Demi" panose="020B0703020102020204" pitchFamily="34" charset="0"/>
                <a:cs typeface="Times New Roman" panose="02020603050405020304" pitchFamily="18" charset="0"/>
              </a:defRPr>
            </a:lvl1pPr>
          </a:lstStyle>
          <a:p>
            <a:r>
              <a:rPr lang="en-US" dirty="0"/>
              <a:t>Click to edit Master title style</a:t>
            </a:r>
          </a:p>
        </p:txBody>
      </p:sp>
      <p:sp>
        <p:nvSpPr>
          <p:cNvPr id="9" name="슬라이드 번호 개체 틀 5">
            <a:extLst>
              <a:ext uri="{FF2B5EF4-FFF2-40B4-BE49-F238E27FC236}">
                <a16:creationId xmlns:a16="http://schemas.microsoft.com/office/drawing/2014/main" id="{B775D987-4BB2-4315-9290-E5AA81557DF0}"/>
              </a:ext>
            </a:extLst>
          </p:cNvPr>
          <p:cNvSpPr>
            <a:spLocks noGrp="1"/>
          </p:cNvSpPr>
          <p:nvPr>
            <p:ph type="sldNum" sz="quarter" idx="12"/>
          </p:nvPr>
        </p:nvSpPr>
        <p:spPr>
          <a:xfrm>
            <a:off x="8531258" y="6482601"/>
            <a:ext cx="546754" cy="266991"/>
          </a:xfrm>
          <a:prstGeom prst="rect">
            <a:avLst/>
          </a:prstGeom>
        </p:spPr>
        <p:txBody>
          <a:bodyPr/>
          <a:lstStyle>
            <a:lvl1pPr>
              <a:defRPr sz="1100">
                <a:solidFill>
                  <a:schemeClr val="accent1"/>
                </a:solidFill>
              </a:defRPr>
            </a:lvl1pPr>
          </a:lstStyle>
          <a:p>
            <a:pPr algn="ctr"/>
            <a:fld id="{0C3A1854-6B63-4059-B360-A3C4972BF0FC}" type="slidenum">
              <a:rPr lang="ko-KR" altLang="en-US" smtClean="0"/>
              <a:pPr algn="ctr"/>
              <a:t>‹#›</a:t>
            </a:fld>
            <a:endParaRPr lang="ko-KR" altLang="en-US" dirty="0"/>
          </a:p>
        </p:txBody>
      </p:sp>
      <p:sp>
        <p:nvSpPr>
          <p:cNvPr id="4" name="Rectangle 3">
            <a:extLst>
              <a:ext uri="{FF2B5EF4-FFF2-40B4-BE49-F238E27FC236}">
                <a16:creationId xmlns:a16="http://schemas.microsoft.com/office/drawing/2014/main" id="{420C6501-6A7B-E936-F1C0-9DBD006606E1}"/>
              </a:ext>
            </a:extLst>
          </p:cNvPr>
          <p:cNvSpPr/>
          <p:nvPr userDrawn="1"/>
        </p:nvSpPr>
        <p:spPr>
          <a:xfrm>
            <a:off x="6505575" y="6142039"/>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17790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38E3EFF1-9C39-D067-1983-FB385FC8E5A8}"/>
              </a:ext>
            </a:extLst>
          </p:cNvPr>
          <p:cNvSpPr/>
          <p:nvPr userDrawn="1"/>
        </p:nvSpPr>
        <p:spPr>
          <a:xfrm>
            <a:off x="6505575" y="6142039"/>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490523231"/>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NaturEner 1 Column">
    <p:spTree>
      <p:nvGrpSpPr>
        <p:cNvPr id="1" name=""/>
        <p:cNvGrpSpPr/>
        <p:nvPr/>
      </p:nvGrpSpPr>
      <p:grpSpPr>
        <a:xfrm>
          <a:off x="0" y="0"/>
          <a:ext cx="0" cy="0"/>
          <a:chOff x="0" y="0"/>
          <a:chExt cx="0" cy="0"/>
        </a:xfrm>
      </p:grpSpPr>
      <p:sp>
        <p:nvSpPr>
          <p:cNvPr id="7" name="Rectangle 6"/>
          <p:cNvSpPr/>
          <p:nvPr userDrawn="1"/>
        </p:nvSpPr>
        <p:spPr>
          <a:xfrm>
            <a:off x="0" y="0"/>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Slide Number Placeholder 5"/>
          <p:cNvSpPr>
            <a:spLocks noGrp="1"/>
          </p:cNvSpPr>
          <p:nvPr>
            <p:ph type="sldNum" sz="quarter" idx="12"/>
          </p:nvPr>
        </p:nvSpPr>
        <p:spPr>
          <a:xfrm>
            <a:off x="8468890" y="6470618"/>
            <a:ext cx="525566" cy="365125"/>
          </a:xfrm>
          <a:prstGeom prst="rect">
            <a:avLst/>
          </a:prstGeom>
        </p:spPr>
        <p:txBody>
          <a:bodyPr/>
          <a:lstStyle>
            <a:lvl1pPr>
              <a:defRPr b="1" i="0" baseline="0">
                <a:solidFill>
                  <a:schemeClr val="bg1"/>
                </a:solidFill>
                <a:latin typeface="Calibri" pitchFamily="34" charset="0"/>
              </a:defRPr>
            </a:lvl1pPr>
          </a:lstStyle>
          <a:p>
            <a:fld id="{544D8C8E-B901-46BC-B69F-216056E5919B}" type="slidenum">
              <a:rPr lang="en-US" smtClean="0"/>
              <a:pPr/>
              <a:t>‹#›</a:t>
            </a:fld>
            <a:endParaRPr lang="en-US"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490133"/>
            <a:ext cx="8448165" cy="4312400"/>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 name="Rectangle 2">
            <a:extLst>
              <a:ext uri="{FF2B5EF4-FFF2-40B4-BE49-F238E27FC236}">
                <a16:creationId xmlns:a16="http://schemas.microsoft.com/office/drawing/2014/main" id="{511051DF-A9CC-1B05-52FB-E9472356D80D}"/>
              </a:ext>
            </a:extLst>
          </p:cNvPr>
          <p:cNvSpPr/>
          <p:nvPr userDrawn="1"/>
        </p:nvSpPr>
        <p:spPr>
          <a:xfrm>
            <a:off x="6505575" y="6142039"/>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259922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Default">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DAD40372-B768-4C73-9A09-0D684B2AEE29}"/>
              </a:ext>
            </a:extLst>
          </p:cNvPr>
          <p:cNvSpPr/>
          <p:nvPr userDrawn="1">
            <p:custDataLst>
              <p:tags r:id="rId2"/>
            </p:custDataLst>
          </p:nvPr>
        </p:nvSpPr>
        <p:spPr>
          <a:xfrm>
            <a:off x="2" y="0"/>
            <a:ext cx="9525"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0C5E640F-FD61-45C0-AA8F-687101D03AE5}"/>
              </a:ext>
            </a:extLst>
          </p:cNvPr>
          <p:cNvSpPr>
            <a:spLocks noGrp="1"/>
          </p:cNvSpPr>
          <p:nvPr>
            <p:ph type="title"/>
          </p:nvPr>
        </p:nvSpPr>
        <p:spPr>
          <a:xfrm>
            <a:off x="94921" y="480560"/>
            <a:ext cx="7606242" cy="654049"/>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670983AD-11FF-4C85-8B0D-D94B09A21C25}"/>
              </a:ext>
            </a:extLst>
          </p:cNvPr>
          <p:cNvSpPr>
            <a:spLocks noGrp="1"/>
          </p:cNvSpPr>
          <p:nvPr>
            <p:ph type="ftr" sz="quarter" idx="10"/>
          </p:nvPr>
        </p:nvSpPr>
        <p:spPr/>
        <p:txBody>
          <a:bodyPr/>
          <a:lstStyle/>
          <a:p>
            <a:pPr>
              <a:spcBef>
                <a:spcPct val="0"/>
              </a:spcBef>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BF453FF0-1B78-4C5A-9600-38D5E6F7110D}"/>
              </a:ext>
            </a:extLst>
          </p:cNvPr>
          <p:cNvSpPr>
            <a:spLocks noGrp="1"/>
          </p:cNvSpPr>
          <p:nvPr>
            <p:ph type="sldNum" sz="quarter" idx="11"/>
          </p:nvPr>
        </p:nvSpPr>
        <p:spPr/>
        <p:txBody>
          <a:bodyPr/>
          <a:lstStyle/>
          <a:p>
            <a:endParaRPr lang="en-US" dirty="0"/>
          </a:p>
          <a:p>
            <a:endParaRPr lang="en-US" dirty="0"/>
          </a:p>
        </p:txBody>
      </p:sp>
      <p:sp>
        <p:nvSpPr>
          <p:cNvPr id="6" name="Content Placeholder 5">
            <a:extLst>
              <a:ext uri="{FF2B5EF4-FFF2-40B4-BE49-F238E27FC236}">
                <a16:creationId xmlns:a16="http://schemas.microsoft.com/office/drawing/2014/main" id="{0AF09A1B-51EE-4454-899B-C39C55FD8B25}"/>
              </a:ext>
            </a:extLst>
          </p:cNvPr>
          <p:cNvSpPr>
            <a:spLocks noGrp="1"/>
          </p:cNvSpPr>
          <p:nvPr>
            <p:ph sz="quarter" idx="12"/>
          </p:nvPr>
        </p:nvSpPr>
        <p:spPr>
          <a:xfrm>
            <a:off x="1571625" y="1600200"/>
            <a:ext cx="6000750" cy="46609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028516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F657-77C7-42B3-B914-85EEC4582CC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BF5B5865-828A-4971-9485-787895614002}"/>
              </a:ext>
            </a:extLst>
          </p:cNvPr>
          <p:cNvSpPr>
            <a:spLocks noGrp="1"/>
          </p:cNvSpPr>
          <p:nvPr>
            <p:ph type="ftr" sz="quarter" idx="10"/>
          </p:nvPr>
        </p:nvSpPr>
        <p:spPr/>
        <p:txBody>
          <a:bodyPr/>
          <a:lstStyle/>
          <a:p>
            <a:pPr>
              <a:spcBef>
                <a:spcPct val="0"/>
              </a:spcBef>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719EFD11-9DD8-4115-B18B-73567E579587}"/>
              </a:ext>
            </a:extLst>
          </p:cNvPr>
          <p:cNvSpPr>
            <a:spLocks noGrp="1"/>
          </p:cNvSpPr>
          <p:nvPr>
            <p:ph type="sldNum" sz="quarter" idx="11"/>
          </p:nvPr>
        </p:nvSpPr>
        <p:spPr/>
        <p:txBody>
          <a:bodyPr/>
          <a:lstStyle/>
          <a:p>
            <a:fld id="{1D963C44-05F1-400C-9AA3-0B5012F5D92A}" type="slidenum">
              <a:rPr lang="en-US" smtClean="0"/>
              <a:pPr/>
              <a:t>‹#›</a:t>
            </a:fld>
            <a:endParaRPr lang="en-US" dirty="0"/>
          </a:p>
        </p:txBody>
      </p:sp>
      <p:sp>
        <p:nvSpPr>
          <p:cNvPr id="6" name="Content Placeholder 5">
            <a:extLst>
              <a:ext uri="{FF2B5EF4-FFF2-40B4-BE49-F238E27FC236}">
                <a16:creationId xmlns:a16="http://schemas.microsoft.com/office/drawing/2014/main" id="{E7B844F4-E80C-467E-9D11-B925B39F0F7B}"/>
              </a:ext>
            </a:extLst>
          </p:cNvPr>
          <p:cNvSpPr>
            <a:spLocks noGrp="1"/>
          </p:cNvSpPr>
          <p:nvPr>
            <p:ph sz="quarter" idx="12"/>
          </p:nvPr>
        </p:nvSpPr>
        <p:spPr>
          <a:xfrm>
            <a:off x="1571625" y="1600200"/>
            <a:ext cx="2944416" cy="4660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710D2CC8-5951-45EA-B1C5-385AAAA02C11}"/>
              </a:ext>
            </a:extLst>
          </p:cNvPr>
          <p:cNvSpPr>
            <a:spLocks noGrp="1"/>
          </p:cNvSpPr>
          <p:nvPr>
            <p:ph sz="quarter" idx="13"/>
          </p:nvPr>
        </p:nvSpPr>
        <p:spPr>
          <a:xfrm>
            <a:off x="4627959" y="1600200"/>
            <a:ext cx="2944416"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915155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Header Only">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1C35E6F0-70C5-4483-B9A7-D6ABB9CDD502}"/>
              </a:ext>
            </a:extLst>
          </p:cNvPr>
          <p:cNvSpPr/>
          <p:nvPr userDrawn="1">
            <p:custDataLst>
              <p:tags r:id="rId2"/>
            </p:custDataLst>
          </p:nvPr>
        </p:nvSpPr>
        <p:spPr>
          <a:xfrm>
            <a:off x="2" y="0"/>
            <a:ext cx="9525"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231984CE-0D62-4893-A7CE-97740F60D79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9D6D8FA-003A-47CC-A6D7-5F3CE8CD3993}"/>
              </a:ext>
            </a:extLst>
          </p:cNvPr>
          <p:cNvSpPr>
            <a:spLocks noGrp="1"/>
          </p:cNvSpPr>
          <p:nvPr>
            <p:ph type="ftr" sz="quarter" idx="10"/>
          </p:nvPr>
        </p:nvSpPr>
        <p:spPr/>
        <p:txBody>
          <a:bodyPr/>
          <a:lstStyle/>
          <a:p>
            <a:pPr>
              <a:spcBef>
                <a:spcPct val="0"/>
              </a:spcBef>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4BFB745B-2ABA-460D-BC1E-5C4491A8D4E5}"/>
              </a:ext>
            </a:extLst>
          </p:cNvPr>
          <p:cNvSpPr>
            <a:spLocks noGrp="1"/>
          </p:cNvSpPr>
          <p:nvPr>
            <p:ph type="sldNum" sz="quarter" idx="11"/>
          </p:nvPr>
        </p:nvSpPr>
        <p:spPr/>
        <p:txBody>
          <a:bodyPr/>
          <a:lstStyle/>
          <a:p>
            <a:fld id="{1D963C44-05F1-400C-9AA3-0B5012F5D92A}" type="slidenum">
              <a:rPr lang="en-US" smtClean="0"/>
              <a:pPr/>
              <a:t>‹#›</a:t>
            </a:fld>
            <a:endParaRPr lang="en-US" dirty="0"/>
          </a:p>
        </p:txBody>
      </p:sp>
    </p:spTree>
    <p:custDataLst>
      <p:tags r:id="rId1"/>
    </p:custDataLst>
    <p:extLst>
      <p:ext uri="{BB962C8B-B14F-4D97-AF65-F5344CB8AC3E}">
        <p14:creationId xmlns:p14="http://schemas.microsoft.com/office/powerpoint/2010/main" val="3949011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19D9F-B70E-4FF1-920B-C000B25F403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024B841-BEAC-4546-9EC6-6727D09D6153}"/>
              </a:ext>
            </a:extLst>
          </p:cNvPr>
          <p:cNvSpPr>
            <a:spLocks noGrp="1"/>
          </p:cNvSpPr>
          <p:nvPr>
            <p:ph type="ftr" sz="quarter" idx="10"/>
          </p:nvPr>
        </p:nvSpPr>
        <p:spPr/>
        <p:txBody>
          <a:bodyPr/>
          <a:lstStyle/>
          <a:p>
            <a:pPr>
              <a:spcBef>
                <a:spcPct val="0"/>
              </a:spcBef>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98011C06-B6A1-419F-B355-19E3BCB3FBBF}"/>
              </a:ext>
            </a:extLst>
          </p:cNvPr>
          <p:cNvSpPr>
            <a:spLocks noGrp="1"/>
          </p:cNvSpPr>
          <p:nvPr>
            <p:ph type="sldNum" sz="quarter" idx="11"/>
          </p:nvPr>
        </p:nvSpPr>
        <p:spPr/>
        <p:txBody>
          <a:bodyPr/>
          <a:lstStyle/>
          <a:p>
            <a:fld id="{1D963C44-05F1-400C-9AA3-0B5012F5D92A}" type="slidenum">
              <a:rPr lang="en-US" smtClean="0"/>
              <a:pPr/>
              <a:t>‹#›</a:t>
            </a:fld>
            <a:endParaRPr lang="en-US" dirty="0"/>
          </a:p>
        </p:txBody>
      </p:sp>
      <p:sp>
        <p:nvSpPr>
          <p:cNvPr id="6" name="Content Placeholder 5">
            <a:extLst>
              <a:ext uri="{FF2B5EF4-FFF2-40B4-BE49-F238E27FC236}">
                <a16:creationId xmlns:a16="http://schemas.microsoft.com/office/drawing/2014/main" id="{DFB1EFEC-DB4B-478B-8B31-6A18CA852AD7}"/>
              </a:ext>
            </a:extLst>
          </p:cNvPr>
          <p:cNvSpPr>
            <a:spLocks noGrp="1"/>
          </p:cNvSpPr>
          <p:nvPr>
            <p:ph sz="quarter" idx="12"/>
          </p:nvPr>
        </p:nvSpPr>
        <p:spPr>
          <a:xfrm>
            <a:off x="1571625" y="1600200"/>
            <a:ext cx="1941700"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45A4C903-A9FF-4E2F-87CE-4487D8CE7C06}"/>
              </a:ext>
            </a:extLst>
          </p:cNvPr>
          <p:cNvSpPr>
            <a:spLocks noGrp="1"/>
          </p:cNvSpPr>
          <p:nvPr>
            <p:ph sz="quarter" idx="13"/>
          </p:nvPr>
        </p:nvSpPr>
        <p:spPr>
          <a:xfrm>
            <a:off x="3601047" y="1600200"/>
            <a:ext cx="1941910" cy="46481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a:extLst>
              <a:ext uri="{FF2B5EF4-FFF2-40B4-BE49-F238E27FC236}">
                <a16:creationId xmlns:a16="http://schemas.microsoft.com/office/drawing/2014/main" id="{25456DEF-98C6-44B2-893A-018380ABF1FA}"/>
              </a:ext>
            </a:extLst>
          </p:cNvPr>
          <p:cNvSpPr>
            <a:spLocks noGrp="1"/>
          </p:cNvSpPr>
          <p:nvPr>
            <p:ph sz="quarter" idx="14"/>
          </p:nvPr>
        </p:nvSpPr>
        <p:spPr>
          <a:xfrm>
            <a:off x="5630466" y="1600200"/>
            <a:ext cx="1941910"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45686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defTabSz="685800" rtl="0" eaLnBrk="1" latinLnBrk="0" hangingPunct="1">
              <a:lnSpc>
                <a:spcPct val="90000"/>
              </a:lnSpc>
              <a:spcBef>
                <a:spcPct val="0"/>
              </a:spcBef>
              <a:buNone/>
              <a:defRPr lang="en-US" sz="3600" b="1" kern="1200" baseline="0" dirty="0">
                <a:solidFill>
                  <a:srgbClr val="002060"/>
                </a:solidFill>
                <a:latin typeface="Calibri" pitchFamily="34" charset="0"/>
                <a:ea typeface="+mj-ea"/>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04801" y="1209675"/>
            <a:ext cx="8316686" cy="4395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
        <p:nvSpPr>
          <p:cNvPr id="6" name="Rectangle 5">
            <a:extLst>
              <a:ext uri="{FF2B5EF4-FFF2-40B4-BE49-F238E27FC236}">
                <a16:creationId xmlns:a16="http://schemas.microsoft.com/office/drawing/2014/main" id="{79476905-5212-1244-FE27-90964E4324BD}"/>
              </a:ext>
            </a:extLst>
          </p:cNvPr>
          <p:cNvSpPr/>
          <p:nvPr userDrawn="1"/>
        </p:nvSpPr>
        <p:spPr>
          <a:xfrm>
            <a:off x="6505575" y="6132514"/>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960289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38125" y="1285875"/>
            <a:ext cx="4152900" cy="434445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43425" y="1285875"/>
            <a:ext cx="4152900" cy="434445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8621487" y="6492456"/>
            <a:ext cx="522514" cy="400050"/>
          </a:xfrm>
          <a:prstGeom prst="rect">
            <a:avLst/>
          </a:prstGeom>
        </p:spPr>
        <p:txBody>
          <a:bodyPr/>
          <a:lstStyle/>
          <a:p>
            <a:fld id="{EB241CD2-1E45-42A3-B213-66A034DF9A3B}" type="slidenum">
              <a:rPr lang="en-GB" smtClean="0"/>
              <a:t>‹#›</a:t>
            </a:fld>
            <a:endParaRPr lang="en-GB" dirty="0"/>
          </a:p>
        </p:txBody>
      </p:sp>
      <p:sp>
        <p:nvSpPr>
          <p:cNvPr id="8" name="Rectangle 7"/>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
        <p:nvSpPr>
          <p:cNvPr id="6" name="Rectangle 5">
            <a:extLst>
              <a:ext uri="{FF2B5EF4-FFF2-40B4-BE49-F238E27FC236}">
                <a16:creationId xmlns:a16="http://schemas.microsoft.com/office/drawing/2014/main" id="{1F538AA6-3484-5364-7036-EBC6426C7BEF}"/>
              </a:ext>
            </a:extLst>
          </p:cNvPr>
          <p:cNvSpPr/>
          <p:nvPr userDrawn="1"/>
        </p:nvSpPr>
        <p:spPr>
          <a:xfrm>
            <a:off x="6505575" y="6151564"/>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083505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21487" y="6492456"/>
            <a:ext cx="522514" cy="400050"/>
          </a:xfrm>
          <a:prstGeom prst="rect">
            <a:avLst/>
          </a:prstGeom>
        </p:spPr>
        <p:txBody>
          <a:bodyPr/>
          <a:lstStyle/>
          <a:p>
            <a:fld id="{EB241CD2-1E45-42A3-B213-66A034DF9A3B}" type="slidenum">
              <a:rPr lang="en-GB" smtClean="0"/>
              <a:t>‹#›</a:t>
            </a:fld>
            <a:endParaRPr lang="en-GB" dirty="0"/>
          </a:p>
        </p:txBody>
      </p:sp>
      <p:sp>
        <p:nvSpPr>
          <p:cNvPr id="5" name="Rectangle 4"/>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
        <p:nvSpPr>
          <p:cNvPr id="3" name="Rectangle 2">
            <a:extLst>
              <a:ext uri="{FF2B5EF4-FFF2-40B4-BE49-F238E27FC236}">
                <a16:creationId xmlns:a16="http://schemas.microsoft.com/office/drawing/2014/main" id="{C761C9A3-EFA4-9282-47D4-A0B528D661C8}"/>
              </a:ext>
            </a:extLst>
          </p:cNvPr>
          <p:cNvSpPr/>
          <p:nvPr userDrawn="1"/>
        </p:nvSpPr>
        <p:spPr>
          <a:xfrm>
            <a:off x="6505575" y="6151564"/>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870546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8621487" y="6492456"/>
            <a:ext cx="522514" cy="400050"/>
          </a:xfrm>
          <a:prstGeom prst="rect">
            <a:avLst/>
          </a:prstGeom>
        </p:spPr>
        <p:txBody>
          <a:bodyPr/>
          <a:lstStyle/>
          <a:p>
            <a:fld id="{EB241CD2-1E45-42A3-B213-66A034DF9A3B}" type="slidenum">
              <a:rPr lang="en-GB" smtClean="0"/>
              <a:pPr/>
              <a:t>‹#›</a:t>
            </a:fld>
            <a:endParaRPr lang="en-GB" dirty="0"/>
          </a:p>
        </p:txBody>
      </p:sp>
      <p:sp>
        <p:nvSpPr>
          <p:cNvPr id="4" name="Content Placeholder 2"/>
          <p:cNvSpPr>
            <a:spLocks noGrp="1"/>
          </p:cNvSpPr>
          <p:nvPr>
            <p:ph sz="half" idx="1"/>
          </p:nvPr>
        </p:nvSpPr>
        <p:spPr>
          <a:xfrm>
            <a:off x="238126" y="1285875"/>
            <a:ext cx="1810808"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2"/>
          </p:nvPr>
        </p:nvSpPr>
        <p:spPr>
          <a:xfrm>
            <a:off x="2502960" y="1285875"/>
            <a:ext cx="1810808" cy="4665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4767793" y="1285875"/>
            <a:ext cx="1810808"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half" idx="12"/>
          </p:nvPr>
        </p:nvSpPr>
        <p:spPr>
          <a:xfrm>
            <a:off x="7032628" y="1285875"/>
            <a:ext cx="1810808" cy="4665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
        <p:nvSpPr>
          <p:cNvPr id="9" name="Rectangle 8">
            <a:extLst>
              <a:ext uri="{FF2B5EF4-FFF2-40B4-BE49-F238E27FC236}">
                <a16:creationId xmlns:a16="http://schemas.microsoft.com/office/drawing/2014/main" id="{C9211EA1-C4F2-C9E4-9061-84A8B20D2768}"/>
              </a:ext>
            </a:extLst>
          </p:cNvPr>
          <p:cNvSpPr/>
          <p:nvPr userDrawn="1"/>
        </p:nvSpPr>
        <p:spPr>
          <a:xfrm>
            <a:off x="6505575" y="6142039"/>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928707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solidFill>
            <a:schemeClr val="bg2">
              <a:lumMod val="20000"/>
              <a:lumOff val="80000"/>
            </a:schemeClr>
          </a:solidFill>
        </p:spPr>
        <p:txBody>
          <a:bodyPr/>
          <a:lstStyle>
            <a:lvl1pPr algn="ctr">
              <a:defRPr lang="en-US" sz="7200" b="1" smtClean="0">
                <a:solidFill>
                  <a:schemeClr val="tx1"/>
                </a:solidFill>
                <a:latin typeface="Calibri" pitchFamily="34" charset="0"/>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7" name="Rectangle 6"/>
          <p:cNvSpPr/>
          <p:nvPr userDrawn="1"/>
        </p:nvSpPr>
        <p:spPr>
          <a:xfrm>
            <a:off x="0" y="0"/>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155157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8621487" y="6492456"/>
            <a:ext cx="522514" cy="400050"/>
          </a:xfrm>
          <a:prstGeom prst="rect">
            <a:avLst/>
          </a:prstGeom>
        </p:spPr>
        <p:txBody>
          <a:bodyPr/>
          <a:lstStyle/>
          <a:p>
            <a:fld id="{EB241CD2-1E45-42A3-B213-66A034DF9A3B}" type="slidenum">
              <a:rPr lang="en-GB" smtClean="0"/>
              <a:pPr/>
              <a:t>‹#›</a:t>
            </a:fld>
            <a:endParaRPr lang="en-GB" dirty="0"/>
          </a:p>
        </p:txBody>
      </p:sp>
      <p:sp>
        <p:nvSpPr>
          <p:cNvPr id="4" name="Content Placeholder 2"/>
          <p:cNvSpPr>
            <a:spLocks noGrp="1"/>
          </p:cNvSpPr>
          <p:nvPr>
            <p:ph sz="half" idx="1"/>
          </p:nvPr>
        </p:nvSpPr>
        <p:spPr>
          <a:xfrm>
            <a:off x="238125" y="1285875"/>
            <a:ext cx="2537122"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1"/>
          </p:nvPr>
        </p:nvSpPr>
        <p:spPr>
          <a:xfrm>
            <a:off x="3223812" y="1285875"/>
            <a:ext cx="2537122"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2"/>
          </p:nvPr>
        </p:nvSpPr>
        <p:spPr>
          <a:xfrm>
            <a:off x="6084365" y="1285875"/>
            <a:ext cx="2537122"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
        <p:nvSpPr>
          <p:cNvPr id="6" name="Rectangle 5">
            <a:extLst>
              <a:ext uri="{FF2B5EF4-FFF2-40B4-BE49-F238E27FC236}">
                <a16:creationId xmlns:a16="http://schemas.microsoft.com/office/drawing/2014/main" id="{0A5EF549-FC4A-0AF6-79E5-6F9900E1BE83}"/>
              </a:ext>
            </a:extLst>
          </p:cNvPr>
          <p:cNvSpPr/>
          <p:nvPr userDrawn="1"/>
        </p:nvSpPr>
        <p:spPr>
          <a:xfrm>
            <a:off x="6505575" y="6142039"/>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501129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aturEner 1 Column">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242608" y="770144"/>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2608" y="1600200"/>
            <a:ext cx="8649509" cy="4360333"/>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1">
            <a:extLst>
              <a:ext uri="{FF2B5EF4-FFF2-40B4-BE49-F238E27FC236}">
                <a16:creationId xmlns:a16="http://schemas.microsoft.com/office/drawing/2014/main" id="{274A80EE-94DD-3480-29AD-19AF09F06007}"/>
              </a:ext>
            </a:extLst>
          </p:cNvPr>
          <p:cNvSpPr/>
          <p:nvPr userDrawn="1"/>
        </p:nvSpPr>
        <p:spPr>
          <a:xfrm>
            <a:off x="6505575" y="6151564"/>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651851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lgn="ctr">
              <a:defRPr lang="en-US" sz="6000" b="1" smtClean="0">
                <a:solidFill>
                  <a:srgbClr val="002060"/>
                </a:solidFill>
                <a:latin typeface="Calibri" pitchFamily="34" charset="0"/>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Rectangle 3">
            <a:extLst>
              <a:ext uri="{FF2B5EF4-FFF2-40B4-BE49-F238E27FC236}">
                <a16:creationId xmlns:a16="http://schemas.microsoft.com/office/drawing/2014/main" id="{AF5C2C78-7968-D10D-1D19-3395F2538571}"/>
              </a:ext>
            </a:extLst>
          </p:cNvPr>
          <p:cNvSpPr/>
          <p:nvPr userDrawn="1"/>
        </p:nvSpPr>
        <p:spPr>
          <a:xfrm>
            <a:off x="6505575" y="6142039"/>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67198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0025" y="186270"/>
            <a:ext cx="7606242" cy="6540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1" y="1286933"/>
            <a:ext cx="8280399" cy="46158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46FBDE7C-DFFF-F08F-CBC2-B16198A7B31F}"/>
              </a:ext>
            </a:extLst>
          </p:cNvPr>
          <p:cNvSpPr/>
          <p:nvPr userDrawn="1"/>
        </p:nvSpPr>
        <p:spPr>
          <a:xfrm>
            <a:off x="6505575" y="6151564"/>
            <a:ext cx="2638427" cy="7159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24494138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1" r:id="rId3"/>
    <p:sldLayoutId id="2147483703" r:id="rId4"/>
    <p:sldLayoutId id="2147483704" r:id="rId5"/>
    <p:sldLayoutId id="2147483705" r:id="rId6"/>
    <p:sldLayoutId id="2147483706" r:id="rId7"/>
    <p:sldLayoutId id="2147483707" r:id="rId8"/>
    <p:sldLayoutId id="2147483708" r:id="rId9"/>
    <p:sldLayoutId id="2147483709" r:id="rId10"/>
    <p:sldLayoutId id="2147483662" r:id="rId11"/>
    <p:sldLayoutId id="2147483684" r:id="rId12"/>
    <p:sldLayoutId id="2147483688" r:id="rId13"/>
    <p:sldLayoutId id="2147483710" r:id="rId14"/>
    <p:sldLayoutId id="2147483711" r:id="rId15"/>
    <p:sldLayoutId id="2147483712" r:id="rId16"/>
    <p:sldLayoutId id="2147483713" r:id="rId17"/>
  </p:sldLayoutIdLst>
  <p:hf sldNum="0" hdr="0" ftr="0" dt="0"/>
  <p:txStyles>
    <p:titleStyle>
      <a:lvl1pPr algn="l" defTabSz="685800" rtl="0" eaLnBrk="1" latinLnBrk="0" hangingPunct="1">
        <a:lnSpc>
          <a:spcPct val="90000"/>
        </a:lnSpc>
        <a:spcBef>
          <a:spcPct val="0"/>
        </a:spcBef>
        <a:buNone/>
        <a:defRPr lang="en-US" sz="3600" b="1" kern="1200" baseline="0" dirty="0">
          <a:solidFill>
            <a:srgbClr val="002060"/>
          </a:solidFill>
          <a:latin typeface="Calibri" pitchFamily="34" charset="0"/>
          <a:ea typeface="+mj-ea"/>
          <a:cs typeface="Arial" panose="020B0604020202020204" pitchFamily="34" charset="0"/>
        </a:defRPr>
      </a:lvl1pPr>
    </p:titleStyle>
    <p:bodyStyle>
      <a:lvl1pPr marL="171450" indent="-171450" algn="just" defTabSz="685800" rtl="0" eaLnBrk="1" latinLnBrk="0" hangingPunct="1">
        <a:lnSpc>
          <a:spcPct val="90000"/>
        </a:lnSpc>
        <a:spcBef>
          <a:spcPts val="75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50" indent="-171450" algn="just" defTabSz="685800" rtl="0" eaLnBrk="1" latinLnBrk="0" hangingPunct="1">
        <a:lnSpc>
          <a:spcPct val="90000"/>
        </a:lnSpc>
        <a:spcBef>
          <a:spcPts val="375"/>
        </a:spcBef>
        <a:buFont typeface="Wingdings 3" panose="05040102010807070707" pitchFamily="18" charset="2"/>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just" defTabSz="685800" rtl="0" eaLnBrk="1" latinLnBrk="0" hangingPunct="1">
        <a:lnSpc>
          <a:spcPct val="90000"/>
        </a:lnSpc>
        <a:spcBef>
          <a:spcPts val="375"/>
        </a:spcBef>
        <a:buFont typeface="Wingdings 3" panose="05040102010807070707" pitchFamily="18" charset="2"/>
        <a:buChar char=""/>
        <a:defRPr sz="105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8.xml"/></Relationships>
</file>

<file path=ppt/slides/_rels/slide110.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16.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17.xml"/></Relationships>
</file>

<file path=ppt/slides/_rels/slide13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13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5.wm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1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15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9.xml"/></Relationships>
</file>

<file path=ppt/slides/_rels/slide16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ags" Target="../tags/tag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11.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1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13.xml"/><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14.xml"/><Relationship Id="rId5" Type="http://schemas.openxmlformats.org/officeDocument/2006/relationships/image" Target="../media/image43.png"/><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15.xml"/><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A5404-3AD2-FF05-5303-BBDFEC6E4A50}"/>
              </a:ext>
            </a:extLst>
          </p:cNvPr>
          <p:cNvSpPr>
            <a:spLocks noGrp="1"/>
          </p:cNvSpPr>
          <p:nvPr>
            <p:ph type="ctrTitle"/>
          </p:nvPr>
        </p:nvSpPr>
        <p:spPr/>
        <p:txBody>
          <a:bodyPr/>
          <a:lstStyle/>
          <a:p>
            <a:r>
              <a:rPr lang="en-US" dirty="0"/>
              <a:t>Foundations of Project Finance</a:t>
            </a:r>
          </a:p>
        </p:txBody>
      </p:sp>
    </p:spTree>
    <p:extLst>
      <p:ext uri="{BB962C8B-B14F-4D97-AF65-F5344CB8AC3E}">
        <p14:creationId xmlns:p14="http://schemas.microsoft.com/office/powerpoint/2010/main" val="576075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F3FB-D4A6-E18B-9877-7711959F9A65}"/>
              </a:ext>
            </a:extLst>
          </p:cNvPr>
          <p:cNvSpPr>
            <a:spLocks noGrp="1"/>
          </p:cNvSpPr>
          <p:nvPr>
            <p:ph type="title"/>
          </p:nvPr>
        </p:nvSpPr>
        <p:spPr/>
        <p:txBody>
          <a:bodyPr>
            <a:normAutofit fontScale="90000"/>
          </a:bodyPr>
          <a:lstStyle/>
          <a:p>
            <a:r>
              <a:rPr lang="en-US" dirty="0"/>
              <a:t>Not as Sexy as a New Version of TikTok, but Very Important to Society</a:t>
            </a:r>
          </a:p>
        </p:txBody>
      </p:sp>
      <p:sp>
        <p:nvSpPr>
          <p:cNvPr id="3" name="Content Placeholder 2">
            <a:extLst>
              <a:ext uri="{FF2B5EF4-FFF2-40B4-BE49-F238E27FC236}">
                <a16:creationId xmlns:a16="http://schemas.microsoft.com/office/drawing/2014/main" id="{9FA58742-F04E-3D10-2D16-35BB032A37EC}"/>
              </a:ext>
            </a:extLst>
          </p:cNvPr>
          <p:cNvSpPr>
            <a:spLocks noGrp="1"/>
          </p:cNvSpPr>
          <p:nvPr>
            <p:ph idx="1"/>
          </p:nvPr>
        </p:nvSpPr>
        <p:spPr/>
        <p:txBody>
          <a:bodyPr/>
          <a:lstStyle/>
          <a:p>
            <a:r>
              <a:rPr lang="en-US" dirty="0"/>
              <a:t>Remember that the ultimate objective of finance is to provide the basis for assessing whether investments make sense for a company and/or a society</a:t>
            </a:r>
          </a:p>
          <a:p>
            <a:r>
              <a:rPr lang="en-US" dirty="0"/>
              <a:t>Maybe not “criminal justice” which encourages new jails</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861B71B4-0E9E-5236-EB0B-27E8ABF885D4}"/>
              </a:ext>
            </a:extLst>
          </p:cNvPr>
          <p:cNvPicPr>
            <a:picLocks noChangeAspect="1"/>
          </p:cNvPicPr>
          <p:nvPr/>
        </p:nvPicPr>
        <p:blipFill>
          <a:blip r:embed="rId2"/>
          <a:stretch>
            <a:fillRect/>
          </a:stretch>
        </p:blipFill>
        <p:spPr>
          <a:xfrm>
            <a:off x="420905" y="2227157"/>
            <a:ext cx="6146564" cy="3945540"/>
          </a:xfrm>
          <a:prstGeom prst="rect">
            <a:avLst/>
          </a:prstGeom>
        </p:spPr>
      </p:pic>
    </p:spTree>
    <p:extLst>
      <p:ext uri="{BB962C8B-B14F-4D97-AF65-F5344CB8AC3E}">
        <p14:creationId xmlns:p14="http://schemas.microsoft.com/office/powerpoint/2010/main" val="38435606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7CFC-34D0-9338-2994-65B18B4B5FFC}"/>
              </a:ext>
            </a:extLst>
          </p:cNvPr>
          <p:cNvSpPr>
            <a:spLocks noGrp="1"/>
          </p:cNvSpPr>
          <p:nvPr>
            <p:ph type="title"/>
          </p:nvPr>
        </p:nvSpPr>
        <p:spPr>
          <a:xfrm>
            <a:off x="654664" y="596573"/>
            <a:ext cx="7531804" cy="490355"/>
          </a:xfrm>
        </p:spPr>
        <p:txBody>
          <a:bodyPr>
            <a:normAutofit fontScale="90000"/>
          </a:bodyPr>
          <a:lstStyle/>
          <a:p>
            <a:r>
              <a:rPr lang="en-US" dirty="0"/>
              <a:t>Part 2: 1973 Energy Crisis and End of Declining Real Prices</a:t>
            </a:r>
          </a:p>
        </p:txBody>
      </p:sp>
      <p:sp>
        <p:nvSpPr>
          <p:cNvPr id="3" name="Content Placeholder 2">
            <a:extLst>
              <a:ext uri="{FF2B5EF4-FFF2-40B4-BE49-F238E27FC236}">
                <a16:creationId xmlns:a16="http://schemas.microsoft.com/office/drawing/2014/main" id="{D34F4809-DCD9-E5BC-2D65-1C4773CDE553}"/>
              </a:ext>
            </a:extLst>
          </p:cNvPr>
          <p:cNvSpPr>
            <a:spLocks noGrp="1"/>
          </p:cNvSpPr>
          <p:nvPr>
            <p:ph idx="1"/>
          </p:nvPr>
        </p:nvSpPr>
        <p:spPr>
          <a:xfrm>
            <a:off x="543464" y="1614487"/>
            <a:ext cx="7884543" cy="3940923"/>
          </a:xfrm>
        </p:spPr>
        <p:txBody>
          <a:bodyPr/>
          <a:lstStyle/>
          <a:p>
            <a:r>
              <a:rPr lang="en-US" dirty="0"/>
              <a:t>Dramatic Oil Shock of 1973 ended the Trente Gloriouses. Led to more nuclear power and first thinking about renewable energy.</a:t>
            </a:r>
          </a:p>
          <a:p>
            <a:endParaRPr lang="en-US" dirty="0"/>
          </a:p>
        </p:txBody>
      </p:sp>
      <p:pic>
        <p:nvPicPr>
          <p:cNvPr id="6" name="Picture 5">
            <a:extLst>
              <a:ext uri="{FF2B5EF4-FFF2-40B4-BE49-F238E27FC236}">
                <a16:creationId xmlns:a16="http://schemas.microsoft.com/office/drawing/2014/main" id="{6A3209DB-8DC0-398A-F4F2-520C422F82FF}"/>
              </a:ext>
            </a:extLst>
          </p:cNvPr>
          <p:cNvPicPr>
            <a:picLocks noChangeAspect="1"/>
          </p:cNvPicPr>
          <p:nvPr/>
        </p:nvPicPr>
        <p:blipFill>
          <a:blip r:embed="rId2"/>
          <a:stretch>
            <a:fillRect/>
          </a:stretch>
        </p:blipFill>
        <p:spPr>
          <a:xfrm>
            <a:off x="1188053" y="2863971"/>
            <a:ext cx="7624061" cy="2691440"/>
          </a:xfrm>
          <a:prstGeom prst="rect">
            <a:avLst/>
          </a:prstGeom>
        </p:spPr>
      </p:pic>
    </p:spTree>
    <p:extLst>
      <p:ext uri="{BB962C8B-B14F-4D97-AF65-F5344CB8AC3E}">
        <p14:creationId xmlns:p14="http://schemas.microsoft.com/office/powerpoint/2010/main" val="16606614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C9158-EC24-6669-CE51-295379E37D6F}"/>
              </a:ext>
            </a:extLst>
          </p:cNvPr>
          <p:cNvSpPr>
            <a:spLocks noGrp="1"/>
          </p:cNvSpPr>
          <p:nvPr>
            <p:ph type="title"/>
          </p:nvPr>
        </p:nvSpPr>
        <p:spPr>
          <a:xfrm>
            <a:off x="589793" y="717343"/>
            <a:ext cx="7751949" cy="510619"/>
          </a:xfrm>
        </p:spPr>
        <p:txBody>
          <a:bodyPr>
            <a:normAutofit fontScale="90000"/>
          </a:bodyPr>
          <a:lstStyle/>
          <a:p>
            <a:r>
              <a:rPr lang="en-US" dirty="0"/>
              <a:t>Part 2: 1980’s and Cost Increases and Cost Over-runs </a:t>
            </a:r>
          </a:p>
        </p:txBody>
      </p:sp>
      <p:sp>
        <p:nvSpPr>
          <p:cNvPr id="3" name="Content Placeholder 2">
            <a:extLst>
              <a:ext uri="{FF2B5EF4-FFF2-40B4-BE49-F238E27FC236}">
                <a16:creationId xmlns:a16="http://schemas.microsoft.com/office/drawing/2014/main" id="{A431245A-BD2D-CD7C-FC9E-849085617AB1}"/>
              </a:ext>
            </a:extLst>
          </p:cNvPr>
          <p:cNvSpPr>
            <a:spLocks noGrp="1"/>
          </p:cNvSpPr>
          <p:nvPr>
            <p:ph idx="1"/>
          </p:nvPr>
        </p:nvSpPr>
        <p:spPr>
          <a:xfrm>
            <a:off x="707367" y="1716657"/>
            <a:ext cx="6901750" cy="2941205"/>
          </a:xfrm>
        </p:spPr>
        <p:txBody>
          <a:bodyPr/>
          <a:lstStyle/>
          <a:p>
            <a:r>
              <a:rPr lang="en-US" dirty="0"/>
              <a:t>Seabrook nuclear plant in US. (I understand that Denmark was considering nuclear power as well).</a:t>
            </a:r>
          </a:p>
          <a:p>
            <a:endParaRPr lang="en-US" dirty="0"/>
          </a:p>
        </p:txBody>
      </p:sp>
      <p:pic>
        <p:nvPicPr>
          <p:cNvPr id="6" name="Picture 5">
            <a:extLst>
              <a:ext uri="{FF2B5EF4-FFF2-40B4-BE49-F238E27FC236}">
                <a16:creationId xmlns:a16="http://schemas.microsoft.com/office/drawing/2014/main" id="{81A5101F-33B6-A6E1-E239-BBEB39071D96}"/>
              </a:ext>
            </a:extLst>
          </p:cNvPr>
          <p:cNvPicPr>
            <a:picLocks noChangeAspect="1"/>
          </p:cNvPicPr>
          <p:nvPr/>
        </p:nvPicPr>
        <p:blipFill>
          <a:blip r:embed="rId2"/>
          <a:stretch>
            <a:fillRect/>
          </a:stretch>
        </p:blipFill>
        <p:spPr>
          <a:xfrm>
            <a:off x="1057669" y="2647485"/>
            <a:ext cx="3634865" cy="2514400"/>
          </a:xfrm>
          <a:prstGeom prst="rect">
            <a:avLst/>
          </a:prstGeom>
        </p:spPr>
      </p:pic>
      <p:pic>
        <p:nvPicPr>
          <p:cNvPr id="8" name="Picture 7">
            <a:extLst>
              <a:ext uri="{FF2B5EF4-FFF2-40B4-BE49-F238E27FC236}">
                <a16:creationId xmlns:a16="http://schemas.microsoft.com/office/drawing/2014/main" id="{EA7A8C58-58F4-F6AD-CFAB-830BACEFE503}"/>
              </a:ext>
            </a:extLst>
          </p:cNvPr>
          <p:cNvPicPr>
            <a:picLocks noChangeAspect="1"/>
          </p:cNvPicPr>
          <p:nvPr/>
        </p:nvPicPr>
        <p:blipFill>
          <a:blip r:embed="rId3"/>
          <a:stretch>
            <a:fillRect/>
          </a:stretch>
        </p:blipFill>
        <p:spPr>
          <a:xfrm>
            <a:off x="5583711" y="2681261"/>
            <a:ext cx="1774274" cy="971182"/>
          </a:xfrm>
          <a:prstGeom prst="rect">
            <a:avLst/>
          </a:prstGeom>
        </p:spPr>
      </p:pic>
      <p:sp>
        <p:nvSpPr>
          <p:cNvPr id="5" name="TextBox 4">
            <a:extLst>
              <a:ext uri="{FF2B5EF4-FFF2-40B4-BE49-F238E27FC236}">
                <a16:creationId xmlns:a16="http://schemas.microsoft.com/office/drawing/2014/main" id="{DC04C94B-8AD2-7E20-2547-1C114882D853}"/>
              </a:ext>
            </a:extLst>
          </p:cNvPr>
          <p:cNvSpPr txBox="1"/>
          <p:nvPr/>
        </p:nvSpPr>
        <p:spPr>
          <a:xfrm>
            <a:off x="5515423" y="3935513"/>
            <a:ext cx="2239724" cy="923330"/>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Enough of the cost-plus regulatory scheme. Let companies bid and hold them to their cost estimates – if costs increase, you cannot increase prices, and multiple companies can build assets.</a:t>
            </a:r>
          </a:p>
        </p:txBody>
      </p:sp>
    </p:spTree>
    <p:extLst>
      <p:ext uri="{BB962C8B-B14F-4D97-AF65-F5344CB8AC3E}">
        <p14:creationId xmlns:p14="http://schemas.microsoft.com/office/powerpoint/2010/main" val="15830308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D9FD1-350E-FC0F-22DB-3A09008ACC1E}"/>
              </a:ext>
            </a:extLst>
          </p:cNvPr>
          <p:cNvSpPr>
            <a:spLocks noGrp="1"/>
          </p:cNvSpPr>
          <p:nvPr>
            <p:ph type="ctrTitle"/>
          </p:nvPr>
        </p:nvSpPr>
        <p:spPr>
          <a:xfrm>
            <a:off x="685800" y="2829167"/>
            <a:ext cx="7772400" cy="1470025"/>
          </a:xfrm>
        </p:spPr>
        <p:txBody>
          <a:bodyPr>
            <a:noAutofit/>
          </a:bodyPr>
          <a:lstStyle/>
          <a:p>
            <a:r>
              <a:rPr lang="en-US" sz="4800" dirty="0"/>
              <a:t>You Need to Impose Risk for People to be Efficient</a:t>
            </a:r>
            <a:br>
              <a:rPr lang="en-US" sz="4800" dirty="0"/>
            </a:br>
            <a:br>
              <a:rPr lang="en-US" sz="4800" dirty="0"/>
            </a:br>
            <a:r>
              <a:rPr lang="en-US" sz="4800" dirty="0"/>
              <a:t>But Imposing Uncontrollable Risks Increases Prices Without Getting You Anything</a:t>
            </a:r>
          </a:p>
        </p:txBody>
      </p:sp>
    </p:spTree>
    <p:extLst>
      <p:ext uri="{BB962C8B-B14F-4D97-AF65-F5344CB8AC3E}">
        <p14:creationId xmlns:p14="http://schemas.microsoft.com/office/powerpoint/2010/main" val="26854482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1AF1-21A6-6A76-58FF-5D5ED0719D92}"/>
              </a:ext>
            </a:extLst>
          </p:cNvPr>
          <p:cNvSpPr>
            <a:spLocks noGrp="1"/>
          </p:cNvSpPr>
          <p:nvPr>
            <p:ph type="title"/>
          </p:nvPr>
        </p:nvSpPr>
        <p:spPr>
          <a:xfrm>
            <a:off x="648599" y="871888"/>
            <a:ext cx="6502934" cy="385370"/>
          </a:xfrm>
        </p:spPr>
        <p:txBody>
          <a:bodyPr>
            <a:normAutofit fontScale="90000"/>
          </a:bodyPr>
          <a:lstStyle/>
          <a:p>
            <a:r>
              <a:rPr lang="en-US" dirty="0"/>
              <a:t>Notion of Independent Power Projects, Risk Allocation and PPA</a:t>
            </a:r>
          </a:p>
        </p:txBody>
      </p:sp>
      <p:sp>
        <p:nvSpPr>
          <p:cNvPr id="3" name="Content Placeholder 2">
            <a:extLst>
              <a:ext uri="{FF2B5EF4-FFF2-40B4-BE49-F238E27FC236}">
                <a16:creationId xmlns:a16="http://schemas.microsoft.com/office/drawing/2014/main" id="{01F1974E-FA1A-5103-5816-6E48D138EBD4}"/>
              </a:ext>
            </a:extLst>
          </p:cNvPr>
          <p:cNvSpPr>
            <a:spLocks noGrp="1"/>
          </p:cNvSpPr>
          <p:nvPr>
            <p:ph idx="1"/>
          </p:nvPr>
        </p:nvSpPr>
        <p:spPr>
          <a:xfrm>
            <a:off x="438556" y="1905311"/>
            <a:ext cx="5412522" cy="4080801"/>
          </a:xfrm>
        </p:spPr>
        <p:txBody>
          <a:bodyPr>
            <a:normAutofit lnSpcReduction="10000"/>
          </a:bodyPr>
          <a:lstStyle/>
          <a:p>
            <a:r>
              <a:rPr lang="en-US" sz="1400" dirty="0"/>
              <a:t>With nuclear cost increases and price of oil increases, cost plus and WACC model considered a poor approach.</a:t>
            </a:r>
          </a:p>
          <a:p>
            <a:r>
              <a:rPr lang="en-US" sz="1400" dirty="0"/>
              <a:t>Bidding systems where companies competed to provide generating capacity (no longer belief in economies of scale for generation). Idea that companies bid down to their cost of capital.</a:t>
            </a:r>
          </a:p>
          <a:p>
            <a:r>
              <a:rPr lang="en-US" sz="1400" dirty="0"/>
              <a:t>Bid on long-term fixed price contracts (same as today) – purchased power agreements (PPA’s) were designed to allocate risks under control of investor (construction cost, construction timing, fixed operating cost, plant efficiency, plant availability). Costs that could not be controlled – fuel cost and amount of generation required were allocated to investors.</a:t>
            </a:r>
          </a:p>
          <a:p>
            <a:r>
              <a:rPr lang="en-US" sz="1400" dirty="0"/>
              <a:t>Once investor takes risk, the risk can be allocated to a company that takes construction risk, a company that guarantees plant efficiency, a company that provides operation and maintenance.</a:t>
            </a:r>
          </a:p>
          <a:p>
            <a:r>
              <a:rPr lang="en-US" sz="1400" dirty="0"/>
              <a:t>The risk allocation to third parties (off-takers) led to project finance where lenders verified fixed construction costs, operation costs and technical aspects of plant efficiency and availability.</a:t>
            </a:r>
          </a:p>
        </p:txBody>
      </p:sp>
      <p:sp>
        <p:nvSpPr>
          <p:cNvPr id="5" name="TextBox 4">
            <a:extLst>
              <a:ext uri="{FF2B5EF4-FFF2-40B4-BE49-F238E27FC236}">
                <a16:creationId xmlns:a16="http://schemas.microsoft.com/office/drawing/2014/main" id="{22A3FCCA-B1B2-60D8-AD9A-43A40CE8A330}"/>
              </a:ext>
            </a:extLst>
          </p:cNvPr>
          <p:cNvSpPr txBox="1"/>
          <p:nvPr/>
        </p:nvSpPr>
        <p:spPr>
          <a:xfrm>
            <a:off x="5999184" y="2767255"/>
            <a:ext cx="821301" cy="611706"/>
          </a:xfrm>
          <a:prstGeom prst="rect">
            <a:avLst/>
          </a:prstGeom>
          <a:solidFill>
            <a:srgbClr val="FFFF00"/>
          </a:solidFill>
        </p:spPr>
        <p:txBody>
          <a:bodyPr wrap="square" rtlCol="0">
            <a:spAutoFit/>
          </a:bodyPr>
          <a:lstStyle/>
          <a:p>
            <a:r>
              <a:rPr lang="en-US" sz="675" dirty="0">
                <a:latin typeface="Arial" panose="020B0604020202020204" pitchFamily="34" charset="0"/>
                <a:cs typeface="Arial" panose="020B0604020202020204" pitchFamily="34" charset="0"/>
              </a:rPr>
              <a:t>Risks remaining with purchaser – fuel price, generation (maybe inflation)</a:t>
            </a:r>
          </a:p>
        </p:txBody>
      </p:sp>
      <p:sp>
        <p:nvSpPr>
          <p:cNvPr id="8" name="TextBox 7">
            <a:extLst>
              <a:ext uri="{FF2B5EF4-FFF2-40B4-BE49-F238E27FC236}">
                <a16:creationId xmlns:a16="http://schemas.microsoft.com/office/drawing/2014/main" id="{2DFA36E6-90FB-E981-E474-B1FC1D9ABECC}"/>
              </a:ext>
            </a:extLst>
          </p:cNvPr>
          <p:cNvSpPr txBox="1"/>
          <p:nvPr/>
        </p:nvSpPr>
        <p:spPr>
          <a:xfrm>
            <a:off x="7413416" y="2723364"/>
            <a:ext cx="886286" cy="1027204"/>
          </a:xfrm>
          <a:prstGeom prst="rect">
            <a:avLst/>
          </a:prstGeom>
          <a:solidFill>
            <a:srgbClr val="FFFF00"/>
          </a:solidFill>
        </p:spPr>
        <p:txBody>
          <a:bodyPr wrap="square" rtlCol="0">
            <a:spAutoFit/>
          </a:bodyPr>
          <a:lstStyle/>
          <a:p>
            <a:r>
              <a:rPr lang="en-US" sz="675" dirty="0">
                <a:latin typeface="Arial" panose="020B0604020202020204" pitchFamily="34" charset="0"/>
                <a:cs typeface="Arial" panose="020B0604020202020204" pitchFamily="34" charset="0"/>
              </a:rPr>
              <a:t>Risks taken by investor and allocated – construction cost, construction timing, efficiency, availability, operating cost except fuel</a:t>
            </a:r>
          </a:p>
        </p:txBody>
      </p:sp>
      <p:cxnSp>
        <p:nvCxnSpPr>
          <p:cNvPr id="10" name="Straight Arrow Connector 9">
            <a:extLst>
              <a:ext uri="{FF2B5EF4-FFF2-40B4-BE49-F238E27FC236}">
                <a16:creationId xmlns:a16="http://schemas.microsoft.com/office/drawing/2014/main" id="{A5E4ADF8-A6DC-CB98-7C29-0AB7F4A463EE}"/>
              </a:ext>
            </a:extLst>
          </p:cNvPr>
          <p:cNvCxnSpPr>
            <a:stCxn id="8" idx="2"/>
          </p:cNvCxnSpPr>
          <p:nvPr/>
        </p:nvCxnSpPr>
        <p:spPr>
          <a:xfrm flipV="1">
            <a:off x="7856559" y="3743769"/>
            <a:ext cx="0" cy="6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E7D29B-FBCA-2EE8-CD5C-12D63C8AED4A}"/>
              </a:ext>
            </a:extLst>
          </p:cNvPr>
          <p:cNvSpPr txBox="1"/>
          <p:nvPr/>
        </p:nvSpPr>
        <p:spPr>
          <a:xfrm>
            <a:off x="6409398" y="4115377"/>
            <a:ext cx="2005939" cy="403957"/>
          </a:xfrm>
          <a:prstGeom prst="rect">
            <a:avLst/>
          </a:prstGeom>
          <a:solidFill>
            <a:srgbClr val="FFFF00"/>
          </a:solidFill>
        </p:spPr>
        <p:txBody>
          <a:bodyPr wrap="square" rtlCol="0">
            <a:spAutoFit/>
          </a:bodyPr>
          <a:lstStyle/>
          <a:p>
            <a:r>
              <a:rPr lang="en-US" sz="675" dirty="0">
                <a:latin typeface="Arial" panose="020B0604020202020204" pitchFamily="34" charset="0"/>
                <a:cs typeface="Arial" panose="020B0604020202020204" pitchFamily="34" charset="0"/>
              </a:rPr>
              <a:t>Risks allocated from investor to contractors who provide fixed prices and absorb penalties for efficiency and availability</a:t>
            </a:r>
          </a:p>
        </p:txBody>
      </p:sp>
    </p:spTree>
    <p:extLst>
      <p:ext uri="{BB962C8B-B14F-4D97-AF65-F5344CB8AC3E}">
        <p14:creationId xmlns:p14="http://schemas.microsoft.com/office/powerpoint/2010/main" val="18743962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353821-D0C1-47B0-83C4-356BDF93F1CC}"/>
              </a:ext>
            </a:extLst>
          </p:cNvPr>
          <p:cNvSpPr>
            <a:spLocks noGrp="1"/>
          </p:cNvSpPr>
          <p:nvPr>
            <p:ph type="title"/>
          </p:nvPr>
        </p:nvSpPr>
        <p:spPr/>
        <p:txBody>
          <a:bodyPr>
            <a:normAutofit fontScale="90000"/>
          </a:bodyPr>
          <a:lstStyle/>
          <a:p>
            <a:r>
              <a:rPr lang="en-US"/>
              <a:t>Risk Allocation Part 1: Allocation between IPP Investor and the Off-taker</a:t>
            </a:r>
          </a:p>
        </p:txBody>
      </p:sp>
      <p:sp>
        <p:nvSpPr>
          <p:cNvPr id="9" name="Content Placeholder 8"/>
          <p:cNvSpPr>
            <a:spLocks noGrp="1"/>
          </p:cNvSpPr>
          <p:nvPr>
            <p:ph idx="1"/>
          </p:nvPr>
        </p:nvSpPr>
        <p:spPr>
          <a:xfrm>
            <a:off x="491706" y="2258562"/>
            <a:ext cx="4080294" cy="3055310"/>
          </a:xfrm>
        </p:spPr>
        <p:txBody>
          <a:bodyPr>
            <a:noAutofit/>
          </a:bodyPr>
          <a:lstStyle/>
          <a:p>
            <a:pPr marL="33040" indent="0" algn="ctr">
              <a:buNone/>
            </a:pPr>
            <a:r>
              <a:rPr lang="en-US" sz="1350" b="1" dirty="0"/>
              <a:t>Risk to Be Allocated</a:t>
            </a:r>
          </a:p>
          <a:p>
            <a:pPr marL="290215" indent="-257175">
              <a:buFont typeface="+mj-lt"/>
              <a:buAutoNum type="arabicPeriod"/>
            </a:pPr>
            <a:r>
              <a:rPr lang="en-US" sz="1050" dirty="0"/>
              <a:t>Generation Level from Changes in Demand</a:t>
            </a:r>
          </a:p>
          <a:p>
            <a:pPr marL="290215" indent="-257175">
              <a:buFont typeface="+mj-lt"/>
              <a:buAutoNum type="arabicPeriod"/>
            </a:pPr>
            <a:r>
              <a:rPr lang="en-US" sz="1050" dirty="0"/>
              <a:t>Generation Level from Changes in Plant Availability </a:t>
            </a:r>
          </a:p>
          <a:p>
            <a:pPr marL="290215" indent="-257175">
              <a:buFont typeface="+mj-lt"/>
              <a:buAutoNum type="arabicPeriod"/>
            </a:pPr>
            <a:r>
              <a:rPr lang="en-US" sz="1050" dirty="0"/>
              <a:t>Cost  Over-Run</a:t>
            </a:r>
          </a:p>
          <a:p>
            <a:pPr marL="290215" indent="-257175">
              <a:buFont typeface="+mj-lt"/>
              <a:buAutoNum type="arabicPeriod"/>
            </a:pPr>
            <a:r>
              <a:rPr lang="en-US" sz="1050" dirty="0"/>
              <a:t>Construction Delay</a:t>
            </a:r>
          </a:p>
          <a:p>
            <a:pPr marL="290215" indent="-257175">
              <a:buFont typeface="+mj-lt"/>
              <a:buAutoNum type="arabicPeriod"/>
            </a:pPr>
            <a:r>
              <a:rPr lang="en-US" sz="1050" dirty="0"/>
              <a:t>Plant Efficiency (Heat Rate)</a:t>
            </a:r>
          </a:p>
          <a:p>
            <a:pPr marL="290215" indent="-257175">
              <a:buFont typeface="+mj-lt"/>
              <a:buAutoNum type="arabicPeriod"/>
            </a:pPr>
            <a:r>
              <a:rPr lang="en-US" sz="1050" dirty="0"/>
              <a:t>Change in Fuel Price</a:t>
            </a:r>
          </a:p>
          <a:p>
            <a:pPr marL="290215" indent="-257175">
              <a:buFont typeface="+mj-lt"/>
              <a:buAutoNum type="arabicPeriod"/>
            </a:pPr>
            <a:r>
              <a:rPr lang="en-US" sz="1050" dirty="0"/>
              <a:t>Change in Real O&amp;M Cost</a:t>
            </a:r>
          </a:p>
          <a:p>
            <a:pPr marL="290215" indent="-257175">
              <a:buFont typeface="+mj-lt"/>
              <a:buAutoNum type="arabicPeriod"/>
            </a:pPr>
            <a:r>
              <a:rPr lang="en-US" sz="1050" dirty="0"/>
              <a:t>Change in Inflation Rate</a:t>
            </a:r>
          </a:p>
          <a:p>
            <a:pPr marL="290215" indent="-257175">
              <a:buFont typeface="+mj-lt"/>
              <a:buAutoNum type="arabicPeriod"/>
            </a:pPr>
            <a:r>
              <a:rPr lang="en-US" sz="1050" dirty="0"/>
              <a:t>Change in Interest Rates and Cost of Capital</a:t>
            </a:r>
          </a:p>
          <a:p>
            <a:endParaRPr lang="en-US" sz="1050" dirty="0"/>
          </a:p>
        </p:txBody>
      </p:sp>
      <p:sp>
        <p:nvSpPr>
          <p:cNvPr id="4" name="Content Placeholder 8">
            <a:extLst>
              <a:ext uri="{FF2B5EF4-FFF2-40B4-BE49-F238E27FC236}">
                <a16:creationId xmlns:a16="http://schemas.microsoft.com/office/drawing/2014/main" id="{D2F62959-0DA8-1D0C-42DC-F03602C723A5}"/>
              </a:ext>
            </a:extLst>
          </p:cNvPr>
          <p:cNvSpPr txBox="1">
            <a:spLocks/>
          </p:cNvSpPr>
          <p:nvPr/>
        </p:nvSpPr>
        <p:spPr>
          <a:xfrm>
            <a:off x="4830792" y="2113473"/>
            <a:ext cx="3611406" cy="3414076"/>
          </a:xfrm>
          <a:prstGeom prst="rect">
            <a:avLst/>
          </a:prstGeom>
        </p:spPr>
        <p:txBody>
          <a:bodyPr vert="horz" lIns="51435" tIns="25718" rIns="51435" bIns="25718" rtlCol="0">
            <a:noAutofit/>
          </a:bodyPr>
          <a:lstStyle>
            <a:lvl1pPr marL="228600" indent="-228600" algn="l" defTabSz="914400" rtl="0" eaLnBrk="1" latinLnBrk="0" hangingPunct="1">
              <a:lnSpc>
                <a:spcPct val="90000"/>
              </a:lnSpc>
              <a:spcBef>
                <a:spcPts val="1000"/>
              </a:spcBef>
              <a:buFont typeface="Wingdings" pitchFamily="2" charset="2"/>
              <a:buChar char="§"/>
              <a:defRPr sz="2400" b="0" i="0" kern="1200" baseline="0">
                <a:solidFill>
                  <a:schemeClr val="tx1"/>
                </a:solidFill>
                <a:latin typeface="Calibri"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ú"/>
              <a:defRPr sz="2400" b="0" i="0" kern="1200" baseline="0">
                <a:solidFill>
                  <a:srgbClr val="898989"/>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1800" b="0" i="0" kern="1200" baseline="0">
                <a:solidFill>
                  <a:srgbClr val="898989"/>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Courier New" pitchFamily="49" charset="0"/>
              <a:buChar char="o"/>
              <a:defRPr sz="1600" b="0" i="0" kern="1200" baseline="0">
                <a:solidFill>
                  <a:srgbClr val="898989"/>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040" indent="0" algn="ctr">
              <a:buNone/>
            </a:pPr>
            <a:r>
              <a:rPr lang="en-US" sz="1575" b="1" dirty="0"/>
              <a:t>Investor or Off-taker Risk</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a:p>
            <a:pPr marL="290215" indent="-257175">
              <a:buFont typeface="+mj-lt"/>
              <a:buAutoNum type="arabicPeriod"/>
            </a:pPr>
            <a:r>
              <a:rPr lang="en-US" sz="1350" dirty="0"/>
              <a:t>.</a:t>
            </a:r>
          </a:p>
        </p:txBody>
      </p:sp>
    </p:spTree>
    <p:extLst>
      <p:ext uri="{BB962C8B-B14F-4D97-AF65-F5344CB8AC3E}">
        <p14:creationId xmlns:p14="http://schemas.microsoft.com/office/powerpoint/2010/main" val="207987808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26963-0486-3CB5-8A51-94DE55797869}"/>
              </a:ext>
            </a:extLst>
          </p:cNvPr>
          <p:cNvSpPr>
            <a:spLocks noGrp="1"/>
          </p:cNvSpPr>
          <p:nvPr>
            <p:ph type="title"/>
          </p:nvPr>
        </p:nvSpPr>
        <p:spPr/>
        <p:txBody>
          <a:bodyPr>
            <a:normAutofit fontScale="90000"/>
          </a:bodyPr>
          <a:lstStyle/>
          <a:p>
            <a:r>
              <a:rPr lang="en-US" dirty="0"/>
              <a:t>Background on Risk Allocation Two Step Process </a:t>
            </a:r>
          </a:p>
        </p:txBody>
      </p:sp>
      <p:sp>
        <p:nvSpPr>
          <p:cNvPr id="3" name="Text Placeholder 2">
            <a:extLst>
              <a:ext uri="{FF2B5EF4-FFF2-40B4-BE49-F238E27FC236}">
                <a16:creationId xmlns:a16="http://schemas.microsoft.com/office/drawing/2014/main" id="{4F25C484-05C0-67CA-AF50-86B01E1429EF}"/>
              </a:ext>
            </a:extLst>
          </p:cNvPr>
          <p:cNvSpPr>
            <a:spLocks noGrp="1"/>
          </p:cNvSpPr>
          <p:nvPr>
            <p:ph idx="1"/>
          </p:nvPr>
        </p:nvSpPr>
        <p:spPr/>
        <p:txBody>
          <a:bodyPr/>
          <a:lstStyle/>
          <a:p>
            <a:r>
              <a:rPr lang="en-US" dirty="0"/>
              <a:t>Step 1 – Off-taker versus Investor</a:t>
            </a:r>
          </a:p>
          <a:p>
            <a:endParaRPr lang="en-US" dirty="0"/>
          </a:p>
          <a:p>
            <a:r>
              <a:rPr lang="en-US" dirty="0"/>
              <a:t>Risks controlled by off-taker</a:t>
            </a:r>
          </a:p>
          <a:p>
            <a:r>
              <a:rPr lang="en-US" dirty="0"/>
              <a:t>Risks of general economic conditions</a:t>
            </a:r>
          </a:p>
          <a:p>
            <a:r>
              <a:rPr lang="en-US" dirty="0"/>
              <a:t>Risks in the way the machine operates</a:t>
            </a:r>
          </a:p>
          <a:p>
            <a:endParaRPr lang="en-US" dirty="0"/>
          </a:p>
        </p:txBody>
      </p:sp>
      <p:sp>
        <p:nvSpPr>
          <p:cNvPr id="4" name="Text Placeholder 2">
            <a:extLst>
              <a:ext uri="{FF2B5EF4-FFF2-40B4-BE49-F238E27FC236}">
                <a16:creationId xmlns:a16="http://schemas.microsoft.com/office/drawing/2014/main" id="{AE1549AA-7223-5F85-1BA4-B2438205B8B8}"/>
              </a:ext>
            </a:extLst>
          </p:cNvPr>
          <p:cNvSpPr txBox="1">
            <a:spLocks/>
          </p:cNvSpPr>
          <p:nvPr/>
        </p:nvSpPr>
        <p:spPr>
          <a:xfrm>
            <a:off x="4205365" y="1768258"/>
            <a:ext cx="4416122" cy="1396424"/>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Wingdings" pitchFamily="2" charset="2"/>
              <a:buChar char="§"/>
              <a:defRPr sz="2400" b="0" i="0" kern="1200" baseline="0">
                <a:solidFill>
                  <a:schemeClr val="tx1"/>
                </a:solidFill>
                <a:latin typeface="Calibri"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ú"/>
              <a:defRPr sz="2400" b="0" i="0" kern="1200" baseline="0">
                <a:solidFill>
                  <a:srgbClr val="898989"/>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1800" b="0" i="0" kern="1200" baseline="0">
                <a:solidFill>
                  <a:srgbClr val="898989"/>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Courier New" pitchFamily="49" charset="0"/>
              <a:buChar char="o"/>
              <a:defRPr sz="1600" b="0" i="0" kern="1200" baseline="0">
                <a:solidFill>
                  <a:srgbClr val="898989"/>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Step 2 – Allocate to Contractors</a:t>
            </a:r>
          </a:p>
          <a:p>
            <a:endParaRPr lang="en-US" sz="1800" dirty="0"/>
          </a:p>
          <a:p>
            <a:r>
              <a:rPr lang="en-US" sz="1800" dirty="0"/>
              <a:t>Allocate risks in contracts to parties that can control the risk</a:t>
            </a:r>
          </a:p>
          <a:p>
            <a:r>
              <a:rPr lang="en-US" sz="1800" dirty="0"/>
              <a:t>Back-to-back contracts</a:t>
            </a:r>
          </a:p>
          <a:p>
            <a:pPr marL="0" indent="0">
              <a:buNone/>
            </a:pPr>
            <a:endParaRPr lang="en-US" sz="1800" dirty="0"/>
          </a:p>
        </p:txBody>
      </p:sp>
      <p:pic>
        <p:nvPicPr>
          <p:cNvPr id="6" name="Picture 5">
            <a:extLst>
              <a:ext uri="{FF2B5EF4-FFF2-40B4-BE49-F238E27FC236}">
                <a16:creationId xmlns:a16="http://schemas.microsoft.com/office/drawing/2014/main" id="{718252C3-F464-251F-68AD-B263B040DB31}"/>
              </a:ext>
            </a:extLst>
          </p:cNvPr>
          <p:cNvPicPr>
            <a:picLocks noChangeAspect="1"/>
          </p:cNvPicPr>
          <p:nvPr/>
        </p:nvPicPr>
        <p:blipFill>
          <a:blip r:embed="rId2"/>
          <a:stretch>
            <a:fillRect/>
          </a:stretch>
        </p:blipFill>
        <p:spPr>
          <a:xfrm>
            <a:off x="576585" y="3500849"/>
            <a:ext cx="2903409" cy="2288325"/>
          </a:xfrm>
          <a:prstGeom prst="rect">
            <a:avLst/>
          </a:prstGeom>
        </p:spPr>
      </p:pic>
      <p:sp>
        <p:nvSpPr>
          <p:cNvPr id="7" name="TextBox 6">
            <a:extLst>
              <a:ext uri="{FF2B5EF4-FFF2-40B4-BE49-F238E27FC236}">
                <a16:creationId xmlns:a16="http://schemas.microsoft.com/office/drawing/2014/main" id="{EA0DB312-D185-8777-19FC-D595657EE777}"/>
              </a:ext>
            </a:extLst>
          </p:cNvPr>
          <p:cNvSpPr txBox="1"/>
          <p:nvPr/>
        </p:nvSpPr>
        <p:spPr>
          <a:xfrm>
            <a:off x="3944914" y="3429000"/>
            <a:ext cx="4676573" cy="1962076"/>
          </a:xfrm>
          <a:prstGeom prst="rect">
            <a:avLst/>
          </a:prstGeom>
          <a:noFill/>
        </p:spPr>
        <p:txBody>
          <a:bodyPr wrap="square" rtlCol="0">
            <a:spAutoFit/>
          </a:bodyPr>
          <a:lstStyle/>
          <a:p>
            <a:r>
              <a:rPr lang="en-US" sz="1350" dirty="0"/>
              <a:t>If the rental car charged a fixed price for the period, then you would have an incentive to drive a lot because you do not have to pay for fuel.</a:t>
            </a:r>
          </a:p>
          <a:p>
            <a:endParaRPr lang="en-US" sz="1350" dirty="0"/>
          </a:p>
          <a:p>
            <a:r>
              <a:rPr lang="en-US" sz="1350" dirty="0"/>
              <a:t>If the rental car has only a variable cost with mileage and no fixed charge, could rent just for a very short trip and pay almost nothing.</a:t>
            </a:r>
          </a:p>
          <a:p>
            <a:endParaRPr lang="en-US" sz="1350" dirty="0"/>
          </a:p>
          <a:p>
            <a:r>
              <a:rPr lang="en-US" sz="1350" dirty="0"/>
              <a:t>Rental car company cannot control how much you drive</a:t>
            </a:r>
          </a:p>
        </p:txBody>
      </p:sp>
    </p:spTree>
    <p:extLst>
      <p:ext uri="{BB962C8B-B14F-4D97-AF65-F5344CB8AC3E}">
        <p14:creationId xmlns:p14="http://schemas.microsoft.com/office/powerpoint/2010/main" val="3947685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4612D-D2CF-1E50-8486-673CF9AF1C7E}"/>
              </a:ext>
            </a:extLst>
          </p:cNvPr>
          <p:cNvSpPr>
            <a:spLocks noGrp="1"/>
          </p:cNvSpPr>
          <p:nvPr>
            <p:ph type="title"/>
          </p:nvPr>
        </p:nvSpPr>
        <p:spPr/>
        <p:txBody>
          <a:bodyPr/>
          <a:lstStyle/>
          <a:p>
            <a:r>
              <a:rPr lang="en-US" dirty="0"/>
              <a:t>Availability versus Utilization</a:t>
            </a:r>
          </a:p>
        </p:txBody>
      </p:sp>
      <p:sp>
        <p:nvSpPr>
          <p:cNvPr id="6" name="Content Placeholder 5">
            <a:extLst>
              <a:ext uri="{FF2B5EF4-FFF2-40B4-BE49-F238E27FC236}">
                <a16:creationId xmlns:a16="http://schemas.microsoft.com/office/drawing/2014/main" id="{7538467E-AFE1-53C2-752F-EF0AE4A86969}"/>
              </a:ext>
            </a:extLst>
          </p:cNvPr>
          <p:cNvSpPr>
            <a:spLocks noGrp="1"/>
          </p:cNvSpPr>
          <p:nvPr>
            <p:ph sz="quarter" idx="12"/>
          </p:nvPr>
        </p:nvSpPr>
        <p:spPr>
          <a:xfrm>
            <a:off x="603480" y="1681162"/>
            <a:ext cx="2944416" cy="3495675"/>
          </a:xfrm>
        </p:spPr>
        <p:txBody>
          <a:bodyPr/>
          <a:lstStyle/>
          <a:p>
            <a:r>
              <a:rPr lang="en-US" dirty="0"/>
              <a:t>Availability</a:t>
            </a:r>
          </a:p>
          <a:p>
            <a:endParaRPr lang="en-US" dirty="0"/>
          </a:p>
        </p:txBody>
      </p:sp>
      <p:sp>
        <p:nvSpPr>
          <p:cNvPr id="7" name="Content Placeholder 6">
            <a:extLst>
              <a:ext uri="{FF2B5EF4-FFF2-40B4-BE49-F238E27FC236}">
                <a16:creationId xmlns:a16="http://schemas.microsoft.com/office/drawing/2014/main" id="{0104EFD4-E7A2-4A9B-9DE9-E02EE19F308C}"/>
              </a:ext>
            </a:extLst>
          </p:cNvPr>
          <p:cNvSpPr>
            <a:spLocks noGrp="1"/>
          </p:cNvSpPr>
          <p:nvPr>
            <p:ph sz="quarter" idx="13"/>
          </p:nvPr>
        </p:nvSpPr>
        <p:spPr/>
        <p:txBody>
          <a:bodyPr/>
          <a:lstStyle/>
          <a:p>
            <a:r>
              <a:rPr lang="en-US" dirty="0"/>
              <a:t>Utilization</a:t>
            </a:r>
          </a:p>
        </p:txBody>
      </p:sp>
      <p:pic>
        <p:nvPicPr>
          <p:cNvPr id="11" name="Picture 10">
            <a:extLst>
              <a:ext uri="{FF2B5EF4-FFF2-40B4-BE49-F238E27FC236}">
                <a16:creationId xmlns:a16="http://schemas.microsoft.com/office/drawing/2014/main" id="{D54BFDD1-365C-BE1D-8E20-63E8DC612881}"/>
              </a:ext>
            </a:extLst>
          </p:cNvPr>
          <p:cNvPicPr>
            <a:picLocks noChangeAspect="1"/>
          </p:cNvPicPr>
          <p:nvPr/>
        </p:nvPicPr>
        <p:blipFill>
          <a:blip r:embed="rId2"/>
          <a:stretch>
            <a:fillRect/>
          </a:stretch>
        </p:blipFill>
        <p:spPr>
          <a:xfrm>
            <a:off x="603480" y="2879648"/>
            <a:ext cx="2944416" cy="2216227"/>
          </a:xfrm>
          <a:prstGeom prst="rect">
            <a:avLst/>
          </a:prstGeom>
        </p:spPr>
      </p:pic>
      <p:pic>
        <p:nvPicPr>
          <p:cNvPr id="13" name="Picture 12">
            <a:extLst>
              <a:ext uri="{FF2B5EF4-FFF2-40B4-BE49-F238E27FC236}">
                <a16:creationId xmlns:a16="http://schemas.microsoft.com/office/drawing/2014/main" id="{4B026B9E-2177-B082-9E86-310941F65019}"/>
              </a:ext>
            </a:extLst>
          </p:cNvPr>
          <p:cNvPicPr>
            <a:picLocks noChangeAspect="1"/>
          </p:cNvPicPr>
          <p:nvPr/>
        </p:nvPicPr>
        <p:blipFill>
          <a:blip r:embed="rId3"/>
          <a:stretch>
            <a:fillRect/>
          </a:stretch>
        </p:blipFill>
        <p:spPr>
          <a:xfrm>
            <a:off x="4516042" y="2879647"/>
            <a:ext cx="2944652" cy="2126693"/>
          </a:xfrm>
          <a:prstGeom prst="rect">
            <a:avLst/>
          </a:prstGeom>
        </p:spPr>
      </p:pic>
    </p:spTree>
    <p:extLst>
      <p:ext uri="{BB962C8B-B14F-4D97-AF65-F5344CB8AC3E}">
        <p14:creationId xmlns:p14="http://schemas.microsoft.com/office/powerpoint/2010/main" val="24000800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0FA90-83D3-4EBC-B381-931B7BD5DC9D}"/>
              </a:ext>
            </a:extLst>
          </p:cNvPr>
          <p:cNvSpPr>
            <a:spLocks noGrp="1"/>
          </p:cNvSpPr>
          <p:nvPr>
            <p:ph type="title"/>
          </p:nvPr>
        </p:nvSpPr>
        <p:spPr>
          <a:xfrm>
            <a:off x="417194" y="646970"/>
            <a:ext cx="8309611" cy="613910"/>
          </a:xfrm>
        </p:spPr>
        <p:txBody>
          <a:bodyPr>
            <a:normAutofit fontScale="90000"/>
          </a:bodyPr>
          <a:lstStyle/>
          <a:p>
            <a:r>
              <a:rPr lang="en-US" dirty="0"/>
              <a:t>Availability Projects without Output Risk and Notion of Not No Control of Output – Would you pay firemen only when they put out fires </a:t>
            </a:r>
          </a:p>
        </p:txBody>
      </p:sp>
      <p:sp>
        <p:nvSpPr>
          <p:cNvPr id="2" name="Content Placeholder 1">
            <a:extLst>
              <a:ext uri="{FF2B5EF4-FFF2-40B4-BE49-F238E27FC236}">
                <a16:creationId xmlns:a16="http://schemas.microsoft.com/office/drawing/2014/main" id="{948D7ABD-1993-457B-B1A8-028F199AB243}"/>
              </a:ext>
            </a:extLst>
          </p:cNvPr>
          <p:cNvSpPr>
            <a:spLocks noGrp="1"/>
          </p:cNvSpPr>
          <p:nvPr>
            <p:ph idx="1"/>
          </p:nvPr>
        </p:nvSpPr>
        <p:spPr>
          <a:xfrm>
            <a:off x="571500" y="2148405"/>
            <a:ext cx="6194653" cy="3152257"/>
          </a:xfrm>
        </p:spPr>
        <p:txBody>
          <a:bodyPr>
            <a:normAutofit/>
          </a:bodyPr>
          <a:lstStyle/>
          <a:p>
            <a:r>
              <a:rPr lang="en-US" dirty="0"/>
              <a:t>Capacity Price and Artificial Markets</a:t>
            </a:r>
          </a:p>
          <a:p>
            <a:pPr lvl="1"/>
            <a:r>
              <a:rPr lang="en-US" dirty="0"/>
              <a:t>When capacity is available, you can receive revenues no matter whether you use the capacity for revenues, this can be added</a:t>
            </a:r>
          </a:p>
          <a:p>
            <a:pPr lvl="1"/>
            <a:r>
              <a:rPr lang="en-US" dirty="0"/>
              <a:t>Some ancillary services may be like capacity where if you have the service available, you can earn money whether you use the capacity to produce energy</a:t>
            </a:r>
          </a:p>
          <a:p>
            <a:r>
              <a:rPr lang="en-US" dirty="0"/>
              <a:t>Think of Firemen (Firehouse Effect)</a:t>
            </a:r>
          </a:p>
          <a:p>
            <a:pPr lvl="1"/>
            <a:r>
              <a:rPr lang="en-US" dirty="0"/>
              <a:t>You pay them and need them to be ready</a:t>
            </a:r>
          </a:p>
          <a:p>
            <a:pPr lvl="1"/>
            <a:r>
              <a:rPr lang="en-US" dirty="0"/>
              <a:t>But if they are putting out a fire, they cannot be used for another fire</a:t>
            </a:r>
          </a:p>
          <a:p>
            <a:pPr lvl="1"/>
            <a:r>
              <a:rPr lang="en-US" dirty="0"/>
              <a:t>They receive capacity payments and must be available</a:t>
            </a:r>
          </a:p>
          <a:p>
            <a:pPr lvl="1"/>
            <a:r>
              <a:rPr lang="en-US" dirty="0"/>
              <a:t>You cannot really pay them on the volume of fires the</a:t>
            </a:r>
          </a:p>
          <a:p>
            <a:pPr lvl="1"/>
            <a:endParaRPr lang="en-US" dirty="0"/>
          </a:p>
        </p:txBody>
      </p:sp>
      <p:pic>
        <p:nvPicPr>
          <p:cNvPr id="6" name="Picture 5">
            <a:extLst>
              <a:ext uri="{FF2B5EF4-FFF2-40B4-BE49-F238E27FC236}">
                <a16:creationId xmlns:a16="http://schemas.microsoft.com/office/drawing/2014/main" id="{A7E741FB-BEF6-42B1-820A-B57016125C4A}"/>
              </a:ext>
            </a:extLst>
          </p:cNvPr>
          <p:cNvPicPr>
            <a:picLocks noChangeAspect="1"/>
          </p:cNvPicPr>
          <p:nvPr/>
        </p:nvPicPr>
        <p:blipFill>
          <a:blip r:embed="rId2"/>
          <a:stretch>
            <a:fillRect/>
          </a:stretch>
        </p:blipFill>
        <p:spPr>
          <a:xfrm>
            <a:off x="6766152" y="3790840"/>
            <a:ext cx="2264946" cy="1271180"/>
          </a:xfrm>
          <a:prstGeom prst="rect">
            <a:avLst/>
          </a:prstGeom>
        </p:spPr>
      </p:pic>
      <p:pic>
        <p:nvPicPr>
          <p:cNvPr id="8" name="Picture 7">
            <a:extLst>
              <a:ext uri="{FF2B5EF4-FFF2-40B4-BE49-F238E27FC236}">
                <a16:creationId xmlns:a16="http://schemas.microsoft.com/office/drawing/2014/main" id="{D61EA87D-D8A2-48E8-9863-E070E802D19B}"/>
              </a:ext>
            </a:extLst>
          </p:cNvPr>
          <p:cNvPicPr>
            <a:picLocks noChangeAspect="1"/>
          </p:cNvPicPr>
          <p:nvPr/>
        </p:nvPicPr>
        <p:blipFill>
          <a:blip r:embed="rId3"/>
          <a:stretch>
            <a:fillRect/>
          </a:stretch>
        </p:blipFill>
        <p:spPr>
          <a:xfrm>
            <a:off x="6879580" y="2148406"/>
            <a:ext cx="1952104" cy="1233080"/>
          </a:xfrm>
          <a:prstGeom prst="rect">
            <a:avLst/>
          </a:prstGeom>
        </p:spPr>
      </p:pic>
    </p:spTree>
    <p:extLst>
      <p:ext uri="{BB962C8B-B14F-4D97-AF65-F5344CB8AC3E}">
        <p14:creationId xmlns:p14="http://schemas.microsoft.com/office/powerpoint/2010/main" val="22665220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05D0B-9095-1DD0-654E-B703D425F4C3}"/>
              </a:ext>
            </a:extLst>
          </p:cNvPr>
          <p:cNvSpPr>
            <a:spLocks noGrp="1"/>
          </p:cNvSpPr>
          <p:nvPr>
            <p:ph type="title"/>
          </p:nvPr>
        </p:nvSpPr>
        <p:spPr/>
        <p:txBody>
          <a:bodyPr>
            <a:normAutofit fontScale="90000"/>
          </a:bodyPr>
          <a:lstStyle/>
          <a:p>
            <a:r>
              <a:rPr lang="en-US" dirty="0"/>
              <a:t>Back-to-Back Contracts in Availability Projects</a:t>
            </a:r>
          </a:p>
        </p:txBody>
      </p:sp>
      <p:pic>
        <p:nvPicPr>
          <p:cNvPr id="7" name="Content Placeholder 6">
            <a:extLst>
              <a:ext uri="{FF2B5EF4-FFF2-40B4-BE49-F238E27FC236}">
                <a16:creationId xmlns:a16="http://schemas.microsoft.com/office/drawing/2014/main" id="{AB015EA6-3AD0-0AD9-4367-64C87F227484}"/>
              </a:ext>
            </a:extLst>
          </p:cNvPr>
          <p:cNvPicPr>
            <a:picLocks noGrp="1" noChangeAspect="1"/>
          </p:cNvPicPr>
          <p:nvPr>
            <p:ph idx="1"/>
          </p:nvPr>
        </p:nvPicPr>
        <p:blipFill>
          <a:blip r:embed="rId2"/>
          <a:stretch>
            <a:fillRect/>
          </a:stretch>
        </p:blipFill>
        <p:spPr>
          <a:xfrm>
            <a:off x="471055" y="1390183"/>
            <a:ext cx="5714085" cy="4515851"/>
          </a:xfrm>
          <a:prstGeom prst="rect">
            <a:avLst/>
          </a:prstGeom>
        </p:spPr>
      </p:pic>
      <p:sp>
        <p:nvSpPr>
          <p:cNvPr id="9" name="TextBox 8">
            <a:extLst>
              <a:ext uri="{FF2B5EF4-FFF2-40B4-BE49-F238E27FC236}">
                <a16:creationId xmlns:a16="http://schemas.microsoft.com/office/drawing/2014/main" id="{2D60C111-2543-5996-6710-7886E8641E70}"/>
              </a:ext>
            </a:extLst>
          </p:cNvPr>
          <p:cNvSpPr txBox="1"/>
          <p:nvPr/>
        </p:nvSpPr>
        <p:spPr>
          <a:xfrm>
            <a:off x="6435306" y="2415888"/>
            <a:ext cx="2237639" cy="1181328"/>
          </a:xfrm>
          <a:prstGeom prst="rect">
            <a:avLst/>
          </a:prstGeom>
          <a:solidFill>
            <a:srgbClr val="FFFF00"/>
          </a:solidFill>
        </p:spPr>
        <p:txBody>
          <a:bodyPr vert="horz" wrap="square" lIns="0" tIns="0" rIns="0" bIns="0" rtlCol="0">
            <a:noAutofit/>
          </a:bodyPr>
          <a:lstStyle/>
          <a:p>
            <a:pPr algn="l"/>
            <a:r>
              <a:rPr lang="en-US" dirty="0"/>
              <a:t>PPA Contract designed to allocate controllable risks to give incentives for efficiency.</a:t>
            </a:r>
          </a:p>
        </p:txBody>
      </p:sp>
    </p:spTree>
    <p:extLst>
      <p:ext uri="{BB962C8B-B14F-4D97-AF65-F5344CB8AC3E}">
        <p14:creationId xmlns:p14="http://schemas.microsoft.com/office/powerpoint/2010/main" val="16670060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r>
              <a:rPr lang="en-US" altLang="en-US" dirty="0"/>
              <a:t>1980’s Independent Power and Incentives (Plant Availability)</a:t>
            </a:r>
          </a:p>
        </p:txBody>
      </p:sp>
      <p:pic>
        <p:nvPicPr>
          <p:cNvPr id="2253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5161606" y="1754628"/>
            <a:ext cx="3765308" cy="2074762"/>
          </a:xfrm>
        </p:spPr>
      </p:pic>
      <p:sp>
        <p:nvSpPr>
          <p:cNvPr id="22531" name="Rectangle 3"/>
          <p:cNvSpPr>
            <a:spLocks noGrp="1" noChangeArrowheads="1"/>
          </p:cNvSpPr>
          <p:nvPr>
            <p:ph type="body" sz="quarter" idx="4294967295"/>
          </p:nvPr>
        </p:nvSpPr>
        <p:spPr>
          <a:xfrm>
            <a:off x="422694" y="1828800"/>
            <a:ext cx="4606506" cy="4002658"/>
          </a:xfrm>
        </p:spPr>
        <p:txBody>
          <a:bodyPr>
            <a:normAutofit/>
          </a:bodyPr>
          <a:lstStyle/>
          <a:p>
            <a:pPr marL="257175" indent="-257175" algn="l">
              <a:lnSpc>
                <a:spcPct val="80000"/>
              </a:lnSpc>
            </a:pPr>
            <a:r>
              <a:rPr lang="en-US" altLang="en-US" sz="1800" dirty="0"/>
              <a:t>Plant Availability has dramatically improved from about 60% in 1993-1994 to 75-80%.</a:t>
            </a:r>
          </a:p>
          <a:p>
            <a:pPr marL="257175" indent="-257175" algn="l">
              <a:lnSpc>
                <a:spcPct val="80000"/>
              </a:lnSpc>
            </a:pPr>
            <a:r>
              <a:rPr lang="en-US" altLang="en-US" sz="1800" dirty="0"/>
              <a:t>Leads to independent power producers and contracts that provided rewards and penalties for particular risks – capital expenditure cost over-runs and power plant availability</a:t>
            </a:r>
          </a:p>
          <a:p>
            <a:pPr marL="257175" indent="-257175" algn="l">
              <a:lnSpc>
                <a:spcPct val="80000"/>
              </a:lnSpc>
            </a:pPr>
            <a:r>
              <a:rPr lang="en-US" altLang="en-US" sz="1800" dirty="0"/>
              <a:t>Project finance and back-to-back contracts to limit risk to banks and allow low cost of capital</a:t>
            </a:r>
          </a:p>
          <a:p>
            <a:pPr marL="257175" indent="-257175" algn="l">
              <a:lnSpc>
                <a:spcPct val="80000"/>
              </a:lnSpc>
            </a:pPr>
            <a:r>
              <a:rPr lang="en-US" altLang="en-US" sz="1800" dirty="0"/>
              <a:t>No output risk (cash flow is independent of amount produced with is given by off-taker) designed with a capacity charge</a:t>
            </a:r>
          </a:p>
        </p:txBody>
      </p:sp>
      <p:pic>
        <p:nvPicPr>
          <p:cNvPr id="2" name="Picture 2">
            <a:extLst>
              <a:ext uri="{FF2B5EF4-FFF2-40B4-BE49-F238E27FC236}">
                <a16:creationId xmlns:a16="http://schemas.microsoft.com/office/drawing/2014/main" id="{4C4262B0-6EF3-ABBF-BDC3-EF82FCC854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06650" y="3916938"/>
            <a:ext cx="2334744" cy="1697138"/>
          </a:xfrm>
          <a:prstGeom prst="rect">
            <a:avLst/>
          </a:prstGeom>
        </p:spPr>
      </p:pic>
    </p:spTree>
    <p:extLst>
      <p:ext uri="{BB962C8B-B14F-4D97-AF65-F5344CB8AC3E}">
        <p14:creationId xmlns:p14="http://schemas.microsoft.com/office/powerpoint/2010/main" val="3982590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6626" y="506439"/>
            <a:ext cx="7606242" cy="654049"/>
          </a:xfrm>
        </p:spPr>
        <p:txBody>
          <a:bodyPr/>
          <a:lstStyle/>
          <a:p>
            <a:pPr>
              <a:lnSpc>
                <a:spcPct val="100000"/>
              </a:lnSpc>
            </a:pPr>
            <a:r>
              <a:rPr lang="en-US" dirty="0"/>
              <a:t>What is Project Finance?</a:t>
            </a:r>
          </a:p>
        </p:txBody>
      </p:sp>
      <p:sp>
        <p:nvSpPr>
          <p:cNvPr id="2" name="Content Placeholder 1"/>
          <p:cNvSpPr>
            <a:spLocks noGrp="1"/>
          </p:cNvSpPr>
          <p:nvPr>
            <p:ph sz="quarter" idx="12"/>
          </p:nvPr>
        </p:nvSpPr>
        <p:spPr>
          <a:xfrm>
            <a:off x="819509" y="1475118"/>
            <a:ext cx="6752866" cy="2613494"/>
          </a:xfrm>
        </p:spPr>
        <p:txBody>
          <a:bodyPr>
            <a:normAutofit/>
          </a:bodyPr>
          <a:lstStyle/>
          <a:p>
            <a:pPr marL="0" lvl="1" indent="0">
              <a:lnSpc>
                <a:spcPct val="100000"/>
              </a:lnSpc>
              <a:spcAft>
                <a:spcPts val="600"/>
              </a:spcAft>
              <a:buNone/>
            </a:pPr>
            <a:endParaRPr lang="en-US" dirty="0"/>
          </a:p>
          <a:p>
            <a:pPr>
              <a:lnSpc>
                <a:spcPct val="100000"/>
              </a:lnSpc>
              <a:spcAft>
                <a:spcPts val="600"/>
              </a:spcAft>
            </a:pPr>
            <a:r>
              <a:rPr lang="en-US" dirty="0"/>
              <a:t>Project finance refers to how an infrastructure project is structured where:</a:t>
            </a:r>
          </a:p>
          <a:p>
            <a:pPr lvl="1">
              <a:lnSpc>
                <a:spcPct val="100000"/>
              </a:lnSpc>
              <a:spcAft>
                <a:spcPts val="600"/>
              </a:spcAft>
            </a:pPr>
            <a:r>
              <a:rPr lang="en-US" dirty="0"/>
              <a:t>Future project revenues pay back the initial money invested, and </a:t>
            </a:r>
          </a:p>
          <a:p>
            <a:pPr lvl="1">
              <a:lnSpc>
                <a:spcPct val="100000"/>
              </a:lnSpc>
              <a:spcAft>
                <a:spcPts val="600"/>
              </a:spcAft>
            </a:pPr>
            <a:r>
              <a:rPr lang="en-US" dirty="0"/>
              <a:t>Investors are subject to limitations on losses in the event of project non-performance. </a:t>
            </a:r>
          </a:p>
          <a:p>
            <a:pPr lvl="1">
              <a:lnSpc>
                <a:spcPct val="100000"/>
              </a:lnSpc>
              <a:spcAft>
                <a:spcPts val="600"/>
              </a:spcAft>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5820E364-6217-4830-BE9C-47EE3808B474}"/>
              </a:ext>
            </a:extLst>
          </p:cNvPr>
          <p:cNvSpPr txBox="1"/>
          <p:nvPr/>
        </p:nvSpPr>
        <p:spPr>
          <a:xfrm>
            <a:off x="1062666" y="3952249"/>
            <a:ext cx="6000750" cy="1323439"/>
          </a:xfrm>
          <a:prstGeom prst="rect">
            <a:avLst/>
          </a:prstGeom>
          <a:solidFill>
            <a:schemeClr val="accent1">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lvl="1">
              <a:spcAft>
                <a:spcPts val="600"/>
              </a:spcAft>
            </a:pPr>
            <a:r>
              <a:rPr lang="en-US" sz="1500" b="1" u="sng" dirty="0"/>
              <a:t>Technical Definition:</a:t>
            </a:r>
          </a:p>
          <a:p>
            <a:pPr marL="0" lvl="1">
              <a:spcAft>
                <a:spcPts val="600"/>
              </a:spcAft>
            </a:pPr>
            <a:r>
              <a:rPr lang="en-US" sz="1500" dirty="0"/>
              <a:t>Project finance is used to refer to a non-recourse or limited recourse debt financing structure in which debt, equity and credit enhancement are combined for the construction and operation or the refinancing of a particular facility in a capital-intensive industry.</a:t>
            </a:r>
          </a:p>
        </p:txBody>
      </p:sp>
      <p:sp>
        <p:nvSpPr>
          <p:cNvPr id="8" name="TextBox 7">
            <a:extLst>
              <a:ext uri="{FF2B5EF4-FFF2-40B4-BE49-F238E27FC236}">
                <a16:creationId xmlns:a16="http://schemas.microsoft.com/office/drawing/2014/main" id="{75623BB3-064E-8B43-2061-F54F249B500A}"/>
              </a:ext>
            </a:extLst>
          </p:cNvPr>
          <p:cNvSpPr txBox="1"/>
          <p:nvPr/>
        </p:nvSpPr>
        <p:spPr>
          <a:xfrm>
            <a:off x="7897092" y="2298123"/>
            <a:ext cx="1052945" cy="1371600"/>
          </a:xfrm>
          <a:prstGeom prst="rect">
            <a:avLst/>
          </a:prstGeom>
          <a:solidFill>
            <a:srgbClr val="FFFF00"/>
          </a:solidFill>
        </p:spPr>
        <p:txBody>
          <a:bodyPr vert="horz" wrap="square" lIns="0" tIns="0" rIns="0" bIns="0" rtlCol="0">
            <a:noAutofit/>
          </a:bodyPr>
          <a:lstStyle/>
          <a:p>
            <a:pPr algn="l"/>
            <a:r>
              <a:rPr lang="en-US" sz="1350" dirty="0"/>
              <a:t>Nothing about cash flow; Nothing about single asset</a:t>
            </a:r>
          </a:p>
        </p:txBody>
      </p:sp>
    </p:spTree>
    <p:custDataLst>
      <p:tags r:id="rId1"/>
    </p:custDataLst>
    <p:extLst>
      <p:ext uri="{BB962C8B-B14F-4D97-AF65-F5344CB8AC3E}">
        <p14:creationId xmlns:p14="http://schemas.microsoft.com/office/powerpoint/2010/main" val="15312298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07174" y="546567"/>
            <a:ext cx="7606242" cy="490537"/>
          </a:xfrm>
        </p:spPr>
        <p:txBody>
          <a:bodyPr>
            <a:normAutofit fontScale="90000"/>
          </a:bodyPr>
          <a:lstStyle/>
          <a:p>
            <a:r>
              <a:rPr lang="en-US" altLang="en-US" dirty="0"/>
              <a:t>Problems with Capacity Contracts - Philippines IPP Contracts</a:t>
            </a:r>
          </a:p>
        </p:txBody>
      </p:sp>
      <p:pic>
        <p:nvPicPr>
          <p:cNvPr id="1607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0" y="2225912"/>
            <a:ext cx="3245942" cy="2310507"/>
          </a:xfrm>
          <a:noFill/>
        </p:spPr>
      </p:pic>
      <p:sp>
        <p:nvSpPr>
          <p:cNvPr id="160772" name="TextBox 3"/>
          <p:cNvSpPr txBox="1">
            <a:spLocks noChangeArrowheads="1"/>
          </p:cNvSpPr>
          <p:nvPr/>
        </p:nvSpPr>
        <p:spPr bwMode="auto">
          <a:xfrm>
            <a:off x="7989968" y="1412766"/>
            <a:ext cx="1085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US" altLang="en-US" sz="900" dirty="0"/>
              <a:t>Reserve Margin is about 155%</a:t>
            </a:r>
          </a:p>
        </p:txBody>
      </p:sp>
      <p:cxnSp>
        <p:nvCxnSpPr>
          <p:cNvPr id="160773" name="Straight Arrow Connector 5"/>
          <p:cNvCxnSpPr>
            <a:cxnSpLocks noChangeShapeType="1"/>
          </p:cNvCxnSpPr>
          <p:nvPr/>
        </p:nvCxnSpPr>
        <p:spPr bwMode="auto">
          <a:xfrm rot="5400000">
            <a:off x="7612248" y="1849954"/>
            <a:ext cx="685800" cy="628650"/>
          </a:xfrm>
          <a:prstGeom prst="straightConnector1">
            <a:avLst/>
          </a:prstGeom>
          <a:noFill/>
          <a:ln w="1270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160774" name="TextBox 6"/>
          <p:cNvSpPr txBox="1">
            <a:spLocks noChangeArrowheads="1"/>
          </p:cNvSpPr>
          <p:nvPr/>
        </p:nvSpPr>
        <p:spPr bwMode="auto">
          <a:xfrm>
            <a:off x="8229600" y="2569319"/>
            <a:ext cx="9144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US" altLang="en-US" sz="900" dirty="0"/>
              <a:t>Estimated Growth – 9.2%</a:t>
            </a:r>
          </a:p>
        </p:txBody>
      </p:sp>
      <p:cxnSp>
        <p:nvCxnSpPr>
          <p:cNvPr id="160775" name="Straight Arrow Connector 8"/>
          <p:cNvCxnSpPr>
            <a:cxnSpLocks noChangeShapeType="1"/>
          </p:cNvCxnSpPr>
          <p:nvPr/>
        </p:nvCxnSpPr>
        <p:spPr bwMode="auto">
          <a:xfrm flipH="1">
            <a:off x="7645611" y="2603766"/>
            <a:ext cx="583990" cy="312026"/>
          </a:xfrm>
          <a:prstGeom prst="straightConnector1">
            <a:avLst/>
          </a:prstGeom>
          <a:noFill/>
          <a:ln w="1270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160776" name="TextBox 9"/>
          <p:cNvSpPr txBox="1">
            <a:spLocks noChangeArrowheads="1"/>
          </p:cNvSpPr>
          <p:nvPr/>
        </p:nvSpPr>
        <p:spPr bwMode="auto">
          <a:xfrm>
            <a:off x="8229600" y="3511799"/>
            <a:ext cx="8001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r>
              <a:rPr lang="en-US" altLang="en-US" sz="900" dirty="0"/>
              <a:t>Actual Growth – 3%</a:t>
            </a:r>
          </a:p>
        </p:txBody>
      </p:sp>
      <p:cxnSp>
        <p:nvCxnSpPr>
          <p:cNvPr id="160777" name="Straight Arrow Connector 11"/>
          <p:cNvCxnSpPr>
            <a:cxnSpLocks noChangeShapeType="1"/>
          </p:cNvCxnSpPr>
          <p:nvPr/>
        </p:nvCxnSpPr>
        <p:spPr bwMode="auto">
          <a:xfrm flipH="1" flipV="1">
            <a:off x="7640823" y="3536722"/>
            <a:ext cx="698290" cy="332303"/>
          </a:xfrm>
          <a:prstGeom prst="straightConnector1">
            <a:avLst/>
          </a:prstGeom>
          <a:noFill/>
          <a:ln w="12700" algn="ctr">
            <a:solidFill>
              <a:schemeClr val="tx1"/>
            </a:solidFill>
            <a:round/>
            <a:headEnd type="none" w="sm" len="sm"/>
            <a:tailEnd type="arrow" w="med" len="med"/>
          </a:ln>
          <a:extLst>
            <a:ext uri="{909E8E84-426E-40DD-AFC4-6F175D3DCCD1}">
              <a14:hiddenFill xmlns:a14="http://schemas.microsoft.com/office/drawing/2010/main">
                <a:noFill/>
              </a14:hiddenFill>
            </a:ext>
          </a:extLst>
        </p:spPr>
      </p:cxnSp>
      <p:pic>
        <p:nvPicPr>
          <p:cNvPr id="3" name="Picture 2">
            <a:extLst>
              <a:ext uri="{FF2B5EF4-FFF2-40B4-BE49-F238E27FC236}">
                <a16:creationId xmlns:a16="http://schemas.microsoft.com/office/drawing/2014/main" id="{6E8AAC26-8051-8A40-FC6C-817B4AE0645B}"/>
              </a:ext>
            </a:extLst>
          </p:cNvPr>
          <p:cNvPicPr>
            <a:picLocks noChangeAspect="1"/>
          </p:cNvPicPr>
          <p:nvPr/>
        </p:nvPicPr>
        <p:blipFill>
          <a:blip r:embed="rId3"/>
          <a:stretch>
            <a:fillRect/>
          </a:stretch>
        </p:blipFill>
        <p:spPr>
          <a:xfrm>
            <a:off x="407174" y="2225912"/>
            <a:ext cx="3642670" cy="2185893"/>
          </a:xfrm>
          <a:prstGeom prst="rect">
            <a:avLst/>
          </a:prstGeom>
        </p:spPr>
      </p:pic>
    </p:spTree>
    <p:extLst>
      <p:ext uri="{BB962C8B-B14F-4D97-AF65-F5344CB8AC3E}">
        <p14:creationId xmlns:p14="http://schemas.microsoft.com/office/powerpoint/2010/main" val="28246468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5C964-2C40-8D76-B4DB-17C50023FEA0}"/>
              </a:ext>
            </a:extLst>
          </p:cNvPr>
          <p:cNvSpPr>
            <a:spLocks noGrp="1"/>
          </p:cNvSpPr>
          <p:nvPr>
            <p:ph type="ctrTitle"/>
          </p:nvPr>
        </p:nvSpPr>
        <p:spPr/>
        <p:txBody>
          <a:bodyPr>
            <a:normAutofit fontScale="90000"/>
          </a:bodyPr>
          <a:lstStyle/>
          <a:p>
            <a:r>
              <a:rPr lang="en-US" dirty="0"/>
              <a:t>Case Study on Availability Payment versus Output – Eurotunel and A2 in Poland</a:t>
            </a:r>
          </a:p>
        </p:txBody>
      </p:sp>
      <p:sp>
        <p:nvSpPr>
          <p:cNvPr id="3" name="Content Placeholder 2">
            <a:extLst>
              <a:ext uri="{FF2B5EF4-FFF2-40B4-BE49-F238E27FC236}">
                <a16:creationId xmlns:a16="http://schemas.microsoft.com/office/drawing/2014/main" id="{0A8AF1B5-EF30-AE55-4CBC-999C4EB8E18A}"/>
              </a:ext>
            </a:extLst>
          </p:cNvPr>
          <p:cNvSpPr>
            <a:spLocks noGrp="1"/>
          </p:cNvSpPr>
          <p:nvPr>
            <p:ph idx="4294967295"/>
          </p:nvPr>
        </p:nvSpPr>
        <p:spPr>
          <a:xfrm>
            <a:off x="431321" y="4873925"/>
            <a:ext cx="7885592" cy="1544128"/>
          </a:xfrm>
        </p:spPr>
        <p:txBody>
          <a:bodyPr>
            <a:normAutofit/>
          </a:bodyPr>
          <a:lstStyle/>
          <a:p>
            <a:r>
              <a:rPr lang="en-US" dirty="0"/>
              <a:t>Back-to-Back Contracts</a:t>
            </a:r>
          </a:p>
          <a:p>
            <a:r>
              <a:rPr lang="en-US" dirty="0"/>
              <a:t>Low Risk and Low DSCR</a:t>
            </a:r>
          </a:p>
          <a:p>
            <a:r>
              <a:rPr lang="en-US" dirty="0"/>
              <a:t>Small Risks Become Large</a:t>
            </a:r>
          </a:p>
          <a:p>
            <a:r>
              <a:rPr lang="en-US" dirty="0"/>
              <a:t>Goal Seek for Price</a:t>
            </a:r>
          </a:p>
          <a:p>
            <a:r>
              <a:rPr lang="en-US" dirty="0"/>
              <a:t>Increase the Interest Rate in InputS</a:t>
            </a:r>
          </a:p>
        </p:txBody>
      </p:sp>
    </p:spTree>
    <p:extLst>
      <p:ext uri="{BB962C8B-B14F-4D97-AF65-F5344CB8AC3E}">
        <p14:creationId xmlns:p14="http://schemas.microsoft.com/office/powerpoint/2010/main" val="20462339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BC1D1-63C0-3400-53B3-99876B468DBC}"/>
              </a:ext>
            </a:extLst>
          </p:cNvPr>
          <p:cNvSpPr>
            <a:spLocks noGrp="1"/>
          </p:cNvSpPr>
          <p:nvPr>
            <p:ph type="title"/>
          </p:nvPr>
        </p:nvSpPr>
        <p:spPr>
          <a:xfrm>
            <a:off x="1211407" y="2756546"/>
            <a:ext cx="6000750" cy="573741"/>
          </a:xfrm>
        </p:spPr>
        <p:txBody>
          <a:bodyPr>
            <a:normAutofit fontScale="90000"/>
          </a:bodyPr>
          <a:lstStyle/>
          <a:p>
            <a:r>
              <a:rPr lang="en-US" dirty="0"/>
              <a:t>Part 3:</a:t>
            </a:r>
            <a:br>
              <a:rPr lang="en-US" dirty="0"/>
            </a:br>
            <a:br>
              <a:rPr lang="en-US" dirty="0"/>
            </a:br>
            <a:r>
              <a:rPr lang="en-US" dirty="0"/>
              <a:t>2000’s, Renewable Energy and Feed-in Tariffs</a:t>
            </a:r>
            <a:br>
              <a:rPr lang="en-US" dirty="0"/>
            </a:br>
            <a:br>
              <a:rPr lang="en-US" dirty="0"/>
            </a:br>
            <a:r>
              <a:rPr lang="en-US" dirty="0"/>
              <a:t>All Output Purchased and Control of Output is Investor (and upstairs) and not Off-taker</a:t>
            </a:r>
          </a:p>
        </p:txBody>
      </p:sp>
    </p:spTree>
    <p:extLst>
      <p:ext uri="{BB962C8B-B14F-4D97-AF65-F5344CB8AC3E}">
        <p14:creationId xmlns:p14="http://schemas.microsoft.com/office/powerpoint/2010/main" val="34417590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D021-D1F3-32DA-08D9-3180BBACD0A5}"/>
              </a:ext>
            </a:extLst>
          </p:cNvPr>
          <p:cNvSpPr>
            <a:spLocks noGrp="1"/>
          </p:cNvSpPr>
          <p:nvPr>
            <p:ph type="title"/>
          </p:nvPr>
        </p:nvSpPr>
        <p:spPr>
          <a:xfrm>
            <a:off x="604234" y="708717"/>
            <a:ext cx="7540430" cy="464476"/>
          </a:xfrm>
        </p:spPr>
        <p:txBody>
          <a:bodyPr>
            <a:normAutofit fontScale="90000"/>
          </a:bodyPr>
          <a:lstStyle/>
          <a:p>
            <a:r>
              <a:rPr lang="en-US" dirty="0"/>
              <a:t>Difference Between Contract Prices for Renewable Energy and Dispatchable Plants</a:t>
            </a:r>
          </a:p>
        </p:txBody>
      </p:sp>
      <p:sp>
        <p:nvSpPr>
          <p:cNvPr id="3" name="Content Placeholder 2">
            <a:extLst>
              <a:ext uri="{FF2B5EF4-FFF2-40B4-BE49-F238E27FC236}">
                <a16:creationId xmlns:a16="http://schemas.microsoft.com/office/drawing/2014/main" id="{A5788C5C-9273-86C7-57A2-CAF48FC9F064}"/>
              </a:ext>
            </a:extLst>
          </p:cNvPr>
          <p:cNvSpPr>
            <a:spLocks noGrp="1"/>
          </p:cNvSpPr>
          <p:nvPr>
            <p:ph idx="1"/>
          </p:nvPr>
        </p:nvSpPr>
        <p:spPr>
          <a:xfrm>
            <a:off x="560717" y="1915064"/>
            <a:ext cx="7318839" cy="1963993"/>
          </a:xfrm>
        </p:spPr>
        <p:txBody>
          <a:bodyPr>
            <a:normAutofit/>
          </a:bodyPr>
          <a:lstStyle/>
          <a:p>
            <a:r>
              <a:rPr lang="en-US" dirty="0"/>
              <a:t>In a dispatchable coal plant, gas plant, nuclear plant the operator controls the amount of electricity that is produced by the plant.</a:t>
            </a:r>
          </a:p>
          <a:p>
            <a:r>
              <a:rPr lang="en-US" dirty="0"/>
              <a:t>In a renewable project, the amount of output comes from upstairs – wind for wind projects, solar radiation for solar projects and rainfall for hydro projects.</a:t>
            </a:r>
          </a:p>
          <a:p>
            <a:r>
              <a:rPr lang="en-US" dirty="0"/>
              <a:t>For a dispatchable plant (except for merchant plants discussed below), the amount of production is controlled by the buyer and not the seller for the plant</a:t>
            </a:r>
          </a:p>
        </p:txBody>
      </p:sp>
      <p:pic>
        <p:nvPicPr>
          <p:cNvPr id="5" name="Picture 4">
            <a:extLst>
              <a:ext uri="{FF2B5EF4-FFF2-40B4-BE49-F238E27FC236}">
                <a16:creationId xmlns:a16="http://schemas.microsoft.com/office/drawing/2014/main" id="{A99EBC28-401B-6BE2-9D09-D2986DFDFBE1}"/>
              </a:ext>
            </a:extLst>
          </p:cNvPr>
          <p:cNvPicPr>
            <a:picLocks noChangeAspect="1"/>
          </p:cNvPicPr>
          <p:nvPr/>
        </p:nvPicPr>
        <p:blipFill>
          <a:blip r:embed="rId2"/>
          <a:stretch>
            <a:fillRect/>
          </a:stretch>
        </p:blipFill>
        <p:spPr>
          <a:xfrm>
            <a:off x="5396251" y="4172324"/>
            <a:ext cx="1601450" cy="1177246"/>
          </a:xfrm>
          <a:prstGeom prst="rect">
            <a:avLst/>
          </a:prstGeom>
        </p:spPr>
      </p:pic>
      <p:sp>
        <p:nvSpPr>
          <p:cNvPr id="6" name="TextBox 5">
            <a:extLst>
              <a:ext uri="{FF2B5EF4-FFF2-40B4-BE49-F238E27FC236}">
                <a16:creationId xmlns:a16="http://schemas.microsoft.com/office/drawing/2014/main" id="{DAC3B726-7009-8A0B-A70F-C851CACE98F0}"/>
              </a:ext>
            </a:extLst>
          </p:cNvPr>
          <p:cNvSpPr txBox="1"/>
          <p:nvPr/>
        </p:nvSpPr>
        <p:spPr>
          <a:xfrm>
            <a:off x="689170" y="3950208"/>
            <a:ext cx="4125146" cy="1223412"/>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If you are stupid enough to build your wind farm next to a tree, then you should realize a lower return than somebody who does not do something so stupid. This demonstrates that investors in renewable energy must take generation risk to encourage efficient development of projects. Taking resource risks makes renewable energy projects inherently more risky than dispatchable projects in a PPA context</a:t>
            </a:r>
          </a:p>
        </p:txBody>
      </p:sp>
      <p:pic>
        <p:nvPicPr>
          <p:cNvPr id="10" name="Picture 9">
            <a:extLst>
              <a:ext uri="{FF2B5EF4-FFF2-40B4-BE49-F238E27FC236}">
                <a16:creationId xmlns:a16="http://schemas.microsoft.com/office/drawing/2014/main" id="{9D929CC6-7C64-FDB2-F134-4D8890015AB1}"/>
              </a:ext>
            </a:extLst>
          </p:cNvPr>
          <p:cNvPicPr>
            <a:picLocks noChangeAspect="1"/>
          </p:cNvPicPr>
          <p:nvPr/>
        </p:nvPicPr>
        <p:blipFill>
          <a:blip r:embed="rId3"/>
          <a:stretch>
            <a:fillRect/>
          </a:stretch>
        </p:blipFill>
        <p:spPr>
          <a:xfrm>
            <a:off x="7189321" y="4172324"/>
            <a:ext cx="1910687" cy="1183543"/>
          </a:xfrm>
          <a:prstGeom prst="rect">
            <a:avLst/>
          </a:prstGeom>
        </p:spPr>
      </p:pic>
    </p:spTree>
    <p:extLst>
      <p:ext uri="{BB962C8B-B14F-4D97-AF65-F5344CB8AC3E}">
        <p14:creationId xmlns:p14="http://schemas.microsoft.com/office/powerpoint/2010/main" val="17146521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A524F-9E53-74AB-886D-B02D20DF61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71C87-E204-4B10-50A2-FF555E6B4374}"/>
              </a:ext>
            </a:extLst>
          </p:cNvPr>
          <p:cNvSpPr>
            <a:spLocks noGrp="1"/>
          </p:cNvSpPr>
          <p:nvPr>
            <p:ph type="title"/>
          </p:nvPr>
        </p:nvSpPr>
        <p:spPr>
          <a:xfrm>
            <a:off x="502859" y="776315"/>
            <a:ext cx="7291197" cy="553212"/>
          </a:xfrm>
        </p:spPr>
        <p:txBody>
          <a:bodyPr>
            <a:normAutofit fontScale="90000"/>
          </a:bodyPr>
          <a:lstStyle/>
          <a:p>
            <a:r>
              <a:rPr lang="en-US" dirty="0"/>
              <a:t>Revolution in Solar Module Prices and the Price of Polysilicon</a:t>
            </a:r>
          </a:p>
        </p:txBody>
      </p:sp>
      <p:pic>
        <p:nvPicPr>
          <p:cNvPr id="6" name="Picture 5">
            <a:extLst>
              <a:ext uri="{FF2B5EF4-FFF2-40B4-BE49-F238E27FC236}">
                <a16:creationId xmlns:a16="http://schemas.microsoft.com/office/drawing/2014/main" id="{0D7853C1-24A9-EF04-7410-78B628A4968E}"/>
              </a:ext>
            </a:extLst>
          </p:cNvPr>
          <p:cNvPicPr>
            <a:picLocks noChangeAspect="1"/>
          </p:cNvPicPr>
          <p:nvPr/>
        </p:nvPicPr>
        <p:blipFill>
          <a:blip r:embed="rId2"/>
          <a:stretch>
            <a:fillRect/>
          </a:stretch>
        </p:blipFill>
        <p:spPr>
          <a:xfrm>
            <a:off x="4447305" y="2109737"/>
            <a:ext cx="3346751" cy="3418734"/>
          </a:xfrm>
          <a:prstGeom prst="rect">
            <a:avLst/>
          </a:prstGeom>
        </p:spPr>
      </p:pic>
      <p:pic>
        <p:nvPicPr>
          <p:cNvPr id="4" name="Picture 3">
            <a:extLst>
              <a:ext uri="{FF2B5EF4-FFF2-40B4-BE49-F238E27FC236}">
                <a16:creationId xmlns:a16="http://schemas.microsoft.com/office/drawing/2014/main" id="{88706CFE-2DB5-3CCB-2E37-BEAF716991B7}"/>
              </a:ext>
            </a:extLst>
          </p:cNvPr>
          <p:cNvPicPr>
            <a:picLocks noChangeAspect="1"/>
          </p:cNvPicPr>
          <p:nvPr/>
        </p:nvPicPr>
        <p:blipFill>
          <a:blip r:embed="rId3"/>
          <a:stretch>
            <a:fillRect/>
          </a:stretch>
        </p:blipFill>
        <p:spPr>
          <a:xfrm>
            <a:off x="692659" y="2109738"/>
            <a:ext cx="3015254" cy="3418735"/>
          </a:xfrm>
          <a:prstGeom prst="rect">
            <a:avLst/>
          </a:prstGeom>
        </p:spPr>
      </p:pic>
    </p:spTree>
    <p:extLst>
      <p:ext uri="{BB962C8B-B14F-4D97-AF65-F5344CB8AC3E}">
        <p14:creationId xmlns:p14="http://schemas.microsoft.com/office/powerpoint/2010/main" val="24896640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a:xfrm>
            <a:off x="948375" y="383157"/>
            <a:ext cx="7013806" cy="539870"/>
          </a:xfrm>
        </p:spPr>
        <p:txBody>
          <a:bodyPr>
            <a:normAutofit fontScale="90000"/>
          </a:bodyPr>
          <a:lstStyle/>
          <a:p>
            <a:r>
              <a:rPr lang="en-US" dirty="0"/>
              <a:t>Renewable Project Finance Diagram </a:t>
            </a:r>
          </a:p>
        </p:txBody>
      </p:sp>
      <p:pic>
        <p:nvPicPr>
          <p:cNvPr id="9" name="Picture 8">
            <a:extLst>
              <a:ext uri="{FF2B5EF4-FFF2-40B4-BE49-F238E27FC236}">
                <a16:creationId xmlns:a16="http://schemas.microsoft.com/office/drawing/2014/main" id="{293F9370-67DD-8ED5-8411-5318712C4313}"/>
              </a:ext>
            </a:extLst>
          </p:cNvPr>
          <p:cNvPicPr>
            <a:picLocks noChangeAspect="1"/>
          </p:cNvPicPr>
          <p:nvPr/>
        </p:nvPicPr>
        <p:blipFill>
          <a:blip r:embed="rId2"/>
          <a:stretch>
            <a:fillRect/>
          </a:stretch>
        </p:blipFill>
        <p:spPr>
          <a:xfrm>
            <a:off x="271461" y="1414732"/>
            <a:ext cx="6718289" cy="4679786"/>
          </a:xfrm>
          <a:prstGeom prst="rect">
            <a:avLst/>
          </a:prstGeom>
        </p:spPr>
      </p:pic>
      <p:sp>
        <p:nvSpPr>
          <p:cNvPr id="11" name="TextBox 10">
            <a:extLst>
              <a:ext uri="{FF2B5EF4-FFF2-40B4-BE49-F238E27FC236}">
                <a16:creationId xmlns:a16="http://schemas.microsoft.com/office/drawing/2014/main" id="{BECB8F08-7458-B30C-D0B0-D86B73116A74}"/>
              </a:ext>
            </a:extLst>
          </p:cNvPr>
          <p:cNvSpPr txBox="1"/>
          <p:nvPr/>
        </p:nvSpPr>
        <p:spPr>
          <a:xfrm>
            <a:off x="7263442" y="1943100"/>
            <a:ext cx="1609097" cy="2948077"/>
          </a:xfrm>
          <a:prstGeom prst="rect">
            <a:avLst/>
          </a:prstGeom>
          <a:solidFill>
            <a:srgbClr val="FFFF00"/>
          </a:solidFill>
        </p:spPr>
        <p:txBody>
          <a:bodyPr vert="horz" wrap="square" lIns="0" tIns="0" rIns="0" bIns="0" rtlCol="0">
            <a:noAutofit/>
          </a:bodyPr>
          <a:lstStyle/>
          <a:p>
            <a:pPr algn="l"/>
            <a:r>
              <a:rPr lang="en-US" sz="2100" dirty="0"/>
              <a:t>Big Difference is output risk where there is uncertainty for volumes sold.</a:t>
            </a:r>
          </a:p>
        </p:txBody>
      </p:sp>
    </p:spTree>
    <p:extLst>
      <p:ext uri="{BB962C8B-B14F-4D97-AF65-F5344CB8AC3E}">
        <p14:creationId xmlns:p14="http://schemas.microsoft.com/office/powerpoint/2010/main" val="32474081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459F9-99D3-05E4-635C-AF4A9B2875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25834B-462F-20EA-BEFD-97A81C437862}"/>
              </a:ext>
            </a:extLst>
          </p:cNvPr>
          <p:cNvSpPr>
            <a:spLocks noGrp="1"/>
          </p:cNvSpPr>
          <p:nvPr>
            <p:ph type="title"/>
          </p:nvPr>
        </p:nvSpPr>
        <p:spPr/>
        <p:txBody>
          <a:bodyPr/>
          <a:lstStyle/>
          <a:p>
            <a:r>
              <a:rPr lang="en-US" dirty="0"/>
              <a:t>Model Exercise on Output Project </a:t>
            </a:r>
          </a:p>
        </p:txBody>
      </p:sp>
      <p:sp>
        <p:nvSpPr>
          <p:cNvPr id="3" name="Content Placeholder 2">
            <a:extLst>
              <a:ext uri="{FF2B5EF4-FFF2-40B4-BE49-F238E27FC236}">
                <a16:creationId xmlns:a16="http://schemas.microsoft.com/office/drawing/2014/main" id="{973B5AD6-2981-69CA-A0CB-9E0799C3AEAE}"/>
              </a:ext>
            </a:extLst>
          </p:cNvPr>
          <p:cNvSpPr>
            <a:spLocks noGrp="1"/>
          </p:cNvSpPr>
          <p:nvPr>
            <p:ph idx="1"/>
          </p:nvPr>
        </p:nvSpPr>
        <p:spPr/>
        <p:txBody>
          <a:bodyPr/>
          <a:lstStyle/>
          <a:p>
            <a:r>
              <a:rPr lang="en-US" dirty="0"/>
              <a:t>Back-to-Back Contracts</a:t>
            </a:r>
          </a:p>
          <a:p>
            <a:r>
              <a:rPr lang="en-US" dirty="0"/>
              <a:t>Low Risk and Low DSCR</a:t>
            </a:r>
          </a:p>
          <a:p>
            <a:r>
              <a:rPr lang="en-US" dirty="0"/>
              <a:t>Small Risks Become Large</a:t>
            </a:r>
          </a:p>
          <a:p>
            <a:r>
              <a:rPr lang="en-US" dirty="0"/>
              <a:t>Goal Seek for Price</a:t>
            </a:r>
          </a:p>
          <a:p>
            <a:r>
              <a:rPr lang="en-US" dirty="0"/>
              <a:t>Increase the Interest Rate in InputS</a:t>
            </a:r>
          </a:p>
        </p:txBody>
      </p:sp>
    </p:spTree>
    <p:extLst>
      <p:ext uri="{BB962C8B-B14F-4D97-AF65-F5344CB8AC3E}">
        <p14:creationId xmlns:p14="http://schemas.microsoft.com/office/powerpoint/2010/main" val="20007004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32D29-BAE8-DFFD-FB33-479BD09DF0C9}"/>
              </a:ext>
            </a:extLst>
          </p:cNvPr>
          <p:cNvSpPr>
            <a:spLocks noGrp="1"/>
          </p:cNvSpPr>
          <p:nvPr>
            <p:ph type="title"/>
          </p:nvPr>
        </p:nvSpPr>
        <p:spPr>
          <a:xfrm>
            <a:off x="715991" y="450903"/>
            <a:ext cx="7246189" cy="3070209"/>
          </a:xfrm>
        </p:spPr>
        <p:txBody>
          <a:bodyPr>
            <a:noAutofit/>
          </a:bodyPr>
          <a:lstStyle/>
          <a:p>
            <a:r>
              <a:rPr lang="en-US" sz="2800" dirty="0"/>
              <a:t>Merchant Phase and Notion that Investors Should Take Risks of Surplus Supply and Wrong Type of Investment</a:t>
            </a:r>
            <a:br>
              <a:rPr lang="en-US" sz="2800" dirty="0"/>
            </a:br>
            <a:br>
              <a:rPr lang="en-US" sz="2800" dirty="0"/>
            </a:br>
            <a:r>
              <a:rPr lang="en-US" sz="2800" dirty="0"/>
              <a:t>Many Areas of the World Remained with Single Buyer and PPA</a:t>
            </a:r>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963435" y="3521113"/>
            <a:ext cx="2987300" cy="2250735"/>
          </a:xfrm>
          <a:prstGeom prst="rect">
            <a:avLst/>
          </a:prstGeom>
        </p:spPr>
      </p:pic>
    </p:spTree>
    <p:extLst>
      <p:ext uri="{BB962C8B-B14F-4D97-AF65-F5344CB8AC3E}">
        <p14:creationId xmlns:p14="http://schemas.microsoft.com/office/powerpoint/2010/main" val="36822561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A21EE-0C0C-8449-1B43-D80D67058039}"/>
              </a:ext>
            </a:extLst>
          </p:cNvPr>
          <p:cNvSpPr>
            <a:spLocks noGrp="1"/>
          </p:cNvSpPr>
          <p:nvPr>
            <p:ph type="title"/>
          </p:nvPr>
        </p:nvSpPr>
        <p:spPr>
          <a:xfrm>
            <a:off x="347472" y="871335"/>
            <a:ext cx="8449056" cy="470618"/>
          </a:xfrm>
        </p:spPr>
        <p:txBody>
          <a:bodyPr>
            <a:normAutofit fontScale="90000"/>
          </a:bodyPr>
          <a:lstStyle/>
          <a:p>
            <a:r>
              <a:rPr lang="en-US" dirty="0"/>
              <a:t>Merchant Prices and Correlation between Gas Price and Electric Price</a:t>
            </a:r>
          </a:p>
        </p:txBody>
      </p:sp>
      <p:pic>
        <p:nvPicPr>
          <p:cNvPr id="4" name="Picture 3">
            <a:extLst>
              <a:ext uri="{FF2B5EF4-FFF2-40B4-BE49-F238E27FC236}">
                <a16:creationId xmlns:a16="http://schemas.microsoft.com/office/drawing/2014/main" id="{D494A2F2-6DDC-BE1E-5E44-D10A186B537E}"/>
              </a:ext>
            </a:extLst>
          </p:cNvPr>
          <p:cNvPicPr>
            <a:picLocks noChangeAspect="1"/>
          </p:cNvPicPr>
          <p:nvPr/>
        </p:nvPicPr>
        <p:blipFill>
          <a:blip r:embed="rId2"/>
          <a:stretch>
            <a:fillRect/>
          </a:stretch>
        </p:blipFill>
        <p:spPr>
          <a:xfrm>
            <a:off x="1392826" y="3356728"/>
            <a:ext cx="2728505" cy="1993148"/>
          </a:xfrm>
          <a:prstGeom prst="rect">
            <a:avLst/>
          </a:prstGeom>
        </p:spPr>
      </p:pic>
      <p:pic>
        <p:nvPicPr>
          <p:cNvPr id="3" name="Picture 2">
            <a:extLst>
              <a:ext uri="{FF2B5EF4-FFF2-40B4-BE49-F238E27FC236}">
                <a16:creationId xmlns:a16="http://schemas.microsoft.com/office/drawing/2014/main" id="{09DAB528-3BE9-65D3-F0F8-B79BA9A216F8}"/>
              </a:ext>
            </a:extLst>
          </p:cNvPr>
          <p:cNvPicPr>
            <a:picLocks noChangeAspect="1"/>
          </p:cNvPicPr>
          <p:nvPr/>
        </p:nvPicPr>
        <p:blipFill>
          <a:blip r:embed="rId3"/>
          <a:stretch>
            <a:fillRect/>
          </a:stretch>
        </p:blipFill>
        <p:spPr>
          <a:xfrm>
            <a:off x="4405361" y="3391037"/>
            <a:ext cx="3249686" cy="1958838"/>
          </a:xfrm>
          <a:prstGeom prst="rect">
            <a:avLst/>
          </a:prstGeom>
        </p:spPr>
      </p:pic>
      <p:sp>
        <p:nvSpPr>
          <p:cNvPr id="5" name="TextBox 4">
            <a:extLst>
              <a:ext uri="{FF2B5EF4-FFF2-40B4-BE49-F238E27FC236}">
                <a16:creationId xmlns:a16="http://schemas.microsoft.com/office/drawing/2014/main" id="{FA86B4B2-5AF7-B37F-9DD3-0C367F6B2353}"/>
              </a:ext>
            </a:extLst>
          </p:cNvPr>
          <p:cNvSpPr txBox="1"/>
          <p:nvPr/>
        </p:nvSpPr>
        <p:spPr>
          <a:xfrm>
            <a:off x="1149117" y="2090807"/>
            <a:ext cx="6986792" cy="1061829"/>
          </a:xfrm>
          <a:prstGeom prst="rect">
            <a:avLst/>
          </a:prstGeom>
          <a:noFill/>
        </p:spPr>
        <p:txBody>
          <a:bodyPr wrap="square" rtlCol="0">
            <a:spAutoFit/>
          </a:bodyPr>
          <a:lstStyle/>
          <a:p>
            <a:pPr algn="just"/>
            <a:r>
              <a:rPr lang="en-US" sz="900" dirty="0">
                <a:latin typeface="Arial" panose="020B0604020202020204" pitchFamily="34" charset="0"/>
                <a:cs typeface="Arial" panose="020B0604020202020204" pitchFamily="34" charset="0"/>
              </a:rPr>
              <a:t>The idea that independent power plants should not have PPA contracts but instead earn their revenue from merchant prices was began in the 1990’s. The general theory was that the investor should take the risk in the economics of what type of plant is most economic (with a tradeoff between capital and fuel costs). The idea the merchant plants should bid into the market implied that plants would make economically efficient decisions to improve efficiency and schedule maintenance.</a:t>
            </a:r>
          </a:p>
          <a:p>
            <a:pPr algn="just"/>
            <a:endParaRPr lang="en-US" sz="900" dirty="0">
              <a:latin typeface="Arial" panose="020B0604020202020204" pitchFamily="34" charset="0"/>
              <a:cs typeface="Arial" panose="020B0604020202020204" pitchFamily="34" charset="0"/>
            </a:endParaRPr>
          </a:p>
          <a:p>
            <a:pPr algn="just"/>
            <a:r>
              <a:rPr lang="en-US" sz="900" dirty="0">
                <a:latin typeface="Arial" panose="020B0604020202020204" pitchFamily="34" charset="0"/>
                <a:cs typeface="Arial" panose="020B0604020202020204" pitchFamily="34" charset="0"/>
              </a:rPr>
              <a:t>To introduce merchant risks, hedging and policy issues I begin by presenting some data on merchant prices. One feature is almost universal (maybe not in Norway) and that is the high correlation between natural gas and electricity prices.</a:t>
            </a:r>
          </a:p>
        </p:txBody>
      </p:sp>
    </p:spTree>
    <p:extLst>
      <p:ext uri="{BB962C8B-B14F-4D97-AF65-F5344CB8AC3E}">
        <p14:creationId xmlns:p14="http://schemas.microsoft.com/office/powerpoint/2010/main" val="21375894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A21EE-0C0C-8449-1B43-D80D67058039}"/>
              </a:ext>
            </a:extLst>
          </p:cNvPr>
          <p:cNvSpPr>
            <a:spLocks noGrp="1"/>
          </p:cNvSpPr>
          <p:nvPr>
            <p:ph type="title"/>
          </p:nvPr>
        </p:nvSpPr>
        <p:spPr>
          <a:xfrm>
            <a:off x="973841" y="950832"/>
            <a:ext cx="5704682" cy="367903"/>
          </a:xfrm>
        </p:spPr>
        <p:txBody>
          <a:bodyPr>
            <a:normAutofit fontScale="90000"/>
          </a:bodyPr>
          <a:lstStyle/>
          <a:p>
            <a:r>
              <a:rPr lang="en-US" dirty="0"/>
              <a:t>Relationship Between Electricity and Gas Prices with Different Time Frames</a:t>
            </a:r>
          </a:p>
        </p:txBody>
      </p:sp>
      <p:sp>
        <p:nvSpPr>
          <p:cNvPr id="3" name="Content Placeholder 2">
            <a:extLst>
              <a:ext uri="{FF2B5EF4-FFF2-40B4-BE49-F238E27FC236}">
                <a16:creationId xmlns:a16="http://schemas.microsoft.com/office/drawing/2014/main" id="{75EAB256-FCBA-025A-F0D3-D88887779EFD}"/>
              </a:ext>
            </a:extLst>
          </p:cNvPr>
          <p:cNvSpPr>
            <a:spLocks noGrp="1"/>
          </p:cNvSpPr>
          <p:nvPr>
            <p:ph idx="1"/>
          </p:nvPr>
        </p:nvSpPr>
        <p:spPr>
          <a:xfrm>
            <a:off x="607219" y="2279861"/>
            <a:ext cx="7829549" cy="1514475"/>
          </a:xfrm>
        </p:spPr>
        <p:txBody>
          <a:bodyPr/>
          <a:lstStyle/>
          <a:p>
            <a:r>
              <a:rPr lang="en-US" dirty="0"/>
              <a:t>In the short-term on an hourly basis there are prices that are not correlated with natural gas as shown in the left-hand side graph. When averaged over longer periods, as in the right-hand side graph with average prices over a month in Denmark, the correlation is very strong.</a:t>
            </a:r>
          </a:p>
        </p:txBody>
      </p:sp>
      <p:pic>
        <p:nvPicPr>
          <p:cNvPr id="4" name="Picture 3">
            <a:extLst>
              <a:ext uri="{FF2B5EF4-FFF2-40B4-BE49-F238E27FC236}">
                <a16:creationId xmlns:a16="http://schemas.microsoft.com/office/drawing/2014/main" id="{1AFE65FC-19E1-6C98-0BF8-F9E96E0D5D7D}"/>
              </a:ext>
            </a:extLst>
          </p:cNvPr>
          <p:cNvPicPr>
            <a:picLocks noChangeAspect="1"/>
          </p:cNvPicPr>
          <p:nvPr/>
        </p:nvPicPr>
        <p:blipFill>
          <a:blip r:embed="rId2"/>
          <a:stretch>
            <a:fillRect/>
          </a:stretch>
        </p:blipFill>
        <p:spPr>
          <a:xfrm>
            <a:off x="883980" y="3176588"/>
            <a:ext cx="3261380" cy="2362677"/>
          </a:xfrm>
          <a:prstGeom prst="rect">
            <a:avLst/>
          </a:prstGeom>
        </p:spPr>
      </p:pic>
      <p:pic>
        <p:nvPicPr>
          <p:cNvPr id="5" name="Picture 4">
            <a:extLst>
              <a:ext uri="{FF2B5EF4-FFF2-40B4-BE49-F238E27FC236}">
                <a16:creationId xmlns:a16="http://schemas.microsoft.com/office/drawing/2014/main" id="{68BF9961-55AB-08D7-A329-6240D157712F}"/>
              </a:ext>
            </a:extLst>
          </p:cNvPr>
          <p:cNvPicPr>
            <a:picLocks noChangeAspect="1"/>
          </p:cNvPicPr>
          <p:nvPr/>
        </p:nvPicPr>
        <p:blipFill>
          <a:blip r:embed="rId3"/>
          <a:stretch>
            <a:fillRect/>
          </a:stretch>
        </p:blipFill>
        <p:spPr>
          <a:xfrm>
            <a:off x="4760546" y="3176588"/>
            <a:ext cx="3271399" cy="2362677"/>
          </a:xfrm>
          <a:prstGeom prst="rect">
            <a:avLst/>
          </a:prstGeom>
        </p:spPr>
      </p:pic>
    </p:spTree>
    <p:extLst>
      <p:ext uri="{BB962C8B-B14F-4D97-AF65-F5344CB8AC3E}">
        <p14:creationId xmlns:p14="http://schemas.microsoft.com/office/powerpoint/2010/main" val="4188464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A5674-FDAA-8805-1855-BA87AA0E85EF}"/>
              </a:ext>
            </a:extLst>
          </p:cNvPr>
          <p:cNvSpPr>
            <a:spLocks noGrp="1"/>
          </p:cNvSpPr>
          <p:nvPr>
            <p:ph type="title"/>
          </p:nvPr>
        </p:nvSpPr>
        <p:spPr/>
        <p:txBody>
          <a:bodyPr>
            <a:normAutofit/>
          </a:bodyPr>
          <a:lstStyle/>
          <a:p>
            <a:r>
              <a:rPr lang="en-US" dirty="0"/>
              <a:t>Project Finance Definition in HBS Cases</a:t>
            </a:r>
          </a:p>
        </p:txBody>
      </p:sp>
      <p:sp>
        <p:nvSpPr>
          <p:cNvPr id="3" name="Content Placeholder 2">
            <a:extLst>
              <a:ext uri="{FF2B5EF4-FFF2-40B4-BE49-F238E27FC236}">
                <a16:creationId xmlns:a16="http://schemas.microsoft.com/office/drawing/2014/main" id="{568396DA-DCC2-2852-E4F2-0BAF3CD4E32A}"/>
              </a:ext>
            </a:extLst>
          </p:cNvPr>
          <p:cNvSpPr>
            <a:spLocks noGrp="1"/>
          </p:cNvSpPr>
          <p:nvPr>
            <p:ph idx="1"/>
          </p:nvPr>
        </p:nvSpPr>
        <p:spPr/>
        <p:txBody>
          <a:bodyPr>
            <a:normAutofit/>
          </a:bodyPr>
          <a:lstStyle/>
          <a:p>
            <a:r>
              <a:rPr lang="en-US" sz="2100" dirty="0"/>
              <a:t>Finnerty</a:t>
            </a:r>
          </a:p>
          <a:p>
            <a:r>
              <a:rPr lang="en-US" sz="2100" dirty="0"/>
              <a:t>… the raising of funds on a limited or </a:t>
            </a:r>
            <a:r>
              <a:rPr lang="en-US" sz="2100" b="1" dirty="0"/>
              <a:t>nonrecourse</a:t>
            </a:r>
            <a:r>
              <a:rPr lang="en-US" sz="2100" dirty="0"/>
              <a:t> basis to finance and economically </a:t>
            </a:r>
            <a:r>
              <a:rPr lang="en-US" sz="2100" b="1" dirty="0"/>
              <a:t>separable capital investment </a:t>
            </a:r>
            <a:r>
              <a:rPr lang="en-US" sz="2100" dirty="0"/>
              <a:t>in which the providers of the funds look primarily to the cash flow from the project as the source of funds to </a:t>
            </a:r>
            <a:r>
              <a:rPr lang="en-US" sz="2100" b="1" dirty="0"/>
              <a:t>service their loans </a:t>
            </a:r>
            <a:r>
              <a:rPr lang="en-US" sz="2100" dirty="0"/>
              <a:t>and provide the return of and return on their equity invested in the project.</a:t>
            </a:r>
            <a:endParaRPr lang="en-US" sz="1800" dirty="0">
              <a:solidFill>
                <a:srgbClr val="000000"/>
              </a:solidFill>
              <a:latin typeface="Calibri" panose="020F0502020204030204" pitchFamily="34" charset="0"/>
            </a:endParaRPr>
          </a:p>
          <a:p>
            <a:pPr algn="l"/>
            <a:r>
              <a:rPr lang="en-US" sz="1800" dirty="0">
                <a:solidFill>
                  <a:srgbClr val="000000"/>
                </a:solidFill>
                <a:latin typeface="Calibri" panose="020F0502020204030204" pitchFamily="34" charset="0"/>
              </a:rPr>
              <a:t>Terms in definition</a:t>
            </a:r>
          </a:p>
          <a:p>
            <a:pPr lvl="1" algn="l"/>
            <a:r>
              <a:rPr lang="en-US" sz="1500" dirty="0">
                <a:solidFill>
                  <a:srgbClr val="000000"/>
                </a:solidFill>
                <a:latin typeface="Calibri" panose="020F0502020204030204" pitchFamily="34" charset="0"/>
              </a:rPr>
              <a:t>Limited or nonrecourse</a:t>
            </a:r>
          </a:p>
          <a:p>
            <a:pPr lvl="1" algn="l"/>
            <a:r>
              <a:rPr lang="en-US" sz="1500" dirty="0">
                <a:solidFill>
                  <a:srgbClr val="000000"/>
                </a:solidFill>
                <a:latin typeface="Calibri" panose="020F0502020204030204" pitchFamily="34" charset="0"/>
              </a:rPr>
              <a:t>SPV – economically separable investment</a:t>
            </a:r>
          </a:p>
          <a:p>
            <a:pPr lvl="1" algn="l"/>
            <a:r>
              <a:rPr lang="en-US" sz="1500" dirty="0">
                <a:solidFill>
                  <a:srgbClr val="000000"/>
                </a:solidFill>
                <a:latin typeface="Calibri" panose="020F0502020204030204" pitchFamily="34" charset="0"/>
              </a:rPr>
              <a:t>DSCR – key measure of risk of default</a:t>
            </a:r>
          </a:p>
          <a:p>
            <a:pPr lvl="1" algn="l"/>
            <a:r>
              <a:rPr lang="en-US" sz="1500" dirty="0">
                <a:solidFill>
                  <a:srgbClr val="000000"/>
                </a:solidFill>
                <a:latin typeface="Calibri" panose="020F0502020204030204" pitchFamily="34" charset="0"/>
              </a:rPr>
              <a:t>IRR - Return on and of equity </a:t>
            </a:r>
          </a:p>
        </p:txBody>
      </p:sp>
      <p:pic>
        <p:nvPicPr>
          <p:cNvPr id="6" name="Picture 5">
            <a:extLst>
              <a:ext uri="{FF2B5EF4-FFF2-40B4-BE49-F238E27FC236}">
                <a16:creationId xmlns:a16="http://schemas.microsoft.com/office/drawing/2014/main" id="{25533769-68AC-327C-2511-90CE0D3C371C}"/>
              </a:ext>
            </a:extLst>
          </p:cNvPr>
          <p:cNvPicPr>
            <a:picLocks noChangeAspect="1"/>
          </p:cNvPicPr>
          <p:nvPr/>
        </p:nvPicPr>
        <p:blipFill>
          <a:blip r:embed="rId2"/>
          <a:stretch>
            <a:fillRect/>
          </a:stretch>
        </p:blipFill>
        <p:spPr>
          <a:xfrm>
            <a:off x="4810991" y="3933000"/>
            <a:ext cx="3952827" cy="1254460"/>
          </a:xfrm>
          <a:prstGeom prst="rect">
            <a:avLst/>
          </a:prstGeom>
        </p:spPr>
      </p:pic>
    </p:spTree>
    <p:extLst>
      <p:ext uri="{BB962C8B-B14F-4D97-AF65-F5344CB8AC3E}">
        <p14:creationId xmlns:p14="http://schemas.microsoft.com/office/powerpoint/2010/main" val="42142163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797-FF89-BB3E-4EFE-3DECB6270926}"/>
              </a:ext>
            </a:extLst>
          </p:cNvPr>
          <p:cNvSpPr>
            <a:spLocks noGrp="1"/>
          </p:cNvSpPr>
          <p:nvPr>
            <p:ph type="title"/>
          </p:nvPr>
        </p:nvSpPr>
        <p:spPr>
          <a:xfrm>
            <a:off x="312169" y="652096"/>
            <a:ext cx="7606242" cy="654049"/>
          </a:xfrm>
        </p:spPr>
        <p:txBody>
          <a:bodyPr>
            <a:normAutofit fontScale="90000"/>
          </a:bodyPr>
          <a:lstStyle/>
          <a:p>
            <a:r>
              <a:rPr lang="en-US" dirty="0"/>
              <a:t>Wind Production and Merchant Prices in Denmark</a:t>
            </a:r>
          </a:p>
        </p:txBody>
      </p:sp>
      <p:sp>
        <p:nvSpPr>
          <p:cNvPr id="3" name="Content Placeholder 2">
            <a:extLst>
              <a:ext uri="{FF2B5EF4-FFF2-40B4-BE49-F238E27FC236}">
                <a16:creationId xmlns:a16="http://schemas.microsoft.com/office/drawing/2014/main" id="{F099E488-E5E9-2C3B-C2F1-560F364896EF}"/>
              </a:ext>
            </a:extLst>
          </p:cNvPr>
          <p:cNvSpPr>
            <a:spLocks noGrp="1"/>
          </p:cNvSpPr>
          <p:nvPr>
            <p:ph idx="1"/>
          </p:nvPr>
        </p:nvSpPr>
        <p:spPr>
          <a:xfrm>
            <a:off x="616384" y="1712694"/>
            <a:ext cx="7686675" cy="1174026"/>
          </a:xfrm>
        </p:spPr>
        <p:txBody>
          <a:bodyPr>
            <a:normAutofit fontScale="92500" lnSpcReduction="10000"/>
          </a:bodyPr>
          <a:lstStyle/>
          <a:p>
            <a:r>
              <a:rPr lang="en-US" dirty="0"/>
              <a:t>One of the issues that will become more pronounced in the future is the relationship between renewable energy production and electricity merchant prices. The two graphs below show that in periods where there is a lot of wind production the prices tend to be low and vice versa when wind production is high. This can make hedging difficult. The graph on the right shows that the effect of wind is much more pronounced in Denmark than in France with prices that go to zero when there is a lot of wind.</a:t>
            </a:r>
          </a:p>
        </p:txBody>
      </p:sp>
      <p:pic>
        <p:nvPicPr>
          <p:cNvPr id="5" name="Picture 4">
            <a:extLst>
              <a:ext uri="{FF2B5EF4-FFF2-40B4-BE49-F238E27FC236}">
                <a16:creationId xmlns:a16="http://schemas.microsoft.com/office/drawing/2014/main" id="{312092AB-0F93-52B4-4C2B-CA0F425AC7C2}"/>
              </a:ext>
            </a:extLst>
          </p:cNvPr>
          <p:cNvPicPr>
            <a:picLocks noChangeAspect="1"/>
          </p:cNvPicPr>
          <p:nvPr/>
        </p:nvPicPr>
        <p:blipFill>
          <a:blip r:embed="rId2"/>
          <a:stretch>
            <a:fillRect/>
          </a:stretch>
        </p:blipFill>
        <p:spPr>
          <a:xfrm>
            <a:off x="1250566" y="3293269"/>
            <a:ext cx="2994901" cy="2184086"/>
          </a:xfrm>
          <a:prstGeom prst="rect">
            <a:avLst/>
          </a:prstGeom>
        </p:spPr>
      </p:pic>
      <p:pic>
        <p:nvPicPr>
          <p:cNvPr id="4" name="Picture 3">
            <a:extLst>
              <a:ext uri="{FF2B5EF4-FFF2-40B4-BE49-F238E27FC236}">
                <a16:creationId xmlns:a16="http://schemas.microsoft.com/office/drawing/2014/main" id="{D1723FA0-5D89-9BDC-0465-7B18EF2D8F83}"/>
              </a:ext>
            </a:extLst>
          </p:cNvPr>
          <p:cNvPicPr>
            <a:picLocks noChangeAspect="1"/>
          </p:cNvPicPr>
          <p:nvPr/>
        </p:nvPicPr>
        <p:blipFill>
          <a:blip r:embed="rId3"/>
          <a:stretch>
            <a:fillRect/>
          </a:stretch>
        </p:blipFill>
        <p:spPr>
          <a:xfrm>
            <a:off x="4646974" y="3174276"/>
            <a:ext cx="2962142" cy="2146236"/>
          </a:xfrm>
          <a:prstGeom prst="rect">
            <a:avLst/>
          </a:prstGeom>
        </p:spPr>
      </p:pic>
    </p:spTree>
    <p:extLst>
      <p:ext uri="{BB962C8B-B14F-4D97-AF65-F5344CB8AC3E}">
        <p14:creationId xmlns:p14="http://schemas.microsoft.com/office/powerpoint/2010/main" val="14522110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altLang="en-US" dirty="0"/>
              <a:t>1990’s and Crash of Merchant Power</a:t>
            </a:r>
          </a:p>
        </p:txBody>
      </p:sp>
      <p:sp>
        <p:nvSpPr>
          <p:cNvPr id="200707" name="Date Placeholder 3"/>
          <p:cNvSpPr>
            <a:spLocks noGrp="1"/>
          </p:cNvSpPr>
          <p:nvPr>
            <p:ph type="dt" sz="quarter" idx="4294967295"/>
          </p:nvPr>
        </p:nvSpPr>
        <p:spPr bwMode="auto">
          <a:xfrm>
            <a:off x="1485900" y="5624514"/>
            <a:ext cx="16002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defRPr>
            </a:lvl1pPr>
            <a:lvl2pPr marL="557213" indent="-214313">
              <a:defRPr sz="900">
                <a:solidFill>
                  <a:schemeClr val="tx1"/>
                </a:solidFill>
                <a:latin typeface="Arial" charset="0"/>
              </a:defRPr>
            </a:lvl2pPr>
            <a:lvl3pPr marL="857250" indent="-171450">
              <a:defRPr sz="900">
                <a:solidFill>
                  <a:schemeClr val="tx1"/>
                </a:solidFill>
                <a:latin typeface="Arial" charset="0"/>
              </a:defRPr>
            </a:lvl3pPr>
            <a:lvl4pPr marL="1200150" indent="-171450">
              <a:defRPr sz="900">
                <a:solidFill>
                  <a:schemeClr val="tx1"/>
                </a:solidFill>
                <a:latin typeface="Arial" charset="0"/>
              </a:defRPr>
            </a:lvl4pPr>
            <a:lvl5pPr marL="1543050" indent="-171450">
              <a:defRPr sz="900">
                <a:solidFill>
                  <a:schemeClr val="tx1"/>
                </a:solidFill>
                <a:latin typeface="Arial" charset="0"/>
              </a:defRPr>
            </a:lvl5pPr>
            <a:lvl6pPr marL="1885950" indent="-171450" algn="ctr" eaLnBrk="0" fontAlgn="base" hangingPunct="0">
              <a:spcBef>
                <a:spcPct val="0"/>
              </a:spcBef>
              <a:spcAft>
                <a:spcPct val="0"/>
              </a:spcAft>
              <a:defRPr sz="900">
                <a:solidFill>
                  <a:schemeClr val="tx1"/>
                </a:solidFill>
                <a:latin typeface="Arial" charset="0"/>
              </a:defRPr>
            </a:lvl6pPr>
            <a:lvl7pPr marL="2228850" indent="-171450" algn="ctr" eaLnBrk="0" fontAlgn="base" hangingPunct="0">
              <a:spcBef>
                <a:spcPct val="0"/>
              </a:spcBef>
              <a:spcAft>
                <a:spcPct val="0"/>
              </a:spcAft>
              <a:defRPr sz="900">
                <a:solidFill>
                  <a:schemeClr val="tx1"/>
                </a:solidFill>
                <a:latin typeface="Arial" charset="0"/>
              </a:defRPr>
            </a:lvl7pPr>
            <a:lvl8pPr marL="2571750" indent="-171450" algn="ctr" eaLnBrk="0" fontAlgn="base" hangingPunct="0">
              <a:spcBef>
                <a:spcPct val="0"/>
              </a:spcBef>
              <a:spcAft>
                <a:spcPct val="0"/>
              </a:spcAft>
              <a:defRPr sz="900">
                <a:solidFill>
                  <a:schemeClr val="tx1"/>
                </a:solidFill>
                <a:latin typeface="Arial" charset="0"/>
              </a:defRPr>
            </a:lvl8pPr>
            <a:lvl9pPr marL="2914650" indent="-171450" algn="ctr" eaLnBrk="0" fontAlgn="base" hangingPunct="0">
              <a:spcBef>
                <a:spcPct val="0"/>
              </a:spcBef>
              <a:spcAft>
                <a:spcPct val="0"/>
              </a:spcAft>
              <a:defRPr sz="900">
                <a:solidFill>
                  <a:schemeClr val="tx1"/>
                </a:solidFill>
                <a:latin typeface="Arial" charset="0"/>
              </a:defRPr>
            </a:lvl9pPr>
          </a:lstStyle>
          <a:p>
            <a:fld id="{8EEDDE80-EBA4-4ACA-9CAA-2D7136AFD55C}" type="datetime3">
              <a:rPr lang="en-US" altLang="en-US"/>
              <a:pPr/>
              <a:t>3 November 2025</a:t>
            </a:fld>
            <a:endParaRPr lang="en-US" altLang="en-US"/>
          </a:p>
        </p:txBody>
      </p:sp>
      <p:sp>
        <p:nvSpPr>
          <p:cNvPr id="200708" name="Footer Placeholder 4"/>
          <p:cNvSpPr>
            <a:spLocks noGrp="1"/>
          </p:cNvSpPr>
          <p:nvPr>
            <p:ph type="ftr" sz="quarter" idx="4294967295"/>
          </p:nvPr>
        </p:nvSpPr>
        <p:spPr bwMode="auto">
          <a:xfrm>
            <a:off x="3486150" y="5624514"/>
            <a:ext cx="21717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Arial" charset="0"/>
              </a:defRPr>
            </a:lvl1pPr>
            <a:lvl2pPr marL="557213" indent="-214313">
              <a:defRPr sz="900">
                <a:solidFill>
                  <a:schemeClr val="tx1"/>
                </a:solidFill>
                <a:latin typeface="Arial" charset="0"/>
              </a:defRPr>
            </a:lvl2pPr>
            <a:lvl3pPr marL="857250" indent="-171450">
              <a:defRPr sz="900">
                <a:solidFill>
                  <a:schemeClr val="tx1"/>
                </a:solidFill>
                <a:latin typeface="Arial" charset="0"/>
              </a:defRPr>
            </a:lvl3pPr>
            <a:lvl4pPr marL="1200150" indent="-171450">
              <a:defRPr sz="900">
                <a:solidFill>
                  <a:schemeClr val="tx1"/>
                </a:solidFill>
                <a:latin typeface="Arial" charset="0"/>
              </a:defRPr>
            </a:lvl4pPr>
            <a:lvl5pPr marL="1543050" indent="-171450">
              <a:defRPr sz="900">
                <a:solidFill>
                  <a:schemeClr val="tx1"/>
                </a:solidFill>
                <a:latin typeface="Arial" charset="0"/>
              </a:defRPr>
            </a:lvl5pPr>
            <a:lvl6pPr marL="1885950" indent="-171450" algn="ctr" eaLnBrk="0" fontAlgn="base" hangingPunct="0">
              <a:spcBef>
                <a:spcPct val="0"/>
              </a:spcBef>
              <a:spcAft>
                <a:spcPct val="0"/>
              </a:spcAft>
              <a:defRPr sz="900">
                <a:solidFill>
                  <a:schemeClr val="tx1"/>
                </a:solidFill>
                <a:latin typeface="Arial" charset="0"/>
              </a:defRPr>
            </a:lvl6pPr>
            <a:lvl7pPr marL="2228850" indent="-171450" algn="ctr" eaLnBrk="0" fontAlgn="base" hangingPunct="0">
              <a:spcBef>
                <a:spcPct val="0"/>
              </a:spcBef>
              <a:spcAft>
                <a:spcPct val="0"/>
              </a:spcAft>
              <a:defRPr sz="900">
                <a:solidFill>
                  <a:schemeClr val="tx1"/>
                </a:solidFill>
                <a:latin typeface="Arial" charset="0"/>
              </a:defRPr>
            </a:lvl7pPr>
            <a:lvl8pPr marL="2571750" indent="-171450" algn="ctr" eaLnBrk="0" fontAlgn="base" hangingPunct="0">
              <a:spcBef>
                <a:spcPct val="0"/>
              </a:spcBef>
              <a:spcAft>
                <a:spcPct val="0"/>
              </a:spcAft>
              <a:defRPr sz="900">
                <a:solidFill>
                  <a:schemeClr val="tx1"/>
                </a:solidFill>
                <a:latin typeface="Arial" charset="0"/>
              </a:defRPr>
            </a:lvl8pPr>
            <a:lvl9pPr marL="2914650" indent="-171450" algn="ctr" eaLnBrk="0" fontAlgn="base" hangingPunct="0">
              <a:spcBef>
                <a:spcPct val="0"/>
              </a:spcBef>
              <a:spcAft>
                <a:spcPct val="0"/>
              </a:spcAft>
              <a:defRPr sz="900">
                <a:solidFill>
                  <a:schemeClr val="tx1"/>
                </a:solidFill>
                <a:latin typeface="Arial" charset="0"/>
              </a:defRPr>
            </a:lvl9pPr>
          </a:lstStyle>
          <a:p>
            <a:r>
              <a:rPr lang="en-US" altLang="en-US"/>
              <a:t>www.edbodmer.com</a:t>
            </a:r>
          </a:p>
        </p:txBody>
      </p:sp>
      <p:sp>
        <p:nvSpPr>
          <p:cNvPr id="200709" name="Slide Number Placeholder 5"/>
          <p:cNvSpPr>
            <a:spLocks noGrp="1"/>
          </p:cNvSpPr>
          <p:nvPr>
            <p:ph type="sldNum" sz="quarter" idx="4294967295"/>
          </p:nvPr>
        </p:nvSpPr>
        <p:spPr bwMode="auto">
          <a:xfrm>
            <a:off x="11495315" y="6457951"/>
            <a:ext cx="696685" cy="4000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121</a:t>
            </a:fld>
            <a:endParaRPr lang="en-US" altLang="en-US"/>
          </a:p>
        </p:txBody>
      </p:sp>
      <p:pic>
        <p:nvPicPr>
          <p:cNvPr id="2007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317639" y="1869282"/>
            <a:ext cx="4550569" cy="3386138"/>
          </a:xfrm>
          <a:noFill/>
        </p:spPr>
      </p:pic>
      <p:pic>
        <p:nvPicPr>
          <p:cNvPr id="2" name="Picture 3">
            <a:extLst>
              <a:ext uri="{FF2B5EF4-FFF2-40B4-BE49-F238E27FC236}">
                <a16:creationId xmlns:a16="http://schemas.microsoft.com/office/drawing/2014/main" id="{9A659847-623B-6670-4B51-CEC0BAD6C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78163" y="2502440"/>
            <a:ext cx="3869985" cy="2345582"/>
          </a:xfrm>
          <a:prstGeom prst="rect">
            <a:avLst/>
          </a:prstGeom>
          <a:noFill/>
        </p:spPr>
      </p:pic>
    </p:spTree>
    <p:extLst>
      <p:ext uri="{BB962C8B-B14F-4D97-AF65-F5344CB8AC3E}">
        <p14:creationId xmlns:p14="http://schemas.microsoft.com/office/powerpoint/2010/main" val="15683935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r>
              <a:rPr lang="en-US" altLang="en-US" dirty="0"/>
              <a:t>AES TimeLine</a:t>
            </a:r>
          </a:p>
        </p:txBody>
      </p:sp>
      <p:sp>
        <p:nvSpPr>
          <p:cNvPr id="189443" name="Rectangle 3"/>
          <p:cNvSpPr>
            <a:spLocks noGrp="1" noChangeArrowheads="1"/>
          </p:cNvSpPr>
          <p:nvPr>
            <p:ph type="body" idx="1"/>
          </p:nvPr>
        </p:nvSpPr>
        <p:spPr>
          <a:xfrm>
            <a:off x="200025" y="1830587"/>
            <a:ext cx="3965846" cy="2805860"/>
          </a:xfrm>
        </p:spPr>
        <p:txBody>
          <a:bodyPr>
            <a:normAutofit/>
          </a:bodyPr>
          <a:lstStyle/>
          <a:p>
            <a:pPr marL="133350" indent="-133350"/>
            <a:r>
              <a:rPr lang="en-US" altLang="en-US" dirty="0"/>
              <a:t>“The initial assumptions on which the AES Drax companies relied when making the original investment assumed that it would have the protection of its long-term Hedging Contract with TXU Europe and that electricity prices would remain at a certain level. Since we acquired the Drax Power Station electricity prices have declined on average by approximately 40% and in November 2002 our Hedging Contract with TXU Europe was terminated and the TXU group entered into administration.”  Drax Annual Report</a:t>
            </a:r>
          </a:p>
          <a:p>
            <a:pPr marL="133350" indent="-133350"/>
            <a:endParaRPr lang="en-US" altLang="en-US" dirty="0"/>
          </a:p>
        </p:txBody>
      </p:sp>
      <p:pic>
        <p:nvPicPr>
          <p:cNvPr id="1894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628" y="2042810"/>
            <a:ext cx="3140639" cy="220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lg" len="lg"/>
              </a14:hiddenLine>
            </a:ext>
          </a:extLst>
        </p:spPr>
      </p:pic>
    </p:spTree>
    <p:extLst>
      <p:ext uri="{BB962C8B-B14F-4D97-AF65-F5344CB8AC3E}">
        <p14:creationId xmlns:p14="http://schemas.microsoft.com/office/powerpoint/2010/main" val="41123412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58F2E3-B1D8-4278-8576-7278E5B155AF}"/>
              </a:ext>
            </a:extLst>
          </p:cNvPr>
          <p:cNvSpPr>
            <a:spLocks noGrp="1"/>
          </p:cNvSpPr>
          <p:nvPr>
            <p:ph type="title"/>
          </p:nvPr>
        </p:nvSpPr>
        <p:spPr>
          <a:xfrm>
            <a:off x="458157" y="746979"/>
            <a:ext cx="7133463" cy="519418"/>
          </a:xfrm>
        </p:spPr>
        <p:txBody>
          <a:bodyPr>
            <a:normAutofit fontScale="90000"/>
          </a:bodyPr>
          <a:lstStyle/>
          <a:p>
            <a:r>
              <a:rPr lang="en-US" dirty="0"/>
              <a:t>Why Merchant Exposure is so Scary to Lenders and Investors</a:t>
            </a:r>
          </a:p>
        </p:txBody>
      </p:sp>
      <p:pic>
        <p:nvPicPr>
          <p:cNvPr id="5" name="Content Placeholder 4">
            <a:extLst>
              <a:ext uri="{FF2B5EF4-FFF2-40B4-BE49-F238E27FC236}">
                <a16:creationId xmlns:a16="http://schemas.microsoft.com/office/drawing/2014/main" id="{3B71335D-97B9-4F5B-9C62-8D10F2320AEE}"/>
              </a:ext>
            </a:extLst>
          </p:cNvPr>
          <p:cNvPicPr>
            <a:picLocks noGrp="1" noChangeAspect="1"/>
          </p:cNvPicPr>
          <p:nvPr>
            <p:ph idx="1"/>
          </p:nvPr>
        </p:nvPicPr>
        <p:blipFill>
          <a:blip r:embed="rId2"/>
          <a:stretch>
            <a:fillRect/>
          </a:stretch>
        </p:blipFill>
        <p:spPr>
          <a:xfrm>
            <a:off x="2943688" y="2152961"/>
            <a:ext cx="4760075" cy="3338722"/>
          </a:xfrm>
          <a:prstGeom prst="rect">
            <a:avLst/>
          </a:prstGeom>
        </p:spPr>
      </p:pic>
      <p:sp>
        <p:nvSpPr>
          <p:cNvPr id="6" name="TextBox 5">
            <a:extLst>
              <a:ext uri="{FF2B5EF4-FFF2-40B4-BE49-F238E27FC236}">
                <a16:creationId xmlns:a16="http://schemas.microsoft.com/office/drawing/2014/main" id="{559090D0-5E62-4DD3-8325-D158E6B14AD7}"/>
              </a:ext>
            </a:extLst>
          </p:cNvPr>
          <p:cNvSpPr txBox="1"/>
          <p:nvPr/>
        </p:nvSpPr>
        <p:spPr>
          <a:xfrm>
            <a:off x="6468447" y="1904137"/>
            <a:ext cx="1532553" cy="326243"/>
          </a:xfrm>
          <a:prstGeom prst="rect">
            <a:avLst/>
          </a:prstGeom>
          <a:noFill/>
        </p:spPr>
        <p:txBody>
          <a:bodyPr wrap="square" rtlCol="0">
            <a:spAutoFit/>
          </a:bodyPr>
          <a:lstStyle/>
          <a:p>
            <a:r>
              <a:rPr lang="en-US" sz="760" dirty="0">
                <a:latin typeface="Arial" panose="020B0604020202020204" pitchFamily="34" charset="0"/>
                <a:cs typeface="Arial" panose="020B0604020202020204" pitchFamily="34" charset="0"/>
              </a:rPr>
              <a:t>A lot of merchant plants in US. Note the initial rating of BBB-</a:t>
            </a:r>
          </a:p>
        </p:txBody>
      </p:sp>
      <p:cxnSp>
        <p:nvCxnSpPr>
          <p:cNvPr id="8" name="Straight Arrow Connector 7">
            <a:extLst>
              <a:ext uri="{FF2B5EF4-FFF2-40B4-BE49-F238E27FC236}">
                <a16:creationId xmlns:a16="http://schemas.microsoft.com/office/drawing/2014/main" id="{A61C5622-FDEB-4492-99AF-6DEA08080853}"/>
              </a:ext>
            </a:extLst>
          </p:cNvPr>
          <p:cNvCxnSpPr>
            <a:cxnSpLocks/>
            <a:stCxn id="6" idx="1"/>
          </p:cNvCxnSpPr>
          <p:nvPr/>
        </p:nvCxnSpPr>
        <p:spPr>
          <a:xfrm flipH="1">
            <a:off x="4572000" y="2067259"/>
            <a:ext cx="1896447" cy="10605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1234070-B4A3-1D13-CB05-FC3CB80B0229}"/>
              </a:ext>
            </a:extLst>
          </p:cNvPr>
          <p:cNvSpPr txBox="1"/>
          <p:nvPr/>
        </p:nvSpPr>
        <p:spPr>
          <a:xfrm>
            <a:off x="207034" y="2596551"/>
            <a:ext cx="2487741" cy="938719"/>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This table demonstrates that the largest category of project finance defaults is merchant plants and explains why lenders are very sensitive to merchant exposure.</a:t>
            </a:r>
          </a:p>
        </p:txBody>
      </p:sp>
    </p:spTree>
    <p:extLst>
      <p:ext uri="{BB962C8B-B14F-4D97-AF65-F5344CB8AC3E}">
        <p14:creationId xmlns:p14="http://schemas.microsoft.com/office/powerpoint/2010/main" val="31516492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E3F7-23CA-3106-BDF2-D5A1A79D2B41}"/>
              </a:ext>
            </a:extLst>
          </p:cNvPr>
          <p:cNvSpPr>
            <a:spLocks noGrp="1"/>
          </p:cNvSpPr>
          <p:nvPr>
            <p:ph type="title"/>
          </p:nvPr>
        </p:nvSpPr>
        <p:spPr>
          <a:xfrm>
            <a:off x="1405371" y="2855259"/>
            <a:ext cx="6000750" cy="573741"/>
          </a:xfrm>
        </p:spPr>
        <p:txBody>
          <a:bodyPr>
            <a:normAutofit fontScale="90000"/>
          </a:bodyPr>
          <a:lstStyle/>
          <a:p>
            <a:r>
              <a:rPr lang="en-US" dirty="0"/>
              <a:t>2020’s – </a:t>
            </a:r>
            <a:br>
              <a:rPr lang="en-US" dirty="0"/>
            </a:br>
            <a:br>
              <a:rPr lang="en-US" dirty="0"/>
            </a:br>
            <a:r>
              <a:rPr lang="en-US" dirty="0"/>
              <a:t>Corporate PPA’s, Price Hedging, Merchant Tails in Renewable Projects</a:t>
            </a:r>
          </a:p>
        </p:txBody>
      </p:sp>
    </p:spTree>
    <p:extLst>
      <p:ext uri="{BB962C8B-B14F-4D97-AF65-F5344CB8AC3E}">
        <p14:creationId xmlns:p14="http://schemas.microsoft.com/office/powerpoint/2010/main" val="404807732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0D099-7F7D-B030-9864-079515ACC5C8}"/>
              </a:ext>
            </a:extLst>
          </p:cNvPr>
          <p:cNvSpPr>
            <a:spLocks noGrp="1"/>
          </p:cNvSpPr>
          <p:nvPr>
            <p:ph type="title"/>
          </p:nvPr>
        </p:nvSpPr>
        <p:spPr>
          <a:xfrm>
            <a:off x="573443" y="805479"/>
            <a:ext cx="6560601" cy="530470"/>
          </a:xfrm>
        </p:spPr>
        <p:txBody>
          <a:bodyPr>
            <a:normAutofit fontScale="90000"/>
          </a:bodyPr>
          <a:lstStyle/>
          <a:p>
            <a:r>
              <a:rPr lang="en-US" dirty="0"/>
              <a:t>Difference between a Standard Forward Swap and Contract for Difference</a:t>
            </a:r>
          </a:p>
        </p:txBody>
      </p:sp>
      <p:sp>
        <p:nvSpPr>
          <p:cNvPr id="16" name="Content Placeholder 15">
            <a:extLst>
              <a:ext uri="{FF2B5EF4-FFF2-40B4-BE49-F238E27FC236}">
                <a16:creationId xmlns:a16="http://schemas.microsoft.com/office/drawing/2014/main" id="{CF15D192-2986-9E60-4C46-64FB1F3E1A2A}"/>
              </a:ext>
            </a:extLst>
          </p:cNvPr>
          <p:cNvSpPr>
            <a:spLocks noGrp="1"/>
          </p:cNvSpPr>
          <p:nvPr>
            <p:ph idx="1"/>
          </p:nvPr>
        </p:nvSpPr>
        <p:spPr>
          <a:xfrm>
            <a:off x="353683" y="2001328"/>
            <a:ext cx="7936301" cy="1762937"/>
          </a:xfrm>
        </p:spPr>
        <p:txBody>
          <a:bodyPr>
            <a:normAutofit/>
          </a:bodyPr>
          <a:lstStyle/>
          <a:p>
            <a:pPr marL="0" indent="0">
              <a:buNone/>
            </a:pPr>
            <a:r>
              <a:rPr lang="en-US" sz="2000" dirty="0"/>
              <a:t>In forward contracts the settlement is made based on production which can vary.  The price is assured no matter what is the production. Classic forward contracts like interest rate swaps are different because they have fixed notional volumes which allows the counter party to evaluate prices without the price variation. </a:t>
            </a:r>
            <a:endParaRPr lang="en-GB" sz="2000" dirty="0"/>
          </a:p>
        </p:txBody>
      </p:sp>
      <p:sp>
        <p:nvSpPr>
          <p:cNvPr id="17" name="Text Placeholder 5">
            <a:extLst>
              <a:ext uri="{FF2B5EF4-FFF2-40B4-BE49-F238E27FC236}">
                <a16:creationId xmlns:a16="http://schemas.microsoft.com/office/drawing/2014/main" id="{90D7173A-BF66-C46B-49F2-6F117E88C79B}"/>
              </a:ext>
            </a:extLst>
          </p:cNvPr>
          <p:cNvSpPr txBox="1">
            <a:spLocks/>
          </p:cNvSpPr>
          <p:nvPr/>
        </p:nvSpPr>
        <p:spPr>
          <a:xfrm>
            <a:off x="5141377" y="3839367"/>
            <a:ext cx="2273498" cy="359867"/>
          </a:xfrm>
          <a:prstGeom prst="rect">
            <a:avLst/>
          </a:prstGeom>
        </p:spPr>
        <p:txBody>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25" b="1" dirty="0"/>
              <a:t>Contract for Difference</a:t>
            </a:r>
          </a:p>
        </p:txBody>
      </p:sp>
      <p:sp>
        <p:nvSpPr>
          <p:cNvPr id="18" name="Text Placeholder 3">
            <a:extLst>
              <a:ext uri="{FF2B5EF4-FFF2-40B4-BE49-F238E27FC236}">
                <a16:creationId xmlns:a16="http://schemas.microsoft.com/office/drawing/2014/main" id="{49E4D000-52FF-3981-254C-4DB41728639B}"/>
              </a:ext>
            </a:extLst>
          </p:cNvPr>
          <p:cNvSpPr txBox="1">
            <a:spLocks/>
          </p:cNvSpPr>
          <p:nvPr/>
        </p:nvSpPr>
        <p:spPr>
          <a:xfrm>
            <a:off x="1872754" y="3764265"/>
            <a:ext cx="2272606" cy="359867"/>
          </a:xfrm>
          <a:prstGeom prst="rect">
            <a:avLst/>
          </a:prstGeom>
        </p:spPr>
        <p:txBody>
          <a:bodyPr vert="horz" lIns="51435" tIns="25718" rIns="51435" bIns="25718" rtlCol="0">
            <a:norm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25" b="1" dirty="0"/>
              <a:t>Forward Contract (Swap)</a:t>
            </a:r>
          </a:p>
        </p:txBody>
      </p:sp>
      <p:sp>
        <p:nvSpPr>
          <p:cNvPr id="19" name="Content Placeholder 4">
            <a:extLst>
              <a:ext uri="{FF2B5EF4-FFF2-40B4-BE49-F238E27FC236}">
                <a16:creationId xmlns:a16="http://schemas.microsoft.com/office/drawing/2014/main" id="{AFE2E0AB-91C5-441C-A322-46ECCD082CDE}"/>
              </a:ext>
            </a:extLst>
          </p:cNvPr>
          <p:cNvSpPr txBox="1">
            <a:spLocks/>
          </p:cNvSpPr>
          <p:nvPr/>
        </p:nvSpPr>
        <p:spPr>
          <a:xfrm>
            <a:off x="1800432" y="4077373"/>
            <a:ext cx="2080780" cy="1444678"/>
          </a:xfrm>
          <a:prstGeom prst="rect">
            <a:avLst/>
          </a:prstGeom>
          <a:solidFill>
            <a:schemeClr val="bg1"/>
          </a:solidFill>
        </p:spPr>
        <p:txBody>
          <a:bodyPr>
            <a:normAutofit fontScale="92500" lnSpcReduction="10000"/>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125" dirty="0"/>
              <a:t>Contract settles on the difference between a fixed forward price and the merchant price</a:t>
            </a:r>
          </a:p>
          <a:p>
            <a:pPr algn="l"/>
            <a:r>
              <a:rPr lang="en-US" sz="1125" dirty="0"/>
              <a:t>Contract has defined term</a:t>
            </a:r>
          </a:p>
          <a:p>
            <a:pPr algn="l"/>
            <a:r>
              <a:rPr lang="en-US" sz="1125" dirty="0"/>
              <a:t>Contract based on a notional amount like and interest rate swap or a forward exchange rate contract</a:t>
            </a:r>
          </a:p>
        </p:txBody>
      </p:sp>
      <p:sp>
        <p:nvSpPr>
          <p:cNvPr id="20" name="Content Placeholder 7">
            <a:extLst>
              <a:ext uri="{FF2B5EF4-FFF2-40B4-BE49-F238E27FC236}">
                <a16:creationId xmlns:a16="http://schemas.microsoft.com/office/drawing/2014/main" id="{1E4C26CD-C1E6-CE13-3587-7AC2B26C3E60}"/>
              </a:ext>
            </a:extLst>
          </p:cNvPr>
          <p:cNvSpPr txBox="1">
            <a:spLocks/>
          </p:cNvSpPr>
          <p:nvPr/>
        </p:nvSpPr>
        <p:spPr>
          <a:xfrm>
            <a:off x="5212685" y="4124132"/>
            <a:ext cx="2130884" cy="1397919"/>
          </a:xfrm>
          <a:prstGeom prst="rect">
            <a:avLst/>
          </a:prstGeom>
          <a:solidFill>
            <a:schemeClr val="bg1"/>
          </a:solidFill>
        </p:spPr>
        <p:txBody>
          <a:bodyPr>
            <a:normAutofit fontScale="92500" lnSpcReduction="10000"/>
          </a:bodyPr>
          <a:lstStyle>
            <a:lvl1pPr marL="228600" indent="-228600" algn="just" defTabSz="914400" rtl="0" eaLnBrk="1" latinLnBrk="0" hangingPunct="1">
              <a:lnSpc>
                <a:spcPct val="90000"/>
              </a:lnSpc>
              <a:spcBef>
                <a:spcPts val="1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just" defTabSz="914400" rtl="0" eaLnBrk="1" latinLnBrk="0" hangingPunct="1">
              <a:lnSpc>
                <a:spcPct val="90000"/>
              </a:lnSpc>
              <a:spcBef>
                <a:spcPts val="500"/>
              </a:spcBef>
              <a:buFont typeface="Wingdings 3" panose="05040102010807070707" pitchFamily="18"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just" defTabSz="914400" rtl="0" eaLnBrk="1" latinLnBrk="0" hangingPunct="1">
              <a:lnSpc>
                <a:spcPct val="90000"/>
              </a:lnSpc>
              <a:spcBef>
                <a:spcPts val="500"/>
              </a:spcBef>
              <a:buFont typeface="Wingdings 3" panose="050401020108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just" defTabSz="914400" rtl="0" eaLnBrk="1" latinLnBrk="0" hangingPunct="1">
              <a:lnSpc>
                <a:spcPct val="90000"/>
              </a:lnSpc>
              <a:spcBef>
                <a:spcPts val="500"/>
              </a:spcBef>
              <a:buFont typeface="Wingdings 3" panose="05040102010807070707"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125" dirty="0"/>
              <a:t>Contract settles on the difference between a fixed forward price and the merchant price</a:t>
            </a:r>
          </a:p>
          <a:p>
            <a:pPr algn="l"/>
            <a:r>
              <a:rPr lang="en-US" sz="1125" dirty="0"/>
              <a:t>Contract has defined term</a:t>
            </a:r>
          </a:p>
          <a:p>
            <a:pPr algn="l"/>
            <a:r>
              <a:rPr lang="en-US" sz="1125" dirty="0"/>
              <a:t>Contract based on production at a power project where the amount of output is not fixed</a:t>
            </a:r>
          </a:p>
        </p:txBody>
      </p:sp>
    </p:spTree>
    <p:extLst>
      <p:ext uri="{BB962C8B-B14F-4D97-AF65-F5344CB8AC3E}">
        <p14:creationId xmlns:p14="http://schemas.microsoft.com/office/powerpoint/2010/main" val="87592384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5EA81-AF13-414B-8952-84997F02BA8C}"/>
              </a:ext>
            </a:extLst>
          </p:cNvPr>
          <p:cNvSpPr>
            <a:spLocks noGrp="1"/>
          </p:cNvSpPr>
          <p:nvPr>
            <p:ph type="title"/>
          </p:nvPr>
        </p:nvSpPr>
        <p:spPr>
          <a:xfrm>
            <a:off x="973842" y="846739"/>
            <a:ext cx="5704682" cy="367903"/>
          </a:xfrm>
        </p:spPr>
        <p:txBody>
          <a:bodyPr>
            <a:normAutofit fontScale="90000"/>
          </a:bodyPr>
          <a:lstStyle/>
          <a:p>
            <a:r>
              <a:rPr lang="en-US" dirty="0"/>
              <a:t>Forward Merchant Prices, Natural Gas Prices and Market Heat Rates</a:t>
            </a:r>
          </a:p>
        </p:txBody>
      </p:sp>
      <p:sp>
        <p:nvSpPr>
          <p:cNvPr id="11" name="Content Placeholder 10">
            <a:extLst>
              <a:ext uri="{FF2B5EF4-FFF2-40B4-BE49-F238E27FC236}">
                <a16:creationId xmlns:a16="http://schemas.microsoft.com/office/drawing/2014/main" id="{78A2A7C6-CADC-6FC7-2659-E3739CF0D1DC}"/>
              </a:ext>
            </a:extLst>
          </p:cNvPr>
          <p:cNvSpPr>
            <a:spLocks noGrp="1"/>
          </p:cNvSpPr>
          <p:nvPr>
            <p:ph idx="1"/>
          </p:nvPr>
        </p:nvSpPr>
        <p:spPr>
          <a:xfrm>
            <a:off x="845389" y="1915064"/>
            <a:ext cx="7366957" cy="1595887"/>
          </a:xfrm>
        </p:spPr>
        <p:txBody>
          <a:bodyPr>
            <a:normAutofit fontScale="92500" lnSpcReduction="10000"/>
          </a:bodyPr>
          <a:lstStyle/>
          <a:p>
            <a:r>
              <a:rPr lang="en-US" dirty="0"/>
              <a:t>The graphs below are intended to illustrate how a trader could evaluate future electricity prices. As electricity is driven by natural gas and as natural gas can be stored, the forward prices for natural gas are stable as shown on the left-hand side graph. </a:t>
            </a:r>
          </a:p>
          <a:p>
            <a:r>
              <a:rPr lang="en-US" dirty="0"/>
              <a:t>Electricity prices can be evaluated relative to natural gas prices using the formula: Heat Rate = Electric Price/Natural Gas Price. The right-hand side graph shows that the implied heat rate in France and Denmark. For France it is quite stable. The forward price could then be evaluated as: Forward Price = HR x Gas Price. For Denmark the heat rate is much more variable and more difficult for the trader to evaluate.</a:t>
            </a:r>
          </a:p>
          <a:p>
            <a:endParaRPr lang="en-GB" dirty="0"/>
          </a:p>
        </p:txBody>
      </p:sp>
      <p:pic>
        <p:nvPicPr>
          <p:cNvPr id="9" name="Picture 8">
            <a:extLst>
              <a:ext uri="{FF2B5EF4-FFF2-40B4-BE49-F238E27FC236}">
                <a16:creationId xmlns:a16="http://schemas.microsoft.com/office/drawing/2014/main" id="{C85AAAC3-8AA9-1ADA-8776-043B0D7F49ED}"/>
              </a:ext>
            </a:extLst>
          </p:cNvPr>
          <p:cNvPicPr>
            <a:picLocks noChangeAspect="1"/>
          </p:cNvPicPr>
          <p:nvPr/>
        </p:nvPicPr>
        <p:blipFill>
          <a:blip r:embed="rId2"/>
          <a:stretch>
            <a:fillRect/>
          </a:stretch>
        </p:blipFill>
        <p:spPr>
          <a:xfrm>
            <a:off x="4999033" y="3996820"/>
            <a:ext cx="2756603" cy="2014441"/>
          </a:xfrm>
          <a:prstGeom prst="rect">
            <a:avLst/>
          </a:prstGeom>
        </p:spPr>
      </p:pic>
      <p:pic>
        <p:nvPicPr>
          <p:cNvPr id="12" name="Content Placeholder 6">
            <a:extLst>
              <a:ext uri="{FF2B5EF4-FFF2-40B4-BE49-F238E27FC236}">
                <a16:creationId xmlns:a16="http://schemas.microsoft.com/office/drawing/2014/main" id="{12AE96D3-80B6-4FA5-9585-C7773AF4D617}"/>
              </a:ext>
            </a:extLst>
          </p:cNvPr>
          <p:cNvPicPr>
            <a:picLocks noChangeAspect="1"/>
          </p:cNvPicPr>
          <p:nvPr/>
        </p:nvPicPr>
        <p:blipFill>
          <a:blip r:embed="rId3"/>
          <a:stretch>
            <a:fillRect/>
          </a:stretch>
        </p:blipFill>
        <p:spPr>
          <a:xfrm>
            <a:off x="1310726" y="3721980"/>
            <a:ext cx="2756603" cy="2021166"/>
          </a:xfrm>
          <a:prstGeom prst="rect">
            <a:avLst/>
          </a:prstGeom>
        </p:spPr>
      </p:pic>
    </p:spTree>
    <p:extLst>
      <p:ext uri="{BB962C8B-B14F-4D97-AF65-F5344CB8AC3E}">
        <p14:creationId xmlns:p14="http://schemas.microsoft.com/office/powerpoint/2010/main" val="37905562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B131A-6DE9-B304-DE6E-3BF1F9437C76}"/>
              </a:ext>
            </a:extLst>
          </p:cNvPr>
          <p:cNvSpPr>
            <a:spLocks noGrp="1"/>
          </p:cNvSpPr>
          <p:nvPr>
            <p:ph type="ctrTitle"/>
          </p:nvPr>
        </p:nvSpPr>
        <p:spPr/>
        <p:txBody>
          <a:bodyPr/>
          <a:lstStyle/>
          <a:p>
            <a:r>
              <a:rPr lang="en-US" dirty="0"/>
              <a:t>Value of Merchant Tail – Denmark (Non- Copenhagen)</a:t>
            </a:r>
          </a:p>
        </p:txBody>
      </p:sp>
      <p:sp>
        <p:nvSpPr>
          <p:cNvPr id="3" name="Text Placeholder 2">
            <a:extLst>
              <a:ext uri="{FF2B5EF4-FFF2-40B4-BE49-F238E27FC236}">
                <a16:creationId xmlns:a16="http://schemas.microsoft.com/office/drawing/2014/main" id="{56279D98-092E-822C-24D4-AD92D2A59D98}"/>
              </a:ext>
            </a:extLst>
          </p:cNvPr>
          <p:cNvSpPr>
            <a:spLocks noGrp="1"/>
          </p:cNvSpPr>
          <p:nvPr>
            <p:ph type="body" sz="quarter" idx="13"/>
          </p:nvPr>
        </p:nvSpPr>
        <p:spPr>
          <a:xfrm>
            <a:off x="247472" y="2217909"/>
            <a:ext cx="2692714" cy="2579044"/>
          </a:xfrm>
        </p:spPr>
        <p:txBody>
          <a:bodyPr>
            <a:normAutofit fontScale="92500" lnSpcReduction="10000"/>
          </a:bodyPr>
          <a:lstStyle/>
          <a:p>
            <a:pPr algn="l"/>
            <a:r>
              <a:rPr lang="en-US" dirty="0"/>
              <a:t>The value per MW can be divided  by 1,00 to get the value per kW per year. This can then be compared to the up-front cost Euro/kW or the carrying cost – Euro/kW-year</a:t>
            </a:r>
          </a:p>
          <a:p>
            <a:pPr algn="l"/>
            <a:endParaRPr lang="en-US" dirty="0"/>
          </a:p>
        </p:txBody>
      </p:sp>
      <p:pic>
        <p:nvPicPr>
          <p:cNvPr id="5" name="Picture 4">
            <a:extLst>
              <a:ext uri="{FF2B5EF4-FFF2-40B4-BE49-F238E27FC236}">
                <a16:creationId xmlns:a16="http://schemas.microsoft.com/office/drawing/2014/main" id="{3629AAD7-4008-B094-8089-CAE5DE8CA98F}"/>
              </a:ext>
            </a:extLst>
          </p:cNvPr>
          <p:cNvPicPr>
            <a:picLocks noChangeAspect="1"/>
          </p:cNvPicPr>
          <p:nvPr/>
        </p:nvPicPr>
        <p:blipFill>
          <a:blip r:embed="rId2"/>
          <a:stretch>
            <a:fillRect/>
          </a:stretch>
        </p:blipFill>
        <p:spPr>
          <a:xfrm>
            <a:off x="3306772" y="1985388"/>
            <a:ext cx="5280320" cy="3903220"/>
          </a:xfrm>
          <a:prstGeom prst="rect">
            <a:avLst/>
          </a:prstGeom>
        </p:spPr>
      </p:pic>
    </p:spTree>
    <p:extLst>
      <p:ext uri="{BB962C8B-B14F-4D97-AF65-F5344CB8AC3E}">
        <p14:creationId xmlns:p14="http://schemas.microsoft.com/office/powerpoint/2010/main" val="24409932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41DF8-681A-1968-5849-D7C65DFB74EC}"/>
              </a:ext>
            </a:extLst>
          </p:cNvPr>
          <p:cNvSpPr>
            <a:spLocks noGrp="1"/>
          </p:cNvSpPr>
          <p:nvPr>
            <p:ph type="title"/>
          </p:nvPr>
        </p:nvSpPr>
        <p:spPr>
          <a:xfrm>
            <a:off x="878951" y="779566"/>
            <a:ext cx="5704682" cy="367903"/>
          </a:xfrm>
        </p:spPr>
        <p:txBody>
          <a:bodyPr>
            <a:normAutofit fontScale="90000"/>
          </a:bodyPr>
          <a:lstStyle/>
          <a:p>
            <a:r>
              <a:rPr lang="en-US" dirty="0"/>
              <a:t>Is Political Risk Higher in US or Nigeria</a:t>
            </a:r>
          </a:p>
        </p:txBody>
      </p:sp>
      <p:sp>
        <p:nvSpPr>
          <p:cNvPr id="3" name="Content Placeholder 2">
            <a:extLst>
              <a:ext uri="{FF2B5EF4-FFF2-40B4-BE49-F238E27FC236}">
                <a16:creationId xmlns:a16="http://schemas.microsoft.com/office/drawing/2014/main" id="{7C9C9AED-511A-D205-83D4-458020F64E59}"/>
              </a:ext>
            </a:extLst>
          </p:cNvPr>
          <p:cNvSpPr>
            <a:spLocks noGrp="1"/>
          </p:cNvSpPr>
          <p:nvPr>
            <p:ph idx="1"/>
          </p:nvPr>
        </p:nvSpPr>
        <p:spPr>
          <a:xfrm>
            <a:off x="1371601" y="2180630"/>
            <a:ext cx="6237515" cy="2472333"/>
          </a:xfrm>
        </p:spPr>
        <p:txBody>
          <a:bodyPr/>
          <a:lstStyle/>
          <a:p>
            <a:r>
              <a:rPr lang="en-US" dirty="0"/>
              <a:t>Danger of investing in the US</a:t>
            </a:r>
          </a:p>
          <a:p>
            <a:endParaRPr lang="en-US" dirty="0"/>
          </a:p>
        </p:txBody>
      </p:sp>
      <p:pic>
        <p:nvPicPr>
          <p:cNvPr id="5" name="Picture 4">
            <a:extLst>
              <a:ext uri="{FF2B5EF4-FFF2-40B4-BE49-F238E27FC236}">
                <a16:creationId xmlns:a16="http://schemas.microsoft.com/office/drawing/2014/main" id="{305A18A0-94EF-9191-8712-35553CCFF3D3}"/>
              </a:ext>
            </a:extLst>
          </p:cNvPr>
          <p:cNvPicPr>
            <a:picLocks noChangeAspect="1"/>
          </p:cNvPicPr>
          <p:nvPr/>
        </p:nvPicPr>
        <p:blipFill>
          <a:blip r:embed="rId2"/>
          <a:stretch>
            <a:fillRect/>
          </a:stretch>
        </p:blipFill>
        <p:spPr>
          <a:xfrm>
            <a:off x="802257" y="2702385"/>
            <a:ext cx="2922169" cy="3291545"/>
          </a:xfrm>
          <a:prstGeom prst="rect">
            <a:avLst/>
          </a:prstGeom>
        </p:spPr>
      </p:pic>
      <p:pic>
        <p:nvPicPr>
          <p:cNvPr id="7" name="Picture 6">
            <a:extLst>
              <a:ext uri="{FF2B5EF4-FFF2-40B4-BE49-F238E27FC236}">
                <a16:creationId xmlns:a16="http://schemas.microsoft.com/office/drawing/2014/main" id="{2007A515-197A-D3F4-94E9-351796D786D1}"/>
              </a:ext>
            </a:extLst>
          </p:cNvPr>
          <p:cNvPicPr>
            <a:picLocks noChangeAspect="1"/>
          </p:cNvPicPr>
          <p:nvPr/>
        </p:nvPicPr>
        <p:blipFill>
          <a:blip r:embed="rId3"/>
          <a:stretch>
            <a:fillRect/>
          </a:stretch>
        </p:blipFill>
        <p:spPr>
          <a:xfrm>
            <a:off x="4134347" y="2931245"/>
            <a:ext cx="2449286" cy="2722694"/>
          </a:xfrm>
          <a:prstGeom prst="rect">
            <a:avLst/>
          </a:prstGeom>
        </p:spPr>
      </p:pic>
      <p:pic>
        <p:nvPicPr>
          <p:cNvPr id="9" name="Picture 8">
            <a:extLst>
              <a:ext uri="{FF2B5EF4-FFF2-40B4-BE49-F238E27FC236}">
                <a16:creationId xmlns:a16="http://schemas.microsoft.com/office/drawing/2014/main" id="{CE4F76B3-29F5-DE87-F1E8-119544F513F1}"/>
              </a:ext>
            </a:extLst>
          </p:cNvPr>
          <p:cNvPicPr>
            <a:picLocks noChangeAspect="1"/>
          </p:cNvPicPr>
          <p:nvPr/>
        </p:nvPicPr>
        <p:blipFill>
          <a:blip r:embed="rId4"/>
          <a:stretch>
            <a:fillRect/>
          </a:stretch>
        </p:blipFill>
        <p:spPr>
          <a:xfrm>
            <a:off x="5869667" y="1614490"/>
            <a:ext cx="1777004" cy="1316755"/>
          </a:xfrm>
          <a:prstGeom prst="rect">
            <a:avLst/>
          </a:prstGeom>
        </p:spPr>
      </p:pic>
    </p:spTree>
    <p:extLst>
      <p:ext uri="{BB962C8B-B14F-4D97-AF65-F5344CB8AC3E}">
        <p14:creationId xmlns:p14="http://schemas.microsoft.com/office/powerpoint/2010/main" val="9256500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2D38-EB1F-439F-FA42-09B51546A9BE}"/>
              </a:ext>
            </a:extLst>
          </p:cNvPr>
          <p:cNvSpPr>
            <a:spLocks noGrp="1"/>
          </p:cNvSpPr>
          <p:nvPr>
            <p:ph type="ctrTitle"/>
          </p:nvPr>
        </p:nvSpPr>
        <p:spPr/>
        <p:txBody>
          <a:bodyPr/>
          <a:lstStyle/>
          <a:p>
            <a:r>
              <a:rPr lang="en-US" dirty="0"/>
              <a:t>Session 4: Stages of Project Finance</a:t>
            </a:r>
          </a:p>
        </p:txBody>
      </p:sp>
    </p:spTree>
    <p:extLst>
      <p:ext uri="{BB962C8B-B14F-4D97-AF65-F5344CB8AC3E}">
        <p14:creationId xmlns:p14="http://schemas.microsoft.com/office/powerpoint/2010/main" val="2639150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F113-4E59-7A5D-354F-285EB31850A9}"/>
              </a:ext>
            </a:extLst>
          </p:cNvPr>
          <p:cNvSpPr>
            <a:spLocks noGrp="1"/>
          </p:cNvSpPr>
          <p:nvPr>
            <p:ph type="title"/>
          </p:nvPr>
        </p:nvSpPr>
        <p:spPr/>
        <p:txBody>
          <a:bodyPr/>
          <a:lstStyle/>
          <a:p>
            <a:r>
              <a:rPr lang="en-US" dirty="0"/>
              <a:t>More Definitions</a:t>
            </a:r>
          </a:p>
        </p:txBody>
      </p:sp>
      <p:sp>
        <p:nvSpPr>
          <p:cNvPr id="3" name="Content Placeholder 2">
            <a:extLst>
              <a:ext uri="{FF2B5EF4-FFF2-40B4-BE49-F238E27FC236}">
                <a16:creationId xmlns:a16="http://schemas.microsoft.com/office/drawing/2014/main" id="{09301DC9-81EE-F21D-C92C-F9423406910B}"/>
              </a:ext>
            </a:extLst>
          </p:cNvPr>
          <p:cNvSpPr>
            <a:spLocks noGrp="1"/>
          </p:cNvSpPr>
          <p:nvPr>
            <p:ph idx="1"/>
          </p:nvPr>
        </p:nvSpPr>
        <p:spPr/>
        <p:txBody>
          <a:bodyPr>
            <a:normAutofit/>
          </a:bodyPr>
          <a:lstStyle/>
          <a:p>
            <a:r>
              <a:rPr lang="en-GB" sz="1800" i="1" dirty="0"/>
              <a:t>Project financing is a loan structure that relies primarily on the project's cash flow for repayment, with the project's assets, rights, and interests held as secondary collateral.</a:t>
            </a:r>
            <a:endParaRPr lang="en-US" sz="1800" dirty="0"/>
          </a:p>
          <a:p>
            <a:r>
              <a:rPr lang="en-US" sz="1800" i="1" dirty="0"/>
              <a:t>… financing of a particular economic unit in which a lender is satisfied to look initially to the cash flow and earnings of that project economic unit as the source of funds from which a loan will be repaid and to the assets of the economic unit as collateral for the loan.</a:t>
            </a:r>
            <a:endParaRPr lang="en-US" sz="1800" dirty="0"/>
          </a:p>
          <a:p>
            <a:r>
              <a:rPr lang="en-US" sz="1800" i="1" dirty="0"/>
              <a:t>Project finance involves the creation of a legally independent project company financed with nonrecourse debt (and equity from one or more corporate entities known as sponsoring firms) for the purpose of financing investment in a single purpose capital asset, usually with a limited life.</a:t>
            </a:r>
            <a:endParaRPr lang="en-US" sz="1800" dirty="0"/>
          </a:p>
          <a:p>
            <a:r>
              <a:rPr lang="en-GB" sz="1800" dirty="0"/>
              <a:t>Investopedia, definition of project finance</a:t>
            </a:r>
            <a:endParaRPr lang="en-US" sz="1800" dirty="0"/>
          </a:p>
          <a:p>
            <a:r>
              <a:rPr lang="en-GB" sz="1800" dirty="0"/>
              <a:t>Nevitt, P.K. and Fabozzi F, Euromoney, Project Financing, 7</a:t>
            </a:r>
            <a:r>
              <a:rPr lang="en-GB" sz="1800" baseline="30000" dirty="0"/>
              <a:t>th</a:t>
            </a:r>
            <a:r>
              <a:rPr lang="en-GB" sz="1800" dirty="0"/>
              <a:t> Edition, London </a:t>
            </a:r>
            <a:endParaRPr lang="en-US" sz="1800" dirty="0"/>
          </a:p>
          <a:p>
            <a:endParaRPr lang="en-US" sz="1800" dirty="0"/>
          </a:p>
        </p:txBody>
      </p:sp>
    </p:spTree>
    <p:extLst>
      <p:ext uri="{BB962C8B-B14F-4D97-AF65-F5344CB8AC3E}">
        <p14:creationId xmlns:p14="http://schemas.microsoft.com/office/powerpoint/2010/main" val="8551745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A648C-F3BA-CDBB-C8FB-88EF333AAA67}"/>
              </a:ext>
            </a:extLst>
          </p:cNvPr>
          <p:cNvSpPr>
            <a:spLocks noGrp="1"/>
          </p:cNvSpPr>
          <p:nvPr>
            <p:ph type="title"/>
          </p:nvPr>
        </p:nvSpPr>
        <p:spPr/>
        <p:txBody>
          <a:bodyPr/>
          <a:lstStyle/>
          <a:p>
            <a:r>
              <a:rPr lang="en-US" dirty="0"/>
              <a:t>Timeline Subjects</a:t>
            </a:r>
          </a:p>
        </p:txBody>
      </p:sp>
      <p:sp>
        <p:nvSpPr>
          <p:cNvPr id="3" name="Content Placeholder 2">
            <a:extLst>
              <a:ext uri="{FF2B5EF4-FFF2-40B4-BE49-F238E27FC236}">
                <a16:creationId xmlns:a16="http://schemas.microsoft.com/office/drawing/2014/main" id="{B2259299-E7F3-AF5D-388E-38993F920ECE}"/>
              </a:ext>
            </a:extLst>
          </p:cNvPr>
          <p:cNvSpPr>
            <a:spLocks noGrp="1"/>
          </p:cNvSpPr>
          <p:nvPr>
            <p:ph idx="1"/>
          </p:nvPr>
        </p:nvSpPr>
        <p:spPr/>
        <p:txBody>
          <a:bodyPr>
            <a:normAutofit/>
          </a:bodyPr>
          <a:lstStyle/>
          <a:p>
            <a:r>
              <a:rPr lang="en-US" dirty="0"/>
              <a:t>Project identification;</a:t>
            </a:r>
          </a:p>
          <a:p>
            <a:r>
              <a:rPr lang="en-US" dirty="0"/>
              <a:t>Project definition &amp; feasibility study;</a:t>
            </a:r>
          </a:p>
          <a:p>
            <a:r>
              <a:rPr lang="en-US" dirty="0"/>
              <a:t>Competition;</a:t>
            </a:r>
          </a:p>
          <a:p>
            <a:r>
              <a:rPr lang="en-US" dirty="0"/>
              <a:t>Contract negotiation;</a:t>
            </a:r>
          </a:p>
          <a:p>
            <a:r>
              <a:rPr lang="en-US" dirty="0"/>
              <a:t>Financial competition/commitments;</a:t>
            </a:r>
          </a:p>
          <a:p>
            <a:r>
              <a:rPr lang="en-US" dirty="0"/>
              <a:t>Financial due diligence;</a:t>
            </a:r>
          </a:p>
          <a:p>
            <a:r>
              <a:rPr lang="en-US" dirty="0"/>
              <a:t>Contractual structure of a Request for Proposals (</a:t>
            </a:r>
            <a:r>
              <a:rPr lang="en-US" dirty="0" err="1"/>
              <a:t>RfP</a:t>
            </a:r>
            <a:r>
              <a:rPr lang="en-US" dirty="0"/>
              <a:t>) and implications to achieve financial close</a:t>
            </a:r>
          </a:p>
          <a:p>
            <a:r>
              <a:rPr lang="en-US" dirty="0"/>
              <a:t>Linkages between these different stages and how they all fit together.</a:t>
            </a:r>
          </a:p>
        </p:txBody>
      </p:sp>
    </p:spTree>
    <p:extLst>
      <p:ext uri="{BB962C8B-B14F-4D97-AF65-F5344CB8AC3E}">
        <p14:creationId xmlns:p14="http://schemas.microsoft.com/office/powerpoint/2010/main" val="230429525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AE14A-64CA-99A9-3561-F680FE9034B5}"/>
              </a:ext>
            </a:extLst>
          </p:cNvPr>
          <p:cNvSpPr>
            <a:spLocks noGrp="1"/>
          </p:cNvSpPr>
          <p:nvPr>
            <p:ph type="title"/>
          </p:nvPr>
        </p:nvSpPr>
        <p:spPr/>
        <p:txBody>
          <a:bodyPr/>
          <a:lstStyle/>
          <a:p>
            <a:r>
              <a:rPr lang="en-US" dirty="0"/>
              <a:t>Activity</a:t>
            </a:r>
          </a:p>
        </p:txBody>
      </p:sp>
      <p:sp>
        <p:nvSpPr>
          <p:cNvPr id="3" name="Content Placeholder 2">
            <a:extLst>
              <a:ext uri="{FF2B5EF4-FFF2-40B4-BE49-F238E27FC236}">
                <a16:creationId xmlns:a16="http://schemas.microsoft.com/office/drawing/2014/main" id="{73AE55C2-8733-6967-53D2-4CC8E664DB35}"/>
              </a:ext>
            </a:extLst>
          </p:cNvPr>
          <p:cNvSpPr>
            <a:spLocks noGrp="1"/>
          </p:cNvSpPr>
          <p:nvPr>
            <p:ph idx="1"/>
          </p:nvPr>
        </p:nvSpPr>
        <p:spPr/>
        <p:txBody>
          <a:bodyPr/>
          <a:lstStyle/>
          <a:p>
            <a:endParaRPr lang="en-US" dirty="0"/>
          </a:p>
          <a:p>
            <a:r>
              <a:rPr lang="en-US" dirty="0"/>
              <a:t>Understanding the progression of activities in a project finance </a:t>
            </a:r>
          </a:p>
          <a:p>
            <a:r>
              <a:rPr lang="en-US" dirty="0"/>
              <a:t> Interactive polling </a:t>
            </a:r>
          </a:p>
          <a:p>
            <a:r>
              <a:rPr lang="en-US" dirty="0"/>
              <a:t> Various examples on how different projects have dealt with the different stages of project finance and in particular drawing out differences between public procurement vs private processes </a:t>
            </a:r>
          </a:p>
          <a:p>
            <a:r>
              <a:rPr lang="en-US" dirty="0"/>
              <a:t> Using a case study that involve natural resource project, issues related to the debt financing package required for expansion will be used. Issues to review under this activity include: </a:t>
            </a:r>
          </a:p>
          <a:p>
            <a:r>
              <a:rPr lang="en-US" dirty="0"/>
              <a:t>how debt can be used for expansion, </a:t>
            </a:r>
          </a:p>
          <a:p>
            <a:r>
              <a:rPr lang="en-US" dirty="0"/>
              <a:t>how loan covenants needs to be strengthened to provide comfort to lenders, </a:t>
            </a:r>
          </a:p>
          <a:p>
            <a:r>
              <a:rPr lang="en-US" dirty="0"/>
              <a:t>if a project is of national importance, when and how government support may be required, and what are the implications of government support </a:t>
            </a:r>
          </a:p>
          <a:p>
            <a:r>
              <a:rPr lang="en-US" dirty="0"/>
              <a:t>what does it mean to develop a “hybrid” financing structure </a:t>
            </a:r>
          </a:p>
          <a:p>
            <a:r>
              <a:rPr lang="en-US" dirty="0"/>
              <a:t>other contractual and bankability implications </a:t>
            </a:r>
          </a:p>
        </p:txBody>
      </p:sp>
    </p:spTree>
    <p:extLst>
      <p:ext uri="{BB962C8B-B14F-4D97-AF65-F5344CB8AC3E}">
        <p14:creationId xmlns:p14="http://schemas.microsoft.com/office/powerpoint/2010/main" val="37067873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9270" y="786551"/>
            <a:ext cx="8188037" cy="518374"/>
          </a:xfrm>
        </p:spPr>
        <p:txBody>
          <a:bodyPr>
            <a:normAutofit fontScale="90000"/>
          </a:bodyPr>
          <a:lstStyle/>
          <a:p>
            <a:r>
              <a:rPr lang="en-US" dirty="0"/>
              <a:t>Illustrate Theory Issues with Model – Step 1 Project Timing Assumptions:</a:t>
            </a:r>
          </a:p>
        </p:txBody>
      </p:sp>
      <p:sp>
        <p:nvSpPr>
          <p:cNvPr id="11" name="Content Placeholder 10"/>
          <p:cNvSpPr>
            <a:spLocks noGrp="1"/>
          </p:cNvSpPr>
          <p:nvPr>
            <p:ph sz="quarter" idx="12"/>
          </p:nvPr>
        </p:nvSpPr>
        <p:spPr>
          <a:xfrm>
            <a:off x="1571625" y="2250547"/>
            <a:ext cx="6076084" cy="3302528"/>
          </a:xfrm>
        </p:spPr>
        <p:txBody>
          <a:bodyPr>
            <a:normAutofit/>
          </a:bodyPr>
          <a:lstStyle/>
          <a:p>
            <a:pPr>
              <a:lnSpc>
                <a:spcPct val="100000"/>
              </a:lnSpc>
              <a:spcAft>
                <a:spcPts val="450"/>
              </a:spcAft>
            </a:pPr>
            <a:r>
              <a:rPr lang="en-US" dirty="0"/>
              <a:t>Determined that construction of the windfarm will take 2 years.</a:t>
            </a:r>
          </a:p>
          <a:p>
            <a:pPr>
              <a:lnSpc>
                <a:spcPct val="100000"/>
              </a:lnSpc>
              <a:spcAft>
                <a:spcPts val="450"/>
              </a:spcAft>
            </a:pPr>
            <a:r>
              <a:rPr lang="en-US" dirty="0"/>
              <a:t>Useful life of the windfarm will be 32 years. </a:t>
            </a:r>
          </a:p>
          <a:p>
            <a:pPr>
              <a:lnSpc>
                <a:spcPct val="100000"/>
              </a:lnSpc>
              <a:spcAft>
                <a:spcPts val="450"/>
              </a:spcAft>
            </a:pPr>
            <a:r>
              <a:rPr lang="en-US" dirty="0"/>
              <a:t>Create Flexible timeline as its periodicity (months per period; 1 month means there will be 12 periods to make  year)</a:t>
            </a:r>
          </a:p>
        </p:txBody>
      </p:sp>
      <p:sp>
        <p:nvSpPr>
          <p:cNvPr id="13" name="TextBox 12">
            <a:extLst>
              <a:ext uri="{FF2B5EF4-FFF2-40B4-BE49-F238E27FC236}">
                <a16:creationId xmlns:a16="http://schemas.microsoft.com/office/drawing/2014/main" id="{67E409E3-49C5-4FE6-9831-8DDCB6DB4D33}"/>
              </a:ext>
            </a:extLst>
          </p:cNvPr>
          <p:cNvSpPr txBox="1"/>
          <p:nvPr/>
        </p:nvSpPr>
        <p:spPr>
          <a:xfrm>
            <a:off x="3214661" y="3495281"/>
            <a:ext cx="2677256" cy="276999"/>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1" dirty="0"/>
              <a:t>Anticipated Model Timeline</a:t>
            </a:r>
          </a:p>
        </p:txBody>
      </p:sp>
      <p:grpSp>
        <p:nvGrpSpPr>
          <p:cNvPr id="5" name="Group 4"/>
          <p:cNvGrpSpPr/>
          <p:nvPr/>
        </p:nvGrpSpPr>
        <p:grpSpPr>
          <a:xfrm>
            <a:off x="1329007" y="3993613"/>
            <a:ext cx="6243368" cy="993212"/>
            <a:chOff x="123443" y="3748274"/>
            <a:chExt cx="9020557" cy="1528328"/>
          </a:xfrm>
        </p:grpSpPr>
        <p:sp>
          <p:nvSpPr>
            <p:cNvPr id="26" name="TextBox 25">
              <a:extLst>
                <a:ext uri="{FF2B5EF4-FFF2-40B4-BE49-F238E27FC236}">
                  <a16:creationId xmlns:a16="http://schemas.microsoft.com/office/drawing/2014/main" id="{48EDD4A0-A8B1-4A24-BC1B-267A4ACB5EC4}"/>
                </a:ext>
              </a:extLst>
            </p:cNvPr>
            <p:cNvSpPr txBox="1"/>
            <p:nvPr/>
          </p:nvSpPr>
          <p:spPr>
            <a:xfrm>
              <a:off x="8312031" y="4708284"/>
              <a:ext cx="831969" cy="56831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b="1" dirty="0"/>
                <a:t>Dec 31, 2044</a:t>
              </a:r>
            </a:p>
          </p:txBody>
        </p:sp>
        <p:sp>
          <p:nvSpPr>
            <p:cNvPr id="23" name="TextBox 22">
              <a:extLst>
                <a:ext uri="{FF2B5EF4-FFF2-40B4-BE49-F238E27FC236}">
                  <a16:creationId xmlns:a16="http://schemas.microsoft.com/office/drawing/2014/main" id="{6EFA0164-6759-46DE-AE26-84DA4590E8A5}"/>
                </a:ext>
              </a:extLst>
            </p:cNvPr>
            <p:cNvSpPr txBox="1"/>
            <p:nvPr/>
          </p:nvSpPr>
          <p:spPr>
            <a:xfrm>
              <a:off x="2881661" y="4494677"/>
              <a:ext cx="704425" cy="56831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b="1" dirty="0"/>
                <a:t>Apr 1, 2021</a:t>
              </a:r>
            </a:p>
          </p:txBody>
        </p:sp>
        <p:sp>
          <p:nvSpPr>
            <p:cNvPr id="17" name="TextBox 16">
              <a:extLst>
                <a:ext uri="{FF2B5EF4-FFF2-40B4-BE49-F238E27FC236}">
                  <a16:creationId xmlns:a16="http://schemas.microsoft.com/office/drawing/2014/main" id="{C606ACE8-0EFD-4B00-B562-C11336F61517}"/>
                </a:ext>
              </a:extLst>
            </p:cNvPr>
            <p:cNvSpPr txBox="1"/>
            <p:nvPr/>
          </p:nvSpPr>
          <p:spPr>
            <a:xfrm>
              <a:off x="796638" y="4489339"/>
              <a:ext cx="714358" cy="56831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b="1" dirty="0"/>
                <a:t>Apr 1, 2019</a:t>
              </a:r>
            </a:p>
          </p:txBody>
        </p:sp>
        <p:sp>
          <p:nvSpPr>
            <p:cNvPr id="4" name="Rectangle 3">
              <a:extLst>
                <a:ext uri="{FF2B5EF4-FFF2-40B4-BE49-F238E27FC236}">
                  <a16:creationId xmlns:a16="http://schemas.microsoft.com/office/drawing/2014/main" id="{D4D0A946-F9C1-4B9D-9F5E-2163AED9B262}"/>
                </a:ext>
              </a:extLst>
            </p:cNvPr>
            <p:cNvSpPr/>
            <p:nvPr/>
          </p:nvSpPr>
          <p:spPr>
            <a:xfrm>
              <a:off x="1153356" y="3773441"/>
              <a:ext cx="2031319" cy="444011"/>
            </a:xfrm>
            <a:prstGeom prst="rect">
              <a:avLst/>
            </a:prstGeom>
            <a:solidFill>
              <a:schemeClr val="bg2">
                <a:lumMod val="40000"/>
                <a:lumOff val="60000"/>
              </a:schemeClr>
            </a:solidFill>
            <a:ln>
              <a:solidFill>
                <a:schemeClr val="bg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50" b="1" dirty="0">
                  <a:solidFill>
                    <a:schemeClr val="tx1"/>
                  </a:solidFill>
                </a:rPr>
                <a:t>Construction Period</a:t>
              </a:r>
            </a:p>
            <a:p>
              <a:pPr algn="ctr"/>
              <a:r>
                <a:rPr lang="en-US" sz="1050" dirty="0">
                  <a:solidFill>
                    <a:schemeClr val="tx1"/>
                  </a:solidFill>
                </a:rPr>
                <a:t>24 Months (2 Years)</a:t>
              </a:r>
            </a:p>
          </p:txBody>
        </p:sp>
        <p:sp>
          <p:nvSpPr>
            <p:cNvPr id="7" name="Rectangle 6">
              <a:extLst>
                <a:ext uri="{FF2B5EF4-FFF2-40B4-BE49-F238E27FC236}">
                  <a16:creationId xmlns:a16="http://schemas.microsoft.com/office/drawing/2014/main" id="{C0EAD3C9-5A32-449F-890C-EEE229FD72F1}"/>
                </a:ext>
              </a:extLst>
            </p:cNvPr>
            <p:cNvSpPr/>
            <p:nvPr/>
          </p:nvSpPr>
          <p:spPr>
            <a:xfrm>
              <a:off x="3189002" y="3775901"/>
              <a:ext cx="4849767" cy="444011"/>
            </a:xfrm>
            <a:prstGeom prst="rect">
              <a:avLst/>
            </a:prstGeom>
            <a:solidFill>
              <a:schemeClr val="accent6">
                <a:lumMod val="40000"/>
                <a:lumOff val="60000"/>
              </a:schemeClr>
            </a:solidFill>
            <a:ln>
              <a:solidFill>
                <a:schemeClr val="accent6">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50" b="1" dirty="0">
                  <a:solidFill>
                    <a:schemeClr val="tx1"/>
                  </a:solidFill>
                </a:rPr>
                <a:t>Operations Period</a:t>
              </a:r>
            </a:p>
            <a:p>
              <a:pPr algn="ctr"/>
              <a:r>
                <a:rPr lang="en-US" sz="1050" dirty="0">
                  <a:solidFill>
                    <a:schemeClr val="tx1"/>
                  </a:solidFill>
                </a:rPr>
                <a:t>23 Years</a:t>
              </a:r>
            </a:p>
          </p:txBody>
        </p:sp>
        <p:cxnSp>
          <p:nvCxnSpPr>
            <p:cNvPr id="9" name="Straight Connector 8">
              <a:extLst>
                <a:ext uri="{FF2B5EF4-FFF2-40B4-BE49-F238E27FC236}">
                  <a16:creationId xmlns:a16="http://schemas.microsoft.com/office/drawing/2014/main" id="{20325497-FAAF-4A33-9DC9-740924BBDDE9}"/>
                </a:ext>
              </a:extLst>
            </p:cNvPr>
            <p:cNvCxnSpPr/>
            <p:nvPr/>
          </p:nvCxnSpPr>
          <p:spPr>
            <a:xfrm>
              <a:off x="489763" y="4519692"/>
              <a:ext cx="8229600" cy="0"/>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AB27762-0D39-48C4-94F9-EFDEEE0A79E8}"/>
                </a:ext>
              </a:extLst>
            </p:cNvPr>
            <p:cNvCxnSpPr>
              <a:cxnSpLocks/>
            </p:cNvCxnSpPr>
            <p:nvPr/>
          </p:nvCxnSpPr>
          <p:spPr>
            <a:xfrm>
              <a:off x="501486" y="4305746"/>
              <a:ext cx="0" cy="427892"/>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75CD1C6C-3BDC-4F32-9775-5E9D203E71DE}"/>
                </a:ext>
              </a:extLst>
            </p:cNvPr>
            <p:cNvCxnSpPr>
              <a:cxnSpLocks/>
            </p:cNvCxnSpPr>
            <p:nvPr/>
          </p:nvCxnSpPr>
          <p:spPr>
            <a:xfrm>
              <a:off x="8734017" y="4305746"/>
              <a:ext cx="0" cy="427892"/>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F1635F08-0764-429D-A7A6-F6466EF124CE}"/>
                </a:ext>
              </a:extLst>
            </p:cNvPr>
            <p:cNvSpPr txBox="1"/>
            <p:nvPr/>
          </p:nvSpPr>
          <p:spPr>
            <a:xfrm>
              <a:off x="123443" y="4692831"/>
              <a:ext cx="759615" cy="56831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b="1" dirty="0"/>
                <a:t>Jan 1, 2019</a:t>
              </a:r>
            </a:p>
          </p:txBody>
        </p:sp>
        <p:cxnSp>
          <p:nvCxnSpPr>
            <p:cNvPr id="15" name="Straight Connector 14">
              <a:extLst>
                <a:ext uri="{FF2B5EF4-FFF2-40B4-BE49-F238E27FC236}">
                  <a16:creationId xmlns:a16="http://schemas.microsoft.com/office/drawing/2014/main" id="{90D6DEBD-984A-429E-8FAF-27030C4CDF6C}"/>
                </a:ext>
              </a:extLst>
            </p:cNvPr>
            <p:cNvCxnSpPr>
              <a:cxnSpLocks/>
            </p:cNvCxnSpPr>
            <p:nvPr/>
          </p:nvCxnSpPr>
          <p:spPr>
            <a:xfrm>
              <a:off x="1129501" y="3748274"/>
              <a:ext cx="0" cy="751742"/>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DCCD7171-9008-418D-861A-9F16003C73F6}"/>
                </a:ext>
              </a:extLst>
            </p:cNvPr>
            <p:cNvCxnSpPr>
              <a:cxnSpLocks/>
            </p:cNvCxnSpPr>
            <p:nvPr/>
          </p:nvCxnSpPr>
          <p:spPr>
            <a:xfrm>
              <a:off x="3193619" y="3767950"/>
              <a:ext cx="0" cy="754674"/>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D7A35316-1B3F-4CCA-9183-E54AA5474CAA}"/>
                </a:ext>
              </a:extLst>
            </p:cNvPr>
            <p:cNvSpPr txBox="1"/>
            <p:nvPr/>
          </p:nvSpPr>
          <p:spPr>
            <a:xfrm>
              <a:off x="7624977" y="4513615"/>
              <a:ext cx="855855" cy="56831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b="1" dirty="0"/>
                <a:t>Mar 31, 2044</a:t>
              </a:r>
            </a:p>
          </p:txBody>
        </p:sp>
        <p:cxnSp>
          <p:nvCxnSpPr>
            <p:cNvPr id="25" name="Straight Connector 24">
              <a:extLst>
                <a:ext uri="{FF2B5EF4-FFF2-40B4-BE49-F238E27FC236}">
                  <a16:creationId xmlns:a16="http://schemas.microsoft.com/office/drawing/2014/main" id="{2B68FD16-96F4-4B32-B6C6-9D6D70D1B46B}"/>
                </a:ext>
              </a:extLst>
            </p:cNvPr>
            <p:cNvCxnSpPr>
              <a:cxnSpLocks/>
            </p:cNvCxnSpPr>
            <p:nvPr/>
          </p:nvCxnSpPr>
          <p:spPr>
            <a:xfrm>
              <a:off x="8034889" y="3759999"/>
              <a:ext cx="0" cy="754674"/>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grpSp>
    </p:spTree>
    <p:custDataLst>
      <p:tags r:id="rId1"/>
    </p:custDataLst>
    <p:extLst>
      <p:ext uri="{BB962C8B-B14F-4D97-AF65-F5344CB8AC3E}">
        <p14:creationId xmlns:p14="http://schemas.microsoft.com/office/powerpoint/2010/main" val="31671831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D90272-8383-41DB-8EC9-2346952DBE4B}"/>
              </a:ext>
            </a:extLst>
          </p:cNvPr>
          <p:cNvGrpSpPr/>
          <p:nvPr/>
        </p:nvGrpSpPr>
        <p:grpSpPr>
          <a:xfrm>
            <a:off x="1275917" y="2403843"/>
            <a:ext cx="6000747" cy="1578947"/>
            <a:chOff x="2095506" y="1701396"/>
            <a:chExt cx="8000996" cy="2105263"/>
          </a:xfrm>
        </p:grpSpPr>
        <p:sp>
          <p:nvSpPr>
            <p:cNvPr id="9" name="Rectangle 8">
              <a:extLst>
                <a:ext uri="{FF2B5EF4-FFF2-40B4-BE49-F238E27FC236}">
                  <a16:creationId xmlns:a16="http://schemas.microsoft.com/office/drawing/2014/main" id="{2352784A-0C70-4BDD-80EC-E1AD16C6005C}"/>
                </a:ext>
              </a:extLst>
            </p:cNvPr>
            <p:cNvSpPr/>
            <p:nvPr/>
          </p:nvSpPr>
          <p:spPr>
            <a:xfrm>
              <a:off x="2343563" y="2664262"/>
              <a:ext cx="7729580" cy="64722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Arrow: Right 9">
              <a:extLst>
                <a:ext uri="{FF2B5EF4-FFF2-40B4-BE49-F238E27FC236}">
                  <a16:creationId xmlns:a16="http://schemas.microsoft.com/office/drawing/2014/main" id="{C85FEDA2-2DA6-46A1-82B3-95A195B60E1E}"/>
                </a:ext>
              </a:extLst>
            </p:cNvPr>
            <p:cNvSpPr/>
            <p:nvPr/>
          </p:nvSpPr>
          <p:spPr>
            <a:xfrm>
              <a:off x="3395446" y="3316116"/>
              <a:ext cx="6659225" cy="3419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1" name="Straight Connector 10">
              <a:extLst>
                <a:ext uri="{FF2B5EF4-FFF2-40B4-BE49-F238E27FC236}">
                  <a16:creationId xmlns:a16="http://schemas.microsoft.com/office/drawing/2014/main" id="{C3ECAF06-DD2B-4DC5-A55A-D7C880BAE56B}"/>
                </a:ext>
              </a:extLst>
            </p:cNvPr>
            <p:cNvCxnSpPr/>
            <p:nvPr/>
          </p:nvCxnSpPr>
          <p:spPr>
            <a:xfrm>
              <a:off x="3395439" y="3213458"/>
              <a:ext cx="0" cy="54528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295395-73AA-4DCA-8154-937B53722A8A}"/>
                </a:ext>
              </a:extLst>
            </p:cNvPr>
            <p:cNvCxnSpPr/>
            <p:nvPr/>
          </p:nvCxnSpPr>
          <p:spPr>
            <a:xfrm>
              <a:off x="4783508" y="3213458"/>
              <a:ext cx="0" cy="54528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A894C16-77F9-4D6F-8466-3501C08362DD}"/>
                </a:ext>
              </a:extLst>
            </p:cNvPr>
            <p:cNvCxnSpPr/>
            <p:nvPr/>
          </p:nvCxnSpPr>
          <p:spPr>
            <a:xfrm>
              <a:off x="6195461" y="3236208"/>
              <a:ext cx="0" cy="54528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46B49D-1432-4CE8-80E4-4A2C01027B2F}"/>
                </a:ext>
              </a:extLst>
            </p:cNvPr>
            <p:cNvCxnSpPr>
              <a:cxnSpLocks/>
            </p:cNvCxnSpPr>
            <p:nvPr/>
          </p:nvCxnSpPr>
          <p:spPr>
            <a:xfrm>
              <a:off x="9826169" y="3213458"/>
              <a:ext cx="0" cy="54528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3E4E2F4-712A-48A4-8CD7-32F75FD097B7}"/>
                </a:ext>
              </a:extLst>
            </p:cNvPr>
            <p:cNvSpPr txBox="1"/>
            <p:nvPr/>
          </p:nvSpPr>
          <p:spPr>
            <a:xfrm>
              <a:off x="2967113" y="2740193"/>
              <a:ext cx="1058611" cy="49244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dirty="0">
                  <a:solidFill>
                    <a:schemeClr val="tx1"/>
                  </a:solidFill>
                </a:rPr>
                <a:t>Initial Evaluation</a:t>
              </a:r>
            </a:p>
          </p:txBody>
        </p:sp>
        <p:sp>
          <p:nvSpPr>
            <p:cNvPr id="17" name="TextBox 16">
              <a:extLst>
                <a:ext uri="{FF2B5EF4-FFF2-40B4-BE49-F238E27FC236}">
                  <a16:creationId xmlns:a16="http://schemas.microsoft.com/office/drawing/2014/main" id="{F745D51B-C4D1-4BE5-BC3A-52F76879FFED}"/>
                </a:ext>
              </a:extLst>
            </p:cNvPr>
            <p:cNvSpPr txBox="1"/>
            <p:nvPr/>
          </p:nvSpPr>
          <p:spPr>
            <a:xfrm>
              <a:off x="4269907" y="2717541"/>
              <a:ext cx="1061619" cy="49244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dirty="0">
                  <a:solidFill>
                    <a:schemeClr val="tx1"/>
                  </a:solidFill>
                </a:rPr>
                <a:t>Bid Submission</a:t>
              </a:r>
            </a:p>
          </p:txBody>
        </p:sp>
        <p:sp>
          <p:nvSpPr>
            <p:cNvPr id="18" name="TextBox 17">
              <a:extLst>
                <a:ext uri="{FF2B5EF4-FFF2-40B4-BE49-F238E27FC236}">
                  <a16:creationId xmlns:a16="http://schemas.microsoft.com/office/drawing/2014/main" id="{09E56C16-1371-4707-9CB1-6CB0BC328050}"/>
                </a:ext>
              </a:extLst>
            </p:cNvPr>
            <p:cNvSpPr txBox="1"/>
            <p:nvPr/>
          </p:nvSpPr>
          <p:spPr>
            <a:xfrm>
              <a:off x="5766673" y="2702344"/>
              <a:ext cx="850987" cy="49244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dirty="0">
                  <a:solidFill>
                    <a:schemeClr val="tx1"/>
                  </a:solidFill>
                </a:rPr>
                <a:t>Financial Close</a:t>
              </a:r>
            </a:p>
          </p:txBody>
        </p:sp>
        <p:cxnSp>
          <p:nvCxnSpPr>
            <p:cNvPr id="19" name="Straight Connector 18">
              <a:extLst>
                <a:ext uri="{FF2B5EF4-FFF2-40B4-BE49-F238E27FC236}">
                  <a16:creationId xmlns:a16="http://schemas.microsoft.com/office/drawing/2014/main" id="{2D0BE761-24FC-4DAB-BB24-730A4B967F83}"/>
                </a:ext>
              </a:extLst>
            </p:cNvPr>
            <p:cNvCxnSpPr/>
            <p:nvPr/>
          </p:nvCxnSpPr>
          <p:spPr>
            <a:xfrm>
              <a:off x="7651768" y="3261374"/>
              <a:ext cx="0" cy="54528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19954EC-7D59-471E-99BA-D4FA1BEB06C8}"/>
                </a:ext>
              </a:extLst>
            </p:cNvPr>
            <p:cNvSpPr txBox="1"/>
            <p:nvPr/>
          </p:nvSpPr>
          <p:spPr>
            <a:xfrm>
              <a:off x="7232497" y="2706497"/>
              <a:ext cx="933779" cy="67710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dirty="0">
                  <a:solidFill>
                    <a:schemeClr val="tx1"/>
                  </a:solidFill>
                </a:rPr>
                <a:t>Start of Operations</a:t>
              </a:r>
            </a:p>
          </p:txBody>
        </p:sp>
        <p:sp>
          <p:nvSpPr>
            <p:cNvPr id="21" name="TextBox 20">
              <a:extLst>
                <a:ext uri="{FF2B5EF4-FFF2-40B4-BE49-F238E27FC236}">
                  <a16:creationId xmlns:a16="http://schemas.microsoft.com/office/drawing/2014/main" id="{745ECB07-B8F2-48D8-B1BC-DB81513BD1F7}"/>
                </a:ext>
              </a:extLst>
            </p:cNvPr>
            <p:cNvSpPr txBox="1"/>
            <p:nvPr/>
          </p:nvSpPr>
          <p:spPr>
            <a:xfrm>
              <a:off x="9084635" y="2774543"/>
              <a:ext cx="1011867" cy="67710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dirty="0">
                  <a:solidFill>
                    <a:schemeClr val="tx1"/>
                  </a:solidFill>
                </a:rPr>
                <a:t>End of project term</a:t>
              </a:r>
            </a:p>
          </p:txBody>
        </p:sp>
        <p:sp>
          <p:nvSpPr>
            <p:cNvPr id="30" name="Rectangle 29">
              <a:extLst>
                <a:ext uri="{FF2B5EF4-FFF2-40B4-BE49-F238E27FC236}">
                  <a16:creationId xmlns:a16="http://schemas.microsoft.com/office/drawing/2014/main" id="{51D5BD84-BFE8-48BF-8BCD-57CE77A44EB6}"/>
                </a:ext>
              </a:extLst>
            </p:cNvPr>
            <p:cNvSpPr/>
            <p:nvPr/>
          </p:nvSpPr>
          <p:spPr>
            <a:xfrm>
              <a:off x="2095506" y="2659644"/>
              <a:ext cx="1011859" cy="6518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Project Milestones</a:t>
              </a:r>
            </a:p>
          </p:txBody>
        </p:sp>
        <p:sp>
          <p:nvSpPr>
            <p:cNvPr id="5" name="Left Brace 4">
              <a:extLst>
                <a:ext uri="{FF2B5EF4-FFF2-40B4-BE49-F238E27FC236}">
                  <a16:creationId xmlns:a16="http://schemas.microsoft.com/office/drawing/2014/main" id="{952D5109-CA93-49AD-8FD0-C61F1535F533}"/>
                </a:ext>
              </a:extLst>
            </p:cNvPr>
            <p:cNvSpPr/>
            <p:nvPr/>
          </p:nvSpPr>
          <p:spPr>
            <a:xfrm rot="5400000">
              <a:off x="4511881" y="1019599"/>
              <a:ext cx="221117" cy="2651788"/>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1350" b="1" dirty="0"/>
            </a:p>
          </p:txBody>
        </p:sp>
        <p:sp>
          <p:nvSpPr>
            <p:cNvPr id="34" name="Left Brace 33">
              <a:extLst>
                <a:ext uri="{FF2B5EF4-FFF2-40B4-BE49-F238E27FC236}">
                  <a16:creationId xmlns:a16="http://schemas.microsoft.com/office/drawing/2014/main" id="{173C44D5-8F06-403B-BE0C-EAD3172F98FA}"/>
                </a:ext>
              </a:extLst>
            </p:cNvPr>
            <p:cNvSpPr/>
            <p:nvPr/>
          </p:nvSpPr>
          <p:spPr>
            <a:xfrm rot="5400000">
              <a:off x="6810915" y="1574754"/>
              <a:ext cx="218671" cy="1522017"/>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1350" b="1" dirty="0"/>
            </a:p>
          </p:txBody>
        </p:sp>
        <p:sp>
          <p:nvSpPr>
            <p:cNvPr id="35" name="Left Brace 34">
              <a:extLst>
                <a:ext uri="{FF2B5EF4-FFF2-40B4-BE49-F238E27FC236}">
                  <a16:creationId xmlns:a16="http://schemas.microsoft.com/office/drawing/2014/main" id="{2072A909-0C03-44EA-81F5-D619D8188367}"/>
                </a:ext>
              </a:extLst>
            </p:cNvPr>
            <p:cNvSpPr/>
            <p:nvPr/>
          </p:nvSpPr>
          <p:spPr>
            <a:xfrm rot="5400000">
              <a:off x="8784583" y="1295095"/>
              <a:ext cx="283436" cy="2106171"/>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1350" b="1" dirty="0"/>
            </a:p>
          </p:txBody>
        </p:sp>
        <p:sp>
          <p:nvSpPr>
            <p:cNvPr id="36" name="TextBox 35">
              <a:extLst>
                <a:ext uri="{FF2B5EF4-FFF2-40B4-BE49-F238E27FC236}">
                  <a16:creationId xmlns:a16="http://schemas.microsoft.com/office/drawing/2014/main" id="{672D1FC5-ACAD-4012-A382-627697265972}"/>
                </a:ext>
              </a:extLst>
            </p:cNvPr>
            <p:cNvSpPr txBox="1"/>
            <p:nvPr/>
          </p:nvSpPr>
          <p:spPr>
            <a:xfrm>
              <a:off x="3590541" y="1712836"/>
              <a:ext cx="2055303" cy="49244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b="1" dirty="0">
                  <a:solidFill>
                    <a:schemeClr val="tx1"/>
                  </a:solidFill>
                </a:rPr>
                <a:t>Project Development Phase (2 years)</a:t>
              </a:r>
            </a:p>
          </p:txBody>
        </p:sp>
        <p:sp>
          <p:nvSpPr>
            <p:cNvPr id="37" name="TextBox 36">
              <a:extLst>
                <a:ext uri="{FF2B5EF4-FFF2-40B4-BE49-F238E27FC236}">
                  <a16:creationId xmlns:a16="http://schemas.microsoft.com/office/drawing/2014/main" id="{353A8763-AB63-44BA-AF66-D300AF7B26A9}"/>
                </a:ext>
              </a:extLst>
            </p:cNvPr>
            <p:cNvSpPr txBox="1"/>
            <p:nvPr/>
          </p:nvSpPr>
          <p:spPr>
            <a:xfrm>
              <a:off x="5892841" y="1704933"/>
              <a:ext cx="2055303" cy="49244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b="1" dirty="0">
                  <a:solidFill>
                    <a:schemeClr val="tx1"/>
                  </a:solidFill>
                </a:rPr>
                <a:t>Construction Phase </a:t>
              </a:r>
            </a:p>
            <a:p>
              <a:pPr algn="ctr"/>
              <a:r>
                <a:rPr lang="en-US" sz="900" b="1" dirty="0">
                  <a:solidFill>
                    <a:schemeClr val="tx1"/>
                  </a:solidFill>
                </a:rPr>
                <a:t>(3 years)</a:t>
              </a:r>
            </a:p>
          </p:txBody>
        </p:sp>
        <p:sp>
          <p:nvSpPr>
            <p:cNvPr id="38" name="TextBox 37">
              <a:extLst>
                <a:ext uri="{FF2B5EF4-FFF2-40B4-BE49-F238E27FC236}">
                  <a16:creationId xmlns:a16="http://schemas.microsoft.com/office/drawing/2014/main" id="{4B3A8C4F-A10D-4AE1-95F5-6EABC8D424DD}"/>
                </a:ext>
              </a:extLst>
            </p:cNvPr>
            <p:cNvSpPr txBox="1"/>
            <p:nvPr/>
          </p:nvSpPr>
          <p:spPr>
            <a:xfrm>
              <a:off x="7908779" y="1701396"/>
              <a:ext cx="2055303" cy="49244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900" b="1" dirty="0">
                  <a:solidFill>
                    <a:schemeClr val="tx1"/>
                  </a:solidFill>
                </a:rPr>
                <a:t>Operations Phase </a:t>
              </a:r>
            </a:p>
            <a:p>
              <a:pPr algn="ctr"/>
              <a:r>
                <a:rPr lang="en-US" sz="900" b="1" dirty="0">
                  <a:solidFill>
                    <a:schemeClr val="tx1"/>
                  </a:solidFill>
                </a:rPr>
                <a:t>(30 years)</a:t>
              </a:r>
            </a:p>
          </p:txBody>
        </p:sp>
      </p:grpSp>
      <p:sp>
        <p:nvSpPr>
          <p:cNvPr id="3" name="Title 2"/>
          <p:cNvSpPr>
            <a:spLocks noGrp="1"/>
          </p:cNvSpPr>
          <p:nvPr>
            <p:ph type="title"/>
          </p:nvPr>
        </p:nvSpPr>
        <p:spPr/>
        <p:txBody>
          <a:bodyPr/>
          <a:lstStyle/>
          <a:p>
            <a:r>
              <a:rPr lang="en-US" dirty="0"/>
              <a:t>Typical Project Timeline</a:t>
            </a:r>
          </a:p>
        </p:txBody>
      </p:sp>
      <p:sp>
        <p:nvSpPr>
          <p:cNvPr id="39" name="Slide Number Placeholder 2">
            <a:extLst>
              <a:ext uri="{FF2B5EF4-FFF2-40B4-BE49-F238E27FC236}">
                <a16:creationId xmlns:a16="http://schemas.microsoft.com/office/drawing/2014/main" id="{A5E2247C-8831-4338-AA61-9AD9B1A9790C}"/>
              </a:ext>
            </a:extLst>
          </p:cNvPr>
          <p:cNvSpPr>
            <a:spLocks noGrp="1"/>
          </p:cNvSpPr>
          <p:nvPr>
            <p:ph type="sldNum" sz="quarter" idx="12"/>
          </p:nvPr>
        </p:nvSpPr>
        <p:spPr/>
        <p:txBody>
          <a:bodyPr/>
          <a:lstStyle/>
          <a:p>
            <a:fld id="{03C82C2F-322F-4401-9900-C0AECAF6A015}" type="slidenum">
              <a:rPr lang="en-US" smtClean="0"/>
              <a:pPr/>
              <a:t>133</a:t>
            </a:fld>
            <a:endParaRPr lang="en-US" dirty="0"/>
          </a:p>
        </p:txBody>
      </p:sp>
    </p:spTree>
    <p:custDataLst>
      <p:tags r:id="rId1"/>
    </p:custDataLst>
    <p:extLst>
      <p:ext uri="{BB962C8B-B14F-4D97-AF65-F5344CB8AC3E}">
        <p14:creationId xmlns:p14="http://schemas.microsoft.com/office/powerpoint/2010/main" val="11420653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F7B39-B462-5142-5599-78B2FCC803AD}"/>
              </a:ext>
            </a:extLst>
          </p:cNvPr>
          <p:cNvSpPr>
            <a:spLocks noGrp="1"/>
          </p:cNvSpPr>
          <p:nvPr>
            <p:ph type="title"/>
          </p:nvPr>
        </p:nvSpPr>
        <p:spPr/>
        <p:txBody>
          <a:bodyPr>
            <a:normAutofit/>
          </a:bodyPr>
          <a:lstStyle/>
          <a:p>
            <a:r>
              <a:rPr lang="en-US" dirty="0"/>
              <a:t>Start with Basic Valuation </a:t>
            </a:r>
          </a:p>
        </p:txBody>
      </p:sp>
      <p:sp>
        <p:nvSpPr>
          <p:cNvPr id="3" name="Content Placeholder 2">
            <a:extLst>
              <a:ext uri="{FF2B5EF4-FFF2-40B4-BE49-F238E27FC236}">
                <a16:creationId xmlns:a16="http://schemas.microsoft.com/office/drawing/2014/main" id="{DC4C8795-FBE3-958B-5F2C-5F416FA87454}"/>
              </a:ext>
            </a:extLst>
          </p:cNvPr>
          <p:cNvSpPr>
            <a:spLocks noGrp="1"/>
          </p:cNvSpPr>
          <p:nvPr>
            <p:ph idx="1"/>
          </p:nvPr>
        </p:nvSpPr>
        <p:spPr/>
        <p:txBody>
          <a:bodyPr/>
          <a:lstStyle/>
          <a:p>
            <a:r>
              <a:rPr lang="en-US" dirty="0"/>
              <a:t>Timeline and Discounting</a:t>
            </a:r>
          </a:p>
          <a:p>
            <a:r>
              <a:rPr lang="en-US" dirty="0"/>
              <a:t>In project finance no need for the big problem of terminal value</a:t>
            </a:r>
          </a:p>
          <a:p>
            <a:endParaRPr lang="en-US" dirty="0"/>
          </a:p>
        </p:txBody>
      </p:sp>
      <p:pic>
        <p:nvPicPr>
          <p:cNvPr id="5" name="Picture 4">
            <a:extLst>
              <a:ext uri="{FF2B5EF4-FFF2-40B4-BE49-F238E27FC236}">
                <a16:creationId xmlns:a16="http://schemas.microsoft.com/office/drawing/2014/main" id="{D6F8E166-C07A-6950-8863-EF86A11474C9}"/>
              </a:ext>
            </a:extLst>
          </p:cNvPr>
          <p:cNvPicPr>
            <a:picLocks noChangeAspect="1"/>
          </p:cNvPicPr>
          <p:nvPr/>
        </p:nvPicPr>
        <p:blipFill>
          <a:blip r:embed="rId2"/>
          <a:stretch>
            <a:fillRect/>
          </a:stretch>
        </p:blipFill>
        <p:spPr>
          <a:xfrm>
            <a:off x="219973" y="2102229"/>
            <a:ext cx="8704053" cy="3546096"/>
          </a:xfrm>
          <a:prstGeom prst="rect">
            <a:avLst/>
          </a:prstGeom>
        </p:spPr>
      </p:pic>
    </p:spTree>
    <p:extLst>
      <p:ext uri="{BB962C8B-B14F-4D97-AF65-F5344CB8AC3E}">
        <p14:creationId xmlns:p14="http://schemas.microsoft.com/office/powerpoint/2010/main" val="24516372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5768C6-878A-E6D5-95AD-BBC4D3EC5A77}"/>
              </a:ext>
            </a:extLst>
          </p:cNvPr>
          <p:cNvSpPr>
            <a:spLocks noGrp="1"/>
          </p:cNvSpPr>
          <p:nvPr>
            <p:ph idx="1"/>
          </p:nvPr>
        </p:nvSpPr>
        <p:spPr>
          <a:xfrm>
            <a:off x="422563" y="2018581"/>
            <a:ext cx="8005445" cy="3586352"/>
          </a:xfrm>
        </p:spPr>
        <p:txBody>
          <a:bodyPr>
            <a:normAutofit/>
          </a:bodyPr>
          <a:lstStyle/>
          <a:p>
            <a:r>
              <a:rPr lang="en-US" sz="2000" dirty="0"/>
              <a:t>Two Ratios that Define Project Finance</a:t>
            </a:r>
          </a:p>
          <a:p>
            <a:pPr lvl="1"/>
            <a:r>
              <a:rPr lang="en-US" sz="1800" dirty="0"/>
              <a:t>IRR – the Growth Rate in Cash Flow</a:t>
            </a:r>
          </a:p>
          <a:p>
            <a:pPr lvl="2"/>
            <a:r>
              <a:rPr lang="en-US" sz="1800" dirty="0"/>
              <a:t>Cash Outflow pre-COD</a:t>
            </a:r>
          </a:p>
          <a:p>
            <a:pPr lvl="2"/>
            <a:r>
              <a:rPr lang="en-US" sz="1800" dirty="0"/>
              <a:t>Cash Inflow post-COD</a:t>
            </a:r>
          </a:p>
          <a:p>
            <a:pPr lvl="1"/>
            <a:r>
              <a:rPr lang="en-US" sz="1800" dirty="0"/>
              <a:t>DSCR – Buffer in Cash flow Before Default</a:t>
            </a:r>
          </a:p>
          <a:p>
            <a:pPr lvl="2"/>
            <a:r>
              <a:rPr lang="en-US" sz="1800" dirty="0"/>
              <a:t>From Cash Flow Waterfall Post-COD</a:t>
            </a:r>
          </a:p>
          <a:p>
            <a:pPr lvl="1"/>
            <a:r>
              <a:rPr lang="en-US" sz="1800" dirty="0"/>
              <a:t>Project Finance Model Has Two Cash Flow Statements </a:t>
            </a:r>
          </a:p>
          <a:p>
            <a:pPr lvl="2"/>
            <a:r>
              <a:rPr lang="en-US" sz="1800" dirty="0"/>
              <a:t>Sources and Uses when Need Cash</a:t>
            </a:r>
          </a:p>
          <a:p>
            <a:pPr lvl="2"/>
            <a:r>
              <a:rPr lang="en-US" sz="1800" dirty="0"/>
              <a:t>Cash Waterfall when Return Cash </a:t>
            </a:r>
          </a:p>
        </p:txBody>
      </p:sp>
      <p:sp>
        <p:nvSpPr>
          <p:cNvPr id="2" name="Title 1">
            <a:extLst>
              <a:ext uri="{FF2B5EF4-FFF2-40B4-BE49-F238E27FC236}">
                <a16:creationId xmlns:a16="http://schemas.microsoft.com/office/drawing/2014/main" id="{121E5E10-DC0E-69A1-146B-DC144465E9CC}"/>
              </a:ext>
            </a:extLst>
          </p:cNvPr>
          <p:cNvSpPr>
            <a:spLocks noGrp="1"/>
          </p:cNvSpPr>
          <p:nvPr>
            <p:ph type="title"/>
          </p:nvPr>
        </p:nvSpPr>
        <p:spPr>
          <a:xfrm>
            <a:off x="327673" y="563869"/>
            <a:ext cx="7827818" cy="539105"/>
          </a:xfrm>
        </p:spPr>
        <p:txBody>
          <a:bodyPr>
            <a:normAutofit fontScale="90000"/>
          </a:bodyPr>
          <a:lstStyle/>
          <a:p>
            <a:r>
              <a:rPr lang="en-US" dirty="0"/>
              <a:t>Key of Starting with Flag for Pre-COD and Two Cash Flow Statements</a:t>
            </a:r>
          </a:p>
        </p:txBody>
      </p:sp>
    </p:spTree>
    <p:extLst>
      <p:ext uri="{BB962C8B-B14F-4D97-AF65-F5344CB8AC3E}">
        <p14:creationId xmlns:p14="http://schemas.microsoft.com/office/powerpoint/2010/main" val="394731402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2D4C4-0633-4D11-48E9-4B61B03A4997}"/>
              </a:ext>
            </a:extLst>
          </p:cNvPr>
          <p:cNvSpPr>
            <a:spLocks noGrp="1"/>
          </p:cNvSpPr>
          <p:nvPr>
            <p:ph type="title"/>
          </p:nvPr>
        </p:nvSpPr>
        <p:spPr>
          <a:xfrm>
            <a:off x="643976" y="797740"/>
            <a:ext cx="6997411" cy="452628"/>
          </a:xfrm>
        </p:spPr>
        <p:txBody>
          <a:bodyPr>
            <a:normAutofit fontScale="90000"/>
          </a:bodyPr>
          <a:lstStyle/>
          <a:p>
            <a:r>
              <a:rPr lang="en-US" dirty="0"/>
              <a:t>We Need a Flexible Timeline for Illustrating Ideas</a:t>
            </a:r>
          </a:p>
        </p:txBody>
      </p:sp>
      <p:sp>
        <p:nvSpPr>
          <p:cNvPr id="3" name="Content Placeholder 2">
            <a:extLst>
              <a:ext uri="{FF2B5EF4-FFF2-40B4-BE49-F238E27FC236}">
                <a16:creationId xmlns:a16="http://schemas.microsoft.com/office/drawing/2014/main" id="{0704B1B7-BF3C-72C3-2A6A-1BD048F64DC5}"/>
              </a:ext>
            </a:extLst>
          </p:cNvPr>
          <p:cNvSpPr>
            <a:spLocks noGrp="1"/>
          </p:cNvSpPr>
          <p:nvPr>
            <p:ph idx="1"/>
          </p:nvPr>
        </p:nvSpPr>
        <p:spPr>
          <a:xfrm>
            <a:off x="574964" y="2072954"/>
            <a:ext cx="7626927" cy="2795783"/>
          </a:xfrm>
        </p:spPr>
        <p:txBody>
          <a:bodyPr>
            <a:normAutofit fontScale="92500" lnSpcReduction="20000"/>
          </a:bodyPr>
          <a:lstStyle/>
          <a:p>
            <a:r>
              <a:rPr lang="en-US" dirty="0"/>
              <a:t>Allow different months per period in the model for pre-COD and post-COD period.</a:t>
            </a:r>
          </a:p>
          <a:p>
            <a:r>
              <a:rPr lang="en-US" dirty="0"/>
              <a:t>Use a trick with EDATE or EOMONTH and Months in Period</a:t>
            </a:r>
          </a:p>
          <a:p>
            <a:r>
              <a:rPr lang="en-US" dirty="0"/>
              <a:t>Example:</a:t>
            </a:r>
          </a:p>
          <a:p>
            <a:pPr lvl="1"/>
            <a:r>
              <a:rPr lang="en-US" dirty="0"/>
              <a:t>1 Month per period pre-COD</a:t>
            </a:r>
          </a:p>
          <a:p>
            <a:pPr lvl="1"/>
            <a:r>
              <a:rPr lang="en-US" dirty="0"/>
              <a:t>6 Months per period post-COD</a:t>
            </a:r>
          </a:p>
          <a:p>
            <a:pPr lvl="1"/>
            <a:r>
              <a:rPr lang="en-US" dirty="0"/>
              <a:t>Because of accurately modelling interest expense</a:t>
            </a:r>
          </a:p>
          <a:p>
            <a:pPr lvl="1"/>
            <a:r>
              <a:rPr lang="en-US" dirty="0"/>
              <a:t>Input Months in Model (1/6) and Periods to Make Year (12/2)</a:t>
            </a:r>
          </a:p>
          <a:p>
            <a:endParaRPr lang="en-US" dirty="0"/>
          </a:p>
          <a:p>
            <a:r>
              <a:rPr lang="en-US" dirty="0"/>
              <a:t>Need a pre-COD flag or switch to start – put it in the Input File</a:t>
            </a:r>
          </a:p>
          <a:p>
            <a:pPr lvl="1"/>
            <a:endParaRPr lang="en-US" dirty="0"/>
          </a:p>
          <a:p>
            <a:pPr lvl="1"/>
            <a:r>
              <a:rPr lang="en-US" b="1" dirty="0"/>
              <a:t>Construction Periods = Construction Months * (12/Months per period)</a:t>
            </a:r>
          </a:p>
          <a:p>
            <a:pPr lvl="1"/>
            <a:endParaRPr lang="en-US" dirty="0"/>
          </a:p>
          <a:p>
            <a:pPr lvl="1"/>
            <a:r>
              <a:rPr lang="en-US" dirty="0"/>
              <a:t>Use Construction Periods as first flag </a:t>
            </a:r>
          </a:p>
        </p:txBody>
      </p:sp>
      <p:sp>
        <p:nvSpPr>
          <p:cNvPr id="7" name="TextBox 6">
            <a:extLst>
              <a:ext uri="{FF2B5EF4-FFF2-40B4-BE49-F238E27FC236}">
                <a16:creationId xmlns:a16="http://schemas.microsoft.com/office/drawing/2014/main" id="{CF7E7F67-7C46-3232-789D-6BDE1F4D8611}"/>
              </a:ext>
            </a:extLst>
          </p:cNvPr>
          <p:cNvSpPr txBox="1"/>
          <p:nvPr/>
        </p:nvSpPr>
        <p:spPr>
          <a:xfrm>
            <a:off x="6864858" y="2009394"/>
            <a:ext cx="1704178" cy="2091691"/>
          </a:xfrm>
          <a:prstGeom prst="rect">
            <a:avLst/>
          </a:prstGeom>
          <a:solidFill>
            <a:srgbClr val="FFFF00"/>
          </a:solidFill>
        </p:spPr>
        <p:txBody>
          <a:bodyPr vert="horz" wrap="square" lIns="0" tIns="0" rIns="0" bIns="0" rtlCol="0">
            <a:noAutofit/>
          </a:bodyPr>
          <a:lstStyle/>
          <a:p>
            <a:pPr algn="l"/>
            <a:r>
              <a:rPr lang="en-US" dirty="0"/>
              <a:t>Why would a model have 1 month per period in construction and 6 months per period after COD</a:t>
            </a:r>
          </a:p>
        </p:txBody>
      </p:sp>
    </p:spTree>
    <p:extLst>
      <p:ext uri="{BB962C8B-B14F-4D97-AF65-F5344CB8AC3E}">
        <p14:creationId xmlns:p14="http://schemas.microsoft.com/office/powerpoint/2010/main" val="13712883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5B62-CD0B-3CCB-E69D-DD5B08782E1B}"/>
              </a:ext>
            </a:extLst>
          </p:cNvPr>
          <p:cNvSpPr>
            <a:spLocks noGrp="1"/>
          </p:cNvSpPr>
          <p:nvPr>
            <p:ph type="title"/>
          </p:nvPr>
        </p:nvSpPr>
        <p:spPr/>
        <p:txBody>
          <a:bodyPr>
            <a:normAutofit fontScale="90000"/>
          </a:bodyPr>
          <a:lstStyle/>
          <a:p>
            <a:r>
              <a:rPr lang="en-US" dirty="0"/>
              <a:t>Reasons for Risk Reduction After a Couple Years of Operation</a:t>
            </a:r>
          </a:p>
        </p:txBody>
      </p:sp>
      <p:sp>
        <p:nvSpPr>
          <p:cNvPr id="3" name="Content Placeholder 2">
            <a:extLst>
              <a:ext uri="{FF2B5EF4-FFF2-40B4-BE49-F238E27FC236}">
                <a16:creationId xmlns:a16="http://schemas.microsoft.com/office/drawing/2014/main" id="{210EE2D0-5F53-DC53-0A6B-BF46FFE470FD}"/>
              </a:ext>
            </a:extLst>
          </p:cNvPr>
          <p:cNvSpPr>
            <a:spLocks noGrp="1"/>
          </p:cNvSpPr>
          <p:nvPr>
            <p:ph idx="1"/>
          </p:nvPr>
        </p:nvSpPr>
        <p:spPr>
          <a:xfrm>
            <a:off x="304801" y="1192423"/>
            <a:ext cx="8316686" cy="4395258"/>
          </a:xfrm>
        </p:spPr>
        <p:txBody>
          <a:bodyPr>
            <a:normAutofit/>
          </a:bodyPr>
          <a:lstStyle/>
          <a:p>
            <a:r>
              <a:rPr lang="en-US" sz="2400" dirty="0"/>
              <a:t>Examples of Risk Resolution After A Couple of Years of Operation</a:t>
            </a:r>
          </a:p>
          <a:p>
            <a:pPr marL="569913" lvl="1" indent="-227013"/>
            <a:r>
              <a:rPr lang="en-US" sz="2000" dirty="0"/>
              <a:t>Finished with Development Risk – Big Probability of Failure</a:t>
            </a:r>
          </a:p>
          <a:p>
            <a:pPr lvl="1"/>
            <a:r>
              <a:rPr lang="en-US" sz="2000" dirty="0"/>
              <a:t>Finished with Financing – Things May Not Work Out</a:t>
            </a:r>
          </a:p>
          <a:p>
            <a:pPr lvl="1"/>
            <a:r>
              <a:rPr lang="en-US" sz="2000" dirty="0"/>
              <a:t>Finished with Construction – Many Things Can Go Wrong</a:t>
            </a:r>
          </a:p>
          <a:p>
            <a:pPr marL="569913" lvl="1" indent="-227013"/>
            <a:r>
              <a:rPr lang="en-US" sz="2000" dirty="0"/>
              <a:t>Establish Historic Volumes – Test Whether Base Estimates are Wrong</a:t>
            </a:r>
          </a:p>
          <a:p>
            <a:pPr lvl="1"/>
            <a:r>
              <a:rPr lang="en-US" sz="2000" dirty="0"/>
              <a:t>Establish Ability to Collect Revenues – Political Risk Resolved</a:t>
            </a:r>
          </a:p>
          <a:p>
            <a:pPr marL="569913" lvl="1" indent="-227013"/>
            <a:r>
              <a:rPr lang="en-US" sz="2000" dirty="0"/>
              <a:t>Establish O&amp;M Expenses from History – E.g. Evaluate Insurance Expenses</a:t>
            </a:r>
          </a:p>
          <a:p>
            <a:pPr marL="569913" lvl="1" indent="-227013"/>
            <a:endParaRPr lang="en-US" sz="2000" dirty="0"/>
          </a:p>
          <a:p>
            <a:pPr marL="227013" indent="-227013"/>
            <a:r>
              <a:rPr lang="en-US" sz="2150" dirty="0"/>
              <a:t>How much more of a return do you need for taking these risks. Anybody who says that you can find this from </a:t>
            </a:r>
          </a:p>
          <a:p>
            <a:endParaRPr lang="en-US" sz="1800" dirty="0"/>
          </a:p>
        </p:txBody>
      </p:sp>
    </p:spTree>
    <p:extLst>
      <p:ext uri="{BB962C8B-B14F-4D97-AF65-F5344CB8AC3E}">
        <p14:creationId xmlns:p14="http://schemas.microsoft.com/office/powerpoint/2010/main" val="8104289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6DF68ED-81DF-46BA-B09B-A9571628D205}"/>
              </a:ext>
            </a:extLst>
          </p:cNvPr>
          <p:cNvCxnSpPr>
            <a:cxnSpLocks/>
          </p:cNvCxnSpPr>
          <p:nvPr/>
        </p:nvCxnSpPr>
        <p:spPr>
          <a:xfrm>
            <a:off x="1786667" y="4542540"/>
            <a:ext cx="51419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66A9BE-6496-4248-A4D2-0F7FDA958E18}"/>
              </a:ext>
            </a:extLst>
          </p:cNvPr>
          <p:cNvCxnSpPr>
            <a:cxnSpLocks/>
            <a:stCxn id="10" idx="2"/>
          </p:cNvCxnSpPr>
          <p:nvPr/>
        </p:nvCxnSpPr>
        <p:spPr>
          <a:xfrm flipH="1">
            <a:off x="4418695" y="3741741"/>
            <a:ext cx="20710" cy="800799"/>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215F0B-E1D9-43A9-9AFC-C4AD9E2AEC50}"/>
              </a:ext>
            </a:extLst>
          </p:cNvPr>
          <p:cNvSpPr txBox="1"/>
          <p:nvPr/>
        </p:nvSpPr>
        <p:spPr>
          <a:xfrm>
            <a:off x="1424598" y="3921963"/>
            <a:ext cx="1411574" cy="738664"/>
          </a:xfrm>
          <a:prstGeom prst="rect">
            <a:avLst/>
          </a:prstGeom>
          <a:solidFill>
            <a:srgbClr val="00B0F0"/>
          </a:solidFill>
        </p:spPr>
        <p:txBody>
          <a:bodyPr wrap="square" rtlCol="0">
            <a:spAutoFit/>
          </a:bodyPr>
          <a:lstStyle/>
          <a:p>
            <a:r>
              <a:rPr lang="en-US" sz="1050" dirty="0"/>
              <a:t>Development is Dating period. Probability of failure is high</a:t>
            </a:r>
          </a:p>
        </p:txBody>
      </p:sp>
      <p:cxnSp>
        <p:nvCxnSpPr>
          <p:cNvPr id="15" name="Straight Connector 14">
            <a:extLst>
              <a:ext uri="{FF2B5EF4-FFF2-40B4-BE49-F238E27FC236}">
                <a16:creationId xmlns:a16="http://schemas.microsoft.com/office/drawing/2014/main" id="{2DDF37D1-907E-4D67-A079-4F84A3802E78}"/>
              </a:ext>
            </a:extLst>
          </p:cNvPr>
          <p:cNvCxnSpPr>
            <a:cxnSpLocks/>
          </p:cNvCxnSpPr>
          <p:nvPr/>
        </p:nvCxnSpPr>
        <p:spPr>
          <a:xfrm flipH="1">
            <a:off x="3078911" y="3741740"/>
            <a:ext cx="1" cy="80080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AD6A6D4-D549-4873-9093-EEFD44E9951C}"/>
              </a:ext>
            </a:extLst>
          </p:cNvPr>
          <p:cNvPicPr>
            <a:picLocks noChangeAspect="1"/>
          </p:cNvPicPr>
          <p:nvPr/>
        </p:nvPicPr>
        <p:blipFill>
          <a:blip r:embed="rId2"/>
          <a:stretch>
            <a:fillRect/>
          </a:stretch>
        </p:blipFill>
        <p:spPr>
          <a:xfrm>
            <a:off x="2792003" y="3077371"/>
            <a:ext cx="674459" cy="572457"/>
          </a:xfrm>
          <a:prstGeom prst="rect">
            <a:avLst/>
          </a:prstGeom>
        </p:spPr>
      </p:pic>
      <p:pic>
        <p:nvPicPr>
          <p:cNvPr id="5" name="Picture 4">
            <a:extLst>
              <a:ext uri="{FF2B5EF4-FFF2-40B4-BE49-F238E27FC236}">
                <a16:creationId xmlns:a16="http://schemas.microsoft.com/office/drawing/2014/main" id="{0769AF74-8422-4761-B363-20292E7F8690}"/>
              </a:ext>
            </a:extLst>
          </p:cNvPr>
          <p:cNvPicPr>
            <a:picLocks noChangeAspect="1"/>
          </p:cNvPicPr>
          <p:nvPr/>
        </p:nvPicPr>
        <p:blipFill>
          <a:blip r:embed="rId3"/>
          <a:stretch>
            <a:fillRect/>
          </a:stretch>
        </p:blipFill>
        <p:spPr>
          <a:xfrm>
            <a:off x="1547799" y="4799640"/>
            <a:ext cx="820660" cy="545944"/>
          </a:xfrm>
          <a:prstGeom prst="rect">
            <a:avLst/>
          </a:prstGeom>
        </p:spPr>
      </p:pic>
      <p:sp>
        <p:nvSpPr>
          <p:cNvPr id="16" name="TextBox 15">
            <a:extLst>
              <a:ext uri="{FF2B5EF4-FFF2-40B4-BE49-F238E27FC236}">
                <a16:creationId xmlns:a16="http://schemas.microsoft.com/office/drawing/2014/main" id="{B6293888-D821-4442-ABDB-BD34D5ECC68A}"/>
              </a:ext>
            </a:extLst>
          </p:cNvPr>
          <p:cNvSpPr txBox="1"/>
          <p:nvPr/>
        </p:nvSpPr>
        <p:spPr>
          <a:xfrm>
            <a:off x="2599113" y="4587140"/>
            <a:ext cx="1305786" cy="923330"/>
          </a:xfrm>
          <a:prstGeom prst="rect">
            <a:avLst/>
          </a:prstGeom>
          <a:solidFill>
            <a:srgbClr val="FF0000"/>
          </a:solidFill>
        </p:spPr>
        <p:txBody>
          <a:bodyPr wrap="square" rtlCol="0">
            <a:spAutoFit/>
          </a:bodyPr>
          <a:lstStyle/>
          <a:p>
            <a:r>
              <a:rPr lang="en-US" sz="1350" dirty="0">
                <a:solidFill>
                  <a:schemeClr val="bg1">
                    <a:lumMod val="95000"/>
                  </a:schemeClr>
                </a:solidFill>
              </a:rPr>
              <a:t>FC is making promises (that you may not keep)</a:t>
            </a:r>
          </a:p>
        </p:txBody>
      </p:sp>
      <p:cxnSp>
        <p:nvCxnSpPr>
          <p:cNvPr id="17" name="Straight Connector 16">
            <a:extLst>
              <a:ext uri="{FF2B5EF4-FFF2-40B4-BE49-F238E27FC236}">
                <a16:creationId xmlns:a16="http://schemas.microsoft.com/office/drawing/2014/main" id="{25D93541-9F76-4D51-82B0-105955218DA6}"/>
              </a:ext>
            </a:extLst>
          </p:cNvPr>
          <p:cNvCxnSpPr>
            <a:cxnSpLocks/>
          </p:cNvCxnSpPr>
          <p:nvPr/>
        </p:nvCxnSpPr>
        <p:spPr>
          <a:xfrm flipH="1">
            <a:off x="6928581" y="3695784"/>
            <a:ext cx="18024" cy="800799"/>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357657C-EA64-4062-A2A0-18C37E866B44}"/>
              </a:ext>
            </a:extLst>
          </p:cNvPr>
          <p:cNvSpPr txBox="1"/>
          <p:nvPr/>
        </p:nvSpPr>
        <p:spPr>
          <a:xfrm>
            <a:off x="4840404" y="3896631"/>
            <a:ext cx="1795117" cy="738664"/>
          </a:xfrm>
          <a:prstGeom prst="rect">
            <a:avLst/>
          </a:prstGeom>
          <a:solidFill>
            <a:srgbClr val="00B0F0"/>
          </a:solidFill>
        </p:spPr>
        <p:txBody>
          <a:bodyPr wrap="square" rtlCol="0">
            <a:spAutoFit/>
          </a:bodyPr>
          <a:lstStyle/>
          <a:p>
            <a:r>
              <a:rPr lang="en-US" sz="1050" dirty="0"/>
              <a:t>Pay your Bills and re-structure your life. Stuck with PPA type contract. May default.</a:t>
            </a:r>
          </a:p>
        </p:txBody>
      </p:sp>
      <p:pic>
        <p:nvPicPr>
          <p:cNvPr id="7" name="Picture 6">
            <a:extLst>
              <a:ext uri="{FF2B5EF4-FFF2-40B4-BE49-F238E27FC236}">
                <a16:creationId xmlns:a16="http://schemas.microsoft.com/office/drawing/2014/main" id="{61050DCA-3169-44DA-AAB8-E37F0C9B1A67}"/>
              </a:ext>
            </a:extLst>
          </p:cNvPr>
          <p:cNvPicPr>
            <a:picLocks noChangeAspect="1"/>
          </p:cNvPicPr>
          <p:nvPr/>
        </p:nvPicPr>
        <p:blipFill>
          <a:blip r:embed="rId4"/>
          <a:stretch>
            <a:fillRect/>
          </a:stretch>
        </p:blipFill>
        <p:spPr>
          <a:xfrm>
            <a:off x="6732166" y="3013889"/>
            <a:ext cx="432881" cy="680018"/>
          </a:xfrm>
          <a:prstGeom prst="rect">
            <a:avLst/>
          </a:prstGeom>
        </p:spPr>
      </p:pic>
      <p:cxnSp>
        <p:nvCxnSpPr>
          <p:cNvPr id="9" name="Straight Arrow Connector 8">
            <a:extLst>
              <a:ext uri="{FF2B5EF4-FFF2-40B4-BE49-F238E27FC236}">
                <a16:creationId xmlns:a16="http://schemas.microsoft.com/office/drawing/2014/main" id="{D63CC666-2230-4FC8-BE53-95C1EDD96C22}"/>
              </a:ext>
            </a:extLst>
          </p:cNvPr>
          <p:cNvCxnSpPr>
            <a:cxnSpLocks/>
          </p:cNvCxnSpPr>
          <p:nvPr/>
        </p:nvCxnSpPr>
        <p:spPr>
          <a:xfrm flipH="1">
            <a:off x="3308688" y="2506351"/>
            <a:ext cx="523187" cy="657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B0DCFDD-0723-49AA-AC83-DC9E7BD4BF8E}"/>
              </a:ext>
            </a:extLst>
          </p:cNvPr>
          <p:cNvSpPr txBox="1"/>
          <p:nvPr/>
        </p:nvSpPr>
        <p:spPr>
          <a:xfrm>
            <a:off x="3158084" y="2344005"/>
            <a:ext cx="1298616" cy="522781"/>
          </a:xfrm>
          <a:prstGeom prst="rect">
            <a:avLst/>
          </a:prstGeom>
          <a:solidFill>
            <a:srgbClr val="FFFF00"/>
          </a:solidFill>
        </p:spPr>
        <p:txBody>
          <a:bodyPr wrap="square" rtlCol="0">
            <a:spAutoFit/>
          </a:bodyPr>
          <a:lstStyle/>
          <a:p>
            <a:r>
              <a:rPr lang="en-US" sz="1350" dirty="0"/>
              <a:t>Commitment Fee</a:t>
            </a:r>
          </a:p>
        </p:txBody>
      </p:sp>
      <p:sp>
        <p:nvSpPr>
          <p:cNvPr id="19" name="TextBox 18">
            <a:extLst>
              <a:ext uri="{FF2B5EF4-FFF2-40B4-BE49-F238E27FC236}">
                <a16:creationId xmlns:a16="http://schemas.microsoft.com/office/drawing/2014/main" id="{13AB6D35-C487-4B85-BEC0-DAD7791CBDB1}"/>
              </a:ext>
            </a:extLst>
          </p:cNvPr>
          <p:cNvSpPr txBox="1"/>
          <p:nvPr/>
        </p:nvSpPr>
        <p:spPr>
          <a:xfrm>
            <a:off x="6249657" y="4726363"/>
            <a:ext cx="1406905" cy="507831"/>
          </a:xfrm>
          <a:prstGeom prst="rect">
            <a:avLst/>
          </a:prstGeom>
          <a:solidFill>
            <a:schemeClr val="accent1">
              <a:lumMod val="40000"/>
              <a:lumOff val="60000"/>
            </a:schemeClr>
          </a:solidFill>
        </p:spPr>
        <p:txBody>
          <a:bodyPr wrap="square" rtlCol="0">
            <a:spAutoFit/>
          </a:bodyPr>
          <a:lstStyle/>
          <a:p>
            <a:r>
              <a:rPr lang="en-US" sz="1350" dirty="0"/>
              <a:t>Decommissioning Date</a:t>
            </a:r>
          </a:p>
        </p:txBody>
      </p:sp>
      <p:sp>
        <p:nvSpPr>
          <p:cNvPr id="20" name="TextBox 19">
            <a:extLst>
              <a:ext uri="{FF2B5EF4-FFF2-40B4-BE49-F238E27FC236}">
                <a16:creationId xmlns:a16="http://schemas.microsoft.com/office/drawing/2014/main" id="{4557264C-D1DD-44B0-8E72-C715BDCEE515}"/>
              </a:ext>
            </a:extLst>
          </p:cNvPr>
          <p:cNvSpPr txBox="1"/>
          <p:nvPr/>
        </p:nvSpPr>
        <p:spPr>
          <a:xfrm>
            <a:off x="1371600" y="2294247"/>
            <a:ext cx="1131098" cy="1131079"/>
          </a:xfrm>
          <a:prstGeom prst="rect">
            <a:avLst/>
          </a:prstGeom>
          <a:solidFill>
            <a:srgbClr val="FFFF00"/>
          </a:solidFill>
        </p:spPr>
        <p:txBody>
          <a:bodyPr wrap="square" rtlCol="0">
            <a:spAutoFit/>
          </a:bodyPr>
          <a:lstStyle/>
          <a:p>
            <a:r>
              <a:rPr lang="en-US" sz="1350" dirty="0"/>
              <a:t>Father of the bride makes commitment to pay for wedding</a:t>
            </a:r>
          </a:p>
        </p:txBody>
      </p:sp>
      <p:cxnSp>
        <p:nvCxnSpPr>
          <p:cNvPr id="22" name="Straight Arrow Connector 21">
            <a:extLst>
              <a:ext uri="{FF2B5EF4-FFF2-40B4-BE49-F238E27FC236}">
                <a16:creationId xmlns:a16="http://schemas.microsoft.com/office/drawing/2014/main" id="{4C12B801-4E84-452E-BDE8-EE6C1CA503A8}"/>
              </a:ext>
            </a:extLst>
          </p:cNvPr>
          <p:cNvCxnSpPr>
            <a:cxnSpLocks/>
          </p:cNvCxnSpPr>
          <p:nvPr/>
        </p:nvCxnSpPr>
        <p:spPr>
          <a:xfrm>
            <a:off x="2269385" y="3402243"/>
            <a:ext cx="876692" cy="1140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2DF96DA-7D6B-44FB-9820-FAB6013E6DD1}"/>
              </a:ext>
            </a:extLst>
          </p:cNvPr>
          <p:cNvSpPr txBox="1"/>
          <p:nvPr/>
        </p:nvSpPr>
        <p:spPr>
          <a:xfrm>
            <a:off x="3194016" y="3991214"/>
            <a:ext cx="1111072" cy="507831"/>
          </a:xfrm>
          <a:prstGeom prst="rect">
            <a:avLst/>
          </a:prstGeom>
          <a:solidFill>
            <a:srgbClr val="00B0F0"/>
          </a:solidFill>
        </p:spPr>
        <p:txBody>
          <a:bodyPr wrap="square" rtlCol="0">
            <a:spAutoFit/>
          </a:bodyPr>
          <a:lstStyle/>
          <a:p>
            <a:r>
              <a:rPr lang="en-US" sz="900" dirty="0"/>
              <a:t>Pay for Wedding with Other peoples’ money</a:t>
            </a:r>
          </a:p>
        </p:txBody>
      </p:sp>
      <p:cxnSp>
        <p:nvCxnSpPr>
          <p:cNvPr id="8" name="Straight Connector 7">
            <a:extLst>
              <a:ext uri="{FF2B5EF4-FFF2-40B4-BE49-F238E27FC236}">
                <a16:creationId xmlns:a16="http://schemas.microsoft.com/office/drawing/2014/main" id="{75758D27-FEFC-4EA0-A034-BEAA01E03D17}"/>
              </a:ext>
            </a:extLst>
          </p:cNvPr>
          <p:cNvCxnSpPr>
            <a:cxnSpLocks/>
          </p:cNvCxnSpPr>
          <p:nvPr/>
        </p:nvCxnSpPr>
        <p:spPr>
          <a:xfrm flipV="1">
            <a:off x="4436719" y="1650331"/>
            <a:ext cx="0" cy="4122254"/>
          </a:xfrm>
          <a:prstGeom prst="line">
            <a:avLst/>
          </a:prstGeom>
          <a:ln w="1174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8160BDA-88BB-4AC5-B57D-4F300951AD8C}"/>
              </a:ext>
            </a:extLst>
          </p:cNvPr>
          <p:cNvSpPr txBox="1"/>
          <p:nvPr/>
        </p:nvSpPr>
        <p:spPr>
          <a:xfrm>
            <a:off x="5537796" y="1473323"/>
            <a:ext cx="1795117" cy="923330"/>
          </a:xfrm>
          <a:prstGeom prst="rect">
            <a:avLst/>
          </a:prstGeom>
          <a:solidFill>
            <a:srgbClr val="92D050"/>
          </a:solidFill>
        </p:spPr>
        <p:txBody>
          <a:bodyPr wrap="square" rtlCol="0">
            <a:spAutoFit/>
          </a:bodyPr>
          <a:lstStyle/>
          <a:p>
            <a:r>
              <a:rPr lang="en-US" sz="1350" dirty="0"/>
              <a:t>After COD, cash flow is presented in the cash flow waterfall and the last line is dividends</a:t>
            </a:r>
          </a:p>
        </p:txBody>
      </p:sp>
      <p:sp>
        <p:nvSpPr>
          <p:cNvPr id="25" name="TextBox 24">
            <a:extLst>
              <a:ext uri="{FF2B5EF4-FFF2-40B4-BE49-F238E27FC236}">
                <a16:creationId xmlns:a16="http://schemas.microsoft.com/office/drawing/2014/main" id="{17B27460-33FF-4864-A24E-D57225224624}"/>
              </a:ext>
            </a:extLst>
          </p:cNvPr>
          <p:cNvSpPr txBox="1"/>
          <p:nvPr/>
        </p:nvSpPr>
        <p:spPr>
          <a:xfrm>
            <a:off x="2350288" y="1451295"/>
            <a:ext cx="1795117" cy="923330"/>
          </a:xfrm>
          <a:prstGeom prst="rect">
            <a:avLst/>
          </a:prstGeom>
          <a:solidFill>
            <a:srgbClr val="92D050"/>
          </a:solidFill>
        </p:spPr>
        <p:txBody>
          <a:bodyPr wrap="square" rtlCol="0">
            <a:spAutoFit/>
          </a:bodyPr>
          <a:lstStyle/>
          <a:p>
            <a:r>
              <a:rPr lang="en-US" sz="1350" dirty="0"/>
              <a:t>Before COD, cash flow is presented in the sources and uses statement</a:t>
            </a:r>
          </a:p>
        </p:txBody>
      </p:sp>
      <p:pic>
        <p:nvPicPr>
          <p:cNvPr id="10" name="Picture 9">
            <a:extLst>
              <a:ext uri="{FF2B5EF4-FFF2-40B4-BE49-F238E27FC236}">
                <a16:creationId xmlns:a16="http://schemas.microsoft.com/office/drawing/2014/main" id="{51DB459D-61CC-41C8-9F84-BFA5C56F7DCB}"/>
              </a:ext>
            </a:extLst>
          </p:cNvPr>
          <p:cNvPicPr>
            <a:picLocks noChangeAspect="1"/>
          </p:cNvPicPr>
          <p:nvPr/>
        </p:nvPicPr>
        <p:blipFill>
          <a:blip r:embed="rId5"/>
          <a:stretch>
            <a:fillRect/>
          </a:stretch>
        </p:blipFill>
        <p:spPr>
          <a:xfrm>
            <a:off x="4149030" y="3033831"/>
            <a:ext cx="580749" cy="707910"/>
          </a:xfrm>
          <a:prstGeom prst="rect">
            <a:avLst/>
          </a:prstGeom>
        </p:spPr>
      </p:pic>
      <p:sp>
        <p:nvSpPr>
          <p:cNvPr id="13" name="TextBox 12">
            <a:extLst>
              <a:ext uri="{FF2B5EF4-FFF2-40B4-BE49-F238E27FC236}">
                <a16:creationId xmlns:a16="http://schemas.microsoft.com/office/drawing/2014/main" id="{63D79DE2-94A6-4776-BC51-45DFCB16930E}"/>
              </a:ext>
            </a:extLst>
          </p:cNvPr>
          <p:cNvSpPr txBox="1"/>
          <p:nvPr/>
        </p:nvSpPr>
        <p:spPr>
          <a:xfrm>
            <a:off x="4033326" y="4726362"/>
            <a:ext cx="854651" cy="715581"/>
          </a:xfrm>
          <a:prstGeom prst="rect">
            <a:avLst/>
          </a:prstGeom>
          <a:solidFill>
            <a:schemeClr val="accent1">
              <a:lumMod val="40000"/>
              <a:lumOff val="60000"/>
            </a:schemeClr>
          </a:solidFill>
        </p:spPr>
        <p:txBody>
          <a:bodyPr wrap="square" rtlCol="0">
            <a:spAutoFit/>
          </a:bodyPr>
          <a:lstStyle/>
          <a:p>
            <a:r>
              <a:rPr lang="en-US" sz="1350" dirty="0"/>
              <a:t>COD is Wedding Date</a:t>
            </a:r>
          </a:p>
        </p:txBody>
      </p:sp>
      <p:sp>
        <p:nvSpPr>
          <p:cNvPr id="26" name="Title 25">
            <a:extLst>
              <a:ext uri="{FF2B5EF4-FFF2-40B4-BE49-F238E27FC236}">
                <a16:creationId xmlns:a16="http://schemas.microsoft.com/office/drawing/2014/main" id="{626DAB0C-2441-DF24-946B-DFC4021F3654}"/>
              </a:ext>
            </a:extLst>
          </p:cNvPr>
          <p:cNvSpPr>
            <a:spLocks noGrp="1"/>
          </p:cNvSpPr>
          <p:nvPr>
            <p:ph type="title"/>
          </p:nvPr>
        </p:nvSpPr>
        <p:spPr>
          <a:xfrm>
            <a:off x="269707" y="186270"/>
            <a:ext cx="7536560" cy="654049"/>
          </a:xfrm>
        </p:spPr>
        <p:txBody>
          <a:bodyPr/>
          <a:lstStyle/>
          <a:p>
            <a:r>
              <a:rPr lang="en-US" dirty="0"/>
              <a:t>Project Finance and Changing Risk</a:t>
            </a:r>
          </a:p>
        </p:txBody>
      </p:sp>
      <p:sp>
        <p:nvSpPr>
          <p:cNvPr id="3" name="TextBox 2">
            <a:extLst>
              <a:ext uri="{FF2B5EF4-FFF2-40B4-BE49-F238E27FC236}">
                <a16:creationId xmlns:a16="http://schemas.microsoft.com/office/drawing/2014/main" id="{4D344D2C-399C-31C6-5F3D-0C5F2732B629}"/>
              </a:ext>
            </a:extLst>
          </p:cNvPr>
          <p:cNvSpPr txBox="1"/>
          <p:nvPr/>
        </p:nvSpPr>
        <p:spPr>
          <a:xfrm>
            <a:off x="4810683" y="2646589"/>
            <a:ext cx="1789086" cy="923330"/>
          </a:xfrm>
          <a:prstGeom prst="rect">
            <a:avLst/>
          </a:prstGeom>
          <a:solidFill>
            <a:srgbClr val="FF0000"/>
          </a:solidFill>
          <a:ln>
            <a:solidFill>
              <a:schemeClr val="bg1">
                <a:lumMod val="95000"/>
              </a:schemeClr>
            </a:solidFill>
          </a:ln>
        </p:spPr>
        <p:txBody>
          <a:bodyPr wrap="square" rtlCol="0">
            <a:spAutoFit/>
          </a:bodyPr>
          <a:lstStyle/>
          <a:p>
            <a:r>
              <a:rPr lang="en-US" sz="1350" dirty="0">
                <a:solidFill>
                  <a:schemeClr val="bg1"/>
                </a:solidFill>
              </a:rPr>
              <a:t>Date at which you realize that the wedding is working or is a complete disaster</a:t>
            </a:r>
          </a:p>
        </p:txBody>
      </p:sp>
      <p:cxnSp>
        <p:nvCxnSpPr>
          <p:cNvPr id="21" name="Straight Arrow Connector 20">
            <a:extLst>
              <a:ext uri="{FF2B5EF4-FFF2-40B4-BE49-F238E27FC236}">
                <a16:creationId xmlns:a16="http://schemas.microsoft.com/office/drawing/2014/main" id="{5C6785C9-06FC-01F0-7303-2E3EC265BE73}"/>
              </a:ext>
            </a:extLst>
          </p:cNvPr>
          <p:cNvCxnSpPr>
            <a:stCxn id="3" idx="2"/>
          </p:cNvCxnSpPr>
          <p:nvPr/>
        </p:nvCxnSpPr>
        <p:spPr>
          <a:xfrm flipH="1">
            <a:off x="5110249" y="3569919"/>
            <a:ext cx="594977" cy="972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962126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C934-6DE5-DD5C-ED14-A6A5CA20D0BF}"/>
              </a:ext>
            </a:extLst>
          </p:cNvPr>
          <p:cNvSpPr>
            <a:spLocks noGrp="1"/>
          </p:cNvSpPr>
          <p:nvPr>
            <p:ph type="title"/>
          </p:nvPr>
        </p:nvSpPr>
        <p:spPr/>
        <p:txBody>
          <a:bodyPr/>
          <a:lstStyle/>
          <a:p>
            <a:r>
              <a:rPr lang="en-US" dirty="0"/>
              <a:t>Back to Assignment - Triangulation</a:t>
            </a:r>
          </a:p>
        </p:txBody>
      </p:sp>
      <p:sp>
        <p:nvSpPr>
          <p:cNvPr id="3" name="Content Placeholder 2">
            <a:extLst>
              <a:ext uri="{FF2B5EF4-FFF2-40B4-BE49-F238E27FC236}">
                <a16:creationId xmlns:a16="http://schemas.microsoft.com/office/drawing/2014/main" id="{634AD2F6-65E9-BB38-69BF-61FACD0E2888}"/>
              </a:ext>
            </a:extLst>
          </p:cNvPr>
          <p:cNvSpPr>
            <a:spLocks noGrp="1"/>
          </p:cNvSpPr>
          <p:nvPr>
            <p:ph idx="1"/>
          </p:nvPr>
        </p:nvSpPr>
        <p:spPr/>
        <p:txBody>
          <a:bodyPr/>
          <a:lstStyle/>
          <a:p>
            <a:r>
              <a:rPr lang="en-US" dirty="0"/>
              <a:t>Comments in Assignment</a:t>
            </a:r>
          </a:p>
          <a:p>
            <a:endParaRPr lang="en-US" dirty="0"/>
          </a:p>
          <a:p>
            <a:endParaRPr lang="en-US" dirty="0"/>
          </a:p>
          <a:p>
            <a:endParaRPr lang="en-US" dirty="0"/>
          </a:p>
          <a:p>
            <a:endParaRPr lang="en-US" dirty="0"/>
          </a:p>
          <a:p>
            <a:endParaRPr lang="en-US" dirty="0"/>
          </a:p>
          <a:p>
            <a:endParaRPr lang="en-US" dirty="0"/>
          </a:p>
          <a:p>
            <a:endParaRPr lang="en-US" dirty="0"/>
          </a:p>
          <a:p>
            <a:r>
              <a:rPr lang="en-US" dirty="0"/>
              <a:t>What does DDM methodology</a:t>
            </a:r>
          </a:p>
          <a:p>
            <a:r>
              <a:rPr lang="en-US" dirty="0"/>
              <a:t>More sensible process</a:t>
            </a:r>
          </a:p>
          <a:p>
            <a:pPr lvl="1"/>
            <a:r>
              <a:rPr lang="en-US" dirty="0"/>
              <a:t>Start at end with stable cash flows</a:t>
            </a:r>
          </a:p>
          <a:p>
            <a:pPr lvl="1"/>
            <a:r>
              <a:rPr lang="en-US" dirty="0"/>
              <a:t>Select reasonable holding period as short as possible</a:t>
            </a:r>
          </a:p>
          <a:p>
            <a:pPr lvl="1"/>
            <a:r>
              <a:rPr lang="en-US" dirty="0"/>
              <a:t>Make reasonable assessment of required yield</a:t>
            </a:r>
          </a:p>
          <a:p>
            <a:pPr lvl="1"/>
            <a:r>
              <a:rPr lang="en-US" dirty="0"/>
              <a:t>Use goal seek to find the price with IRR that includes sale</a:t>
            </a:r>
          </a:p>
          <a:p>
            <a:pPr lvl="1"/>
            <a:endParaRPr lang="en-US" dirty="0"/>
          </a:p>
          <a:p>
            <a:endParaRPr lang="en-US" dirty="0"/>
          </a:p>
        </p:txBody>
      </p:sp>
      <p:pic>
        <p:nvPicPr>
          <p:cNvPr id="5" name="Picture 4">
            <a:extLst>
              <a:ext uri="{FF2B5EF4-FFF2-40B4-BE49-F238E27FC236}">
                <a16:creationId xmlns:a16="http://schemas.microsoft.com/office/drawing/2014/main" id="{F621D79A-42D4-1A00-054D-4D05FBF0D547}"/>
              </a:ext>
            </a:extLst>
          </p:cNvPr>
          <p:cNvPicPr>
            <a:picLocks noChangeAspect="1"/>
          </p:cNvPicPr>
          <p:nvPr/>
        </p:nvPicPr>
        <p:blipFill>
          <a:blip r:embed="rId2"/>
          <a:stretch>
            <a:fillRect/>
          </a:stretch>
        </p:blipFill>
        <p:spPr>
          <a:xfrm>
            <a:off x="522513" y="1743035"/>
            <a:ext cx="6591817" cy="1880060"/>
          </a:xfrm>
          <a:prstGeom prst="rect">
            <a:avLst/>
          </a:prstGeom>
        </p:spPr>
      </p:pic>
    </p:spTree>
    <p:extLst>
      <p:ext uri="{BB962C8B-B14F-4D97-AF65-F5344CB8AC3E}">
        <p14:creationId xmlns:p14="http://schemas.microsoft.com/office/powerpoint/2010/main" val="556927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9B3CF-918F-447A-88C9-386B8C5C4BEE}"/>
              </a:ext>
            </a:extLst>
          </p:cNvPr>
          <p:cNvSpPr>
            <a:spLocks noGrp="1"/>
          </p:cNvSpPr>
          <p:nvPr>
            <p:ph type="title"/>
          </p:nvPr>
        </p:nvSpPr>
        <p:spPr>
          <a:xfrm>
            <a:off x="250166" y="301925"/>
            <a:ext cx="8373777" cy="1049948"/>
          </a:xfrm>
        </p:spPr>
        <p:txBody>
          <a:bodyPr>
            <a:normAutofit fontScale="90000"/>
          </a:bodyPr>
          <a:lstStyle/>
          <a:p>
            <a:r>
              <a:rPr lang="en-US" dirty="0"/>
              <a:t>Which is a Better Way to Assess the Value of an Investment – Two Presentations to the Board</a:t>
            </a:r>
          </a:p>
        </p:txBody>
      </p:sp>
      <p:sp>
        <p:nvSpPr>
          <p:cNvPr id="3" name="Content Placeholder 2">
            <a:extLst>
              <a:ext uri="{FF2B5EF4-FFF2-40B4-BE49-F238E27FC236}">
                <a16:creationId xmlns:a16="http://schemas.microsoft.com/office/drawing/2014/main" id="{88CC5213-E550-421B-AFCC-D0247D8C17E4}"/>
              </a:ext>
            </a:extLst>
          </p:cNvPr>
          <p:cNvSpPr>
            <a:spLocks noGrp="1"/>
          </p:cNvSpPr>
          <p:nvPr>
            <p:ph idx="1"/>
          </p:nvPr>
        </p:nvSpPr>
        <p:spPr>
          <a:xfrm>
            <a:off x="1317050" y="1911726"/>
            <a:ext cx="6000750" cy="3486149"/>
          </a:xfrm>
        </p:spPr>
        <p:txBody>
          <a:bodyPr/>
          <a:lstStyle/>
          <a:p>
            <a:r>
              <a:rPr lang="en-US" dirty="0"/>
              <a:t>Value and Risk Verified by Investors Outside of the Company</a:t>
            </a:r>
          </a:p>
          <a:p>
            <a:pPr lvl="1"/>
            <a:r>
              <a:rPr lang="en-US" dirty="0"/>
              <a:t>Bank Puts money into the company</a:t>
            </a:r>
          </a:p>
          <a:p>
            <a:pPr lvl="1"/>
            <a:r>
              <a:rPr lang="en-US" dirty="0"/>
              <a:t>Makes sure the money will be paid back</a:t>
            </a:r>
          </a:p>
          <a:p>
            <a:pPr lvl="1"/>
            <a:r>
              <a:rPr lang="en-US" dirty="0"/>
              <a:t>Crucial stamp of approval</a:t>
            </a:r>
          </a:p>
          <a:p>
            <a:pPr lvl="1"/>
            <a:endParaRPr lang="en-US" dirty="0"/>
          </a:p>
        </p:txBody>
      </p:sp>
      <p:pic>
        <p:nvPicPr>
          <p:cNvPr id="5" name="Picture 4">
            <a:extLst>
              <a:ext uri="{FF2B5EF4-FFF2-40B4-BE49-F238E27FC236}">
                <a16:creationId xmlns:a16="http://schemas.microsoft.com/office/drawing/2014/main" id="{B8D32722-9E4E-484E-9101-B9A472CEF31B}"/>
              </a:ext>
            </a:extLst>
          </p:cNvPr>
          <p:cNvPicPr>
            <a:picLocks noChangeAspect="1"/>
          </p:cNvPicPr>
          <p:nvPr/>
        </p:nvPicPr>
        <p:blipFill>
          <a:blip r:embed="rId2"/>
          <a:stretch>
            <a:fillRect/>
          </a:stretch>
        </p:blipFill>
        <p:spPr>
          <a:xfrm>
            <a:off x="651370" y="3036790"/>
            <a:ext cx="3309944" cy="2423632"/>
          </a:xfrm>
          <a:prstGeom prst="rect">
            <a:avLst/>
          </a:prstGeom>
        </p:spPr>
      </p:pic>
      <p:pic>
        <p:nvPicPr>
          <p:cNvPr id="8" name="Picture 7">
            <a:extLst>
              <a:ext uri="{FF2B5EF4-FFF2-40B4-BE49-F238E27FC236}">
                <a16:creationId xmlns:a16="http://schemas.microsoft.com/office/drawing/2014/main" id="{B4B53520-FE6E-D4A6-03F0-44E3DD4CF73E}"/>
              </a:ext>
            </a:extLst>
          </p:cNvPr>
          <p:cNvPicPr>
            <a:picLocks noChangeAspect="1"/>
          </p:cNvPicPr>
          <p:nvPr/>
        </p:nvPicPr>
        <p:blipFill>
          <a:blip r:embed="rId3"/>
          <a:stretch>
            <a:fillRect/>
          </a:stretch>
        </p:blipFill>
        <p:spPr>
          <a:xfrm>
            <a:off x="4360373" y="3371845"/>
            <a:ext cx="2246981" cy="1466177"/>
          </a:xfrm>
          <a:prstGeom prst="rect">
            <a:avLst/>
          </a:prstGeom>
        </p:spPr>
      </p:pic>
      <p:pic>
        <p:nvPicPr>
          <p:cNvPr id="6" name="Picture 5">
            <a:extLst>
              <a:ext uri="{FF2B5EF4-FFF2-40B4-BE49-F238E27FC236}">
                <a16:creationId xmlns:a16="http://schemas.microsoft.com/office/drawing/2014/main" id="{0B3588E1-6686-20E6-E60B-296A4A947748}"/>
              </a:ext>
            </a:extLst>
          </p:cNvPr>
          <p:cNvPicPr>
            <a:picLocks noChangeAspect="1"/>
          </p:cNvPicPr>
          <p:nvPr/>
        </p:nvPicPr>
        <p:blipFill>
          <a:blip r:embed="rId4"/>
          <a:stretch>
            <a:fillRect/>
          </a:stretch>
        </p:blipFill>
        <p:spPr>
          <a:xfrm>
            <a:off x="7029959" y="3113131"/>
            <a:ext cx="1593984" cy="1724891"/>
          </a:xfrm>
          <a:prstGeom prst="rect">
            <a:avLst/>
          </a:prstGeom>
        </p:spPr>
      </p:pic>
    </p:spTree>
    <p:extLst>
      <p:ext uri="{BB962C8B-B14F-4D97-AF65-F5344CB8AC3E}">
        <p14:creationId xmlns:p14="http://schemas.microsoft.com/office/powerpoint/2010/main" val="185055571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fontScale="90000"/>
          </a:bodyPr>
          <a:lstStyle/>
          <a:p>
            <a:r>
              <a:rPr lang="en-US" dirty="0"/>
              <a:t>Time-Line and Changing Risk are Crucial in Project Finance</a:t>
            </a:r>
          </a:p>
        </p:txBody>
      </p:sp>
      <p:sp>
        <p:nvSpPr>
          <p:cNvPr id="1028" name="Rectangle 3"/>
          <p:cNvSpPr>
            <a:spLocks noChangeArrowheads="1"/>
          </p:cNvSpPr>
          <p:nvPr/>
        </p:nvSpPr>
        <p:spPr bwMode="invGray">
          <a:xfrm>
            <a:off x="1143001" y="2083623"/>
            <a:ext cx="184731" cy="300082"/>
          </a:xfrm>
          <a:prstGeom prst="rect">
            <a:avLst/>
          </a:prstGeom>
          <a:noFill/>
          <a:ln w="9525">
            <a:noFill/>
            <a:miter lim="800000"/>
            <a:headEnd/>
            <a:tailEnd/>
          </a:ln>
        </p:spPr>
        <p:txBody>
          <a:bodyPr wrap="none" anchor="ctr">
            <a:spAutoFit/>
          </a:bodyPr>
          <a:lstStyle/>
          <a:p>
            <a:endParaRPr lang="en-US" sz="1350" dirty="0"/>
          </a:p>
        </p:txBody>
      </p:sp>
      <p:graphicFrame>
        <p:nvGraphicFramePr>
          <p:cNvPr id="1026" name="Object 4"/>
          <p:cNvGraphicFramePr>
            <a:graphicFrameLocks noChangeAspect="1"/>
          </p:cNvGraphicFramePr>
          <p:nvPr/>
        </p:nvGraphicFramePr>
        <p:xfrm>
          <a:off x="1143000" y="2286000"/>
          <a:ext cx="6515100" cy="3330179"/>
        </p:xfrm>
        <a:graphic>
          <a:graphicData uri="http://schemas.openxmlformats.org/presentationml/2006/ole">
            <mc:AlternateContent xmlns:mc="http://schemas.openxmlformats.org/markup-compatibility/2006">
              <mc:Choice xmlns:v="urn:schemas-microsoft-com:vml" Requires="v">
                <p:oleObj name="Document" r:id="rId3" imgW="6391656" imgH="3265932" progId="Word.Document.8">
                  <p:embed/>
                </p:oleObj>
              </mc:Choice>
              <mc:Fallback>
                <p:oleObj name="Document" r:id="rId3" imgW="6391656" imgH="3265932" progId="Word.Document.8">
                  <p:embed/>
                  <p:pic>
                    <p:nvPicPr>
                      <p:cNvPr id="102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86000"/>
                        <a:ext cx="6515100" cy="33301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9" name="Rectangle 5"/>
          <p:cNvSpPr>
            <a:spLocks noChangeArrowheads="1"/>
          </p:cNvSpPr>
          <p:nvPr/>
        </p:nvSpPr>
        <p:spPr bwMode="invGray">
          <a:xfrm>
            <a:off x="1143001" y="4504113"/>
            <a:ext cx="184731" cy="300082"/>
          </a:xfrm>
          <a:prstGeom prst="rect">
            <a:avLst/>
          </a:prstGeom>
          <a:noFill/>
          <a:ln w="9525">
            <a:noFill/>
            <a:miter lim="800000"/>
            <a:headEnd/>
            <a:tailEnd/>
          </a:ln>
        </p:spPr>
        <p:txBody>
          <a:bodyPr wrap="none" anchor="ctr">
            <a:spAutoFit/>
          </a:bodyPr>
          <a:lstStyle/>
          <a:p>
            <a:endParaRPr lang="en-US" sz="1350" dirty="0"/>
          </a:p>
        </p:txBody>
      </p:sp>
      <p:sp>
        <p:nvSpPr>
          <p:cNvPr id="1030" name="Text Box 6"/>
          <p:cNvSpPr txBox="1">
            <a:spLocks noChangeArrowheads="1"/>
          </p:cNvSpPr>
          <p:nvPr/>
        </p:nvSpPr>
        <p:spPr bwMode="auto">
          <a:xfrm>
            <a:off x="5657850" y="2971801"/>
            <a:ext cx="1257300" cy="507831"/>
          </a:xfrm>
          <a:prstGeom prst="rect">
            <a:avLst/>
          </a:prstGeom>
          <a:noFill/>
          <a:ln w="12700">
            <a:noFill/>
            <a:miter lim="800000"/>
            <a:headEnd type="none" w="sm" len="sm"/>
            <a:tailEnd type="none" w="sm" len="sm"/>
          </a:ln>
        </p:spPr>
        <p:txBody>
          <a:bodyPr>
            <a:spAutoFit/>
          </a:bodyPr>
          <a:lstStyle/>
          <a:p>
            <a:pPr algn="l">
              <a:spcBef>
                <a:spcPct val="50000"/>
              </a:spcBef>
            </a:pPr>
            <a:r>
              <a:rPr lang="en-US" sz="1350" dirty="0"/>
              <a:t>Completion Test</a:t>
            </a:r>
          </a:p>
        </p:txBody>
      </p:sp>
      <p:sp>
        <p:nvSpPr>
          <p:cNvPr id="1031" name="Line 7"/>
          <p:cNvSpPr>
            <a:spLocks noChangeShapeType="1"/>
          </p:cNvSpPr>
          <p:nvPr/>
        </p:nvSpPr>
        <p:spPr bwMode="auto">
          <a:xfrm>
            <a:off x="6115050" y="3257550"/>
            <a:ext cx="971550" cy="571500"/>
          </a:xfrm>
          <a:prstGeom prst="line">
            <a:avLst/>
          </a:prstGeom>
          <a:noFill/>
          <a:ln w="12700">
            <a:solidFill>
              <a:schemeClr val="tx1"/>
            </a:solidFill>
            <a:round/>
            <a:headEnd type="none" w="sm" len="sm"/>
            <a:tailEnd type="triangle" w="sm" len="sm"/>
          </a:ln>
        </p:spPr>
        <p:txBody>
          <a:bodyPr/>
          <a:lstStyle/>
          <a:p>
            <a:endParaRPr lang="en-US" sz="1350" dirty="0"/>
          </a:p>
        </p:txBody>
      </p:sp>
      <p:sp>
        <p:nvSpPr>
          <p:cNvPr id="2" name="TextBox 1">
            <a:extLst>
              <a:ext uri="{FF2B5EF4-FFF2-40B4-BE49-F238E27FC236}">
                <a16:creationId xmlns:a16="http://schemas.microsoft.com/office/drawing/2014/main" id="{9217C463-3F92-44E0-9C84-7A8C2F2B0288}"/>
              </a:ext>
            </a:extLst>
          </p:cNvPr>
          <p:cNvSpPr txBox="1"/>
          <p:nvPr/>
        </p:nvSpPr>
        <p:spPr>
          <a:xfrm>
            <a:off x="4413183" y="2900212"/>
            <a:ext cx="924026" cy="507831"/>
          </a:xfrm>
          <a:prstGeom prst="rect">
            <a:avLst/>
          </a:prstGeom>
          <a:solidFill>
            <a:srgbClr val="FFFF00"/>
          </a:solidFill>
        </p:spPr>
        <p:txBody>
          <a:bodyPr wrap="square" rtlCol="0">
            <a:spAutoFit/>
          </a:bodyPr>
          <a:lstStyle/>
          <a:p>
            <a:r>
              <a:rPr lang="en-US" sz="1350" dirty="0"/>
              <a:t>Financial Close</a:t>
            </a:r>
          </a:p>
        </p:txBody>
      </p:sp>
      <p:cxnSp>
        <p:nvCxnSpPr>
          <p:cNvPr id="4" name="Straight Arrow Connector 3">
            <a:extLst>
              <a:ext uri="{FF2B5EF4-FFF2-40B4-BE49-F238E27FC236}">
                <a16:creationId xmlns:a16="http://schemas.microsoft.com/office/drawing/2014/main" id="{BE0C8098-675D-4BB6-9C73-170C3816B93D}"/>
              </a:ext>
            </a:extLst>
          </p:cNvPr>
          <p:cNvCxnSpPr/>
          <p:nvPr/>
        </p:nvCxnSpPr>
        <p:spPr>
          <a:xfrm flipH="1">
            <a:off x="4413183" y="3384961"/>
            <a:ext cx="649706" cy="9662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4905CB7-2454-4B72-8C9D-8437180ED636}"/>
              </a:ext>
            </a:extLst>
          </p:cNvPr>
          <p:cNvSpPr txBox="1"/>
          <p:nvPr/>
        </p:nvSpPr>
        <p:spPr>
          <a:xfrm>
            <a:off x="5820382" y="4673404"/>
            <a:ext cx="2452481" cy="715581"/>
          </a:xfrm>
          <a:prstGeom prst="rect">
            <a:avLst/>
          </a:prstGeom>
          <a:solidFill>
            <a:srgbClr val="FFFF00"/>
          </a:solidFill>
        </p:spPr>
        <p:txBody>
          <a:bodyPr wrap="square" rtlCol="0">
            <a:spAutoFit/>
          </a:bodyPr>
          <a:lstStyle/>
          <a:p>
            <a:r>
              <a:rPr lang="en-US" sz="1350" dirty="0"/>
              <a:t>A crucial Feature of Project finance is CHANGING -- DECLINING RISK</a:t>
            </a:r>
          </a:p>
        </p:txBody>
      </p:sp>
      <p:cxnSp>
        <p:nvCxnSpPr>
          <p:cNvPr id="6" name="Straight Arrow Connector 5">
            <a:extLst>
              <a:ext uri="{FF2B5EF4-FFF2-40B4-BE49-F238E27FC236}">
                <a16:creationId xmlns:a16="http://schemas.microsoft.com/office/drawing/2014/main" id="{575A85C6-E522-4996-8128-0CB2EAAD49E3}"/>
              </a:ext>
            </a:extLst>
          </p:cNvPr>
          <p:cNvCxnSpPr>
            <a:cxnSpLocks/>
          </p:cNvCxnSpPr>
          <p:nvPr/>
        </p:nvCxnSpPr>
        <p:spPr>
          <a:xfrm>
            <a:off x="1212274" y="2645901"/>
            <a:ext cx="3830813" cy="1102085"/>
          </a:xfrm>
          <a:prstGeom prst="straightConnector1">
            <a:avLst/>
          </a:prstGeom>
          <a:ln w="111125">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B696304-02BF-4ED4-888E-0DB5104D8C03}"/>
              </a:ext>
            </a:extLst>
          </p:cNvPr>
          <p:cNvSpPr txBox="1"/>
          <p:nvPr/>
        </p:nvSpPr>
        <p:spPr>
          <a:xfrm rot="854744">
            <a:off x="2834246" y="2618622"/>
            <a:ext cx="1809131" cy="553998"/>
          </a:xfrm>
          <a:prstGeom prst="rect">
            <a:avLst/>
          </a:prstGeom>
          <a:noFill/>
        </p:spPr>
        <p:txBody>
          <a:bodyPr wrap="square" rtlCol="0">
            <a:spAutoFit/>
          </a:bodyPr>
          <a:lstStyle/>
          <a:p>
            <a:r>
              <a:rPr lang="en-US" sz="3000" b="1" dirty="0"/>
              <a:t>RISK</a:t>
            </a:r>
          </a:p>
        </p:txBody>
      </p:sp>
    </p:spTree>
    <p:extLst>
      <p:ext uri="{BB962C8B-B14F-4D97-AF65-F5344CB8AC3E}">
        <p14:creationId xmlns:p14="http://schemas.microsoft.com/office/powerpoint/2010/main" val="195830557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3AB5C-FC09-E752-A367-318CD3F1BACC}"/>
              </a:ext>
            </a:extLst>
          </p:cNvPr>
          <p:cNvSpPr>
            <a:spLocks noGrp="1"/>
          </p:cNvSpPr>
          <p:nvPr>
            <p:ph type="title"/>
          </p:nvPr>
        </p:nvSpPr>
        <p:spPr/>
        <p:txBody>
          <a:bodyPr>
            <a:normAutofit fontScale="90000"/>
          </a:bodyPr>
          <a:lstStyle/>
          <a:p>
            <a:r>
              <a:rPr lang="en-US" dirty="0"/>
              <a:t>Development Phase, Probability and Venture Capital</a:t>
            </a:r>
          </a:p>
        </p:txBody>
      </p:sp>
      <p:sp>
        <p:nvSpPr>
          <p:cNvPr id="3" name="Text Placeholder 2">
            <a:extLst>
              <a:ext uri="{FF2B5EF4-FFF2-40B4-BE49-F238E27FC236}">
                <a16:creationId xmlns:a16="http://schemas.microsoft.com/office/drawing/2014/main" id="{3225D2CB-D019-A5E5-A19B-C9264201EC12}"/>
              </a:ext>
            </a:extLst>
          </p:cNvPr>
          <p:cNvSpPr>
            <a:spLocks noGrp="1"/>
          </p:cNvSpPr>
          <p:nvPr>
            <p:ph idx="1"/>
          </p:nvPr>
        </p:nvSpPr>
        <p:spPr/>
        <p:txBody>
          <a:bodyPr>
            <a:normAutofit/>
          </a:bodyPr>
          <a:lstStyle/>
          <a:p>
            <a:r>
              <a:rPr lang="en-US" dirty="0"/>
              <a:t>How to quantify risk with probability before financial close</a:t>
            </a:r>
          </a:p>
          <a:p>
            <a:r>
              <a:rPr lang="en-US" dirty="0"/>
              <a:t>Example of bidding for solar project in UAE with 5 bidders</a:t>
            </a:r>
          </a:p>
          <a:p>
            <a:pPr lvl="1"/>
            <a:r>
              <a:rPr lang="en-US" dirty="0"/>
              <a:t>Probability of winning one in five</a:t>
            </a:r>
          </a:p>
          <a:p>
            <a:pPr lvl="1"/>
            <a:r>
              <a:rPr lang="en-US" dirty="0"/>
              <a:t>Probability of losing four in five</a:t>
            </a:r>
          </a:p>
          <a:p>
            <a:pPr lvl="1"/>
            <a:r>
              <a:rPr lang="en-US" dirty="0"/>
              <a:t>Cost of lost projects to collect when win</a:t>
            </a:r>
          </a:p>
          <a:p>
            <a:pPr lvl="1"/>
            <a:r>
              <a:rPr lang="en-US" dirty="0"/>
              <a:t>Collect costs of four losing projects in the development fee</a:t>
            </a:r>
          </a:p>
          <a:p>
            <a:r>
              <a:rPr lang="en-US" dirty="0"/>
              <a:t>Example with 1,000 cost of development per project, whether win or lose</a:t>
            </a:r>
          </a:p>
          <a:p>
            <a:pPr lvl="1"/>
            <a:r>
              <a:rPr lang="en-US" dirty="0"/>
              <a:t>Spend 5,000 to win one project</a:t>
            </a:r>
          </a:p>
          <a:p>
            <a:pPr lvl="1"/>
            <a:r>
              <a:rPr lang="en-US" dirty="0"/>
              <a:t>1,000 is included in development cost and allowed</a:t>
            </a:r>
          </a:p>
          <a:p>
            <a:pPr lvl="1"/>
            <a:r>
              <a:rPr lang="en-US" dirty="0"/>
              <a:t>4,000 included in the development fee – 1000 * number of losses</a:t>
            </a:r>
          </a:p>
          <a:p>
            <a:r>
              <a:rPr lang="en-US" dirty="0"/>
              <a:t>If you only earned the post-FC and lower risk IRR your business would be a losing proposition.</a:t>
            </a:r>
          </a:p>
        </p:txBody>
      </p:sp>
    </p:spTree>
    <p:extLst>
      <p:ext uri="{BB962C8B-B14F-4D97-AF65-F5344CB8AC3E}">
        <p14:creationId xmlns:p14="http://schemas.microsoft.com/office/powerpoint/2010/main" val="35340352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AAF8C-7AE2-3C58-01A6-06BCBFF4121C}"/>
              </a:ext>
            </a:extLst>
          </p:cNvPr>
          <p:cNvSpPr>
            <a:spLocks noGrp="1"/>
          </p:cNvSpPr>
          <p:nvPr>
            <p:ph type="title"/>
          </p:nvPr>
        </p:nvSpPr>
        <p:spPr/>
        <p:txBody>
          <a:bodyPr/>
          <a:lstStyle/>
          <a:p>
            <a:r>
              <a:rPr lang="en-US" dirty="0"/>
              <a:t>Process of Adjusted for Risk Changes</a:t>
            </a:r>
          </a:p>
        </p:txBody>
      </p:sp>
      <p:sp>
        <p:nvSpPr>
          <p:cNvPr id="3" name="Content Placeholder 2">
            <a:extLst>
              <a:ext uri="{FF2B5EF4-FFF2-40B4-BE49-F238E27FC236}">
                <a16:creationId xmlns:a16="http://schemas.microsoft.com/office/drawing/2014/main" id="{BD0A6CB4-A56D-F1E2-C268-AC4FC4B006F6}"/>
              </a:ext>
            </a:extLst>
          </p:cNvPr>
          <p:cNvSpPr>
            <a:spLocks noGrp="1"/>
          </p:cNvSpPr>
          <p:nvPr>
            <p:ph idx="1"/>
          </p:nvPr>
        </p:nvSpPr>
        <p:spPr/>
        <p:txBody>
          <a:bodyPr/>
          <a:lstStyle/>
          <a:p>
            <a:r>
              <a:rPr lang="en-US" dirty="0"/>
              <a:t>Start at the End with Target Equity IRR for Stable IRR</a:t>
            </a:r>
          </a:p>
          <a:p>
            <a:r>
              <a:rPr lang="en-US" dirty="0"/>
              <a:t>Set PPA with Higher IRR</a:t>
            </a:r>
          </a:p>
          <a:p>
            <a:r>
              <a:rPr lang="en-US" dirty="0"/>
              <a:t>Use Flags to Test Exit and Holding Period</a:t>
            </a:r>
          </a:p>
          <a:p>
            <a:r>
              <a:rPr lang="en-US" dirty="0"/>
              <a:t>Compute Exit and Holding Company Valuation with Discount Rate</a:t>
            </a:r>
          </a:p>
          <a:p>
            <a:r>
              <a:rPr lang="en-US" dirty="0"/>
              <a:t>Why Cannot Compute Terminal Value because of Distortions from EV/EBITDA or P/E Ratio</a:t>
            </a:r>
          </a:p>
          <a:p>
            <a:r>
              <a:rPr lang="en-US" dirty="0"/>
              <a:t>Evaluate the IRR with Compression between Initial Discount and Exit Discount Rate</a:t>
            </a:r>
          </a:p>
          <a:p>
            <a:r>
              <a:rPr lang="en-US" dirty="0"/>
              <a:t> </a:t>
            </a:r>
          </a:p>
        </p:txBody>
      </p:sp>
      <p:pic>
        <p:nvPicPr>
          <p:cNvPr id="6" name="Picture 5">
            <a:extLst>
              <a:ext uri="{FF2B5EF4-FFF2-40B4-BE49-F238E27FC236}">
                <a16:creationId xmlns:a16="http://schemas.microsoft.com/office/drawing/2014/main" id="{4D0EF1F6-CE86-7330-5449-A5A037D206BD}"/>
              </a:ext>
            </a:extLst>
          </p:cNvPr>
          <p:cNvPicPr>
            <a:picLocks noChangeAspect="1"/>
          </p:cNvPicPr>
          <p:nvPr/>
        </p:nvPicPr>
        <p:blipFill>
          <a:blip r:embed="rId2"/>
          <a:stretch>
            <a:fillRect/>
          </a:stretch>
        </p:blipFill>
        <p:spPr>
          <a:xfrm>
            <a:off x="2147977" y="3257323"/>
            <a:ext cx="4714262" cy="3470479"/>
          </a:xfrm>
          <a:prstGeom prst="rect">
            <a:avLst/>
          </a:prstGeom>
        </p:spPr>
      </p:pic>
    </p:spTree>
    <p:extLst>
      <p:ext uri="{BB962C8B-B14F-4D97-AF65-F5344CB8AC3E}">
        <p14:creationId xmlns:p14="http://schemas.microsoft.com/office/powerpoint/2010/main" val="236260945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C83BB-F640-45EF-C043-FADCE68A75D4}"/>
              </a:ext>
            </a:extLst>
          </p:cNvPr>
          <p:cNvSpPr>
            <a:spLocks noGrp="1"/>
          </p:cNvSpPr>
          <p:nvPr>
            <p:ph type="title"/>
          </p:nvPr>
        </p:nvSpPr>
        <p:spPr>
          <a:xfrm>
            <a:off x="200025" y="186270"/>
            <a:ext cx="8316686" cy="712909"/>
          </a:xfrm>
        </p:spPr>
        <p:txBody>
          <a:bodyPr>
            <a:normAutofit fontScale="90000"/>
          </a:bodyPr>
          <a:lstStyle/>
          <a:p>
            <a:r>
              <a:rPr lang="en-US" dirty="0"/>
              <a:t>Better Ways of Cost of Capital Measurement in Project Finance</a:t>
            </a:r>
          </a:p>
        </p:txBody>
      </p:sp>
      <p:sp>
        <p:nvSpPr>
          <p:cNvPr id="3" name="Text Placeholder 2">
            <a:extLst>
              <a:ext uri="{FF2B5EF4-FFF2-40B4-BE49-F238E27FC236}">
                <a16:creationId xmlns:a16="http://schemas.microsoft.com/office/drawing/2014/main" id="{4EBBCE71-608B-C0FA-7D8E-FDD991144C2E}"/>
              </a:ext>
            </a:extLst>
          </p:cNvPr>
          <p:cNvSpPr>
            <a:spLocks noGrp="1"/>
          </p:cNvSpPr>
          <p:nvPr>
            <p:ph idx="1"/>
          </p:nvPr>
        </p:nvSpPr>
        <p:spPr/>
        <p:txBody>
          <a:bodyPr/>
          <a:lstStyle/>
          <a:p>
            <a:r>
              <a:rPr lang="en-US" dirty="0"/>
              <a:t>Problems with un-levering and re-levering beta</a:t>
            </a:r>
          </a:p>
          <a:p>
            <a:endParaRPr lang="en-US" dirty="0"/>
          </a:p>
        </p:txBody>
      </p:sp>
      <p:pic>
        <p:nvPicPr>
          <p:cNvPr id="5" name="Picture 4">
            <a:extLst>
              <a:ext uri="{FF2B5EF4-FFF2-40B4-BE49-F238E27FC236}">
                <a16:creationId xmlns:a16="http://schemas.microsoft.com/office/drawing/2014/main" id="{075E9936-C3AB-9513-D7D1-4EF4126E7924}"/>
              </a:ext>
            </a:extLst>
          </p:cNvPr>
          <p:cNvPicPr>
            <a:picLocks noChangeAspect="1"/>
          </p:cNvPicPr>
          <p:nvPr/>
        </p:nvPicPr>
        <p:blipFill>
          <a:blip r:embed="rId2"/>
          <a:stretch>
            <a:fillRect/>
          </a:stretch>
        </p:blipFill>
        <p:spPr>
          <a:xfrm>
            <a:off x="675409" y="2505749"/>
            <a:ext cx="6951518" cy="3409680"/>
          </a:xfrm>
          <a:prstGeom prst="rect">
            <a:avLst/>
          </a:prstGeom>
        </p:spPr>
      </p:pic>
      <p:sp>
        <p:nvSpPr>
          <p:cNvPr id="4" name="TextBox 3">
            <a:extLst>
              <a:ext uri="{FF2B5EF4-FFF2-40B4-BE49-F238E27FC236}">
                <a16:creationId xmlns:a16="http://schemas.microsoft.com/office/drawing/2014/main" id="{4558E556-B3B3-8501-8794-32D6CF8097F1}"/>
              </a:ext>
            </a:extLst>
          </p:cNvPr>
          <p:cNvSpPr txBox="1"/>
          <p:nvPr/>
        </p:nvSpPr>
        <p:spPr>
          <a:xfrm>
            <a:off x="5974774" y="1948296"/>
            <a:ext cx="2680854" cy="1384995"/>
          </a:xfrm>
          <a:prstGeom prst="rect">
            <a:avLst/>
          </a:prstGeom>
          <a:noFill/>
        </p:spPr>
        <p:txBody>
          <a:bodyPr wrap="square" rtlCol="0">
            <a:spAutoFit/>
          </a:bodyPr>
          <a:lstStyle/>
          <a:p>
            <a:r>
              <a:rPr lang="en-US" sz="2100" dirty="0"/>
              <a:t>55% increase in the real cost of capital. That is a big deal for capital intensive assets</a:t>
            </a:r>
          </a:p>
        </p:txBody>
      </p:sp>
      <p:cxnSp>
        <p:nvCxnSpPr>
          <p:cNvPr id="7" name="Straight Arrow Connector 6">
            <a:extLst>
              <a:ext uri="{FF2B5EF4-FFF2-40B4-BE49-F238E27FC236}">
                <a16:creationId xmlns:a16="http://schemas.microsoft.com/office/drawing/2014/main" id="{D6C660F3-0715-5FD5-FAB6-6069727D9055}"/>
              </a:ext>
            </a:extLst>
          </p:cNvPr>
          <p:cNvCxnSpPr/>
          <p:nvPr/>
        </p:nvCxnSpPr>
        <p:spPr>
          <a:xfrm flipH="1">
            <a:off x="4384963" y="2505749"/>
            <a:ext cx="1413164" cy="3239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0841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5607" y="543465"/>
            <a:ext cx="7885148" cy="871268"/>
          </a:xfrm>
        </p:spPr>
        <p:txBody>
          <a:bodyPr>
            <a:normAutofit fontScale="90000"/>
          </a:bodyPr>
          <a:lstStyle/>
          <a:p>
            <a:pPr eaLnBrk="0" latinLnBrk="0" hangingPunct="0"/>
            <a:r>
              <a:rPr lang="en-US" dirty="0"/>
              <a:t>History versus Contracts and Consultant Reports: Project Finance versus Corporate Finance</a:t>
            </a:r>
          </a:p>
        </p:txBody>
      </p:sp>
      <p:sp>
        <p:nvSpPr>
          <p:cNvPr id="8" name="Content Placeholder 7"/>
          <p:cNvSpPr>
            <a:spLocks noGrp="1"/>
          </p:cNvSpPr>
          <p:nvPr>
            <p:ph sz="quarter" idx="12"/>
          </p:nvPr>
        </p:nvSpPr>
        <p:spPr>
          <a:xfrm>
            <a:off x="525606" y="2261557"/>
            <a:ext cx="3752850" cy="3290963"/>
          </a:xfrm>
        </p:spPr>
        <p:txBody>
          <a:bodyPr>
            <a:normAutofit fontScale="92500" lnSpcReduction="20000"/>
          </a:bodyPr>
          <a:lstStyle/>
          <a:p>
            <a:pPr algn="l" latinLnBrk="0" hangingPunct="0"/>
            <a:endParaRPr lang="en-US" sz="1800" dirty="0">
              <a:latin typeface="Times New Roman" panose="02020603050405020304" pitchFamily="18" charset="0"/>
              <a:cs typeface="Times New Roman" panose="02020603050405020304" pitchFamily="18" charset="0"/>
            </a:endParaRPr>
          </a:p>
          <a:p>
            <a:pPr marL="342900" indent="-342900" algn="l" hangingPunct="0">
              <a:buFont typeface="+mj-lt"/>
              <a:buAutoNum type="arabicPeriod"/>
            </a:pPr>
            <a:r>
              <a:rPr lang="en-US" sz="1800" dirty="0">
                <a:cs typeface="Times New Roman" panose="02020603050405020304" pitchFamily="18" charset="0"/>
              </a:rPr>
              <a:t>Analysis is founded on historic financial statements and companies will evolve relative to the past.</a:t>
            </a:r>
          </a:p>
          <a:p>
            <a:pPr marL="342900" indent="-342900" algn="l" hangingPunct="0">
              <a:buFont typeface="+mj-lt"/>
              <a:buAutoNum type="arabicPeriod"/>
            </a:pPr>
            <a:r>
              <a:rPr lang="en-US" sz="1800" dirty="0">
                <a:cs typeface="Times New Roman" panose="02020603050405020304" pitchFamily="18" charset="0"/>
              </a:rPr>
              <a:t>Financing is important but not necessarily the primary part of the valuation.</a:t>
            </a:r>
          </a:p>
          <a:p>
            <a:pPr marL="342900" indent="-342900" algn="l" hangingPunct="0">
              <a:buFont typeface="+mj-lt"/>
              <a:buAutoNum type="arabicPeriod"/>
            </a:pPr>
            <a:r>
              <a:rPr lang="en-US" sz="1800" dirty="0">
                <a:cs typeface="Times New Roman" panose="02020603050405020304" pitchFamily="18" charset="0"/>
              </a:rPr>
              <a:t>Successful companies expected to continue growing and refinance. Terminal value is a big factor.</a:t>
            </a:r>
          </a:p>
          <a:p>
            <a:pPr marL="342900" indent="-342900" algn="l" hangingPunct="0">
              <a:buFont typeface="+mj-lt"/>
              <a:buAutoNum type="arabicPeriod"/>
            </a:pPr>
            <a:r>
              <a:rPr lang="en-US" sz="1800" dirty="0">
                <a:cs typeface="Times New Roman" panose="02020603050405020304" pitchFamily="18" charset="0"/>
              </a:rPr>
              <a:t>Focus on earnings, ROIC, P/E ratios, EV/EBITDA ratios and Debt/EBITDA.</a:t>
            </a:r>
          </a:p>
          <a:p>
            <a:pPr algn="l" latinLnBrk="0" hangingPunct="0"/>
            <a:endParaRPr lang="en-US" sz="1800" dirty="0">
              <a:latin typeface="Times New Roman" panose="02020603050405020304" pitchFamily="18" charset="0"/>
              <a:cs typeface="Times New Roman" panose="02020603050405020304" pitchFamily="18" charset="0"/>
            </a:endParaRPr>
          </a:p>
        </p:txBody>
      </p:sp>
      <p:sp>
        <p:nvSpPr>
          <p:cNvPr id="10" name="Content Placeholder 9"/>
          <p:cNvSpPr>
            <a:spLocks noGrp="1"/>
          </p:cNvSpPr>
          <p:nvPr>
            <p:ph sz="quarter" idx="13"/>
          </p:nvPr>
        </p:nvSpPr>
        <p:spPr>
          <a:xfrm>
            <a:off x="4590185" y="2590801"/>
            <a:ext cx="3939019" cy="2741468"/>
          </a:xfrm>
        </p:spPr>
        <p:txBody>
          <a:bodyPr>
            <a:normAutofit fontScale="92500" lnSpcReduction="20000"/>
          </a:bodyPr>
          <a:lstStyle/>
          <a:p>
            <a:pPr marL="342900" indent="-342900" algn="l" hangingPunct="0">
              <a:buFont typeface="+mj-lt"/>
              <a:buAutoNum type="arabicPeriod"/>
            </a:pPr>
            <a:r>
              <a:rPr lang="en-US" sz="1800" dirty="0">
                <a:cs typeface="Times New Roman" panose="02020603050405020304" pitchFamily="18" charset="0"/>
              </a:rPr>
              <a:t>Since there is no history a series of consulting and engineering studies must be evaluated.</a:t>
            </a:r>
          </a:p>
          <a:p>
            <a:pPr marL="342900" indent="-342900" algn="l" hangingPunct="0">
              <a:buFont typeface="+mj-lt"/>
              <a:buAutoNum type="arabicPeriod"/>
            </a:pPr>
            <a:r>
              <a:rPr lang="en-US" sz="1800" dirty="0">
                <a:cs typeface="Times New Roman" panose="02020603050405020304" pitchFamily="18" charset="0"/>
              </a:rPr>
              <a:t>The bank assesses whether the project works (engineering report). Without debt financing, the project is not viable.</a:t>
            </a:r>
          </a:p>
          <a:p>
            <a:pPr marL="342900" indent="-342900" algn="l" hangingPunct="0">
              <a:buFont typeface="+mj-lt"/>
              <a:buAutoNum type="arabicPeriod"/>
            </a:pPr>
            <a:r>
              <a:rPr lang="en-US" sz="1800" dirty="0">
                <a:cs typeface="Times New Roman" panose="02020603050405020304" pitchFamily="18" charset="0"/>
              </a:rPr>
              <a:t>Successful projects will pay of all debt from cash flow and end their life.</a:t>
            </a:r>
          </a:p>
          <a:p>
            <a:pPr marL="342900" indent="-342900" algn="l" hangingPunct="0">
              <a:buFont typeface="+mj-lt"/>
              <a:buAutoNum type="arabicPeriod"/>
            </a:pPr>
            <a:r>
              <a:rPr lang="en-US" sz="1800" dirty="0">
                <a:cs typeface="Times New Roman" panose="02020603050405020304" pitchFamily="18" charset="0"/>
              </a:rPr>
              <a:t>Focus on cash flow rather than earnings. Equity IRR and DSCR.</a:t>
            </a:r>
          </a:p>
        </p:txBody>
      </p:sp>
      <p:sp>
        <p:nvSpPr>
          <p:cNvPr id="3" name="Text Placeholder 8">
            <a:extLst>
              <a:ext uri="{FF2B5EF4-FFF2-40B4-BE49-F238E27FC236}">
                <a16:creationId xmlns:a16="http://schemas.microsoft.com/office/drawing/2014/main" id="{7DC5193C-8201-9258-A305-4835A6EDB4DF}"/>
              </a:ext>
            </a:extLst>
          </p:cNvPr>
          <p:cNvSpPr txBox="1">
            <a:spLocks/>
          </p:cNvSpPr>
          <p:nvPr/>
        </p:nvSpPr>
        <p:spPr>
          <a:xfrm>
            <a:off x="550067" y="2199680"/>
            <a:ext cx="3752850" cy="322660"/>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b="1" dirty="0"/>
              <a:t>Corporate Finance</a:t>
            </a:r>
          </a:p>
        </p:txBody>
      </p:sp>
      <p:sp>
        <p:nvSpPr>
          <p:cNvPr id="5" name="Text Placeholder 8">
            <a:extLst>
              <a:ext uri="{FF2B5EF4-FFF2-40B4-BE49-F238E27FC236}">
                <a16:creationId xmlns:a16="http://schemas.microsoft.com/office/drawing/2014/main" id="{FDBD94A9-CCA4-82B2-560F-9E14FA164BA8}"/>
              </a:ext>
            </a:extLst>
          </p:cNvPr>
          <p:cNvSpPr txBox="1">
            <a:spLocks/>
          </p:cNvSpPr>
          <p:nvPr/>
        </p:nvSpPr>
        <p:spPr>
          <a:xfrm>
            <a:off x="4590185" y="2168405"/>
            <a:ext cx="3752850" cy="322660"/>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b="1" dirty="0"/>
              <a:t>Project Finance</a:t>
            </a:r>
          </a:p>
        </p:txBody>
      </p:sp>
    </p:spTree>
    <p:extLst>
      <p:ext uri="{BB962C8B-B14F-4D97-AF65-F5344CB8AC3E}">
        <p14:creationId xmlns:p14="http://schemas.microsoft.com/office/powerpoint/2010/main" val="378618522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2C516-39AC-34BF-AC2D-F3BC6557CE07}"/>
              </a:ext>
            </a:extLst>
          </p:cNvPr>
          <p:cNvSpPr>
            <a:spLocks noGrp="1"/>
          </p:cNvSpPr>
          <p:nvPr>
            <p:ph type="title"/>
          </p:nvPr>
        </p:nvSpPr>
        <p:spPr>
          <a:xfrm>
            <a:off x="174146" y="599018"/>
            <a:ext cx="7606242" cy="654049"/>
          </a:xfrm>
        </p:spPr>
        <p:txBody>
          <a:bodyPr>
            <a:normAutofit fontScale="90000"/>
          </a:bodyPr>
          <a:lstStyle/>
          <a:p>
            <a:r>
              <a:rPr lang="en-US" dirty="0"/>
              <a:t>Many Proofs that IRR and Return on Investment are the Same Thing over the Long Run</a:t>
            </a:r>
          </a:p>
        </p:txBody>
      </p:sp>
      <p:sp>
        <p:nvSpPr>
          <p:cNvPr id="3" name="Content Placeholder 2">
            <a:extLst>
              <a:ext uri="{FF2B5EF4-FFF2-40B4-BE49-F238E27FC236}">
                <a16:creationId xmlns:a16="http://schemas.microsoft.com/office/drawing/2014/main" id="{5E90BCD0-5B33-B6C8-A695-C4FD80C57D1D}"/>
              </a:ext>
            </a:extLst>
          </p:cNvPr>
          <p:cNvSpPr>
            <a:spLocks noGrp="1"/>
          </p:cNvSpPr>
          <p:nvPr>
            <p:ph idx="1"/>
          </p:nvPr>
        </p:nvSpPr>
        <p:spPr>
          <a:xfrm>
            <a:off x="276045" y="1802921"/>
            <a:ext cx="8345442" cy="3802012"/>
          </a:xfrm>
        </p:spPr>
        <p:txBody>
          <a:bodyPr>
            <a:normAutofit fontScale="92500" lnSpcReduction="10000"/>
          </a:bodyPr>
          <a:lstStyle/>
          <a:p>
            <a:r>
              <a:rPr lang="en-US" dirty="0"/>
              <a:t>Return on Capital is Income Divided by Capital Investment and is affected by depreciation</a:t>
            </a:r>
          </a:p>
          <a:p>
            <a:pPr lvl="1"/>
            <a:r>
              <a:rPr lang="en-US" dirty="0"/>
              <a:t>You can compute return on capital (ROIC or ROE) from actual financial data. </a:t>
            </a:r>
          </a:p>
          <a:p>
            <a:pPr lvl="1"/>
            <a:r>
              <a:rPr lang="en-US" dirty="0"/>
              <a:t>You cannot compute actual IRR until the project is finished</a:t>
            </a:r>
          </a:p>
          <a:p>
            <a:pPr marL="342900" lvl="1" indent="0">
              <a:buNone/>
            </a:pPr>
            <a:endParaRPr lang="en-US" dirty="0"/>
          </a:p>
          <a:p>
            <a:r>
              <a:rPr lang="en-US" dirty="0"/>
              <a:t>Project IRR and Return on Invested Capital (ROCI) are the Same</a:t>
            </a:r>
          </a:p>
          <a:p>
            <a:pPr lvl="1"/>
            <a:r>
              <a:rPr lang="en-US" dirty="0"/>
              <a:t>Investment Bankers, Analysts and Consultants are Obsessed with ROIC (for good reason)</a:t>
            </a:r>
          </a:p>
          <a:p>
            <a:pPr lvl="1"/>
            <a:r>
              <a:rPr lang="en-US" dirty="0"/>
              <a:t>Standard Idea in Finance – Invest when ROIC &gt; WACC</a:t>
            </a:r>
          </a:p>
          <a:p>
            <a:pPr lvl="1"/>
            <a:r>
              <a:rPr lang="en-US" dirty="0"/>
              <a:t>ROIC and Project IRR are the same in the over the life of the project, but not in the short term</a:t>
            </a:r>
          </a:p>
          <a:p>
            <a:pPr lvl="1"/>
            <a:r>
              <a:rPr lang="en-US" dirty="0"/>
              <a:t>Many proofs</a:t>
            </a:r>
          </a:p>
          <a:p>
            <a:pPr lvl="2"/>
            <a:r>
              <a:rPr lang="en-US" dirty="0"/>
              <a:t>Project IRR is weighted ROIC where weight is NPV of Investment</a:t>
            </a:r>
          </a:p>
          <a:p>
            <a:pPr lvl="2"/>
            <a:r>
              <a:rPr lang="en-US" dirty="0"/>
              <a:t>Project IRR equals ROIC when Economic Depreciation is Used</a:t>
            </a:r>
          </a:p>
          <a:p>
            <a:endParaRPr lang="en-US" dirty="0"/>
          </a:p>
          <a:p>
            <a:r>
              <a:rPr lang="en-US" dirty="0"/>
              <a:t>Equity IRR and ROE are also the same thing</a:t>
            </a:r>
          </a:p>
          <a:p>
            <a:pPr lvl="1"/>
            <a:r>
              <a:rPr lang="en-US" dirty="0"/>
              <a:t>Equity IRR is weighted ROE when Weighting is by NPV of Equity Capital</a:t>
            </a:r>
          </a:p>
          <a:p>
            <a:pPr lvl="1"/>
            <a:r>
              <a:rPr lang="en-US" dirty="0"/>
              <a:t>Equity IRR equals ROE when Capital Structure is constant and when Economic Depreciation is used</a:t>
            </a:r>
          </a:p>
          <a:p>
            <a:pPr lvl="1"/>
            <a:endParaRPr lang="en-US" dirty="0"/>
          </a:p>
          <a:p>
            <a:r>
              <a:rPr lang="en-US" dirty="0"/>
              <a:t>In the graphs below, consider ROE to be Equity IRR</a:t>
            </a:r>
          </a:p>
        </p:txBody>
      </p:sp>
      <p:sp>
        <p:nvSpPr>
          <p:cNvPr id="4" name="Slide Number Placeholder 3">
            <a:extLst>
              <a:ext uri="{FF2B5EF4-FFF2-40B4-BE49-F238E27FC236}">
                <a16:creationId xmlns:a16="http://schemas.microsoft.com/office/drawing/2014/main" id="{BFEC11F8-121F-EE9F-E121-14A94D6CB757}"/>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145</a:t>
            </a:fld>
            <a:endParaRPr lang="en-GB" dirty="0"/>
          </a:p>
        </p:txBody>
      </p:sp>
    </p:spTree>
    <p:extLst>
      <p:ext uri="{BB962C8B-B14F-4D97-AF65-F5344CB8AC3E}">
        <p14:creationId xmlns:p14="http://schemas.microsoft.com/office/powerpoint/2010/main" val="398676354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D962F-BEBA-205B-F80C-59F189B5C3FC}"/>
              </a:ext>
            </a:extLst>
          </p:cNvPr>
          <p:cNvSpPr>
            <a:spLocks noGrp="1"/>
          </p:cNvSpPr>
          <p:nvPr>
            <p:ph type="title"/>
          </p:nvPr>
        </p:nvSpPr>
        <p:spPr/>
        <p:txBody>
          <a:bodyPr/>
          <a:lstStyle/>
          <a:p>
            <a:r>
              <a:rPr lang="en-US" dirty="0"/>
              <a:t>Price to Book and Example of a Bond</a:t>
            </a:r>
          </a:p>
        </p:txBody>
      </p:sp>
      <p:sp>
        <p:nvSpPr>
          <p:cNvPr id="3" name="Content Placeholder 2">
            <a:extLst>
              <a:ext uri="{FF2B5EF4-FFF2-40B4-BE49-F238E27FC236}">
                <a16:creationId xmlns:a16="http://schemas.microsoft.com/office/drawing/2014/main" id="{C61C3DFF-D5C1-22E0-E166-EA5901457576}"/>
              </a:ext>
            </a:extLst>
          </p:cNvPr>
          <p:cNvSpPr>
            <a:spLocks noGrp="1"/>
          </p:cNvSpPr>
          <p:nvPr>
            <p:ph idx="1"/>
          </p:nvPr>
        </p:nvSpPr>
        <p:spPr/>
        <p:txBody>
          <a:bodyPr/>
          <a:lstStyle/>
          <a:p>
            <a:r>
              <a:rPr lang="en-US" dirty="0"/>
              <a:t>To understand the price to book ratio and the relationship with the cost of capital, think of the value of a bond. The nice thing about a bond – whether a risky bond or a government bond is that you can observe the cost of capital.</a:t>
            </a:r>
          </a:p>
          <a:p>
            <a:r>
              <a:rPr lang="en-US" dirty="0"/>
              <a:t>Say that you purchased a bond for 1,000 with and interest rate of 5%. You can compute the value of that bond relative to the amount you paid for the bond and call this the price to book ratio.</a:t>
            </a:r>
          </a:p>
          <a:p>
            <a:pPr lvl="1"/>
            <a:r>
              <a:rPr lang="en-US" dirty="0"/>
              <a:t>If the interest rate on the bond does not change and the bond pays back the 1,000 with a bullet payment, then the value of the bond will stay at 1,000 over the life of the bond.</a:t>
            </a:r>
          </a:p>
          <a:p>
            <a:pPr lvl="1"/>
            <a:r>
              <a:rPr lang="en-US" dirty="0"/>
              <a:t>At the very last day of the bond’s life when you get the bullet payment, the value of the bond is the 1,000 bullet payment.</a:t>
            </a:r>
          </a:p>
          <a:p>
            <a:pPr lvl="1"/>
            <a:r>
              <a:rPr lang="en-US" dirty="0"/>
              <a:t>If the interest rate changes – the interest rate you can read in the paper or on-line, then the value of the bond changes. The current interest rate is the cost of capital.</a:t>
            </a:r>
          </a:p>
          <a:p>
            <a:pPr lvl="1"/>
            <a:r>
              <a:rPr lang="en-US" dirty="0"/>
              <a:t>If the interest rate or cost of capital increases, the value of the bond declines and the price to book ratio is below 1.0. The exact nature of the decline depends on the cash flow structure of the bond. </a:t>
            </a:r>
          </a:p>
          <a:p>
            <a:pPr lvl="1"/>
            <a:r>
              <a:rPr lang="en-US" dirty="0"/>
              <a:t>By looking at the price to book ratio you can see the relationship between the current cost of capital (the current interest rate) and the rate of return or IRR on the bond – the earned return.</a:t>
            </a:r>
          </a:p>
        </p:txBody>
      </p:sp>
      <p:sp>
        <p:nvSpPr>
          <p:cNvPr id="4" name="Slide Number Placeholder 3">
            <a:extLst>
              <a:ext uri="{FF2B5EF4-FFF2-40B4-BE49-F238E27FC236}">
                <a16:creationId xmlns:a16="http://schemas.microsoft.com/office/drawing/2014/main" id="{B8A438F8-01D3-41EE-D8F3-E48A46BCAF48}"/>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146</a:t>
            </a:fld>
            <a:endParaRPr lang="en-GB" dirty="0"/>
          </a:p>
        </p:txBody>
      </p:sp>
    </p:spTree>
    <p:extLst>
      <p:ext uri="{BB962C8B-B14F-4D97-AF65-F5344CB8AC3E}">
        <p14:creationId xmlns:p14="http://schemas.microsoft.com/office/powerpoint/2010/main" val="235545578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4E145-8DA9-E06C-9D0B-90E75D7680FF}"/>
              </a:ext>
            </a:extLst>
          </p:cNvPr>
          <p:cNvSpPr>
            <a:spLocks noGrp="1"/>
          </p:cNvSpPr>
          <p:nvPr>
            <p:ph type="title"/>
          </p:nvPr>
        </p:nvSpPr>
        <p:spPr/>
        <p:txBody>
          <a:bodyPr/>
          <a:lstStyle/>
          <a:p>
            <a:r>
              <a:rPr lang="en-US" dirty="0"/>
              <a:t>Example of Investment versus Value</a:t>
            </a:r>
          </a:p>
        </p:txBody>
      </p:sp>
      <p:sp>
        <p:nvSpPr>
          <p:cNvPr id="3" name="Content Placeholder 2">
            <a:extLst>
              <a:ext uri="{FF2B5EF4-FFF2-40B4-BE49-F238E27FC236}">
                <a16:creationId xmlns:a16="http://schemas.microsoft.com/office/drawing/2014/main" id="{F86FCF0F-E6DB-DADA-F26E-37BA98E8E46E}"/>
              </a:ext>
            </a:extLst>
          </p:cNvPr>
          <p:cNvSpPr>
            <a:spLocks noGrp="1"/>
          </p:cNvSpPr>
          <p:nvPr>
            <p:ph idx="1"/>
          </p:nvPr>
        </p:nvSpPr>
        <p:spPr/>
        <p:txBody>
          <a:bodyPr/>
          <a:lstStyle/>
          <a:p>
            <a:r>
              <a:rPr lang="en-US" dirty="0"/>
              <a:t>Price to Book Ratio measures the cost of inputs – the investment – relative to the value of that investment today. Think of the cost of materials for a statue versus the current value of a statue. </a:t>
            </a:r>
          </a:p>
          <a:p>
            <a:r>
              <a:rPr lang="en-US" dirty="0"/>
              <a:t>If the value of the statue is more than the cost including the opportunity cost of capital than the value divided by the investment is more than 1.0. If the value to the investment is more than 1.0, than your return is above the opportunity cost of capital.</a:t>
            </a:r>
          </a:p>
          <a:p>
            <a:r>
              <a:rPr lang="en-US" dirty="0"/>
              <a:t> </a:t>
            </a:r>
          </a:p>
        </p:txBody>
      </p:sp>
      <p:sp>
        <p:nvSpPr>
          <p:cNvPr id="4" name="Slide Number Placeholder 3">
            <a:extLst>
              <a:ext uri="{FF2B5EF4-FFF2-40B4-BE49-F238E27FC236}">
                <a16:creationId xmlns:a16="http://schemas.microsoft.com/office/drawing/2014/main" id="{92B78AC6-21D7-C2C5-44CD-4E872F6A4396}"/>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147</a:t>
            </a:fld>
            <a:endParaRPr lang="en-GB" dirty="0"/>
          </a:p>
        </p:txBody>
      </p:sp>
      <p:pic>
        <p:nvPicPr>
          <p:cNvPr id="6" name="Picture 5">
            <a:extLst>
              <a:ext uri="{FF2B5EF4-FFF2-40B4-BE49-F238E27FC236}">
                <a16:creationId xmlns:a16="http://schemas.microsoft.com/office/drawing/2014/main" id="{0C27AD1D-141F-2C2C-C476-46700DE9D155}"/>
              </a:ext>
            </a:extLst>
          </p:cNvPr>
          <p:cNvPicPr>
            <a:picLocks noChangeAspect="1"/>
          </p:cNvPicPr>
          <p:nvPr/>
        </p:nvPicPr>
        <p:blipFill>
          <a:blip r:embed="rId2"/>
          <a:stretch>
            <a:fillRect/>
          </a:stretch>
        </p:blipFill>
        <p:spPr>
          <a:xfrm>
            <a:off x="470633" y="3786598"/>
            <a:ext cx="2909730" cy="2061751"/>
          </a:xfrm>
          <a:prstGeom prst="rect">
            <a:avLst/>
          </a:prstGeom>
        </p:spPr>
      </p:pic>
      <p:pic>
        <p:nvPicPr>
          <p:cNvPr id="8" name="Picture 7">
            <a:extLst>
              <a:ext uri="{FF2B5EF4-FFF2-40B4-BE49-F238E27FC236}">
                <a16:creationId xmlns:a16="http://schemas.microsoft.com/office/drawing/2014/main" id="{3C9ABF69-8A85-296F-227B-6FB8B0E41A92}"/>
              </a:ext>
            </a:extLst>
          </p:cNvPr>
          <p:cNvPicPr>
            <a:picLocks noChangeAspect="1"/>
          </p:cNvPicPr>
          <p:nvPr/>
        </p:nvPicPr>
        <p:blipFill>
          <a:blip r:embed="rId3"/>
          <a:stretch>
            <a:fillRect/>
          </a:stretch>
        </p:blipFill>
        <p:spPr>
          <a:xfrm>
            <a:off x="5435330" y="3716392"/>
            <a:ext cx="1977147" cy="2131958"/>
          </a:xfrm>
          <a:prstGeom prst="rect">
            <a:avLst/>
          </a:prstGeom>
        </p:spPr>
      </p:pic>
    </p:spTree>
    <p:extLst>
      <p:ext uri="{BB962C8B-B14F-4D97-AF65-F5344CB8AC3E}">
        <p14:creationId xmlns:p14="http://schemas.microsoft.com/office/powerpoint/2010/main" val="7836119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F1439-093B-1F8A-3ABE-7836081C470D}"/>
              </a:ext>
            </a:extLst>
          </p:cNvPr>
          <p:cNvSpPr>
            <a:spLocks noGrp="1"/>
          </p:cNvSpPr>
          <p:nvPr>
            <p:ph type="title"/>
          </p:nvPr>
        </p:nvSpPr>
        <p:spPr>
          <a:xfrm>
            <a:off x="464127" y="658759"/>
            <a:ext cx="7973291" cy="524147"/>
          </a:xfrm>
        </p:spPr>
        <p:txBody>
          <a:bodyPr>
            <a:normAutofit fontScale="90000"/>
          </a:bodyPr>
          <a:lstStyle/>
          <a:p>
            <a:r>
              <a:rPr lang="en-US" dirty="0"/>
              <a:t>Problem in Project Finance of Project IRR and ROIC and Resolution</a:t>
            </a:r>
          </a:p>
        </p:txBody>
      </p:sp>
      <p:sp>
        <p:nvSpPr>
          <p:cNvPr id="3" name="Content Placeholder 2">
            <a:extLst>
              <a:ext uri="{FF2B5EF4-FFF2-40B4-BE49-F238E27FC236}">
                <a16:creationId xmlns:a16="http://schemas.microsoft.com/office/drawing/2014/main" id="{B3DE069E-EC6D-2032-0881-FB08DE908039}"/>
              </a:ext>
            </a:extLst>
          </p:cNvPr>
          <p:cNvSpPr>
            <a:spLocks noGrp="1"/>
          </p:cNvSpPr>
          <p:nvPr>
            <p:ph idx="1"/>
          </p:nvPr>
        </p:nvSpPr>
        <p:spPr>
          <a:xfrm>
            <a:off x="464127" y="1621766"/>
            <a:ext cx="8278091" cy="2041030"/>
          </a:xfrm>
        </p:spPr>
        <p:txBody>
          <a:bodyPr/>
          <a:lstStyle/>
          <a:p>
            <a:pPr marL="0" indent="0">
              <a:buNone/>
            </a:pPr>
            <a:r>
              <a:rPr lang="en-US" dirty="0"/>
              <a:t>By computing a weighting with discount factors and the level of invested capital as well as economic depreciation, the relationship between the ROIC and project IRR can be evaluated. This is illustrated in the excerpt below.</a:t>
            </a:r>
          </a:p>
          <a:p>
            <a:endParaRPr lang="en-US" dirty="0"/>
          </a:p>
        </p:txBody>
      </p:sp>
      <p:pic>
        <p:nvPicPr>
          <p:cNvPr id="7" name="Picture 6">
            <a:extLst>
              <a:ext uri="{FF2B5EF4-FFF2-40B4-BE49-F238E27FC236}">
                <a16:creationId xmlns:a16="http://schemas.microsoft.com/office/drawing/2014/main" id="{288938B8-F42B-98B9-78B9-6752044AF32D}"/>
              </a:ext>
            </a:extLst>
          </p:cNvPr>
          <p:cNvPicPr>
            <a:picLocks noChangeAspect="1"/>
          </p:cNvPicPr>
          <p:nvPr/>
        </p:nvPicPr>
        <p:blipFill>
          <a:blip r:embed="rId2"/>
          <a:stretch>
            <a:fillRect/>
          </a:stretch>
        </p:blipFill>
        <p:spPr>
          <a:xfrm>
            <a:off x="422140" y="2544792"/>
            <a:ext cx="8299719" cy="3559558"/>
          </a:xfrm>
          <a:prstGeom prst="rect">
            <a:avLst/>
          </a:prstGeom>
        </p:spPr>
      </p:pic>
    </p:spTree>
    <p:extLst>
      <p:ext uri="{BB962C8B-B14F-4D97-AF65-F5344CB8AC3E}">
        <p14:creationId xmlns:p14="http://schemas.microsoft.com/office/powerpoint/2010/main" val="351034218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825C-D5EE-204B-7271-B3AF5DB0D0A8}"/>
              </a:ext>
            </a:extLst>
          </p:cNvPr>
          <p:cNvSpPr>
            <a:spLocks noGrp="1"/>
          </p:cNvSpPr>
          <p:nvPr>
            <p:ph type="title"/>
          </p:nvPr>
        </p:nvSpPr>
        <p:spPr>
          <a:xfrm>
            <a:off x="489561" y="688037"/>
            <a:ext cx="7964326" cy="365923"/>
          </a:xfrm>
        </p:spPr>
        <p:txBody>
          <a:bodyPr>
            <a:normAutofit fontScale="90000"/>
          </a:bodyPr>
          <a:lstStyle/>
          <a:p>
            <a:r>
              <a:rPr lang="en-US" dirty="0"/>
              <a:t>Resolving Problem with ROIC and Declining Capital in Project Finance</a:t>
            </a:r>
          </a:p>
        </p:txBody>
      </p:sp>
      <p:pic>
        <p:nvPicPr>
          <p:cNvPr id="7" name="Content Placeholder 6">
            <a:extLst>
              <a:ext uri="{FF2B5EF4-FFF2-40B4-BE49-F238E27FC236}">
                <a16:creationId xmlns:a16="http://schemas.microsoft.com/office/drawing/2014/main" id="{F634DC2C-AE68-3905-77BD-ED9829D1753E}"/>
              </a:ext>
            </a:extLst>
          </p:cNvPr>
          <p:cNvPicPr>
            <a:picLocks noGrp="1" noChangeAspect="1"/>
          </p:cNvPicPr>
          <p:nvPr>
            <p:ph idx="1"/>
          </p:nvPr>
        </p:nvPicPr>
        <p:blipFill>
          <a:blip r:embed="rId2"/>
          <a:stretch>
            <a:fillRect/>
          </a:stretch>
        </p:blipFill>
        <p:spPr>
          <a:xfrm>
            <a:off x="244493" y="2066370"/>
            <a:ext cx="4775741" cy="3486150"/>
          </a:xfrm>
          <a:prstGeom prst="rect">
            <a:avLst/>
          </a:prstGeom>
        </p:spPr>
      </p:pic>
      <p:pic>
        <p:nvPicPr>
          <p:cNvPr id="9" name="Picture 8">
            <a:extLst>
              <a:ext uri="{FF2B5EF4-FFF2-40B4-BE49-F238E27FC236}">
                <a16:creationId xmlns:a16="http://schemas.microsoft.com/office/drawing/2014/main" id="{7334F975-78BA-F354-B4DC-D80423DBB2FB}"/>
              </a:ext>
            </a:extLst>
          </p:cNvPr>
          <p:cNvPicPr>
            <a:picLocks noChangeAspect="1"/>
          </p:cNvPicPr>
          <p:nvPr/>
        </p:nvPicPr>
        <p:blipFill>
          <a:blip r:embed="rId3"/>
          <a:stretch>
            <a:fillRect/>
          </a:stretch>
        </p:blipFill>
        <p:spPr>
          <a:xfrm>
            <a:off x="5257801" y="2729791"/>
            <a:ext cx="3706091" cy="2222829"/>
          </a:xfrm>
          <a:prstGeom prst="rect">
            <a:avLst/>
          </a:prstGeom>
        </p:spPr>
      </p:pic>
    </p:spTree>
    <p:extLst>
      <p:ext uri="{BB962C8B-B14F-4D97-AF65-F5344CB8AC3E}">
        <p14:creationId xmlns:p14="http://schemas.microsoft.com/office/powerpoint/2010/main" val="2542307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49DB-74CA-67D9-F3F0-9C4F829F8CDD}"/>
              </a:ext>
            </a:extLst>
          </p:cNvPr>
          <p:cNvSpPr>
            <a:spLocks noGrp="1"/>
          </p:cNvSpPr>
          <p:nvPr>
            <p:ph type="title"/>
          </p:nvPr>
        </p:nvSpPr>
        <p:spPr>
          <a:xfrm>
            <a:off x="415685" y="617548"/>
            <a:ext cx="7606242" cy="654049"/>
          </a:xfrm>
          <a:solidFill>
            <a:schemeClr val="bg1"/>
          </a:solidFill>
        </p:spPr>
        <p:txBody>
          <a:bodyPr>
            <a:normAutofit fontScale="90000"/>
          </a:bodyPr>
          <a:lstStyle/>
          <a:p>
            <a:r>
              <a:rPr lang="en-US" dirty="0"/>
              <a:t>Example of Lender Analysis which Uses Data not Available to Equity Investor</a:t>
            </a:r>
          </a:p>
        </p:txBody>
      </p:sp>
      <p:sp>
        <p:nvSpPr>
          <p:cNvPr id="6" name="Content Placeholder 5">
            <a:extLst>
              <a:ext uri="{FF2B5EF4-FFF2-40B4-BE49-F238E27FC236}">
                <a16:creationId xmlns:a16="http://schemas.microsoft.com/office/drawing/2014/main" id="{23EF76D8-31D6-E08D-22E3-B699161AC8C0}"/>
              </a:ext>
            </a:extLst>
          </p:cNvPr>
          <p:cNvSpPr>
            <a:spLocks noGrp="1"/>
          </p:cNvSpPr>
          <p:nvPr>
            <p:ph sz="quarter" idx="12"/>
          </p:nvPr>
        </p:nvSpPr>
        <p:spPr>
          <a:xfrm>
            <a:off x="212729" y="2240973"/>
            <a:ext cx="4091042" cy="3385705"/>
          </a:xfrm>
          <a:solidFill>
            <a:schemeClr val="bg1"/>
          </a:solidFill>
        </p:spPr>
        <p:txBody>
          <a:bodyPr/>
          <a:lstStyle/>
          <a:p>
            <a:pPr algn="l"/>
            <a:r>
              <a:rPr lang="en-US" b="1" dirty="0"/>
              <a:t>Key Credit Concerns and Verification with Independent Engineer</a:t>
            </a:r>
          </a:p>
          <a:p>
            <a:endParaRPr lang="en-US" dirty="0"/>
          </a:p>
        </p:txBody>
      </p:sp>
      <p:sp>
        <p:nvSpPr>
          <p:cNvPr id="7" name="Content Placeholder 6">
            <a:extLst>
              <a:ext uri="{FF2B5EF4-FFF2-40B4-BE49-F238E27FC236}">
                <a16:creationId xmlns:a16="http://schemas.microsoft.com/office/drawing/2014/main" id="{A94154B3-A644-8AFC-AAFA-1EE253491FD2}"/>
              </a:ext>
            </a:extLst>
          </p:cNvPr>
          <p:cNvSpPr>
            <a:spLocks noGrp="1"/>
          </p:cNvSpPr>
          <p:nvPr>
            <p:ph sz="quarter" idx="13"/>
          </p:nvPr>
        </p:nvSpPr>
        <p:spPr>
          <a:xfrm>
            <a:off x="5405108" y="2140527"/>
            <a:ext cx="2944416" cy="3486150"/>
          </a:xfrm>
          <a:solidFill>
            <a:schemeClr val="bg1"/>
          </a:solidFill>
        </p:spPr>
        <p:txBody>
          <a:bodyPr/>
          <a:lstStyle/>
          <a:p>
            <a:pPr algn="l"/>
            <a:r>
              <a:rPr lang="en-US" b="1" dirty="0"/>
              <a:t>Use of Alternative Parameters from Experience</a:t>
            </a:r>
          </a:p>
          <a:p>
            <a:endParaRPr lang="en-US" dirty="0"/>
          </a:p>
        </p:txBody>
      </p:sp>
      <p:pic>
        <p:nvPicPr>
          <p:cNvPr id="11" name="Picture 10">
            <a:extLst>
              <a:ext uri="{FF2B5EF4-FFF2-40B4-BE49-F238E27FC236}">
                <a16:creationId xmlns:a16="http://schemas.microsoft.com/office/drawing/2014/main" id="{53948876-1650-0493-03EB-6037677009B4}"/>
              </a:ext>
            </a:extLst>
          </p:cNvPr>
          <p:cNvPicPr>
            <a:picLocks noChangeAspect="1"/>
          </p:cNvPicPr>
          <p:nvPr/>
        </p:nvPicPr>
        <p:blipFill>
          <a:blip r:embed="rId2"/>
          <a:stretch>
            <a:fillRect/>
          </a:stretch>
        </p:blipFill>
        <p:spPr>
          <a:xfrm>
            <a:off x="304005" y="2965674"/>
            <a:ext cx="4536225" cy="2957594"/>
          </a:xfrm>
          <a:prstGeom prst="rect">
            <a:avLst/>
          </a:prstGeom>
          <a:solidFill>
            <a:schemeClr val="bg1"/>
          </a:solidFill>
        </p:spPr>
      </p:pic>
      <p:pic>
        <p:nvPicPr>
          <p:cNvPr id="15" name="Picture 14">
            <a:extLst>
              <a:ext uri="{FF2B5EF4-FFF2-40B4-BE49-F238E27FC236}">
                <a16:creationId xmlns:a16="http://schemas.microsoft.com/office/drawing/2014/main" id="{1D1E8B19-4A8A-22BC-FE55-7A81291B15CF}"/>
              </a:ext>
            </a:extLst>
          </p:cNvPr>
          <p:cNvPicPr>
            <a:picLocks noChangeAspect="1"/>
          </p:cNvPicPr>
          <p:nvPr/>
        </p:nvPicPr>
        <p:blipFill>
          <a:blip r:embed="rId3"/>
          <a:stretch>
            <a:fillRect/>
          </a:stretch>
        </p:blipFill>
        <p:spPr>
          <a:xfrm>
            <a:off x="4970832" y="2782821"/>
            <a:ext cx="3587733" cy="2957593"/>
          </a:xfrm>
          <a:prstGeom prst="rect">
            <a:avLst/>
          </a:prstGeom>
          <a:solidFill>
            <a:schemeClr val="bg1"/>
          </a:solidFill>
        </p:spPr>
      </p:pic>
      <p:sp>
        <p:nvSpPr>
          <p:cNvPr id="16" name="TextBox 15">
            <a:extLst>
              <a:ext uri="{FF2B5EF4-FFF2-40B4-BE49-F238E27FC236}">
                <a16:creationId xmlns:a16="http://schemas.microsoft.com/office/drawing/2014/main" id="{A8BDEC59-10EA-C2B0-7BE2-2DB79C6623D0}"/>
              </a:ext>
            </a:extLst>
          </p:cNvPr>
          <p:cNvSpPr txBox="1"/>
          <p:nvPr/>
        </p:nvSpPr>
        <p:spPr>
          <a:xfrm>
            <a:off x="5405108" y="3192088"/>
            <a:ext cx="171347" cy="34289"/>
          </a:xfrm>
          <a:prstGeom prst="rect">
            <a:avLst/>
          </a:prstGeom>
          <a:solidFill>
            <a:schemeClr val="bg1"/>
          </a:solidFill>
        </p:spPr>
        <p:txBody>
          <a:bodyPr vert="horz" wrap="square" lIns="0" tIns="0" rIns="0" bIns="0" rtlCol="0">
            <a:noAutofit/>
          </a:bodyPr>
          <a:lstStyle/>
          <a:p>
            <a:pPr algn="l"/>
            <a:endParaRPr lang="en-US" sz="1350" dirty="0"/>
          </a:p>
        </p:txBody>
      </p:sp>
      <p:sp>
        <p:nvSpPr>
          <p:cNvPr id="18" name="TextBox 17">
            <a:extLst>
              <a:ext uri="{FF2B5EF4-FFF2-40B4-BE49-F238E27FC236}">
                <a16:creationId xmlns:a16="http://schemas.microsoft.com/office/drawing/2014/main" id="{2D095D6E-1C7D-DE24-1591-0BA290D5AA4E}"/>
              </a:ext>
            </a:extLst>
          </p:cNvPr>
          <p:cNvSpPr txBox="1"/>
          <p:nvPr/>
        </p:nvSpPr>
        <p:spPr>
          <a:xfrm>
            <a:off x="5319434" y="3169833"/>
            <a:ext cx="171347" cy="78798"/>
          </a:xfrm>
          <a:prstGeom prst="rect">
            <a:avLst/>
          </a:prstGeom>
          <a:solidFill>
            <a:schemeClr val="bg1"/>
          </a:solidFill>
        </p:spPr>
        <p:txBody>
          <a:bodyPr vert="horz" wrap="square" lIns="0" tIns="0" rIns="0" bIns="0" rtlCol="0">
            <a:noAutofit/>
          </a:bodyPr>
          <a:lstStyle/>
          <a:p>
            <a:pPr algn="l"/>
            <a:endParaRPr lang="en-US" sz="1350" dirty="0"/>
          </a:p>
        </p:txBody>
      </p:sp>
      <p:sp>
        <p:nvSpPr>
          <p:cNvPr id="19" name="TextBox 18">
            <a:extLst>
              <a:ext uri="{FF2B5EF4-FFF2-40B4-BE49-F238E27FC236}">
                <a16:creationId xmlns:a16="http://schemas.microsoft.com/office/drawing/2014/main" id="{C43E38BA-B878-D3FD-04A8-B7515B784744}"/>
              </a:ext>
            </a:extLst>
          </p:cNvPr>
          <p:cNvSpPr txBox="1"/>
          <p:nvPr/>
        </p:nvSpPr>
        <p:spPr>
          <a:xfrm>
            <a:off x="5319434" y="3556844"/>
            <a:ext cx="146085" cy="78798"/>
          </a:xfrm>
          <a:prstGeom prst="rect">
            <a:avLst/>
          </a:prstGeom>
          <a:solidFill>
            <a:schemeClr val="bg1"/>
          </a:solidFill>
        </p:spPr>
        <p:txBody>
          <a:bodyPr vert="horz" wrap="square" lIns="0" tIns="0" rIns="0" bIns="0" rtlCol="0">
            <a:noAutofit/>
          </a:bodyPr>
          <a:lstStyle/>
          <a:p>
            <a:pPr algn="l"/>
            <a:endParaRPr lang="en-US" sz="1350" dirty="0"/>
          </a:p>
        </p:txBody>
      </p:sp>
      <p:sp>
        <p:nvSpPr>
          <p:cNvPr id="20" name="TextBox 19">
            <a:extLst>
              <a:ext uri="{FF2B5EF4-FFF2-40B4-BE49-F238E27FC236}">
                <a16:creationId xmlns:a16="http://schemas.microsoft.com/office/drawing/2014/main" id="{5657C3A6-A752-4BA8-E118-B03FAA01B498}"/>
              </a:ext>
            </a:extLst>
          </p:cNvPr>
          <p:cNvSpPr txBox="1"/>
          <p:nvPr/>
        </p:nvSpPr>
        <p:spPr>
          <a:xfrm>
            <a:off x="6179341" y="4216377"/>
            <a:ext cx="279938" cy="41963"/>
          </a:xfrm>
          <a:prstGeom prst="rect">
            <a:avLst/>
          </a:prstGeom>
          <a:solidFill>
            <a:schemeClr val="bg1"/>
          </a:solidFill>
        </p:spPr>
        <p:txBody>
          <a:bodyPr vert="horz" wrap="square" lIns="0" tIns="0" rIns="0" bIns="0" rtlCol="0">
            <a:noAutofit/>
          </a:bodyPr>
          <a:lstStyle/>
          <a:p>
            <a:pPr algn="l"/>
            <a:endParaRPr lang="en-US" sz="1350" dirty="0"/>
          </a:p>
        </p:txBody>
      </p:sp>
      <p:sp>
        <p:nvSpPr>
          <p:cNvPr id="21" name="TextBox 20">
            <a:extLst>
              <a:ext uri="{FF2B5EF4-FFF2-40B4-BE49-F238E27FC236}">
                <a16:creationId xmlns:a16="http://schemas.microsoft.com/office/drawing/2014/main" id="{E3980D28-F3BB-C3EA-D824-5FA7094EFDB3}"/>
              </a:ext>
            </a:extLst>
          </p:cNvPr>
          <p:cNvSpPr txBox="1"/>
          <p:nvPr/>
        </p:nvSpPr>
        <p:spPr>
          <a:xfrm>
            <a:off x="848443" y="3009267"/>
            <a:ext cx="539106" cy="76833"/>
          </a:xfrm>
          <a:prstGeom prst="rect">
            <a:avLst/>
          </a:prstGeom>
          <a:solidFill>
            <a:schemeClr val="bg1"/>
          </a:solidFill>
        </p:spPr>
        <p:txBody>
          <a:bodyPr vert="horz" wrap="square" lIns="0" tIns="0" rIns="0" bIns="0" rtlCol="0">
            <a:noAutofit/>
          </a:bodyPr>
          <a:lstStyle/>
          <a:p>
            <a:pPr algn="l"/>
            <a:endParaRPr lang="en-US" sz="1350" dirty="0"/>
          </a:p>
        </p:txBody>
      </p:sp>
      <p:sp>
        <p:nvSpPr>
          <p:cNvPr id="22" name="TextBox 21">
            <a:extLst>
              <a:ext uri="{FF2B5EF4-FFF2-40B4-BE49-F238E27FC236}">
                <a16:creationId xmlns:a16="http://schemas.microsoft.com/office/drawing/2014/main" id="{76720C83-7D61-5B98-50B9-03607E6ECE7E}"/>
              </a:ext>
            </a:extLst>
          </p:cNvPr>
          <p:cNvSpPr txBox="1"/>
          <p:nvPr/>
        </p:nvSpPr>
        <p:spPr>
          <a:xfrm>
            <a:off x="514350" y="3771901"/>
            <a:ext cx="340639" cy="38417"/>
          </a:xfrm>
          <a:prstGeom prst="rect">
            <a:avLst/>
          </a:prstGeom>
          <a:solidFill>
            <a:schemeClr val="bg1"/>
          </a:solidFill>
        </p:spPr>
        <p:txBody>
          <a:bodyPr vert="horz" wrap="square" lIns="0" tIns="0" rIns="0" bIns="0" rtlCol="0">
            <a:noAutofit/>
          </a:bodyPr>
          <a:lstStyle/>
          <a:p>
            <a:pPr algn="l"/>
            <a:endParaRPr lang="en-US" sz="1350" dirty="0"/>
          </a:p>
        </p:txBody>
      </p:sp>
    </p:spTree>
    <p:extLst>
      <p:ext uri="{BB962C8B-B14F-4D97-AF65-F5344CB8AC3E}">
        <p14:creationId xmlns:p14="http://schemas.microsoft.com/office/powerpoint/2010/main" val="106470378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F6C14-D5B0-9756-81CE-86CEA77B5D87}"/>
              </a:ext>
            </a:extLst>
          </p:cNvPr>
          <p:cNvSpPr>
            <a:spLocks noGrp="1"/>
          </p:cNvSpPr>
          <p:nvPr>
            <p:ph type="title"/>
          </p:nvPr>
        </p:nvSpPr>
        <p:spPr>
          <a:xfrm>
            <a:off x="426064" y="490222"/>
            <a:ext cx="7605128" cy="824227"/>
          </a:xfrm>
        </p:spPr>
        <p:txBody>
          <a:bodyPr>
            <a:normAutofit fontScale="90000"/>
          </a:bodyPr>
          <a:lstStyle/>
          <a:p>
            <a:r>
              <a:rPr lang="en-US" dirty="0"/>
              <a:t>EV to EBITDA is not Constant over Life for Single Asset</a:t>
            </a:r>
          </a:p>
        </p:txBody>
      </p:sp>
      <p:sp>
        <p:nvSpPr>
          <p:cNvPr id="3" name="Content Placeholder 2">
            <a:extLst>
              <a:ext uri="{FF2B5EF4-FFF2-40B4-BE49-F238E27FC236}">
                <a16:creationId xmlns:a16="http://schemas.microsoft.com/office/drawing/2014/main" id="{D9D303CE-24DA-EC26-AC0F-188755E560C4}"/>
              </a:ext>
            </a:extLst>
          </p:cNvPr>
          <p:cNvSpPr>
            <a:spLocks noGrp="1"/>
          </p:cNvSpPr>
          <p:nvPr>
            <p:ph idx="1"/>
          </p:nvPr>
        </p:nvSpPr>
        <p:spPr>
          <a:xfrm>
            <a:off x="617330" y="1708031"/>
            <a:ext cx="7605127" cy="3835520"/>
          </a:xfrm>
        </p:spPr>
        <p:txBody>
          <a:bodyPr/>
          <a:lstStyle/>
          <a:p>
            <a:pPr marL="0" indent="0">
              <a:buNone/>
            </a:pPr>
            <a:r>
              <a:rPr lang="en-US" dirty="0"/>
              <a:t>The value of a single asset naturally declines as the asset has less remaining cash flow. The same happens to the EV/EBITDA ratio and implies that the EV/EBITDA ratio depends on the age of assets in the portfolio. It also depends on the premium to WACC. </a:t>
            </a:r>
          </a:p>
        </p:txBody>
      </p:sp>
      <p:pic>
        <p:nvPicPr>
          <p:cNvPr id="9" name="Picture 8">
            <a:extLst>
              <a:ext uri="{FF2B5EF4-FFF2-40B4-BE49-F238E27FC236}">
                <a16:creationId xmlns:a16="http://schemas.microsoft.com/office/drawing/2014/main" id="{6C3BB620-3BC6-99B2-AA42-30D0BCF8C748}"/>
              </a:ext>
            </a:extLst>
          </p:cNvPr>
          <p:cNvPicPr>
            <a:picLocks noChangeAspect="1"/>
          </p:cNvPicPr>
          <p:nvPr/>
        </p:nvPicPr>
        <p:blipFill>
          <a:blip r:embed="rId2"/>
          <a:stretch>
            <a:fillRect/>
          </a:stretch>
        </p:blipFill>
        <p:spPr>
          <a:xfrm>
            <a:off x="4572000" y="3352768"/>
            <a:ext cx="2711804" cy="1998305"/>
          </a:xfrm>
          <a:prstGeom prst="rect">
            <a:avLst/>
          </a:prstGeom>
        </p:spPr>
      </p:pic>
      <p:pic>
        <p:nvPicPr>
          <p:cNvPr id="11" name="Picture 10">
            <a:extLst>
              <a:ext uri="{FF2B5EF4-FFF2-40B4-BE49-F238E27FC236}">
                <a16:creationId xmlns:a16="http://schemas.microsoft.com/office/drawing/2014/main" id="{3AB7C695-9075-4CFF-F8DD-99B2B54050CD}"/>
              </a:ext>
            </a:extLst>
          </p:cNvPr>
          <p:cNvPicPr>
            <a:picLocks noChangeAspect="1"/>
          </p:cNvPicPr>
          <p:nvPr/>
        </p:nvPicPr>
        <p:blipFill>
          <a:blip r:embed="rId3"/>
          <a:stretch>
            <a:fillRect/>
          </a:stretch>
        </p:blipFill>
        <p:spPr>
          <a:xfrm>
            <a:off x="1000125" y="3352767"/>
            <a:ext cx="2787747" cy="2020666"/>
          </a:xfrm>
          <a:prstGeom prst="rect">
            <a:avLst/>
          </a:prstGeom>
        </p:spPr>
      </p:pic>
    </p:spTree>
    <p:extLst>
      <p:ext uri="{BB962C8B-B14F-4D97-AF65-F5344CB8AC3E}">
        <p14:creationId xmlns:p14="http://schemas.microsoft.com/office/powerpoint/2010/main" val="44662896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D492D-E0CA-26B9-03DD-6E9FD7D3D8B9}"/>
              </a:ext>
            </a:extLst>
          </p:cNvPr>
          <p:cNvSpPr>
            <a:spLocks noGrp="1"/>
          </p:cNvSpPr>
          <p:nvPr>
            <p:ph type="title"/>
          </p:nvPr>
        </p:nvSpPr>
        <p:spPr/>
        <p:txBody>
          <a:bodyPr>
            <a:normAutofit fontScale="90000"/>
          </a:bodyPr>
          <a:lstStyle/>
          <a:p>
            <a:r>
              <a:rPr lang="en-US" dirty="0"/>
              <a:t>Premium to Value at WACC for Single Project or Asset</a:t>
            </a:r>
          </a:p>
        </p:txBody>
      </p:sp>
      <p:sp>
        <p:nvSpPr>
          <p:cNvPr id="3" name="Content Placeholder 2">
            <a:extLst>
              <a:ext uri="{FF2B5EF4-FFF2-40B4-BE49-F238E27FC236}">
                <a16:creationId xmlns:a16="http://schemas.microsoft.com/office/drawing/2014/main" id="{B64EB6C0-D879-2B88-DF02-27001079FCDE}"/>
              </a:ext>
            </a:extLst>
          </p:cNvPr>
          <p:cNvSpPr>
            <a:spLocks noGrp="1"/>
          </p:cNvSpPr>
          <p:nvPr>
            <p:ph idx="1"/>
          </p:nvPr>
        </p:nvSpPr>
        <p:spPr>
          <a:xfrm>
            <a:off x="569343" y="1197960"/>
            <a:ext cx="7479101" cy="4754266"/>
          </a:xfrm>
        </p:spPr>
        <p:txBody>
          <a:bodyPr>
            <a:normAutofit/>
          </a:bodyPr>
          <a:lstStyle/>
          <a:p>
            <a:r>
              <a:rPr lang="en-US" sz="1800" dirty="0"/>
              <a:t>Value at WACC is the investment cost – the premium above WACC can be measured with premium to equity (price to book) or the premium above investment cost (EV/Investment Cost).  With 150 bps, the equity premium is 1.32 and with 300 bps, the premium is 1.69.</a:t>
            </a:r>
          </a:p>
        </p:txBody>
      </p:sp>
      <p:pic>
        <p:nvPicPr>
          <p:cNvPr id="5" name="Picture 4">
            <a:extLst>
              <a:ext uri="{FF2B5EF4-FFF2-40B4-BE49-F238E27FC236}">
                <a16:creationId xmlns:a16="http://schemas.microsoft.com/office/drawing/2014/main" id="{29F91196-5328-9E69-5F87-4545435E2EE7}"/>
              </a:ext>
            </a:extLst>
          </p:cNvPr>
          <p:cNvPicPr>
            <a:picLocks noChangeAspect="1"/>
          </p:cNvPicPr>
          <p:nvPr/>
        </p:nvPicPr>
        <p:blipFill>
          <a:blip r:embed="rId2"/>
          <a:stretch>
            <a:fillRect/>
          </a:stretch>
        </p:blipFill>
        <p:spPr>
          <a:xfrm>
            <a:off x="467612" y="3233353"/>
            <a:ext cx="3350553" cy="2426687"/>
          </a:xfrm>
          <a:prstGeom prst="rect">
            <a:avLst/>
          </a:prstGeom>
        </p:spPr>
      </p:pic>
      <p:pic>
        <p:nvPicPr>
          <p:cNvPr id="7" name="Picture 6">
            <a:extLst>
              <a:ext uri="{FF2B5EF4-FFF2-40B4-BE49-F238E27FC236}">
                <a16:creationId xmlns:a16="http://schemas.microsoft.com/office/drawing/2014/main" id="{6E4231AE-23EB-2BF6-EDBD-19AA2B4D64A5}"/>
              </a:ext>
            </a:extLst>
          </p:cNvPr>
          <p:cNvPicPr>
            <a:picLocks noChangeAspect="1"/>
          </p:cNvPicPr>
          <p:nvPr/>
        </p:nvPicPr>
        <p:blipFill>
          <a:blip r:embed="rId3"/>
          <a:stretch>
            <a:fillRect/>
          </a:stretch>
        </p:blipFill>
        <p:spPr>
          <a:xfrm>
            <a:off x="4572000" y="3233352"/>
            <a:ext cx="3335927" cy="2426687"/>
          </a:xfrm>
          <a:prstGeom prst="rect">
            <a:avLst/>
          </a:prstGeom>
        </p:spPr>
      </p:pic>
    </p:spTree>
    <p:extLst>
      <p:ext uri="{BB962C8B-B14F-4D97-AF65-F5344CB8AC3E}">
        <p14:creationId xmlns:p14="http://schemas.microsoft.com/office/powerpoint/2010/main" val="403982714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FCEA-079C-4278-B0D5-0FC17F28C1A1}"/>
              </a:ext>
            </a:extLst>
          </p:cNvPr>
          <p:cNvSpPr>
            <a:spLocks noGrp="1"/>
          </p:cNvSpPr>
          <p:nvPr>
            <p:ph type="title"/>
          </p:nvPr>
        </p:nvSpPr>
        <p:spPr>
          <a:xfrm>
            <a:off x="591413" y="653531"/>
            <a:ext cx="6852809" cy="594522"/>
          </a:xfrm>
        </p:spPr>
        <p:txBody>
          <a:bodyPr>
            <a:normAutofit fontScale="90000"/>
          </a:bodyPr>
          <a:lstStyle/>
          <a:p>
            <a:r>
              <a:rPr lang="en-US" dirty="0"/>
              <a:t>Example of Valuation with Implied Exit Discount Rates</a:t>
            </a:r>
          </a:p>
        </p:txBody>
      </p:sp>
      <p:sp>
        <p:nvSpPr>
          <p:cNvPr id="3" name="Content Placeholder 2">
            <a:extLst>
              <a:ext uri="{FF2B5EF4-FFF2-40B4-BE49-F238E27FC236}">
                <a16:creationId xmlns:a16="http://schemas.microsoft.com/office/drawing/2014/main" id="{030C54D8-39CA-27C5-7DC7-1BFD380506E3}"/>
              </a:ext>
            </a:extLst>
          </p:cNvPr>
          <p:cNvSpPr>
            <a:spLocks noGrp="1"/>
          </p:cNvSpPr>
          <p:nvPr>
            <p:ph idx="1"/>
          </p:nvPr>
        </p:nvSpPr>
        <p:spPr>
          <a:xfrm>
            <a:off x="327804" y="1613141"/>
            <a:ext cx="7347613" cy="3832206"/>
          </a:xfrm>
        </p:spPr>
        <p:txBody>
          <a:bodyPr>
            <a:normAutofit lnSpcReduction="10000"/>
          </a:bodyPr>
          <a:lstStyle/>
          <a:p>
            <a:r>
              <a:rPr lang="en-US" sz="1600" b="1" dirty="0"/>
              <a:t>Valuation should be done using DDM methodology (equity value and enterprise value), alongside relevant returns and key sensitivities that a prospective buyer might look at</a:t>
            </a:r>
          </a:p>
          <a:p>
            <a:pPr lvl="1"/>
            <a:r>
              <a:rPr lang="en-US" sz="1200" dirty="0"/>
              <a:t>For pricing the asset, you are expected to triangulate between precedent transactions and the bottom-up rate derived using CAPM methodology (for the CAPM buildup specifically, you’re allowed to do desktop research and are encouraged to make sensible assumptions as needed), and include relevant build-ups in the files</a:t>
            </a:r>
          </a:p>
          <a:p>
            <a:pPr lvl="1"/>
            <a:r>
              <a:rPr lang="en-US" sz="1200" dirty="0"/>
              <a:t>For the returns analysis, assume a 7-year hold period with a prudent yield compression between entry and exit discount rates</a:t>
            </a:r>
            <a:r>
              <a:rPr lang="en-US" sz="1600" dirty="0"/>
              <a:t> </a:t>
            </a:r>
          </a:p>
          <a:p>
            <a:endParaRPr lang="en-US" sz="1600" dirty="0"/>
          </a:p>
          <a:p>
            <a:r>
              <a:rPr lang="en-US" sz="1600" b="1" dirty="0"/>
              <a:t>Illustrative precedent transactions</a:t>
            </a:r>
          </a:p>
          <a:p>
            <a:pPr lvl="1"/>
            <a:r>
              <a:rPr lang="en-US" sz="1200" dirty="0"/>
              <a:t>No. Size (MW) Technology Year</a:t>
            </a:r>
          </a:p>
          <a:p>
            <a:pPr lvl="1"/>
            <a:r>
              <a:rPr lang="en-US" sz="1200" dirty="0"/>
              <a:t>Implied exit discount rate (USD)</a:t>
            </a:r>
          </a:p>
          <a:p>
            <a:pPr lvl="2"/>
            <a:r>
              <a:rPr lang="de-DE" sz="1050" dirty="0"/>
              <a:t>1 350 Solar 2023 9.0%</a:t>
            </a:r>
            <a:endParaRPr lang="en-US" sz="1050" dirty="0"/>
          </a:p>
          <a:p>
            <a:pPr lvl="2"/>
            <a:r>
              <a:rPr lang="de-DE" sz="1050" dirty="0"/>
              <a:t>2 150 Wind 2022 11.0%</a:t>
            </a:r>
            <a:endParaRPr lang="en-US" sz="1050" dirty="0"/>
          </a:p>
          <a:p>
            <a:pPr lvl="2"/>
            <a:r>
              <a:rPr lang="de-DE" sz="1050" dirty="0"/>
              <a:t>3 180 Solar &amp; Wind 2022 9.0%</a:t>
            </a:r>
            <a:endParaRPr lang="en-US" sz="1050" dirty="0"/>
          </a:p>
          <a:p>
            <a:pPr lvl="2"/>
            <a:r>
              <a:rPr lang="de-DE" sz="1050" dirty="0"/>
              <a:t>4 225 Wind 2022 10.0%</a:t>
            </a:r>
            <a:endParaRPr lang="en-US" sz="1050" dirty="0"/>
          </a:p>
          <a:p>
            <a:pPr lvl="2"/>
            <a:r>
              <a:rPr lang="en-US" sz="1050" dirty="0"/>
              <a:t>5 200 Solar 2021 8.0%</a:t>
            </a:r>
          </a:p>
          <a:p>
            <a:pPr marL="0" indent="0">
              <a:buNone/>
            </a:pPr>
            <a:endParaRPr lang="en-US" sz="1800" dirty="0"/>
          </a:p>
        </p:txBody>
      </p:sp>
    </p:spTree>
    <p:extLst>
      <p:ext uri="{BB962C8B-B14F-4D97-AF65-F5344CB8AC3E}">
        <p14:creationId xmlns:p14="http://schemas.microsoft.com/office/powerpoint/2010/main" val="103911709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D3E9C-BED1-196F-D5EA-DB819ED24A48}"/>
              </a:ext>
            </a:extLst>
          </p:cNvPr>
          <p:cNvSpPr>
            <a:spLocks noGrp="1"/>
          </p:cNvSpPr>
          <p:nvPr>
            <p:ph type="title"/>
          </p:nvPr>
        </p:nvSpPr>
        <p:spPr>
          <a:xfrm>
            <a:off x="458375" y="593622"/>
            <a:ext cx="7909247" cy="734846"/>
          </a:xfrm>
        </p:spPr>
        <p:txBody>
          <a:bodyPr>
            <a:normAutofit fontScale="90000"/>
          </a:bodyPr>
          <a:lstStyle/>
          <a:p>
            <a:r>
              <a:rPr lang="en-US" dirty="0"/>
              <a:t>Process for Evaluating Cost of Capital and Required Price</a:t>
            </a:r>
          </a:p>
        </p:txBody>
      </p:sp>
      <p:sp>
        <p:nvSpPr>
          <p:cNvPr id="3" name="Content Placeholder 2">
            <a:extLst>
              <a:ext uri="{FF2B5EF4-FFF2-40B4-BE49-F238E27FC236}">
                <a16:creationId xmlns:a16="http://schemas.microsoft.com/office/drawing/2014/main" id="{1BD3C04C-B5D7-C2A2-3ED0-4E49B5224486}"/>
              </a:ext>
            </a:extLst>
          </p:cNvPr>
          <p:cNvSpPr>
            <a:spLocks noGrp="1"/>
          </p:cNvSpPr>
          <p:nvPr>
            <p:ph idx="1"/>
          </p:nvPr>
        </p:nvSpPr>
        <p:spPr>
          <a:xfrm>
            <a:off x="319177" y="1708031"/>
            <a:ext cx="8341744" cy="3881886"/>
          </a:xfrm>
        </p:spPr>
        <p:txBody>
          <a:bodyPr>
            <a:normAutofit lnSpcReduction="10000"/>
          </a:bodyPr>
          <a:lstStyle/>
          <a:p>
            <a:r>
              <a:rPr lang="en-US" b="1" dirty="0"/>
              <a:t>Step 1: Start at end after stable period with required return for buyer</a:t>
            </a:r>
          </a:p>
          <a:p>
            <a:pPr lvl="1"/>
            <a:r>
              <a:rPr lang="en-US" dirty="0"/>
              <a:t>Can get data from transactions</a:t>
            </a:r>
          </a:p>
          <a:p>
            <a:pPr lvl="1"/>
            <a:r>
              <a:rPr lang="en-US" dirty="0"/>
              <a:t>If not can add a little bit to the interest rate</a:t>
            </a:r>
          </a:p>
          <a:p>
            <a:r>
              <a:rPr lang="en-US" b="1" dirty="0"/>
              <a:t>Step 2: Decide on a reasonable holding period</a:t>
            </a:r>
          </a:p>
          <a:p>
            <a:pPr lvl="1"/>
            <a:r>
              <a:rPr lang="en-US" dirty="0"/>
              <a:t>Should have some history</a:t>
            </a:r>
          </a:p>
          <a:p>
            <a:pPr lvl="1"/>
            <a:r>
              <a:rPr lang="en-US" dirty="0"/>
              <a:t>The shorter the period the higher the returns</a:t>
            </a:r>
          </a:p>
          <a:p>
            <a:r>
              <a:rPr lang="en-US" b="1" dirty="0"/>
              <a:t>Step 3: Make an estimate of how much higher an IRR you need for taking resolved risks</a:t>
            </a:r>
          </a:p>
          <a:p>
            <a:pPr lvl="1"/>
            <a:r>
              <a:rPr lang="en-US" dirty="0"/>
              <a:t>Risks are development risks, construction over-run and delay, volume estimation, operating and maintenance levels etc.</a:t>
            </a:r>
          </a:p>
          <a:p>
            <a:pPr lvl="1"/>
            <a:r>
              <a:rPr lang="en-US" dirty="0"/>
              <a:t>To think you can somehow quantify these risks with the Capital Asset Pricing Model and Beta is ridiculous</a:t>
            </a:r>
          </a:p>
          <a:p>
            <a:pPr lvl="1"/>
            <a:r>
              <a:rPr lang="en-US" dirty="0"/>
              <a:t>For example, add 4% for initial risk to get the target equity IRR</a:t>
            </a:r>
          </a:p>
          <a:p>
            <a:r>
              <a:rPr lang="en-US" b="1" dirty="0"/>
              <a:t>Step 4: Run goal seek for price with target IRR</a:t>
            </a:r>
          </a:p>
          <a:p>
            <a:pPr lvl="1"/>
            <a:r>
              <a:rPr lang="en-US" dirty="0"/>
              <a:t>Go to the portion of the model with the IRR after the plant sale and the holding period</a:t>
            </a:r>
          </a:p>
          <a:p>
            <a:pPr lvl="1"/>
            <a:r>
              <a:rPr lang="en-US" dirty="0"/>
              <a:t>Compute the NPV of the holding period cash flow using the target IRR from Step 3</a:t>
            </a:r>
          </a:p>
          <a:p>
            <a:pPr lvl="1"/>
            <a:r>
              <a:rPr lang="en-US" dirty="0"/>
              <a:t>Use goal seek to find price to meet the target return that covers these risks</a:t>
            </a:r>
          </a:p>
          <a:p>
            <a:pPr lvl="1"/>
            <a:endParaRPr lang="en-US" dirty="0"/>
          </a:p>
          <a:p>
            <a:pPr lvl="1"/>
            <a:endParaRPr lang="en-US" dirty="0"/>
          </a:p>
        </p:txBody>
      </p:sp>
    </p:spTree>
    <p:extLst>
      <p:ext uri="{BB962C8B-B14F-4D97-AF65-F5344CB8AC3E}">
        <p14:creationId xmlns:p14="http://schemas.microsoft.com/office/powerpoint/2010/main" val="18734758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A2313-9D2F-20EB-4462-08F137253F9B}"/>
              </a:ext>
            </a:extLst>
          </p:cNvPr>
          <p:cNvSpPr>
            <a:spLocks noGrp="1"/>
          </p:cNvSpPr>
          <p:nvPr>
            <p:ph type="title"/>
          </p:nvPr>
        </p:nvSpPr>
        <p:spPr/>
        <p:txBody>
          <a:bodyPr>
            <a:normAutofit fontScale="90000"/>
          </a:bodyPr>
          <a:lstStyle/>
          <a:p>
            <a:r>
              <a:rPr lang="en-US" dirty="0"/>
              <a:t>Debt Sculpting, DSCR Formula and Negative Repayment</a:t>
            </a:r>
          </a:p>
        </p:txBody>
      </p:sp>
      <p:sp>
        <p:nvSpPr>
          <p:cNvPr id="3" name="Content Placeholder 2">
            <a:extLst>
              <a:ext uri="{FF2B5EF4-FFF2-40B4-BE49-F238E27FC236}">
                <a16:creationId xmlns:a16="http://schemas.microsoft.com/office/drawing/2014/main" id="{78767F32-4D28-2FCF-E664-1577A9341CC7}"/>
              </a:ext>
            </a:extLst>
          </p:cNvPr>
          <p:cNvSpPr>
            <a:spLocks noGrp="1"/>
          </p:cNvSpPr>
          <p:nvPr>
            <p:ph idx="1"/>
          </p:nvPr>
        </p:nvSpPr>
        <p:spPr>
          <a:xfrm>
            <a:off x="304800" y="1209674"/>
            <a:ext cx="8390625" cy="4897827"/>
          </a:xfrm>
        </p:spPr>
        <p:txBody>
          <a:bodyPr>
            <a:normAutofit fontScale="92500" lnSpcReduction="10000"/>
          </a:bodyPr>
          <a:lstStyle/>
          <a:p>
            <a:r>
              <a:rPr lang="en-US" dirty="0"/>
              <a:t>Start with the basic formula:</a:t>
            </a:r>
          </a:p>
          <a:p>
            <a:pPr lvl="1"/>
            <a:r>
              <a:rPr lang="en-US" dirty="0"/>
              <a:t>DSCR = CFADS/DS</a:t>
            </a:r>
          </a:p>
          <a:p>
            <a:pPr lvl="1"/>
            <a:r>
              <a:rPr lang="en-US" dirty="0"/>
              <a:t>DS = CFADS/DSCR</a:t>
            </a:r>
          </a:p>
          <a:p>
            <a:pPr lvl="1"/>
            <a:r>
              <a:rPr lang="en-US" dirty="0"/>
              <a:t>DS = Interest + Repayment</a:t>
            </a:r>
          </a:p>
          <a:p>
            <a:pPr lvl="1"/>
            <a:endParaRPr lang="en-US" dirty="0"/>
          </a:p>
          <a:p>
            <a:r>
              <a:rPr lang="en-US" dirty="0"/>
              <a:t>It is possible that in this formula the repayment will be negative when interest is greater than debt service</a:t>
            </a:r>
          </a:p>
          <a:p>
            <a:endParaRPr lang="en-US" dirty="0"/>
          </a:p>
          <a:p>
            <a:r>
              <a:rPr lang="en-US" dirty="0"/>
              <a:t>In this case there are a couple things you can do.</a:t>
            </a:r>
          </a:p>
          <a:p>
            <a:pPr lvl="1"/>
            <a:r>
              <a:rPr lang="en-US" dirty="0"/>
              <a:t>You can set up a cash reserve account to cover the interest</a:t>
            </a:r>
          </a:p>
          <a:p>
            <a:pPr lvl="1"/>
            <a:r>
              <a:rPr lang="en-US" dirty="0"/>
              <a:t>You can use the cash reserve withdraws to cover the repayment</a:t>
            </a:r>
          </a:p>
          <a:p>
            <a:pPr lvl="1"/>
            <a:r>
              <a:rPr lang="en-US" dirty="0"/>
              <a:t>In this case there is higher repayment (non-negative) and the tenure of the debt declines</a:t>
            </a:r>
          </a:p>
          <a:p>
            <a:pPr lvl="1"/>
            <a:r>
              <a:rPr lang="en-US" dirty="0"/>
              <a:t>If the CFADS includes only the cash for repayment, the DSCR is below the target</a:t>
            </a:r>
          </a:p>
          <a:p>
            <a:r>
              <a:rPr lang="en-US" dirty="0"/>
              <a:t>Solution</a:t>
            </a:r>
          </a:p>
          <a:p>
            <a:pPr lvl="1"/>
            <a:r>
              <a:rPr lang="en-US" dirty="0"/>
              <a:t>Amount withdrawn from the reserve account uses the formula</a:t>
            </a:r>
          </a:p>
          <a:p>
            <a:pPr lvl="1"/>
            <a:r>
              <a:rPr lang="en-US" dirty="0"/>
              <a:t>CFADS = EBITDA – Taxes + Amount Withdrawn from Reserve</a:t>
            </a:r>
          </a:p>
          <a:p>
            <a:pPr lvl="1"/>
            <a:r>
              <a:rPr lang="en-US" dirty="0"/>
              <a:t>Target CFADS = Debt Service x DSCR</a:t>
            </a:r>
          </a:p>
          <a:p>
            <a:pPr lvl="1"/>
            <a:r>
              <a:rPr lang="en-US" dirty="0"/>
              <a:t>Debt Service = Interest Expense</a:t>
            </a:r>
          </a:p>
          <a:p>
            <a:pPr lvl="1"/>
            <a:r>
              <a:rPr lang="en-US" dirty="0"/>
              <a:t>(EBITDA – Taxes + Amount Withdrawn)  = Interest * DSCR</a:t>
            </a:r>
          </a:p>
          <a:p>
            <a:pPr lvl="1"/>
            <a:endParaRPr lang="en-US" dirty="0"/>
          </a:p>
          <a:p>
            <a:pPr lvl="1"/>
            <a:r>
              <a:rPr lang="en-US" b="1" dirty="0"/>
              <a:t>Amount of Reserve Withdrawn = Interest * DSCR – EBITDA + Taxes</a:t>
            </a:r>
          </a:p>
          <a:p>
            <a:pPr lvl="1"/>
            <a:endParaRPr lang="en-US" dirty="0"/>
          </a:p>
          <a:p>
            <a:pPr lvl="1"/>
            <a:r>
              <a:rPr lang="en-US" dirty="0"/>
              <a:t>Note the extra amount results in dividends like the normal situation</a:t>
            </a:r>
          </a:p>
        </p:txBody>
      </p:sp>
    </p:spTree>
    <p:extLst>
      <p:ext uri="{BB962C8B-B14F-4D97-AF65-F5344CB8AC3E}">
        <p14:creationId xmlns:p14="http://schemas.microsoft.com/office/powerpoint/2010/main" val="36732563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A4F8-688E-50CF-CC75-BB86E3C75F28}"/>
              </a:ext>
            </a:extLst>
          </p:cNvPr>
          <p:cNvSpPr>
            <a:spLocks noGrp="1"/>
          </p:cNvSpPr>
          <p:nvPr>
            <p:ph type="title"/>
          </p:nvPr>
        </p:nvSpPr>
        <p:spPr/>
        <p:txBody>
          <a:bodyPr/>
          <a:lstStyle/>
          <a:p>
            <a:r>
              <a:rPr lang="en-US" dirty="0"/>
              <a:t>Summary of Results</a:t>
            </a:r>
          </a:p>
        </p:txBody>
      </p:sp>
      <p:sp>
        <p:nvSpPr>
          <p:cNvPr id="3" name="Content Placeholder 2">
            <a:extLst>
              <a:ext uri="{FF2B5EF4-FFF2-40B4-BE49-F238E27FC236}">
                <a16:creationId xmlns:a16="http://schemas.microsoft.com/office/drawing/2014/main" id="{E5436063-AB6C-5790-4DD1-3AF65935A1E8}"/>
              </a:ext>
            </a:extLst>
          </p:cNvPr>
          <p:cNvSpPr>
            <a:spLocks noGrp="1"/>
          </p:cNvSpPr>
          <p:nvPr>
            <p:ph idx="1"/>
          </p:nvPr>
        </p:nvSpPr>
        <p:spPr/>
        <p:txBody>
          <a:bodyPr/>
          <a:lstStyle/>
          <a:p>
            <a:r>
              <a:rPr lang="en-US" dirty="0"/>
              <a:t>Case with allowing negative repayment</a:t>
            </a:r>
          </a:p>
          <a:p>
            <a:endParaRPr lang="en-US" dirty="0"/>
          </a:p>
        </p:txBody>
      </p:sp>
      <p:pic>
        <p:nvPicPr>
          <p:cNvPr id="5" name="Picture 4">
            <a:extLst>
              <a:ext uri="{FF2B5EF4-FFF2-40B4-BE49-F238E27FC236}">
                <a16:creationId xmlns:a16="http://schemas.microsoft.com/office/drawing/2014/main" id="{01BA12FF-B7EA-526E-B490-0EA1C23A86EA}"/>
              </a:ext>
            </a:extLst>
          </p:cNvPr>
          <p:cNvPicPr>
            <a:picLocks noChangeAspect="1"/>
          </p:cNvPicPr>
          <p:nvPr/>
        </p:nvPicPr>
        <p:blipFill>
          <a:blip r:embed="rId2"/>
          <a:stretch>
            <a:fillRect/>
          </a:stretch>
        </p:blipFill>
        <p:spPr>
          <a:xfrm>
            <a:off x="200025" y="1570630"/>
            <a:ext cx="2896858" cy="2234632"/>
          </a:xfrm>
          <a:prstGeom prst="rect">
            <a:avLst/>
          </a:prstGeom>
        </p:spPr>
      </p:pic>
      <p:pic>
        <p:nvPicPr>
          <p:cNvPr id="7" name="Picture 6">
            <a:extLst>
              <a:ext uri="{FF2B5EF4-FFF2-40B4-BE49-F238E27FC236}">
                <a16:creationId xmlns:a16="http://schemas.microsoft.com/office/drawing/2014/main" id="{6ECEF3DC-9AB7-190B-0D76-986A394D6A79}"/>
              </a:ext>
            </a:extLst>
          </p:cNvPr>
          <p:cNvPicPr>
            <a:picLocks noChangeAspect="1"/>
          </p:cNvPicPr>
          <p:nvPr/>
        </p:nvPicPr>
        <p:blipFill>
          <a:blip r:embed="rId3"/>
          <a:stretch>
            <a:fillRect/>
          </a:stretch>
        </p:blipFill>
        <p:spPr>
          <a:xfrm>
            <a:off x="4416673" y="1570630"/>
            <a:ext cx="3321220" cy="2302540"/>
          </a:xfrm>
          <a:prstGeom prst="rect">
            <a:avLst/>
          </a:prstGeom>
        </p:spPr>
      </p:pic>
      <p:pic>
        <p:nvPicPr>
          <p:cNvPr id="9" name="Picture 8">
            <a:extLst>
              <a:ext uri="{FF2B5EF4-FFF2-40B4-BE49-F238E27FC236}">
                <a16:creationId xmlns:a16="http://schemas.microsoft.com/office/drawing/2014/main" id="{D3C0A1A3-E791-13CB-F5CB-67A893F3952C}"/>
              </a:ext>
            </a:extLst>
          </p:cNvPr>
          <p:cNvPicPr>
            <a:picLocks noChangeAspect="1"/>
          </p:cNvPicPr>
          <p:nvPr/>
        </p:nvPicPr>
        <p:blipFill>
          <a:blip r:embed="rId4"/>
          <a:stretch>
            <a:fillRect/>
          </a:stretch>
        </p:blipFill>
        <p:spPr>
          <a:xfrm>
            <a:off x="126364" y="4098034"/>
            <a:ext cx="3384587" cy="2573696"/>
          </a:xfrm>
          <a:prstGeom prst="rect">
            <a:avLst/>
          </a:prstGeom>
        </p:spPr>
      </p:pic>
      <p:pic>
        <p:nvPicPr>
          <p:cNvPr id="11" name="Picture 10">
            <a:extLst>
              <a:ext uri="{FF2B5EF4-FFF2-40B4-BE49-F238E27FC236}">
                <a16:creationId xmlns:a16="http://schemas.microsoft.com/office/drawing/2014/main" id="{94FCE2D6-1D00-8FEA-EB61-44AE67C0B254}"/>
              </a:ext>
            </a:extLst>
          </p:cNvPr>
          <p:cNvPicPr>
            <a:picLocks noChangeAspect="1"/>
          </p:cNvPicPr>
          <p:nvPr/>
        </p:nvPicPr>
        <p:blipFill>
          <a:blip r:embed="rId5"/>
          <a:stretch>
            <a:fillRect/>
          </a:stretch>
        </p:blipFill>
        <p:spPr>
          <a:xfrm>
            <a:off x="4416672" y="4238197"/>
            <a:ext cx="3321221" cy="2328747"/>
          </a:xfrm>
          <a:prstGeom prst="rect">
            <a:avLst/>
          </a:prstGeom>
        </p:spPr>
      </p:pic>
    </p:spTree>
    <p:extLst>
      <p:ext uri="{BB962C8B-B14F-4D97-AF65-F5344CB8AC3E}">
        <p14:creationId xmlns:p14="http://schemas.microsoft.com/office/powerpoint/2010/main" val="255353734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3040A-87A2-93E6-9EE8-AA26A61E470F}"/>
              </a:ext>
            </a:extLst>
          </p:cNvPr>
          <p:cNvSpPr>
            <a:spLocks noGrp="1"/>
          </p:cNvSpPr>
          <p:nvPr>
            <p:ph type="title"/>
          </p:nvPr>
        </p:nvSpPr>
        <p:spPr/>
        <p:txBody>
          <a:bodyPr>
            <a:normAutofit fontScale="90000"/>
          </a:bodyPr>
          <a:lstStyle/>
          <a:p>
            <a:r>
              <a:rPr lang="en-US" dirty="0"/>
              <a:t>Reconciliation of IRR and ROE – Large Renewable Developer</a:t>
            </a:r>
          </a:p>
        </p:txBody>
      </p:sp>
      <p:sp>
        <p:nvSpPr>
          <p:cNvPr id="3" name="Content Placeholder 2">
            <a:extLst>
              <a:ext uri="{FF2B5EF4-FFF2-40B4-BE49-F238E27FC236}">
                <a16:creationId xmlns:a16="http://schemas.microsoft.com/office/drawing/2014/main" id="{DBFA5967-827F-1346-A5D7-EC8A7A3C50AB}"/>
              </a:ext>
            </a:extLst>
          </p:cNvPr>
          <p:cNvSpPr>
            <a:spLocks noGrp="1"/>
          </p:cNvSpPr>
          <p:nvPr>
            <p:ph idx="1"/>
          </p:nvPr>
        </p:nvSpPr>
        <p:spPr/>
        <p:txBody>
          <a:bodyPr/>
          <a:lstStyle/>
          <a:p>
            <a:r>
              <a:rPr lang="en-US" dirty="0"/>
              <a:t>About 7% to 12% return leads to much higher value relative to the invested capital – the market value to paid in capital plus income retained is 3.5x. The beta is similar at .85.</a:t>
            </a:r>
          </a:p>
          <a:p>
            <a:endParaRPr lang="en-US" dirty="0"/>
          </a:p>
        </p:txBody>
      </p:sp>
      <p:pic>
        <p:nvPicPr>
          <p:cNvPr id="6" name="Picture 5">
            <a:extLst>
              <a:ext uri="{FF2B5EF4-FFF2-40B4-BE49-F238E27FC236}">
                <a16:creationId xmlns:a16="http://schemas.microsoft.com/office/drawing/2014/main" id="{98CED3F5-2B0E-098E-87E2-5FE00E65CEC7}"/>
              </a:ext>
            </a:extLst>
          </p:cNvPr>
          <p:cNvPicPr>
            <a:picLocks noChangeAspect="1"/>
          </p:cNvPicPr>
          <p:nvPr/>
        </p:nvPicPr>
        <p:blipFill>
          <a:blip r:embed="rId2"/>
          <a:stretch>
            <a:fillRect/>
          </a:stretch>
        </p:blipFill>
        <p:spPr>
          <a:xfrm>
            <a:off x="522514" y="2451149"/>
            <a:ext cx="7670260" cy="3486482"/>
          </a:xfrm>
          <a:prstGeom prst="rect">
            <a:avLst/>
          </a:prstGeom>
        </p:spPr>
      </p:pic>
    </p:spTree>
    <p:extLst>
      <p:ext uri="{BB962C8B-B14F-4D97-AF65-F5344CB8AC3E}">
        <p14:creationId xmlns:p14="http://schemas.microsoft.com/office/powerpoint/2010/main" val="151684182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28ADE-6C6A-32D8-AA00-734E5B9550EB}"/>
              </a:ext>
            </a:extLst>
          </p:cNvPr>
          <p:cNvSpPr>
            <a:spLocks noGrp="1"/>
          </p:cNvSpPr>
          <p:nvPr>
            <p:ph type="title"/>
          </p:nvPr>
        </p:nvSpPr>
        <p:spPr/>
        <p:txBody>
          <a:bodyPr>
            <a:normAutofit fontScale="90000"/>
          </a:bodyPr>
          <a:lstStyle/>
          <a:p>
            <a:r>
              <a:rPr lang="en-US" dirty="0"/>
              <a:t>Total Energy – More Stable Returns but Low Value Relative to Investment</a:t>
            </a:r>
          </a:p>
        </p:txBody>
      </p:sp>
      <p:sp>
        <p:nvSpPr>
          <p:cNvPr id="3" name="Content Placeholder 2">
            <a:extLst>
              <a:ext uri="{FF2B5EF4-FFF2-40B4-BE49-F238E27FC236}">
                <a16:creationId xmlns:a16="http://schemas.microsoft.com/office/drawing/2014/main" id="{28024A98-28C9-30F9-9B9A-69642FA210D5}"/>
              </a:ext>
            </a:extLst>
          </p:cNvPr>
          <p:cNvSpPr>
            <a:spLocks noGrp="1"/>
          </p:cNvSpPr>
          <p:nvPr>
            <p:ph idx="1"/>
          </p:nvPr>
        </p:nvSpPr>
        <p:spPr/>
        <p:txBody>
          <a:bodyPr/>
          <a:lstStyle/>
          <a:p>
            <a:r>
              <a:rPr lang="en-US" dirty="0"/>
              <a:t>Note the high return of 18% with the relatively low price to book ratio.</a:t>
            </a:r>
          </a:p>
          <a:p>
            <a:endParaRPr lang="en-US" dirty="0"/>
          </a:p>
          <a:p>
            <a:endParaRPr lang="en-US" dirty="0"/>
          </a:p>
        </p:txBody>
      </p:sp>
      <p:pic>
        <p:nvPicPr>
          <p:cNvPr id="8" name="Picture 7">
            <a:extLst>
              <a:ext uri="{FF2B5EF4-FFF2-40B4-BE49-F238E27FC236}">
                <a16:creationId xmlns:a16="http://schemas.microsoft.com/office/drawing/2014/main" id="{A5275D82-0D25-6AE9-5464-35DEE85B32BA}"/>
              </a:ext>
            </a:extLst>
          </p:cNvPr>
          <p:cNvPicPr>
            <a:picLocks noChangeAspect="1"/>
          </p:cNvPicPr>
          <p:nvPr/>
        </p:nvPicPr>
        <p:blipFill>
          <a:blip r:embed="rId2"/>
          <a:stretch>
            <a:fillRect/>
          </a:stretch>
        </p:blipFill>
        <p:spPr>
          <a:xfrm>
            <a:off x="81527" y="2207730"/>
            <a:ext cx="8261563" cy="3731184"/>
          </a:xfrm>
          <a:prstGeom prst="rect">
            <a:avLst/>
          </a:prstGeom>
        </p:spPr>
      </p:pic>
    </p:spTree>
    <p:extLst>
      <p:ext uri="{BB962C8B-B14F-4D97-AF65-F5344CB8AC3E}">
        <p14:creationId xmlns:p14="http://schemas.microsoft.com/office/powerpoint/2010/main" val="357332248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817C2-B83C-8DA4-6EE7-E90C31C3BAEF}"/>
              </a:ext>
            </a:extLst>
          </p:cNvPr>
          <p:cNvSpPr>
            <a:spLocks noGrp="1"/>
          </p:cNvSpPr>
          <p:nvPr>
            <p:ph type="title"/>
          </p:nvPr>
        </p:nvSpPr>
        <p:spPr/>
        <p:txBody>
          <a:bodyPr>
            <a:normAutofit fontScale="90000"/>
          </a:bodyPr>
          <a:lstStyle/>
          <a:p>
            <a:r>
              <a:rPr lang="en-US" dirty="0"/>
              <a:t>Shell Oil and Exit from Renewable Investments</a:t>
            </a:r>
          </a:p>
        </p:txBody>
      </p:sp>
      <p:sp>
        <p:nvSpPr>
          <p:cNvPr id="3" name="Content Placeholder 2">
            <a:extLst>
              <a:ext uri="{FF2B5EF4-FFF2-40B4-BE49-F238E27FC236}">
                <a16:creationId xmlns:a16="http://schemas.microsoft.com/office/drawing/2014/main" id="{9DFF443E-26C2-E60E-F926-7950857E209F}"/>
              </a:ext>
            </a:extLst>
          </p:cNvPr>
          <p:cNvSpPr>
            <a:spLocks noGrp="1"/>
          </p:cNvSpPr>
          <p:nvPr>
            <p:ph idx="1"/>
          </p:nvPr>
        </p:nvSpPr>
        <p:spPr/>
        <p:txBody>
          <a:bodyPr/>
          <a:lstStyle/>
          <a:p>
            <a:r>
              <a:rPr lang="en-US" dirty="0"/>
              <a:t>Return of about 10-11% and market value relative to investment is a bit more than 1.0x. Again the beta is similar at .93.</a:t>
            </a:r>
          </a:p>
          <a:p>
            <a:endParaRPr lang="en-US" dirty="0"/>
          </a:p>
        </p:txBody>
      </p:sp>
      <p:pic>
        <p:nvPicPr>
          <p:cNvPr id="6" name="Picture 5">
            <a:extLst>
              <a:ext uri="{FF2B5EF4-FFF2-40B4-BE49-F238E27FC236}">
                <a16:creationId xmlns:a16="http://schemas.microsoft.com/office/drawing/2014/main" id="{245EA1A0-D6C9-DEE8-1E82-D9274FC1A5F8}"/>
              </a:ext>
            </a:extLst>
          </p:cNvPr>
          <p:cNvPicPr>
            <a:picLocks noChangeAspect="1"/>
          </p:cNvPicPr>
          <p:nvPr/>
        </p:nvPicPr>
        <p:blipFill>
          <a:blip r:embed="rId2"/>
          <a:stretch>
            <a:fillRect/>
          </a:stretch>
        </p:blipFill>
        <p:spPr>
          <a:xfrm>
            <a:off x="649321" y="2420725"/>
            <a:ext cx="7732750" cy="3519828"/>
          </a:xfrm>
          <a:prstGeom prst="rect">
            <a:avLst/>
          </a:prstGeom>
        </p:spPr>
      </p:pic>
    </p:spTree>
    <p:extLst>
      <p:ext uri="{BB962C8B-B14F-4D97-AF65-F5344CB8AC3E}">
        <p14:creationId xmlns:p14="http://schemas.microsoft.com/office/powerpoint/2010/main" val="83782656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82BDC-1518-E655-0C8D-4F48114CDBC8}"/>
              </a:ext>
            </a:extLst>
          </p:cNvPr>
          <p:cNvSpPr>
            <a:spLocks noGrp="1"/>
          </p:cNvSpPr>
          <p:nvPr>
            <p:ph type="title"/>
          </p:nvPr>
        </p:nvSpPr>
        <p:spPr/>
        <p:txBody>
          <a:bodyPr>
            <a:normAutofit fontScale="90000"/>
          </a:bodyPr>
          <a:lstStyle/>
          <a:p>
            <a:r>
              <a:rPr lang="en-US" dirty="0"/>
              <a:t>Portugal Renewables and Low Returns when Growing</a:t>
            </a:r>
          </a:p>
        </p:txBody>
      </p:sp>
      <p:sp>
        <p:nvSpPr>
          <p:cNvPr id="3" name="Content Placeholder 2">
            <a:extLst>
              <a:ext uri="{FF2B5EF4-FFF2-40B4-BE49-F238E27FC236}">
                <a16:creationId xmlns:a16="http://schemas.microsoft.com/office/drawing/2014/main" id="{0A3CC642-6CBA-48CF-D8B0-17C3CA5B8A09}"/>
              </a:ext>
            </a:extLst>
          </p:cNvPr>
          <p:cNvSpPr>
            <a:spLocks noGrp="1"/>
          </p:cNvSpPr>
          <p:nvPr>
            <p:ph idx="1"/>
          </p:nvPr>
        </p:nvSpPr>
        <p:spPr/>
        <p:txBody>
          <a:bodyPr/>
          <a:lstStyle/>
          <a:p>
            <a:r>
              <a:rPr lang="en-US" dirty="0"/>
              <a:t>Company with much lower returns has higher price to book ratio than Shell. Low returns driven by rapid expansion. Again beta is the same.</a:t>
            </a:r>
          </a:p>
          <a:p>
            <a:endParaRPr lang="en-US" dirty="0"/>
          </a:p>
        </p:txBody>
      </p:sp>
      <p:pic>
        <p:nvPicPr>
          <p:cNvPr id="6" name="Picture 5">
            <a:extLst>
              <a:ext uri="{FF2B5EF4-FFF2-40B4-BE49-F238E27FC236}">
                <a16:creationId xmlns:a16="http://schemas.microsoft.com/office/drawing/2014/main" id="{23406B09-9A97-54F0-B929-7F5206474DC8}"/>
              </a:ext>
            </a:extLst>
          </p:cNvPr>
          <p:cNvPicPr>
            <a:picLocks noChangeAspect="1"/>
          </p:cNvPicPr>
          <p:nvPr/>
        </p:nvPicPr>
        <p:blipFill>
          <a:blip r:embed="rId2"/>
          <a:stretch>
            <a:fillRect/>
          </a:stretch>
        </p:blipFill>
        <p:spPr>
          <a:xfrm>
            <a:off x="394549" y="2261741"/>
            <a:ext cx="8104994" cy="3680643"/>
          </a:xfrm>
          <a:prstGeom prst="rect">
            <a:avLst/>
          </a:prstGeom>
        </p:spPr>
      </p:pic>
    </p:spTree>
    <p:extLst>
      <p:ext uri="{BB962C8B-B14F-4D97-AF65-F5344CB8AC3E}">
        <p14:creationId xmlns:p14="http://schemas.microsoft.com/office/powerpoint/2010/main" val="3844462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44455" y="553609"/>
            <a:ext cx="6000750" cy="573741"/>
          </a:xfrm>
        </p:spPr>
        <p:txBody>
          <a:bodyPr>
            <a:normAutofit fontScale="90000"/>
          </a:bodyPr>
          <a:lstStyle/>
          <a:p>
            <a:pPr>
              <a:lnSpc>
                <a:spcPct val="100000"/>
              </a:lnSpc>
            </a:pPr>
            <a:r>
              <a:rPr lang="en-US" dirty="0"/>
              <a:t>Technical Definition of Recourse and Non-Recourse Financing</a:t>
            </a:r>
          </a:p>
        </p:txBody>
      </p:sp>
      <p:sp>
        <p:nvSpPr>
          <p:cNvPr id="2" name="Content Placeholder 1"/>
          <p:cNvSpPr>
            <a:spLocks noGrp="1"/>
          </p:cNvSpPr>
          <p:nvPr>
            <p:ph sz="quarter" idx="12"/>
          </p:nvPr>
        </p:nvSpPr>
        <p:spPr>
          <a:xfrm>
            <a:off x="1394404" y="4681879"/>
            <a:ext cx="3184007" cy="580185"/>
          </a:xfrm>
        </p:spPr>
        <p:txBody>
          <a:bodyPr>
            <a:normAutofit fontScale="92500" lnSpcReduction="10000"/>
          </a:bodyPr>
          <a:lstStyle/>
          <a:p>
            <a:pPr>
              <a:lnSpc>
                <a:spcPct val="100000"/>
              </a:lnSpc>
              <a:spcAft>
                <a:spcPts val="225"/>
              </a:spcAft>
            </a:pPr>
            <a:r>
              <a:rPr lang="en-US" sz="900" dirty="0"/>
              <a:t>On balance sheet</a:t>
            </a:r>
          </a:p>
          <a:p>
            <a:pPr>
              <a:lnSpc>
                <a:spcPct val="100000"/>
              </a:lnSpc>
              <a:spcAft>
                <a:spcPts val="225"/>
              </a:spcAft>
            </a:pPr>
            <a:r>
              <a:rPr lang="en-US" sz="900" dirty="0"/>
              <a:t>Lender </a:t>
            </a:r>
            <a:r>
              <a:rPr lang="en-US" sz="900" b="1" u="sng" dirty="0">
                <a:solidFill>
                  <a:srgbClr val="FF0000"/>
                </a:solidFill>
              </a:rPr>
              <a:t>CAN</a:t>
            </a:r>
            <a:r>
              <a:rPr lang="en-US" sz="900" dirty="0"/>
              <a:t> take assets in the event of default (“debt recourse to company”)</a:t>
            </a:r>
          </a:p>
          <a:p>
            <a:pPr lvl="1">
              <a:lnSpc>
                <a:spcPct val="100000"/>
              </a:lnSpc>
              <a:spcAft>
                <a:spcPts val="225"/>
              </a:spcAft>
              <a:buFont typeface="Arial" panose="020B0604020202020204" pitchFamily="34" charset="0"/>
              <a:buChar char="•"/>
            </a:pPr>
            <a:endParaRPr lang="en-US" sz="900" dirty="0"/>
          </a:p>
        </p:txBody>
      </p:sp>
      <p:grpSp>
        <p:nvGrpSpPr>
          <p:cNvPr id="8" name="Group 7">
            <a:extLst>
              <a:ext uri="{FF2B5EF4-FFF2-40B4-BE49-F238E27FC236}">
                <a16:creationId xmlns:a16="http://schemas.microsoft.com/office/drawing/2014/main" id="{0F4D5D2C-069C-475C-9940-CA184DA955F7}"/>
              </a:ext>
            </a:extLst>
          </p:cNvPr>
          <p:cNvGrpSpPr/>
          <p:nvPr/>
        </p:nvGrpSpPr>
        <p:grpSpPr>
          <a:xfrm>
            <a:off x="5024269" y="2000253"/>
            <a:ext cx="2779378" cy="2256419"/>
            <a:chOff x="5510088" y="1537145"/>
            <a:chExt cx="4435201" cy="3244994"/>
          </a:xfrm>
        </p:grpSpPr>
        <p:cxnSp>
          <p:nvCxnSpPr>
            <p:cNvPr id="26" name="Straight Arrow Connector 25">
              <a:extLst>
                <a:ext uri="{FF2B5EF4-FFF2-40B4-BE49-F238E27FC236}">
                  <a16:creationId xmlns:a16="http://schemas.microsoft.com/office/drawing/2014/main" id="{89E873A9-1F30-4D22-B1D0-66730615E252}"/>
                </a:ext>
              </a:extLst>
            </p:cNvPr>
            <p:cNvCxnSpPr>
              <a:cxnSpLocks/>
            </p:cNvCxnSpPr>
            <p:nvPr/>
          </p:nvCxnSpPr>
          <p:spPr>
            <a:xfrm rot="5400000">
              <a:off x="7178153" y="2700072"/>
              <a:ext cx="355046" cy="1210"/>
            </a:xfrm>
            <a:prstGeom prst="straightConnector1">
              <a:avLst/>
            </a:prstGeom>
            <a:ln w="6350">
              <a:solidFill>
                <a:srgbClr val="747678"/>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1EB0197-E062-4DEF-8848-95188D0E8354}"/>
                </a:ext>
              </a:extLst>
            </p:cNvPr>
            <p:cNvCxnSpPr>
              <a:cxnSpLocks/>
            </p:cNvCxnSpPr>
            <p:nvPr/>
          </p:nvCxnSpPr>
          <p:spPr>
            <a:xfrm rot="5400000" flipH="1" flipV="1">
              <a:off x="6650670" y="2700072"/>
              <a:ext cx="355046" cy="1210"/>
            </a:xfrm>
            <a:prstGeom prst="straightConnector1">
              <a:avLst/>
            </a:prstGeom>
            <a:ln w="6350">
              <a:solidFill>
                <a:srgbClr val="747678"/>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F61AC83-D34F-45E0-A47D-21192CE7FDB3}"/>
                </a:ext>
              </a:extLst>
            </p:cNvPr>
            <p:cNvCxnSpPr>
              <a:cxnSpLocks/>
            </p:cNvCxnSpPr>
            <p:nvPr/>
          </p:nvCxnSpPr>
          <p:spPr>
            <a:xfrm rot="5400000">
              <a:off x="7171095" y="3665262"/>
              <a:ext cx="369166" cy="1210"/>
            </a:xfrm>
            <a:prstGeom prst="straightConnector1">
              <a:avLst/>
            </a:prstGeom>
            <a:ln w="6350">
              <a:solidFill>
                <a:srgbClr val="747678"/>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BEC45E7-583B-4626-92A5-15B69DA90C26}"/>
                </a:ext>
              </a:extLst>
            </p:cNvPr>
            <p:cNvCxnSpPr>
              <a:cxnSpLocks/>
            </p:cNvCxnSpPr>
            <p:nvPr/>
          </p:nvCxnSpPr>
          <p:spPr>
            <a:xfrm rot="5400000" flipH="1" flipV="1">
              <a:off x="6650920" y="3672543"/>
              <a:ext cx="354605" cy="1210"/>
            </a:xfrm>
            <a:prstGeom prst="straightConnector1">
              <a:avLst/>
            </a:prstGeom>
            <a:ln w="6350">
              <a:solidFill>
                <a:srgbClr val="747678"/>
              </a:solidFill>
              <a:tailEnd type="triangle" w="lg" len="lg"/>
            </a:ln>
          </p:spPr>
          <p:style>
            <a:lnRef idx="1">
              <a:schemeClr val="accent1"/>
            </a:lnRef>
            <a:fillRef idx="0">
              <a:schemeClr val="accent1"/>
            </a:fillRef>
            <a:effectRef idx="0">
              <a:schemeClr val="accent1"/>
            </a:effectRef>
            <a:fontRef idx="minor">
              <a:schemeClr val="tx1"/>
            </a:fontRef>
          </p:style>
        </p:cxnSp>
        <p:sp>
          <p:nvSpPr>
            <p:cNvPr id="43" name="Line 18">
              <a:extLst>
                <a:ext uri="{FF2B5EF4-FFF2-40B4-BE49-F238E27FC236}">
                  <a16:creationId xmlns:a16="http://schemas.microsoft.com/office/drawing/2014/main" id="{6C7FC8FF-D701-4622-9ACA-A80D3522D573}"/>
                </a:ext>
              </a:extLst>
            </p:cNvPr>
            <p:cNvSpPr>
              <a:spLocks noChangeShapeType="1"/>
            </p:cNvSpPr>
            <p:nvPr/>
          </p:nvSpPr>
          <p:spPr bwMode="auto">
            <a:xfrm>
              <a:off x="6759130" y="2642675"/>
              <a:ext cx="141728" cy="72363"/>
            </a:xfrm>
            <a:prstGeom prst="line">
              <a:avLst/>
            </a:prstGeom>
            <a:noFill/>
            <a:ln w="25400">
              <a:solidFill>
                <a:srgbClr val="C00000"/>
              </a:solidFill>
              <a:round/>
              <a:headEnd/>
              <a:tailEnd/>
            </a:ln>
          </p:spPr>
          <p:txBody>
            <a:bodyPr/>
            <a:lstStyle/>
            <a:p>
              <a:endParaRPr lang="en-GB" sz="900" dirty="0">
                <a:latin typeface="+mj-lt"/>
                <a:cs typeface="Arial" pitchFamily="34" charset="0"/>
              </a:endParaRPr>
            </a:p>
          </p:txBody>
        </p:sp>
        <p:sp>
          <p:nvSpPr>
            <p:cNvPr id="44" name="Line 18">
              <a:extLst>
                <a:ext uri="{FF2B5EF4-FFF2-40B4-BE49-F238E27FC236}">
                  <a16:creationId xmlns:a16="http://schemas.microsoft.com/office/drawing/2014/main" id="{53EDF786-D890-4812-BDA8-63036B6CA8ED}"/>
                </a:ext>
              </a:extLst>
            </p:cNvPr>
            <p:cNvSpPr>
              <a:spLocks noChangeShapeType="1"/>
            </p:cNvSpPr>
            <p:nvPr/>
          </p:nvSpPr>
          <p:spPr bwMode="auto">
            <a:xfrm>
              <a:off x="6749158" y="2679615"/>
              <a:ext cx="141728" cy="72363"/>
            </a:xfrm>
            <a:prstGeom prst="line">
              <a:avLst/>
            </a:prstGeom>
            <a:noFill/>
            <a:ln w="25400">
              <a:solidFill>
                <a:srgbClr val="C00000"/>
              </a:solidFill>
              <a:round/>
              <a:headEnd/>
              <a:tailEnd/>
            </a:ln>
          </p:spPr>
          <p:txBody>
            <a:bodyPr/>
            <a:lstStyle/>
            <a:p>
              <a:endParaRPr lang="en-GB" sz="900" dirty="0">
                <a:latin typeface="+mj-lt"/>
                <a:cs typeface="Arial" pitchFamily="34" charset="0"/>
              </a:endParaRPr>
            </a:p>
          </p:txBody>
        </p:sp>
        <p:sp>
          <p:nvSpPr>
            <p:cNvPr id="41" name="Line 18">
              <a:extLst>
                <a:ext uri="{FF2B5EF4-FFF2-40B4-BE49-F238E27FC236}">
                  <a16:creationId xmlns:a16="http://schemas.microsoft.com/office/drawing/2014/main" id="{1F688A4D-2B94-4D4D-B7FB-DDD11C130D37}"/>
                </a:ext>
              </a:extLst>
            </p:cNvPr>
            <p:cNvSpPr>
              <a:spLocks noChangeShapeType="1"/>
            </p:cNvSpPr>
            <p:nvPr/>
          </p:nvSpPr>
          <p:spPr bwMode="auto">
            <a:xfrm>
              <a:off x="7284321" y="2642675"/>
              <a:ext cx="141728" cy="72363"/>
            </a:xfrm>
            <a:prstGeom prst="line">
              <a:avLst/>
            </a:prstGeom>
            <a:noFill/>
            <a:ln w="25400">
              <a:solidFill>
                <a:srgbClr val="C00000"/>
              </a:solidFill>
              <a:round/>
              <a:headEnd/>
              <a:tailEnd/>
            </a:ln>
          </p:spPr>
          <p:txBody>
            <a:bodyPr/>
            <a:lstStyle/>
            <a:p>
              <a:endParaRPr lang="en-GB" sz="900" dirty="0">
                <a:latin typeface="+mj-lt"/>
                <a:cs typeface="Arial" pitchFamily="34" charset="0"/>
              </a:endParaRPr>
            </a:p>
          </p:txBody>
        </p:sp>
        <p:sp>
          <p:nvSpPr>
            <p:cNvPr id="42" name="Line 18">
              <a:extLst>
                <a:ext uri="{FF2B5EF4-FFF2-40B4-BE49-F238E27FC236}">
                  <a16:creationId xmlns:a16="http://schemas.microsoft.com/office/drawing/2014/main" id="{78756976-1E7D-4F52-9C46-B9116F8B6D58}"/>
                </a:ext>
              </a:extLst>
            </p:cNvPr>
            <p:cNvSpPr>
              <a:spLocks noChangeShapeType="1"/>
            </p:cNvSpPr>
            <p:nvPr/>
          </p:nvSpPr>
          <p:spPr bwMode="auto">
            <a:xfrm>
              <a:off x="7274349" y="2679615"/>
              <a:ext cx="141728" cy="72363"/>
            </a:xfrm>
            <a:prstGeom prst="line">
              <a:avLst/>
            </a:prstGeom>
            <a:noFill/>
            <a:ln w="25400">
              <a:solidFill>
                <a:srgbClr val="C00000"/>
              </a:solidFill>
              <a:round/>
              <a:headEnd/>
              <a:tailEnd/>
            </a:ln>
          </p:spPr>
          <p:txBody>
            <a:bodyPr/>
            <a:lstStyle/>
            <a:p>
              <a:endParaRPr lang="en-GB" sz="900" dirty="0">
                <a:latin typeface="+mj-lt"/>
                <a:cs typeface="Arial" pitchFamily="34" charset="0"/>
              </a:endParaRPr>
            </a:p>
          </p:txBody>
        </p:sp>
        <p:sp>
          <p:nvSpPr>
            <p:cNvPr id="32" name="Text Box 17">
              <a:extLst>
                <a:ext uri="{FF2B5EF4-FFF2-40B4-BE49-F238E27FC236}">
                  <a16:creationId xmlns:a16="http://schemas.microsoft.com/office/drawing/2014/main" id="{5C79F5AD-5B8C-49DB-89E4-9BE7319FC6A4}"/>
                </a:ext>
              </a:extLst>
            </p:cNvPr>
            <p:cNvSpPr txBox="1">
              <a:spLocks noChangeArrowheads="1"/>
            </p:cNvSpPr>
            <p:nvPr/>
          </p:nvSpPr>
          <p:spPr bwMode="auto">
            <a:xfrm>
              <a:off x="8156241" y="2484667"/>
              <a:ext cx="906378" cy="455234"/>
            </a:xfrm>
            <a:prstGeom prst="rect">
              <a:avLst/>
            </a:prstGeom>
            <a:noFill/>
            <a:ln w="9525">
              <a:noFill/>
              <a:miter lim="800000"/>
              <a:headEnd/>
              <a:tailEnd/>
            </a:ln>
          </p:spPr>
          <p:txBody>
            <a:bodyPr wrap="square" lIns="0" tIns="0" rIns="0" bIns="0">
              <a:spAutoFit/>
            </a:bodyPr>
            <a:lstStyle/>
            <a:p>
              <a:pPr algn="ctr"/>
              <a:r>
                <a:rPr lang="en-GB" sz="750" b="1" u="sng" dirty="0">
                  <a:solidFill>
                    <a:srgbClr val="FF0000"/>
                  </a:solidFill>
                  <a:latin typeface="+mj-lt"/>
                  <a:cs typeface="Arial" pitchFamily="34" charset="0"/>
                </a:rPr>
                <a:t>NO RECOURSE </a:t>
              </a:r>
            </a:p>
            <a:p>
              <a:pPr algn="ctr"/>
              <a:r>
                <a:rPr lang="en-GB" sz="750" dirty="0">
                  <a:solidFill>
                    <a:schemeClr val="tx1">
                      <a:lumMod val="50000"/>
                      <a:lumOff val="50000"/>
                    </a:schemeClr>
                  </a:solidFill>
                  <a:latin typeface="+mj-lt"/>
                  <a:cs typeface="Arial" pitchFamily="34" charset="0"/>
                </a:rPr>
                <a:t>to equity holders</a:t>
              </a:r>
            </a:p>
          </p:txBody>
        </p:sp>
        <p:sp>
          <p:nvSpPr>
            <p:cNvPr id="33" name="Text Box 14">
              <a:extLst>
                <a:ext uri="{FF2B5EF4-FFF2-40B4-BE49-F238E27FC236}">
                  <a16:creationId xmlns:a16="http://schemas.microsoft.com/office/drawing/2014/main" id="{92362AC9-703E-4D8F-A4D4-91FC10255ECD}"/>
                </a:ext>
              </a:extLst>
            </p:cNvPr>
            <p:cNvSpPr txBox="1">
              <a:spLocks noChangeArrowheads="1"/>
            </p:cNvSpPr>
            <p:nvPr/>
          </p:nvSpPr>
          <p:spPr bwMode="auto">
            <a:xfrm>
              <a:off x="7551193" y="3521838"/>
              <a:ext cx="1024234" cy="151744"/>
            </a:xfrm>
            <a:prstGeom prst="rect">
              <a:avLst/>
            </a:prstGeom>
            <a:noFill/>
            <a:ln w="9525">
              <a:noFill/>
              <a:miter lim="800000"/>
              <a:headEnd/>
              <a:tailEnd/>
            </a:ln>
          </p:spPr>
          <p:txBody>
            <a:bodyPr wrap="none" lIns="0" tIns="0" rIns="0" bIns="0">
              <a:spAutoFit/>
            </a:bodyPr>
            <a:lstStyle/>
            <a:p>
              <a:pPr algn="ctr"/>
              <a:r>
                <a:rPr lang="en-GB" sz="750" dirty="0">
                  <a:solidFill>
                    <a:schemeClr val="tx1">
                      <a:lumMod val="50000"/>
                      <a:lumOff val="50000"/>
                    </a:schemeClr>
                  </a:solidFill>
                  <a:latin typeface="+mj-lt"/>
                  <a:cs typeface="Arial" pitchFamily="34" charset="0"/>
                </a:rPr>
                <a:t>Equity Investment</a:t>
              </a:r>
            </a:p>
          </p:txBody>
        </p:sp>
        <p:sp>
          <p:nvSpPr>
            <p:cNvPr id="34" name="Text Box 15">
              <a:extLst>
                <a:ext uri="{FF2B5EF4-FFF2-40B4-BE49-F238E27FC236}">
                  <a16:creationId xmlns:a16="http://schemas.microsoft.com/office/drawing/2014/main" id="{A1073EC0-FC82-452B-A31B-6E74B04428E2}"/>
                </a:ext>
              </a:extLst>
            </p:cNvPr>
            <p:cNvSpPr txBox="1">
              <a:spLocks noChangeArrowheads="1"/>
            </p:cNvSpPr>
            <p:nvPr/>
          </p:nvSpPr>
          <p:spPr bwMode="auto">
            <a:xfrm>
              <a:off x="6098615" y="3556330"/>
              <a:ext cx="548445" cy="151744"/>
            </a:xfrm>
            <a:prstGeom prst="rect">
              <a:avLst/>
            </a:prstGeom>
            <a:noFill/>
            <a:ln w="9525">
              <a:noFill/>
              <a:miter lim="800000"/>
              <a:headEnd/>
              <a:tailEnd/>
            </a:ln>
          </p:spPr>
          <p:txBody>
            <a:bodyPr wrap="none" lIns="0" tIns="0" rIns="0" bIns="0">
              <a:spAutoFit/>
            </a:bodyPr>
            <a:lstStyle/>
            <a:p>
              <a:pPr algn="ctr"/>
              <a:r>
                <a:rPr lang="en-GB" sz="750" dirty="0">
                  <a:solidFill>
                    <a:schemeClr val="tx1">
                      <a:lumMod val="50000"/>
                      <a:lumOff val="50000"/>
                    </a:schemeClr>
                  </a:solidFill>
                  <a:latin typeface="+mj-lt"/>
                  <a:cs typeface="Arial" pitchFamily="34" charset="0"/>
                </a:rPr>
                <a:t>Dividends</a:t>
              </a:r>
            </a:p>
          </p:txBody>
        </p:sp>
        <p:sp>
          <p:nvSpPr>
            <p:cNvPr id="35" name="Text Box 8">
              <a:extLst>
                <a:ext uri="{FF2B5EF4-FFF2-40B4-BE49-F238E27FC236}">
                  <a16:creationId xmlns:a16="http://schemas.microsoft.com/office/drawing/2014/main" id="{BE811F39-2F10-4794-B74F-9FECBF871F18}"/>
                </a:ext>
              </a:extLst>
            </p:cNvPr>
            <p:cNvSpPr txBox="1">
              <a:spLocks noChangeArrowheads="1"/>
            </p:cNvSpPr>
            <p:nvPr/>
          </p:nvSpPr>
          <p:spPr bwMode="auto">
            <a:xfrm>
              <a:off x="6360496" y="1899335"/>
              <a:ext cx="1422253" cy="609188"/>
            </a:xfrm>
            <a:prstGeom prst="roundRect">
              <a:avLst/>
            </a:prstGeom>
            <a:solidFill>
              <a:schemeClr val="bg1">
                <a:lumMod val="50000"/>
              </a:schemeClr>
            </a:solidFill>
            <a:ln w="6350" algn="ctr">
              <a:solidFill>
                <a:schemeClr val="bg1"/>
              </a:solidFill>
              <a:miter lim="800000"/>
              <a:headEnd/>
              <a:tailEnd/>
            </a:ln>
          </p:spPr>
          <p:txBody>
            <a:bodyPr wrap="none" lIns="30719" tIns="30719" rIns="30719" bIns="30719" anchor="ctr"/>
            <a:lstStyle>
              <a:defPPr>
                <a:defRPr lang="en-US"/>
              </a:defPPr>
              <a:lvl1pPr algn="ctr" eaLnBrk="0" hangingPunct="0">
                <a:defRPr sz="1200" b="1">
                  <a:solidFill>
                    <a:schemeClr val="bg1"/>
                  </a:solidFill>
                  <a:latin typeface="+mj-lt"/>
                </a:defRPr>
              </a:lvl1pPr>
            </a:lstStyle>
            <a:p>
              <a:r>
                <a:rPr lang="en-GB" sz="900" dirty="0"/>
                <a:t>Company</a:t>
              </a:r>
            </a:p>
          </p:txBody>
        </p:sp>
        <p:sp>
          <p:nvSpPr>
            <p:cNvPr id="36" name="Text Box 8">
              <a:extLst>
                <a:ext uri="{FF2B5EF4-FFF2-40B4-BE49-F238E27FC236}">
                  <a16:creationId xmlns:a16="http://schemas.microsoft.com/office/drawing/2014/main" id="{F454AF35-CF4B-420E-8736-E1E9DE46E186}"/>
                </a:ext>
              </a:extLst>
            </p:cNvPr>
            <p:cNvSpPr txBox="1">
              <a:spLocks noChangeArrowheads="1"/>
            </p:cNvSpPr>
            <p:nvPr/>
          </p:nvSpPr>
          <p:spPr bwMode="auto">
            <a:xfrm>
              <a:off x="6360501" y="2877514"/>
              <a:ext cx="1422253" cy="610062"/>
            </a:xfrm>
            <a:prstGeom prst="roundRect">
              <a:avLst/>
            </a:prstGeom>
            <a:solidFill>
              <a:schemeClr val="bg1">
                <a:lumMod val="50000"/>
              </a:schemeClr>
            </a:solidFill>
            <a:ln w="6350" algn="ctr">
              <a:solidFill>
                <a:schemeClr val="bg1"/>
              </a:solidFill>
              <a:miter lim="800000"/>
              <a:headEnd/>
              <a:tailEnd/>
            </a:ln>
          </p:spPr>
          <p:txBody>
            <a:bodyPr wrap="none" lIns="30719" tIns="30719" rIns="30719" bIns="30719" anchor="ctr"/>
            <a:lstStyle>
              <a:defPPr>
                <a:defRPr lang="en-US"/>
              </a:defPPr>
              <a:lvl1pPr algn="ctr" eaLnBrk="0" hangingPunct="0">
                <a:defRPr sz="1200" b="1">
                  <a:solidFill>
                    <a:schemeClr val="bg1"/>
                  </a:solidFill>
                  <a:latin typeface="+mj-lt"/>
                </a:defRPr>
              </a:lvl1pPr>
            </a:lstStyle>
            <a:p>
              <a:r>
                <a:rPr lang="en-GB" sz="900" dirty="0"/>
                <a:t>Equity  Investors </a:t>
              </a:r>
            </a:p>
          </p:txBody>
        </p:sp>
        <p:cxnSp>
          <p:nvCxnSpPr>
            <p:cNvPr id="38" name="Straight Arrow Connector 37">
              <a:extLst>
                <a:ext uri="{FF2B5EF4-FFF2-40B4-BE49-F238E27FC236}">
                  <a16:creationId xmlns:a16="http://schemas.microsoft.com/office/drawing/2014/main" id="{22DCDA61-2A62-477A-8BA5-93BD3B577F4A}"/>
                </a:ext>
              </a:extLst>
            </p:cNvPr>
            <p:cNvCxnSpPr>
              <a:cxnSpLocks/>
            </p:cNvCxnSpPr>
            <p:nvPr/>
          </p:nvCxnSpPr>
          <p:spPr>
            <a:xfrm>
              <a:off x="7576852" y="4259779"/>
              <a:ext cx="955471" cy="0"/>
            </a:xfrm>
            <a:prstGeom prst="straightConnector1">
              <a:avLst/>
            </a:prstGeom>
            <a:solidFill>
              <a:srgbClr val="409DAD"/>
            </a:solidFill>
            <a:ln w="6350">
              <a:solidFill>
                <a:srgbClr val="747678"/>
              </a:solidFill>
              <a:tailEnd type="triangle" w="lg" len="lg"/>
            </a:ln>
          </p:spPr>
          <p:style>
            <a:lnRef idx="1">
              <a:schemeClr val="accent1"/>
            </a:lnRef>
            <a:fillRef idx="0">
              <a:schemeClr val="accent1"/>
            </a:fillRef>
            <a:effectRef idx="0">
              <a:schemeClr val="accent1"/>
            </a:effectRef>
            <a:fontRef idx="minor">
              <a:schemeClr val="tx1"/>
            </a:fontRef>
          </p:style>
        </p:cxnSp>
        <p:sp>
          <p:nvSpPr>
            <p:cNvPr id="39" name="Text Box 8">
              <a:extLst>
                <a:ext uri="{FF2B5EF4-FFF2-40B4-BE49-F238E27FC236}">
                  <a16:creationId xmlns:a16="http://schemas.microsoft.com/office/drawing/2014/main" id="{7FB1265A-71A6-4FDD-8BC9-EFADF2C762CE}"/>
                </a:ext>
              </a:extLst>
            </p:cNvPr>
            <p:cNvSpPr txBox="1">
              <a:spLocks noChangeArrowheads="1"/>
            </p:cNvSpPr>
            <p:nvPr/>
          </p:nvSpPr>
          <p:spPr bwMode="auto">
            <a:xfrm>
              <a:off x="6360496" y="3849764"/>
              <a:ext cx="1422253" cy="609188"/>
            </a:xfrm>
            <a:prstGeom prst="roundRect">
              <a:avLst/>
            </a:prstGeom>
            <a:solidFill>
              <a:schemeClr val="bg1">
                <a:lumMod val="50000"/>
              </a:schemeClr>
            </a:solidFill>
            <a:ln w="6350" algn="ctr">
              <a:solidFill>
                <a:schemeClr val="bg1"/>
              </a:solidFill>
              <a:miter lim="800000"/>
              <a:headEnd/>
              <a:tailEnd/>
            </a:ln>
          </p:spPr>
          <p:txBody>
            <a:bodyPr wrap="none" lIns="30719" tIns="30719" rIns="30719" bIns="30719" anchor="ctr"/>
            <a:lstStyle>
              <a:defPPr>
                <a:defRPr lang="en-US"/>
              </a:defPPr>
              <a:lvl1pPr algn="ctr" eaLnBrk="0" hangingPunct="0">
                <a:defRPr sz="1200" b="1">
                  <a:solidFill>
                    <a:schemeClr val="bg1"/>
                  </a:solidFill>
                  <a:latin typeface="+mj-lt"/>
                </a:defRPr>
              </a:lvl1pPr>
            </a:lstStyle>
            <a:p>
              <a:r>
                <a:rPr lang="en-GB" sz="900" dirty="0"/>
                <a:t>SPV </a:t>
              </a:r>
            </a:p>
            <a:p>
              <a:r>
                <a:rPr lang="en-GB" sz="900" dirty="0"/>
                <a:t>(Borrower)</a:t>
              </a:r>
            </a:p>
          </p:txBody>
        </p:sp>
        <p:sp>
          <p:nvSpPr>
            <p:cNvPr id="40" name="Text Box 8">
              <a:extLst>
                <a:ext uri="{FF2B5EF4-FFF2-40B4-BE49-F238E27FC236}">
                  <a16:creationId xmlns:a16="http://schemas.microsoft.com/office/drawing/2014/main" id="{D03AFE46-D081-460F-B4F0-027E15621A0D}"/>
                </a:ext>
              </a:extLst>
            </p:cNvPr>
            <p:cNvSpPr txBox="1">
              <a:spLocks noChangeArrowheads="1"/>
            </p:cNvSpPr>
            <p:nvPr/>
          </p:nvSpPr>
          <p:spPr bwMode="auto">
            <a:xfrm>
              <a:off x="8523036" y="3879940"/>
              <a:ext cx="1422253" cy="609188"/>
            </a:xfrm>
            <a:prstGeom prst="roundRect">
              <a:avLst/>
            </a:prstGeom>
            <a:solidFill>
              <a:schemeClr val="bg1">
                <a:lumMod val="50000"/>
              </a:schemeClr>
            </a:solidFill>
            <a:ln w="6350" algn="ctr">
              <a:solidFill>
                <a:schemeClr val="bg1"/>
              </a:solidFill>
              <a:miter lim="800000"/>
              <a:headEnd/>
              <a:tailEnd/>
            </a:ln>
          </p:spPr>
          <p:txBody>
            <a:bodyPr wrap="none" lIns="30719" tIns="30719" rIns="30719" bIns="30719" anchor="ctr"/>
            <a:lstStyle>
              <a:defPPr>
                <a:defRPr lang="en-US"/>
              </a:defPPr>
              <a:lvl1pPr algn="ctr" eaLnBrk="0" hangingPunct="0">
                <a:defRPr sz="1200" b="1">
                  <a:solidFill>
                    <a:schemeClr val="bg1"/>
                  </a:solidFill>
                  <a:latin typeface="+mj-lt"/>
                </a:defRPr>
              </a:lvl1pPr>
            </a:lstStyle>
            <a:p>
              <a:r>
                <a:rPr lang="en-GB" sz="900" dirty="0"/>
                <a:t>Bank</a:t>
              </a:r>
            </a:p>
            <a:p>
              <a:r>
                <a:rPr lang="en-GB" sz="900" dirty="0"/>
                <a:t>(Lender)</a:t>
              </a:r>
            </a:p>
          </p:txBody>
        </p:sp>
        <p:sp>
          <p:nvSpPr>
            <p:cNvPr id="25" name="Text Box 19">
              <a:extLst>
                <a:ext uri="{FF2B5EF4-FFF2-40B4-BE49-F238E27FC236}">
                  <a16:creationId xmlns:a16="http://schemas.microsoft.com/office/drawing/2014/main" id="{B9D6F6FD-8686-4BA3-B723-5858B54AB3F3}"/>
                </a:ext>
              </a:extLst>
            </p:cNvPr>
            <p:cNvSpPr txBox="1">
              <a:spLocks noChangeArrowheads="1"/>
            </p:cNvSpPr>
            <p:nvPr/>
          </p:nvSpPr>
          <p:spPr bwMode="auto">
            <a:xfrm>
              <a:off x="5510088" y="2464479"/>
              <a:ext cx="811193" cy="303489"/>
            </a:xfrm>
            <a:prstGeom prst="rect">
              <a:avLst/>
            </a:prstGeom>
            <a:noFill/>
            <a:ln w="9525">
              <a:noFill/>
              <a:miter lim="800000"/>
              <a:headEnd/>
              <a:tailEnd/>
            </a:ln>
          </p:spPr>
          <p:txBody>
            <a:bodyPr wrap="square" lIns="0" tIns="0" rIns="0" bIns="0">
              <a:spAutoFit/>
            </a:bodyPr>
            <a:lstStyle/>
            <a:p>
              <a:pPr algn="ctr"/>
              <a:r>
                <a:rPr lang="en-GB" sz="750" b="1" u="sng" dirty="0">
                  <a:solidFill>
                    <a:srgbClr val="FF0000"/>
                  </a:solidFill>
                  <a:latin typeface="+mj-lt"/>
                  <a:cs typeface="Arial" pitchFamily="34" charset="0"/>
                </a:rPr>
                <a:t>NO RECOURSE</a:t>
              </a:r>
            </a:p>
            <a:p>
              <a:pPr algn="ctr"/>
              <a:r>
                <a:rPr lang="en-GB" sz="750" dirty="0">
                  <a:solidFill>
                    <a:schemeClr val="tx1">
                      <a:lumMod val="50000"/>
                      <a:lumOff val="50000"/>
                    </a:schemeClr>
                  </a:solidFill>
                  <a:latin typeface="+mj-lt"/>
                  <a:cs typeface="Arial" pitchFamily="34" charset="0"/>
                </a:rPr>
                <a:t>to Company</a:t>
              </a:r>
            </a:p>
          </p:txBody>
        </p:sp>
        <p:sp>
          <p:nvSpPr>
            <p:cNvPr id="21" name="Text Box 15">
              <a:extLst>
                <a:ext uri="{FF2B5EF4-FFF2-40B4-BE49-F238E27FC236}">
                  <a16:creationId xmlns:a16="http://schemas.microsoft.com/office/drawing/2014/main" id="{2A4470E4-6EB6-47D3-B9F9-EBCC9837C3DB}"/>
                </a:ext>
              </a:extLst>
            </p:cNvPr>
            <p:cNvSpPr txBox="1">
              <a:spLocks noChangeArrowheads="1"/>
            </p:cNvSpPr>
            <p:nvPr/>
          </p:nvSpPr>
          <p:spPr bwMode="auto">
            <a:xfrm>
              <a:off x="7815269" y="3743253"/>
              <a:ext cx="843761" cy="151744"/>
            </a:xfrm>
            <a:prstGeom prst="rect">
              <a:avLst/>
            </a:prstGeom>
            <a:noFill/>
            <a:ln w="9525">
              <a:noFill/>
              <a:miter lim="800000"/>
              <a:headEnd/>
              <a:tailEnd/>
            </a:ln>
          </p:spPr>
          <p:txBody>
            <a:bodyPr wrap="none" lIns="0" tIns="0" rIns="0" bIns="0">
              <a:spAutoFit/>
            </a:bodyPr>
            <a:lstStyle/>
            <a:p>
              <a:pPr algn="ctr"/>
              <a:r>
                <a:rPr lang="en-GB" sz="750" dirty="0">
                  <a:solidFill>
                    <a:schemeClr val="tx1">
                      <a:lumMod val="50000"/>
                      <a:lumOff val="50000"/>
                    </a:schemeClr>
                  </a:solidFill>
                  <a:latin typeface="+mj-lt"/>
                  <a:cs typeface="Arial" pitchFamily="34" charset="0"/>
                </a:rPr>
                <a:t>Debt Financing</a:t>
              </a:r>
            </a:p>
          </p:txBody>
        </p:sp>
        <p:sp>
          <p:nvSpPr>
            <p:cNvPr id="22" name="Text Box 15">
              <a:extLst>
                <a:ext uri="{FF2B5EF4-FFF2-40B4-BE49-F238E27FC236}">
                  <a16:creationId xmlns:a16="http://schemas.microsoft.com/office/drawing/2014/main" id="{9CD4300A-1444-454B-83E2-1BAD9EA6A529}"/>
                </a:ext>
              </a:extLst>
            </p:cNvPr>
            <p:cNvSpPr txBox="1">
              <a:spLocks noChangeArrowheads="1"/>
            </p:cNvSpPr>
            <p:nvPr/>
          </p:nvSpPr>
          <p:spPr bwMode="auto">
            <a:xfrm>
              <a:off x="7456148" y="4478651"/>
              <a:ext cx="1321893" cy="303488"/>
            </a:xfrm>
            <a:prstGeom prst="rect">
              <a:avLst/>
            </a:prstGeom>
            <a:noFill/>
            <a:ln w="9525">
              <a:noFill/>
              <a:miter lim="800000"/>
              <a:headEnd/>
              <a:tailEnd/>
            </a:ln>
          </p:spPr>
          <p:txBody>
            <a:bodyPr wrap="none" lIns="0" tIns="0" rIns="0" bIns="0">
              <a:spAutoFit/>
            </a:bodyPr>
            <a:lstStyle/>
            <a:p>
              <a:pPr algn="ctr"/>
              <a:r>
                <a:rPr lang="en-GB" sz="750" dirty="0">
                  <a:solidFill>
                    <a:schemeClr val="tx1">
                      <a:lumMod val="50000"/>
                      <a:lumOff val="50000"/>
                    </a:schemeClr>
                  </a:solidFill>
                  <a:latin typeface="+mj-lt"/>
                  <a:cs typeface="Arial" pitchFamily="34" charset="0"/>
                </a:rPr>
                <a:t>Debt Service</a:t>
              </a:r>
            </a:p>
            <a:p>
              <a:pPr algn="ctr"/>
              <a:r>
                <a:rPr lang="en-GB" sz="750" dirty="0">
                  <a:solidFill>
                    <a:schemeClr val="tx1">
                      <a:lumMod val="50000"/>
                      <a:lumOff val="50000"/>
                    </a:schemeClr>
                  </a:solidFill>
                  <a:latin typeface="+mj-lt"/>
                  <a:cs typeface="Arial" pitchFamily="34" charset="0"/>
                </a:rPr>
                <a:t> (Principal and Interest)</a:t>
              </a:r>
            </a:p>
          </p:txBody>
        </p:sp>
        <p:cxnSp>
          <p:nvCxnSpPr>
            <p:cNvPr id="23" name="Straight Arrow Connector 22">
              <a:extLst>
                <a:ext uri="{FF2B5EF4-FFF2-40B4-BE49-F238E27FC236}">
                  <a16:creationId xmlns:a16="http://schemas.microsoft.com/office/drawing/2014/main" id="{B92F5D7A-93BF-4F7B-A5CE-1DE5780A60CB}"/>
                </a:ext>
              </a:extLst>
            </p:cNvPr>
            <p:cNvCxnSpPr>
              <a:cxnSpLocks/>
            </p:cNvCxnSpPr>
            <p:nvPr/>
          </p:nvCxnSpPr>
          <p:spPr>
            <a:xfrm flipH="1">
              <a:off x="7758057" y="4049879"/>
              <a:ext cx="885199" cy="0"/>
            </a:xfrm>
            <a:prstGeom prst="straightConnector1">
              <a:avLst/>
            </a:prstGeom>
            <a:solidFill>
              <a:srgbClr val="409DAD"/>
            </a:solidFill>
            <a:ln w="6350">
              <a:solidFill>
                <a:srgbClr val="747678"/>
              </a:solidFill>
              <a:tailEnd type="triangle" w="lg" len="lg"/>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90346A2-83A7-4D19-B464-0F991F36BB0B}"/>
                </a:ext>
              </a:extLst>
            </p:cNvPr>
            <p:cNvSpPr/>
            <p:nvPr/>
          </p:nvSpPr>
          <p:spPr>
            <a:xfrm>
              <a:off x="5738017" y="1537145"/>
              <a:ext cx="4091782" cy="3190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Project Finance</a:t>
              </a:r>
            </a:p>
          </p:txBody>
        </p:sp>
      </p:grpSp>
      <p:sp>
        <p:nvSpPr>
          <p:cNvPr id="48" name="Content Placeholder 1">
            <a:extLst>
              <a:ext uri="{FF2B5EF4-FFF2-40B4-BE49-F238E27FC236}">
                <a16:creationId xmlns:a16="http://schemas.microsoft.com/office/drawing/2014/main" id="{B73B8143-460A-4B0F-A796-4F0A0C7A72AF}"/>
              </a:ext>
            </a:extLst>
          </p:cNvPr>
          <p:cNvSpPr txBox="1">
            <a:spLocks/>
          </p:cNvSpPr>
          <p:nvPr/>
        </p:nvSpPr>
        <p:spPr>
          <a:xfrm>
            <a:off x="4171607" y="3173335"/>
            <a:ext cx="702642" cy="582532"/>
          </a:xfrm>
          <a:prstGeom prst="rect">
            <a:avLst/>
          </a:prstGeom>
        </p:spPr>
        <p:txBody>
          <a:bodyPr vert="horz" lIns="0" tIns="0" rIns="0" bIns="0" rtlCol="0">
            <a:normAutofit/>
          </a:bodyPr>
          <a:lstStyle>
            <a:lvl1pPr marL="228600" indent="-228600" algn="l" defTabSz="914400" rtl="0" eaLnBrk="1" latinLnBrk="0" hangingPunct="1">
              <a:lnSpc>
                <a:spcPct val="11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2pPr>
            <a:lvl3pPr marL="6858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3pPr>
            <a:lvl4pPr marL="9144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4pPr>
            <a:lvl5pPr marL="11430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46" lvl="1" indent="0" algn="ctr">
              <a:lnSpc>
                <a:spcPct val="100000"/>
              </a:lnSpc>
              <a:spcAft>
                <a:spcPts val="225"/>
              </a:spcAft>
              <a:buNone/>
            </a:pPr>
            <a:r>
              <a:rPr lang="en-US" sz="2400" dirty="0"/>
              <a:t>VS</a:t>
            </a:r>
          </a:p>
        </p:txBody>
      </p:sp>
      <p:sp>
        <p:nvSpPr>
          <p:cNvPr id="49" name="Content Placeholder 1">
            <a:extLst>
              <a:ext uri="{FF2B5EF4-FFF2-40B4-BE49-F238E27FC236}">
                <a16:creationId xmlns:a16="http://schemas.microsoft.com/office/drawing/2014/main" id="{A6E3855D-8D4C-46D0-8960-636E2307E9EE}"/>
              </a:ext>
            </a:extLst>
          </p:cNvPr>
          <p:cNvSpPr txBox="1">
            <a:spLocks/>
          </p:cNvSpPr>
          <p:nvPr/>
        </p:nvSpPr>
        <p:spPr>
          <a:xfrm>
            <a:off x="4603362" y="4681883"/>
            <a:ext cx="3068839" cy="948475"/>
          </a:xfrm>
          <a:prstGeom prst="rect">
            <a:avLst/>
          </a:prstGeom>
        </p:spPr>
        <p:txBody>
          <a:bodyPr vert="horz" lIns="0" tIns="0" rIns="0" bIns="0" rtlCol="0">
            <a:normAutofit/>
          </a:bodyPr>
          <a:lstStyle>
            <a:lvl1pPr marL="228600" indent="-228600" algn="l" defTabSz="914400" rtl="0" eaLnBrk="1" latinLnBrk="0" hangingPunct="1">
              <a:lnSpc>
                <a:spcPct val="11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2pPr>
            <a:lvl3pPr marL="6858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3pPr>
            <a:lvl4pPr marL="9144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4pPr>
            <a:lvl5pPr marL="11430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225"/>
              </a:spcAft>
            </a:pPr>
            <a:r>
              <a:rPr lang="en-US" sz="900" dirty="0"/>
              <a:t>Off balance sheet financing</a:t>
            </a:r>
            <a:endParaRPr lang="en-US" sz="900" dirty="0">
              <a:solidFill>
                <a:srgbClr val="FF0000"/>
              </a:solidFill>
            </a:endParaRPr>
          </a:p>
          <a:p>
            <a:pPr>
              <a:lnSpc>
                <a:spcPct val="100000"/>
              </a:lnSpc>
              <a:spcAft>
                <a:spcPts val="225"/>
              </a:spcAft>
            </a:pPr>
            <a:r>
              <a:rPr lang="en-US" sz="900" dirty="0"/>
              <a:t>Borrower is a special purpose vehicle (SPV)</a:t>
            </a:r>
          </a:p>
          <a:p>
            <a:pPr>
              <a:lnSpc>
                <a:spcPct val="100000"/>
              </a:lnSpc>
              <a:spcAft>
                <a:spcPts val="225"/>
              </a:spcAft>
            </a:pPr>
            <a:r>
              <a:rPr lang="en-US" sz="900" dirty="0"/>
              <a:t>Lender </a:t>
            </a:r>
            <a:r>
              <a:rPr lang="en-US" sz="900" b="1" u="sng" dirty="0">
                <a:solidFill>
                  <a:srgbClr val="FF0000"/>
                </a:solidFill>
              </a:rPr>
              <a:t>CANNOT</a:t>
            </a:r>
            <a:r>
              <a:rPr lang="en-US" sz="900" dirty="0"/>
              <a:t> take Company assets in the event of a default (“no debt recourse to company”); only from the SPV</a:t>
            </a:r>
          </a:p>
          <a:p>
            <a:pPr marL="0" lvl="1" indent="0">
              <a:lnSpc>
                <a:spcPct val="100000"/>
              </a:lnSpc>
              <a:spcAft>
                <a:spcPts val="0"/>
              </a:spcAft>
              <a:buNone/>
            </a:pPr>
            <a:endParaRPr lang="en-US" sz="900" dirty="0"/>
          </a:p>
        </p:txBody>
      </p:sp>
      <p:sp>
        <p:nvSpPr>
          <p:cNvPr id="45" name="Rectangle 44">
            <a:extLst>
              <a:ext uri="{FF2B5EF4-FFF2-40B4-BE49-F238E27FC236}">
                <a16:creationId xmlns:a16="http://schemas.microsoft.com/office/drawing/2014/main" id="{5FD62B52-B9E1-4D48-B32D-82EA23C0B9DA}"/>
              </a:ext>
            </a:extLst>
          </p:cNvPr>
          <p:cNvSpPr/>
          <p:nvPr/>
        </p:nvSpPr>
        <p:spPr>
          <a:xfrm>
            <a:off x="1419351" y="2021149"/>
            <a:ext cx="2798528" cy="2218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Corporate Finance</a:t>
            </a:r>
          </a:p>
        </p:txBody>
      </p:sp>
      <p:sp>
        <p:nvSpPr>
          <p:cNvPr id="9" name="Text Box 8">
            <a:extLst>
              <a:ext uri="{FF2B5EF4-FFF2-40B4-BE49-F238E27FC236}">
                <a16:creationId xmlns:a16="http://schemas.microsoft.com/office/drawing/2014/main" id="{F71E44EF-3F24-4845-83F3-D09E6FBA9F3B}"/>
              </a:ext>
            </a:extLst>
          </p:cNvPr>
          <p:cNvSpPr txBox="1">
            <a:spLocks noChangeArrowheads="1"/>
          </p:cNvSpPr>
          <p:nvPr/>
        </p:nvSpPr>
        <p:spPr bwMode="auto">
          <a:xfrm>
            <a:off x="2348716" y="3020950"/>
            <a:ext cx="288968" cy="290297"/>
          </a:xfrm>
          <a:prstGeom prst="rect">
            <a:avLst/>
          </a:prstGeom>
          <a:noFill/>
          <a:ln w="6350" algn="ctr">
            <a:noFill/>
            <a:miter lim="800000"/>
            <a:headEnd/>
            <a:tailEnd/>
          </a:ln>
        </p:spPr>
        <p:txBody>
          <a:bodyPr wrap="none" lIns="0" tIns="0" rIns="0" bIns="0" anchor="ctr"/>
          <a:lstStyle/>
          <a:p>
            <a:pPr algn="ctr" eaLnBrk="0" hangingPunct="0"/>
            <a:endParaRPr lang="en-GB" sz="900" b="1" dirty="0">
              <a:solidFill>
                <a:schemeClr val="bg1"/>
              </a:solidFill>
              <a:latin typeface="+mj-lt"/>
            </a:endParaRPr>
          </a:p>
          <a:p>
            <a:pPr algn="ctr" eaLnBrk="0" hangingPunct="0"/>
            <a:endParaRPr lang="en-GB" sz="900" b="1" dirty="0">
              <a:solidFill>
                <a:schemeClr val="bg1"/>
              </a:solidFill>
              <a:latin typeface="+mj-lt"/>
            </a:endParaRPr>
          </a:p>
        </p:txBody>
      </p:sp>
      <p:sp>
        <p:nvSpPr>
          <p:cNvPr id="10" name="Text Box 8">
            <a:extLst>
              <a:ext uri="{FF2B5EF4-FFF2-40B4-BE49-F238E27FC236}">
                <a16:creationId xmlns:a16="http://schemas.microsoft.com/office/drawing/2014/main" id="{56019A1E-4A42-4AB3-9AD2-293C38026BC4}"/>
              </a:ext>
            </a:extLst>
          </p:cNvPr>
          <p:cNvSpPr txBox="1">
            <a:spLocks noChangeArrowheads="1"/>
          </p:cNvSpPr>
          <p:nvPr/>
        </p:nvSpPr>
        <p:spPr bwMode="auto">
          <a:xfrm>
            <a:off x="2348716" y="3447322"/>
            <a:ext cx="288968" cy="290297"/>
          </a:xfrm>
          <a:prstGeom prst="rect">
            <a:avLst/>
          </a:prstGeom>
          <a:noFill/>
          <a:ln w="6350" algn="ctr">
            <a:noFill/>
            <a:miter lim="800000"/>
            <a:headEnd/>
            <a:tailEnd/>
          </a:ln>
        </p:spPr>
        <p:txBody>
          <a:bodyPr wrap="none" lIns="0" tIns="0" rIns="0" bIns="0" anchor="ctr"/>
          <a:lstStyle/>
          <a:p>
            <a:pPr algn="ctr" eaLnBrk="0" hangingPunct="0"/>
            <a:endParaRPr lang="en-GB" sz="900" b="1" dirty="0">
              <a:solidFill>
                <a:schemeClr val="bg1"/>
              </a:solidFill>
              <a:latin typeface="+mj-lt"/>
            </a:endParaRPr>
          </a:p>
          <a:p>
            <a:pPr algn="ctr" eaLnBrk="0" hangingPunct="0"/>
            <a:endParaRPr lang="en-GB" sz="900" b="1" dirty="0">
              <a:solidFill>
                <a:schemeClr val="bg1"/>
              </a:solidFill>
              <a:latin typeface="+mj-lt"/>
            </a:endParaRPr>
          </a:p>
        </p:txBody>
      </p:sp>
      <p:sp>
        <p:nvSpPr>
          <p:cNvPr id="11" name="Text Box 8">
            <a:extLst>
              <a:ext uri="{FF2B5EF4-FFF2-40B4-BE49-F238E27FC236}">
                <a16:creationId xmlns:a16="http://schemas.microsoft.com/office/drawing/2014/main" id="{59156071-88E4-40E2-B75C-E5FF2BD9F34B}"/>
              </a:ext>
            </a:extLst>
          </p:cNvPr>
          <p:cNvSpPr txBox="1">
            <a:spLocks noChangeArrowheads="1"/>
          </p:cNvSpPr>
          <p:nvPr/>
        </p:nvSpPr>
        <p:spPr bwMode="auto">
          <a:xfrm>
            <a:off x="1419349" y="3020953"/>
            <a:ext cx="972576" cy="716669"/>
          </a:xfrm>
          <a:prstGeom prst="roundRect">
            <a:avLst/>
          </a:prstGeom>
          <a:solidFill>
            <a:schemeClr val="bg1">
              <a:lumMod val="50000"/>
            </a:schemeClr>
          </a:solidFill>
          <a:ln w="6350" algn="ctr">
            <a:solidFill>
              <a:schemeClr val="bg1"/>
            </a:solidFill>
            <a:miter lim="800000"/>
            <a:headEnd/>
            <a:tailEnd/>
          </a:ln>
        </p:spPr>
        <p:txBody>
          <a:bodyPr wrap="none" lIns="30719" tIns="30719" rIns="30719" bIns="30719" anchor="ctr"/>
          <a:lstStyle/>
          <a:p>
            <a:pPr algn="ctr" eaLnBrk="0" hangingPunct="0"/>
            <a:r>
              <a:rPr lang="en-GB" sz="900" b="1" dirty="0">
                <a:solidFill>
                  <a:schemeClr val="bg1"/>
                </a:solidFill>
                <a:latin typeface="+mj-lt"/>
              </a:rPr>
              <a:t>Company</a:t>
            </a:r>
          </a:p>
          <a:p>
            <a:pPr algn="ctr" eaLnBrk="0" hangingPunct="0"/>
            <a:r>
              <a:rPr lang="en-GB" sz="900" b="1" dirty="0">
                <a:solidFill>
                  <a:schemeClr val="bg1"/>
                </a:solidFill>
                <a:latin typeface="+mj-lt"/>
              </a:rPr>
              <a:t>(Borrower)</a:t>
            </a:r>
          </a:p>
        </p:txBody>
      </p:sp>
      <p:sp>
        <p:nvSpPr>
          <p:cNvPr id="12" name="Text Box 8">
            <a:extLst>
              <a:ext uri="{FF2B5EF4-FFF2-40B4-BE49-F238E27FC236}">
                <a16:creationId xmlns:a16="http://schemas.microsoft.com/office/drawing/2014/main" id="{DD298C0C-C4ED-4A2E-B4A7-3650DE6C81DD}"/>
              </a:ext>
            </a:extLst>
          </p:cNvPr>
          <p:cNvSpPr txBox="1">
            <a:spLocks noChangeArrowheads="1"/>
          </p:cNvSpPr>
          <p:nvPr/>
        </p:nvSpPr>
        <p:spPr bwMode="auto">
          <a:xfrm>
            <a:off x="3048212" y="3020950"/>
            <a:ext cx="159294" cy="290297"/>
          </a:xfrm>
          <a:prstGeom prst="rect">
            <a:avLst/>
          </a:prstGeom>
          <a:noFill/>
          <a:ln w="6350" algn="ctr">
            <a:noFill/>
            <a:miter lim="800000"/>
            <a:headEnd/>
            <a:tailEnd/>
          </a:ln>
        </p:spPr>
        <p:txBody>
          <a:bodyPr wrap="none" lIns="0" tIns="0" rIns="0" bIns="0" anchor="ctr"/>
          <a:lstStyle/>
          <a:p>
            <a:pPr algn="ctr" eaLnBrk="0" hangingPunct="0"/>
            <a:endParaRPr lang="en-GB" sz="900" b="1" dirty="0">
              <a:solidFill>
                <a:schemeClr val="bg1"/>
              </a:solidFill>
              <a:latin typeface="+mj-lt"/>
            </a:endParaRPr>
          </a:p>
          <a:p>
            <a:pPr algn="ctr" eaLnBrk="0" hangingPunct="0"/>
            <a:endParaRPr lang="en-GB" sz="900" b="1" dirty="0">
              <a:solidFill>
                <a:schemeClr val="bg1"/>
              </a:solidFill>
              <a:latin typeface="+mj-lt"/>
            </a:endParaRPr>
          </a:p>
        </p:txBody>
      </p:sp>
      <p:sp>
        <p:nvSpPr>
          <p:cNvPr id="13" name="Text Box 8">
            <a:extLst>
              <a:ext uri="{FF2B5EF4-FFF2-40B4-BE49-F238E27FC236}">
                <a16:creationId xmlns:a16="http://schemas.microsoft.com/office/drawing/2014/main" id="{C5BD5B5D-9637-441F-8A47-3D7A1CE221F1}"/>
              </a:ext>
            </a:extLst>
          </p:cNvPr>
          <p:cNvSpPr txBox="1">
            <a:spLocks noChangeArrowheads="1"/>
          </p:cNvSpPr>
          <p:nvPr/>
        </p:nvSpPr>
        <p:spPr bwMode="auto">
          <a:xfrm>
            <a:off x="3048212" y="3447322"/>
            <a:ext cx="159294" cy="290297"/>
          </a:xfrm>
          <a:prstGeom prst="rect">
            <a:avLst/>
          </a:prstGeom>
          <a:noFill/>
          <a:ln w="6350" algn="ctr">
            <a:noFill/>
            <a:miter lim="800000"/>
            <a:headEnd/>
            <a:tailEnd/>
          </a:ln>
        </p:spPr>
        <p:txBody>
          <a:bodyPr wrap="none" lIns="0" tIns="0" rIns="0" bIns="0" anchor="ctr"/>
          <a:lstStyle/>
          <a:p>
            <a:pPr algn="ctr" eaLnBrk="0" hangingPunct="0"/>
            <a:endParaRPr lang="en-GB" sz="900" b="1" dirty="0">
              <a:solidFill>
                <a:schemeClr val="bg1"/>
              </a:solidFill>
              <a:latin typeface="+mj-lt"/>
            </a:endParaRPr>
          </a:p>
          <a:p>
            <a:pPr algn="ctr" eaLnBrk="0" hangingPunct="0"/>
            <a:endParaRPr lang="en-GB" sz="900" b="1" dirty="0">
              <a:solidFill>
                <a:schemeClr val="bg1"/>
              </a:solidFill>
              <a:latin typeface="+mj-lt"/>
            </a:endParaRPr>
          </a:p>
        </p:txBody>
      </p:sp>
      <p:sp>
        <p:nvSpPr>
          <p:cNvPr id="14" name="Text Box 10">
            <a:extLst>
              <a:ext uri="{FF2B5EF4-FFF2-40B4-BE49-F238E27FC236}">
                <a16:creationId xmlns:a16="http://schemas.microsoft.com/office/drawing/2014/main" id="{ACABE96B-D7EA-4D99-886E-CCCA503D963E}"/>
              </a:ext>
            </a:extLst>
          </p:cNvPr>
          <p:cNvSpPr txBox="1">
            <a:spLocks noChangeArrowheads="1"/>
          </p:cNvSpPr>
          <p:nvPr/>
        </p:nvSpPr>
        <p:spPr bwMode="auto">
          <a:xfrm>
            <a:off x="3245300" y="3020953"/>
            <a:ext cx="972576" cy="716669"/>
          </a:xfrm>
          <a:prstGeom prst="roundRect">
            <a:avLst/>
          </a:prstGeom>
          <a:solidFill>
            <a:schemeClr val="bg1">
              <a:lumMod val="50000"/>
            </a:schemeClr>
          </a:solidFill>
          <a:ln w="6350" algn="ctr">
            <a:solidFill>
              <a:schemeClr val="bg1"/>
            </a:solidFill>
            <a:miter lim="800000"/>
            <a:headEnd/>
            <a:tailEnd/>
          </a:ln>
        </p:spPr>
        <p:txBody>
          <a:bodyPr wrap="none" lIns="30719" tIns="30719" rIns="30719" bIns="30719" anchor="ctr"/>
          <a:lstStyle>
            <a:defPPr>
              <a:defRPr lang="en-US"/>
            </a:defPPr>
            <a:lvl1pPr algn="ctr" eaLnBrk="0" hangingPunct="0">
              <a:defRPr sz="1200" b="1">
                <a:solidFill>
                  <a:schemeClr val="bg1"/>
                </a:solidFill>
                <a:latin typeface="+mj-lt"/>
              </a:defRPr>
            </a:lvl1pPr>
          </a:lstStyle>
          <a:p>
            <a:r>
              <a:rPr lang="en-GB" sz="900" dirty="0"/>
              <a:t>Bank </a:t>
            </a:r>
          </a:p>
          <a:p>
            <a:r>
              <a:rPr lang="en-GB" sz="900" dirty="0"/>
              <a:t>(Lender)</a:t>
            </a:r>
          </a:p>
        </p:txBody>
      </p:sp>
      <p:sp>
        <p:nvSpPr>
          <p:cNvPr id="15" name="Text Box 15">
            <a:extLst>
              <a:ext uri="{FF2B5EF4-FFF2-40B4-BE49-F238E27FC236}">
                <a16:creationId xmlns:a16="http://schemas.microsoft.com/office/drawing/2014/main" id="{616B84AD-6B32-45C6-98EA-B38FA361BFD0}"/>
              </a:ext>
            </a:extLst>
          </p:cNvPr>
          <p:cNvSpPr txBox="1">
            <a:spLocks noChangeArrowheads="1"/>
          </p:cNvSpPr>
          <p:nvPr/>
        </p:nvSpPr>
        <p:spPr bwMode="auto">
          <a:xfrm>
            <a:off x="2324980" y="2587370"/>
            <a:ext cx="1006686" cy="115416"/>
          </a:xfrm>
          <a:prstGeom prst="rect">
            <a:avLst/>
          </a:prstGeom>
          <a:noFill/>
          <a:ln w="9525">
            <a:noFill/>
            <a:miter lim="800000"/>
            <a:headEnd/>
            <a:tailEnd/>
          </a:ln>
        </p:spPr>
        <p:txBody>
          <a:bodyPr wrap="none" lIns="0" tIns="0" rIns="0" bIns="0">
            <a:spAutoFit/>
          </a:bodyPr>
          <a:lstStyle/>
          <a:p>
            <a:pPr algn="ctr"/>
            <a:r>
              <a:rPr lang="en-GB" sz="750" dirty="0">
                <a:solidFill>
                  <a:schemeClr val="tx1">
                    <a:lumMod val="50000"/>
                    <a:lumOff val="50000"/>
                  </a:schemeClr>
                </a:solidFill>
                <a:latin typeface="+mj-lt"/>
                <a:cs typeface="Arial" pitchFamily="34" charset="0"/>
              </a:rPr>
              <a:t>Debt and Equity Financing</a:t>
            </a:r>
          </a:p>
        </p:txBody>
      </p:sp>
      <p:sp>
        <p:nvSpPr>
          <p:cNvPr id="16" name="Text Box 15">
            <a:extLst>
              <a:ext uri="{FF2B5EF4-FFF2-40B4-BE49-F238E27FC236}">
                <a16:creationId xmlns:a16="http://schemas.microsoft.com/office/drawing/2014/main" id="{106EBBDC-2B98-43F4-9CAC-0B0DA0FD8917}"/>
              </a:ext>
            </a:extLst>
          </p:cNvPr>
          <p:cNvSpPr txBox="1">
            <a:spLocks noChangeArrowheads="1"/>
          </p:cNvSpPr>
          <p:nvPr/>
        </p:nvSpPr>
        <p:spPr bwMode="auto">
          <a:xfrm>
            <a:off x="2376276" y="4008978"/>
            <a:ext cx="904094" cy="230832"/>
          </a:xfrm>
          <a:prstGeom prst="rect">
            <a:avLst/>
          </a:prstGeom>
          <a:noFill/>
          <a:ln w="9525">
            <a:noFill/>
            <a:miter lim="800000"/>
            <a:headEnd/>
            <a:tailEnd/>
          </a:ln>
        </p:spPr>
        <p:txBody>
          <a:bodyPr wrap="none" lIns="0" tIns="0" rIns="0" bIns="0">
            <a:spAutoFit/>
          </a:bodyPr>
          <a:lstStyle/>
          <a:p>
            <a:pPr algn="ctr"/>
            <a:r>
              <a:rPr lang="en-GB" sz="750" dirty="0">
                <a:solidFill>
                  <a:schemeClr val="tx1">
                    <a:lumMod val="50000"/>
                    <a:lumOff val="50000"/>
                  </a:schemeClr>
                </a:solidFill>
                <a:latin typeface="+mj-lt"/>
                <a:cs typeface="Arial" pitchFamily="34" charset="0"/>
              </a:rPr>
              <a:t>Debt Service</a:t>
            </a:r>
          </a:p>
          <a:p>
            <a:pPr algn="ctr"/>
            <a:r>
              <a:rPr lang="en-GB" sz="750" dirty="0">
                <a:solidFill>
                  <a:schemeClr val="tx1">
                    <a:lumMod val="50000"/>
                    <a:lumOff val="50000"/>
                  </a:schemeClr>
                </a:solidFill>
                <a:latin typeface="+mj-lt"/>
                <a:cs typeface="Arial" pitchFamily="34" charset="0"/>
              </a:rPr>
              <a:t> (Principal and Interest)</a:t>
            </a:r>
          </a:p>
        </p:txBody>
      </p:sp>
      <p:cxnSp>
        <p:nvCxnSpPr>
          <p:cNvPr id="50" name="Straight Arrow Connector 49">
            <a:extLst>
              <a:ext uri="{FF2B5EF4-FFF2-40B4-BE49-F238E27FC236}">
                <a16:creationId xmlns:a16="http://schemas.microsoft.com/office/drawing/2014/main" id="{09120E12-D128-4C70-AF7B-F19EF45D77FF}"/>
              </a:ext>
            </a:extLst>
          </p:cNvPr>
          <p:cNvCxnSpPr>
            <a:cxnSpLocks/>
            <a:stCxn id="14" idx="1"/>
            <a:endCxn id="11" idx="3"/>
          </p:cNvCxnSpPr>
          <p:nvPr/>
        </p:nvCxnSpPr>
        <p:spPr>
          <a:xfrm flipH="1">
            <a:off x="2391925" y="3379283"/>
            <a:ext cx="853374" cy="0"/>
          </a:xfrm>
          <a:prstGeom prst="straightConnector1">
            <a:avLst/>
          </a:prstGeom>
          <a:ln w="6350">
            <a:solidFill>
              <a:srgbClr val="747678"/>
            </a:solidFill>
            <a:tailEnd type="triangle" w="lg" len="lg"/>
          </a:ln>
        </p:spPr>
        <p:style>
          <a:lnRef idx="1">
            <a:schemeClr val="accent1"/>
          </a:lnRef>
          <a:fillRef idx="0">
            <a:schemeClr val="accent1"/>
          </a:fillRef>
          <a:effectRef idx="0">
            <a:schemeClr val="accent1"/>
          </a:effectRef>
          <a:fontRef idx="minor">
            <a:schemeClr val="tx1"/>
          </a:fontRef>
        </p:style>
      </p:cxnSp>
      <p:sp>
        <p:nvSpPr>
          <p:cNvPr id="56" name="Text Box 15">
            <a:extLst>
              <a:ext uri="{FF2B5EF4-FFF2-40B4-BE49-F238E27FC236}">
                <a16:creationId xmlns:a16="http://schemas.microsoft.com/office/drawing/2014/main" id="{23E5B02E-C163-4985-A85E-EEF551AA2192}"/>
              </a:ext>
            </a:extLst>
          </p:cNvPr>
          <p:cNvSpPr txBox="1">
            <a:spLocks noChangeArrowheads="1"/>
          </p:cNvSpPr>
          <p:nvPr/>
        </p:nvSpPr>
        <p:spPr bwMode="auto">
          <a:xfrm>
            <a:off x="2678143" y="3463374"/>
            <a:ext cx="408766" cy="115416"/>
          </a:xfrm>
          <a:prstGeom prst="rect">
            <a:avLst/>
          </a:prstGeom>
          <a:noFill/>
          <a:ln w="9525">
            <a:noFill/>
            <a:miter lim="800000"/>
            <a:headEnd/>
            <a:tailEnd/>
          </a:ln>
        </p:spPr>
        <p:txBody>
          <a:bodyPr wrap="none" lIns="0" tIns="0" rIns="0" bIns="0">
            <a:spAutoFit/>
          </a:bodyPr>
          <a:lstStyle/>
          <a:p>
            <a:pPr algn="ctr"/>
            <a:r>
              <a:rPr lang="en-GB" sz="750" b="1" u="sng" dirty="0">
                <a:solidFill>
                  <a:srgbClr val="FF0000"/>
                </a:solidFill>
                <a:latin typeface="+mj-lt"/>
                <a:cs typeface="Arial" pitchFamily="34" charset="0"/>
              </a:rPr>
              <a:t>RECOURSE</a:t>
            </a:r>
          </a:p>
        </p:txBody>
      </p:sp>
      <p:cxnSp>
        <p:nvCxnSpPr>
          <p:cNvPr id="58" name="Connector: Elbow 57">
            <a:extLst>
              <a:ext uri="{FF2B5EF4-FFF2-40B4-BE49-F238E27FC236}">
                <a16:creationId xmlns:a16="http://schemas.microsoft.com/office/drawing/2014/main" id="{02E5AC2D-885C-4752-8F0F-93353A0C5689}"/>
              </a:ext>
            </a:extLst>
          </p:cNvPr>
          <p:cNvCxnSpPr>
            <a:stCxn id="11" idx="2"/>
            <a:endCxn id="14" idx="2"/>
          </p:cNvCxnSpPr>
          <p:nvPr/>
        </p:nvCxnSpPr>
        <p:spPr>
          <a:xfrm rot="16200000" flipH="1">
            <a:off x="2815834" y="2824644"/>
            <a:ext cx="14133" cy="1825952"/>
          </a:xfrm>
          <a:prstGeom prst="bentConnector3">
            <a:avLst>
              <a:gd name="adj1" fmla="val 1800000"/>
            </a:avLst>
          </a:prstGeom>
          <a:ln w="6350">
            <a:solidFill>
              <a:srgbClr val="747678"/>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B125A666-9B70-4CA1-95F7-95BEB7F03EAF}"/>
              </a:ext>
            </a:extLst>
          </p:cNvPr>
          <p:cNvCxnSpPr>
            <a:cxnSpLocks/>
            <a:stCxn id="14" idx="0"/>
            <a:endCxn id="11" idx="0"/>
          </p:cNvCxnSpPr>
          <p:nvPr/>
        </p:nvCxnSpPr>
        <p:spPr>
          <a:xfrm rot="16200000" flipV="1">
            <a:off x="2815834" y="2107974"/>
            <a:ext cx="14133" cy="1825952"/>
          </a:xfrm>
          <a:prstGeom prst="bentConnector3">
            <a:avLst>
              <a:gd name="adj1" fmla="val 1800000"/>
            </a:avLst>
          </a:prstGeom>
          <a:ln w="6350">
            <a:solidFill>
              <a:srgbClr val="747678"/>
            </a:solidFill>
            <a:tailEnd type="triangle" w="lg" len="lg"/>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8833593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E5342-AA41-E9E9-B1CF-0E412FF53BA2}"/>
              </a:ext>
            </a:extLst>
          </p:cNvPr>
          <p:cNvSpPr>
            <a:spLocks noGrp="1"/>
          </p:cNvSpPr>
          <p:nvPr>
            <p:ph type="title"/>
          </p:nvPr>
        </p:nvSpPr>
        <p:spPr/>
        <p:txBody>
          <a:bodyPr/>
          <a:lstStyle/>
          <a:p>
            <a:r>
              <a:rPr lang="en-US" dirty="0"/>
              <a:t>EDP with Returns and Growth</a:t>
            </a:r>
          </a:p>
        </p:txBody>
      </p:sp>
      <p:sp>
        <p:nvSpPr>
          <p:cNvPr id="3" name="Content Placeholder 2">
            <a:extLst>
              <a:ext uri="{FF2B5EF4-FFF2-40B4-BE49-F238E27FC236}">
                <a16:creationId xmlns:a16="http://schemas.microsoft.com/office/drawing/2014/main" id="{83A811E6-7C24-D3A9-CDF6-E30B1E921198}"/>
              </a:ext>
            </a:extLst>
          </p:cNvPr>
          <p:cNvSpPr>
            <a:spLocks noGrp="1"/>
          </p:cNvSpPr>
          <p:nvPr>
            <p:ph idx="1"/>
          </p:nvPr>
        </p:nvSpPr>
        <p:spPr/>
        <p:txBody>
          <a:bodyPr/>
          <a:lstStyle/>
          <a:p>
            <a:r>
              <a:rPr lang="en-US" dirty="0"/>
              <a:t>When grow quickly, the returns are low because the returns are low when companies grow fast as the ROE is lower than the IRR. For renewable energy companies the emphasis is on IRR and not accounting returns.</a:t>
            </a:r>
          </a:p>
          <a:p>
            <a:endParaRPr lang="en-US" dirty="0"/>
          </a:p>
          <a:p>
            <a:endParaRPr lang="en-US" dirty="0"/>
          </a:p>
        </p:txBody>
      </p:sp>
      <p:pic>
        <p:nvPicPr>
          <p:cNvPr id="8" name="Picture 7">
            <a:extLst>
              <a:ext uri="{FF2B5EF4-FFF2-40B4-BE49-F238E27FC236}">
                <a16:creationId xmlns:a16="http://schemas.microsoft.com/office/drawing/2014/main" id="{2B642107-0C15-C421-3191-67F7186299E5}"/>
              </a:ext>
            </a:extLst>
          </p:cNvPr>
          <p:cNvPicPr>
            <a:picLocks noChangeAspect="1"/>
          </p:cNvPicPr>
          <p:nvPr/>
        </p:nvPicPr>
        <p:blipFill>
          <a:blip r:embed="rId2"/>
          <a:stretch>
            <a:fillRect/>
          </a:stretch>
        </p:blipFill>
        <p:spPr>
          <a:xfrm>
            <a:off x="422342" y="2502260"/>
            <a:ext cx="7457063" cy="3432828"/>
          </a:xfrm>
          <a:prstGeom prst="rect">
            <a:avLst/>
          </a:prstGeom>
        </p:spPr>
      </p:pic>
    </p:spTree>
    <p:extLst>
      <p:ext uri="{BB962C8B-B14F-4D97-AF65-F5344CB8AC3E}">
        <p14:creationId xmlns:p14="http://schemas.microsoft.com/office/powerpoint/2010/main" val="225898207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323B0-ED92-7D83-0899-BB145293D9AF}"/>
              </a:ext>
            </a:extLst>
          </p:cNvPr>
          <p:cNvSpPr>
            <a:spLocks noGrp="1"/>
          </p:cNvSpPr>
          <p:nvPr>
            <p:ph type="ctrTitle"/>
          </p:nvPr>
        </p:nvSpPr>
        <p:spPr/>
        <p:txBody>
          <a:bodyPr/>
          <a:lstStyle/>
          <a:p>
            <a:r>
              <a:rPr lang="en-US" dirty="0"/>
              <a:t>Section 8</a:t>
            </a:r>
            <a:br>
              <a:rPr lang="en-US" dirty="0"/>
            </a:br>
            <a:r>
              <a:rPr lang="en-US" dirty="0"/>
              <a:t>Corporate Finance and Return Analysis</a:t>
            </a:r>
          </a:p>
        </p:txBody>
      </p:sp>
    </p:spTree>
    <p:extLst>
      <p:ext uri="{BB962C8B-B14F-4D97-AF65-F5344CB8AC3E}">
        <p14:creationId xmlns:p14="http://schemas.microsoft.com/office/powerpoint/2010/main" val="39931598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048AC-61B1-F632-F8C9-1520A791DE19}"/>
              </a:ext>
            </a:extLst>
          </p:cNvPr>
          <p:cNvSpPr>
            <a:spLocks noGrp="1"/>
          </p:cNvSpPr>
          <p:nvPr>
            <p:ph type="title"/>
          </p:nvPr>
        </p:nvSpPr>
        <p:spPr/>
        <p:txBody>
          <a:bodyPr/>
          <a:lstStyle/>
          <a:p>
            <a:r>
              <a:rPr lang="en-US" dirty="0"/>
              <a:t>Subjects</a:t>
            </a:r>
          </a:p>
        </p:txBody>
      </p:sp>
      <p:sp>
        <p:nvSpPr>
          <p:cNvPr id="3" name="Content Placeholder 2">
            <a:extLst>
              <a:ext uri="{FF2B5EF4-FFF2-40B4-BE49-F238E27FC236}">
                <a16:creationId xmlns:a16="http://schemas.microsoft.com/office/drawing/2014/main" id="{1C7DBCA2-3D3A-910B-CE29-BEF0B0F29A05}"/>
              </a:ext>
            </a:extLst>
          </p:cNvPr>
          <p:cNvSpPr>
            <a:spLocks noGrp="1"/>
          </p:cNvSpPr>
          <p:nvPr>
            <p:ph idx="1"/>
          </p:nvPr>
        </p:nvSpPr>
        <p:spPr/>
        <p:txBody>
          <a:bodyPr>
            <a:normAutofit/>
          </a:bodyPr>
          <a:lstStyle/>
          <a:p>
            <a:r>
              <a:rPr lang="en-US" sz="2000" dirty="0"/>
              <a:t>Index function and Indirect function</a:t>
            </a:r>
          </a:p>
          <a:p>
            <a:r>
              <a:rPr lang="en-US" sz="2000" dirty="0"/>
              <a:t>Discussion of corporate finance and McKinsey</a:t>
            </a:r>
          </a:p>
          <a:p>
            <a:r>
              <a:rPr lang="en-US" sz="2000" dirty="0"/>
              <a:t>Exercise on Value from Growth, Return and Cost of Capital</a:t>
            </a:r>
          </a:p>
          <a:p>
            <a:r>
              <a:rPr lang="en-US" sz="2000" dirty="0"/>
              <a:t>Review of Consolidated Model and Economic Depreciation</a:t>
            </a:r>
          </a:p>
          <a:p>
            <a:r>
              <a:rPr lang="en-US" sz="2000" dirty="0"/>
              <a:t>Complexity in Project Finance Model – Semi-annual Debt Repayments in Monthly Model</a:t>
            </a:r>
          </a:p>
          <a:p>
            <a:r>
              <a:rPr lang="en-US" sz="2000" dirty="0"/>
              <a:t>Complexity in Project Finance Model – Consolidation Macro</a:t>
            </a:r>
          </a:p>
          <a:p>
            <a:r>
              <a:rPr lang="en-US" sz="2000" dirty="0"/>
              <a:t>Complexity in Project Finance Model – IDC and Fees Circular Reference</a:t>
            </a:r>
          </a:p>
          <a:p>
            <a:endParaRPr lang="en-US" sz="2000" dirty="0"/>
          </a:p>
          <a:p>
            <a:pPr lvl="1"/>
            <a:endParaRPr lang="en-US" sz="1800" dirty="0"/>
          </a:p>
          <a:p>
            <a:pPr lvl="1"/>
            <a:endParaRPr lang="en-US" sz="1800" dirty="0"/>
          </a:p>
          <a:p>
            <a:pPr lvl="1"/>
            <a:endParaRPr lang="en-US" sz="1800" dirty="0"/>
          </a:p>
        </p:txBody>
      </p:sp>
    </p:spTree>
    <p:extLst>
      <p:ext uri="{BB962C8B-B14F-4D97-AF65-F5344CB8AC3E}">
        <p14:creationId xmlns:p14="http://schemas.microsoft.com/office/powerpoint/2010/main" val="212723825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AE4DE-B89C-127C-6F2B-069802B602F2}"/>
              </a:ext>
            </a:extLst>
          </p:cNvPr>
          <p:cNvSpPr>
            <a:spLocks noGrp="1"/>
          </p:cNvSpPr>
          <p:nvPr>
            <p:ph type="title"/>
          </p:nvPr>
        </p:nvSpPr>
        <p:spPr/>
        <p:txBody>
          <a:bodyPr/>
          <a:lstStyle/>
          <a:p>
            <a:r>
              <a:rPr lang="en-US" dirty="0"/>
              <a:t>IRR and ROIC</a:t>
            </a:r>
          </a:p>
        </p:txBody>
      </p:sp>
      <p:sp>
        <p:nvSpPr>
          <p:cNvPr id="3" name="Content Placeholder 2">
            <a:extLst>
              <a:ext uri="{FF2B5EF4-FFF2-40B4-BE49-F238E27FC236}">
                <a16:creationId xmlns:a16="http://schemas.microsoft.com/office/drawing/2014/main" id="{0018C3F4-D88C-0CB7-0823-23AB62BB665A}"/>
              </a:ext>
            </a:extLst>
          </p:cNvPr>
          <p:cNvSpPr>
            <a:spLocks noGrp="1"/>
          </p:cNvSpPr>
          <p:nvPr>
            <p:ph idx="1"/>
          </p:nvPr>
        </p:nvSpPr>
        <p:spPr/>
        <p:txBody>
          <a:bodyPr/>
          <a:lstStyle/>
          <a:p>
            <a:r>
              <a:rPr lang="en-US" dirty="0"/>
              <a:t>IRR, Economic Depreciation and Financial Statements</a:t>
            </a:r>
          </a:p>
          <a:p>
            <a:r>
              <a:rPr lang="en-US" dirty="0"/>
              <a:t>Requirement that Value for Economic Depreciation is computed with IRR</a:t>
            </a:r>
          </a:p>
          <a:p>
            <a:pPr lvl="1"/>
            <a:r>
              <a:rPr lang="en-US" dirty="0"/>
              <a:t>With IRR, NPV of Project = Initial Investment</a:t>
            </a:r>
          </a:p>
          <a:p>
            <a:pPr lvl="1"/>
            <a:r>
              <a:rPr lang="en-US" dirty="0"/>
              <a:t>NPV declines and goes to zero by the end of the project</a:t>
            </a:r>
          </a:p>
          <a:p>
            <a:pPr lvl="1"/>
            <a:r>
              <a:rPr lang="en-US" dirty="0"/>
              <a:t>The change in the NPV will add up to the initial NPV</a:t>
            </a:r>
          </a:p>
          <a:p>
            <a:r>
              <a:rPr lang="en-US" dirty="0"/>
              <a:t>With the Revised Depreciation, the IRR and the ROIC are the same</a:t>
            </a:r>
          </a:p>
          <a:p>
            <a:r>
              <a:rPr lang="en-US" dirty="0"/>
              <a:t>You can then use the ROIC as a benchmark representing the rate of return earned by the portfolio of assets</a:t>
            </a:r>
          </a:p>
          <a:p>
            <a:endParaRPr lang="en-US" dirty="0"/>
          </a:p>
          <a:p>
            <a:pPr lvl="1"/>
            <a:endParaRPr lang="en-US" dirty="0"/>
          </a:p>
        </p:txBody>
      </p:sp>
      <p:pic>
        <p:nvPicPr>
          <p:cNvPr id="7" name="Picture 6">
            <a:extLst>
              <a:ext uri="{FF2B5EF4-FFF2-40B4-BE49-F238E27FC236}">
                <a16:creationId xmlns:a16="http://schemas.microsoft.com/office/drawing/2014/main" id="{ECBE21E3-FFFA-C545-D973-87171920B04A}"/>
              </a:ext>
            </a:extLst>
          </p:cNvPr>
          <p:cNvPicPr>
            <a:picLocks noChangeAspect="1"/>
          </p:cNvPicPr>
          <p:nvPr/>
        </p:nvPicPr>
        <p:blipFill>
          <a:blip r:embed="rId2"/>
          <a:stretch>
            <a:fillRect/>
          </a:stretch>
        </p:blipFill>
        <p:spPr>
          <a:xfrm>
            <a:off x="304801" y="3407304"/>
            <a:ext cx="8039819" cy="3448094"/>
          </a:xfrm>
          <a:prstGeom prst="rect">
            <a:avLst/>
          </a:prstGeom>
        </p:spPr>
      </p:pic>
    </p:spTree>
    <p:extLst>
      <p:ext uri="{BB962C8B-B14F-4D97-AF65-F5344CB8AC3E}">
        <p14:creationId xmlns:p14="http://schemas.microsoft.com/office/powerpoint/2010/main" val="308006289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98157-0ABB-0D08-B842-526257FCCFC3}"/>
              </a:ext>
            </a:extLst>
          </p:cNvPr>
          <p:cNvSpPr>
            <a:spLocks noGrp="1"/>
          </p:cNvSpPr>
          <p:nvPr>
            <p:ph type="title"/>
          </p:nvPr>
        </p:nvSpPr>
        <p:spPr/>
        <p:txBody>
          <a:bodyPr>
            <a:normAutofit fontScale="90000"/>
          </a:bodyPr>
          <a:lstStyle/>
          <a:p>
            <a:r>
              <a:rPr lang="en-US" dirty="0"/>
              <a:t>Corporate Finance Example – Value if Income Produces Cash from ROIC</a:t>
            </a:r>
          </a:p>
        </p:txBody>
      </p:sp>
      <p:sp>
        <p:nvSpPr>
          <p:cNvPr id="3" name="Content Placeholder 2">
            <a:extLst>
              <a:ext uri="{FF2B5EF4-FFF2-40B4-BE49-F238E27FC236}">
                <a16:creationId xmlns:a16="http://schemas.microsoft.com/office/drawing/2014/main" id="{605744EC-4FA6-8BFA-6B23-75F2FE2EAB89}"/>
              </a:ext>
            </a:extLst>
          </p:cNvPr>
          <p:cNvSpPr>
            <a:spLocks noGrp="1"/>
          </p:cNvSpPr>
          <p:nvPr>
            <p:ph idx="1"/>
          </p:nvPr>
        </p:nvSpPr>
        <p:spPr/>
        <p:txBody>
          <a:bodyPr/>
          <a:lstStyle/>
          <a:p>
            <a:r>
              <a:rPr lang="en-US" dirty="0"/>
              <a:t>Corporate Model Example with continuing growth</a:t>
            </a:r>
          </a:p>
          <a:p>
            <a:r>
              <a:rPr lang="en-US" dirty="0"/>
              <a:t>Does not work if Dividends that Produce Cash are Distorted from </a:t>
            </a:r>
            <a:r>
              <a:rPr lang="en-US" dirty="0" err="1"/>
              <a:t>Deprecaiation</a:t>
            </a:r>
            <a:endParaRPr lang="en-US" dirty="0"/>
          </a:p>
          <a:p>
            <a:endParaRPr lang="en-US" dirty="0"/>
          </a:p>
        </p:txBody>
      </p:sp>
      <p:pic>
        <p:nvPicPr>
          <p:cNvPr id="5" name="Picture 4">
            <a:extLst>
              <a:ext uri="{FF2B5EF4-FFF2-40B4-BE49-F238E27FC236}">
                <a16:creationId xmlns:a16="http://schemas.microsoft.com/office/drawing/2014/main" id="{C36A3ADE-BBA6-610B-0401-A3A4A26F6561}"/>
              </a:ext>
            </a:extLst>
          </p:cNvPr>
          <p:cNvPicPr>
            <a:picLocks noChangeAspect="1"/>
          </p:cNvPicPr>
          <p:nvPr/>
        </p:nvPicPr>
        <p:blipFill>
          <a:blip r:embed="rId2"/>
          <a:stretch>
            <a:fillRect/>
          </a:stretch>
        </p:blipFill>
        <p:spPr>
          <a:xfrm>
            <a:off x="152399" y="2069054"/>
            <a:ext cx="8686800" cy="3763352"/>
          </a:xfrm>
          <a:prstGeom prst="rect">
            <a:avLst/>
          </a:prstGeom>
        </p:spPr>
      </p:pic>
    </p:spTree>
    <p:extLst>
      <p:ext uri="{BB962C8B-B14F-4D97-AF65-F5344CB8AC3E}">
        <p14:creationId xmlns:p14="http://schemas.microsoft.com/office/powerpoint/2010/main" val="81345668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1B87E-5C45-C532-67C5-33C3740911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5C347C-982A-ABFD-BB0E-5CB5518AF8C5}"/>
              </a:ext>
            </a:extLst>
          </p:cNvPr>
          <p:cNvSpPr>
            <a:spLocks noGrp="1"/>
          </p:cNvSpPr>
          <p:nvPr>
            <p:ph type="title"/>
          </p:nvPr>
        </p:nvSpPr>
        <p:spPr>
          <a:xfrm>
            <a:off x="234530" y="833251"/>
            <a:ext cx="7606242" cy="654049"/>
          </a:xfrm>
        </p:spPr>
        <p:txBody>
          <a:bodyPr>
            <a:normAutofit fontScale="90000"/>
          </a:bodyPr>
          <a:lstStyle/>
          <a:p>
            <a:r>
              <a:rPr lang="en-US" dirty="0"/>
              <a:t>In Project Finance we Do Not Need Terminal Value Formula; Only the Cost of Capital</a:t>
            </a:r>
          </a:p>
        </p:txBody>
      </p:sp>
      <p:sp>
        <p:nvSpPr>
          <p:cNvPr id="3" name="Content Placeholder 2">
            <a:extLst>
              <a:ext uri="{FF2B5EF4-FFF2-40B4-BE49-F238E27FC236}">
                <a16:creationId xmlns:a16="http://schemas.microsoft.com/office/drawing/2014/main" id="{9AB2E5A6-FC1E-6A04-2804-DE58CD605D3F}"/>
              </a:ext>
            </a:extLst>
          </p:cNvPr>
          <p:cNvSpPr>
            <a:spLocks noGrp="1"/>
          </p:cNvSpPr>
          <p:nvPr>
            <p:ph idx="1"/>
          </p:nvPr>
        </p:nvSpPr>
        <p:spPr>
          <a:xfrm>
            <a:off x="234530" y="2130725"/>
            <a:ext cx="8378331" cy="4112562"/>
          </a:xfrm>
        </p:spPr>
        <p:txBody>
          <a:bodyPr/>
          <a:lstStyle/>
          <a:p>
            <a:r>
              <a:rPr lang="en-US" dirty="0"/>
              <a:t>Value a project over its life and don’t need terminal value</a:t>
            </a:r>
          </a:p>
          <a:p>
            <a:r>
              <a:rPr lang="en-US" dirty="0"/>
              <a:t>Discount rate changes, but stable discount rate for a mature project can be established from transactions (when your children become mature, you know their value)</a:t>
            </a:r>
          </a:p>
          <a:p>
            <a:r>
              <a:rPr lang="en-US" dirty="0"/>
              <a:t>Most of the cost of capital comes from debt and the mature equity cost of capital is a bit above (or even below) the interest rate</a:t>
            </a:r>
          </a:p>
          <a:p>
            <a:r>
              <a:rPr lang="en-US" dirty="0"/>
              <a:t>Problems: Irrelevant to use ROIC, ROE, EV/EBITDA, P/E – this makes these ratios irrelevant in fast growing or fast declining corporations. It may be depressing, but this can make just about all financial statement analysis irrelevant for corporate valuation.</a:t>
            </a:r>
          </a:p>
          <a:p>
            <a:r>
              <a:rPr lang="en-US" dirty="0"/>
              <a:t>Market to Book Value can be assessed by the ability to earn returns above the cost of capital.</a:t>
            </a:r>
          </a:p>
          <a:p>
            <a:pPr lvl="1"/>
            <a:r>
              <a:rPr lang="en-US" dirty="0"/>
              <a:t>Book Value (without write-offs) is the equity value on the balance sheet</a:t>
            </a:r>
          </a:p>
          <a:p>
            <a:pPr lvl="1"/>
            <a:r>
              <a:rPr lang="en-US" dirty="0"/>
              <a:t>Cash Flow from Book Value at Cost of Capital can be computed with PMT</a:t>
            </a:r>
          </a:p>
          <a:p>
            <a:pPr lvl="1"/>
            <a:r>
              <a:rPr lang="en-US" dirty="0"/>
              <a:t>Cash Flow from Premium Above Book Value can be computed with PMT and Higher Interest Rate</a:t>
            </a:r>
          </a:p>
          <a:p>
            <a:pPr lvl="1"/>
            <a:r>
              <a:rPr lang="en-US" dirty="0"/>
              <a:t>Theoretical Price to Book Ratio can be computed from PV</a:t>
            </a:r>
          </a:p>
        </p:txBody>
      </p:sp>
    </p:spTree>
    <p:extLst>
      <p:ext uri="{BB962C8B-B14F-4D97-AF65-F5344CB8AC3E}">
        <p14:creationId xmlns:p14="http://schemas.microsoft.com/office/powerpoint/2010/main" val="3527345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7162-606B-F3F8-908F-4C4EB25BE638}"/>
              </a:ext>
            </a:extLst>
          </p:cNvPr>
          <p:cNvSpPr>
            <a:spLocks noGrp="1"/>
          </p:cNvSpPr>
          <p:nvPr>
            <p:ph type="title"/>
          </p:nvPr>
        </p:nvSpPr>
        <p:spPr>
          <a:xfrm>
            <a:off x="651553" y="764585"/>
            <a:ext cx="6689526" cy="563883"/>
          </a:xfrm>
        </p:spPr>
        <p:txBody>
          <a:bodyPr>
            <a:normAutofit fontScale="90000"/>
          </a:bodyPr>
          <a:lstStyle/>
          <a:p>
            <a:r>
              <a:rPr lang="en-US" dirty="0"/>
              <a:t>Why is Non-Recourse and No Parent Support so Important In Essence of Project Finance</a:t>
            </a:r>
          </a:p>
        </p:txBody>
      </p:sp>
      <p:sp>
        <p:nvSpPr>
          <p:cNvPr id="3" name="Content Placeholder 2">
            <a:extLst>
              <a:ext uri="{FF2B5EF4-FFF2-40B4-BE49-F238E27FC236}">
                <a16:creationId xmlns:a16="http://schemas.microsoft.com/office/drawing/2014/main" id="{FB231798-4B50-25E2-5C40-1A692B5B7ADD}"/>
              </a:ext>
            </a:extLst>
          </p:cNvPr>
          <p:cNvSpPr>
            <a:spLocks noGrp="1"/>
          </p:cNvSpPr>
          <p:nvPr>
            <p:ph idx="1"/>
          </p:nvPr>
        </p:nvSpPr>
        <p:spPr>
          <a:xfrm>
            <a:off x="484909" y="2187287"/>
            <a:ext cx="4087091" cy="3603020"/>
          </a:xfrm>
        </p:spPr>
        <p:txBody>
          <a:bodyPr>
            <a:normAutofit/>
          </a:bodyPr>
          <a:lstStyle/>
          <a:p>
            <a:r>
              <a:rPr lang="en-US" dirty="0"/>
              <a:t>No parent guarantees (your children cannot send and email and receive your financial support like my daughter).</a:t>
            </a:r>
          </a:p>
          <a:p>
            <a:r>
              <a:rPr lang="en-US" dirty="0"/>
              <a:t>From a valuation and from a loan perspective a project must be economically viable and evaluated on a standalone basis. In corporate finance and regular old capital budgeting there is no such test.</a:t>
            </a:r>
          </a:p>
          <a:p>
            <a:r>
              <a:rPr lang="en-US" dirty="0"/>
              <a:t>Philosophical question – is a child with a lot of parent support able to perform better than one with none.</a:t>
            </a:r>
          </a:p>
          <a:p>
            <a:r>
              <a:rPr lang="en-US" dirty="0"/>
              <a:t>If you know there is a rich parent behind you, can you use this even if there is no direct promise.</a:t>
            </a:r>
          </a:p>
          <a:p>
            <a:endParaRPr lang="en-US" dirty="0"/>
          </a:p>
        </p:txBody>
      </p:sp>
      <p:pic>
        <p:nvPicPr>
          <p:cNvPr id="10" name="Picture 9">
            <a:extLst>
              <a:ext uri="{FF2B5EF4-FFF2-40B4-BE49-F238E27FC236}">
                <a16:creationId xmlns:a16="http://schemas.microsoft.com/office/drawing/2014/main" id="{A5AE4186-2DFF-79E7-410C-64954E74B2DD}"/>
              </a:ext>
            </a:extLst>
          </p:cNvPr>
          <p:cNvPicPr>
            <a:picLocks noChangeAspect="1"/>
          </p:cNvPicPr>
          <p:nvPr/>
        </p:nvPicPr>
        <p:blipFill>
          <a:blip r:embed="rId2"/>
          <a:stretch>
            <a:fillRect/>
          </a:stretch>
        </p:blipFill>
        <p:spPr>
          <a:xfrm>
            <a:off x="5013430" y="2303453"/>
            <a:ext cx="3565229" cy="2722149"/>
          </a:xfrm>
          <a:prstGeom prst="rect">
            <a:avLst/>
          </a:prstGeom>
        </p:spPr>
      </p:pic>
    </p:spTree>
    <p:extLst>
      <p:ext uri="{BB962C8B-B14F-4D97-AF65-F5344CB8AC3E}">
        <p14:creationId xmlns:p14="http://schemas.microsoft.com/office/powerpoint/2010/main" val="1104815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A617-2533-6303-5297-82D2498D3CF6}"/>
              </a:ext>
            </a:extLst>
          </p:cNvPr>
          <p:cNvSpPr>
            <a:spLocks noGrp="1"/>
          </p:cNvSpPr>
          <p:nvPr>
            <p:ph type="title"/>
          </p:nvPr>
        </p:nvSpPr>
        <p:spPr/>
        <p:txBody>
          <a:bodyPr>
            <a:normAutofit fontScale="90000"/>
          </a:bodyPr>
          <a:lstStyle/>
          <a:p>
            <a:r>
              <a:rPr lang="en-US" dirty="0"/>
              <a:t>Language of Term Sheet Illustrating Parent Support</a:t>
            </a:r>
          </a:p>
        </p:txBody>
      </p:sp>
      <p:sp>
        <p:nvSpPr>
          <p:cNvPr id="3" name="Content Placeholder 2">
            <a:extLst>
              <a:ext uri="{FF2B5EF4-FFF2-40B4-BE49-F238E27FC236}">
                <a16:creationId xmlns:a16="http://schemas.microsoft.com/office/drawing/2014/main" id="{F2A4931D-1EAF-BD96-A6D5-28A40C2BF5E5}"/>
              </a:ext>
            </a:extLst>
          </p:cNvPr>
          <p:cNvSpPr>
            <a:spLocks noGrp="1"/>
          </p:cNvSpPr>
          <p:nvPr>
            <p:ph idx="1"/>
          </p:nvPr>
        </p:nvSpPr>
        <p:spPr/>
        <p:txBody>
          <a:bodyPr/>
          <a:lstStyle/>
          <a:p>
            <a:r>
              <a:rPr lang="en-US" dirty="0"/>
              <a:t>Why do they write sentences like this.</a:t>
            </a:r>
          </a:p>
          <a:p>
            <a:r>
              <a:rPr lang="en-US" dirty="0"/>
              <a:t>How would you read and interpret this if you were trying to understand the term for the first time.</a:t>
            </a:r>
          </a:p>
          <a:p>
            <a:r>
              <a:rPr lang="en-US" dirty="0"/>
              <a:t>What does it have to do with non-recourse financing.</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2430F2F0-C08F-7248-6412-088FE6E38BD4}"/>
              </a:ext>
            </a:extLst>
          </p:cNvPr>
          <p:cNvPicPr>
            <a:picLocks noChangeAspect="1"/>
          </p:cNvPicPr>
          <p:nvPr/>
        </p:nvPicPr>
        <p:blipFill>
          <a:blip r:embed="rId2"/>
          <a:stretch>
            <a:fillRect/>
          </a:stretch>
        </p:blipFill>
        <p:spPr>
          <a:xfrm>
            <a:off x="200025" y="2601324"/>
            <a:ext cx="8421462" cy="2936833"/>
          </a:xfrm>
          <a:prstGeom prst="rect">
            <a:avLst/>
          </a:prstGeom>
        </p:spPr>
      </p:pic>
    </p:spTree>
    <p:extLst>
      <p:ext uri="{BB962C8B-B14F-4D97-AF65-F5344CB8AC3E}">
        <p14:creationId xmlns:p14="http://schemas.microsoft.com/office/powerpoint/2010/main" val="4169728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3E54E-4A7D-75DD-D645-6FCA04F41B59}"/>
              </a:ext>
            </a:extLst>
          </p:cNvPr>
          <p:cNvSpPr>
            <a:spLocks noGrp="1"/>
          </p:cNvSpPr>
          <p:nvPr>
            <p:ph type="title"/>
          </p:nvPr>
        </p:nvSpPr>
        <p:spPr/>
        <p:txBody>
          <a:bodyPr>
            <a:normAutofit/>
          </a:bodyPr>
          <a:lstStyle/>
          <a:p>
            <a:r>
              <a:rPr lang="en-US" dirty="0"/>
              <a:t>What is an Investment</a:t>
            </a:r>
          </a:p>
        </p:txBody>
      </p:sp>
      <p:sp>
        <p:nvSpPr>
          <p:cNvPr id="3" name="Content Placeholder 2">
            <a:extLst>
              <a:ext uri="{FF2B5EF4-FFF2-40B4-BE49-F238E27FC236}">
                <a16:creationId xmlns:a16="http://schemas.microsoft.com/office/drawing/2014/main" id="{EAD3ADD9-2248-AB02-3CA9-9415BB5EC579}"/>
              </a:ext>
            </a:extLst>
          </p:cNvPr>
          <p:cNvSpPr>
            <a:spLocks noGrp="1"/>
          </p:cNvSpPr>
          <p:nvPr>
            <p:ph idx="1"/>
          </p:nvPr>
        </p:nvSpPr>
        <p:spPr/>
        <p:txBody>
          <a:bodyPr>
            <a:normAutofit/>
          </a:bodyPr>
          <a:lstStyle/>
          <a:p>
            <a:r>
              <a:rPr lang="en-US" dirty="0"/>
              <a:t>The important thing about finance is that it guides you to make the right kind of investments that will ultimately make a society better off.</a:t>
            </a:r>
          </a:p>
          <a:p>
            <a:r>
              <a:rPr lang="en-US" dirty="0"/>
              <a:t>But what is an investment</a:t>
            </a:r>
          </a:p>
          <a:p>
            <a:pPr lvl="1"/>
            <a:r>
              <a:rPr lang="en-US" dirty="0"/>
              <a:t>It is something where you have to incur a cost and then wait for benefits.</a:t>
            </a:r>
          </a:p>
          <a:p>
            <a:pPr lvl="1"/>
            <a:r>
              <a:rPr lang="en-US" dirty="0"/>
              <a:t>It is all about time and not even necessarily about money</a:t>
            </a:r>
          </a:p>
          <a:p>
            <a:pPr lvl="1"/>
            <a:r>
              <a:rPr lang="en-US" dirty="0"/>
              <a:t>Whenever you have to wait, there is uncertainty</a:t>
            </a:r>
          </a:p>
          <a:p>
            <a:r>
              <a:rPr lang="en-US" dirty="0"/>
              <a:t>Examples of investment</a:t>
            </a:r>
          </a:p>
          <a:p>
            <a:pPr lvl="1"/>
            <a:r>
              <a:rPr lang="en-US" dirty="0"/>
              <a:t>Capital Expenditure for a project</a:t>
            </a:r>
          </a:p>
          <a:p>
            <a:pPr lvl="1"/>
            <a:r>
              <a:rPr lang="en-US" dirty="0"/>
              <a:t>Spending money for sports betting</a:t>
            </a:r>
          </a:p>
          <a:p>
            <a:pPr lvl="1"/>
            <a:r>
              <a:rPr lang="en-US" dirty="0"/>
              <a:t>Creating a new website for your company</a:t>
            </a:r>
          </a:p>
          <a:p>
            <a:pPr lvl="1"/>
            <a:r>
              <a:rPr lang="en-US" dirty="0"/>
              <a:t>Hiring employees to study AI</a:t>
            </a:r>
          </a:p>
          <a:p>
            <a:pPr lvl="1"/>
            <a:r>
              <a:rPr lang="en-US" dirty="0"/>
              <a:t>Government investing in basic research on the origins of life</a:t>
            </a:r>
          </a:p>
          <a:p>
            <a:pPr lvl="1"/>
            <a:r>
              <a:rPr lang="en-US" dirty="0"/>
              <a:t>Writing a book</a:t>
            </a:r>
          </a:p>
          <a:p>
            <a:pPr lvl="1"/>
            <a:r>
              <a:rPr lang="en-US" dirty="0"/>
              <a:t>Having a child</a:t>
            </a:r>
          </a:p>
          <a:p>
            <a:r>
              <a:rPr lang="en-US" dirty="0"/>
              <a:t>Question:</a:t>
            </a:r>
          </a:p>
          <a:p>
            <a:pPr lvl="1"/>
            <a:r>
              <a:rPr lang="en-US" dirty="0"/>
              <a:t>Despite what you may hear on a YouTube advertisement, can you think of and investment gaining future benefits (happiness) without making an investment.</a:t>
            </a:r>
          </a:p>
          <a:p>
            <a:pPr marL="342900" lvl="1" indent="0">
              <a:buNone/>
            </a:pPr>
            <a:endParaRPr lang="en-US" dirty="0"/>
          </a:p>
        </p:txBody>
      </p:sp>
    </p:spTree>
    <p:extLst>
      <p:ext uri="{BB962C8B-B14F-4D97-AF65-F5344CB8AC3E}">
        <p14:creationId xmlns:p14="http://schemas.microsoft.com/office/powerpoint/2010/main" val="757734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9F96-8904-7562-7ED2-D860014976FE}"/>
              </a:ext>
            </a:extLst>
          </p:cNvPr>
          <p:cNvSpPr>
            <a:spLocks noGrp="1"/>
          </p:cNvSpPr>
          <p:nvPr>
            <p:ph type="title"/>
          </p:nvPr>
        </p:nvSpPr>
        <p:spPr/>
        <p:txBody>
          <a:bodyPr>
            <a:normAutofit fontScale="90000"/>
          </a:bodyPr>
          <a:lstStyle/>
          <a:p>
            <a:r>
              <a:rPr lang="en-US" dirty="0"/>
              <a:t>Context: Different Projects and Different Structures</a:t>
            </a:r>
          </a:p>
        </p:txBody>
      </p:sp>
      <p:sp>
        <p:nvSpPr>
          <p:cNvPr id="3" name="Content Placeholder 2">
            <a:extLst>
              <a:ext uri="{FF2B5EF4-FFF2-40B4-BE49-F238E27FC236}">
                <a16:creationId xmlns:a16="http://schemas.microsoft.com/office/drawing/2014/main" id="{699BE201-F479-52CF-192A-5412B7D51D3F}"/>
              </a:ext>
            </a:extLst>
          </p:cNvPr>
          <p:cNvSpPr>
            <a:spLocks noGrp="1"/>
          </p:cNvSpPr>
          <p:nvPr>
            <p:ph idx="1"/>
          </p:nvPr>
        </p:nvSpPr>
        <p:spPr/>
        <p:txBody>
          <a:bodyPr>
            <a:normAutofit fontScale="85000" lnSpcReduction="10000"/>
          </a:bodyPr>
          <a:lstStyle/>
          <a:p>
            <a:r>
              <a:rPr lang="en-US" dirty="0"/>
              <a:t>Modifications to better reflect the evolving nature and scope of the types of projects that EIB sees. </a:t>
            </a:r>
          </a:p>
          <a:p>
            <a:r>
              <a:rPr lang="en-US" dirty="0"/>
              <a:t>Traditional Sectors and the Core</a:t>
            </a:r>
          </a:p>
          <a:p>
            <a:pPr lvl="1"/>
            <a:r>
              <a:rPr lang="en-US" dirty="0"/>
              <a:t>Renewable energy</a:t>
            </a:r>
          </a:p>
          <a:p>
            <a:pPr lvl="1"/>
            <a:r>
              <a:rPr lang="en-US" dirty="0"/>
              <a:t>Rail</a:t>
            </a:r>
          </a:p>
          <a:p>
            <a:pPr lvl="1"/>
            <a:r>
              <a:rPr lang="en-US" dirty="0"/>
              <a:t>PPP’s Schools, Hospital PPPs </a:t>
            </a:r>
          </a:p>
          <a:p>
            <a:r>
              <a:rPr lang="en-US" dirty="0"/>
              <a:t>Project Finance used in new areas with ever complex structures. </a:t>
            </a:r>
          </a:p>
          <a:p>
            <a:pPr lvl="1"/>
            <a:r>
              <a:rPr lang="en-US" dirty="0"/>
              <a:t>New sectors</a:t>
            </a:r>
          </a:p>
          <a:p>
            <a:pPr lvl="2"/>
            <a:r>
              <a:rPr lang="en-US" dirty="0"/>
              <a:t>Greater use of natural resources,</a:t>
            </a:r>
          </a:p>
          <a:p>
            <a:pPr lvl="2"/>
            <a:r>
              <a:rPr lang="en-US" dirty="0"/>
              <a:t>Developments in Green Hydrogen</a:t>
            </a:r>
          </a:p>
          <a:p>
            <a:pPr lvl="2"/>
            <a:r>
              <a:rPr lang="en-US" dirty="0"/>
              <a:t>Green steel</a:t>
            </a:r>
          </a:p>
          <a:p>
            <a:pPr lvl="2"/>
            <a:r>
              <a:rPr lang="en-US" dirty="0"/>
              <a:t>Battery giga factories </a:t>
            </a:r>
          </a:p>
          <a:p>
            <a:r>
              <a:rPr lang="en-US" dirty="0"/>
              <a:t>Much of the fundamental principles of project finance remain</a:t>
            </a:r>
          </a:p>
          <a:p>
            <a:r>
              <a:rPr lang="en-US" dirty="0"/>
              <a:t>More complex, multi-faceted partnerships, particularly those that rely on significant government support</a:t>
            </a:r>
          </a:p>
          <a:p>
            <a:r>
              <a:rPr lang="en-US" dirty="0"/>
              <a:t>Innovative financing structures, technology collaboration, and robust risk management. </a:t>
            </a:r>
          </a:p>
          <a:p>
            <a:r>
              <a:rPr lang="en-US" dirty="0"/>
              <a:t>For such projects to succeed, public and private entities face greater challenges than in the past and work together across a wider range of issue; everything from infrastructure and supply chain development to community engagement and environmental compliance. By aligning financial, technological and regulatory incentives, and using the decades of experience from projects in other sectors, </a:t>
            </a:r>
          </a:p>
          <a:p>
            <a:r>
              <a:rPr lang="en-US" dirty="0"/>
              <a:t>PPPs in these new areas can drive sustainable growth in these emerging high-potential industries, helping countries achieve their environmental and economic goals. All these issues have been reflected</a:t>
            </a:r>
          </a:p>
        </p:txBody>
      </p:sp>
    </p:spTree>
    <p:extLst>
      <p:ext uri="{BB962C8B-B14F-4D97-AF65-F5344CB8AC3E}">
        <p14:creationId xmlns:p14="http://schemas.microsoft.com/office/powerpoint/2010/main" val="1130064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26187-8B88-4D95-CAE4-CF25362CBF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FC26AB-E732-40CF-14C6-95F91926D18B}"/>
              </a:ext>
            </a:extLst>
          </p:cNvPr>
          <p:cNvSpPr>
            <a:spLocks noGrp="1"/>
          </p:cNvSpPr>
          <p:nvPr>
            <p:ph type="title"/>
          </p:nvPr>
        </p:nvSpPr>
        <p:spPr/>
        <p:txBody>
          <a:bodyPr>
            <a:normAutofit/>
          </a:bodyPr>
          <a:lstStyle/>
          <a:p>
            <a:r>
              <a:rPr lang="en-US" dirty="0"/>
              <a:t>What is Return on an Investment</a:t>
            </a:r>
          </a:p>
        </p:txBody>
      </p:sp>
      <p:sp>
        <p:nvSpPr>
          <p:cNvPr id="3" name="Content Placeholder 2">
            <a:extLst>
              <a:ext uri="{FF2B5EF4-FFF2-40B4-BE49-F238E27FC236}">
                <a16:creationId xmlns:a16="http://schemas.microsoft.com/office/drawing/2014/main" id="{61F727EE-F49C-4FAC-8254-1EF1F38F6CA7}"/>
              </a:ext>
            </a:extLst>
          </p:cNvPr>
          <p:cNvSpPr>
            <a:spLocks noGrp="1"/>
          </p:cNvSpPr>
          <p:nvPr>
            <p:ph idx="1"/>
          </p:nvPr>
        </p:nvSpPr>
        <p:spPr/>
        <p:txBody>
          <a:bodyPr>
            <a:normAutofit/>
          </a:bodyPr>
          <a:lstStyle/>
          <a:p>
            <a:r>
              <a:rPr lang="en-US" sz="2000" dirty="0"/>
              <a:t>Making the correct investment that is best for you and for society is measured by the return on investment. Any return is a measure of the future benefits received compared to the investment made. </a:t>
            </a:r>
          </a:p>
          <a:p>
            <a:r>
              <a:rPr lang="en-US" sz="2000" dirty="0"/>
              <a:t>Assessment of the rate of return boils down to a cost and benefit analysis.</a:t>
            </a:r>
          </a:p>
          <a:p>
            <a:pPr lvl="1"/>
            <a:r>
              <a:rPr lang="en-US" sz="1800" dirty="0"/>
              <a:t>The cost is the investment made</a:t>
            </a:r>
          </a:p>
          <a:p>
            <a:pPr lvl="1"/>
            <a:r>
              <a:rPr lang="en-US" sz="1800" dirty="0"/>
              <a:t>The benefit is the future benefits received</a:t>
            </a:r>
          </a:p>
          <a:p>
            <a:pPr lvl="1"/>
            <a:r>
              <a:rPr lang="en-US" sz="1800" dirty="0"/>
              <a:t>The ratio of benefits to costs measure the efficacy of an investment.</a:t>
            </a:r>
          </a:p>
          <a:p>
            <a:pPr lvl="1"/>
            <a:r>
              <a:rPr lang="en-US" sz="1800" dirty="0"/>
              <a:t>The return to society can be different than the return to investors</a:t>
            </a:r>
          </a:p>
          <a:p>
            <a:pPr lvl="1"/>
            <a:r>
              <a:rPr lang="en-US" sz="1800" dirty="0"/>
              <a:t>In project finance an economic return can be computed that accounts for things like carbon emissions, land use, increased employment, personal productivity and other factors.</a:t>
            </a:r>
          </a:p>
        </p:txBody>
      </p:sp>
    </p:spTree>
    <p:extLst>
      <p:ext uri="{BB962C8B-B14F-4D97-AF65-F5344CB8AC3E}">
        <p14:creationId xmlns:p14="http://schemas.microsoft.com/office/powerpoint/2010/main" val="4249557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7162-606B-F3F8-908F-4C4EB25BE638}"/>
              </a:ext>
            </a:extLst>
          </p:cNvPr>
          <p:cNvSpPr>
            <a:spLocks noGrp="1"/>
          </p:cNvSpPr>
          <p:nvPr>
            <p:ph type="title"/>
          </p:nvPr>
        </p:nvSpPr>
        <p:spPr>
          <a:xfrm>
            <a:off x="303865" y="666389"/>
            <a:ext cx="8205479" cy="628687"/>
          </a:xfrm>
        </p:spPr>
        <p:txBody>
          <a:bodyPr>
            <a:normAutofit fontScale="90000"/>
          </a:bodyPr>
          <a:lstStyle/>
          <a:p>
            <a:r>
              <a:rPr lang="en-US" dirty="0"/>
              <a:t>Any Investment has at Minimum Three Things and a Rate of Return</a:t>
            </a:r>
          </a:p>
        </p:txBody>
      </p:sp>
      <p:sp>
        <p:nvSpPr>
          <p:cNvPr id="4" name="Slide Number Placeholder 3">
            <a:extLst>
              <a:ext uri="{FF2B5EF4-FFF2-40B4-BE49-F238E27FC236}">
                <a16:creationId xmlns:a16="http://schemas.microsoft.com/office/drawing/2014/main" id="{0EF14281-0788-0BA6-4150-F5C72C5ABB50}"/>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21</a:t>
            </a:fld>
            <a:endParaRPr lang="en-GB" dirty="0"/>
          </a:p>
        </p:txBody>
      </p:sp>
      <p:sp>
        <p:nvSpPr>
          <p:cNvPr id="5" name="Oval 4">
            <a:extLst>
              <a:ext uri="{FF2B5EF4-FFF2-40B4-BE49-F238E27FC236}">
                <a16:creationId xmlns:a16="http://schemas.microsoft.com/office/drawing/2014/main" id="{714CE1D8-54BA-8B0C-C552-8387B635A720}"/>
              </a:ext>
            </a:extLst>
          </p:cNvPr>
          <p:cNvSpPr/>
          <p:nvPr/>
        </p:nvSpPr>
        <p:spPr bwMode="auto">
          <a:xfrm>
            <a:off x="3836231" y="3413055"/>
            <a:ext cx="1365030" cy="96130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Return on Investment from Cash Flow versus Capital Expenditure</a:t>
            </a:r>
          </a:p>
        </p:txBody>
      </p:sp>
      <p:sp>
        <p:nvSpPr>
          <p:cNvPr id="6" name="Oval 5">
            <a:extLst>
              <a:ext uri="{FF2B5EF4-FFF2-40B4-BE49-F238E27FC236}">
                <a16:creationId xmlns:a16="http://schemas.microsoft.com/office/drawing/2014/main" id="{2C96DB3A-A9EC-C1C4-E9C2-E9A0CF982061}"/>
              </a:ext>
            </a:extLst>
          </p:cNvPr>
          <p:cNvSpPr/>
          <p:nvPr/>
        </p:nvSpPr>
        <p:spPr bwMode="auto">
          <a:xfrm>
            <a:off x="3836231" y="1890197"/>
            <a:ext cx="1365030" cy="961303"/>
          </a:xfrm>
          <a:prstGeom prst="ellipse">
            <a:avLst/>
          </a:prstGeom>
          <a:solidFill>
            <a:srgbClr val="0D7BB6"/>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itchFamily="34" charset="0"/>
            </a:endParaRPr>
          </a:p>
          <a:p>
            <a:pPr algn="ctr" eaLnBrk="0" fontAlgn="base" hangingPunct="0">
              <a:spcBef>
                <a:spcPct val="0"/>
              </a:spcBef>
              <a:spcAft>
                <a:spcPct val="0"/>
              </a:spcAft>
            </a:pPr>
            <a:r>
              <a:rPr lang="en-029" sz="900" dirty="0">
                <a:solidFill>
                  <a:schemeClr val="bg1">
                    <a:lumMod val="95000"/>
                  </a:schemeClr>
                </a:solidFill>
                <a:latin typeface="Arial" pitchFamily="34" charset="0"/>
              </a:rPr>
              <a:t>Revenues</a:t>
            </a:r>
            <a:r>
              <a:rPr lang="en-US" sz="900" dirty="0">
                <a:solidFill>
                  <a:schemeClr val="bg1">
                    <a:lumMod val="95000"/>
                  </a:schemeClr>
                </a:solidFill>
                <a:latin typeface="Arial" pitchFamily="34" charset="0"/>
              </a:rPr>
              <a:t> Realized</a:t>
            </a:r>
          </a:p>
        </p:txBody>
      </p:sp>
      <p:cxnSp>
        <p:nvCxnSpPr>
          <p:cNvPr id="8" name="Straight Arrow Connector 7">
            <a:extLst>
              <a:ext uri="{FF2B5EF4-FFF2-40B4-BE49-F238E27FC236}">
                <a16:creationId xmlns:a16="http://schemas.microsoft.com/office/drawing/2014/main" id="{A46D591A-4DBF-0EFA-8A62-4B7C988BE339}"/>
              </a:ext>
            </a:extLst>
          </p:cNvPr>
          <p:cNvCxnSpPr>
            <a:cxnSpLocks/>
            <a:stCxn id="6" idx="4"/>
            <a:endCxn id="5" idx="0"/>
          </p:cNvCxnSpPr>
          <p:nvPr/>
        </p:nvCxnSpPr>
        <p:spPr>
          <a:xfrm>
            <a:off x="4518746" y="2851500"/>
            <a:ext cx="0" cy="561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8C50020-CFDD-6D64-9B23-02E5592E5183}"/>
              </a:ext>
            </a:extLst>
          </p:cNvPr>
          <p:cNvSpPr/>
          <p:nvPr/>
        </p:nvSpPr>
        <p:spPr bwMode="auto">
          <a:xfrm>
            <a:off x="1332272" y="3413055"/>
            <a:ext cx="1365030" cy="961303"/>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itchFamily="34" charset="0"/>
            </a:endParaRPr>
          </a:p>
          <a:p>
            <a:pPr algn="ctr" eaLnBrk="0" fontAlgn="base" hangingPunct="0">
              <a:spcBef>
                <a:spcPct val="0"/>
              </a:spcBef>
              <a:spcAft>
                <a:spcPct val="0"/>
              </a:spcAft>
            </a:pPr>
            <a:r>
              <a:rPr lang="en-US" sz="900" dirty="0">
                <a:solidFill>
                  <a:schemeClr val="bg1">
                    <a:lumMod val="95000"/>
                  </a:schemeClr>
                </a:solidFill>
                <a:latin typeface="Arial" pitchFamily="34" charset="0"/>
              </a:rPr>
              <a:t>Capital Investments</a:t>
            </a:r>
          </a:p>
        </p:txBody>
      </p:sp>
      <p:cxnSp>
        <p:nvCxnSpPr>
          <p:cNvPr id="23" name="Straight Arrow Connector 22">
            <a:extLst>
              <a:ext uri="{FF2B5EF4-FFF2-40B4-BE49-F238E27FC236}">
                <a16:creationId xmlns:a16="http://schemas.microsoft.com/office/drawing/2014/main" id="{7027635A-2B34-5A85-4463-AD36A42684CD}"/>
              </a:ext>
            </a:extLst>
          </p:cNvPr>
          <p:cNvCxnSpPr>
            <a:cxnSpLocks/>
            <a:stCxn id="20" idx="6"/>
            <a:endCxn id="5" idx="2"/>
          </p:cNvCxnSpPr>
          <p:nvPr/>
        </p:nvCxnSpPr>
        <p:spPr>
          <a:xfrm>
            <a:off x="2697302" y="3893706"/>
            <a:ext cx="1138930" cy="1"/>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28D92D31-8A4D-A30D-2CCE-09E79D89FFB6}"/>
              </a:ext>
            </a:extLst>
          </p:cNvPr>
          <p:cNvSpPr/>
          <p:nvPr/>
        </p:nvSpPr>
        <p:spPr bwMode="auto">
          <a:xfrm>
            <a:off x="6340191" y="3422469"/>
            <a:ext cx="1365030" cy="961303"/>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itchFamily="34" charset="0"/>
            </a:endParaRPr>
          </a:p>
          <a:p>
            <a:pPr algn="ctr" eaLnBrk="0" fontAlgn="base" hangingPunct="0">
              <a:spcBef>
                <a:spcPct val="0"/>
              </a:spcBef>
              <a:spcAft>
                <a:spcPct val="0"/>
              </a:spcAft>
            </a:pPr>
            <a:r>
              <a:rPr lang="en-US" sz="900" dirty="0">
                <a:solidFill>
                  <a:schemeClr val="bg1">
                    <a:lumMod val="95000"/>
                  </a:schemeClr>
                </a:solidFill>
                <a:latin typeface="Arial" pitchFamily="34" charset="0"/>
              </a:rPr>
              <a:t>Operating Expenses</a:t>
            </a:r>
          </a:p>
        </p:txBody>
      </p:sp>
      <p:cxnSp>
        <p:nvCxnSpPr>
          <p:cNvPr id="17" name="Straight Arrow Connector 16">
            <a:extLst>
              <a:ext uri="{FF2B5EF4-FFF2-40B4-BE49-F238E27FC236}">
                <a16:creationId xmlns:a16="http://schemas.microsoft.com/office/drawing/2014/main" id="{E05A8166-701E-ABF1-E2B9-05DC3EB7FA2D}"/>
              </a:ext>
            </a:extLst>
          </p:cNvPr>
          <p:cNvCxnSpPr>
            <a:cxnSpLocks/>
            <a:stCxn id="11" idx="2"/>
            <a:endCxn id="5" idx="6"/>
          </p:cNvCxnSpPr>
          <p:nvPr/>
        </p:nvCxnSpPr>
        <p:spPr>
          <a:xfrm flipH="1" flipV="1">
            <a:off x="5201262" y="3893707"/>
            <a:ext cx="1138930" cy="9414"/>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55F7CDA-C68B-3B27-1394-0C34D6D54068}"/>
              </a:ext>
            </a:extLst>
          </p:cNvPr>
          <p:cNvSpPr txBox="1"/>
          <p:nvPr/>
        </p:nvSpPr>
        <p:spPr>
          <a:xfrm>
            <a:off x="2071992" y="4864423"/>
            <a:ext cx="5296711" cy="300082"/>
          </a:xfrm>
          <a:prstGeom prst="rect">
            <a:avLst/>
          </a:prstGeom>
          <a:solidFill>
            <a:srgbClr val="FFFF00"/>
          </a:solidFill>
        </p:spPr>
        <p:txBody>
          <a:bodyPr wrap="square" rtlCol="0">
            <a:spAutoFit/>
          </a:bodyPr>
          <a:lstStyle/>
          <a:p>
            <a:r>
              <a:rPr lang="en-US" sz="1350" dirty="0"/>
              <a:t>Project IRR, Unlevered Pre-tax IRR, Ungeared IRR, Pre-tax Project IRR</a:t>
            </a:r>
          </a:p>
        </p:txBody>
      </p:sp>
    </p:spTree>
    <p:extLst>
      <p:ext uri="{BB962C8B-B14F-4D97-AF65-F5344CB8AC3E}">
        <p14:creationId xmlns:p14="http://schemas.microsoft.com/office/powerpoint/2010/main" val="1523522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848C1-7F7A-5F54-5A94-0CBC4071926D}"/>
              </a:ext>
            </a:extLst>
          </p:cNvPr>
          <p:cNvSpPr>
            <a:spLocks noGrp="1"/>
          </p:cNvSpPr>
          <p:nvPr>
            <p:ph type="title"/>
          </p:nvPr>
        </p:nvSpPr>
        <p:spPr/>
        <p:txBody>
          <a:bodyPr/>
          <a:lstStyle/>
          <a:p>
            <a:r>
              <a:rPr lang="en-US" dirty="0"/>
              <a:t>Question and Activity</a:t>
            </a:r>
          </a:p>
        </p:txBody>
      </p:sp>
      <p:sp>
        <p:nvSpPr>
          <p:cNvPr id="3" name="Content Placeholder 2">
            <a:extLst>
              <a:ext uri="{FF2B5EF4-FFF2-40B4-BE49-F238E27FC236}">
                <a16:creationId xmlns:a16="http://schemas.microsoft.com/office/drawing/2014/main" id="{174EDA92-5636-DF10-AD84-0F7D5683FBC7}"/>
              </a:ext>
            </a:extLst>
          </p:cNvPr>
          <p:cNvSpPr>
            <a:spLocks noGrp="1"/>
          </p:cNvSpPr>
          <p:nvPr>
            <p:ph idx="1"/>
          </p:nvPr>
        </p:nvSpPr>
        <p:spPr/>
        <p:txBody>
          <a:bodyPr>
            <a:normAutofit/>
          </a:bodyPr>
          <a:lstStyle/>
          <a:p>
            <a:r>
              <a:rPr lang="en-US" sz="2000" dirty="0"/>
              <a:t>What do you think about a project that has a 20% high return:</a:t>
            </a:r>
          </a:p>
          <a:p>
            <a:pPr lvl="1"/>
            <a:r>
              <a:rPr lang="en-US" sz="1800" dirty="0"/>
              <a:t>In a market like merchant electricity markets</a:t>
            </a:r>
          </a:p>
          <a:p>
            <a:pPr lvl="1"/>
            <a:r>
              <a:rPr lang="en-US" sz="1800" dirty="0"/>
              <a:t>In a resource market like lithium mining</a:t>
            </a:r>
          </a:p>
          <a:p>
            <a:pPr lvl="1"/>
            <a:r>
              <a:rPr lang="en-US" sz="1800" dirty="0"/>
              <a:t>In a PPP project that is supported by government contracts</a:t>
            </a:r>
          </a:p>
          <a:p>
            <a:pPr lvl="1"/>
            <a:r>
              <a:rPr lang="en-US" sz="1800" dirty="0"/>
              <a:t>In Africa where returns are higher because of so-called political risk</a:t>
            </a:r>
          </a:p>
          <a:p>
            <a:r>
              <a:rPr lang="en-US" sz="1950" dirty="0"/>
              <a:t>Activity</a:t>
            </a:r>
          </a:p>
          <a:p>
            <a:pPr lvl="1"/>
            <a:r>
              <a:rPr lang="en-US" sz="1800" dirty="0"/>
              <a:t>Use project finance model and compute project IRR with different pricing, operating expense and capital expenditure assumptions</a:t>
            </a:r>
          </a:p>
          <a:p>
            <a:pPr lvl="1"/>
            <a:r>
              <a:rPr lang="en-US" sz="1800" dirty="0"/>
              <a:t>If you are working on contracts, this is could be the PPA contract, the O&amp;M contract and the EPC contract</a:t>
            </a:r>
          </a:p>
          <a:p>
            <a:pPr lvl="1"/>
            <a:endParaRPr lang="en-US" sz="1800" dirty="0"/>
          </a:p>
        </p:txBody>
      </p:sp>
    </p:spTree>
    <p:extLst>
      <p:ext uri="{BB962C8B-B14F-4D97-AF65-F5344CB8AC3E}">
        <p14:creationId xmlns:p14="http://schemas.microsoft.com/office/powerpoint/2010/main" val="2781358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7162-606B-F3F8-908F-4C4EB25BE638}"/>
              </a:ext>
            </a:extLst>
          </p:cNvPr>
          <p:cNvSpPr>
            <a:spLocks noGrp="1"/>
          </p:cNvSpPr>
          <p:nvPr>
            <p:ph type="title"/>
          </p:nvPr>
        </p:nvSpPr>
        <p:spPr>
          <a:xfrm>
            <a:off x="450758" y="621251"/>
            <a:ext cx="5035757" cy="685287"/>
          </a:xfrm>
        </p:spPr>
        <p:txBody>
          <a:bodyPr>
            <a:normAutofit fontScale="90000"/>
          </a:bodyPr>
          <a:lstStyle/>
          <a:p>
            <a:r>
              <a:rPr lang="en-US" dirty="0"/>
              <a:t>Special Purpose Vehicle and the Economics of</a:t>
            </a:r>
            <a:br>
              <a:rPr lang="en-US" dirty="0"/>
            </a:br>
            <a:r>
              <a:rPr lang="en-US" dirty="0"/>
              <a:t>Any Investment</a:t>
            </a:r>
          </a:p>
        </p:txBody>
      </p:sp>
      <p:sp>
        <p:nvSpPr>
          <p:cNvPr id="3" name="Content Placeholder 2">
            <a:extLst>
              <a:ext uri="{FF2B5EF4-FFF2-40B4-BE49-F238E27FC236}">
                <a16:creationId xmlns:a16="http://schemas.microsoft.com/office/drawing/2014/main" id="{FB231798-4B50-25E2-5C40-1A692B5B7ADD}"/>
              </a:ext>
            </a:extLst>
          </p:cNvPr>
          <p:cNvSpPr>
            <a:spLocks noGrp="1"/>
          </p:cNvSpPr>
          <p:nvPr>
            <p:ph idx="1"/>
          </p:nvPr>
        </p:nvSpPr>
        <p:spPr>
          <a:xfrm>
            <a:off x="282949" y="2113401"/>
            <a:ext cx="3010448" cy="3211940"/>
          </a:xfrm>
        </p:spPr>
        <p:txBody>
          <a:bodyPr>
            <a:normAutofit lnSpcReduction="10000"/>
          </a:bodyPr>
          <a:lstStyle/>
          <a:p>
            <a:pPr algn="l"/>
            <a:r>
              <a:rPr lang="en-US" dirty="0"/>
              <a:t>Go Around the Bend and Assure that Risks are Mitigated or Reasonable.</a:t>
            </a:r>
          </a:p>
          <a:p>
            <a:pPr algn="l"/>
            <a:r>
              <a:rPr lang="en-US" dirty="0"/>
              <a:t>If all of the risks are acceptable and produce reasonable cash flow relative to the amount paid on debt, the lenders will put  a lot of money into the project.</a:t>
            </a:r>
          </a:p>
          <a:p>
            <a:pPr algn="l"/>
            <a:r>
              <a:rPr lang="en-US" dirty="0"/>
              <a:t>Reputation of the equity sponsors is important even if the loan is non-recourse. </a:t>
            </a:r>
          </a:p>
          <a:p>
            <a:pPr algn="l"/>
            <a:r>
              <a:rPr lang="en-US" dirty="0"/>
              <a:t>Note the IRR and the DSCR from cash flow as the performance metrics for the project. </a:t>
            </a:r>
          </a:p>
        </p:txBody>
      </p:sp>
      <p:sp>
        <p:nvSpPr>
          <p:cNvPr id="5" name="Oval 4">
            <a:extLst>
              <a:ext uri="{FF2B5EF4-FFF2-40B4-BE49-F238E27FC236}">
                <a16:creationId xmlns:a16="http://schemas.microsoft.com/office/drawing/2014/main" id="{714CE1D8-54BA-8B0C-C552-8387B635A720}"/>
              </a:ext>
            </a:extLst>
          </p:cNvPr>
          <p:cNvSpPr/>
          <p:nvPr/>
        </p:nvSpPr>
        <p:spPr bwMode="auto">
          <a:xfrm>
            <a:off x="5762545" y="2935288"/>
            <a:ext cx="1365030" cy="96130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Special Purpose Vehicle:</a:t>
            </a:r>
          </a:p>
          <a:p>
            <a:pPr algn="ctr" eaLnBrk="0" fontAlgn="base" hangingPunct="0">
              <a:spcBef>
                <a:spcPct val="0"/>
              </a:spcBef>
              <a:spcAft>
                <a:spcPct val="0"/>
              </a:spcAft>
            </a:pPr>
            <a:r>
              <a:rPr lang="en-US" sz="900" dirty="0">
                <a:solidFill>
                  <a:schemeClr val="bg1">
                    <a:lumMod val="95000"/>
                  </a:schemeClr>
                </a:solidFill>
                <a:latin typeface="Arial" pitchFamily="34" charset="0"/>
              </a:rPr>
              <a:t>Project IRR</a:t>
            </a:r>
          </a:p>
        </p:txBody>
      </p:sp>
      <p:sp>
        <p:nvSpPr>
          <p:cNvPr id="6" name="Oval 5">
            <a:extLst>
              <a:ext uri="{FF2B5EF4-FFF2-40B4-BE49-F238E27FC236}">
                <a16:creationId xmlns:a16="http://schemas.microsoft.com/office/drawing/2014/main" id="{2C96DB3A-A9EC-C1C4-E9C2-E9A0CF982061}"/>
              </a:ext>
            </a:extLst>
          </p:cNvPr>
          <p:cNvSpPr/>
          <p:nvPr/>
        </p:nvSpPr>
        <p:spPr bwMode="auto">
          <a:xfrm>
            <a:off x="5772859" y="1306538"/>
            <a:ext cx="1365030" cy="961303"/>
          </a:xfrm>
          <a:prstGeom prst="ellipse">
            <a:avLst/>
          </a:prstGeom>
          <a:solidFill>
            <a:srgbClr val="0D7BB6"/>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itchFamily="34" charset="0"/>
            </a:endParaRPr>
          </a:p>
          <a:p>
            <a:pPr algn="ctr" eaLnBrk="0" fontAlgn="base" hangingPunct="0">
              <a:spcBef>
                <a:spcPct val="0"/>
              </a:spcBef>
              <a:spcAft>
                <a:spcPct val="0"/>
              </a:spcAft>
            </a:pPr>
            <a:r>
              <a:rPr lang="en-029" sz="900" dirty="0">
                <a:solidFill>
                  <a:schemeClr val="bg1">
                    <a:lumMod val="95000"/>
                  </a:schemeClr>
                </a:solidFill>
                <a:latin typeface="Arial" pitchFamily="34" charset="0"/>
              </a:rPr>
              <a:t>Revenues</a:t>
            </a:r>
            <a:r>
              <a:rPr lang="en-US" sz="900" dirty="0">
                <a:solidFill>
                  <a:schemeClr val="bg1">
                    <a:lumMod val="95000"/>
                  </a:schemeClr>
                </a:solidFill>
                <a:latin typeface="Arial" pitchFamily="34" charset="0"/>
              </a:rPr>
              <a:t> Realized</a:t>
            </a:r>
          </a:p>
        </p:txBody>
      </p:sp>
      <p:cxnSp>
        <p:nvCxnSpPr>
          <p:cNvPr id="8" name="Straight Arrow Connector 7">
            <a:extLst>
              <a:ext uri="{FF2B5EF4-FFF2-40B4-BE49-F238E27FC236}">
                <a16:creationId xmlns:a16="http://schemas.microsoft.com/office/drawing/2014/main" id="{A46D591A-4DBF-0EFA-8A62-4B7C988BE339}"/>
              </a:ext>
            </a:extLst>
          </p:cNvPr>
          <p:cNvCxnSpPr>
            <a:cxnSpLocks/>
            <a:stCxn id="6" idx="4"/>
            <a:endCxn id="5" idx="0"/>
          </p:cNvCxnSpPr>
          <p:nvPr/>
        </p:nvCxnSpPr>
        <p:spPr>
          <a:xfrm flipH="1">
            <a:off x="6445060" y="2267840"/>
            <a:ext cx="10314" cy="667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2C295ED-7281-4ED9-72D4-32A00D2DA8ED}"/>
              </a:ext>
            </a:extLst>
          </p:cNvPr>
          <p:cNvSpPr/>
          <p:nvPr/>
        </p:nvSpPr>
        <p:spPr bwMode="auto">
          <a:xfrm>
            <a:off x="4680515" y="4119852"/>
            <a:ext cx="1365030" cy="961303"/>
          </a:xfrm>
          <a:prstGeom prst="ellipse">
            <a:avLst/>
          </a:prstGeom>
          <a:solidFill>
            <a:srgbClr val="00B05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825" dirty="0">
                <a:solidFill>
                  <a:schemeClr val="bg1">
                    <a:lumMod val="95000"/>
                  </a:schemeClr>
                </a:solidFill>
                <a:latin typeface="Arial" pitchFamily="34" charset="0"/>
              </a:rPr>
              <a:t>Lenders Receive Debt Service and Invest Debt</a:t>
            </a:r>
          </a:p>
          <a:p>
            <a:pPr algn="ctr" eaLnBrk="0" fontAlgn="base" hangingPunct="0">
              <a:spcBef>
                <a:spcPct val="0"/>
              </a:spcBef>
              <a:spcAft>
                <a:spcPct val="0"/>
              </a:spcAft>
            </a:pPr>
            <a:r>
              <a:rPr lang="en-US" sz="825" dirty="0">
                <a:solidFill>
                  <a:schemeClr val="bg1">
                    <a:lumMod val="95000"/>
                  </a:schemeClr>
                </a:solidFill>
                <a:latin typeface="Arial" pitchFamily="34" charset="0"/>
              </a:rPr>
              <a:t>DSCR</a:t>
            </a:r>
          </a:p>
        </p:txBody>
      </p:sp>
      <p:sp>
        <p:nvSpPr>
          <p:cNvPr id="10" name="Oval 9">
            <a:extLst>
              <a:ext uri="{FF2B5EF4-FFF2-40B4-BE49-F238E27FC236}">
                <a16:creationId xmlns:a16="http://schemas.microsoft.com/office/drawing/2014/main" id="{5F01A66F-9616-4C4E-3C89-85A738915B8C}"/>
              </a:ext>
            </a:extLst>
          </p:cNvPr>
          <p:cNvSpPr/>
          <p:nvPr/>
        </p:nvSpPr>
        <p:spPr bwMode="auto">
          <a:xfrm>
            <a:off x="6835254" y="4119852"/>
            <a:ext cx="1365030" cy="961303"/>
          </a:xfrm>
          <a:prstGeom prst="ellipse">
            <a:avLst/>
          </a:prstGeom>
          <a:solidFill>
            <a:srgbClr val="00B05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825" dirty="0">
                <a:solidFill>
                  <a:schemeClr val="bg1">
                    <a:lumMod val="95000"/>
                  </a:schemeClr>
                </a:solidFill>
                <a:latin typeface="Arial" pitchFamily="34" charset="0"/>
              </a:rPr>
              <a:t>Equity  Sponsors Receive Dividends and Invest Equity – Equity IRR</a:t>
            </a:r>
          </a:p>
        </p:txBody>
      </p:sp>
      <p:cxnSp>
        <p:nvCxnSpPr>
          <p:cNvPr id="12" name="Straight Arrow Connector 11">
            <a:extLst>
              <a:ext uri="{FF2B5EF4-FFF2-40B4-BE49-F238E27FC236}">
                <a16:creationId xmlns:a16="http://schemas.microsoft.com/office/drawing/2014/main" id="{E23AF827-D165-985B-D6D3-1A9D1F430D22}"/>
              </a:ext>
            </a:extLst>
          </p:cNvPr>
          <p:cNvCxnSpPr>
            <a:cxnSpLocks/>
            <a:stCxn id="5" idx="3"/>
          </p:cNvCxnSpPr>
          <p:nvPr/>
        </p:nvCxnSpPr>
        <p:spPr>
          <a:xfrm flipH="1">
            <a:off x="5583270" y="3755812"/>
            <a:ext cx="379180" cy="364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E529529-E72E-CF2B-276A-335CE54AD398}"/>
              </a:ext>
            </a:extLst>
          </p:cNvPr>
          <p:cNvCxnSpPr>
            <a:cxnSpLocks/>
            <a:stCxn id="5" idx="5"/>
          </p:cNvCxnSpPr>
          <p:nvPr/>
        </p:nvCxnSpPr>
        <p:spPr>
          <a:xfrm>
            <a:off x="6927671" y="3755812"/>
            <a:ext cx="472760" cy="322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8C50020-CFDD-6D64-9B23-02E5592E5183}"/>
              </a:ext>
            </a:extLst>
          </p:cNvPr>
          <p:cNvSpPr/>
          <p:nvPr/>
        </p:nvSpPr>
        <p:spPr bwMode="auto">
          <a:xfrm>
            <a:off x="3845456" y="2617561"/>
            <a:ext cx="1365030" cy="961303"/>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itchFamily="34" charset="0"/>
            </a:endParaRPr>
          </a:p>
          <a:p>
            <a:pPr algn="ctr" eaLnBrk="0" fontAlgn="base" hangingPunct="0">
              <a:spcBef>
                <a:spcPct val="0"/>
              </a:spcBef>
              <a:spcAft>
                <a:spcPct val="0"/>
              </a:spcAft>
            </a:pPr>
            <a:r>
              <a:rPr lang="en-US" sz="900" dirty="0">
                <a:solidFill>
                  <a:schemeClr val="bg1">
                    <a:lumMod val="95000"/>
                  </a:schemeClr>
                </a:solidFill>
                <a:latin typeface="Arial" pitchFamily="34" charset="0"/>
              </a:rPr>
              <a:t>Capital Investments</a:t>
            </a:r>
          </a:p>
        </p:txBody>
      </p:sp>
      <p:cxnSp>
        <p:nvCxnSpPr>
          <p:cNvPr id="23" name="Straight Arrow Connector 22">
            <a:extLst>
              <a:ext uri="{FF2B5EF4-FFF2-40B4-BE49-F238E27FC236}">
                <a16:creationId xmlns:a16="http://schemas.microsoft.com/office/drawing/2014/main" id="{7027635A-2B34-5A85-4463-AD36A42684CD}"/>
              </a:ext>
            </a:extLst>
          </p:cNvPr>
          <p:cNvCxnSpPr>
            <a:cxnSpLocks/>
            <a:stCxn id="20" idx="6"/>
            <a:endCxn id="5" idx="2"/>
          </p:cNvCxnSpPr>
          <p:nvPr/>
        </p:nvCxnSpPr>
        <p:spPr>
          <a:xfrm>
            <a:off x="5210486" y="3098213"/>
            <a:ext cx="552059" cy="317727"/>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433450E-602F-A6D2-A0EE-D6F102ACCF48}"/>
              </a:ext>
            </a:extLst>
          </p:cNvPr>
          <p:cNvCxnSpPr>
            <a:cxnSpLocks/>
            <a:endCxn id="9" idx="7"/>
          </p:cNvCxnSpPr>
          <p:nvPr/>
        </p:nvCxnSpPr>
        <p:spPr>
          <a:xfrm flipH="1">
            <a:off x="5845641" y="3896591"/>
            <a:ext cx="348609" cy="36404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155D052-B365-F528-0310-1095B6F1A003}"/>
              </a:ext>
            </a:extLst>
          </p:cNvPr>
          <p:cNvCxnSpPr>
            <a:cxnSpLocks/>
          </p:cNvCxnSpPr>
          <p:nvPr/>
        </p:nvCxnSpPr>
        <p:spPr>
          <a:xfrm>
            <a:off x="6752158" y="3863689"/>
            <a:ext cx="438518" cy="289064"/>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28D92D31-8A4D-A30D-2CCE-09E79D89FFB6}"/>
              </a:ext>
            </a:extLst>
          </p:cNvPr>
          <p:cNvSpPr/>
          <p:nvPr/>
        </p:nvSpPr>
        <p:spPr bwMode="auto">
          <a:xfrm>
            <a:off x="7624967" y="2619796"/>
            <a:ext cx="1365030" cy="961303"/>
          </a:xfrm>
          <a:prstGeom prst="ellipse">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endParaRPr lang="en-US" sz="900" dirty="0">
              <a:solidFill>
                <a:schemeClr val="bg1">
                  <a:lumMod val="95000"/>
                </a:schemeClr>
              </a:solidFill>
              <a:latin typeface="Arial" pitchFamily="34" charset="0"/>
            </a:endParaRPr>
          </a:p>
          <a:p>
            <a:pPr algn="ctr" eaLnBrk="0" fontAlgn="base" hangingPunct="0">
              <a:spcBef>
                <a:spcPct val="0"/>
              </a:spcBef>
              <a:spcAft>
                <a:spcPct val="0"/>
              </a:spcAft>
            </a:pPr>
            <a:r>
              <a:rPr lang="en-US" sz="900" dirty="0">
                <a:solidFill>
                  <a:schemeClr val="bg1">
                    <a:lumMod val="95000"/>
                  </a:schemeClr>
                </a:solidFill>
                <a:latin typeface="Arial" pitchFamily="34" charset="0"/>
              </a:rPr>
              <a:t>Operating Expenses</a:t>
            </a:r>
          </a:p>
        </p:txBody>
      </p:sp>
      <p:cxnSp>
        <p:nvCxnSpPr>
          <p:cNvPr id="17" name="Straight Arrow Connector 16">
            <a:extLst>
              <a:ext uri="{FF2B5EF4-FFF2-40B4-BE49-F238E27FC236}">
                <a16:creationId xmlns:a16="http://schemas.microsoft.com/office/drawing/2014/main" id="{E05A8166-701E-ABF1-E2B9-05DC3EB7FA2D}"/>
              </a:ext>
            </a:extLst>
          </p:cNvPr>
          <p:cNvCxnSpPr>
            <a:cxnSpLocks/>
            <a:stCxn id="11" idx="2"/>
            <a:endCxn id="5" idx="6"/>
          </p:cNvCxnSpPr>
          <p:nvPr/>
        </p:nvCxnSpPr>
        <p:spPr>
          <a:xfrm flipH="1">
            <a:off x="7127575" y="3100448"/>
            <a:ext cx="497393" cy="315492"/>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3D8EE95-F927-D456-67C9-913103BC728F}"/>
              </a:ext>
            </a:extLst>
          </p:cNvPr>
          <p:cNvSpPr txBox="1"/>
          <p:nvPr/>
        </p:nvSpPr>
        <p:spPr>
          <a:xfrm>
            <a:off x="3371142" y="2265562"/>
            <a:ext cx="752752" cy="300082"/>
          </a:xfrm>
          <a:prstGeom prst="rect">
            <a:avLst/>
          </a:prstGeom>
          <a:noFill/>
        </p:spPr>
        <p:txBody>
          <a:bodyPr wrap="square" rtlCol="0">
            <a:spAutoFit/>
          </a:bodyPr>
          <a:lstStyle/>
          <a:p>
            <a:r>
              <a:rPr lang="en-US" sz="1350" dirty="0"/>
              <a:t>Start</a:t>
            </a:r>
          </a:p>
        </p:txBody>
      </p:sp>
      <p:cxnSp>
        <p:nvCxnSpPr>
          <p:cNvPr id="18" name="Straight Arrow Connector 17">
            <a:extLst>
              <a:ext uri="{FF2B5EF4-FFF2-40B4-BE49-F238E27FC236}">
                <a16:creationId xmlns:a16="http://schemas.microsoft.com/office/drawing/2014/main" id="{C21AB655-354B-A723-8F87-601BB6323760}"/>
              </a:ext>
            </a:extLst>
          </p:cNvPr>
          <p:cNvCxnSpPr>
            <a:cxnSpLocks/>
            <a:stCxn id="14" idx="0"/>
          </p:cNvCxnSpPr>
          <p:nvPr/>
        </p:nvCxnSpPr>
        <p:spPr>
          <a:xfrm>
            <a:off x="3747518" y="2265562"/>
            <a:ext cx="668619" cy="290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5DC5A6-5749-9CB6-A877-549667D1AB91}"/>
              </a:ext>
            </a:extLst>
          </p:cNvPr>
          <p:cNvSpPr txBox="1"/>
          <p:nvPr/>
        </p:nvSpPr>
        <p:spPr>
          <a:xfrm>
            <a:off x="3927763" y="3984913"/>
            <a:ext cx="601679" cy="300082"/>
          </a:xfrm>
          <a:prstGeom prst="rect">
            <a:avLst/>
          </a:prstGeom>
          <a:noFill/>
        </p:spPr>
        <p:txBody>
          <a:bodyPr wrap="square" rtlCol="0">
            <a:spAutoFit/>
          </a:bodyPr>
          <a:lstStyle/>
          <a:p>
            <a:r>
              <a:rPr lang="en-US" sz="1350" dirty="0"/>
              <a:t>End</a:t>
            </a:r>
          </a:p>
        </p:txBody>
      </p:sp>
      <p:cxnSp>
        <p:nvCxnSpPr>
          <p:cNvPr id="22" name="Straight Arrow Connector 21">
            <a:extLst>
              <a:ext uri="{FF2B5EF4-FFF2-40B4-BE49-F238E27FC236}">
                <a16:creationId xmlns:a16="http://schemas.microsoft.com/office/drawing/2014/main" id="{4B983C25-50BA-8F1B-24A3-0A76D6813E34}"/>
              </a:ext>
            </a:extLst>
          </p:cNvPr>
          <p:cNvCxnSpPr/>
          <p:nvPr/>
        </p:nvCxnSpPr>
        <p:spPr>
          <a:xfrm flipH="1" flipV="1">
            <a:off x="4135582" y="4260631"/>
            <a:ext cx="393860" cy="482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65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491" y="615627"/>
            <a:ext cx="7160895" cy="560897"/>
          </a:xfrm>
        </p:spPr>
        <p:txBody>
          <a:bodyPr>
            <a:normAutofit fontScale="90000"/>
          </a:bodyPr>
          <a:lstStyle/>
          <a:p>
            <a:r>
              <a:rPr lang="en-US" dirty="0"/>
              <a:t>In Project Finance, Risk is Managed to Achieve BBB- (Baa3)</a:t>
            </a:r>
          </a:p>
        </p:txBody>
      </p:sp>
      <p:pic>
        <p:nvPicPr>
          <p:cNvPr id="5" name="Content Placeholder 4"/>
          <p:cNvPicPr>
            <a:picLocks noGrp="1" noChangeAspect="1"/>
          </p:cNvPicPr>
          <p:nvPr>
            <p:ph idx="1"/>
          </p:nvPr>
        </p:nvPicPr>
        <p:blipFill>
          <a:blip r:embed="rId2"/>
          <a:stretch>
            <a:fillRect/>
          </a:stretch>
        </p:blipFill>
        <p:spPr>
          <a:xfrm>
            <a:off x="806233" y="1718537"/>
            <a:ext cx="5048355" cy="3420925"/>
          </a:xfrm>
          <a:prstGeom prst="rect">
            <a:avLst/>
          </a:prstGeom>
        </p:spPr>
      </p:pic>
      <p:cxnSp>
        <p:nvCxnSpPr>
          <p:cNvPr id="7" name="Straight Connector 6"/>
          <p:cNvCxnSpPr/>
          <p:nvPr/>
        </p:nvCxnSpPr>
        <p:spPr>
          <a:xfrm>
            <a:off x="3202960" y="2927725"/>
            <a:ext cx="0" cy="158591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1D9A8A1-A2FD-9B9B-C70D-C6C318D568FA}"/>
              </a:ext>
            </a:extLst>
          </p:cNvPr>
          <p:cNvSpPr txBox="1"/>
          <p:nvPr/>
        </p:nvSpPr>
        <p:spPr>
          <a:xfrm>
            <a:off x="6450807" y="2128838"/>
            <a:ext cx="2214562" cy="1664494"/>
          </a:xfrm>
          <a:prstGeom prst="rect">
            <a:avLst/>
          </a:prstGeom>
          <a:solidFill>
            <a:srgbClr val="FFFF00"/>
          </a:solidFill>
        </p:spPr>
        <p:txBody>
          <a:bodyPr vert="horz" wrap="square" lIns="0" tIns="0" rIns="0" bIns="0" rtlCol="0">
            <a:noAutofit/>
          </a:bodyPr>
          <a:lstStyle/>
          <a:p>
            <a:pPr algn="l"/>
            <a:r>
              <a:rPr lang="en-US" sz="1350" dirty="0"/>
              <a:t>Example, the DSCR of 1.20 x for a solar project should have and footnote to be on a BBB equivalent. </a:t>
            </a:r>
          </a:p>
          <a:p>
            <a:pPr algn="l"/>
            <a:endParaRPr lang="en-US" sz="1350" dirty="0"/>
          </a:p>
          <a:p>
            <a:pPr algn="l"/>
            <a:r>
              <a:rPr lang="en-US" sz="1350" dirty="0"/>
              <a:t>Why BBB- and not AA</a:t>
            </a:r>
          </a:p>
          <a:p>
            <a:pPr algn="l"/>
            <a:endParaRPr lang="en-US" sz="1350" dirty="0"/>
          </a:p>
          <a:p>
            <a:pPr algn="l"/>
            <a:r>
              <a:rPr lang="en-US" sz="1350" dirty="0"/>
              <a:t>Why BBB- and not BB-</a:t>
            </a:r>
          </a:p>
        </p:txBody>
      </p:sp>
    </p:spTree>
    <p:extLst>
      <p:ext uri="{BB962C8B-B14F-4D97-AF65-F5344CB8AC3E}">
        <p14:creationId xmlns:p14="http://schemas.microsoft.com/office/powerpoint/2010/main" val="1057667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8264-AE75-2AA8-4F58-8283C3EB2F35}"/>
              </a:ext>
            </a:extLst>
          </p:cNvPr>
          <p:cNvSpPr>
            <a:spLocks noGrp="1"/>
          </p:cNvSpPr>
          <p:nvPr>
            <p:ph type="title"/>
          </p:nvPr>
        </p:nvSpPr>
        <p:spPr>
          <a:xfrm>
            <a:off x="277246" y="557205"/>
            <a:ext cx="7606242" cy="654049"/>
          </a:xfrm>
        </p:spPr>
        <p:txBody>
          <a:bodyPr>
            <a:normAutofit fontScale="90000"/>
          </a:bodyPr>
          <a:lstStyle/>
          <a:p>
            <a:r>
              <a:rPr lang="en-US" dirty="0"/>
              <a:t>Capital Intensity – Refinery versus Roof-top Solar and Importance of Financing</a:t>
            </a:r>
          </a:p>
        </p:txBody>
      </p:sp>
      <p:pic>
        <p:nvPicPr>
          <p:cNvPr id="10" name="Picture 9">
            <a:extLst>
              <a:ext uri="{FF2B5EF4-FFF2-40B4-BE49-F238E27FC236}">
                <a16:creationId xmlns:a16="http://schemas.microsoft.com/office/drawing/2014/main" id="{88C74391-2B1B-D6FE-9BCE-D40315C25551}"/>
              </a:ext>
            </a:extLst>
          </p:cNvPr>
          <p:cNvPicPr>
            <a:picLocks noChangeAspect="1"/>
          </p:cNvPicPr>
          <p:nvPr/>
        </p:nvPicPr>
        <p:blipFill>
          <a:blip r:embed="rId2"/>
          <a:stretch>
            <a:fillRect/>
          </a:stretch>
        </p:blipFill>
        <p:spPr>
          <a:xfrm>
            <a:off x="277246" y="2000250"/>
            <a:ext cx="2488619" cy="1562706"/>
          </a:xfrm>
          <a:prstGeom prst="rect">
            <a:avLst/>
          </a:prstGeom>
        </p:spPr>
      </p:pic>
      <p:pic>
        <p:nvPicPr>
          <p:cNvPr id="12" name="Picture 11">
            <a:extLst>
              <a:ext uri="{FF2B5EF4-FFF2-40B4-BE49-F238E27FC236}">
                <a16:creationId xmlns:a16="http://schemas.microsoft.com/office/drawing/2014/main" id="{A907A619-2999-0EC9-9262-F2817B7C8270}"/>
              </a:ext>
            </a:extLst>
          </p:cNvPr>
          <p:cNvPicPr>
            <a:picLocks noChangeAspect="1"/>
          </p:cNvPicPr>
          <p:nvPr/>
        </p:nvPicPr>
        <p:blipFill>
          <a:blip r:embed="rId3"/>
          <a:stretch>
            <a:fillRect/>
          </a:stretch>
        </p:blipFill>
        <p:spPr>
          <a:xfrm>
            <a:off x="277246" y="3729816"/>
            <a:ext cx="2488619" cy="1646881"/>
          </a:xfrm>
          <a:prstGeom prst="rect">
            <a:avLst/>
          </a:prstGeom>
        </p:spPr>
      </p:pic>
      <p:pic>
        <p:nvPicPr>
          <p:cNvPr id="7" name="Picture 6">
            <a:extLst>
              <a:ext uri="{FF2B5EF4-FFF2-40B4-BE49-F238E27FC236}">
                <a16:creationId xmlns:a16="http://schemas.microsoft.com/office/drawing/2014/main" id="{D1966911-9357-2A65-FF4E-887F771A639A}"/>
              </a:ext>
            </a:extLst>
          </p:cNvPr>
          <p:cNvPicPr>
            <a:picLocks noChangeAspect="1"/>
          </p:cNvPicPr>
          <p:nvPr/>
        </p:nvPicPr>
        <p:blipFill>
          <a:blip r:embed="rId4"/>
          <a:stretch>
            <a:fillRect/>
          </a:stretch>
        </p:blipFill>
        <p:spPr>
          <a:xfrm>
            <a:off x="3507602" y="2007918"/>
            <a:ext cx="4292507" cy="3154533"/>
          </a:xfrm>
          <a:prstGeom prst="rect">
            <a:avLst/>
          </a:prstGeom>
        </p:spPr>
      </p:pic>
    </p:spTree>
    <p:extLst>
      <p:ext uri="{BB962C8B-B14F-4D97-AF65-F5344CB8AC3E}">
        <p14:creationId xmlns:p14="http://schemas.microsoft.com/office/powerpoint/2010/main" val="1358327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8264-AE75-2AA8-4F58-8283C3EB2F35}"/>
              </a:ext>
            </a:extLst>
          </p:cNvPr>
          <p:cNvSpPr>
            <a:spLocks noGrp="1"/>
          </p:cNvSpPr>
          <p:nvPr>
            <p:ph type="title"/>
          </p:nvPr>
        </p:nvSpPr>
        <p:spPr/>
        <p:txBody>
          <a:bodyPr>
            <a:normAutofit fontScale="90000"/>
          </a:bodyPr>
          <a:lstStyle/>
          <a:p>
            <a:r>
              <a:rPr lang="en-US" dirty="0"/>
              <a:t>Capital Intensity – Hydro versus Natural Gas</a:t>
            </a:r>
          </a:p>
        </p:txBody>
      </p:sp>
      <p:sp>
        <p:nvSpPr>
          <p:cNvPr id="4" name="Slide Number Placeholder 3">
            <a:extLst>
              <a:ext uri="{FF2B5EF4-FFF2-40B4-BE49-F238E27FC236}">
                <a16:creationId xmlns:a16="http://schemas.microsoft.com/office/drawing/2014/main" id="{B50951A8-3ADF-CC97-0E39-F092D54DD4B0}"/>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26</a:t>
            </a:fld>
            <a:endParaRPr lang="en-GB" dirty="0"/>
          </a:p>
        </p:txBody>
      </p:sp>
      <p:pic>
        <p:nvPicPr>
          <p:cNvPr id="7" name="Picture 6">
            <a:extLst>
              <a:ext uri="{FF2B5EF4-FFF2-40B4-BE49-F238E27FC236}">
                <a16:creationId xmlns:a16="http://schemas.microsoft.com/office/drawing/2014/main" id="{AB8D0D84-4439-B0D5-5150-6FC9BD00AB02}"/>
              </a:ext>
            </a:extLst>
          </p:cNvPr>
          <p:cNvPicPr>
            <a:picLocks noChangeAspect="1"/>
          </p:cNvPicPr>
          <p:nvPr/>
        </p:nvPicPr>
        <p:blipFill>
          <a:blip r:embed="rId2"/>
          <a:stretch>
            <a:fillRect/>
          </a:stretch>
        </p:blipFill>
        <p:spPr>
          <a:xfrm>
            <a:off x="434789" y="2370447"/>
            <a:ext cx="3714811" cy="2476540"/>
          </a:xfrm>
          <a:prstGeom prst="rect">
            <a:avLst/>
          </a:prstGeom>
        </p:spPr>
      </p:pic>
      <p:pic>
        <p:nvPicPr>
          <p:cNvPr id="17" name="Picture 16">
            <a:extLst>
              <a:ext uri="{FF2B5EF4-FFF2-40B4-BE49-F238E27FC236}">
                <a16:creationId xmlns:a16="http://schemas.microsoft.com/office/drawing/2014/main" id="{7C4C0ACC-3284-EC80-97C8-7CBA5E34C61F}"/>
              </a:ext>
            </a:extLst>
          </p:cNvPr>
          <p:cNvPicPr>
            <a:picLocks noChangeAspect="1"/>
          </p:cNvPicPr>
          <p:nvPr/>
        </p:nvPicPr>
        <p:blipFill>
          <a:blip r:embed="rId3"/>
          <a:stretch>
            <a:fillRect/>
          </a:stretch>
        </p:blipFill>
        <p:spPr>
          <a:xfrm>
            <a:off x="4668631" y="2387699"/>
            <a:ext cx="3749636" cy="2461015"/>
          </a:xfrm>
          <a:prstGeom prst="rect">
            <a:avLst/>
          </a:prstGeom>
        </p:spPr>
      </p:pic>
    </p:spTree>
    <p:extLst>
      <p:ext uri="{BB962C8B-B14F-4D97-AF65-F5344CB8AC3E}">
        <p14:creationId xmlns:p14="http://schemas.microsoft.com/office/powerpoint/2010/main" val="670759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8264-AE75-2AA8-4F58-8283C3EB2F35}"/>
              </a:ext>
            </a:extLst>
          </p:cNvPr>
          <p:cNvSpPr>
            <a:spLocks noGrp="1"/>
          </p:cNvSpPr>
          <p:nvPr>
            <p:ph type="title"/>
          </p:nvPr>
        </p:nvSpPr>
        <p:spPr/>
        <p:txBody>
          <a:bodyPr>
            <a:normAutofit fontScale="90000"/>
          </a:bodyPr>
          <a:lstStyle/>
          <a:p>
            <a:r>
              <a:rPr lang="en-US" dirty="0"/>
              <a:t>Capital Intensity – Energy Efficient House</a:t>
            </a:r>
          </a:p>
        </p:txBody>
      </p:sp>
      <p:sp>
        <p:nvSpPr>
          <p:cNvPr id="3" name="Content Placeholder 2">
            <a:extLst>
              <a:ext uri="{FF2B5EF4-FFF2-40B4-BE49-F238E27FC236}">
                <a16:creationId xmlns:a16="http://schemas.microsoft.com/office/drawing/2014/main" id="{24DE2729-EEDF-467B-5CBA-26289CBA999F}"/>
              </a:ext>
            </a:extLst>
          </p:cNvPr>
          <p:cNvSpPr>
            <a:spLocks noGrp="1"/>
          </p:cNvSpPr>
          <p:nvPr>
            <p:ph idx="1"/>
          </p:nvPr>
        </p:nvSpPr>
        <p:spPr/>
        <p:txBody>
          <a:bodyPr/>
          <a:lstStyle/>
          <a:p>
            <a:pPr marL="0" indent="0">
              <a:buNone/>
            </a:pPr>
            <a:r>
              <a:rPr lang="en-US" dirty="0"/>
              <a:t>.</a:t>
            </a:r>
          </a:p>
        </p:txBody>
      </p:sp>
      <p:sp>
        <p:nvSpPr>
          <p:cNvPr id="4" name="Slide Number Placeholder 3">
            <a:extLst>
              <a:ext uri="{FF2B5EF4-FFF2-40B4-BE49-F238E27FC236}">
                <a16:creationId xmlns:a16="http://schemas.microsoft.com/office/drawing/2014/main" id="{B50951A8-3ADF-CC97-0E39-F092D54DD4B0}"/>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27</a:t>
            </a:fld>
            <a:endParaRPr lang="en-GB" dirty="0"/>
          </a:p>
        </p:txBody>
      </p:sp>
      <p:pic>
        <p:nvPicPr>
          <p:cNvPr id="8" name="Picture 7">
            <a:extLst>
              <a:ext uri="{FF2B5EF4-FFF2-40B4-BE49-F238E27FC236}">
                <a16:creationId xmlns:a16="http://schemas.microsoft.com/office/drawing/2014/main" id="{203D8E4F-2328-2E53-9123-7642230DAAE5}"/>
              </a:ext>
            </a:extLst>
          </p:cNvPr>
          <p:cNvPicPr>
            <a:picLocks noChangeAspect="1"/>
          </p:cNvPicPr>
          <p:nvPr/>
        </p:nvPicPr>
        <p:blipFill>
          <a:blip r:embed="rId2"/>
          <a:stretch>
            <a:fillRect/>
          </a:stretch>
        </p:blipFill>
        <p:spPr>
          <a:xfrm>
            <a:off x="2254213" y="2271051"/>
            <a:ext cx="4626299" cy="2616251"/>
          </a:xfrm>
          <a:prstGeom prst="rect">
            <a:avLst/>
          </a:prstGeom>
        </p:spPr>
      </p:pic>
    </p:spTree>
    <p:extLst>
      <p:ext uri="{BB962C8B-B14F-4D97-AF65-F5344CB8AC3E}">
        <p14:creationId xmlns:p14="http://schemas.microsoft.com/office/powerpoint/2010/main" val="4200588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1F350-01AD-573A-E071-6FAA4D4170EE}"/>
              </a:ext>
            </a:extLst>
          </p:cNvPr>
          <p:cNvSpPr>
            <a:spLocks noGrp="1"/>
          </p:cNvSpPr>
          <p:nvPr>
            <p:ph type="title"/>
          </p:nvPr>
        </p:nvSpPr>
        <p:spPr/>
        <p:txBody>
          <a:bodyPr>
            <a:normAutofit fontScale="90000"/>
          </a:bodyPr>
          <a:lstStyle/>
          <a:p>
            <a:r>
              <a:rPr lang="en-US" dirty="0"/>
              <a:t>Which is more Capital-Intensive Electric or Internal Combustion</a:t>
            </a:r>
          </a:p>
        </p:txBody>
      </p:sp>
      <p:sp>
        <p:nvSpPr>
          <p:cNvPr id="4" name="Slide Number Placeholder 3">
            <a:extLst>
              <a:ext uri="{FF2B5EF4-FFF2-40B4-BE49-F238E27FC236}">
                <a16:creationId xmlns:a16="http://schemas.microsoft.com/office/drawing/2014/main" id="{9CE73C2E-037F-C43D-8573-A5834AC73C8D}"/>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28</a:t>
            </a:fld>
            <a:endParaRPr lang="en-GB" dirty="0"/>
          </a:p>
        </p:txBody>
      </p:sp>
      <p:pic>
        <p:nvPicPr>
          <p:cNvPr id="10" name="Picture 9">
            <a:extLst>
              <a:ext uri="{FF2B5EF4-FFF2-40B4-BE49-F238E27FC236}">
                <a16:creationId xmlns:a16="http://schemas.microsoft.com/office/drawing/2014/main" id="{5D7C1E33-E78C-06D6-1DEE-A92EFA5E6435}"/>
              </a:ext>
            </a:extLst>
          </p:cNvPr>
          <p:cNvPicPr>
            <a:picLocks noChangeAspect="1"/>
          </p:cNvPicPr>
          <p:nvPr/>
        </p:nvPicPr>
        <p:blipFill>
          <a:blip r:embed="rId2"/>
          <a:stretch>
            <a:fillRect/>
          </a:stretch>
        </p:blipFill>
        <p:spPr>
          <a:xfrm>
            <a:off x="559275" y="2318980"/>
            <a:ext cx="3806537" cy="2379086"/>
          </a:xfrm>
          <a:prstGeom prst="rect">
            <a:avLst/>
          </a:prstGeom>
        </p:spPr>
      </p:pic>
      <p:pic>
        <p:nvPicPr>
          <p:cNvPr id="14" name="Picture 13">
            <a:extLst>
              <a:ext uri="{FF2B5EF4-FFF2-40B4-BE49-F238E27FC236}">
                <a16:creationId xmlns:a16="http://schemas.microsoft.com/office/drawing/2014/main" id="{3D6F5FF7-0B1D-8988-3A6F-44CCADF8A019}"/>
              </a:ext>
            </a:extLst>
          </p:cNvPr>
          <p:cNvPicPr>
            <a:picLocks noChangeAspect="1"/>
          </p:cNvPicPr>
          <p:nvPr/>
        </p:nvPicPr>
        <p:blipFill>
          <a:blip r:embed="rId3"/>
          <a:stretch>
            <a:fillRect/>
          </a:stretch>
        </p:blipFill>
        <p:spPr>
          <a:xfrm>
            <a:off x="4572000" y="2278638"/>
            <a:ext cx="3889544" cy="2419427"/>
          </a:xfrm>
          <a:prstGeom prst="rect">
            <a:avLst/>
          </a:prstGeom>
        </p:spPr>
      </p:pic>
    </p:spTree>
    <p:extLst>
      <p:ext uri="{BB962C8B-B14F-4D97-AF65-F5344CB8AC3E}">
        <p14:creationId xmlns:p14="http://schemas.microsoft.com/office/powerpoint/2010/main" val="841424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B4C-A51C-DE29-084F-6FC79F8FDBC7}"/>
              </a:ext>
            </a:extLst>
          </p:cNvPr>
          <p:cNvSpPr>
            <a:spLocks noGrp="1"/>
          </p:cNvSpPr>
          <p:nvPr>
            <p:ph type="ctrTitle"/>
          </p:nvPr>
        </p:nvSpPr>
        <p:spPr/>
        <p:txBody>
          <a:bodyPr>
            <a:normAutofit fontScale="90000"/>
          </a:bodyPr>
          <a:lstStyle/>
          <a:p>
            <a:r>
              <a:rPr lang="en-US" dirty="0"/>
              <a:t>Activity – Compute the Capital Intensity Ratio for Different Projects with Excel Model</a:t>
            </a:r>
          </a:p>
        </p:txBody>
      </p:sp>
    </p:spTree>
    <p:extLst>
      <p:ext uri="{BB962C8B-B14F-4D97-AF65-F5344CB8AC3E}">
        <p14:creationId xmlns:p14="http://schemas.microsoft.com/office/powerpoint/2010/main" val="948819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62DA4-80A2-70B8-9338-958D3DCD07A7}"/>
              </a:ext>
            </a:extLst>
          </p:cNvPr>
          <p:cNvSpPr>
            <a:spLocks noGrp="1"/>
          </p:cNvSpPr>
          <p:nvPr>
            <p:ph type="title"/>
          </p:nvPr>
        </p:nvSpPr>
        <p:spPr/>
        <p:txBody>
          <a:bodyPr/>
          <a:lstStyle/>
          <a:p>
            <a:r>
              <a:rPr lang="en-US" dirty="0"/>
              <a:t>Learning Objectives – All Courses</a:t>
            </a:r>
          </a:p>
        </p:txBody>
      </p:sp>
      <p:sp>
        <p:nvSpPr>
          <p:cNvPr id="3" name="Content Placeholder 2">
            <a:extLst>
              <a:ext uri="{FF2B5EF4-FFF2-40B4-BE49-F238E27FC236}">
                <a16:creationId xmlns:a16="http://schemas.microsoft.com/office/drawing/2014/main" id="{C51AE07F-6723-7E93-FE50-144174F15694}"/>
              </a:ext>
            </a:extLst>
          </p:cNvPr>
          <p:cNvSpPr>
            <a:spLocks noGrp="1"/>
          </p:cNvSpPr>
          <p:nvPr>
            <p:ph idx="1"/>
          </p:nvPr>
        </p:nvSpPr>
        <p:spPr/>
        <p:txBody>
          <a:bodyPr>
            <a:normAutofit fontScale="85000" lnSpcReduction="20000"/>
          </a:bodyPr>
          <a:lstStyle/>
          <a:p>
            <a:r>
              <a:rPr lang="en-US" sz="2000" dirty="0"/>
              <a:t>Critical learnings will be: </a:t>
            </a:r>
          </a:p>
          <a:p>
            <a:pPr lvl="1" algn="l"/>
            <a:r>
              <a:rPr lang="en-US" sz="1800" dirty="0"/>
              <a:t>Understand the foundations of the Project Finance industry, recent developments and trends </a:t>
            </a:r>
          </a:p>
          <a:p>
            <a:pPr lvl="1" algn="l"/>
            <a:r>
              <a:rPr lang="en-US" sz="1800" dirty="0"/>
              <a:t>Identify the key parties in a transaction and their respective optimal outcomes including all the different project finance indirect exposure roles/entities participating in a typical PF structure </a:t>
            </a:r>
          </a:p>
          <a:p>
            <a:pPr lvl="1" algn="l"/>
            <a:r>
              <a:rPr lang="en-US" sz="1800" dirty="0"/>
              <a:t>Define the stages in the structuring and negotiation of key commercial and financial terms particularly as they relate to issues involving blended financing and Government Support </a:t>
            </a:r>
          </a:p>
          <a:p>
            <a:pPr lvl="1" algn="l"/>
            <a:r>
              <a:rPr lang="en-US" sz="1800" dirty="0"/>
              <a:t>Offtake Agreements and Revenue Guarantees when dealing with traditional and non-traditional projects </a:t>
            </a:r>
          </a:p>
          <a:p>
            <a:pPr lvl="1" algn="l"/>
            <a:r>
              <a:rPr lang="en-US" sz="1900" dirty="0"/>
              <a:t>Identify the key risks in a project and how to handle and structure them including the use of risk sharing contracts </a:t>
            </a:r>
          </a:p>
          <a:p>
            <a:pPr lvl="1" algn="l"/>
            <a:r>
              <a:rPr lang="en-US" sz="1900" dirty="0"/>
              <a:t>Examine different types of funding sources including blended finance and government/public support mechanisms </a:t>
            </a:r>
          </a:p>
          <a:p>
            <a:pPr lvl="1" algn="l"/>
            <a:r>
              <a:rPr lang="en-US" sz="1900" dirty="0"/>
              <a:t>Define the essential parameters and logic flow for a robust Project Finance model, for example: Role in assessing the overall financial feasibility of a project even </a:t>
            </a:r>
          </a:p>
          <a:p>
            <a:pPr lvl="1" algn="l"/>
            <a:r>
              <a:rPr lang="en-US" sz="1900" dirty="0"/>
              <a:t>Implications when dealing with projects such as green hydrogen or battery </a:t>
            </a:r>
          </a:p>
          <a:p>
            <a:pPr lvl="1" algn="l"/>
            <a:r>
              <a:rPr lang="en-US" sz="1900" dirty="0"/>
              <a:t>Technology, extraction and other related uncertainties </a:t>
            </a:r>
          </a:p>
          <a:p>
            <a:pPr lvl="1" algn="l"/>
            <a:r>
              <a:rPr lang="en-US" sz="1900" dirty="0"/>
              <a:t>Use of Price Floors and Caps particularly relevant for hydrogen, battery, green steel, or similar projects where raw materials like lithium can be volatile </a:t>
            </a:r>
          </a:p>
          <a:p>
            <a:pPr lvl="1" algn="l"/>
            <a:r>
              <a:rPr lang="en-US" sz="1900" dirty="0"/>
              <a:t>Hedging Strategies where a project has a significant exposure to commodity price </a:t>
            </a:r>
          </a:p>
          <a:p>
            <a:pPr lvl="1"/>
            <a:endParaRPr lang="en-US" sz="1800" dirty="0"/>
          </a:p>
          <a:p>
            <a:endParaRPr lang="en-US" dirty="0"/>
          </a:p>
        </p:txBody>
      </p:sp>
    </p:spTree>
    <p:extLst>
      <p:ext uri="{BB962C8B-B14F-4D97-AF65-F5344CB8AC3E}">
        <p14:creationId xmlns:p14="http://schemas.microsoft.com/office/powerpoint/2010/main" val="1392527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5B88E-7F98-3E7A-2D05-8118243B34D7}"/>
              </a:ext>
            </a:extLst>
          </p:cNvPr>
          <p:cNvSpPr>
            <a:spLocks noGrp="1"/>
          </p:cNvSpPr>
          <p:nvPr>
            <p:ph type="title"/>
          </p:nvPr>
        </p:nvSpPr>
        <p:spPr>
          <a:xfrm>
            <a:off x="304800" y="599019"/>
            <a:ext cx="7606242" cy="654049"/>
          </a:xfrm>
        </p:spPr>
        <p:txBody>
          <a:bodyPr>
            <a:normAutofit fontScale="90000"/>
          </a:bodyPr>
          <a:lstStyle/>
          <a:p>
            <a:r>
              <a:rPr lang="en-US" dirty="0"/>
              <a:t>Corporate Finance versus Project Finance: </a:t>
            </a:r>
            <a:br>
              <a:rPr lang="en-US" dirty="0"/>
            </a:br>
            <a:r>
              <a:rPr lang="en-US" dirty="0"/>
              <a:t>A Good Way to Think About Project Finance is What it is Not</a:t>
            </a:r>
          </a:p>
        </p:txBody>
      </p:sp>
      <p:sp>
        <p:nvSpPr>
          <p:cNvPr id="3" name="Content Placeholder 2">
            <a:extLst>
              <a:ext uri="{FF2B5EF4-FFF2-40B4-BE49-F238E27FC236}">
                <a16:creationId xmlns:a16="http://schemas.microsoft.com/office/drawing/2014/main" id="{D14CDAEB-2A5C-4873-3851-B4843145BCC1}"/>
              </a:ext>
            </a:extLst>
          </p:cNvPr>
          <p:cNvSpPr>
            <a:spLocks noGrp="1"/>
          </p:cNvSpPr>
          <p:nvPr>
            <p:ph idx="1"/>
          </p:nvPr>
        </p:nvSpPr>
        <p:spPr>
          <a:xfrm>
            <a:off x="304800" y="1828799"/>
            <a:ext cx="8390625" cy="3776133"/>
          </a:xfrm>
        </p:spPr>
        <p:txBody>
          <a:bodyPr/>
          <a:lstStyle/>
          <a:p>
            <a:r>
              <a:rPr lang="en-US" dirty="0"/>
              <a:t>How is this different from structured lending, what does non-recourse or limited recourse actually mean and who guarantees;</a:t>
            </a:r>
          </a:p>
          <a:p>
            <a:r>
              <a:rPr lang="en-US" dirty="0"/>
              <a:t>What are activities in corporate finance</a:t>
            </a:r>
          </a:p>
          <a:p>
            <a:r>
              <a:rPr lang="en-US" dirty="0"/>
              <a:t>How are corporations valued</a:t>
            </a:r>
          </a:p>
          <a:p>
            <a:r>
              <a:rPr lang="en-US" dirty="0"/>
              <a:t>How are loans made to corporations</a:t>
            </a:r>
          </a:p>
          <a:p>
            <a:r>
              <a:rPr lang="en-US" dirty="0"/>
              <a:t>What makes corporations successful</a:t>
            </a:r>
          </a:p>
          <a:p>
            <a:r>
              <a:rPr lang="en-US" dirty="0"/>
              <a:t>What makes corporations fail</a:t>
            </a:r>
          </a:p>
          <a:p>
            <a:endParaRPr lang="en-US" dirty="0"/>
          </a:p>
        </p:txBody>
      </p:sp>
    </p:spTree>
    <p:extLst>
      <p:ext uri="{BB962C8B-B14F-4D97-AF65-F5344CB8AC3E}">
        <p14:creationId xmlns:p14="http://schemas.microsoft.com/office/powerpoint/2010/main" val="699897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852" y="745891"/>
            <a:ext cx="6722269" cy="536686"/>
          </a:xfrm>
        </p:spPr>
        <p:txBody>
          <a:bodyPr>
            <a:normAutofit fontScale="90000"/>
          </a:bodyPr>
          <a:lstStyle/>
          <a:p>
            <a:pPr eaLnBrk="0" latinLnBrk="0" hangingPunct="0"/>
            <a:r>
              <a:rPr lang="en-US" dirty="0"/>
              <a:t>Family is Like a Corporation; Person is Like Project Finance – How would Value the Family</a:t>
            </a:r>
          </a:p>
        </p:txBody>
      </p:sp>
      <p:sp>
        <p:nvSpPr>
          <p:cNvPr id="3" name="TextBox 2">
            <a:extLst>
              <a:ext uri="{FF2B5EF4-FFF2-40B4-BE49-F238E27FC236}">
                <a16:creationId xmlns:a16="http://schemas.microsoft.com/office/drawing/2014/main" id="{30E1D567-B7EC-4E4C-8D6F-9AF7DD879055}"/>
              </a:ext>
            </a:extLst>
          </p:cNvPr>
          <p:cNvSpPr txBox="1"/>
          <p:nvPr/>
        </p:nvSpPr>
        <p:spPr>
          <a:xfrm>
            <a:off x="6224815" y="3080490"/>
            <a:ext cx="1352309" cy="559961"/>
          </a:xfrm>
          <a:prstGeom prst="rect">
            <a:avLst/>
          </a:prstGeom>
          <a:solidFill>
            <a:srgbClr val="FFFF00"/>
          </a:solidFill>
        </p:spPr>
        <p:txBody>
          <a:bodyPr wrap="square" rtlCol="0">
            <a:spAutoFit/>
          </a:bodyPr>
          <a:lstStyle/>
          <a:p>
            <a:r>
              <a:rPr lang="en-US" sz="1013" dirty="0"/>
              <a:t>Person is the project going through different phases</a:t>
            </a:r>
          </a:p>
        </p:txBody>
      </p:sp>
      <p:cxnSp>
        <p:nvCxnSpPr>
          <p:cNvPr id="7" name="Straight Arrow Connector 6">
            <a:extLst>
              <a:ext uri="{FF2B5EF4-FFF2-40B4-BE49-F238E27FC236}">
                <a16:creationId xmlns:a16="http://schemas.microsoft.com/office/drawing/2014/main" id="{7298C546-1605-41F9-99EF-512BD6294292}"/>
              </a:ext>
            </a:extLst>
          </p:cNvPr>
          <p:cNvCxnSpPr/>
          <p:nvPr/>
        </p:nvCxnSpPr>
        <p:spPr>
          <a:xfrm flipH="1">
            <a:off x="4948485" y="3014409"/>
            <a:ext cx="1150660" cy="272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BA5C325-3EAE-4E89-B010-B0057AA00259}"/>
              </a:ext>
            </a:extLst>
          </p:cNvPr>
          <p:cNvSpPr txBox="1"/>
          <p:nvPr/>
        </p:nvSpPr>
        <p:spPr>
          <a:xfrm>
            <a:off x="4446445" y="4732014"/>
            <a:ext cx="837808" cy="715837"/>
          </a:xfrm>
          <a:prstGeom prst="rect">
            <a:avLst/>
          </a:prstGeom>
          <a:solidFill>
            <a:srgbClr val="FFFF00"/>
          </a:solidFill>
        </p:spPr>
        <p:txBody>
          <a:bodyPr wrap="square" rtlCol="0">
            <a:spAutoFit/>
          </a:bodyPr>
          <a:lstStyle/>
          <a:p>
            <a:r>
              <a:rPr lang="en-US" sz="1013" dirty="0"/>
              <a:t>Entire Family is the Corporation</a:t>
            </a:r>
          </a:p>
        </p:txBody>
      </p:sp>
      <p:sp>
        <p:nvSpPr>
          <p:cNvPr id="9" name="TextBox 8">
            <a:extLst>
              <a:ext uri="{FF2B5EF4-FFF2-40B4-BE49-F238E27FC236}">
                <a16:creationId xmlns:a16="http://schemas.microsoft.com/office/drawing/2014/main" id="{9E294743-B908-1D69-1D1B-A4F01C5FDB47}"/>
              </a:ext>
            </a:extLst>
          </p:cNvPr>
          <p:cNvSpPr txBox="1"/>
          <p:nvPr/>
        </p:nvSpPr>
        <p:spPr>
          <a:xfrm>
            <a:off x="1566877" y="3018814"/>
            <a:ext cx="1644362" cy="559961"/>
          </a:xfrm>
          <a:prstGeom prst="rect">
            <a:avLst/>
          </a:prstGeom>
          <a:solidFill>
            <a:srgbClr val="00B0F0"/>
          </a:solidFill>
        </p:spPr>
        <p:txBody>
          <a:bodyPr wrap="square" rtlCol="0">
            <a:spAutoFit/>
          </a:bodyPr>
          <a:lstStyle/>
          <a:p>
            <a:r>
              <a:rPr lang="en-US" sz="1013" dirty="0"/>
              <a:t>Success of a family depends on the success of individuals in the family</a:t>
            </a:r>
          </a:p>
        </p:txBody>
      </p:sp>
      <p:sp>
        <p:nvSpPr>
          <p:cNvPr id="6" name="TextBox 5">
            <a:extLst>
              <a:ext uri="{FF2B5EF4-FFF2-40B4-BE49-F238E27FC236}">
                <a16:creationId xmlns:a16="http://schemas.microsoft.com/office/drawing/2014/main" id="{6F732432-550F-B012-AB0D-9135EFFCE77D}"/>
              </a:ext>
            </a:extLst>
          </p:cNvPr>
          <p:cNvSpPr txBox="1"/>
          <p:nvPr/>
        </p:nvSpPr>
        <p:spPr>
          <a:xfrm>
            <a:off x="6347417" y="4703169"/>
            <a:ext cx="2264179" cy="559961"/>
          </a:xfrm>
          <a:prstGeom prst="rect">
            <a:avLst/>
          </a:prstGeom>
          <a:solidFill>
            <a:srgbClr val="92D050"/>
          </a:solidFill>
        </p:spPr>
        <p:txBody>
          <a:bodyPr wrap="square" rtlCol="0">
            <a:spAutoFit/>
          </a:bodyPr>
          <a:lstStyle/>
          <a:p>
            <a:r>
              <a:rPr lang="en-US" sz="1013" dirty="0"/>
              <a:t>Terminal Value of Future Generations Difficult to Compute – Comes from Potential from Future Generations</a:t>
            </a:r>
          </a:p>
        </p:txBody>
      </p:sp>
      <p:sp>
        <p:nvSpPr>
          <p:cNvPr id="10" name="TextBox 9">
            <a:extLst>
              <a:ext uri="{FF2B5EF4-FFF2-40B4-BE49-F238E27FC236}">
                <a16:creationId xmlns:a16="http://schemas.microsoft.com/office/drawing/2014/main" id="{470F2D88-D201-6DED-3287-24B5A3ECFBB4}"/>
              </a:ext>
            </a:extLst>
          </p:cNvPr>
          <p:cNvSpPr txBox="1"/>
          <p:nvPr/>
        </p:nvSpPr>
        <p:spPr>
          <a:xfrm>
            <a:off x="947061" y="4765362"/>
            <a:ext cx="2264179" cy="559961"/>
          </a:xfrm>
          <a:prstGeom prst="rect">
            <a:avLst/>
          </a:prstGeom>
          <a:solidFill>
            <a:srgbClr val="92D050"/>
          </a:solidFill>
        </p:spPr>
        <p:txBody>
          <a:bodyPr wrap="square" rtlCol="0">
            <a:spAutoFit/>
          </a:bodyPr>
          <a:lstStyle/>
          <a:p>
            <a:r>
              <a:rPr lang="en-US" sz="1013" dirty="0"/>
              <a:t>Potential for Next Generation as a Guide for the Performance History of Prior Generation</a:t>
            </a:r>
          </a:p>
        </p:txBody>
      </p:sp>
      <p:pic>
        <p:nvPicPr>
          <p:cNvPr id="16" name="Picture 15" descr="A picture containing text, queen&#10;&#10;Description automatically generated">
            <a:extLst>
              <a:ext uri="{FF2B5EF4-FFF2-40B4-BE49-F238E27FC236}">
                <a16:creationId xmlns:a16="http://schemas.microsoft.com/office/drawing/2014/main" id="{55457399-7EE7-75B0-FE07-5A9E293FC575}"/>
              </a:ext>
            </a:extLst>
          </p:cNvPr>
          <p:cNvPicPr>
            <a:picLocks noChangeAspect="1"/>
          </p:cNvPicPr>
          <p:nvPr/>
        </p:nvPicPr>
        <p:blipFill>
          <a:blip r:embed="rId2"/>
          <a:stretch>
            <a:fillRect/>
          </a:stretch>
        </p:blipFill>
        <p:spPr>
          <a:xfrm>
            <a:off x="3633296" y="1982997"/>
            <a:ext cx="2455395" cy="2541267"/>
          </a:xfrm>
          <a:prstGeom prst="rect">
            <a:avLst/>
          </a:prstGeom>
        </p:spPr>
      </p:pic>
    </p:spTree>
    <p:extLst>
      <p:ext uri="{BB962C8B-B14F-4D97-AF65-F5344CB8AC3E}">
        <p14:creationId xmlns:p14="http://schemas.microsoft.com/office/powerpoint/2010/main" val="579297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8A65A-DBF0-8BB3-A50C-441684EE5729}"/>
              </a:ext>
            </a:extLst>
          </p:cNvPr>
          <p:cNvSpPr>
            <a:spLocks noGrp="1"/>
          </p:cNvSpPr>
          <p:nvPr>
            <p:ph type="title"/>
          </p:nvPr>
        </p:nvSpPr>
        <p:spPr>
          <a:xfrm>
            <a:off x="207035" y="327805"/>
            <a:ext cx="8367622" cy="1009289"/>
          </a:xfrm>
        </p:spPr>
        <p:txBody>
          <a:bodyPr>
            <a:normAutofit fontScale="90000"/>
          </a:bodyPr>
          <a:lstStyle/>
          <a:p>
            <a:r>
              <a:rPr lang="en-US" dirty="0"/>
              <a:t>Problems that Make Corporate Finance into Magic Portion and a Bad wat to Evaluate Investments</a:t>
            </a:r>
          </a:p>
        </p:txBody>
      </p:sp>
      <p:sp>
        <p:nvSpPr>
          <p:cNvPr id="3" name="Content Placeholder 2">
            <a:extLst>
              <a:ext uri="{FF2B5EF4-FFF2-40B4-BE49-F238E27FC236}">
                <a16:creationId xmlns:a16="http://schemas.microsoft.com/office/drawing/2014/main" id="{7209EB4A-AE77-324A-6EB7-7726D5486D9F}"/>
              </a:ext>
            </a:extLst>
          </p:cNvPr>
          <p:cNvSpPr>
            <a:spLocks noGrp="1"/>
          </p:cNvSpPr>
          <p:nvPr>
            <p:ph idx="1"/>
          </p:nvPr>
        </p:nvSpPr>
        <p:spPr>
          <a:xfrm>
            <a:off x="335973" y="1647645"/>
            <a:ext cx="7410548" cy="4528406"/>
          </a:xfrm>
        </p:spPr>
        <p:txBody>
          <a:bodyPr>
            <a:normAutofit lnSpcReduction="10000"/>
          </a:bodyPr>
          <a:lstStyle/>
          <a:p>
            <a:r>
              <a:rPr lang="en-US" b="1" dirty="0"/>
              <a:t>The biggest item of value in a corporate DCF analysis is the terminal value as a corporation is assumed to last indefinitely (forever).</a:t>
            </a:r>
          </a:p>
          <a:p>
            <a:pPr lvl="1"/>
            <a:r>
              <a:rPr lang="en-US" dirty="0"/>
              <a:t>In the long-term future, all of the management will be replaced</a:t>
            </a:r>
          </a:p>
          <a:p>
            <a:pPr lvl="1"/>
            <a:r>
              <a:rPr lang="en-US" dirty="0"/>
              <a:t>In the long-term future, all of the current products will be obsolete</a:t>
            </a:r>
          </a:p>
          <a:p>
            <a:pPr lvl="1"/>
            <a:r>
              <a:rPr lang="en-US" dirty="0"/>
              <a:t>In the long-term, all existing assets (except land) will be retired</a:t>
            </a:r>
          </a:p>
          <a:p>
            <a:pPr lvl="1"/>
            <a:r>
              <a:rPr lang="en-US" dirty="0"/>
              <a:t>Value in the long-term comes from the ability of management to earn returns above the cost of capital; why should we assume management can continually earn high returns on new projects</a:t>
            </a:r>
          </a:p>
          <a:p>
            <a:r>
              <a:rPr lang="en-US" b="1" dirty="0"/>
              <a:t>A really big problem in corporation is what WACC to use in valuation</a:t>
            </a:r>
          </a:p>
          <a:p>
            <a:pPr lvl="1"/>
            <a:r>
              <a:rPr lang="en-US" dirty="0"/>
              <a:t>Assuming a constant WACC or that all risk can be stuffed into one beta statistic is absurd </a:t>
            </a:r>
          </a:p>
          <a:p>
            <a:pPr lvl="1"/>
            <a:r>
              <a:rPr lang="en-US" dirty="0"/>
              <a:t>Everybody has different opinions about what the equity risk premium and the beta are, leading to dramatic differences in WACC</a:t>
            </a:r>
          </a:p>
          <a:p>
            <a:pPr lvl="1"/>
            <a:r>
              <a:rPr lang="en-US" dirty="0"/>
              <a:t>There continue to be problems with valuing the tax shield from interest in WACC and debates about un-levering and re-levering Beta and adjusted net present value</a:t>
            </a:r>
          </a:p>
          <a:p>
            <a:r>
              <a:rPr lang="en-US" b="1" dirty="0"/>
              <a:t>Another big problem in corporate finance is interpreting EPS, ROE and ROIC along with P/E, EV/EBITDA and Price to Book Ratio</a:t>
            </a:r>
          </a:p>
          <a:p>
            <a:pPr lvl="1"/>
            <a:r>
              <a:rPr lang="en-US" dirty="0"/>
              <a:t>When companies are growing fast, the ROE and ROIC will be lower than the equity or project IRR while when companies are not investing the reverse will be true</a:t>
            </a:r>
          </a:p>
          <a:p>
            <a:pPr lvl="1"/>
            <a:r>
              <a:rPr lang="en-US" dirty="0"/>
              <a:t>With straight line depreciation, earnings are distorted, and income is too low when companies grow and then too high when companies contract. </a:t>
            </a:r>
          </a:p>
        </p:txBody>
      </p:sp>
      <p:pic>
        <p:nvPicPr>
          <p:cNvPr id="10" name="Picture 9">
            <a:extLst>
              <a:ext uri="{FF2B5EF4-FFF2-40B4-BE49-F238E27FC236}">
                <a16:creationId xmlns:a16="http://schemas.microsoft.com/office/drawing/2014/main" id="{59EDECDF-3C75-5F72-3DDE-A99C43FE3E6E}"/>
              </a:ext>
            </a:extLst>
          </p:cNvPr>
          <p:cNvPicPr>
            <a:picLocks noChangeAspect="1"/>
          </p:cNvPicPr>
          <p:nvPr/>
        </p:nvPicPr>
        <p:blipFill>
          <a:blip r:embed="rId2"/>
          <a:stretch>
            <a:fillRect/>
          </a:stretch>
        </p:blipFill>
        <p:spPr>
          <a:xfrm>
            <a:off x="7834747" y="975468"/>
            <a:ext cx="1250180" cy="2018584"/>
          </a:xfrm>
          <a:prstGeom prst="rect">
            <a:avLst/>
          </a:prstGeom>
        </p:spPr>
      </p:pic>
    </p:spTree>
    <p:extLst>
      <p:ext uri="{BB962C8B-B14F-4D97-AF65-F5344CB8AC3E}">
        <p14:creationId xmlns:p14="http://schemas.microsoft.com/office/powerpoint/2010/main" val="1434259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65A48-178A-1D73-3BB8-FA2180AFA0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570C35B-7BF7-8582-97C5-A7FFBACF8779}"/>
              </a:ext>
            </a:extLst>
          </p:cNvPr>
          <p:cNvSpPr>
            <a:spLocks noGrp="1"/>
          </p:cNvSpPr>
          <p:nvPr>
            <p:ph type="title"/>
          </p:nvPr>
        </p:nvSpPr>
        <p:spPr>
          <a:xfrm>
            <a:off x="392110" y="490105"/>
            <a:ext cx="7924800" cy="679396"/>
          </a:xfrm>
        </p:spPr>
        <p:txBody>
          <a:bodyPr>
            <a:normAutofit fontScale="90000"/>
          </a:bodyPr>
          <a:lstStyle/>
          <a:p>
            <a:r>
              <a:rPr lang="en-US" dirty="0"/>
              <a:t>Three Big Problems in Corporate Finance that are Resolved with Project Finance</a:t>
            </a:r>
          </a:p>
        </p:txBody>
      </p:sp>
      <p:sp>
        <p:nvSpPr>
          <p:cNvPr id="6" name="Content Placeholder 5">
            <a:extLst>
              <a:ext uri="{FF2B5EF4-FFF2-40B4-BE49-F238E27FC236}">
                <a16:creationId xmlns:a16="http://schemas.microsoft.com/office/drawing/2014/main" id="{1315A139-EB8D-7ED6-F444-0489500E7792}"/>
              </a:ext>
            </a:extLst>
          </p:cNvPr>
          <p:cNvSpPr>
            <a:spLocks noGrp="1"/>
          </p:cNvSpPr>
          <p:nvPr>
            <p:ph sz="quarter" idx="13"/>
          </p:nvPr>
        </p:nvSpPr>
        <p:spPr>
          <a:xfrm>
            <a:off x="4632647" y="1647645"/>
            <a:ext cx="4295692" cy="4321833"/>
          </a:xfrm>
        </p:spPr>
        <p:txBody>
          <a:bodyPr>
            <a:normAutofit/>
          </a:bodyPr>
          <a:lstStyle/>
          <a:p>
            <a:pPr marL="0" indent="0" algn="ctr">
              <a:buNone/>
            </a:pPr>
            <a:r>
              <a:rPr lang="en-US" b="1" dirty="0"/>
              <a:t>Why Project Finance is Better</a:t>
            </a:r>
          </a:p>
          <a:p>
            <a:pPr algn="l"/>
            <a:r>
              <a:rPr lang="en-US" dirty="0"/>
              <a:t>You don’t compute terminal value; as you are measuring risk and cash flow for a single asset, you just need the discount rate.</a:t>
            </a:r>
          </a:p>
          <a:p>
            <a:pPr algn="l"/>
            <a:r>
              <a:rPr lang="en-US" dirty="0"/>
              <a:t>You do not waste time with beta, CAPM or WACC; instead, you look to implied minimum target IRRs in purchases and sales of other projects, and you realize that the cost of capital is mainly debt.</a:t>
            </a:r>
          </a:p>
          <a:p>
            <a:pPr algn="l"/>
            <a:r>
              <a:rPr lang="en-US" dirty="0"/>
              <a:t>You do not worry about ratios that come from financial statements, but instead, you focus on cash flow which drives the IRR and the DSCR</a:t>
            </a:r>
          </a:p>
          <a:p>
            <a:endParaRPr lang="en-US" dirty="0"/>
          </a:p>
        </p:txBody>
      </p:sp>
      <p:sp>
        <p:nvSpPr>
          <p:cNvPr id="10" name="Content Placeholder 5">
            <a:extLst>
              <a:ext uri="{FF2B5EF4-FFF2-40B4-BE49-F238E27FC236}">
                <a16:creationId xmlns:a16="http://schemas.microsoft.com/office/drawing/2014/main" id="{B0A37C2A-A668-B471-DC03-344BEA672AAC}"/>
              </a:ext>
            </a:extLst>
          </p:cNvPr>
          <p:cNvSpPr txBox="1">
            <a:spLocks/>
          </p:cNvSpPr>
          <p:nvPr/>
        </p:nvSpPr>
        <p:spPr>
          <a:xfrm>
            <a:off x="215661" y="1647645"/>
            <a:ext cx="4149306" cy="3873261"/>
          </a:xfrm>
          <a:prstGeom prst="rect">
            <a:avLst/>
          </a:prstGeom>
        </p:spPr>
        <p:txBody>
          <a:bodyPr vert="horz" lIns="0" tIns="0" rIns="0" bIns="0" rtlCol="0">
            <a:normAutofit/>
          </a:bodyPr>
          <a:lstStyle>
            <a:lvl1pPr marL="228594" indent="-228594" algn="l" defTabSz="914377" rtl="0" eaLnBrk="1" latinLnBrk="0" hangingPunct="1">
              <a:lnSpc>
                <a:spcPct val="11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457189" indent="-228594" algn="l" defTabSz="914377"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2pPr>
            <a:lvl3pPr marL="685783" indent="-228594" algn="l" defTabSz="914377"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3pPr>
            <a:lvl4pPr marL="914377" indent="-228594" algn="l" defTabSz="914377"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4pPr>
            <a:lvl5pPr marL="1142971" indent="-228594" algn="l" defTabSz="914377"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90000"/>
              </a:lnSpc>
              <a:spcBef>
                <a:spcPts val="750"/>
              </a:spcBef>
              <a:buNone/>
            </a:pPr>
            <a:r>
              <a:rPr lang="en-US" sz="1500" b="1" dirty="0">
                <a:solidFill>
                  <a:schemeClr val="tx1">
                    <a:lumMod val="65000"/>
                    <a:lumOff val="35000"/>
                  </a:schemeClr>
                </a:solidFill>
                <a:latin typeface="Arial" panose="020B0604020202020204" pitchFamily="34" charset="0"/>
                <a:cs typeface="Arial" panose="020B0604020202020204" pitchFamily="34" charset="0"/>
              </a:rPr>
              <a:t>Corporate Finance Magic Potion</a:t>
            </a:r>
          </a:p>
          <a:p>
            <a:pPr marL="171450" indent="-171450" defTabSz="685800">
              <a:lnSpc>
                <a:spcPct val="90000"/>
              </a:lnSpc>
              <a:spcBef>
                <a:spcPts val="750"/>
              </a:spcBef>
            </a:pPr>
            <a:r>
              <a:rPr lang="en-US" sz="1500" dirty="0">
                <a:solidFill>
                  <a:schemeClr val="tx1">
                    <a:lumMod val="65000"/>
                    <a:lumOff val="35000"/>
                  </a:schemeClr>
                </a:solidFill>
                <a:latin typeface="Arial" panose="020B0604020202020204" pitchFamily="34" charset="0"/>
                <a:cs typeface="Arial" panose="020B0604020202020204" pitchFamily="34" charset="0"/>
              </a:rPr>
              <a:t>The biggest item of value in a corporate DCF analysis is the terminal value which is modelled using a simplistic formula when the problem is philosophy.</a:t>
            </a:r>
          </a:p>
          <a:p>
            <a:pPr marL="171450" indent="-171450" defTabSz="685800">
              <a:lnSpc>
                <a:spcPct val="90000"/>
              </a:lnSpc>
              <a:spcBef>
                <a:spcPts val="750"/>
              </a:spcBef>
            </a:pPr>
            <a:r>
              <a:rPr lang="en-US" sz="1500" dirty="0">
                <a:solidFill>
                  <a:schemeClr val="tx1">
                    <a:lumMod val="65000"/>
                    <a:lumOff val="35000"/>
                  </a:schemeClr>
                </a:solidFill>
                <a:latin typeface="Arial" panose="020B0604020202020204" pitchFamily="34" charset="0"/>
                <a:cs typeface="Arial" panose="020B0604020202020204" pitchFamily="34" charset="0"/>
              </a:rPr>
              <a:t>Risk and Cost of Capital Analysis in DCF or Alternative is Stuffed into Beta, an unproven theory with many ambiguities</a:t>
            </a:r>
          </a:p>
          <a:p>
            <a:pPr marL="171450" indent="-171450" defTabSz="685800">
              <a:lnSpc>
                <a:spcPct val="90000"/>
              </a:lnSpc>
              <a:spcBef>
                <a:spcPts val="750"/>
              </a:spcBef>
            </a:pPr>
            <a:r>
              <a:rPr lang="en-US" sz="1500" dirty="0">
                <a:solidFill>
                  <a:schemeClr val="tx1">
                    <a:lumMod val="65000"/>
                    <a:lumOff val="35000"/>
                  </a:schemeClr>
                </a:solidFill>
                <a:latin typeface="Arial" panose="020B0604020202020204" pitchFamily="34" charset="0"/>
                <a:cs typeface="Arial" panose="020B0604020202020204" pitchFamily="34" charset="0"/>
              </a:rPr>
              <a:t>Financial Ratios Underlying Value Including EPS, ROE and ROIC along with P/E, EV/EBITDA are Distorted by Asset Age, Write-offs, Accounting Conventions</a:t>
            </a:r>
          </a:p>
          <a:p>
            <a:endParaRPr lang="en-US" sz="1500" dirty="0"/>
          </a:p>
        </p:txBody>
      </p:sp>
    </p:spTree>
    <p:custDataLst>
      <p:tags r:id="rId1"/>
    </p:custDataLst>
    <p:extLst>
      <p:ext uri="{BB962C8B-B14F-4D97-AF65-F5344CB8AC3E}">
        <p14:creationId xmlns:p14="http://schemas.microsoft.com/office/powerpoint/2010/main" val="1696437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3E54E-4A7D-75DD-D645-6FCA04F41B59}"/>
              </a:ext>
            </a:extLst>
          </p:cNvPr>
          <p:cNvSpPr>
            <a:spLocks noGrp="1"/>
          </p:cNvSpPr>
          <p:nvPr>
            <p:ph type="title"/>
          </p:nvPr>
        </p:nvSpPr>
        <p:spPr>
          <a:xfrm>
            <a:off x="483080" y="750570"/>
            <a:ext cx="7953554" cy="948833"/>
          </a:xfrm>
        </p:spPr>
        <p:txBody>
          <a:bodyPr>
            <a:normAutofit fontScale="90000"/>
          </a:bodyPr>
          <a:lstStyle/>
          <a:p>
            <a:r>
              <a:rPr lang="en-US" dirty="0"/>
              <a:t>Radical Idea: The Best Way to Evaluate Corporate Value is to Understand Individual Investments in the Portfolio using Project Finance Analysis</a:t>
            </a:r>
          </a:p>
        </p:txBody>
      </p:sp>
      <p:sp>
        <p:nvSpPr>
          <p:cNvPr id="3" name="Content Placeholder 2">
            <a:extLst>
              <a:ext uri="{FF2B5EF4-FFF2-40B4-BE49-F238E27FC236}">
                <a16:creationId xmlns:a16="http://schemas.microsoft.com/office/drawing/2014/main" id="{EAD3ADD9-2248-AB02-3CA9-9415BB5EC579}"/>
              </a:ext>
            </a:extLst>
          </p:cNvPr>
          <p:cNvSpPr>
            <a:spLocks noGrp="1"/>
          </p:cNvSpPr>
          <p:nvPr>
            <p:ph idx="1"/>
          </p:nvPr>
        </p:nvSpPr>
        <p:spPr>
          <a:xfrm>
            <a:off x="422694" y="2501660"/>
            <a:ext cx="7831740" cy="3434927"/>
          </a:xfrm>
        </p:spPr>
        <p:txBody>
          <a:bodyPr>
            <a:normAutofit/>
          </a:bodyPr>
          <a:lstStyle/>
          <a:p>
            <a:r>
              <a:rPr lang="en-US" dirty="0"/>
              <a:t>To begin the discussion, I note that any corporation is a portfolio of different investments. </a:t>
            </a:r>
          </a:p>
          <a:p>
            <a:r>
              <a:rPr lang="en-US" dirty="0"/>
              <a:t>An investment is anything that costs you something and you have to wait to receive benefits – you may only have to wait one day, but the benefits are uncertain relative to the cost.</a:t>
            </a:r>
          </a:p>
          <a:p>
            <a:r>
              <a:rPr lang="en-US" dirty="0"/>
              <a:t>The investments could be factories, advertising, an internet website, investments in R&amp;D, training of employees and many other things and you want to test whether the benefits of each investment exceed the cost of the investment.</a:t>
            </a:r>
          </a:p>
          <a:p>
            <a:r>
              <a:rPr lang="en-US" dirty="0"/>
              <a:t>The way I think about this portfolio of investments is a family tree where the family has a history and may last for many generations into the future. </a:t>
            </a:r>
          </a:p>
          <a:p>
            <a:r>
              <a:rPr lang="en-US" dirty="0"/>
              <a:t>If we for some reason want to value the family, we would need to not only value the current generation, but also future generations that will be there long after we are gone.</a:t>
            </a:r>
          </a:p>
        </p:txBody>
      </p:sp>
    </p:spTree>
    <p:extLst>
      <p:ext uri="{BB962C8B-B14F-4D97-AF65-F5344CB8AC3E}">
        <p14:creationId xmlns:p14="http://schemas.microsoft.com/office/powerpoint/2010/main" val="3326736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8BE28-77E5-B725-C7AE-851E9BC8B39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B0A7DB-3648-BD3E-D91B-53D20E09D407}"/>
              </a:ext>
            </a:extLst>
          </p:cNvPr>
          <p:cNvSpPr>
            <a:spLocks noGrp="1"/>
          </p:cNvSpPr>
          <p:nvPr>
            <p:ph type="title"/>
          </p:nvPr>
        </p:nvSpPr>
        <p:spPr>
          <a:xfrm>
            <a:off x="558888" y="566705"/>
            <a:ext cx="6367028" cy="597371"/>
          </a:xfrm>
        </p:spPr>
        <p:txBody>
          <a:bodyPr>
            <a:normAutofit fontScale="90000"/>
          </a:bodyPr>
          <a:lstStyle/>
          <a:p>
            <a:r>
              <a:rPr lang="en-US" dirty="0"/>
              <a:t>Theoretical, Mythical Valuation of a Corporation using Project Finance Concepts</a:t>
            </a:r>
          </a:p>
        </p:txBody>
      </p:sp>
      <p:sp>
        <p:nvSpPr>
          <p:cNvPr id="2" name="Content Placeholder 1">
            <a:extLst>
              <a:ext uri="{FF2B5EF4-FFF2-40B4-BE49-F238E27FC236}">
                <a16:creationId xmlns:a16="http://schemas.microsoft.com/office/drawing/2014/main" id="{04C05BEF-D99B-EE36-4944-D37675C52318}"/>
              </a:ext>
            </a:extLst>
          </p:cNvPr>
          <p:cNvSpPr>
            <a:spLocks noGrp="1"/>
          </p:cNvSpPr>
          <p:nvPr>
            <p:ph sz="quarter" idx="12"/>
          </p:nvPr>
        </p:nvSpPr>
        <p:spPr>
          <a:xfrm>
            <a:off x="284673" y="1751162"/>
            <a:ext cx="8220972" cy="3985404"/>
          </a:xfrm>
        </p:spPr>
        <p:txBody>
          <a:bodyPr>
            <a:normAutofit lnSpcReduction="10000"/>
          </a:bodyPr>
          <a:lstStyle/>
          <a:p>
            <a:r>
              <a:rPr lang="en-US" sz="1200" b="1" dirty="0"/>
              <a:t>Existing Investments</a:t>
            </a:r>
          </a:p>
          <a:p>
            <a:pPr lvl="1">
              <a:lnSpc>
                <a:spcPct val="120000"/>
              </a:lnSpc>
            </a:pPr>
            <a:r>
              <a:rPr lang="en-US" sz="1200" dirty="0"/>
              <a:t>Compute the remaining cash flow of each investment made by a corporation. </a:t>
            </a:r>
          </a:p>
          <a:p>
            <a:pPr lvl="1">
              <a:lnSpc>
                <a:spcPct val="120000"/>
              </a:lnSpc>
            </a:pPr>
            <a:r>
              <a:rPr lang="en-US" sz="1200" dirty="0"/>
              <a:t>Value the cash flow of each investment using objective data on target IRR’s of sellers in competitive bidding transactions and account for the stage of development of the investment (e.g. development of new investment is valued like venture capital).</a:t>
            </a:r>
          </a:p>
          <a:p>
            <a:pPr lvl="1">
              <a:lnSpc>
                <a:spcPct val="120000"/>
              </a:lnSpc>
            </a:pPr>
            <a:r>
              <a:rPr lang="en-US" sz="1200" dirty="0"/>
              <a:t>The value of each investment is derived from the IRR relative to the minimum target IRR in transactions which is the cost of capital</a:t>
            </a:r>
          </a:p>
          <a:p>
            <a:endParaRPr lang="en-US" sz="1200" b="1" dirty="0"/>
          </a:p>
          <a:p>
            <a:r>
              <a:rPr lang="en-US" sz="1200" b="1" dirty="0"/>
              <a:t>Prospective Investments</a:t>
            </a:r>
          </a:p>
          <a:p>
            <a:pPr lvl="1"/>
            <a:r>
              <a:rPr lang="en-US" sz="1200" dirty="0"/>
              <a:t>Somehow know the project IRR on new investments relative to the cost of capital. </a:t>
            </a:r>
          </a:p>
          <a:p>
            <a:pPr lvl="1"/>
            <a:r>
              <a:rPr lang="en-US" sz="1200" dirty="0"/>
              <a:t>The ability to earn a return above the cost of capital depends on some kind of unique management ability to differentiate products or other monopoly power.</a:t>
            </a:r>
          </a:p>
          <a:p>
            <a:pPr lvl="1"/>
            <a:r>
              <a:rPr lang="en-US" sz="1200" dirty="0"/>
              <a:t>Somehow know the potential for growth in new investments that earn returns above the cost of capital</a:t>
            </a:r>
          </a:p>
          <a:p>
            <a:endParaRPr lang="en-US" sz="1200" dirty="0"/>
          </a:p>
          <a:p>
            <a:r>
              <a:rPr lang="en-US" sz="1200" dirty="0"/>
              <a:t>In a mythical perfect world, a bank would establish the viability of each investment and valuation would be made from equity cash flows.</a:t>
            </a:r>
          </a:p>
          <a:p>
            <a:r>
              <a:rPr lang="en-US" sz="1200" dirty="0"/>
              <a:t>In this perfect mythical world, you could make a reasonable assessment about the IRR versus the growth rate of new investments where the only factor that really drives value is the skills of management</a:t>
            </a:r>
          </a:p>
          <a:p>
            <a:pPr marL="0" indent="0">
              <a:buNone/>
            </a:pPr>
            <a:endParaRPr lang="en-US" sz="1200" b="1" dirty="0">
              <a:solidFill>
                <a:schemeClr val="tx2"/>
              </a:solidFill>
            </a:endParaRPr>
          </a:p>
          <a:p>
            <a:endParaRPr lang="en-US" sz="1200" dirty="0"/>
          </a:p>
        </p:txBody>
      </p:sp>
      <p:pic>
        <p:nvPicPr>
          <p:cNvPr id="8" name="Picture 7">
            <a:extLst>
              <a:ext uri="{FF2B5EF4-FFF2-40B4-BE49-F238E27FC236}">
                <a16:creationId xmlns:a16="http://schemas.microsoft.com/office/drawing/2014/main" id="{B80E8326-795D-7BD3-8A87-1E6950BAFB46}"/>
              </a:ext>
            </a:extLst>
          </p:cNvPr>
          <p:cNvPicPr>
            <a:picLocks noChangeAspect="1"/>
          </p:cNvPicPr>
          <p:nvPr/>
        </p:nvPicPr>
        <p:blipFill>
          <a:blip r:embed="rId4"/>
          <a:stretch>
            <a:fillRect/>
          </a:stretch>
        </p:blipFill>
        <p:spPr>
          <a:xfrm>
            <a:off x="7381039" y="1031636"/>
            <a:ext cx="1285941" cy="1133534"/>
          </a:xfrm>
          <a:prstGeom prst="rect">
            <a:avLst/>
          </a:prstGeom>
        </p:spPr>
      </p:pic>
    </p:spTree>
    <p:custDataLst>
      <p:tags r:id="rId1"/>
    </p:custDataLst>
    <p:extLst>
      <p:ext uri="{BB962C8B-B14F-4D97-AF65-F5344CB8AC3E}">
        <p14:creationId xmlns:p14="http://schemas.microsoft.com/office/powerpoint/2010/main" val="920808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2935-A238-6718-C11D-78BB20AB07A7}"/>
              </a:ext>
            </a:extLst>
          </p:cNvPr>
          <p:cNvSpPr>
            <a:spLocks noGrp="1"/>
          </p:cNvSpPr>
          <p:nvPr>
            <p:ph type="title"/>
          </p:nvPr>
        </p:nvSpPr>
        <p:spPr/>
        <p:txBody>
          <a:bodyPr/>
          <a:lstStyle/>
          <a:p>
            <a:r>
              <a:rPr lang="en-US" dirty="0"/>
              <a:t>Reconciliation of IRR and ROE</a:t>
            </a:r>
          </a:p>
        </p:txBody>
      </p:sp>
      <p:sp>
        <p:nvSpPr>
          <p:cNvPr id="3" name="Content Placeholder 2">
            <a:extLst>
              <a:ext uri="{FF2B5EF4-FFF2-40B4-BE49-F238E27FC236}">
                <a16:creationId xmlns:a16="http://schemas.microsoft.com/office/drawing/2014/main" id="{827C5BA9-7D30-CD84-3A2B-752AE2AFB2C5}"/>
              </a:ext>
            </a:extLst>
          </p:cNvPr>
          <p:cNvSpPr>
            <a:spLocks noGrp="1"/>
          </p:cNvSpPr>
          <p:nvPr>
            <p:ph idx="1"/>
          </p:nvPr>
        </p:nvSpPr>
        <p:spPr>
          <a:xfrm>
            <a:off x="82865" y="1757210"/>
            <a:ext cx="1897142" cy="3228858"/>
          </a:xfrm>
        </p:spPr>
        <p:txBody>
          <a:bodyPr/>
          <a:lstStyle/>
          <a:p>
            <a:pPr algn="l"/>
            <a:r>
              <a:rPr lang="en-US" dirty="0"/>
              <a:t>IRR and ROE are the same over the long-run.</a:t>
            </a:r>
          </a:p>
          <a:p>
            <a:pPr algn="l"/>
            <a:r>
              <a:rPr lang="en-US" dirty="0"/>
              <a:t>ROE you can compute.</a:t>
            </a:r>
          </a:p>
          <a:p>
            <a:pPr algn="l"/>
            <a:r>
              <a:rPr lang="en-US" dirty="0"/>
              <a:t>IRR is known only after the entire project is finished.</a:t>
            </a:r>
          </a:p>
          <a:p>
            <a:endParaRPr lang="en-US" dirty="0"/>
          </a:p>
          <a:p>
            <a:endParaRPr lang="en-US" dirty="0"/>
          </a:p>
        </p:txBody>
      </p:sp>
      <p:sp>
        <p:nvSpPr>
          <p:cNvPr id="4" name="Slide Number Placeholder 3">
            <a:extLst>
              <a:ext uri="{FF2B5EF4-FFF2-40B4-BE49-F238E27FC236}">
                <a16:creationId xmlns:a16="http://schemas.microsoft.com/office/drawing/2014/main" id="{017E57DF-3540-5CDC-9C82-8B0B6941C32F}"/>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36</a:t>
            </a:fld>
            <a:endParaRPr lang="en-GB" dirty="0"/>
          </a:p>
        </p:txBody>
      </p:sp>
      <p:pic>
        <p:nvPicPr>
          <p:cNvPr id="6" name="Picture 5">
            <a:extLst>
              <a:ext uri="{FF2B5EF4-FFF2-40B4-BE49-F238E27FC236}">
                <a16:creationId xmlns:a16="http://schemas.microsoft.com/office/drawing/2014/main" id="{374D0BEC-B7B8-4C40-AF7D-F059EDED404C}"/>
              </a:ext>
            </a:extLst>
          </p:cNvPr>
          <p:cNvPicPr>
            <a:picLocks noChangeAspect="1"/>
          </p:cNvPicPr>
          <p:nvPr/>
        </p:nvPicPr>
        <p:blipFill>
          <a:blip r:embed="rId2"/>
          <a:stretch>
            <a:fillRect/>
          </a:stretch>
        </p:blipFill>
        <p:spPr>
          <a:xfrm>
            <a:off x="2424023" y="1626748"/>
            <a:ext cx="6637112" cy="3604503"/>
          </a:xfrm>
          <a:prstGeom prst="rect">
            <a:avLst/>
          </a:prstGeom>
        </p:spPr>
      </p:pic>
    </p:spTree>
    <p:extLst>
      <p:ext uri="{BB962C8B-B14F-4D97-AF65-F5344CB8AC3E}">
        <p14:creationId xmlns:p14="http://schemas.microsoft.com/office/powerpoint/2010/main" val="1851778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D428-B4C6-B1C3-982D-DF2A88A69555}"/>
              </a:ext>
            </a:extLst>
          </p:cNvPr>
          <p:cNvSpPr>
            <a:spLocks noGrp="1"/>
          </p:cNvSpPr>
          <p:nvPr>
            <p:ph type="title"/>
          </p:nvPr>
        </p:nvSpPr>
        <p:spPr/>
        <p:txBody>
          <a:bodyPr>
            <a:normAutofit fontScale="90000"/>
          </a:bodyPr>
          <a:lstStyle/>
          <a:p>
            <a:r>
              <a:rPr lang="en-US" dirty="0"/>
              <a:t>These Problems Do Not Exist in Project Finance</a:t>
            </a:r>
          </a:p>
        </p:txBody>
      </p:sp>
      <p:sp>
        <p:nvSpPr>
          <p:cNvPr id="3" name="Content Placeholder 2">
            <a:extLst>
              <a:ext uri="{FF2B5EF4-FFF2-40B4-BE49-F238E27FC236}">
                <a16:creationId xmlns:a16="http://schemas.microsoft.com/office/drawing/2014/main" id="{BE1E98AB-7B48-CD3D-21DF-DD64D130F930}"/>
              </a:ext>
            </a:extLst>
          </p:cNvPr>
          <p:cNvSpPr>
            <a:spLocks noGrp="1"/>
          </p:cNvSpPr>
          <p:nvPr>
            <p:ph idx="1"/>
          </p:nvPr>
        </p:nvSpPr>
        <p:spPr/>
        <p:txBody>
          <a:bodyPr/>
          <a:lstStyle/>
          <a:p>
            <a:r>
              <a:rPr lang="en-US" dirty="0"/>
              <a:t>Value a project over its life and don’t need terminal value</a:t>
            </a:r>
          </a:p>
          <a:p>
            <a:r>
              <a:rPr lang="en-US" dirty="0"/>
              <a:t>Discount rate changes, but stable discount rate for a mature project can be established from transactions (when your children become mature, you know their value)</a:t>
            </a:r>
          </a:p>
          <a:p>
            <a:r>
              <a:rPr lang="en-US" dirty="0"/>
              <a:t>Most of the cost of capital comes from debt and the mature equity cost of capital is a bit above (or even below) the interest rate</a:t>
            </a:r>
          </a:p>
          <a:p>
            <a:r>
              <a:rPr lang="en-US" dirty="0"/>
              <a:t>Problems: Irrelevant to use ROIC, ROE, EV/EBITDA, P/E – this makes these ratios irrelevant in fast growing or fast declining corporations. It may be depressing, but this can make just about all financial statement analysis irrelevant for corporate valuation.</a:t>
            </a:r>
          </a:p>
          <a:p>
            <a:r>
              <a:rPr lang="en-US" dirty="0"/>
              <a:t>Market to Book Value can be assessed by the ability to earn returns above the cost of capital.</a:t>
            </a:r>
          </a:p>
          <a:p>
            <a:pPr lvl="1"/>
            <a:r>
              <a:rPr lang="en-US" dirty="0"/>
              <a:t>Book Value (without write-offs) is the equity value on the balance sheet</a:t>
            </a:r>
          </a:p>
          <a:p>
            <a:pPr lvl="1"/>
            <a:r>
              <a:rPr lang="en-US" dirty="0"/>
              <a:t>Cash Flow from Book Value at Cost of Capital can be computed with PMT</a:t>
            </a:r>
          </a:p>
          <a:p>
            <a:pPr lvl="1"/>
            <a:r>
              <a:rPr lang="en-US" dirty="0"/>
              <a:t>Cash Flow from Premium Above Book Value can be computed with PMT and Higher Interest Rate</a:t>
            </a:r>
          </a:p>
          <a:p>
            <a:pPr lvl="1"/>
            <a:r>
              <a:rPr lang="en-US" dirty="0"/>
              <a:t>Theoretical Price to Book Ratio can be computed from PV</a:t>
            </a:r>
          </a:p>
        </p:txBody>
      </p:sp>
    </p:spTree>
    <p:extLst>
      <p:ext uri="{BB962C8B-B14F-4D97-AF65-F5344CB8AC3E}">
        <p14:creationId xmlns:p14="http://schemas.microsoft.com/office/powerpoint/2010/main" val="3497792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1AE69-55AE-8292-5EF7-C2F9B42D52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629434-3658-97AA-3064-DE19368E2D37}"/>
              </a:ext>
            </a:extLst>
          </p:cNvPr>
          <p:cNvSpPr>
            <a:spLocks noGrp="1"/>
          </p:cNvSpPr>
          <p:nvPr>
            <p:ph type="title"/>
          </p:nvPr>
        </p:nvSpPr>
        <p:spPr>
          <a:xfrm>
            <a:off x="304801" y="458604"/>
            <a:ext cx="7606242" cy="654049"/>
          </a:xfrm>
        </p:spPr>
        <p:txBody>
          <a:bodyPr>
            <a:normAutofit fontScale="90000"/>
          </a:bodyPr>
          <a:lstStyle/>
          <a:p>
            <a:r>
              <a:rPr lang="en-US" dirty="0"/>
              <a:t>Stable Company EV/EBITDA, ROIC and Project IRR</a:t>
            </a:r>
          </a:p>
        </p:txBody>
      </p:sp>
      <p:sp>
        <p:nvSpPr>
          <p:cNvPr id="3" name="Content Placeholder 2">
            <a:extLst>
              <a:ext uri="{FF2B5EF4-FFF2-40B4-BE49-F238E27FC236}">
                <a16:creationId xmlns:a16="http://schemas.microsoft.com/office/drawing/2014/main" id="{077D177E-EAB8-917B-CC46-9C18F963834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CB826235-949B-DC7B-6710-49D76B61DF48}"/>
              </a:ext>
            </a:extLst>
          </p:cNvPr>
          <p:cNvPicPr>
            <a:picLocks noChangeAspect="1"/>
          </p:cNvPicPr>
          <p:nvPr/>
        </p:nvPicPr>
        <p:blipFill>
          <a:blip r:embed="rId2"/>
          <a:stretch>
            <a:fillRect/>
          </a:stretch>
        </p:blipFill>
        <p:spPr>
          <a:xfrm>
            <a:off x="261256" y="1766612"/>
            <a:ext cx="8621487" cy="3741299"/>
          </a:xfrm>
          <a:prstGeom prst="rect">
            <a:avLst/>
          </a:prstGeom>
        </p:spPr>
      </p:pic>
    </p:spTree>
    <p:extLst>
      <p:ext uri="{BB962C8B-B14F-4D97-AF65-F5344CB8AC3E}">
        <p14:creationId xmlns:p14="http://schemas.microsoft.com/office/powerpoint/2010/main" val="35570663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09561-CBC2-326A-B6D8-55C1D0DA1D04}"/>
              </a:ext>
            </a:extLst>
          </p:cNvPr>
          <p:cNvSpPr>
            <a:spLocks noGrp="1"/>
          </p:cNvSpPr>
          <p:nvPr>
            <p:ph type="title"/>
          </p:nvPr>
        </p:nvSpPr>
        <p:spPr/>
        <p:txBody>
          <a:bodyPr>
            <a:normAutofit fontScale="90000"/>
          </a:bodyPr>
          <a:lstStyle/>
          <a:p>
            <a:r>
              <a:rPr lang="en-US" dirty="0"/>
              <a:t>Return and Price to Book Ratio for Oil Companies</a:t>
            </a:r>
          </a:p>
        </p:txBody>
      </p:sp>
      <p:sp>
        <p:nvSpPr>
          <p:cNvPr id="3" name="Content Placeholder 2">
            <a:extLst>
              <a:ext uri="{FF2B5EF4-FFF2-40B4-BE49-F238E27FC236}">
                <a16:creationId xmlns:a16="http://schemas.microsoft.com/office/drawing/2014/main" id="{F0557BD5-8313-5DA4-3041-9B22BD8C3406}"/>
              </a:ext>
            </a:extLst>
          </p:cNvPr>
          <p:cNvSpPr>
            <a:spLocks noGrp="1"/>
          </p:cNvSpPr>
          <p:nvPr>
            <p:ph idx="1"/>
          </p:nvPr>
        </p:nvSpPr>
        <p:spPr/>
        <p:txBody>
          <a:bodyPr/>
          <a:lstStyle/>
          <a:p>
            <a:r>
              <a:rPr lang="en-US" dirty="0"/>
              <a:t>Look at Equity IRR -- Seems to require about 15% to 18% to generate value of 2.0 to 2.5x value relative to the investment. Note that the beta is .9</a:t>
            </a:r>
          </a:p>
          <a:p>
            <a:endParaRPr lang="en-US" dirty="0"/>
          </a:p>
        </p:txBody>
      </p:sp>
      <p:pic>
        <p:nvPicPr>
          <p:cNvPr id="8" name="Picture 7">
            <a:extLst>
              <a:ext uri="{FF2B5EF4-FFF2-40B4-BE49-F238E27FC236}">
                <a16:creationId xmlns:a16="http://schemas.microsoft.com/office/drawing/2014/main" id="{DAC44DC6-B3AA-5D08-A196-D091A40536F3}"/>
              </a:ext>
            </a:extLst>
          </p:cNvPr>
          <p:cNvPicPr>
            <a:picLocks noChangeAspect="1"/>
          </p:cNvPicPr>
          <p:nvPr/>
        </p:nvPicPr>
        <p:blipFill>
          <a:blip r:embed="rId2"/>
          <a:stretch>
            <a:fillRect/>
          </a:stretch>
        </p:blipFill>
        <p:spPr>
          <a:xfrm>
            <a:off x="354058" y="2468783"/>
            <a:ext cx="7598304" cy="3454986"/>
          </a:xfrm>
          <a:prstGeom prst="rect">
            <a:avLst/>
          </a:prstGeom>
        </p:spPr>
      </p:pic>
    </p:spTree>
    <p:extLst>
      <p:ext uri="{BB962C8B-B14F-4D97-AF65-F5344CB8AC3E}">
        <p14:creationId xmlns:p14="http://schemas.microsoft.com/office/powerpoint/2010/main" val="2643794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5E715-1F36-70D7-3506-FE7BA3329BE4}"/>
              </a:ext>
            </a:extLst>
          </p:cNvPr>
          <p:cNvSpPr>
            <a:spLocks noGrp="1"/>
          </p:cNvSpPr>
          <p:nvPr>
            <p:ph type="title"/>
          </p:nvPr>
        </p:nvSpPr>
        <p:spPr/>
        <p:txBody>
          <a:bodyPr/>
          <a:lstStyle/>
          <a:p>
            <a:r>
              <a:rPr lang="en-US" dirty="0"/>
              <a:t>Other Subjects</a:t>
            </a:r>
          </a:p>
        </p:txBody>
      </p:sp>
      <p:sp>
        <p:nvSpPr>
          <p:cNvPr id="3" name="Content Placeholder 2">
            <a:extLst>
              <a:ext uri="{FF2B5EF4-FFF2-40B4-BE49-F238E27FC236}">
                <a16:creationId xmlns:a16="http://schemas.microsoft.com/office/drawing/2014/main" id="{5EDB1903-CDA5-A282-5FEC-75A1C62B1FD8}"/>
              </a:ext>
            </a:extLst>
          </p:cNvPr>
          <p:cNvSpPr>
            <a:spLocks noGrp="1"/>
          </p:cNvSpPr>
          <p:nvPr>
            <p:ph idx="1"/>
          </p:nvPr>
        </p:nvSpPr>
        <p:spPr/>
        <p:txBody>
          <a:bodyPr>
            <a:normAutofit fontScale="92500" lnSpcReduction="10000"/>
          </a:bodyPr>
          <a:lstStyle/>
          <a:p>
            <a:endParaRPr lang="en-US" dirty="0"/>
          </a:p>
          <a:p>
            <a:r>
              <a:rPr lang="en-US" dirty="0"/>
              <a:t>Use a model: How to stress test project variables and judge the appropriateness of a project’s financing structure </a:t>
            </a:r>
          </a:p>
          <a:p>
            <a:r>
              <a:rPr lang="en-US" dirty="0"/>
              <a:t>Perform simple audit checks on financial models prepared by third parties </a:t>
            </a:r>
          </a:p>
          <a:p>
            <a:r>
              <a:rPr lang="en-US" dirty="0"/>
              <a:t>Improve the due diligence process of Project Finance transactions to ultimately structure more robust transactions including issues related to technology and operational risk management, use of piloting and optimal scaling etc. </a:t>
            </a:r>
          </a:p>
          <a:p>
            <a:r>
              <a:rPr lang="en-US" dirty="0"/>
              <a:t>Financial strategies and implications: Understand covenants and other features designed to protect investors interests in Project </a:t>
            </a:r>
          </a:p>
          <a:p>
            <a:r>
              <a:rPr lang="en-US" dirty="0"/>
              <a:t>Use of Carbon Credits and Green Subsidies </a:t>
            </a:r>
          </a:p>
          <a:p>
            <a:r>
              <a:rPr lang="en-US" dirty="0"/>
              <a:t>Finance with particular emphasis to green projects involving natural resources </a:t>
            </a:r>
          </a:p>
          <a:p>
            <a:r>
              <a:rPr lang="en-US" dirty="0"/>
              <a:t>Understand the regulatory aspects and insurance programmes in Project Finance </a:t>
            </a:r>
          </a:p>
          <a:p>
            <a:r>
              <a:rPr lang="en-US" dirty="0"/>
              <a:t>Understand EIB Group financial legal structuring document requirements </a:t>
            </a:r>
          </a:p>
          <a:p>
            <a:r>
              <a:rPr lang="en-US" dirty="0"/>
              <a:t>Post signature events: Be aware of most recurrent project finance post-signature events </a:t>
            </a:r>
          </a:p>
          <a:p>
            <a:r>
              <a:rPr lang="en-US" dirty="0"/>
              <a:t>Key PF monitoring aspects </a:t>
            </a:r>
          </a:p>
          <a:p>
            <a:r>
              <a:rPr lang="en-US" dirty="0"/>
              <a:t>Regular Financial model updates and approvals </a:t>
            </a:r>
          </a:p>
          <a:p>
            <a:r>
              <a:rPr lang="en-US" dirty="0"/>
              <a:t>Dividend distributions – checks and due diligence </a:t>
            </a:r>
          </a:p>
        </p:txBody>
      </p:sp>
    </p:spTree>
    <p:extLst>
      <p:ext uri="{BB962C8B-B14F-4D97-AF65-F5344CB8AC3E}">
        <p14:creationId xmlns:p14="http://schemas.microsoft.com/office/powerpoint/2010/main" val="3653870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BB0A8-AEF8-150E-0FFC-730A7E0ED6C1}"/>
              </a:ext>
            </a:extLst>
          </p:cNvPr>
          <p:cNvSpPr>
            <a:spLocks noGrp="1"/>
          </p:cNvSpPr>
          <p:nvPr>
            <p:ph type="ctrTitle"/>
          </p:nvPr>
        </p:nvSpPr>
        <p:spPr/>
        <p:txBody>
          <a:bodyPr>
            <a:normAutofit fontScale="90000"/>
          </a:bodyPr>
          <a:lstStyle/>
          <a:p>
            <a:r>
              <a:rPr lang="en-US" dirty="0"/>
              <a:t>Session 2: The key parties in a project finance including the lender and two key project finance ratios</a:t>
            </a:r>
          </a:p>
        </p:txBody>
      </p:sp>
    </p:spTree>
    <p:extLst>
      <p:ext uri="{BB962C8B-B14F-4D97-AF65-F5344CB8AC3E}">
        <p14:creationId xmlns:p14="http://schemas.microsoft.com/office/powerpoint/2010/main" val="3559676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5E-746E-B7E8-C2F7-7B31FAE9BC0E}"/>
              </a:ext>
            </a:extLst>
          </p:cNvPr>
          <p:cNvSpPr>
            <a:spLocks noGrp="1"/>
          </p:cNvSpPr>
          <p:nvPr>
            <p:ph type="title"/>
          </p:nvPr>
        </p:nvSpPr>
        <p:spPr/>
        <p:txBody>
          <a:bodyPr>
            <a:normAutofit fontScale="90000"/>
          </a:bodyPr>
          <a:lstStyle/>
          <a:p>
            <a:r>
              <a:rPr lang="en-US" dirty="0"/>
              <a:t>Subjects for Key Parties, Contracts, Lenders and Equity Investors</a:t>
            </a:r>
          </a:p>
        </p:txBody>
      </p:sp>
      <p:sp>
        <p:nvSpPr>
          <p:cNvPr id="3" name="Content Placeholder 2">
            <a:extLst>
              <a:ext uri="{FF2B5EF4-FFF2-40B4-BE49-F238E27FC236}">
                <a16:creationId xmlns:a16="http://schemas.microsoft.com/office/drawing/2014/main" id="{3F893BE3-DABE-C96B-285D-59BCD96F8B97}"/>
              </a:ext>
            </a:extLst>
          </p:cNvPr>
          <p:cNvSpPr>
            <a:spLocks noGrp="1"/>
          </p:cNvSpPr>
          <p:nvPr>
            <p:ph idx="1"/>
          </p:nvPr>
        </p:nvSpPr>
        <p:spPr/>
        <p:txBody>
          <a:bodyPr/>
          <a:lstStyle/>
          <a:p>
            <a:r>
              <a:rPr lang="en-US" sz="1800" dirty="0"/>
              <a:t>Project company/borrower (IRR); </a:t>
            </a:r>
          </a:p>
          <a:p>
            <a:pPr lvl="1"/>
            <a:r>
              <a:rPr lang="en-US" sz="1600" dirty="0"/>
              <a:t>Industrial Sponsors and Financial Sponsors: key differences and how do they interact, e.g. shareholders agreement </a:t>
            </a:r>
            <a:r>
              <a:rPr lang="en-US" sz="1600" dirty="0" err="1"/>
              <a:t>etc</a:t>
            </a:r>
            <a:r>
              <a:rPr lang="en-US" sz="1600" dirty="0"/>
              <a:t>; </a:t>
            </a:r>
          </a:p>
          <a:p>
            <a:pPr lvl="1"/>
            <a:r>
              <a:rPr lang="en-US" sz="1600" dirty="0"/>
              <a:t>Construction contractors (EPC and margins); </a:t>
            </a:r>
          </a:p>
          <a:p>
            <a:pPr lvl="1"/>
            <a:r>
              <a:rPr lang="en-US" sz="1600" dirty="0"/>
              <a:t>Operator; </a:t>
            </a:r>
          </a:p>
          <a:p>
            <a:pPr lvl="1"/>
            <a:r>
              <a:rPr lang="en-US" sz="1600" dirty="0"/>
              <a:t>Suppliers; purchasers/off-takers; </a:t>
            </a:r>
          </a:p>
          <a:p>
            <a:pPr lvl="1"/>
            <a:r>
              <a:rPr lang="en-US" sz="1600" dirty="0"/>
              <a:t>Government role, government as a counterparty, government as a host </a:t>
            </a:r>
            <a:r>
              <a:rPr lang="en-US" sz="1600" dirty="0" err="1"/>
              <a:t>etc</a:t>
            </a:r>
            <a:r>
              <a:rPr lang="en-US" sz="1600" dirty="0"/>
              <a:t> </a:t>
            </a:r>
          </a:p>
          <a:p>
            <a:r>
              <a:rPr lang="en-US" sz="1800" dirty="0"/>
              <a:t>Risk-return and what it means (Required Equity IRR); </a:t>
            </a:r>
          </a:p>
          <a:p>
            <a:pPr lvl="1"/>
            <a:r>
              <a:rPr lang="en-US" sz="1600" dirty="0"/>
              <a:t>Third party equity investors (IRR for Mature Project); </a:t>
            </a:r>
          </a:p>
          <a:p>
            <a:pPr lvl="1"/>
            <a:r>
              <a:rPr lang="en-US" sz="1600" dirty="0"/>
              <a:t>Lenders banks and other sources (DSCR, LLCR, PLCR); </a:t>
            </a:r>
          </a:p>
          <a:p>
            <a:pPr lvl="1"/>
            <a:r>
              <a:rPr lang="en-US" sz="1600" dirty="0"/>
              <a:t>Multilateral banks and export credit agencies; </a:t>
            </a:r>
          </a:p>
          <a:p>
            <a:r>
              <a:rPr lang="en-US" sz="1800" dirty="0"/>
              <a:t>Different teams: legal team; finance team; financial adviser; model auditor; insurers; tax and accounting advisers; environmental consultant. </a:t>
            </a:r>
          </a:p>
          <a:p>
            <a:endParaRPr lang="en-US" dirty="0"/>
          </a:p>
        </p:txBody>
      </p:sp>
    </p:spTree>
    <p:extLst>
      <p:ext uri="{BB962C8B-B14F-4D97-AF65-F5344CB8AC3E}">
        <p14:creationId xmlns:p14="http://schemas.microsoft.com/office/powerpoint/2010/main" val="3835704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906E4-B28D-9273-3FB1-2CB6A9B08084}"/>
              </a:ext>
            </a:extLst>
          </p:cNvPr>
          <p:cNvSpPr>
            <a:spLocks noGrp="1"/>
          </p:cNvSpPr>
          <p:nvPr>
            <p:ph type="title"/>
          </p:nvPr>
        </p:nvSpPr>
        <p:spPr/>
        <p:txBody>
          <a:bodyPr/>
          <a:lstStyle/>
          <a:p>
            <a:r>
              <a:rPr lang="en-US" dirty="0"/>
              <a:t>Economic Theory of Contracts</a:t>
            </a:r>
          </a:p>
        </p:txBody>
      </p:sp>
      <p:sp>
        <p:nvSpPr>
          <p:cNvPr id="3" name="Text Placeholder 2">
            <a:extLst>
              <a:ext uri="{FF2B5EF4-FFF2-40B4-BE49-F238E27FC236}">
                <a16:creationId xmlns:a16="http://schemas.microsoft.com/office/drawing/2014/main" id="{71E2C03E-62D1-9E83-28F1-12923041A438}"/>
              </a:ext>
            </a:extLst>
          </p:cNvPr>
          <p:cNvSpPr>
            <a:spLocks noGrp="1"/>
          </p:cNvSpPr>
          <p:nvPr>
            <p:ph idx="1"/>
          </p:nvPr>
        </p:nvSpPr>
        <p:spPr/>
        <p:txBody>
          <a:bodyPr>
            <a:normAutofit/>
          </a:bodyPr>
          <a:lstStyle/>
          <a:p>
            <a:r>
              <a:rPr lang="en-US" dirty="0"/>
              <a:t>Take a step back and think about what contracts really do:</a:t>
            </a:r>
          </a:p>
          <a:p>
            <a:pPr lvl="1"/>
            <a:r>
              <a:rPr lang="en-US" dirty="0"/>
              <a:t>Contracts change the risk structure between the parities. If you have no contract, you may have more variation in your cash flows or something else</a:t>
            </a:r>
          </a:p>
          <a:p>
            <a:pPr lvl="2"/>
            <a:r>
              <a:rPr lang="en-US" dirty="0"/>
              <a:t>Things that vary for which you can have hedging contracts</a:t>
            </a:r>
          </a:p>
          <a:p>
            <a:pPr lvl="3"/>
            <a:r>
              <a:rPr lang="en-US" dirty="0"/>
              <a:t>Commodity and electricity prices</a:t>
            </a:r>
          </a:p>
          <a:p>
            <a:pPr lvl="3"/>
            <a:r>
              <a:rPr lang="en-US" dirty="0"/>
              <a:t>Real Estate prices</a:t>
            </a:r>
          </a:p>
          <a:p>
            <a:pPr lvl="3"/>
            <a:r>
              <a:rPr lang="en-US" dirty="0"/>
              <a:t>Interest Rates</a:t>
            </a:r>
          </a:p>
          <a:p>
            <a:pPr lvl="3"/>
            <a:r>
              <a:rPr lang="en-US" dirty="0"/>
              <a:t> Inflation Rates</a:t>
            </a:r>
          </a:p>
          <a:p>
            <a:pPr lvl="1"/>
            <a:r>
              <a:rPr lang="en-US" dirty="0"/>
              <a:t>Generally, but not always, with hindsight, one party will be better off, and the other will be worse off by locking prices or other things in. </a:t>
            </a:r>
          </a:p>
          <a:p>
            <a:pPr lvl="2"/>
            <a:r>
              <a:rPr lang="en-US" dirty="0"/>
              <a:t>If you sign a contract for a loan on your house with a fixed interest rate, you may be happy if the interest rate rises but sad if it declines</a:t>
            </a:r>
          </a:p>
          <a:p>
            <a:pPr lvl="2"/>
            <a:r>
              <a:rPr lang="en-US" dirty="0"/>
              <a:t>If you sign a contract for life insurance and you die later, you lose on the contract, and the insurance company wins</a:t>
            </a:r>
          </a:p>
          <a:p>
            <a:pPr lvl="2"/>
            <a:r>
              <a:rPr lang="en-US" dirty="0"/>
              <a:t>If you sign a contract for buying solar power, you may be sad if the price of solar power goes down but happy if the solar price goes up.</a:t>
            </a:r>
          </a:p>
          <a:p>
            <a:pPr lvl="1"/>
            <a:r>
              <a:rPr lang="en-US" dirty="0"/>
              <a:t>Contracts should encourage parties to behave well, and in economic terms they should manage things efficiently and not waste money</a:t>
            </a:r>
          </a:p>
          <a:p>
            <a:pPr lvl="1"/>
            <a:r>
              <a:rPr lang="en-US" dirty="0"/>
              <a:t>Liquidated damages like warranties when you buy something – you will pay extra for the warranty on your phone from the likelihood of you damaging the phone and what is covered. The economics of a warranty depend on the buyer value,</a:t>
            </a:r>
          </a:p>
        </p:txBody>
      </p:sp>
    </p:spTree>
    <p:extLst>
      <p:ext uri="{BB962C8B-B14F-4D97-AF65-F5344CB8AC3E}">
        <p14:creationId xmlns:p14="http://schemas.microsoft.com/office/powerpoint/2010/main" val="2396516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9DBED-4F3B-4488-BDAE-81598D5AB733}"/>
              </a:ext>
            </a:extLst>
          </p:cNvPr>
          <p:cNvSpPr>
            <a:spLocks noGrp="1"/>
          </p:cNvSpPr>
          <p:nvPr>
            <p:ph type="title"/>
          </p:nvPr>
        </p:nvSpPr>
        <p:spPr/>
        <p:txBody>
          <a:bodyPr>
            <a:normAutofit fontScale="90000"/>
          </a:bodyPr>
          <a:lstStyle/>
          <a:p>
            <a:r>
              <a:rPr lang="en-US" dirty="0"/>
              <a:t>Explaining Project Finance with Diagrams</a:t>
            </a:r>
          </a:p>
        </p:txBody>
      </p:sp>
      <p:sp>
        <p:nvSpPr>
          <p:cNvPr id="6" name="Content Placeholder 5">
            <a:extLst>
              <a:ext uri="{FF2B5EF4-FFF2-40B4-BE49-F238E27FC236}">
                <a16:creationId xmlns:a16="http://schemas.microsoft.com/office/drawing/2014/main" id="{0F3B337D-22E0-4A1F-A766-7232A4695822}"/>
              </a:ext>
            </a:extLst>
          </p:cNvPr>
          <p:cNvSpPr>
            <a:spLocks noGrp="1"/>
          </p:cNvSpPr>
          <p:nvPr>
            <p:ph idx="1"/>
          </p:nvPr>
        </p:nvSpPr>
        <p:spPr/>
        <p:txBody>
          <a:bodyPr>
            <a:normAutofit/>
          </a:bodyPr>
          <a:lstStyle/>
          <a:p>
            <a:r>
              <a:rPr lang="en-US" sz="2400" dirty="0"/>
              <a:t>You would like the diagram to give you a picture of the risk of the project and highlight issues with contracts</a:t>
            </a:r>
          </a:p>
          <a:p>
            <a:pPr lvl="1"/>
            <a:r>
              <a:rPr lang="en-US" sz="1950" dirty="0"/>
              <a:t>SPV is a separate corporation in the middle</a:t>
            </a:r>
          </a:p>
          <a:p>
            <a:pPr lvl="1"/>
            <a:r>
              <a:rPr lang="en-US" sz="1950" dirty="0"/>
              <a:t>SPV signs a lot of contracts that should be illustrate   with solid lines</a:t>
            </a:r>
          </a:p>
          <a:p>
            <a:pPr lvl="1"/>
            <a:r>
              <a:rPr lang="en-US" sz="1950" dirty="0"/>
              <a:t>The contracts should be labeled (e.g. concession contract, EPC contract, PPA contract, O&amp;M contract, Loan Agreement, Shareholders agreement)</a:t>
            </a:r>
          </a:p>
          <a:p>
            <a:pPr lvl="1"/>
            <a:r>
              <a:rPr lang="en-US" sz="1950" dirty="0"/>
              <a:t>Different levels of support from parent (non-recourse is no support)</a:t>
            </a:r>
          </a:p>
          <a:p>
            <a:pPr lvl="1"/>
            <a:r>
              <a:rPr lang="en-US" sz="1950" dirty="0"/>
              <a:t>Contracts should be consistent with each other</a:t>
            </a:r>
          </a:p>
          <a:p>
            <a:pPr lvl="1"/>
            <a:r>
              <a:rPr lang="en-US" sz="1950" dirty="0"/>
              <a:t>Diagram should show direction of money and start with revenues (no revenues, no project)</a:t>
            </a:r>
          </a:p>
          <a:p>
            <a:pPr lvl="1"/>
            <a:r>
              <a:rPr lang="en-US" sz="1950" dirty="0"/>
              <a:t>Quality of off-takers should be shown on the diagram in the circles</a:t>
            </a:r>
          </a:p>
          <a:p>
            <a:pPr lvl="1"/>
            <a:r>
              <a:rPr lang="en-US" sz="1950" dirty="0"/>
              <a:t>Insurances and guarantees should can be demonstrated</a:t>
            </a:r>
          </a:p>
        </p:txBody>
      </p:sp>
      <p:sp>
        <p:nvSpPr>
          <p:cNvPr id="4" name="Slide Number Placeholder 3">
            <a:extLst>
              <a:ext uri="{FF2B5EF4-FFF2-40B4-BE49-F238E27FC236}">
                <a16:creationId xmlns:a16="http://schemas.microsoft.com/office/drawing/2014/main" id="{90534551-4CE9-4A78-8CC1-42EF06D35E04}"/>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43</a:t>
            </a:fld>
            <a:endParaRPr lang="ko-KR" altLang="en-US" dirty="0"/>
          </a:p>
        </p:txBody>
      </p:sp>
    </p:spTree>
    <p:extLst>
      <p:ext uri="{BB962C8B-B14F-4D97-AF65-F5344CB8AC3E}">
        <p14:creationId xmlns:p14="http://schemas.microsoft.com/office/powerpoint/2010/main" val="3783157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2468A0-64D9-40DB-B655-E36032D49978}"/>
              </a:ext>
            </a:extLst>
          </p:cNvPr>
          <p:cNvSpPr>
            <a:spLocks noGrp="1"/>
          </p:cNvSpPr>
          <p:nvPr>
            <p:ph type="title"/>
          </p:nvPr>
        </p:nvSpPr>
        <p:spPr>
          <a:xfrm>
            <a:off x="200025" y="686602"/>
            <a:ext cx="8219356" cy="684998"/>
          </a:xfrm>
        </p:spPr>
        <p:txBody>
          <a:bodyPr>
            <a:normAutofit fontScale="90000"/>
          </a:bodyPr>
          <a:lstStyle/>
          <a:p>
            <a:r>
              <a:rPr lang="en-US" dirty="0"/>
              <a:t>Start with Revenues and Risks from Revenues – General Categories from Revenue Generation</a:t>
            </a:r>
          </a:p>
        </p:txBody>
      </p:sp>
      <p:sp>
        <p:nvSpPr>
          <p:cNvPr id="4" name="Content Placeholder 3">
            <a:extLst>
              <a:ext uri="{FF2B5EF4-FFF2-40B4-BE49-F238E27FC236}">
                <a16:creationId xmlns:a16="http://schemas.microsoft.com/office/drawing/2014/main" id="{1EECD106-7701-4A33-9A43-0A51F81AEAFC}"/>
              </a:ext>
            </a:extLst>
          </p:cNvPr>
          <p:cNvSpPr>
            <a:spLocks noGrp="1"/>
          </p:cNvSpPr>
          <p:nvPr>
            <p:ph idx="1"/>
          </p:nvPr>
        </p:nvSpPr>
        <p:spPr>
          <a:xfrm>
            <a:off x="200025" y="1802921"/>
            <a:ext cx="8314247" cy="3899139"/>
          </a:xfrm>
        </p:spPr>
        <p:txBody>
          <a:bodyPr>
            <a:normAutofit/>
          </a:bodyPr>
          <a:lstStyle/>
          <a:p>
            <a:r>
              <a:rPr lang="en-US" dirty="0"/>
              <a:t>Different types of revenues in project finance</a:t>
            </a:r>
          </a:p>
          <a:p>
            <a:pPr lvl="1"/>
            <a:r>
              <a:rPr lang="en-US" dirty="0"/>
              <a:t>Price Risk and Volume Risk from Demand</a:t>
            </a:r>
          </a:p>
          <a:p>
            <a:pPr lvl="2"/>
            <a:r>
              <a:rPr lang="en-US" dirty="0"/>
              <a:t>Real Estate</a:t>
            </a:r>
          </a:p>
          <a:p>
            <a:pPr lvl="2"/>
            <a:r>
              <a:rPr lang="en-US" dirty="0"/>
              <a:t>Technology</a:t>
            </a:r>
          </a:p>
          <a:p>
            <a:pPr lvl="2"/>
            <a:r>
              <a:rPr lang="en-US" dirty="0"/>
              <a:t>Rehabilitation and some health care</a:t>
            </a:r>
          </a:p>
          <a:p>
            <a:pPr lvl="1"/>
            <a:r>
              <a:rPr lang="en-US" dirty="0"/>
              <a:t>Price Risk but Limited Demand Risk</a:t>
            </a:r>
          </a:p>
          <a:p>
            <a:pPr lvl="2"/>
            <a:r>
              <a:rPr lang="en-US" dirty="0"/>
              <a:t>Commodity Price – Oil and Gas</a:t>
            </a:r>
          </a:p>
          <a:p>
            <a:pPr lvl="2"/>
            <a:r>
              <a:rPr lang="en-US" dirty="0"/>
              <a:t>Refinery and Mining</a:t>
            </a:r>
          </a:p>
          <a:p>
            <a:pPr lvl="1"/>
            <a:r>
              <a:rPr lang="en-US" dirty="0"/>
              <a:t>Volume Risk but Limited Price Risk</a:t>
            </a:r>
          </a:p>
          <a:p>
            <a:pPr lvl="2"/>
            <a:r>
              <a:rPr lang="en-US" dirty="0"/>
              <a:t>Infrastructure – Toll roads and bridges</a:t>
            </a:r>
          </a:p>
          <a:p>
            <a:pPr lvl="2"/>
            <a:r>
              <a:rPr lang="en-US" dirty="0"/>
              <a:t>Infrastructure – Airports</a:t>
            </a:r>
          </a:p>
          <a:p>
            <a:pPr lvl="2"/>
            <a:r>
              <a:rPr lang="en-US" dirty="0"/>
              <a:t>Renewable Energy with Resource Risk</a:t>
            </a:r>
          </a:p>
          <a:p>
            <a:pPr lvl="1"/>
            <a:r>
              <a:rPr lang="en-US" dirty="0"/>
              <a:t>Availability Risk – No Price or Volume Risk</a:t>
            </a:r>
          </a:p>
          <a:p>
            <a:pPr lvl="2"/>
            <a:r>
              <a:rPr lang="en-US" dirty="0"/>
              <a:t>Dispatchable Power Plants – IPP, BOT, BOOT</a:t>
            </a:r>
          </a:p>
          <a:p>
            <a:pPr lvl="2"/>
            <a:r>
              <a:rPr lang="en-US" dirty="0"/>
              <a:t>Hospitals, Schools, Prisons – PPP, Availability Payment</a:t>
            </a:r>
          </a:p>
          <a:p>
            <a:pPr lvl="2"/>
            <a:r>
              <a:rPr lang="en-US" dirty="0"/>
              <a:t>Availability Bases Toll Roads – Availability Projects</a:t>
            </a:r>
          </a:p>
          <a:p>
            <a:pPr lvl="2"/>
            <a:endParaRPr lang="en-US" dirty="0"/>
          </a:p>
        </p:txBody>
      </p:sp>
    </p:spTree>
    <p:extLst>
      <p:ext uri="{BB962C8B-B14F-4D97-AF65-F5344CB8AC3E}">
        <p14:creationId xmlns:p14="http://schemas.microsoft.com/office/powerpoint/2010/main" val="1833327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a:off x="2550737" y="2915690"/>
            <a:ext cx="66138" cy="19844"/>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4992215" y="4492495"/>
            <a:ext cx="1298885" cy="760952"/>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p:cNvCxnSpPr>
            <a:cxnSpLocks/>
            <a:endCxn id="31" idx="6"/>
          </p:cNvCxnSpPr>
          <p:nvPr/>
        </p:nvCxnSpPr>
        <p:spPr bwMode="auto">
          <a:xfrm flipH="1" flipV="1">
            <a:off x="2450916" y="4246722"/>
            <a:ext cx="1384705" cy="430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5044309" y="4128548"/>
            <a:ext cx="1356492"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3777361" y="3655872"/>
            <a:ext cx="1423289" cy="980165"/>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Special Purpose Vehicle: Bond Rating of BBB-</a:t>
            </a:r>
          </a:p>
        </p:txBody>
      </p:sp>
      <p:sp>
        <p:nvSpPr>
          <p:cNvPr id="8" name="Oval 7"/>
          <p:cNvSpPr/>
          <p:nvPr/>
        </p:nvSpPr>
        <p:spPr bwMode="auto">
          <a:xfrm>
            <a:off x="3388101" y="1626618"/>
            <a:ext cx="2274691" cy="833004"/>
          </a:xfrm>
          <a:prstGeom prst="ellipse">
            <a:avLst/>
          </a:prstGeom>
          <a:solidFill>
            <a:schemeClr val="tx1"/>
          </a:solidFill>
          <a:ln w="12700" cap="flat" cmpd="sng" algn="ctr">
            <a:solidFill>
              <a:schemeClr val="accent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Off-taker: Want strong off-taker with inactive to honor</a:t>
            </a:r>
            <a:r>
              <a:rPr lang="en-US" sz="900" dirty="0">
                <a:solidFill>
                  <a:schemeClr val="bg1">
                    <a:lumMod val="95000"/>
                  </a:schemeClr>
                </a:solidFill>
              </a:rPr>
              <a:t> contract</a:t>
            </a:r>
            <a:endParaRPr lang="en-US" sz="900" dirty="0">
              <a:solidFill>
                <a:schemeClr val="bg1">
                  <a:lumMod val="95000"/>
                </a:schemeClr>
              </a:solidFill>
              <a:latin typeface="Arial" pitchFamily="34" charset="0"/>
            </a:endParaRPr>
          </a:p>
        </p:txBody>
      </p:sp>
      <p:sp>
        <p:nvSpPr>
          <p:cNvPr id="14" name="Oval 13"/>
          <p:cNvSpPr/>
          <p:nvPr/>
        </p:nvSpPr>
        <p:spPr bwMode="auto">
          <a:xfrm>
            <a:off x="1101437" y="2346614"/>
            <a:ext cx="1561073" cy="823447"/>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EPC Contractor: Want Strong Record and Finances</a:t>
            </a:r>
          </a:p>
        </p:txBody>
      </p:sp>
      <p:sp>
        <p:nvSpPr>
          <p:cNvPr id="15" name="Rectangle 14"/>
          <p:cNvSpPr/>
          <p:nvPr/>
        </p:nvSpPr>
        <p:spPr bwMode="auto">
          <a:xfrm>
            <a:off x="2776926" y="3236220"/>
            <a:ext cx="1058695" cy="438514"/>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EPC: Fixed Price Contract with LD</a:t>
            </a:r>
          </a:p>
        </p:txBody>
      </p:sp>
      <p:sp>
        <p:nvSpPr>
          <p:cNvPr id="21" name="Oval 20"/>
          <p:cNvSpPr/>
          <p:nvPr/>
        </p:nvSpPr>
        <p:spPr bwMode="auto">
          <a:xfrm>
            <a:off x="6350034" y="3741863"/>
            <a:ext cx="1240245" cy="71916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O&amp;M Contractor</a:t>
            </a:r>
          </a:p>
        </p:txBody>
      </p:sp>
      <p:sp>
        <p:nvSpPr>
          <p:cNvPr id="31" name="Oval 30"/>
          <p:cNvSpPr/>
          <p:nvPr/>
        </p:nvSpPr>
        <p:spPr bwMode="auto">
          <a:xfrm>
            <a:off x="1087180" y="3751414"/>
            <a:ext cx="1363736" cy="990614"/>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Supplier: Need to Understand Economics and Supply Curve</a:t>
            </a:r>
          </a:p>
          <a:p>
            <a:pPr algn="ctr" eaLnBrk="0" fontAlgn="base" hangingPunct="0">
              <a:spcBef>
                <a:spcPct val="0"/>
              </a:spcBef>
              <a:spcAft>
                <a:spcPct val="0"/>
              </a:spcAft>
            </a:pPr>
            <a:endParaRPr lang="en-US" sz="900" dirty="0">
              <a:solidFill>
                <a:schemeClr val="bg1">
                  <a:lumMod val="95000"/>
                </a:schemeClr>
              </a:solidFill>
              <a:latin typeface="Arial" pitchFamily="34" charset="0"/>
            </a:endParaRPr>
          </a:p>
        </p:txBody>
      </p:sp>
      <p:sp>
        <p:nvSpPr>
          <p:cNvPr id="32" name="Oval 31"/>
          <p:cNvSpPr/>
          <p:nvPr/>
        </p:nvSpPr>
        <p:spPr bwMode="auto">
          <a:xfrm>
            <a:off x="6046755" y="5125230"/>
            <a:ext cx="1668496" cy="875522"/>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Lenders:</a:t>
            </a:r>
          </a:p>
          <a:p>
            <a:pPr algn="ctr" eaLnBrk="0" fontAlgn="base" hangingPunct="0">
              <a:spcBef>
                <a:spcPct val="0"/>
              </a:spcBef>
              <a:spcAft>
                <a:spcPct val="0"/>
              </a:spcAft>
            </a:pPr>
            <a:r>
              <a:rPr lang="en-US" sz="900" dirty="0">
                <a:solidFill>
                  <a:schemeClr val="bg1">
                    <a:lumMod val="95000"/>
                  </a:schemeClr>
                </a:solidFill>
                <a:latin typeface="Arial" pitchFamily="34" charset="0"/>
              </a:rPr>
              <a:t>Lenders want DSCR (LLCR, PLCR)</a:t>
            </a:r>
          </a:p>
        </p:txBody>
      </p:sp>
      <p:sp>
        <p:nvSpPr>
          <p:cNvPr id="33" name="Oval 32"/>
          <p:cNvSpPr/>
          <p:nvPr/>
        </p:nvSpPr>
        <p:spPr bwMode="auto">
          <a:xfrm>
            <a:off x="1305762" y="5008686"/>
            <a:ext cx="1386580" cy="992064"/>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solidFill>
                  <a:schemeClr val="bg1">
                    <a:lumMod val="95000"/>
                  </a:schemeClr>
                </a:solidFill>
                <a:latin typeface="Arial" pitchFamily="34" charset="0"/>
              </a:rPr>
              <a:t>Banks Like Strong Sponsors. Sponsors want EIRR</a:t>
            </a:r>
          </a:p>
        </p:txBody>
      </p:sp>
      <p:sp>
        <p:nvSpPr>
          <p:cNvPr id="43" name="Rectangle 42"/>
          <p:cNvSpPr/>
          <p:nvPr/>
        </p:nvSpPr>
        <p:spPr bwMode="auto">
          <a:xfrm>
            <a:off x="4962250" y="4797391"/>
            <a:ext cx="940499" cy="71826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Loan Agreement – Draws Green; Debt Service Red</a:t>
            </a:r>
          </a:p>
        </p:txBody>
      </p:sp>
      <p:cxnSp>
        <p:nvCxnSpPr>
          <p:cNvPr id="57" name="Straight Arrow Connector 56"/>
          <p:cNvCxnSpPr>
            <a:cxnSpLocks/>
            <a:stCxn id="7" idx="3"/>
          </p:cNvCxnSpPr>
          <p:nvPr/>
        </p:nvCxnSpPr>
        <p:spPr bwMode="auto">
          <a:xfrm flipH="1">
            <a:off x="2726754" y="4492495"/>
            <a:ext cx="1259044" cy="99507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72000" y="2445165"/>
            <a:ext cx="0" cy="122956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320248" y="3965219"/>
            <a:ext cx="794802" cy="32049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O&amp;M Agreement</a:t>
            </a:r>
          </a:p>
        </p:txBody>
      </p:sp>
      <p:sp>
        <p:nvSpPr>
          <p:cNvPr id="72" name="Rectangle 71">
            <a:extLst>
              <a:ext uri="{FF2B5EF4-FFF2-40B4-BE49-F238E27FC236}">
                <a16:creationId xmlns:a16="http://schemas.microsoft.com/office/drawing/2014/main" id="{D5D16671-9930-47D8-B49D-0EA5AB53B07C}"/>
              </a:ext>
            </a:extLst>
          </p:cNvPr>
          <p:cNvSpPr/>
          <p:nvPr/>
        </p:nvSpPr>
        <p:spPr bwMode="auto">
          <a:xfrm>
            <a:off x="2738616" y="4013322"/>
            <a:ext cx="794802" cy="320492"/>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Supply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a:xfrm>
            <a:off x="389328" y="507593"/>
            <a:ext cx="3219448" cy="780437"/>
          </a:xfrm>
        </p:spPr>
        <p:txBody>
          <a:bodyPr>
            <a:normAutofit fontScale="90000"/>
          </a:bodyPr>
          <a:lstStyle/>
          <a:p>
            <a:r>
              <a:rPr lang="en-US" dirty="0"/>
              <a:t>Not Just a Diagram – Illustrate Risks</a:t>
            </a:r>
          </a:p>
        </p:txBody>
      </p:sp>
      <p:sp>
        <p:nvSpPr>
          <p:cNvPr id="47" name="Rectangle 46"/>
          <p:cNvSpPr/>
          <p:nvPr/>
        </p:nvSpPr>
        <p:spPr bwMode="auto">
          <a:xfrm>
            <a:off x="3129208" y="4946651"/>
            <a:ext cx="841721" cy="39695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a:off x="5145707" y="4384664"/>
            <a:ext cx="54944" cy="1470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a:cxnSpLocks/>
          </p:cNvCxnSpPr>
          <p:nvPr/>
        </p:nvCxnSpPr>
        <p:spPr>
          <a:xfrm>
            <a:off x="2609982" y="4380845"/>
            <a:ext cx="1283290" cy="18528"/>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00CFE23-2B2A-4CCB-ACF3-27075BE287F1}"/>
              </a:ext>
            </a:extLst>
          </p:cNvPr>
          <p:cNvSpPr txBox="1"/>
          <p:nvPr/>
        </p:nvSpPr>
        <p:spPr>
          <a:xfrm>
            <a:off x="7665430" y="1275096"/>
            <a:ext cx="1217148" cy="1754326"/>
          </a:xfrm>
          <a:prstGeom prst="rect">
            <a:avLst/>
          </a:prstGeom>
          <a:solidFill>
            <a:srgbClr val="00B050"/>
          </a:solidFill>
        </p:spPr>
        <p:txBody>
          <a:bodyPr wrap="square" rtlCol="0">
            <a:spAutoFit/>
          </a:bodyPr>
          <a:lstStyle/>
          <a:p>
            <a:r>
              <a:rPr lang="en-US" sz="1350" dirty="0"/>
              <a:t>Each contract can have many nuances with penalties, bonuses, default clauses, termination.</a:t>
            </a:r>
          </a:p>
        </p:txBody>
      </p:sp>
      <p:cxnSp>
        <p:nvCxnSpPr>
          <p:cNvPr id="27" name="Straight Arrow Connector 26">
            <a:extLst>
              <a:ext uri="{FF2B5EF4-FFF2-40B4-BE49-F238E27FC236}">
                <a16:creationId xmlns:a16="http://schemas.microsoft.com/office/drawing/2014/main" id="{D2C1265A-3C31-4836-AC2C-8F04C5555E34}"/>
              </a:ext>
            </a:extLst>
          </p:cNvPr>
          <p:cNvCxnSpPr>
            <a:cxnSpLocks/>
          </p:cNvCxnSpPr>
          <p:nvPr/>
        </p:nvCxnSpPr>
        <p:spPr>
          <a:xfrm>
            <a:off x="4836319" y="2435960"/>
            <a:ext cx="0" cy="122956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p:cNvCxnSpPr>
          <p:nvPr/>
        </p:nvCxnSpPr>
        <p:spPr>
          <a:xfrm>
            <a:off x="4314825" y="2435960"/>
            <a:ext cx="0" cy="1229568"/>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3940055" y="2635528"/>
            <a:ext cx="1145126" cy="644551"/>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68580" tIns="34290" rIns="68580" bIns="34290" numCol="1" rtlCol="0" anchor="t" anchorCtr="0" compatLnSpc="1">
            <a:prstTxWarp prst="textNoShape">
              <a:avLst/>
            </a:prstTxWarp>
          </a:bodyPr>
          <a:lstStyle/>
          <a:p>
            <a:pPr algn="ctr" eaLnBrk="0" fontAlgn="base" hangingPunct="0">
              <a:spcBef>
                <a:spcPct val="0"/>
              </a:spcBef>
              <a:spcAft>
                <a:spcPct val="0"/>
              </a:spcAft>
            </a:pPr>
            <a:r>
              <a:rPr lang="en-US" sz="900" dirty="0">
                <a:latin typeface="Arial" pitchFamily="34" charset="0"/>
              </a:rPr>
              <a:t>Price Risk or Volume Risk or Both or None (Availability)</a:t>
            </a:r>
          </a:p>
        </p:txBody>
      </p:sp>
      <p:sp>
        <p:nvSpPr>
          <p:cNvPr id="6" name="TextBox 5">
            <a:extLst>
              <a:ext uri="{FF2B5EF4-FFF2-40B4-BE49-F238E27FC236}">
                <a16:creationId xmlns:a16="http://schemas.microsoft.com/office/drawing/2014/main" id="{1DDD73AC-91A8-4032-9BEF-BFA8DF96026B}"/>
              </a:ext>
            </a:extLst>
          </p:cNvPr>
          <p:cNvSpPr txBox="1"/>
          <p:nvPr/>
        </p:nvSpPr>
        <p:spPr>
          <a:xfrm>
            <a:off x="4781377" y="5647709"/>
            <a:ext cx="1342292" cy="369332"/>
          </a:xfrm>
          <a:prstGeom prst="rect">
            <a:avLst/>
          </a:prstGeom>
          <a:solidFill>
            <a:srgbClr val="92D050"/>
          </a:solidFill>
        </p:spPr>
        <p:txBody>
          <a:bodyPr wrap="square" rtlCol="0">
            <a:spAutoFit/>
          </a:bodyPr>
          <a:lstStyle/>
          <a:p>
            <a:r>
              <a:rPr lang="en-US" sz="900" dirty="0"/>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2682522" y="5599996"/>
            <a:ext cx="1342292" cy="369332"/>
          </a:xfrm>
          <a:prstGeom prst="rect">
            <a:avLst/>
          </a:prstGeom>
          <a:solidFill>
            <a:srgbClr val="92D050"/>
          </a:solidFill>
        </p:spPr>
        <p:txBody>
          <a:bodyPr wrap="square" rtlCol="0">
            <a:spAutoFit/>
          </a:bodyPr>
          <a:lstStyle/>
          <a:p>
            <a:r>
              <a:rPr lang="en-US" sz="900" dirty="0"/>
              <a:t>Invest with paid in cap; payback dividends</a:t>
            </a:r>
          </a:p>
        </p:txBody>
      </p:sp>
      <p:sp>
        <p:nvSpPr>
          <p:cNvPr id="3" name="TextBox 2">
            <a:extLst>
              <a:ext uri="{FF2B5EF4-FFF2-40B4-BE49-F238E27FC236}">
                <a16:creationId xmlns:a16="http://schemas.microsoft.com/office/drawing/2014/main" id="{BC7CDA66-AA2B-8CF5-E78A-A6C3AB4C03B0}"/>
              </a:ext>
            </a:extLst>
          </p:cNvPr>
          <p:cNvSpPr txBox="1"/>
          <p:nvPr/>
        </p:nvSpPr>
        <p:spPr>
          <a:xfrm>
            <a:off x="5922606" y="1513157"/>
            <a:ext cx="1528325" cy="1546577"/>
          </a:xfrm>
          <a:prstGeom prst="rect">
            <a:avLst/>
          </a:prstGeom>
          <a:solidFill>
            <a:schemeClr val="accent1">
              <a:lumMod val="60000"/>
              <a:lumOff val="40000"/>
            </a:schemeClr>
          </a:solidFill>
        </p:spPr>
        <p:txBody>
          <a:bodyPr wrap="square" rtlCol="0">
            <a:spAutoFit/>
          </a:bodyPr>
          <a:lstStyle/>
          <a:p>
            <a:r>
              <a:rPr lang="en-US" sz="1350" dirty="0"/>
              <a:t>Write down notes associated with each contract and if a contract does not exist, how the cash flow volatility can be addressed.</a:t>
            </a:r>
          </a:p>
        </p:txBody>
      </p:sp>
    </p:spTree>
    <p:extLst>
      <p:ext uri="{BB962C8B-B14F-4D97-AF65-F5344CB8AC3E}">
        <p14:creationId xmlns:p14="http://schemas.microsoft.com/office/powerpoint/2010/main" val="2342924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Project Participant Overview – Means Nothing</a:t>
            </a:r>
            <a:endParaRPr lang="en-CA" dirty="0"/>
          </a:p>
        </p:txBody>
      </p:sp>
      <p:grpSp>
        <p:nvGrpSpPr>
          <p:cNvPr id="3" name="Group 2">
            <a:extLst>
              <a:ext uri="{FF2B5EF4-FFF2-40B4-BE49-F238E27FC236}">
                <a16:creationId xmlns:a16="http://schemas.microsoft.com/office/drawing/2014/main" id="{F1CF59ED-3604-44E6-B341-065BFF93DEC3}"/>
              </a:ext>
            </a:extLst>
          </p:cNvPr>
          <p:cNvGrpSpPr/>
          <p:nvPr/>
        </p:nvGrpSpPr>
        <p:grpSpPr>
          <a:xfrm>
            <a:off x="2463688" y="2116884"/>
            <a:ext cx="4216631" cy="3247553"/>
            <a:chOff x="3284913" y="1679508"/>
            <a:chExt cx="5622174" cy="4330070"/>
          </a:xfrm>
        </p:grpSpPr>
        <p:cxnSp>
          <p:nvCxnSpPr>
            <p:cNvPr id="48" name="Google Shape;308;p31">
              <a:extLst>
                <a:ext uri="{FF2B5EF4-FFF2-40B4-BE49-F238E27FC236}">
                  <a16:creationId xmlns:a16="http://schemas.microsoft.com/office/drawing/2014/main" id="{5AC26EC0-C5A8-4B49-AE58-D5076F8ABFE7}"/>
                </a:ext>
              </a:extLst>
            </p:cNvPr>
            <p:cNvCxnSpPr>
              <a:cxnSpLocks/>
            </p:cNvCxnSpPr>
            <p:nvPr/>
          </p:nvCxnSpPr>
          <p:spPr>
            <a:xfrm flipH="1">
              <a:off x="4488617" y="3166452"/>
              <a:ext cx="903784" cy="0"/>
            </a:xfrm>
            <a:prstGeom prst="straightConnector1">
              <a:avLst/>
            </a:prstGeom>
            <a:noFill/>
            <a:ln w="76200" cap="flat" cmpd="sng">
              <a:solidFill>
                <a:srgbClr val="98EF9B"/>
              </a:solidFill>
              <a:prstDash val="solid"/>
              <a:round/>
              <a:headEnd type="stealth" w="med" len="med"/>
              <a:tailEnd type="none" w="sm" len="sm"/>
            </a:ln>
          </p:spPr>
        </p:cxnSp>
        <p:sp>
          <p:nvSpPr>
            <p:cNvPr id="29" name="Google Shape;300;p31">
              <a:extLst>
                <a:ext uri="{FF2B5EF4-FFF2-40B4-BE49-F238E27FC236}">
                  <a16:creationId xmlns:a16="http://schemas.microsoft.com/office/drawing/2014/main" id="{C388F43F-0A6E-499B-8246-F1349F4C464F}"/>
                </a:ext>
              </a:extLst>
            </p:cNvPr>
            <p:cNvSpPr/>
            <p:nvPr/>
          </p:nvSpPr>
          <p:spPr>
            <a:xfrm>
              <a:off x="5384012" y="3038942"/>
              <a:ext cx="1421008" cy="2215332"/>
            </a:xfrm>
            <a:prstGeom prst="rect">
              <a:avLst/>
            </a:prstGeom>
            <a:solidFill>
              <a:schemeClr val="accent2"/>
            </a:solidFill>
            <a:ln>
              <a:noFill/>
            </a:ln>
          </p:spPr>
          <p:txBody>
            <a:bodyPr spcFirstLastPara="1" wrap="square" lIns="68569" tIns="34275" rIns="68569" bIns="34275" anchor="ctr" anchorCtr="0">
              <a:noAutofit/>
            </a:bodyPr>
            <a:lstStyle/>
            <a:p>
              <a:pPr algn="ctr"/>
              <a:r>
                <a:rPr lang="en-US" sz="1350" b="1" dirty="0">
                  <a:solidFill>
                    <a:schemeClr val="lt1"/>
                  </a:solidFill>
                  <a:latin typeface="Cambria"/>
                  <a:ea typeface="Cambria"/>
                  <a:cs typeface="Cambria"/>
                  <a:sym typeface="Cambria"/>
                </a:rPr>
                <a:t>Special Purpose Vehicle</a:t>
              </a:r>
            </a:p>
            <a:p>
              <a:pPr algn="ctr"/>
              <a:r>
                <a:rPr lang="en-US" sz="1350" b="1" dirty="0">
                  <a:solidFill>
                    <a:schemeClr val="lt1"/>
                  </a:solidFill>
                  <a:latin typeface="Cambria"/>
                  <a:ea typeface="Cambria"/>
                  <a:cs typeface="Cambria"/>
                  <a:sym typeface="Cambria"/>
                </a:rPr>
                <a:t>(SPV)</a:t>
              </a:r>
              <a:endParaRPr sz="1350" b="1" dirty="0">
                <a:solidFill>
                  <a:schemeClr val="lt1"/>
                </a:solidFill>
                <a:latin typeface="Cambria"/>
                <a:ea typeface="Cambria"/>
                <a:cs typeface="Cambria"/>
                <a:sym typeface="Cambria"/>
              </a:endParaRPr>
            </a:p>
          </p:txBody>
        </p:sp>
        <p:sp>
          <p:nvSpPr>
            <p:cNvPr id="30" name="Google Shape;299;p31">
              <a:extLst>
                <a:ext uri="{FF2B5EF4-FFF2-40B4-BE49-F238E27FC236}">
                  <a16:creationId xmlns:a16="http://schemas.microsoft.com/office/drawing/2014/main" id="{BA23414B-4CF3-44FF-9123-83EA3B36E9FC}"/>
                </a:ext>
              </a:extLst>
            </p:cNvPr>
            <p:cNvSpPr/>
            <p:nvPr/>
          </p:nvSpPr>
          <p:spPr>
            <a:xfrm>
              <a:off x="5159100" y="5563091"/>
              <a:ext cx="1863721" cy="446487"/>
            </a:xfrm>
            <a:prstGeom prst="rect">
              <a:avLst/>
            </a:prstGeom>
            <a:solidFill>
              <a:srgbClr val="55C3F6"/>
            </a:solidFill>
            <a:ln>
              <a:noFill/>
            </a:ln>
          </p:spPr>
          <p:txBody>
            <a:bodyPr spcFirstLastPara="1" wrap="square" lIns="68569" tIns="34275" rIns="68569" bIns="34275" anchor="ctr" anchorCtr="0">
              <a:noAutofit/>
            </a:bodyPr>
            <a:lstStyle/>
            <a:p>
              <a:pPr algn="ctr"/>
              <a:r>
                <a:rPr lang="en-US" sz="1350" b="1" dirty="0">
                  <a:solidFill>
                    <a:schemeClr val="bg1"/>
                  </a:solidFill>
                  <a:latin typeface="Cambria"/>
                  <a:ea typeface="Cambria"/>
                  <a:cs typeface="Cambria"/>
                  <a:sym typeface="Cambria"/>
                </a:rPr>
                <a:t>Toll Road Users</a:t>
              </a:r>
              <a:endParaRPr sz="1350" dirty="0">
                <a:solidFill>
                  <a:schemeClr val="bg1"/>
                </a:solidFill>
              </a:endParaRPr>
            </a:p>
          </p:txBody>
        </p:sp>
        <p:cxnSp>
          <p:nvCxnSpPr>
            <p:cNvPr id="31" name="Google Shape;305;p31">
              <a:extLst>
                <a:ext uri="{FF2B5EF4-FFF2-40B4-BE49-F238E27FC236}">
                  <a16:creationId xmlns:a16="http://schemas.microsoft.com/office/drawing/2014/main" id="{37BB8D58-B85F-4B17-B330-0B7E3FC0AFCD}"/>
                </a:ext>
              </a:extLst>
            </p:cNvPr>
            <p:cNvCxnSpPr>
              <a:cxnSpLocks/>
            </p:cNvCxnSpPr>
            <p:nvPr/>
          </p:nvCxnSpPr>
          <p:spPr>
            <a:xfrm flipH="1">
              <a:off x="6090961" y="5297363"/>
              <a:ext cx="3274" cy="275982"/>
            </a:xfrm>
            <a:prstGeom prst="straightConnector1">
              <a:avLst/>
            </a:prstGeom>
            <a:noFill/>
            <a:ln w="9525" cap="flat" cmpd="sng">
              <a:solidFill>
                <a:schemeClr val="dk1"/>
              </a:solidFill>
              <a:prstDash val="sysDash"/>
              <a:round/>
              <a:headEnd type="stealth" w="med" len="med"/>
              <a:tailEnd type="none" w="sm" len="sm"/>
            </a:ln>
          </p:spPr>
        </p:cxnSp>
        <p:sp>
          <p:nvSpPr>
            <p:cNvPr id="32" name="Google Shape;302;p31">
              <a:extLst>
                <a:ext uri="{FF2B5EF4-FFF2-40B4-BE49-F238E27FC236}">
                  <a16:creationId xmlns:a16="http://schemas.microsoft.com/office/drawing/2014/main" id="{69434066-9898-4494-B4AE-E979F2688BC7}"/>
                </a:ext>
              </a:extLst>
            </p:cNvPr>
            <p:cNvSpPr/>
            <p:nvPr/>
          </p:nvSpPr>
          <p:spPr>
            <a:xfrm>
              <a:off x="4630476" y="1679508"/>
              <a:ext cx="3087572" cy="614087"/>
            </a:xfrm>
            <a:prstGeom prst="rect">
              <a:avLst/>
            </a:prstGeom>
            <a:solidFill>
              <a:schemeClr val="accent5">
                <a:lumMod val="75000"/>
              </a:schemeClr>
            </a:solidFill>
            <a:ln>
              <a:noFill/>
            </a:ln>
          </p:spPr>
          <p:txBody>
            <a:bodyPr spcFirstLastPara="1" wrap="square" lIns="68569" tIns="34275" rIns="68569" bIns="34275" anchor="ctr" anchorCtr="0">
              <a:noAutofit/>
            </a:bodyPr>
            <a:lstStyle/>
            <a:p>
              <a:pPr algn="ctr"/>
              <a:r>
                <a:rPr lang="en-US" sz="1350" b="1" dirty="0">
                  <a:solidFill>
                    <a:schemeClr val="bg1"/>
                  </a:solidFill>
                  <a:latin typeface="Cambria"/>
                  <a:ea typeface="Cambria"/>
                  <a:cs typeface="Cambria"/>
                  <a:sym typeface="Cambria"/>
                </a:rPr>
                <a:t>Public Authority (CDOT)</a:t>
              </a:r>
              <a:endParaRPr sz="1350" dirty="0">
                <a:solidFill>
                  <a:schemeClr val="bg1"/>
                </a:solidFill>
              </a:endParaRPr>
            </a:p>
          </p:txBody>
        </p:sp>
        <p:cxnSp>
          <p:nvCxnSpPr>
            <p:cNvPr id="33" name="Google Shape;301;p31">
              <a:extLst>
                <a:ext uri="{FF2B5EF4-FFF2-40B4-BE49-F238E27FC236}">
                  <a16:creationId xmlns:a16="http://schemas.microsoft.com/office/drawing/2014/main" id="{77B8646A-AF14-4B34-8D73-3587B03FA100}"/>
                </a:ext>
              </a:extLst>
            </p:cNvPr>
            <p:cNvCxnSpPr>
              <a:cxnSpLocks/>
            </p:cNvCxnSpPr>
            <p:nvPr/>
          </p:nvCxnSpPr>
          <p:spPr>
            <a:xfrm>
              <a:off x="5850367" y="2302658"/>
              <a:ext cx="0" cy="728356"/>
            </a:xfrm>
            <a:prstGeom prst="straightConnector1">
              <a:avLst/>
            </a:prstGeom>
            <a:noFill/>
            <a:ln w="76200" cap="flat" cmpd="sng">
              <a:solidFill>
                <a:schemeClr val="bg1">
                  <a:lumMod val="50000"/>
                </a:schemeClr>
              </a:solidFill>
              <a:prstDash val="solid"/>
              <a:round/>
              <a:headEnd type="none" w="sm" len="sm"/>
              <a:tailEnd type="stealth" w="med" len="med"/>
            </a:ln>
          </p:spPr>
        </p:cxnSp>
        <p:cxnSp>
          <p:nvCxnSpPr>
            <p:cNvPr id="34" name="Google Shape;301;p31">
              <a:extLst>
                <a:ext uri="{FF2B5EF4-FFF2-40B4-BE49-F238E27FC236}">
                  <a16:creationId xmlns:a16="http://schemas.microsoft.com/office/drawing/2014/main" id="{644E4E50-A604-4608-B71A-4ACC48E24A18}"/>
                </a:ext>
              </a:extLst>
            </p:cNvPr>
            <p:cNvCxnSpPr>
              <a:cxnSpLocks/>
            </p:cNvCxnSpPr>
            <p:nvPr/>
          </p:nvCxnSpPr>
          <p:spPr>
            <a:xfrm flipV="1">
              <a:off x="6333606" y="2302660"/>
              <a:ext cx="0" cy="728354"/>
            </a:xfrm>
            <a:prstGeom prst="straightConnector1">
              <a:avLst/>
            </a:prstGeom>
            <a:noFill/>
            <a:ln w="76200" cap="flat" cmpd="sng">
              <a:solidFill>
                <a:schemeClr val="bg1">
                  <a:lumMod val="50000"/>
                </a:schemeClr>
              </a:solidFill>
              <a:prstDash val="solid"/>
              <a:round/>
              <a:headEnd type="none" w="sm" len="sm"/>
              <a:tailEnd type="stealth" w="med" len="med"/>
            </a:ln>
          </p:spPr>
        </p:cxnSp>
        <p:sp>
          <p:nvSpPr>
            <p:cNvPr id="35" name="Google Shape;317;p31">
              <a:extLst>
                <a:ext uri="{FF2B5EF4-FFF2-40B4-BE49-F238E27FC236}">
                  <a16:creationId xmlns:a16="http://schemas.microsoft.com/office/drawing/2014/main" id="{4E946E53-0123-4ED7-AA97-3FE285013103}"/>
                </a:ext>
              </a:extLst>
            </p:cNvPr>
            <p:cNvSpPr/>
            <p:nvPr/>
          </p:nvSpPr>
          <p:spPr>
            <a:xfrm>
              <a:off x="7698996" y="4632715"/>
              <a:ext cx="1208091" cy="676901"/>
            </a:xfrm>
            <a:prstGeom prst="rect">
              <a:avLst/>
            </a:prstGeom>
            <a:solidFill>
              <a:schemeClr val="tx2">
                <a:lumMod val="75000"/>
              </a:schemeClr>
            </a:solidFill>
            <a:ln>
              <a:noFill/>
            </a:ln>
          </p:spPr>
          <p:txBody>
            <a:bodyPr spcFirstLastPara="1" wrap="square" lIns="68569" tIns="34275" rIns="68569" bIns="34275" anchor="ctr" anchorCtr="0">
              <a:noAutofit/>
            </a:bodyPr>
            <a:lstStyle/>
            <a:p>
              <a:pPr algn="ctr"/>
              <a:r>
                <a:rPr lang="en-US" sz="900" b="1" dirty="0">
                  <a:solidFill>
                    <a:schemeClr val="bg1"/>
                  </a:solidFill>
                  <a:latin typeface="Cambria"/>
                  <a:ea typeface="Cambria"/>
                  <a:cs typeface="Cambria"/>
                  <a:sym typeface="Cambria"/>
                </a:rPr>
                <a:t>Operations &amp; Maintenance Contractor</a:t>
              </a:r>
              <a:endParaRPr sz="900" dirty="0">
                <a:solidFill>
                  <a:schemeClr val="bg1"/>
                </a:solidFill>
              </a:endParaRPr>
            </a:p>
          </p:txBody>
        </p:sp>
        <p:cxnSp>
          <p:nvCxnSpPr>
            <p:cNvPr id="46" name="Google Shape;311;p31">
              <a:extLst>
                <a:ext uri="{FF2B5EF4-FFF2-40B4-BE49-F238E27FC236}">
                  <a16:creationId xmlns:a16="http://schemas.microsoft.com/office/drawing/2014/main" id="{91917185-7E79-45CF-8F7A-5E52AC06906C}"/>
                </a:ext>
              </a:extLst>
            </p:cNvPr>
            <p:cNvCxnSpPr>
              <a:cxnSpLocks/>
            </p:cNvCxnSpPr>
            <p:nvPr/>
          </p:nvCxnSpPr>
          <p:spPr>
            <a:xfrm flipH="1">
              <a:off x="4509105" y="3420611"/>
              <a:ext cx="865614" cy="0"/>
            </a:xfrm>
            <a:prstGeom prst="straightConnector1">
              <a:avLst/>
            </a:prstGeom>
            <a:noFill/>
            <a:ln w="76200" cap="flat" cmpd="sng">
              <a:solidFill>
                <a:schemeClr val="accent2"/>
              </a:solidFill>
              <a:prstDash val="solid"/>
              <a:round/>
              <a:headEnd type="none" w="sm" len="sm"/>
              <a:tailEnd type="triangle" w="med" len="med"/>
            </a:ln>
          </p:spPr>
        </p:cxnSp>
        <p:sp>
          <p:nvSpPr>
            <p:cNvPr id="47" name="Google Shape;297;p31">
              <a:extLst>
                <a:ext uri="{FF2B5EF4-FFF2-40B4-BE49-F238E27FC236}">
                  <a16:creationId xmlns:a16="http://schemas.microsoft.com/office/drawing/2014/main" id="{E4EBE1A4-316E-4017-BE2D-FB339867CD13}"/>
                </a:ext>
              </a:extLst>
            </p:cNvPr>
            <p:cNvSpPr/>
            <p:nvPr/>
          </p:nvSpPr>
          <p:spPr>
            <a:xfrm>
              <a:off x="3317911" y="3001487"/>
              <a:ext cx="1208091" cy="671377"/>
            </a:xfrm>
            <a:prstGeom prst="rect">
              <a:avLst/>
            </a:prstGeom>
            <a:solidFill>
              <a:schemeClr val="accent3">
                <a:lumMod val="75000"/>
              </a:schemeClr>
            </a:solidFill>
            <a:ln>
              <a:noFill/>
            </a:ln>
          </p:spPr>
          <p:txBody>
            <a:bodyPr spcFirstLastPara="1" wrap="square" lIns="68569" tIns="34275" rIns="68569" bIns="34275" anchor="ctr" anchorCtr="0">
              <a:noAutofit/>
            </a:bodyPr>
            <a:lstStyle/>
            <a:p>
              <a:pPr lvl="0" algn="ctr">
                <a:lnSpc>
                  <a:spcPct val="85000"/>
                </a:lnSpc>
              </a:pPr>
              <a:r>
                <a:rPr lang="en-US" sz="1350" b="1" dirty="0">
                  <a:solidFill>
                    <a:schemeClr val="bg1"/>
                  </a:solidFill>
                  <a:ea typeface="Cambria"/>
                  <a:cs typeface="Cambria"/>
                  <a:sym typeface="Cambria"/>
                </a:rPr>
                <a:t>Debt</a:t>
              </a:r>
              <a:br>
                <a:rPr lang="en-US" sz="1350" b="1" dirty="0">
                  <a:solidFill>
                    <a:schemeClr val="bg1"/>
                  </a:solidFill>
                  <a:ea typeface="Cambria"/>
                  <a:cs typeface="Cambria"/>
                  <a:sym typeface="Cambria"/>
                </a:rPr>
              </a:br>
              <a:r>
                <a:rPr lang="en-US" sz="1350" b="1" dirty="0">
                  <a:solidFill>
                    <a:schemeClr val="bg1"/>
                  </a:solidFill>
                  <a:ea typeface="Cambria"/>
                  <a:cs typeface="Cambria"/>
                  <a:sym typeface="Cambria"/>
                </a:rPr>
                <a:t>Investors</a:t>
              </a:r>
              <a:endParaRPr sz="1350" dirty="0">
                <a:solidFill>
                  <a:schemeClr val="bg1"/>
                </a:solidFill>
              </a:endParaRPr>
            </a:p>
          </p:txBody>
        </p:sp>
        <p:cxnSp>
          <p:nvCxnSpPr>
            <p:cNvPr id="50" name="Google Shape;311;p31">
              <a:extLst>
                <a:ext uri="{FF2B5EF4-FFF2-40B4-BE49-F238E27FC236}">
                  <a16:creationId xmlns:a16="http://schemas.microsoft.com/office/drawing/2014/main" id="{0B7F41A5-F4FE-45FF-ACDB-6F9E9A5E3732}"/>
                </a:ext>
              </a:extLst>
            </p:cNvPr>
            <p:cNvCxnSpPr>
              <a:cxnSpLocks/>
            </p:cNvCxnSpPr>
            <p:nvPr/>
          </p:nvCxnSpPr>
          <p:spPr>
            <a:xfrm flipH="1">
              <a:off x="4474210" y="5079179"/>
              <a:ext cx="934065" cy="0"/>
            </a:xfrm>
            <a:prstGeom prst="straightConnector1">
              <a:avLst/>
            </a:prstGeom>
            <a:noFill/>
            <a:ln w="76200" cap="flat" cmpd="sng">
              <a:solidFill>
                <a:schemeClr val="accent2"/>
              </a:solidFill>
              <a:prstDash val="solid"/>
              <a:round/>
              <a:headEnd type="none" w="sm" len="sm"/>
              <a:tailEnd type="triangle" w="med" len="med"/>
            </a:ln>
          </p:spPr>
        </p:cxnSp>
        <p:cxnSp>
          <p:nvCxnSpPr>
            <p:cNvPr id="51" name="Google Shape;308;p31">
              <a:extLst>
                <a:ext uri="{FF2B5EF4-FFF2-40B4-BE49-F238E27FC236}">
                  <a16:creationId xmlns:a16="http://schemas.microsoft.com/office/drawing/2014/main" id="{9AE133E5-CDB9-4E4B-9E80-92E3FF62960D}"/>
                </a:ext>
              </a:extLst>
            </p:cNvPr>
            <p:cNvCxnSpPr>
              <a:cxnSpLocks/>
            </p:cNvCxnSpPr>
            <p:nvPr/>
          </p:nvCxnSpPr>
          <p:spPr>
            <a:xfrm flipH="1">
              <a:off x="4479326" y="4792013"/>
              <a:ext cx="903784" cy="0"/>
            </a:xfrm>
            <a:prstGeom prst="straightConnector1">
              <a:avLst/>
            </a:prstGeom>
            <a:noFill/>
            <a:ln w="76200" cap="flat" cmpd="sng">
              <a:solidFill>
                <a:srgbClr val="98EF9B"/>
              </a:solidFill>
              <a:prstDash val="solid"/>
              <a:round/>
              <a:headEnd type="stealth" w="med" len="med"/>
              <a:tailEnd type="none" w="sm" len="sm"/>
            </a:ln>
          </p:spPr>
        </p:cxnSp>
        <p:sp>
          <p:nvSpPr>
            <p:cNvPr id="49" name="Google Shape;298;p31">
              <a:extLst>
                <a:ext uri="{FF2B5EF4-FFF2-40B4-BE49-F238E27FC236}">
                  <a16:creationId xmlns:a16="http://schemas.microsoft.com/office/drawing/2014/main" id="{DC504A56-AFC8-4422-A984-29A7A4E724A0}"/>
                </a:ext>
              </a:extLst>
            </p:cNvPr>
            <p:cNvSpPr/>
            <p:nvPr/>
          </p:nvSpPr>
          <p:spPr>
            <a:xfrm>
              <a:off x="3284913" y="4631987"/>
              <a:ext cx="1208091" cy="648904"/>
            </a:xfrm>
            <a:prstGeom prst="rect">
              <a:avLst/>
            </a:prstGeom>
            <a:solidFill>
              <a:schemeClr val="accent3">
                <a:lumMod val="75000"/>
              </a:schemeClr>
            </a:solidFill>
            <a:ln>
              <a:noFill/>
            </a:ln>
          </p:spPr>
          <p:txBody>
            <a:bodyPr spcFirstLastPara="1" wrap="square" lIns="68569" tIns="34275" rIns="68569" bIns="34275" anchor="ctr" anchorCtr="0">
              <a:noAutofit/>
            </a:bodyPr>
            <a:lstStyle/>
            <a:p>
              <a:pPr algn="ctr">
                <a:lnSpc>
                  <a:spcPct val="85000"/>
                </a:lnSpc>
              </a:pPr>
              <a:r>
                <a:rPr lang="en-US" sz="1350" b="1" dirty="0">
                  <a:solidFill>
                    <a:schemeClr val="bg1"/>
                  </a:solidFill>
                  <a:ea typeface="Cambria"/>
                  <a:sym typeface="Cambria"/>
                </a:rPr>
                <a:t>Equity Investors</a:t>
              </a:r>
              <a:endParaRPr sz="1350" b="1" dirty="0">
                <a:solidFill>
                  <a:schemeClr val="bg1"/>
                </a:solidFill>
                <a:ea typeface="Cambria"/>
              </a:endParaRPr>
            </a:p>
          </p:txBody>
        </p:sp>
        <p:cxnSp>
          <p:nvCxnSpPr>
            <p:cNvPr id="25" name="Google Shape;311;p31">
              <a:extLst>
                <a:ext uri="{FF2B5EF4-FFF2-40B4-BE49-F238E27FC236}">
                  <a16:creationId xmlns:a16="http://schemas.microsoft.com/office/drawing/2014/main" id="{554E9B72-6159-4AF6-895E-E66374F905F7}"/>
                </a:ext>
              </a:extLst>
            </p:cNvPr>
            <p:cNvCxnSpPr>
              <a:cxnSpLocks/>
            </p:cNvCxnSpPr>
            <p:nvPr/>
          </p:nvCxnSpPr>
          <p:spPr>
            <a:xfrm flipH="1">
              <a:off x="6799953" y="3453618"/>
              <a:ext cx="865614" cy="0"/>
            </a:xfrm>
            <a:prstGeom prst="straightConnector1">
              <a:avLst/>
            </a:prstGeom>
            <a:noFill/>
            <a:ln w="76200" cap="flat" cmpd="sng">
              <a:solidFill>
                <a:schemeClr val="accent2"/>
              </a:solidFill>
              <a:prstDash val="solid"/>
              <a:round/>
              <a:headEnd type="none" w="sm" len="sm"/>
              <a:tailEnd type="triangle" w="med" len="med"/>
            </a:ln>
          </p:spPr>
        </p:cxnSp>
        <p:cxnSp>
          <p:nvCxnSpPr>
            <p:cNvPr id="26" name="Google Shape;308;p31">
              <a:extLst>
                <a:ext uri="{FF2B5EF4-FFF2-40B4-BE49-F238E27FC236}">
                  <a16:creationId xmlns:a16="http://schemas.microsoft.com/office/drawing/2014/main" id="{2183008C-16C3-4B81-8427-FB6285D2B898}"/>
                </a:ext>
              </a:extLst>
            </p:cNvPr>
            <p:cNvCxnSpPr>
              <a:cxnSpLocks/>
            </p:cNvCxnSpPr>
            <p:nvPr/>
          </p:nvCxnSpPr>
          <p:spPr>
            <a:xfrm flipH="1">
              <a:off x="6806002" y="3174841"/>
              <a:ext cx="903784" cy="0"/>
            </a:xfrm>
            <a:prstGeom prst="straightConnector1">
              <a:avLst/>
            </a:prstGeom>
            <a:noFill/>
            <a:ln w="76200" cap="flat" cmpd="sng">
              <a:solidFill>
                <a:srgbClr val="98EF9B"/>
              </a:solidFill>
              <a:prstDash val="solid"/>
              <a:round/>
              <a:headEnd type="stealth" w="med" len="med"/>
              <a:tailEnd type="none" w="sm" len="sm"/>
            </a:ln>
          </p:spPr>
        </p:cxnSp>
        <p:cxnSp>
          <p:nvCxnSpPr>
            <p:cNvPr id="27" name="Google Shape;311;p31">
              <a:extLst>
                <a:ext uri="{FF2B5EF4-FFF2-40B4-BE49-F238E27FC236}">
                  <a16:creationId xmlns:a16="http://schemas.microsoft.com/office/drawing/2014/main" id="{BE00AA92-8668-4E90-B257-06AB26FAE63B}"/>
                </a:ext>
              </a:extLst>
            </p:cNvPr>
            <p:cNvCxnSpPr>
              <a:cxnSpLocks/>
            </p:cNvCxnSpPr>
            <p:nvPr/>
          </p:nvCxnSpPr>
          <p:spPr>
            <a:xfrm flipH="1">
              <a:off x="6765058" y="5077585"/>
              <a:ext cx="934065" cy="0"/>
            </a:xfrm>
            <a:prstGeom prst="straightConnector1">
              <a:avLst/>
            </a:prstGeom>
            <a:noFill/>
            <a:ln w="76200" cap="flat" cmpd="sng">
              <a:solidFill>
                <a:schemeClr val="accent2"/>
              </a:solidFill>
              <a:prstDash val="solid"/>
              <a:round/>
              <a:headEnd type="none" w="sm" len="sm"/>
              <a:tailEnd type="triangle" w="med" len="med"/>
            </a:ln>
          </p:spPr>
        </p:cxnSp>
        <p:cxnSp>
          <p:nvCxnSpPr>
            <p:cNvPr id="28" name="Google Shape;308;p31">
              <a:extLst>
                <a:ext uri="{FF2B5EF4-FFF2-40B4-BE49-F238E27FC236}">
                  <a16:creationId xmlns:a16="http://schemas.microsoft.com/office/drawing/2014/main" id="{4C0BE61D-92AE-4073-AC13-88A82CC245F4}"/>
                </a:ext>
              </a:extLst>
            </p:cNvPr>
            <p:cNvCxnSpPr>
              <a:cxnSpLocks/>
            </p:cNvCxnSpPr>
            <p:nvPr/>
          </p:nvCxnSpPr>
          <p:spPr>
            <a:xfrm flipH="1">
              <a:off x="6795341" y="4798808"/>
              <a:ext cx="903784" cy="0"/>
            </a:xfrm>
            <a:prstGeom prst="straightConnector1">
              <a:avLst/>
            </a:prstGeom>
            <a:noFill/>
            <a:ln w="76200" cap="flat" cmpd="sng">
              <a:solidFill>
                <a:srgbClr val="98EF9B"/>
              </a:solidFill>
              <a:prstDash val="solid"/>
              <a:round/>
              <a:headEnd type="stealth" w="med" len="med"/>
              <a:tailEnd type="none" w="sm" len="sm"/>
            </a:ln>
          </p:spPr>
        </p:cxnSp>
        <p:sp>
          <p:nvSpPr>
            <p:cNvPr id="41" name="Google Shape;317;p31">
              <a:extLst>
                <a:ext uri="{FF2B5EF4-FFF2-40B4-BE49-F238E27FC236}">
                  <a16:creationId xmlns:a16="http://schemas.microsoft.com/office/drawing/2014/main" id="{B2459133-1166-494E-9D00-E645F0D0A83F}"/>
                </a:ext>
              </a:extLst>
            </p:cNvPr>
            <p:cNvSpPr/>
            <p:nvPr/>
          </p:nvSpPr>
          <p:spPr>
            <a:xfrm>
              <a:off x="7690733" y="2971173"/>
              <a:ext cx="1208091" cy="676901"/>
            </a:xfrm>
            <a:prstGeom prst="rect">
              <a:avLst/>
            </a:prstGeom>
            <a:solidFill>
              <a:schemeClr val="tx2">
                <a:lumMod val="75000"/>
              </a:schemeClr>
            </a:solidFill>
            <a:ln>
              <a:noFill/>
            </a:ln>
          </p:spPr>
          <p:txBody>
            <a:bodyPr spcFirstLastPara="1" wrap="square" lIns="68569" tIns="34275" rIns="68569" bIns="34275" anchor="ctr" anchorCtr="0">
              <a:noAutofit/>
            </a:bodyPr>
            <a:lstStyle/>
            <a:p>
              <a:pPr algn="ctr"/>
              <a:r>
                <a:rPr lang="en-US" sz="900" b="1" dirty="0">
                  <a:solidFill>
                    <a:schemeClr val="bg1"/>
                  </a:solidFill>
                  <a:latin typeface="Cambria"/>
                  <a:ea typeface="Cambria"/>
                  <a:cs typeface="Cambria"/>
                  <a:sym typeface="Cambria"/>
                </a:rPr>
                <a:t>Design-Build Contractor</a:t>
              </a:r>
              <a:endParaRPr sz="900" dirty="0">
                <a:solidFill>
                  <a:schemeClr val="bg1"/>
                </a:solidFill>
              </a:endParaRPr>
            </a:p>
          </p:txBody>
        </p:sp>
      </p:grpSp>
    </p:spTree>
    <p:custDataLst>
      <p:tags r:id="rId1"/>
    </p:custDataLst>
    <p:extLst>
      <p:ext uri="{BB962C8B-B14F-4D97-AF65-F5344CB8AC3E}">
        <p14:creationId xmlns:p14="http://schemas.microsoft.com/office/powerpoint/2010/main" val="2450908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523C8-9ECE-A649-C595-B514955E1CCA}"/>
              </a:ext>
            </a:extLst>
          </p:cNvPr>
          <p:cNvSpPr>
            <a:spLocks noGrp="1"/>
          </p:cNvSpPr>
          <p:nvPr>
            <p:ph type="title"/>
          </p:nvPr>
        </p:nvSpPr>
        <p:spPr>
          <a:xfrm>
            <a:off x="200025" y="186270"/>
            <a:ext cx="8305620" cy="693624"/>
          </a:xfrm>
        </p:spPr>
        <p:txBody>
          <a:bodyPr>
            <a:normAutofit fontScale="90000"/>
          </a:bodyPr>
          <a:lstStyle/>
          <a:p>
            <a:r>
              <a:rPr lang="en-US" dirty="0"/>
              <a:t>What are Problems with this Diagram from HBS</a:t>
            </a:r>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924471" y="1360235"/>
            <a:ext cx="7156864" cy="4172034"/>
          </a:xfrm>
        </p:spPr>
      </p:pic>
    </p:spTree>
    <p:extLst>
      <p:ext uri="{BB962C8B-B14F-4D97-AF65-F5344CB8AC3E}">
        <p14:creationId xmlns:p14="http://schemas.microsoft.com/office/powerpoint/2010/main" val="3208640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normAutofit fontScale="90000"/>
          </a:bodyPr>
          <a:lstStyle/>
          <a:p>
            <a:r>
              <a:rPr lang="en-US" altLang="en-US" dirty="0"/>
              <a:t>What is Good and Bad about this Diagram</a:t>
            </a:r>
          </a:p>
        </p:txBody>
      </p:sp>
      <p:pic>
        <p:nvPicPr>
          <p:cNvPr id="1761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733" y="1500188"/>
            <a:ext cx="5120397" cy="3949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76132" name="Text Box 6"/>
          <p:cNvSpPr txBox="1">
            <a:spLocks noChangeArrowheads="1"/>
          </p:cNvSpPr>
          <p:nvPr/>
        </p:nvSpPr>
        <p:spPr bwMode="auto">
          <a:xfrm>
            <a:off x="6105833" y="2096116"/>
            <a:ext cx="2417400" cy="2273699"/>
          </a:xfrm>
          <a:prstGeom prst="rect">
            <a:avLst/>
          </a:prstGeom>
          <a:solidFill>
            <a:srgbClr val="FFFF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spcBef>
                <a:spcPct val="50000"/>
              </a:spcBef>
            </a:pPr>
            <a:r>
              <a:rPr lang="en-US" altLang="en-US" sz="1050" dirty="0"/>
              <a:t>Debt is serviced entirely via cash flow through the project and the SPV This structure exposes the lenders to significant risks. If something goes wrong, their recourse against the sponsor, with its typically larger balance sheet, will be limited or none. </a:t>
            </a:r>
          </a:p>
          <a:p>
            <a:pPr>
              <a:spcBef>
                <a:spcPct val="50000"/>
              </a:spcBef>
            </a:pPr>
            <a:r>
              <a:rPr lang="en-US" altLang="en-US" sz="1050" b="1" i="1" dirty="0">
                <a:solidFill>
                  <a:srgbClr val="3366CC"/>
                </a:solidFill>
              </a:rPr>
              <a:t>The loan is structured so that bankers can step into and take over the project if things were to go wrong, a so-called step-in right. This process is also called ‘ring-fencing.’</a:t>
            </a:r>
          </a:p>
        </p:txBody>
      </p:sp>
      <p:sp>
        <p:nvSpPr>
          <p:cNvPr id="176133" name="Text Box 7"/>
          <p:cNvSpPr txBox="1">
            <a:spLocks noChangeArrowheads="1"/>
          </p:cNvSpPr>
          <p:nvPr/>
        </p:nvSpPr>
        <p:spPr bwMode="auto">
          <a:xfrm>
            <a:off x="483951" y="4000500"/>
            <a:ext cx="1028700" cy="230832"/>
          </a:xfrm>
          <a:prstGeom prst="rect">
            <a:avLst/>
          </a:prstGeom>
          <a:solidFill>
            <a:srgbClr val="FFFF66"/>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a:spcBef>
                <a:spcPct val="50000"/>
              </a:spcBef>
            </a:pPr>
            <a:r>
              <a:rPr lang="en-US" altLang="en-US" sz="900" dirty="0"/>
              <a:t>Ring-Fence</a:t>
            </a:r>
          </a:p>
        </p:txBody>
      </p:sp>
      <p:sp>
        <p:nvSpPr>
          <p:cNvPr id="176134" name="Line 8"/>
          <p:cNvSpPr>
            <a:spLocks noChangeShapeType="1"/>
          </p:cNvSpPr>
          <p:nvPr/>
        </p:nvSpPr>
        <p:spPr bwMode="auto">
          <a:xfrm flipV="1">
            <a:off x="1639111" y="3829050"/>
            <a:ext cx="457200" cy="17145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sz="1350" dirty="0"/>
          </a:p>
        </p:txBody>
      </p:sp>
    </p:spTree>
    <p:extLst>
      <p:ext uri="{BB962C8B-B14F-4D97-AF65-F5344CB8AC3E}">
        <p14:creationId xmlns:p14="http://schemas.microsoft.com/office/powerpoint/2010/main" val="21832682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8454C-69B6-EDD9-B670-B536482192BD}"/>
              </a:ext>
            </a:extLst>
          </p:cNvPr>
          <p:cNvSpPr>
            <a:spLocks noGrp="1"/>
          </p:cNvSpPr>
          <p:nvPr>
            <p:ph type="ctrTitle"/>
          </p:nvPr>
        </p:nvSpPr>
        <p:spPr/>
        <p:txBody>
          <a:bodyPr>
            <a:normAutofit fontScale="90000"/>
          </a:bodyPr>
          <a:lstStyle/>
          <a:p>
            <a:r>
              <a:rPr lang="en-US" dirty="0"/>
              <a:t>Activity Ras Laffan Case Study Part 1 – Project Finance versus Government</a:t>
            </a:r>
          </a:p>
        </p:txBody>
      </p:sp>
    </p:spTree>
    <p:extLst>
      <p:ext uri="{BB962C8B-B14F-4D97-AF65-F5344CB8AC3E}">
        <p14:creationId xmlns:p14="http://schemas.microsoft.com/office/powerpoint/2010/main" val="3809592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7AC4-6C12-F6B9-966D-53E6FBFB8A32}"/>
              </a:ext>
            </a:extLst>
          </p:cNvPr>
          <p:cNvSpPr>
            <a:spLocks noGrp="1"/>
          </p:cNvSpPr>
          <p:nvPr>
            <p:ph type="title"/>
          </p:nvPr>
        </p:nvSpPr>
        <p:spPr/>
        <p:txBody>
          <a:bodyPr/>
          <a:lstStyle/>
          <a:p>
            <a:r>
              <a:rPr lang="en-US" dirty="0"/>
              <a:t>Foundations Phase of Learning</a:t>
            </a:r>
          </a:p>
        </p:txBody>
      </p:sp>
      <p:sp>
        <p:nvSpPr>
          <p:cNvPr id="3" name="Content Placeholder 2">
            <a:extLst>
              <a:ext uri="{FF2B5EF4-FFF2-40B4-BE49-F238E27FC236}">
                <a16:creationId xmlns:a16="http://schemas.microsoft.com/office/drawing/2014/main" id="{8D6FB83D-75F8-AA80-A4F2-D5794BAFF518}"/>
              </a:ext>
            </a:extLst>
          </p:cNvPr>
          <p:cNvSpPr>
            <a:spLocks noGrp="1"/>
          </p:cNvSpPr>
          <p:nvPr>
            <p:ph idx="1"/>
          </p:nvPr>
        </p:nvSpPr>
        <p:spPr/>
        <p:txBody>
          <a:bodyPr/>
          <a:lstStyle/>
          <a:p>
            <a:r>
              <a:rPr lang="en-US" dirty="0"/>
              <a:t>This module is mainly aimed at those with little or no previous background in using project finance and need a broad understanding of this subject or to progress to the further modules. </a:t>
            </a:r>
          </a:p>
          <a:p>
            <a:r>
              <a:rPr lang="en-US" dirty="0"/>
              <a:t>By attending this module, participants will be able to: </a:t>
            </a:r>
          </a:p>
          <a:p>
            <a:pPr lvl="1"/>
            <a:r>
              <a:rPr lang="en-US" dirty="0"/>
              <a:t>State the main uses of project finance and how it differs from other forms of finance; </a:t>
            </a:r>
          </a:p>
          <a:p>
            <a:pPr lvl="1"/>
            <a:r>
              <a:rPr lang="en-US" dirty="0"/>
              <a:t>Be aware of how a project finance structure moves through its many stages; </a:t>
            </a:r>
          </a:p>
          <a:p>
            <a:pPr lvl="1"/>
            <a:r>
              <a:rPr lang="en-US" dirty="0"/>
              <a:t>Identify the key parties to a project finance; </a:t>
            </a:r>
          </a:p>
          <a:p>
            <a:pPr lvl="1"/>
            <a:r>
              <a:rPr lang="en-US" dirty="0"/>
              <a:t>State the key stages of a project finance and its associated risks; </a:t>
            </a:r>
          </a:p>
          <a:p>
            <a:pPr lvl="1"/>
            <a:r>
              <a:rPr lang="en-US" dirty="0"/>
              <a:t>Articulate the principle(s) by which risks are allocated; </a:t>
            </a:r>
          </a:p>
          <a:p>
            <a:pPr lvl="1"/>
            <a:r>
              <a:rPr lang="en-US" dirty="0"/>
              <a:t>Understand critical policy and regulatory issues and their impact on infrastructure project finance and bankability; and </a:t>
            </a:r>
          </a:p>
          <a:p>
            <a:pPr lvl="1"/>
            <a:r>
              <a:rPr lang="en-US" dirty="0"/>
              <a:t>Differentiate between sector specific and project finance risks. </a:t>
            </a:r>
          </a:p>
          <a:p>
            <a:endParaRPr lang="en-US" dirty="0"/>
          </a:p>
        </p:txBody>
      </p:sp>
    </p:spTree>
    <p:extLst>
      <p:ext uri="{BB962C8B-B14F-4D97-AF65-F5344CB8AC3E}">
        <p14:creationId xmlns:p14="http://schemas.microsoft.com/office/powerpoint/2010/main" val="5982915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3E7395-B026-4386-ADF5-FACF597E559B}"/>
              </a:ext>
            </a:extLst>
          </p:cNvPr>
          <p:cNvSpPr>
            <a:spLocks noGrp="1"/>
          </p:cNvSpPr>
          <p:nvPr>
            <p:ph type="title"/>
          </p:nvPr>
        </p:nvSpPr>
        <p:spPr>
          <a:xfrm>
            <a:off x="1156002" y="477148"/>
            <a:ext cx="6000750" cy="573741"/>
          </a:xfrm>
        </p:spPr>
        <p:txBody>
          <a:bodyPr>
            <a:normAutofit fontScale="90000"/>
          </a:bodyPr>
          <a:lstStyle/>
          <a:p>
            <a:r>
              <a:rPr lang="en-US" dirty="0"/>
              <a:t>Diagram of Solar Project Finance</a:t>
            </a:r>
          </a:p>
        </p:txBody>
      </p:sp>
      <p:sp>
        <p:nvSpPr>
          <p:cNvPr id="2" name="Content Placeholder 1">
            <a:extLst>
              <a:ext uri="{FF2B5EF4-FFF2-40B4-BE49-F238E27FC236}">
                <a16:creationId xmlns:a16="http://schemas.microsoft.com/office/drawing/2014/main" id="{47781EC3-03B3-4C70-94D2-D512B850974D}"/>
              </a:ext>
            </a:extLst>
          </p:cNvPr>
          <p:cNvSpPr>
            <a:spLocks noGrp="1"/>
          </p:cNvSpPr>
          <p:nvPr>
            <p:ph idx="1"/>
          </p:nvPr>
        </p:nvSpPr>
        <p:spPr>
          <a:xfrm>
            <a:off x="598372" y="1231674"/>
            <a:ext cx="7564582" cy="637310"/>
          </a:xfrm>
        </p:spPr>
        <p:txBody>
          <a:bodyPr>
            <a:normAutofit/>
          </a:bodyPr>
          <a:lstStyle/>
          <a:p>
            <a:r>
              <a:rPr lang="en-US" dirty="0"/>
              <a:t>Volume or price or availability risk in model, and then, the IRR’s of each party and the DSCR’s of the lenders. Include cost to off-taker for the project economics.</a:t>
            </a:r>
          </a:p>
        </p:txBody>
      </p:sp>
      <p:pic>
        <p:nvPicPr>
          <p:cNvPr id="7" name="Picture 6">
            <a:extLst>
              <a:ext uri="{FF2B5EF4-FFF2-40B4-BE49-F238E27FC236}">
                <a16:creationId xmlns:a16="http://schemas.microsoft.com/office/drawing/2014/main" id="{F0D84903-F854-4E64-B3F0-B2A2A64800C1}"/>
              </a:ext>
            </a:extLst>
          </p:cNvPr>
          <p:cNvPicPr>
            <a:picLocks noChangeAspect="1"/>
          </p:cNvPicPr>
          <p:nvPr/>
        </p:nvPicPr>
        <p:blipFill>
          <a:blip r:embed="rId2"/>
          <a:stretch>
            <a:fillRect/>
          </a:stretch>
        </p:blipFill>
        <p:spPr>
          <a:xfrm>
            <a:off x="413381" y="2260121"/>
            <a:ext cx="8151061" cy="3199291"/>
          </a:xfrm>
          <a:prstGeom prst="rect">
            <a:avLst/>
          </a:prstGeom>
        </p:spPr>
      </p:pic>
    </p:spTree>
    <p:extLst>
      <p:ext uri="{BB962C8B-B14F-4D97-AF65-F5344CB8AC3E}">
        <p14:creationId xmlns:p14="http://schemas.microsoft.com/office/powerpoint/2010/main" val="40462144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93195-EAAC-92CF-455C-907C54704BF6}"/>
              </a:ext>
            </a:extLst>
          </p:cNvPr>
          <p:cNvSpPr>
            <a:spLocks noGrp="1"/>
          </p:cNvSpPr>
          <p:nvPr>
            <p:ph type="ctrTitle"/>
          </p:nvPr>
        </p:nvSpPr>
        <p:spPr>
          <a:xfrm>
            <a:off x="500163" y="1791106"/>
            <a:ext cx="7787803" cy="2210610"/>
          </a:xfrm>
        </p:spPr>
        <p:txBody>
          <a:bodyPr>
            <a:noAutofit/>
          </a:bodyPr>
          <a:lstStyle/>
          <a:p>
            <a:r>
              <a:rPr lang="en-US" sz="3200" dirty="0"/>
              <a:t>Two Statistics in Project Finance:</a:t>
            </a:r>
            <a:br>
              <a:rPr lang="en-US" sz="3200" dirty="0"/>
            </a:br>
            <a:br>
              <a:rPr lang="en-US" sz="3200" dirty="0"/>
            </a:br>
            <a:r>
              <a:rPr lang="en-US" sz="3200" dirty="0"/>
              <a:t>IRR and DSCR</a:t>
            </a:r>
            <a:br>
              <a:rPr lang="en-US" sz="3200" dirty="0"/>
            </a:br>
            <a:br>
              <a:rPr lang="en-US" sz="3200" dirty="0"/>
            </a:br>
            <a:r>
              <a:rPr lang="en-US" sz="3200" dirty="0"/>
              <a:t>IRR: Happiness; What is this Business with IRR Anyway and how can you measure Risk</a:t>
            </a:r>
            <a:br>
              <a:rPr lang="en-US" sz="3200" dirty="0"/>
            </a:br>
            <a:br>
              <a:rPr lang="en-US" sz="3200" dirty="0"/>
            </a:br>
            <a:r>
              <a:rPr lang="en-US" sz="3200" dirty="0"/>
              <a:t>DSCR: Anxiety; Measuring Risk with Safety Buffers </a:t>
            </a:r>
          </a:p>
        </p:txBody>
      </p:sp>
    </p:spTree>
    <p:extLst>
      <p:ext uri="{BB962C8B-B14F-4D97-AF65-F5344CB8AC3E}">
        <p14:creationId xmlns:p14="http://schemas.microsoft.com/office/powerpoint/2010/main" val="1950247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024B3-C64F-D2DC-674E-067171471D00}"/>
              </a:ext>
            </a:extLst>
          </p:cNvPr>
          <p:cNvSpPr>
            <a:spLocks noGrp="1"/>
          </p:cNvSpPr>
          <p:nvPr>
            <p:ph type="title"/>
          </p:nvPr>
        </p:nvSpPr>
        <p:spPr/>
        <p:txBody>
          <a:bodyPr/>
          <a:lstStyle/>
          <a:p>
            <a:r>
              <a:rPr lang="en-US" dirty="0"/>
              <a:t>Project Finance Model</a:t>
            </a:r>
          </a:p>
        </p:txBody>
      </p:sp>
      <p:sp>
        <p:nvSpPr>
          <p:cNvPr id="3" name="Content Placeholder 2">
            <a:extLst>
              <a:ext uri="{FF2B5EF4-FFF2-40B4-BE49-F238E27FC236}">
                <a16:creationId xmlns:a16="http://schemas.microsoft.com/office/drawing/2014/main" id="{AE6A589C-5FC6-599C-0144-CE7762F022E7}"/>
              </a:ext>
            </a:extLst>
          </p:cNvPr>
          <p:cNvSpPr>
            <a:spLocks noGrp="1"/>
          </p:cNvSpPr>
          <p:nvPr>
            <p:ph idx="1"/>
          </p:nvPr>
        </p:nvSpPr>
        <p:spPr/>
        <p:txBody>
          <a:bodyPr/>
          <a:lstStyle/>
          <a:p>
            <a:r>
              <a:rPr lang="en-US" dirty="0"/>
              <a:t>Basic Model Operating Cash Flow, Debt Service and Equity IRR</a:t>
            </a:r>
          </a:p>
          <a:p>
            <a:endParaRPr lang="en-US" dirty="0"/>
          </a:p>
          <a:p>
            <a:endParaRPr lang="en-US" dirty="0"/>
          </a:p>
        </p:txBody>
      </p:sp>
      <p:sp>
        <p:nvSpPr>
          <p:cNvPr id="4" name="Slide Number Placeholder 3">
            <a:extLst>
              <a:ext uri="{FF2B5EF4-FFF2-40B4-BE49-F238E27FC236}">
                <a16:creationId xmlns:a16="http://schemas.microsoft.com/office/drawing/2014/main" id="{2D2F4D26-88F7-BA82-A483-AC99A611E4D8}"/>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52</a:t>
            </a:fld>
            <a:endParaRPr lang="en-GB" dirty="0"/>
          </a:p>
        </p:txBody>
      </p:sp>
      <p:pic>
        <p:nvPicPr>
          <p:cNvPr id="6" name="Picture 5">
            <a:extLst>
              <a:ext uri="{FF2B5EF4-FFF2-40B4-BE49-F238E27FC236}">
                <a16:creationId xmlns:a16="http://schemas.microsoft.com/office/drawing/2014/main" id="{01950AB4-20B6-A9A4-A93B-CEB716873204}"/>
              </a:ext>
            </a:extLst>
          </p:cNvPr>
          <p:cNvPicPr>
            <a:picLocks noChangeAspect="1"/>
          </p:cNvPicPr>
          <p:nvPr/>
        </p:nvPicPr>
        <p:blipFill>
          <a:blip r:embed="rId2"/>
          <a:stretch>
            <a:fillRect/>
          </a:stretch>
        </p:blipFill>
        <p:spPr>
          <a:xfrm>
            <a:off x="145915" y="2287216"/>
            <a:ext cx="8386270" cy="3630351"/>
          </a:xfrm>
          <a:prstGeom prst="rect">
            <a:avLst/>
          </a:prstGeom>
        </p:spPr>
      </p:pic>
    </p:spTree>
    <p:extLst>
      <p:ext uri="{BB962C8B-B14F-4D97-AF65-F5344CB8AC3E}">
        <p14:creationId xmlns:p14="http://schemas.microsoft.com/office/powerpoint/2010/main" val="7953749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A9F03-2F9D-073E-76E4-B01C8C4426EF}"/>
              </a:ext>
            </a:extLst>
          </p:cNvPr>
          <p:cNvSpPr>
            <a:spLocks noGrp="1"/>
          </p:cNvSpPr>
          <p:nvPr>
            <p:ph type="ctrTitle"/>
          </p:nvPr>
        </p:nvSpPr>
        <p:spPr/>
        <p:txBody>
          <a:bodyPr>
            <a:normAutofit fontScale="90000"/>
          </a:bodyPr>
          <a:lstStyle/>
          <a:p>
            <a:r>
              <a:rPr lang="en-US" dirty="0"/>
              <a:t>Equity Valuation in Project Finance – </a:t>
            </a:r>
            <a:br>
              <a:rPr lang="en-US" dirty="0"/>
            </a:br>
            <a:r>
              <a:rPr lang="en-US" dirty="0"/>
              <a:t>The IRR</a:t>
            </a:r>
          </a:p>
        </p:txBody>
      </p:sp>
    </p:spTree>
    <p:extLst>
      <p:ext uri="{BB962C8B-B14F-4D97-AF65-F5344CB8AC3E}">
        <p14:creationId xmlns:p14="http://schemas.microsoft.com/office/powerpoint/2010/main" val="282278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38AA3-2012-6EA0-6768-C4EC16780D20}"/>
              </a:ext>
            </a:extLst>
          </p:cNvPr>
          <p:cNvSpPr>
            <a:spLocks noGrp="1"/>
          </p:cNvSpPr>
          <p:nvPr>
            <p:ph type="title"/>
          </p:nvPr>
        </p:nvSpPr>
        <p:spPr>
          <a:xfrm>
            <a:off x="1437785" y="450648"/>
            <a:ext cx="6000750" cy="573741"/>
          </a:xfrm>
        </p:spPr>
        <p:txBody>
          <a:bodyPr>
            <a:normAutofit fontScale="90000"/>
          </a:bodyPr>
          <a:lstStyle/>
          <a:p>
            <a:r>
              <a:rPr lang="en-US" dirty="0"/>
              <a:t>Valuation of Projects and IRR</a:t>
            </a:r>
          </a:p>
        </p:txBody>
      </p:sp>
      <p:sp>
        <p:nvSpPr>
          <p:cNvPr id="5" name="Content Placeholder 4">
            <a:extLst>
              <a:ext uri="{FF2B5EF4-FFF2-40B4-BE49-F238E27FC236}">
                <a16:creationId xmlns:a16="http://schemas.microsoft.com/office/drawing/2014/main" id="{C96BEECE-D5C4-9A9C-76CC-68C452B4AB7D}"/>
              </a:ext>
            </a:extLst>
          </p:cNvPr>
          <p:cNvSpPr>
            <a:spLocks noGrp="1"/>
          </p:cNvSpPr>
          <p:nvPr>
            <p:ph sz="quarter" idx="12"/>
          </p:nvPr>
        </p:nvSpPr>
        <p:spPr>
          <a:xfrm>
            <a:off x="158933" y="1380226"/>
            <a:ext cx="3513388" cy="4468483"/>
          </a:xfrm>
        </p:spPr>
        <p:txBody>
          <a:bodyPr>
            <a:normAutofit/>
          </a:bodyPr>
          <a:lstStyle/>
          <a:p>
            <a:r>
              <a:rPr lang="en-US" sz="1800" dirty="0"/>
              <a:t>Project is typically valued with IRR</a:t>
            </a:r>
          </a:p>
          <a:p>
            <a:r>
              <a:rPr lang="en-US" sz="1800" dirty="0"/>
              <a:t>Different IRRs</a:t>
            </a:r>
          </a:p>
          <a:p>
            <a:pPr lvl="1"/>
            <a:r>
              <a:rPr lang="en-US" sz="1600" dirty="0"/>
              <a:t>Project IRR pre-tax</a:t>
            </a:r>
          </a:p>
          <a:p>
            <a:pPr lvl="1"/>
            <a:r>
              <a:rPr lang="en-US" sz="1600" dirty="0"/>
              <a:t>Project IRR after-tax</a:t>
            </a:r>
          </a:p>
          <a:p>
            <a:pPr lvl="1"/>
            <a:r>
              <a:rPr lang="en-US" sz="1600" dirty="0"/>
              <a:t>Debt IRR pre-tax</a:t>
            </a:r>
          </a:p>
          <a:p>
            <a:pPr lvl="1"/>
            <a:r>
              <a:rPr lang="en-US" sz="1600" dirty="0"/>
              <a:t>Equity IRR – Overall</a:t>
            </a:r>
          </a:p>
          <a:p>
            <a:pPr lvl="1"/>
            <a:r>
              <a:rPr lang="en-US" sz="1600" dirty="0"/>
              <a:t>EBL or Shareholder Debt IRR</a:t>
            </a:r>
          </a:p>
          <a:p>
            <a:pPr lvl="1"/>
            <a:r>
              <a:rPr lang="en-US" sz="1600" dirty="0"/>
              <a:t>Pure Equity IRR</a:t>
            </a:r>
          </a:p>
          <a:p>
            <a:pPr lvl="1"/>
            <a:r>
              <a:rPr lang="en-US" sz="1600" dirty="0"/>
              <a:t>IRR with and without Development Fee</a:t>
            </a:r>
          </a:p>
          <a:p>
            <a:pPr lvl="1"/>
            <a:r>
              <a:rPr lang="en-US" sz="1600" dirty="0"/>
              <a:t>Holding Company IRR</a:t>
            </a:r>
          </a:p>
        </p:txBody>
      </p:sp>
      <p:sp>
        <p:nvSpPr>
          <p:cNvPr id="6" name="Content Placeholder 5">
            <a:extLst>
              <a:ext uri="{FF2B5EF4-FFF2-40B4-BE49-F238E27FC236}">
                <a16:creationId xmlns:a16="http://schemas.microsoft.com/office/drawing/2014/main" id="{DC327C77-DA2B-246C-879E-70B5D39C7596}"/>
              </a:ext>
            </a:extLst>
          </p:cNvPr>
          <p:cNvSpPr>
            <a:spLocks noGrp="1"/>
          </p:cNvSpPr>
          <p:nvPr>
            <p:ph sz="quarter" idx="13"/>
          </p:nvPr>
        </p:nvSpPr>
        <p:spPr>
          <a:xfrm>
            <a:off x="4511615" y="1475117"/>
            <a:ext cx="3870385" cy="3956374"/>
          </a:xfrm>
        </p:spPr>
        <p:txBody>
          <a:bodyPr/>
          <a:lstStyle/>
          <a:p>
            <a:r>
              <a:rPr lang="en-US" dirty="0"/>
              <a:t>IRR has taken over the world</a:t>
            </a:r>
          </a:p>
          <a:p>
            <a:r>
              <a:rPr lang="en-US" dirty="0"/>
              <a:t>Need to Understand the Nuances of the IRR</a:t>
            </a:r>
          </a:p>
          <a:p>
            <a:endParaRPr lang="en-US" dirty="0"/>
          </a:p>
        </p:txBody>
      </p:sp>
      <p:pic>
        <p:nvPicPr>
          <p:cNvPr id="7" name="Picture 6" descr="Text&#10;&#10;Description automatically generated">
            <a:extLst>
              <a:ext uri="{FF2B5EF4-FFF2-40B4-BE49-F238E27FC236}">
                <a16:creationId xmlns:a16="http://schemas.microsoft.com/office/drawing/2014/main" id="{485C0F88-499E-48AB-8778-7E1C25228572}"/>
              </a:ext>
            </a:extLst>
          </p:cNvPr>
          <p:cNvPicPr>
            <a:picLocks noChangeAspect="1"/>
          </p:cNvPicPr>
          <p:nvPr/>
        </p:nvPicPr>
        <p:blipFill>
          <a:blip r:embed="rId2"/>
          <a:stretch>
            <a:fillRect/>
          </a:stretch>
        </p:blipFill>
        <p:spPr>
          <a:xfrm>
            <a:off x="3908546" y="2760532"/>
            <a:ext cx="5076521" cy="2640767"/>
          </a:xfrm>
          <a:prstGeom prst="rect">
            <a:avLst/>
          </a:prstGeom>
        </p:spPr>
      </p:pic>
    </p:spTree>
    <p:extLst>
      <p:ext uri="{BB962C8B-B14F-4D97-AF65-F5344CB8AC3E}">
        <p14:creationId xmlns:p14="http://schemas.microsoft.com/office/powerpoint/2010/main" val="11136944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7255" y="852297"/>
            <a:ext cx="7025120" cy="452628"/>
          </a:xfrm>
        </p:spPr>
        <p:txBody>
          <a:bodyPr>
            <a:normAutofit fontScale="90000"/>
          </a:bodyPr>
          <a:lstStyle/>
          <a:p>
            <a:pPr>
              <a:lnSpc>
                <a:spcPct val="100000"/>
              </a:lnSpc>
            </a:pPr>
            <a:r>
              <a:rPr lang="en-US" dirty="0"/>
              <a:t>What is this All of This Business with the IRR Anyway</a:t>
            </a:r>
          </a:p>
        </p:txBody>
      </p:sp>
      <p:sp>
        <p:nvSpPr>
          <p:cNvPr id="2" name="Content Placeholder 1"/>
          <p:cNvSpPr>
            <a:spLocks noGrp="1"/>
          </p:cNvSpPr>
          <p:nvPr>
            <p:ph sz="quarter" idx="12"/>
          </p:nvPr>
        </p:nvSpPr>
        <p:spPr>
          <a:xfrm>
            <a:off x="284018" y="1690778"/>
            <a:ext cx="7288357" cy="3862298"/>
          </a:xfrm>
        </p:spPr>
        <p:txBody>
          <a:bodyPr>
            <a:normAutofit/>
          </a:bodyPr>
          <a:lstStyle/>
          <a:p>
            <a:pPr>
              <a:lnSpc>
                <a:spcPct val="100000"/>
              </a:lnSpc>
              <a:spcAft>
                <a:spcPts val="450"/>
              </a:spcAft>
            </a:pPr>
            <a:r>
              <a:rPr lang="en-US" sz="1200" dirty="0">
                <a:latin typeface="+mn-lt"/>
              </a:rPr>
              <a:t>Reflect the timing and required amount of equity investments and distributions</a:t>
            </a:r>
            <a:endParaRPr lang="en-US" sz="1200" b="1" dirty="0">
              <a:solidFill>
                <a:prstClr val="black"/>
              </a:solidFill>
            </a:endParaRPr>
          </a:p>
          <a:p>
            <a:pPr lvl="1">
              <a:lnSpc>
                <a:spcPct val="100000"/>
              </a:lnSpc>
              <a:spcAft>
                <a:spcPts val="450"/>
              </a:spcAft>
            </a:pPr>
            <a:r>
              <a:rPr lang="en-US" sz="1200" dirty="0"/>
              <a:t>Distributions made after all mandatory project costs and debt service are paid</a:t>
            </a:r>
          </a:p>
          <a:p>
            <a:pPr lvl="1">
              <a:lnSpc>
                <a:spcPct val="100000"/>
              </a:lnSpc>
              <a:spcAft>
                <a:spcPts val="450"/>
              </a:spcAft>
            </a:pPr>
            <a:r>
              <a:rPr lang="en-US" sz="1200" dirty="0"/>
              <a:t>Equity IRR is the "rate of return" that makes the NPV of all equity cash flows (both positive and negative) from an equity investment equal to zero. </a:t>
            </a:r>
          </a:p>
          <a:p>
            <a:pPr lvl="1">
              <a:lnSpc>
                <a:spcPct val="100000"/>
              </a:lnSpc>
              <a:spcAft>
                <a:spcPts val="450"/>
              </a:spcAft>
            </a:pPr>
            <a:r>
              <a:rPr lang="en-US" sz="1200" dirty="0"/>
              <a:t>Requirement of Equity IRR depends on the riskiness of revenue stream (e.g., 11% for projects with unpredictable revenues, 8% for projects with predictable revenues) </a:t>
            </a:r>
          </a:p>
          <a:p>
            <a:pPr marL="171450" lvl="1" indent="0">
              <a:lnSpc>
                <a:spcPts val="1500"/>
              </a:lnSpc>
              <a:spcAft>
                <a:spcPts val="900"/>
              </a:spcAft>
              <a:buNone/>
            </a:pPr>
            <a:endParaRPr lang="en-GB" sz="1200" dirty="0">
              <a:solidFill>
                <a:prstClr val="black"/>
              </a:solidFill>
            </a:endParaRPr>
          </a:p>
          <a:p>
            <a:pPr marL="345281" lvl="1" indent="-173831">
              <a:lnSpc>
                <a:spcPts val="1500"/>
              </a:lnSpc>
              <a:spcAft>
                <a:spcPts val="900"/>
              </a:spcAft>
            </a:pPr>
            <a:endParaRPr lang="en-GB" sz="1200" dirty="0">
              <a:solidFill>
                <a:prstClr val="black"/>
              </a:solidFill>
            </a:endParaRPr>
          </a:p>
          <a:p>
            <a:pPr marL="345281" lvl="1" indent="-173831">
              <a:lnSpc>
                <a:spcPts val="1500"/>
              </a:lnSpc>
              <a:spcAft>
                <a:spcPts val="900"/>
              </a:spcAft>
            </a:pPr>
            <a:endParaRPr lang="en-GB" sz="1200" dirty="0">
              <a:solidFill>
                <a:prstClr val="black"/>
              </a:solidFill>
            </a:endParaRPr>
          </a:p>
          <a:p>
            <a:pPr marL="345281" lvl="1" indent="-173831">
              <a:lnSpc>
                <a:spcPts val="1500"/>
              </a:lnSpc>
              <a:spcAft>
                <a:spcPts val="900"/>
              </a:spcAft>
            </a:pPr>
            <a:endParaRPr lang="en-GB" sz="1200" dirty="0">
              <a:solidFill>
                <a:prstClr val="black"/>
              </a:solidFill>
            </a:endParaRPr>
          </a:p>
          <a:p>
            <a:pPr marL="345281" lvl="1" indent="-173831">
              <a:lnSpc>
                <a:spcPts val="1500"/>
              </a:lnSpc>
              <a:spcAft>
                <a:spcPts val="900"/>
              </a:spcAft>
            </a:pPr>
            <a:endParaRPr lang="en-GB" sz="1200" dirty="0">
              <a:solidFill>
                <a:prstClr val="black"/>
              </a:solidFill>
            </a:endParaRPr>
          </a:p>
          <a:p>
            <a:pPr marL="0" lvl="1" indent="0">
              <a:lnSpc>
                <a:spcPct val="100000"/>
              </a:lnSpc>
              <a:spcAft>
                <a:spcPts val="225"/>
              </a:spcAft>
              <a:buNone/>
            </a:pPr>
            <a:endParaRPr lang="en-US" sz="1200" dirty="0"/>
          </a:p>
          <a:p>
            <a:pPr lvl="1">
              <a:lnSpc>
                <a:spcPct val="100000"/>
              </a:lnSpc>
              <a:spcAft>
                <a:spcPts val="225"/>
              </a:spcAft>
            </a:pPr>
            <a:endParaRPr lang="en-US" sz="1200" dirty="0"/>
          </a:p>
          <a:p>
            <a:pPr lvl="1">
              <a:lnSpc>
                <a:spcPct val="100000"/>
              </a:lnSpc>
              <a:spcAft>
                <a:spcPts val="225"/>
              </a:spcAft>
            </a:pPr>
            <a:endParaRPr lang="en-GB" sz="1200" dirty="0"/>
          </a:p>
          <a:p>
            <a:pPr marL="0" lvl="1" indent="0">
              <a:lnSpc>
                <a:spcPct val="100000"/>
              </a:lnSpc>
              <a:buNone/>
            </a:pPr>
            <a:endParaRPr lang="en-US" sz="1200" b="1" dirty="0"/>
          </a:p>
        </p:txBody>
      </p:sp>
      <p:pic>
        <p:nvPicPr>
          <p:cNvPr id="5" name="Picture 4">
            <a:extLst>
              <a:ext uri="{FF2B5EF4-FFF2-40B4-BE49-F238E27FC236}">
                <a16:creationId xmlns:a16="http://schemas.microsoft.com/office/drawing/2014/main" id="{FB0D74C4-37CC-4043-BAB1-04DA04FFD48E}"/>
              </a:ext>
            </a:extLst>
          </p:cNvPr>
          <p:cNvPicPr>
            <a:picLocks noChangeAspect="1"/>
          </p:cNvPicPr>
          <p:nvPr/>
        </p:nvPicPr>
        <p:blipFill>
          <a:blip r:embed="rId4"/>
          <a:stretch>
            <a:fillRect/>
          </a:stretch>
        </p:blipFill>
        <p:spPr>
          <a:xfrm>
            <a:off x="2341419" y="3459054"/>
            <a:ext cx="4308955" cy="2057659"/>
          </a:xfrm>
          <a:prstGeom prst="rect">
            <a:avLst/>
          </a:prstGeom>
        </p:spPr>
      </p:pic>
      <p:sp>
        <p:nvSpPr>
          <p:cNvPr id="7" name="Left Brace 6">
            <a:extLst>
              <a:ext uri="{FF2B5EF4-FFF2-40B4-BE49-F238E27FC236}">
                <a16:creationId xmlns:a16="http://schemas.microsoft.com/office/drawing/2014/main" id="{A35CD1C0-24D2-4EF1-8CC1-062050D00F8B}"/>
              </a:ext>
            </a:extLst>
          </p:cNvPr>
          <p:cNvSpPr/>
          <p:nvPr/>
        </p:nvSpPr>
        <p:spPr>
          <a:xfrm rot="5400000">
            <a:off x="4595598" y="2055310"/>
            <a:ext cx="235635" cy="387391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6" name="TextBox 5">
            <a:extLst>
              <a:ext uri="{FF2B5EF4-FFF2-40B4-BE49-F238E27FC236}">
                <a16:creationId xmlns:a16="http://schemas.microsoft.com/office/drawing/2014/main" id="{85731016-D2A2-8DE9-DB72-D7800AE20E87}"/>
              </a:ext>
            </a:extLst>
          </p:cNvPr>
          <p:cNvSpPr txBox="1"/>
          <p:nvPr/>
        </p:nvSpPr>
        <p:spPr>
          <a:xfrm>
            <a:off x="7572375" y="2057401"/>
            <a:ext cx="1287607" cy="1757795"/>
          </a:xfrm>
          <a:prstGeom prst="rect">
            <a:avLst/>
          </a:prstGeom>
          <a:solidFill>
            <a:srgbClr val="FFFF00"/>
          </a:solidFill>
        </p:spPr>
        <p:txBody>
          <a:bodyPr vert="horz" wrap="square" lIns="0" tIns="0" rIns="0" bIns="0" rtlCol="0">
            <a:noAutofit/>
          </a:bodyPr>
          <a:lstStyle/>
          <a:p>
            <a:pPr algn="l"/>
            <a:r>
              <a:rPr lang="en-US" sz="1350" dirty="0"/>
              <a:t>When the Chairman of Apple makes an investment, is he asking about the discount rate for the NPV formula</a:t>
            </a:r>
          </a:p>
        </p:txBody>
      </p:sp>
    </p:spTree>
    <p:custDataLst>
      <p:tags r:id="rId1"/>
    </p:custDataLst>
    <p:extLst>
      <p:ext uri="{BB962C8B-B14F-4D97-AF65-F5344CB8AC3E}">
        <p14:creationId xmlns:p14="http://schemas.microsoft.com/office/powerpoint/2010/main" val="13156123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A4D40-5FE3-20EC-3F66-CE0EAAD0BD37}"/>
              </a:ext>
            </a:extLst>
          </p:cNvPr>
          <p:cNvSpPr>
            <a:spLocks noGrp="1"/>
          </p:cNvSpPr>
          <p:nvPr>
            <p:ph type="title"/>
          </p:nvPr>
        </p:nvSpPr>
        <p:spPr>
          <a:xfrm>
            <a:off x="454063" y="690342"/>
            <a:ext cx="8056418" cy="401782"/>
          </a:xfrm>
        </p:spPr>
        <p:txBody>
          <a:bodyPr>
            <a:normAutofit fontScale="90000"/>
          </a:bodyPr>
          <a:lstStyle/>
          <a:p>
            <a:r>
              <a:rPr lang="en-US" dirty="0"/>
              <a:t>IRR from Investing in a Stock and Yahoo Finance Adjusted Stock Price</a:t>
            </a:r>
          </a:p>
        </p:txBody>
      </p:sp>
      <p:sp>
        <p:nvSpPr>
          <p:cNvPr id="5" name="Content Placeholder 4">
            <a:extLst>
              <a:ext uri="{FF2B5EF4-FFF2-40B4-BE49-F238E27FC236}">
                <a16:creationId xmlns:a16="http://schemas.microsoft.com/office/drawing/2014/main" id="{0068A9D0-9799-093A-6611-236B4A29C6D2}"/>
              </a:ext>
            </a:extLst>
          </p:cNvPr>
          <p:cNvSpPr>
            <a:spLocks noGrp="1"/>
          </p:cNvSpPr>
          <p:nvPr>
            <p:ph sz="quarter" idx="12"/>
          </p:nvPr>
        </p:nvSpPr>
        <p:spPr>
          <a:xfrm>
            <a:off x="595223" y="1630392"/>
            <a:ext cx="8209341" cy="870116"/>
          </a:xfrm>
        </p:spPr>
        <p:txBody>
          <a:bodyPr>
            <a:normAutofit/>
          </a:bodyPr>
          <a:lstStyle/>
          <a:p>
            <a:r>
              <a:rPr lang="en-US" dirty="0"/>
              <a:t>People who want to get rich, care about one thing. That is, how fast will your money grow and can it keep growing over a long period</a:t>
            </a:r>
          </a:p>
        </p:txBody>
      </p:sp>
      <p:pic>
        <p:nvPicPr>
          <p:cNvPr id="8" name="Picture 7">
            <a:extLst>
              <a:ext uri="{FF2B5EF4-FFF2-40B4-BE49-F238E27FC236}">
                <a16:creationId xmlns:a16="http://schemas.microsoft.com/office/drawing/2014/main" id="{40BF41B5-5C76-5586-A84C-3C198BAF246C}"/>
              </a:ext>
            </a:extLst>
          </p:cNvPr>
          <p:cNvPicPr>
            <a:picLocks noChangeAspect="1"/>
          </p:cNvPicPr>
          <p:nvPr/>
        </p:nvPicPr>
        <p:blipFill>
          <a:blip r:embed="rId2"/>
          <a:stretch>
            <a:fillRect/>
          </a:stretch>
        </p:blipFill>
        <p:spPr>
          <a:xfrm>
            <a:off x="1513814" y="2579477"/>
            <a:ext cx="5216635" cy="3182967"/>
          </a:xfrm>
          <a:prstGeom prst="rect">
            <a:avLst/>
          </a:prstGeom>
        </p:spPr>
      </p:pic>
    </p:spTree>
    <p:extLst>
      <p:ext uri="{BB962C8B-B14F-4D97-AF65-F5344CB8AC3E}">
        <p14:creationId xmlns:p14="http://schemas.microsoft.com/office/powerpoint/2010/main" val="26684528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26EAD-430D-3EBB-8548-7758E1501EC1}"/>
              </a:ext>
            </a:extLst>
          </p:cNvPr>
          <p:cNvSpPr>
            <a:spLocks noGrp="1"/>
          </p:cNvSpPr>
          <p:nvPr>
            <p:ph type="title"/>
          </p:nvPr>
        </p:nvSpPr>
        <p:spPr>
          <a:xfrm>
            <a:off x="205956" y="492090"/>
            <a:ext cx="8010144" cy="612834"/>
          </a:xfrm>
        </p:spPr>
        <p:txBody>
          <a:bodyPr>
            <a:normAutofit fontScale="90000"/>
          </a:bodyPr>
          <a:lstStyle/>
          <a:p>
            <a:r>
              <a:rPr lang="en-US" dirty="0"/>
              <a:t>Compute IRR for Stocks and Prove the IRR is the Growth Rate</a:t>
            </a:r>
          </a:p>
        </p:txBody>
      </p:sp>
      <p:sp>
        <p:nvSpPr>
          <p:cNvPr id="3" name="Content Placeholder 2">
            <a:extLst>
              <a:ext uri="{FF2B5EF4-FFF2-40B4-BE49-F238E27FC236}">
                <a16:creationId xmlns:a16="http://schemas.microsoft.com/office/drawing/2014/main" id="{322163BF-3242-36CB-4B08-01A3EA8BF3ED}"/>
              </a:ext>
            </a:extLst>
          </p:cNvPr>
          <p:cNvSpPr>
            <a:spLocks noGrp="1"/>
          </p:cNvSpPr>
          <p:nvPr>
            <p:ph idx="1"/>
          </p:nvPr>
        </p:nvSpPr>
        <p:spPr>
          <a:xfrm>
            <a:off x="1069676" y="1449238"/>
            <a:ext cx="6502700" cy="4094312"/>
          </a:xfrm>
        </p:spPr>
        <p:txBody>
          <a:bodyPr/>
          <a:lstStyle/>
          <a:p>
            <a:r>
              <a:rPr lang="en-US" dirty="0"/>
              <a:t>Understand why investors care so much about IRR</a:t>
            </a:r>
          </a:p>
          <a:p>
            <a:r>
              <a:rPr lang="en-US" dirty="0"/>
              <a:t>IRR on Stocks using S&amp;P 500</a:t>
            </a:r>
          </a:p>
          <a:p>
            <a:endParaRPr lang="en-US" dirty="0"/>
          </a:p>
          <a:p>
            <a:endParaRPr lang="en-US" dirty="0"/>
          </a:p>
        </p:txBody>
      </p:sp>
      <p:pic>
        <p:nvPicPr>
          <p:cNvPr id="5" name="Picture 4">
            <a:extLst>
              <a:ext uri="{FF2B5EF4-FFF2-40B4-BE49-F238E27FC236}">
                <a16:creationId xmlns:a16="http://schemas.microsoft.com/office/drawing/2014/main" id="{71B0E6A1-1FDB-1BB7-735B-2924CAC99169}"/>
              </a:ext>
            </a:extLst>
          </p:cNvPr>
          <p:cNvPicPr>
            <a:picLocks noChangeAspect="1"/>
          </p:cNvPicPr>
          <p:nvPr/>
        </p:nvPicPr>
        <p:blipFill>
          <a:blip r:embed="rId2"/>
          <a:stretch>
            <a:fillRect/>
          </a:stretch>
        </p:blipFill>
        <p:spPr>
          <a:xfrm>
            <a:off x="946821" y="2582993"/>
            <a:ext cx="7040507" cy="2644119"/>
          </a:xfrm>
          <a:prstGeom prst="rect">
            <a:avLst/>
          </a:prstGeom>
        </p:spPr>
      </p:pic>
    </p:spTree>
    <p:extLst>
      <p:ext uri="{BB962C8B-B14F-4D97-AF65-F5344CB8AC3E}">
        <p14:creationId xmlns:p14="http://schemas.microsoft.com/office/powerpoint/2010/main" val="21710016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427F63-E89D-4232-AED0-712A778DCAB9}"/>
              </a:ext>
            </a:extLst>
          </p:cNvPr>
          <p:cNvSpPr>
            <a:spLocks noGrp="1"/>
          </p:cNvSpPr>
          <p:nvPr>
            <p:ph type="title"/>
          </p:nvPr>
        </p:nvSpPr>
        <p:spPr>
          <a:xfrm>
            <a:off x="488075" y="734781"/>
            <a:ext cx="7196444" cy="678873"/>
          </a:xfrm>
        </p:spPr>
        <p:txBody>
          <a:bodyPr>
            <a:normAutofit fontScale="90000"/>
          </a:bodyPr>
          <a:lstStyle/>
          <a:p>
            <a:r>
              <a:rPr lang="en-US" dirty="0"/>
              <a:t>Exercise: Computing the IRR and Growth for Amazon; Understanding the Effect of Small IRR Differences over Long Periods of Time</a:t>
            </a:r>
          </a:p>
        </p:txBody>
      </p:sp>
      <p:pic>
        <p:nvPicPr>
          <p:cNvPr id="5" name="Content Placeholder 4">
            <a:extLst>
              <a:ext uri="{FF2B5EF4-FFF2-40B4-BE49-F238E27FC236}">
                <a16:creationId xmlns:a16="http://schemas.microsoft.com/office/drawing/2014/main" id="{BD1E4811-C407-453D-B266-FC63838E2318}"/>
              </a:ext>
            </a:extLst>
          </p:cNvPr>
          <p:cNvPicPr>
            <a:picLocks noGrp="1" noChangeAspect="1"/>
          </p:cNvPicPr>
          <p:nvPr>
            <p:ph idx="1"/>
          </p:nvPr>
        </p:nvPicPr>
        <p:blipFill>
          <a:blip r:embed="rId2"/>
          <a:stretch>
            <a:fillRect/>
          </a:stretch>
        </p:blipFill>
        <p:spPr>
          <a:xfrm>
            <a:off x="4474063" y="2169954"/>
            <a:ext cx="4120499" cy="3519488"/>
          </a:xfrm>
          <a:prstGeom prst="rect">
            <a:avLst/>
          </a:prstGeom>
        </p:spPr>
      </p:pic>
      <p:sp>
        <p:nvSpPr>
          <p:cNvPr id="2" name="Text Placeholder 1">
            <a:extLst>
              <a:ext uri="{FF2B5EF4-FFF2-40B4-BE49-F238E27FC236}">
                <a16:creationId xmlns:a16="http://schemas.microsoft.com/office/drawing/2014/main" id="{ADC773E9-185E-AFE6-27F5-E543CFD0CAE7}"/>
              </a:ext>
            </a:extLst>
          </p:cNvPr>
          <p:cNvSpPr>
            <a:spLocks noGrp="1"/>
          </p:cNvSpPr>
          <p:nvPr>
            <p:ph type="body" sz="quarter" idx="4294967295"/>
          </p:nvPr>
        </p:nvSpPr>
        <p:spPr>
          <a:xfrm>
            <a:off x="375932" y="2305267"/>
            <a:ext cx="3565687" cy="3054927"/>
          </a:xfrm>
        </p:spPr>
        <p:txBody>
          <a:bodyPr>
            <a:normAutofit/>
          </a:bodyPr>
          <a:lstStyle/>
          <a:p>
            <a:r>
              <a:rPr lang="en-US" dirty="0"/>
              <a:t>Open File on Stock Prices and Economic Indicators from the Drop Box</a:t>
            </a:r>
          </a:p>
          <a:p>
            <a:r>
              <a:rPr lang="en-US" dirty="0"/>
              <a:t>Compute the IRR with dates using XIRR and assuming dividends are re-invested</a:t>
            </a:r>
          </a:p>
          <a:p>
            <a:r>
              <a:rPr lang="en-US" dirty="0"/>
              <a:t>Compute the daily compound growth rate  as g = (End/Start)^(1/Days) – 1 and then annualize using (1+Daily Growth)^365-1</a:t>
            </a:r>
          </a:p>
          <a:p>
            <a:r>
              <a:rPr lang="en-US" dirty="0"/>
              <a:t>This demonstrates that XIRR is based on a daily rate</a:t>
            </a:r>
          </a:p>
          <a:p>
            <a:endParaRPr lang="en-US" dirty="0"/>
          </a:p>
        </p:txBody>
      </p:sp>
    </p:spTree>
    <p:extLst>
      <p:ext uri="{BB962C8B-B14F-4D97-AF65-F5344CB8AC3E}">
        <p14:creationId xmlns:p14="http://schemas.microsoft.com/office/powerpoint/2010/main" val="823542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2AD0-EF09-7534-C6FF-78AFFDB41199}"/>
              </a:ext>
            </a:extLst>
          </p:cNvPr>
          <p:cNvSpPr>
            <a:spLocks noGrp="1"/>
          </p:cNvSpPr>
          <p:nvPr>
            <p:ph type="title"/>
          </p:nvPr>
        </p:nvSpPr>
        <p:spPr/>
        <p:txBody>
          <a:bodyPr>
            <a:normAutofit fontScale="90000"/>
          </a:bodyPr>
          <a:lstStyle/>
          <a:p>
            <a:r>
              <a:rPr lang="en-US" dirty="0"/>
              <a:t>IRR as Growth Rate in Cash Flow in a Project Finance Model</a:t>
            </a:r>
          </a:p>
        </p:txBody>
      </p:sp>
      <p:sp>
        <p:nvSpPr>
          <p:cNvPr id="3" name="Content Placeholder 2">
            <a:extLst>
              <a:ext uri="{FF2B5EF4-FFF2-40B4-BE49-F238E27FC236}">
                <a16:creationId xmlns:a16="http://schemas.microsoft.com/office/drawing/2014/main" id="{AE8DF491-5CBA-BC1D-024A-15CE2005F500}"/>
              </a:ext>
            </a:extLst>
          </p:cNvPr>
          <p:cNvSpPr>
            <a:spLocks noGrp="1"/>
          </p:cNvSpPr>
          <p:nvPr>
            <p:ph idx="1"/>
          </p:nvPr>
        </p:nvSpPr>
        <p:spPr/>
        <p:txBody>
          <a:bodyPr/>
          <a:lstStyle/>
          <a:p>
            <a:r>
              <a:rPr lang="en-US" dirty="0"/>
              <a:t>Hypothetical Investment Account</a:t>
            </a:r>
          </a:p>
          <a:p>
            <a:endParaRPr lang="en-US" dirty="0"/>
          </a:p>
        </p:txBody>
      </p:sp>
      <p:sp>
        <p:nvSpPr>
          <p:cNvPr id="4" name="Slide Number Placeholder 3">
            <a:extLst>
              <a:ext uri="{FF2B5EF4-FFF2-40B4-BE49-F238E27FC236}">
                <a16:creationId xmlns:a16="http://schemas.microsoft.com/office/drawing/2014/main" id="{AEFD6FE8-A12A-8EE3-8802-FB5412B1FB89}"/>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59</a:t>
            </a:fld>
            <a:endParaRPr lang="en-GB" dirty="0"/>
          </a:p>
        </p:txBody>
      </p:sp>
      <p:pic>
        <p:nvPicPr>
          <p:cNvPr id="6" name="Picture 5">
            <a:extLst>
              <a:ext uri="{FF2B5EF4-FFF2-40B4-BE49-F238E27FC236}">
                <a16:creationId xmlns:a16="http://schemas.microsoft.com/office/drawing/2014/main" id="{EA2BAD24-4A97-370A-4F1B-F15D7646A9D6}"/>
              </a:ext>
            </a:extLst>
          </p:cNvPr>
          <p:cNvPicPr>
            <a:picLocks noChangeAspect="1"/>
          </p:cNvPicPr>
          <p:nvPr/>
        </p:nvPicPr>
        <p:blipFill>
          <a:blip r:embed="rId2"/>
          <a:stretch>
            <a:fillRect/>
          </a:stretch>
        </p:blipFill>
        <p:spPr>
          <a:xfrm>
            <a:off x="39805" y="2367470"/>
            <a:ext cx="8939631" cy="2550927"/>
          </a:xfrm>
          <a:prstGeom prst="rect">
            <a:avLst/>
          </a:prstGeom>
        </p:spPr>
      </p:pic>
    </p:spTree>
    <p:extLst>
      <p:ext uri="{BB962C8B-B14F-4D97-AF65-F5344CB8AC3E}">
        <p14:creationId xmlns:p14="http://schemas.microsoft.com/office/powerpoint/2010/main" val="1265519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B8EF-445C-D3D6-E509-2557C80D6E8C}"/>
              </a:ext>
            </a:extLst>
          </p:cNvPr>
          <p:cNvSpPr>
            <a:spLocks noGrp="1"/>
          </p:cNvSpPr>
          <p:nvPr>
            <p:ph type="title"/>
          </p:nvPr>
        </p:nvSpPr>
        <p:spPr/>
        <p:txBody>
          <a:bodyPr/>
          <a:lstStyle/>
          <a:p>
            <a:r>
              <a:rPr lang="en-US" dirty="0"/>
              <a:t>Practical Activities</a:t>
            </a:r>
          </a:p>
        </p:txBody>
      </p:sp>
      <p:sp>
        <p:nvSpPr>
          <p:cNvPr id="3" name="Content Placeholder 2">
            <a:extLst>
              <a:ext uri="{FF2B5EF4-FFF2-40B4-BE49-F238E27FC236}">
                <a16:creationId xmlns:a16="http://schemas.microsoft.com/office/drawing/2014/main" id="{BEB6DC0C-93A0-27E7-0F60-30BA27C59076}"/>
              </a:ext>
            </a:extLst>
          </p:cNvPr>
          <p:cNvSpPr>
            <a:spLocks noGrp="1"/>
          </p:cNvSpPr>
          <p:nvPr>
            <p:ph idx="1"/>
          </p:nvPr>
        </p:nvSpPr>
        <p:spPr/>
        <p:txBody>
          <a:bodyPr/>
          <a:lstStyle/>
          <a:p>
            <a:r>
              <a:rPr lang="en-US" dirty="0"/>
              <a:t>Two day in a classroom setting, with a number of sessions which present core concepts and principles of finance and financing: </a:t>
            </a:r>
          </a:p>
          <a:p>
            <a:r>
              <a:rPr lang="en-US" dirty="0"/>
              <a:t>Four brief case studies are envisaged: the first one to assess the different types of project finance structures and in day two a brief case study will be used to demonstrate the different themes that will be presented throughout the day </a:t>
            </a:r>
          </a:p>
          <a:p>
            <a:r>
              <a:rPr lang="en-US" dirty="0"/>
              <a:t>I will use a bit of excel to illustrate ideas, but you won’t have to type many formulas</a:t>
            </a:r>
          </a:p>
          <a:p>
            <a:r>
              <a:rPr lang="en-US" dirty="0"/>
              <a:t>During the course we will also use interactive poling and other participatory techniques. The different types of questions that can be asked are: Yes/No and True/False questions where users can choose one option; Multiple Choice questions where participants can choose the best and most relevant options from the options provided; as well as hotspot questions that will be followed up by discussions </a:t>
            </a:r>
          </a:p>
          <a:p>
            <a:r>
              <a:rPr lang="en-US" dirty="0"/>
              <a:t>I will try to provoke you to make you think.</a:t>
            </a:r>
          </a:p>
          <a:p>
            <a:r>
              <a:rPr lang="en-US" dirty="0"/>
              <a:t>In this class we will take some steps backward and discuss theory and maybe some philosophy of risk and economic efficiency. Maybe you will not use some of these ideas in your current work or even in a year. But I hope it is useful. </a:t>
            </a:r>
            <a:r>
              <a:rPr lang="en-US"/>
              <a:t>I hope </a:t>
            </a:r>
            <a:endParaRPr lang="en-US" dirty="0"/>
          </a:p>
          <a:p>
            <a:endParaRPr lang="en-US" dirty="0"/>
          </a:p>
        </p:txBody>
      </p:sp>
    </p:spTree>
    <p:extLst>
      <p:ext uri="{BB962C8B-B14F-4D97-AF65-F5344CB8AC3E}">
        <p14:creationId xmlns:p14="http://schemas.microsoft.com/office/powerpoint/2010/main" val="21748302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2935-A238-6718-C11D-78BB20AB07A7}"/>
              </a:ext>
            </a:extLst>
          </p:cNvPr>
          <p:cNvSpPr>
            <a:spLocks noGrp="1"/>
          </p:cNvSpPr>
          <p:nvPr>
            <p:ph type="title"/>
          </p:nvPr>
        </p:nvSpPr>
        <p:spPr/>
        <p:txBody>
          <a:bodyPr/>
          <a:lstStyle/>
          <a:p>
            <a:r>
              <a:rPr lang="en-US" dirty="0"/>
              <a:t>Reconciliation of IRR and ROE</a:t>
            </a:r>
          </a:p>
        </p:txBody>
      </p:sp>
      <p:sp>
        <p:nvSpPr>
          <p:cNvPr id="3" name="Content Placeholder 2">
            <a:extLst>
              <a:ext uri="{FF2B5EF4-FFF2-40B4-BE49-F238E27FC236}">
                <a16:creationId xmlns:a16="http://schemas.microsoft.com/office/drawing/2014/main" id="{827C5BA9-7D30-CD84-3A2B-752AE2AFB2C5}"/>
              </a:ext>
            </a:extLst>
          </p:cNvPr>
          <p:cNvSpPr>
            <a:spLocks noGrp="1"/>
          </p:cNvSpPr>
          <p:nvPr>
            <p:ph idx="1"/>
          </p:nvPr>
        </p:nvSpPr>
        <p:spPr>
          <a:xfrm>
            <a:off x="82865" y="1757210"/>
            <a:ext cx="1797693" cy="3341001"/>
          </a:xfrm>
        </p:spPr>
        <p:txBody>
          <a:bodyPr/>
          <a:lstStyle/>
          <a:p>
            <a:pPr algn="l"/>
            <a:r>
              <a:rPr lang="en-US" dirty="0"/>
              <a:t>IRR and ROE are the same over the long-run.</a:t>
            </a:r>
          </a:p>
          <a:p>
            <a:pPr algn="l"/>
            <a:r>
              <a:rPr lang="en-US" dirty="0"/>
              <a:t>ROE you can compute.</a:t>
            </a:r>
          </a:p>
          <a:p>
            <a:pPr algn="l"/>
            <a:r>
              <a:rPr lang="en-US" dirty="0"/>
              <a:t>IRR is known only after the entire project is finished.</a:t>
            </a:r>
          </a:p>
          <a:p>
            <a:endParaRPr lang="en-US" dirty="0"/>
          </a:p>
          <a:p>
            <a:endParaRPr lang="en-US" dirty="0"/>
          </a:p>
        </p:txBody>
      </p:sp>
      <p:sp>
        <p:nvSpPr>
          <p:cNvPr id="4" name="Slide Number Placeholder 3">
            <a:extLst>
              <a:ext uri="{FF2B5EF4-FFF2-40B4-BE49-F238E27FC236}">
                <a16:creationId xmlns:a16="http://schemas.microsoft.com/office/drawing/2014/main" id="{017E57DF-3540-5CDC-9C82-8B0B6941C32F}"/>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60</a:t>
            </a:fld>
            <a:endParaRPr lang="en-GB" dirty="0"/>
          </a:p>
        </p:txBody>
      </p:sp>
      <p:pic>
        <p:nvPicPr>
          <p:cNvPr id="6" name="Picture 5">
            <a:extLst>
              <a:ext uri="{FF2B5EF4-FFF2-40B4-BE49-F238E27FC236}">
                <a16:creationId xmlns:a16="http://schemas.microsoft.com/office/drawing/2014/main" id="{374D0BEC-B7B8-4C40-AF7D-F059EDED404C}"/>
              </a:ext>
            </a:extLst>
          </p:cNvPr>
          <p:cNvPicPr>
            <a:picLocks noChangeAspect="1"/>
          </p:cNvPicPr>
          <p:nvPr/>
        </p:nvPicPr>
        <p:blipFill>
          <a:blip r:embed="rId2"/>
          <a:stretch>
            <a:fillRect/>
          </a:stretch>
        </p:blipFill>
        <p:spPr>
          <a:xfrm>
            <a:off x="1980007" y="2040987"/>
            <a:ext cx="7081128" cy="3845641"/>
          </a:xfrm>
          <a:prstGeom prst="rect">
            <a:avLst/>
          </a:prstGeom>
        </p:spPr>
      </p:pic>
    </p:spTree>
    <p:extLst>
      <p:ext uri="{BB962C8B-B14F-4D97-AF65-F5344CB8AC3E}">
        <p14:creationId xmlns:p14="http://schemas.microsoft.com/office/powerpoint/2010/main" val="28423695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F41F-003C-382D-0C49-63F810900A81}"/>
              </a:ext>
            </a:extLst>
          </p:cNvPr>
          <p:cNvSpPr>
            <a:spLocks noGrp="1"/>
          </p:cNvSpPr>
          <p:nvPr>
            <p:ph type="title"/>
          </p:nvPr>
        </p:nvSpPr>
        <p:spPr/>
        <p:txBody>
          <a:bodyPr>
            <a:normAutofit fontScale="90000"/>
          </a:bodyPr>
          <a:lstStyle/>
          <a:p>
            <a:r>
              <a:rPr lang="en-US" dirty="0"/>
              <a:t>Real World Minimum Acceptable Target IRR</a:t>
            </a:r>
          </a:p>
        </p:txBody>
      </p:sp>
      <p:sp>
        <p:nvSpPr>
          <p:cNvPr id="3" name="Content Placeholder 2">
            <a:extLst>
              <a:ext uri="{FF2B5EF4-FFF2-40B4-BE49-F238E27FC236}">
                <a16:creationId xmlns:a16="http://schemas.microsoft.com/office/drawing/2014/main" id="{59F49D43-63D6-5872-FAC7-C08F0FDD1C76}"/>
              </a:ext>
            </a:extLst>
          </p:cNvPr>
          <p:cNvSpPr>
            <a:spLocks noGrp="1"/>
          </p:cNvSpPr>
          <p:nvPr>
            <p:ph idx="1"/>
          </p:nvPr>
        </p:nvSpPr>
        <p:spPr/>
        <p:txBody>
          <a:bodyPr/>
          <a:lstStyle/>
          <a:p>
            <a:r>
              <a:rPr lang="en-US" dirty="0"/>
              <a:t>In practice there is no CAPM and certainly no un-levering and re-levering of Beta (see the discussion at the end).  </a:t>
            </a:r>
          </a:p>
          <a:p>
            <a:r>
              <a:rPr lang="en-US" dirty="0"/>
              <a:t>In practice, equity IRR is used rather than project IRR as a target (this makes sense in theory as project finance implicitly adjusts for risk</a:t>
            </a:r>
          </a:p>
          <a:p>
            <a:r>
              <a:rPr lang="en-US" dirty="0"/>
              <a:t>In practice,  and there are general standards for target IRR on buying and selling of projects. These standards have change over time. Pre-Covid for projects in Europe with a few years of history, equity IRR targets were as low as 4%.</a:t>
            </a:r>
          </a:p>
          <a:p>
            <a:endParaRPr lang="en-US" dirty="0"/>
          </a:p>
        </p:txBody>
      </p:sp>
      <p:sp>
        <p:nvSpPr>
          <p:cNvPr id="4" name="Slide Number Placeholder 3">
            <a:extLst>
              <a:ext uri="{FF2B5EF4-FFF2-40B4-BE49-F238E27FC236}">
                <a16:creationId xmlns:a16="http://schemas.microsoft.com/office/drawing/2014/main" id="{1F611318-9CBC-946A-FAB2-389425665D85}"/>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61</a:t>
            </a:fld>
            <a:endParaRPr lang="en-GB" dirty="0"/>
          </a:p>
        </p:txBody>
      </p:sp>
      <p:pic>
        <p:nvPicPr>
          <p:cNvPr id="6" name="Picture 5">
            <a:extLst>
              <a:ext uri="{FF2B5EF4-FFF2-40B4-BE49-F238E27FC236}">
                <a16:creationId xmlns:a16="http://schemas.microsoft.com/office/drawing/2014/main" id="{27AA340A-F353-5C63-F022-D035B96E8F2A}"/>
              </a:ext>
            </a:extLst>
          </p:cNvPr>
          <p:cNvPicPr>
            <a:picLocks noChangeAspect="1"/>
          </p:cNvPicPr>
          <p:nvPr/>
        </p:nvPicPr>
        <p:blipFill>
          <a:blip r:embed="rId2"/>
          <a:stretch>
            <a:fillRect/>
          </a:stretch>
        </p:blipFill>
        <p:spPr>
          <a:xfrm>
            <a:off x="394340" y="3576841"/>
            <a:ext cx="4435224" cy="2343353"/>
          </a:xfrm>
          <a:prstGeom prst="rect">
            <a:avLst/>
          </a:prstGeom>
        </p:spPr>
      </p:pic>
      <p:sp>
        <p:nvSpPr>
          <p:cNvPr id="7" name="TextBox 6">
            <a:extLst>
              <a:ext uri="{FF2B5EF4-FFF2-40B4-BE49-F238E27FC236}">
                <a16:creationId xmlns:a16="http://schemas.microsoft.com/office/drawing/2014/main" id="{F4245C89-AA49-4095-73AD-B27DE063AFE8}"/>
              </a:ext>
            </a:extLst>
          </p:cNvPr>
          <p:cNvSpPr txBox="1"/>
          <p:nvPr/>
        </p:nvSpPr>
        <p:spPr>
          <a:xfrm>
            <a:off x="5434148" y="3802924"/>
            <a:ext cx="3276878" cy="1131079"/>
          </a:xfrm>
          <a:prstGeom prst="rect">
            <a:avLst/>
          </a:prstGeom>
          <a:solidFill>
            <a:srgbClr val="FFFF00"/>
          </a:solidFill>
        </p:spPr>
        <p:txBody>
          <a:bodyPr wrap="square" rtlCol="0">
            <a:spAutoFit/>
          </a:bodyPr>
          <a:lstStyle/>
          <a:p>
            <a:r>
              <a:rPr lang="en-US" sz="1350" dirty="0"/>
              <a:t>I have been told stories of insurance company executives and pension plan managers going around Europe holding suitcases of cash to buy solar and wind projects with operating history.</a:t>
            </a:r>
          </a:p>
        </p:txBody>
      </p:sp>
    </p:spTree>
    <p:extLst>
      <p:ext uri="{BB962C8B-B14F-4D97-AF65-F5344CB8AC3E}">
        <p14:creationId xmlns:p14="http://schemas.microsoft.com/office/powerpoint/2010/main" val="34753525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19E78-32FC-A800-4394-72174B32D48E}"/>
              </a:ext>
            </a:extLst>
          </p:cNvPr>
          <p:cNvSpPr>
            <a:spLocks noGrp="1"/>
          </p:cNvSpPr>
          <p:nvPr>
            <p:ph type="title"/>
          </p:nvPr>
        </p:nvSpPr>
        <p:spPr>
          <a:xfrm>
            <a:off x="490318" y="785363"/>
            <a:ext cx="8001000" cy="353291"/>
          </a:xfrm>
        </p:spPr>
        <p:txBody>
          <a:bodyPr>
            <a:normAutofit fontScale="90000"/>
          </a:bodyPr>
          <a:lstStyle/>
          <a:p>
            <a:r>
              <a:rPr lang="en-US" dirty="0"/>
              <a:t>Simplistic Valuation Concepts in McKinsey Book and Project Finance</a:t>
            </a:r>
          </a:p>
        </p:txBody>
      </p:sp>
      <p:sp>
        <p:nvSpPr>
          <p:cNvPr id="3" name="Content Placeholder 2">
            <a:extLst>
              <a:ext uri="{FF2B5EF4-FFF2-40B4-BE49-F238E27FC236}">
                <a16:creationId xmlns:a16="http://schemas.microsoft.com/office/drawing/2014/main" id="{FAB6AA71-E393-5EBC-E338-10D2BBA7B073}"/>
              </a:ext>
            </a:extLst>
          </p:cNvPr>
          <p:cNvSpPr>
            <a:spLocks noGrp="1"/>
          </p:cNvSpPr>
          <p:nvPr>
            <p:ph idx="1"/>
          </p:nvPr>
        </p:nvSpPr>
        <p:spPr>
          <a:xfrm>
            <a:off x="353683" y="1725284"/>
            <a:ext cx="5964856" cy="3762848"/>
          </a:xfrm>
        </p:spPr>
        <p:txBody>
          <a:bodyPr/>
          <a:lstStyle/>
          <a:p>
            <a:r>
              <a:rPr lang="en-US" dirty="0"/>
              <a:t>In project finance you would use IRR and in particular equity IRR instead of ROIC.</a:t>
            </a:r>
          </a:p>
          <a:p>
            <a:r>
              <a:rPr lang="en-US" dirty="0"/>
              <a:t>In project finance the cost of capital is the target IRR for buyers in a competitive bidding situation.</a:t>
            </a:r>
          </a:p>
          <a:p>
            <a:endParaRPr lang="en-US" dirty="0"/>
          </a:p>
          <a:p>
            <a:endParaRPr lang="en-US" dirty="0"/>
          </a:p>
        </p:txBody>
      </p:sp>
      <p:pic>
        <p:nvPicPr>
          <p:cNvPr id="4" name="Picture 3" descr="Table&#10;&#10;Description automatically generated">
            <a:extLst>
              <a:ext uri="{FF2B5EF4-FFF2-40B4-BE49-F238E27FC236}">
                <a16:creationId xmlns:a16="http://schemas.microsoft.com/office/drawing/2014/main" id="{33161CEA-4B9E-09BE-7D2A-449EEE0D0B74}"/>
              </a:ext>
            </a:extLst>
          </p:cNvPr>
          <p:cNvPicPr>
            <a:picLocks noChangeAspect="1"/>
          </p:cNvPicPr>
          <p:nvPr/>
        </p:nvPicPr>
        <p:blipFill>
          <a:blip r:embed="rId2"/>
          <a:stretch>
            <a:fillRect/>
          </a:stretch>
        </p:blipFill>
        <p:spPr>
          <a:xfrm>
            <a:off x="940279" y="3124200"/>
            <a:ext cx="4549585" cy="2982020"/>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C1FF5F73-3775-C3B6-FAC9-1DA809BBA4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549" y="1876408"/>
            <a:ext cx="2335054" cy="1747361"/>
          </a:xfrm>
          <a:prstGeom prst="rect">
            <a:avLst/>
          </a:prstGeom>
        </p:spPr>
      </p:pic>
      <p:sp>
        <p:nvSpPr>
          <p:cNvPr id="10" name="TextBox 9">
            <a:extLst>
              <a:ext uri="{FF2B5EF4-FFF2-40B4-BE49-F238E27FC236}">
                <a16:creationId xmlns:a16="http://schemas.microsoft.com/office/drawing/2014/main" id="{B06DBB3F-0EFF-10B4-BD3D-3055498EEB8F}"/>
              </a:ext>
            </a:extLst>
          </p:cNvPr>
          <p:cNvSpPr txBox="1"/>
          <p:nvPr/>
        </p:nvSpPr>
        <p:spPr>
          <a:xfrm>
            <a:off x="6318540" y="3771813"/>
            <a:ext cx="2624570" cy="2031325"/>
          </a:xfrm>
          <a:prstGeom prst="rect">
            <a:avLst/>
          </a:prstGeom>
          <a:solidFill>
            <a:srgbClr val="FFFF00"/>
          </a:solidFill>
        </p:spPr>
        <p:txBody>
          <a:bodyPr wrap="square">
            <a:spAutoFit/>
          </a:bodyPr>
          <a:lstStyle/>
          <a:p>
            <a:r>
              <a:rPr lang="en-GB" sz="1050" dirty="0"/>
              <a:t>Value = D</a:t>
            </a:r>
            <a:r>
              <a:rPr lang="en-GB" sz="1050" baseline="-25000" dirty="0"/>
              <a:t>1</a:t>
            </a:r>
            <a:r>
              <a:rPr lang="en-GB" sz="1050" dirty="0"/>
              <a:t>/(k-g)</a:t>
            </a:r>
            <a:endParaRPr lang="en-US" sz="1050" dirty="0"/>
          </a:p>
          <a:p>
            <a:r>
              <a:rPr lang="en-GB" sz="1050" dirty="0"/>
              <a:t>Growth (g) = ROE x (1-DPO)</a:t>
            </a:r>
            <a:endParaRPr lang="en-US" sz="1050" dirty="0"/>
          </a:p>
          <a:p>
            <a:r>
              <a:rPr lang="en-GB" sz="1050" dirty="0"/>
              <a:t>DPO = 1 – g/ROE</a:t>
            </a:r>
            <a:endParaRPr lang="en-US" sz="1050" dirty="0"/>
          </a:p>
          <a:p>
            <a:endParaRPr lang="en-US" sz="1050" dirty="0"/>
          </a:p>
          <a:p>
            <a:r>
              <a:rPr lang="en-US" sz="1050" dirty="0"/>
              <a:t>Value = (E</a:t>
            </a:r>
            <a:r>
              <a:rPr lang="en-US" sz="1050" baseline="-25000" dirty="0"/>
              <a:t>1</a:t>
            </a:r>
            <a:r>
              <a:rPr lang="en-US" sz="1050" dirty="0"/>
              <a:t> x DPO)/(k-g)</a:t>
            </a:r>
          </a:p>
          <a:p>
            <a:r>
              <a:rPr lang="en-US" sz="1050" dirty="0"/>
              <a:t>Value = E</a:t>
            </a:r>
            <a:r>
              <a:rPr lang="en-US" sz="1050" baseline="-25000" dirty="0"/>
              <a:t>1</a:t>
            </a:r>
            <a:r>
              <a:rPr lang="en-US" sz="1050" dirty="0"/>
              <a:t> x (1-g/ROE)/(k-g)</a:t>
            </a:r>
          </a:p>
          <a:p>
            <a:pPr lvl="0"/>
            <a:r>
              <a:rPr lang="en-US" sz="1050" dirty="0"/>
              <a:t>The P/E ratio: [P/EPS</a:t>
            </a:r>
            <a:r>
              <a:rPr lang="en-US" sz="1050" baseline="-25000" dirty="0"/>
              <a:t>1</a:t>
            </a:r>
            <a:r>
              <a:rPr lang="en-US" sz="1050" dirty="0"/>
              <a:t>= (1-g/ROE)/(k-g)]</a:t>
            </a:r>
          </a:p>
          <a:p>
            <a:r>
              <a:rPr lang="en-US" sz="1050" dirty="0"/>
              <a:t>[k=E</a:t>
            </a:r>
            <a:r>
              <a:rPr lang="en-US" sz="1050" baseline="-25000" dirty="0"/>
              <a:t>1</a:t>
            </a:r>
            <a:r>
              <a:rPr lang="en-US" sz="1050" dirty="0"/>
              <a:t> /P x (1-g/ROE) – g]</a:t>
            </a:r>
          </a:p>
          <a:p>
            <a:r>
              <a:rPr lang="en-US" sz="1050" dirty="0"/>
              <a:t>[EV = NOPAT</a:t>
            </a:r>
            <a:r>
              <a:rPr lang="en-US" sz="1050" baseline="-25000" dirty="0"/>
              <a:t>1</a:t>
            </a:r>
            <a:r>
              <a:rPr lang="en-US" sz="1050" dirty="0"/>
              <a:t> x (1-g/ROIC)/(WACC-g)]</a:t>
            </a:r>
          </a:p>
          <a:p>
            <a:pPr lvl="0"/>
            <a:r>
              <a:rPr lang="en-US" sz="1050" dirty="0"/>
              <a:t>E = ROE x Book Value of Investment</a:t>
            </a:r>
          </a:p>
          <a:p>
            <a:pPr lvl="0"/>
            <a:r>
              <a:rPr lang="en-US" sz="1050" dirty="0"/>
              <a:t>BV = E/ROE</a:t>
            </a:r>
          </a:p>
          <a:p>
            <a:pPr lvl="0"/>
            <a:r>
              <a:rPr lang="en-US" sz="1050" dirty="0"/>
              <a:t>[P/B = (ROE-g)/(k-g)]</a:t>
            </a:r>
          </a:p>
        </p:txBody>
      </p:sp>
    </p:spTree>
    <p:extLst>
      <p:ext uri="{BB962C8B-B14F-4D97-AF65-F5344CB8AC3E}">
        <p14:creationId xmlns:p14="http://schemas.microsoft.com/office/powerpoint/2010/main" val="40140261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534C-1BEE-AADC-3871-16CADCAEF256}"/>
              </a:ext>
            </a:extLst>
          </p:cNvPr>
          <p:cNvSpPr>
            <a:spLocks noGrp="1"/>
          </p:cNvSpPr>
          <p:nvPr>
            <p:ph type="title"/>
          </p:nvPr>
        </p:nvSpPr>
        <p:spPr>
          <a:xfrm>
            <a:off x="474484" y="411549"/>
            <a:ext cx="7606242" cy="654049"/>
          </a:xfrm>
        </p:spPr>
        <p:txBody>
          <a:bodyPr/>
          <a:lstStyle/>
          <a:p>
            <a:r>
              <a:rPr lang="en-US" dirty="0"/>
              <a:t>IRR Problems and Implications</a:t>
            </a:r>
          </a:p>
        </p:txBody>
      </p:sp>
      <p:sp>
        <p:nvSpPr>
          <p:cNvPr id="5" name="Content Placeholder 4">
            <a:extLst>
              <a:ext uri="{FF2B5EF4-FFF2-40B4-BE49-F238E27FC236}">
                <a16:creationId xmlns:a16="http://schemas.microsoft.com/office/drawing/2014/main" id="{8B64367D-5E8F-505F-57E4-3C066685A450}"/>
              </a:ext>
            </a:extLst>
          </p:cNvPr>
          <p:cNvSpPr>
            <a:spLocks noGrp="1"/>
          </p:cNvSpPr>
          <p:nvPr>
            <p:ph sz="quarter" idx="12"/>
          </p:nvPr>
        </p:nvSpPr>
        <p:spPr>
          <a:xfrm>
            <a:off x="707367" y="1449238"/>
            <a:ext cx="7065900" cy="3982253"/>
          </a:xfrm>
        </p:spPr>
        <p:txBody>
          <a:bodyPr>
            <a:normAutofit/>
          </a:bodyPr>
          <a:lstStyle/>
          <a:p>
            <a:r>
              <a:rPr lang="en-US" dirty="0"/>
              <a:t>The IRR is the growth rate in cash flows with a big caveat. That caveat is  the assumption that cash flow is re-invested with the same return as the IRR itself.  As everybody uses the IRR, arguing against the IRR is not silly.  But understanding IRR distortions and IRR alternatives is useful:</a:t>
            </a:r>
          </a:p>
          <a:p>
            <a:r>
              <a:rPr lang="en-US" b="1" dirty="0"/>
              <a:t>IRR Distortions</a:t>
            </a:r>
          </a:p>
          <a:p>
            <a:pPr lvl="1"/>
            <a:r>
              <a:rPr lang="en-US" dirty="0"/>
              <a:t>Extreme effects of near-term cash flows and almost no effect of long-term cash flows</a:t>
            </a:r>
          </a:p>
          <a:p>
            <a:pPr lvl="1"/>
            <a:r>
              <a:rPr lang="en-US" dirty="0"/>
              <a:t> Cannot reflect the change in risk of a project</a:t>
            </a:r>
          </a:p>
          <a:p>
            <a:r>
              <a:rPr lang="en-US" b="1" dirty="0"/>
              <a:t>IRR Alternatives</a:t>
            </a:r>
          </a:p>
          <a:p>
            <a:pPr lvl="1"/>
            <a:r>
              <a:rPr lang="en-US" dirty="0"/>
              <a:t>MIRR does not work (maybe use in part for EBL)</a:t>
            </a:r>
          </a:p>
          <a:p>
            <a:pPr lvl="1"/>
            <a:r>
              <a:rPr lang="en-US" dirty="0"/>
              <a:t>Risk Premium Method</a:t>
            </a:r>
          </a:p>
          <a:p>
            <a:pPr lvl="2"/>
            <a:r>
              <a:rPr lang="en-US" dirty="0"/>
              <a:t>Compute the Value at the risk-free rate including initial investment</a:t>
            </a:r>
          </a:p>
          <a:p>
            <a:pPr lvl="2"/>
            <a:r>
              <a:rPr lang="en-US" dirty="0"/>
              <a:t>Compute the premium as a percent of the initial investment</a:t>
            </a:r>
          </a:p>
          <a:p>
            <a:pPr lvl="2"/>
            <a:r>
              <a:rPr lang="en-US" dirty="0"/>
              <a:t>Spread the Risk Premium percent over the life of the investment using PMT</a:t>
            </a:r>
          </a:p>
          <a:p>
            <a:pPr lvl="2"/>
            <a:endParaRPr lang="en-US" dirty="0"/>
          </a:p>
          <a:p>
            <a:pPr lvl="1"/>
            <a:endParaRPr lang="en-US" dirty="0"/>
          </a:p>
          <a:p>
            <a:endParaRPr lang="en-US" dirty="0"/>
          </a:p>
        </p:txBody>
      </p:sp>
    </p:spTree>
    <p:extLst>
      <p:ext uri="{BB962C8B-B14F-4D97-AF65-F5344CB8AC3E}">
        <p14:creationId xmlns:p14="http://schemas.microsoft.com/office/powerpoint/2010/main" val="11202181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E19B-B390-36E7-E9F0-441893CB7F34}"/>
              </a:ext>
            </a:extLst>
          </p:cNvPr>
          <p:cNvSpPr>
            <a:spLocks noGrp="1"/>
          </p:cNvSpPr>
          <p:nvPr>
            <p:ph type="title"/>
          </p:nvPr>
        </p:nvSpPr>
        <p:spPr/>
        <p:txBody>
          <a:bodyPr>
            <a:normAutofit fontScale="90000"/>
          </a:bodyPr>
          <a:lstStyle/>
          <a:p>
            <a:r>
              <a:rPr lang="en-US" dirty="0"/>
              <a:t>Equity IRR, Debt Financing Theory and Project Finance</a:t>
            </a:r>
          </a:p>
        </p:txBody>
      </p:sp>
      <p:sp>
        <p:nvSpPr>
          <p:cNvPr id="3" name="Content Placeholder 2">
            <a:extLst>
              <a:ext uri="{FF2B5EF4-FFF2-40B4-BE49-F238E27FC236}">
                <a16:creationId xmlns:a16="http://schemas.microsoft.com/office/drawing/2014/main" id="{5941B1B3-EF3C-546F-0BF2-A893CE3E74A2}"/>
              </a:ext>
            </a:extLst>
          </p:cNvPr>
          <p:cNvSpPr>
            <a:spLocks noGrp="1"/>
          </p:cNvSpPr>
          <p:nvPr>
            <p:ph idx="1"/>
          </p:nvPr>
        </p:nvSpPr>
        <p:spPr>
          <a:xfrm>
            <a:off x="304801" y="1209675"/>
            <a:ext cx="5233357" cy="4595902"/>
          </a:xfrm>
        </p:spPr>
        <p:txBody>
          <a:bodyPr>
            <a:normAutofit lnSpcReduction="10000"/>
          </a:bodyPr>
          <a:lstStyle/>
          <a:p>
            <a:pPr algn="l"/>
            <a:r>
              <a:rPr lang="en-US" dirty="0"/>
              <a:t>Miller and Modigliani and APV</a:t>
            </a:r>
          </a:p>
          <a:p>
            <a:pPr algn="l"/>
            <a:r>
              <a:rPr lang="en-US" dirty="0"/>
              <a:t>Debt Level and Risk in Project Finance</a:t>
            </a:r>
          </a:p>
          <a:p>
            <a:pPr algn="l"/>
            <a:r>
              <a:rPr lang="en-US" dirty="0"/>
              <a:t>Un-gear and Re-gear Beta is ridiculous in project finance (and maybe in any finance). This is because the debt level defines the level of risk and not the other way around</a:t>
            </a:r>
          </a:p>
          <a:p>
            <a:pPr algn="l"/>
            <a:r>
              <a:rPr lang="en-US" dirty="0"/>
              <a:t>Why Equity IRR rather than Project IRR is used in project finance. For example, a risky project has less debt that would imply a lower equity IRR if the project IRR was the same. But the project IRR should be higher because of the higher risk, and the lower debt offsets this risk leading to a similar equity IRR</a:t>
            </a:r>
          </a:p>
          <a:p>
            <a:pPr algn="l"/>
            <a:r>
              <a:rPr lang="en-US" dirty="0"/>
              <a:t>Problem with cash on the balance sheet</a:t>
            </a:r>
          </a:p>
          <a:p>
            <a:pPr algn="l"/>
            <a:r>
              <a:rPr lang="en-US" dirty="0"/>
              <a:t>Much bigger problem if cash is invested at the beginning because of IRR mathematics – if the cash must be financed by equity and not a mixture of debt and equity.</a:t>
            </a:r>
          </a:p>
          <a:p>
            <a:pPr algn="l"/>
            <a:r>
              <a:rPr lang="en-US" dirty="0"/>
              <a:t>This is one of the issues that arise with putting a cash reserve on the balance sheet to resolve the interest expense versus debt service problem</a:t>
            </a:r>
          </a:p>
          <a:p>
            <a:endParaRPr lang="en-US" dirty="0"/>
          </a:p>
          <a:p>
            <a:endParaRPr lang="en-US" dirty="0"/>
          </a:p>
        </p:txBody>
      </p:sp>
      <p:pic>
        <p:nvPicPr>
          <p:cNvPr id="4" name="Picture 3">
            <a:extLst>
              <a:ext uri="{FF2B5EF4-FFF2-40B4-BE49-F238E27FC236}">
                <a16:creationId xmlns:a16="http://schemas.microsoft.com/office/drawing/2014/main" id="{EE021A18-928E-4C35-ECD9-2BA794ECB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8928" y="1574566"/>
            <a:ext cx="2743200" cy="2414905"/>
          </a:xfrm>
          <a:prstGeom prst="rect">
            <a:avLst/>
          </a:prstGeom>
        </p:spPr>
      </p:pic>
    </p:spTree>
    <p:extLst>
      <p:ext uri="{BB962C8B-B14F-4D97-AF65-F5344CB8AC3E}">
        <p14:creationId xmlns:p14="http://schemas.microsoft.com/office/powerpoint/2010/main" val="710622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E99AE-90B6-26EC-5C57-AAF58A5FA836}"/>
              </a:ext>
            </a:extLst>
          </p:cNvPr>
          <p:cNvSpPr>
            <a:spLocks noGrp="1"/>
          </p:cNvSpPr>
          <p:nvPr>
            <p:ph type="title"/>
          </p:nvPr>
        </p:nvSpPr>
        <p:spPr/>
        <p:txBody>
          <a:bodyPr>
            <a:normAutofit fontScale="90000"/>
          </a:bodyPr>
          <a:lstStyle/>
          <a:p>
            <a:r>
              <a:rPr lang="en-US" dirty="0"/>
              <a:t>Project Finance, Dividends and the Key Graph for Debt Structure</a:t>
            </a:r>
          </a:p>
        </p:txBody>
      </p:sp>
      <p:sp>
        <p:nvSpPr>
          <p:cNvPr id="3" name="Content Placeholder 2">
            <a:extLst>
              <a:ext uri="{FF2B5EF4-FFF2-40B4-BE49-F238E27FC236}">
                <a16:creationId xmlns:a16="http://schemas.microsoft.com/office/drawing/2014/main" id="{86E74032-984F-6538-1E9A-9EC8983FC026}"/>
              </a:ext>
            </a:extLst>
          </p:cNvPr>
          <p:cNvSpPr>
            <a:spLocks noGrp="1"/>
          </p:cNvSpPr>
          <p:nvPr>
            <p:ph idx="1"/>
          </p:nvPr>
        </p:nvSpPr>
        <p:spPr/>
        <p:txBody>
          <a:bodyPr/>
          <a:lstStyle/>
          <a:p>
            <a:r>
              <a:rPr lang="en-US" dirty="0"/>
              <a:t>Dividends (without cash sweep or cash trap) serve two purposes. One is to get the IRR; the second is to provide a buffer to lenders</a:t>
            </a:r>
          </a:p>
          <a:p>
            <a:r>
              <a:rPr lang="en-US" dirty="0"/>
              <a:t>Should dividends occur if interest is above debt service</a:t>
            </a:r>
          </a:p>
          <a:p>
            <a:r>
              <a:rPr lang="en-US" dirty="0"/>
              <a:t>Without dividends the IRR will be low (remember the IRR mathematics)</a:t>
            </a:r>
          </a:p>
          <a:p>
            <a:r>
              <a:rPr lang="en-US" dirty="0"/>
              <a:t>Dividends are needed for CFADS buffer</a:t>
            </a:r>
          </a:p>
          <a:p>
            <a:r>
              <a:rPr lang="en-US" dirty="0"/>
              <a:t>If extra cash is put in a reserve account and it just meets the debt service, there will be no buffer.</a:t>
            </a:r>
          </a:p>
          <a:p>
            <a:r>
              <a:rPr lang="en-US" dirty="0"/>
              <a:t>The formula: Debt Service = CFADS/DSCR</a:t>
            </a:r>
          </a:p>
          <a:p>
            <a:pPr lvl="1"/>
            <a:r>
              <a:rPr lang="en-US" dirty="0"/>
              <a:t> can be reversed to Debt Service * DSCR = CFADS</a:t>
            </a:r>
          </a:p>
          <a:p>
            <a:pPr lvl="1"/>
            <a:r>
              <a:rPr lang="en-US" dirty="0"/>
              <a:t>If the repayment is zero, you can use the formula to derive how much of a cash reserve is necessary</a:t>
            </a:r>
          </a:p>
          <a:p>
            <a:pPr lvl="1"/>
            <a:r>
              <a:rPr lang="en-US" dirty="0"/>
              <a:t> </a:t>
            </a:r>
          </a:p>
        </p:txBody>
      </p:sp>
      <p:pic>
        <p:nvPicPr>
          <p:cNvPr id="5" name="Picture 4">
            <a:extLst>
              <a:ext uri="{FF2B5EF4-FFF2-40B4-BE49-F238E27FC236}">
                <a16:creationId xmlns:a16="http://schemas.microsoft.com/office/drawing/2014/main" id="{CFF4D78B-2F29-5124-88CF-9D5D385AF91B}"/>
              </a:ext>
            </a:extLst>
          </p:cNvPr>
          <p:cNvPicPr>
            <a:picLocks noChangeAspect="1"/>
          </p:cNvPicPr>
          <p:nvPr/>
        </p:nvPicPr>
        <p:blipFill>
          <a:blip r:embed="rId2"/>
          <a:stretch>
            <a:fillRect/>
          </a:stretch>
        </p:blipFill>
        <p:spPr>
          <a:xfrm>
            <a:off x="2130495" y="4054443"/>
            <a:ext cx="4494592" cy="2803557"/>
          </a:xfrm>
          <a:prstGeom prst="rect">
            <a:avLst/>
          </a:prstGeom>
        </p:spPr>
      </p:pic>
    </p:spTree>
    <p:extLst>
      <p:ext uri="{BB962C8B-B14F-4D97-AF65-F5344CB8AC3E}">
        <p14:creationId xmlns:p14="http://schemas.microsoft.com/office/powerpoint/2010/main" val="31136507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42BA-012D-039B-8867-1614AA84C31E}"/>
              </a:ext>
            </a:extLst>
          </p:cNvPr>
          <p:cNvSpPr>
            <a:spLocks noGrp="1"/>
          </p:cNvSpPr>
          <p:nvPr>
            <p:ph type="ctrTitle"/>
          </p:nvPr>
        </p:nvSpPr>
        <p:spPr/>
        <p:txBody>
          <a:bodyPr>
            <a:normAutofit fontScale="90000"/>
          </a:bodyPr>
          <a:lstStyle/>
          <a:p>
            <a:r>
              <a:rPr lang="en-US" dirty="0"/>
              <a:t>Lender in Project Finance and Assessment of Risk – The DSCR</a:t>
            </a:r>
          </a:p>
        </p:txBody>
      </p:sp>
    </p:spTree>
    <p:extLst>
      <p:ext uri="{BB962C8B-B14F-4D97-AF65-F5344CB8AC3E}">
        <p14:creationId xmlns:p14="http://schemas.microsoft.com/office/powerpoint/2010/main" val="1150082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6C6C1C8-E585-43A1-B32D-88D78A160646}"/>
              </a:ext>
            </a:extLst>
          </p:cNvPr>
          <p:cNvSpPr/>
          <p:nvPr/>
        </p:nvSpPr>
        <p:spPr>
          <a:xfrm>
            <a:off x="1577210" y="2047881"/>
            <a:ext cx="2760859" cy="457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Debt Service </a:t>
            </a:r>
          </a:p>
          <a:p>
            <a:pPr algn="ctr"/>
            <a:r>
              <a:rPr lang="en-US" sz="1350" b="1" dirty="0"/>
              <a:t>Coverage Ratio (DSCR)</a:t>
            </a:r>
          </a:p>
        </p:txBody>
      </p:sp>
      <p:sp>
        <p:nvSpPr>
          <p:cNvPr id="15" name="Content Placeholder 1">
            <a:extLst>
              <a:ext uri="{FF2B5EF4-FFF2-40B4-BE49-F238E27FC236}">
                <a16:creationId xmlns:a16="http://schemas.microsoft.com/office/drawing/2014/main" id="{3351A207-B9A6-4860-9F1A-D7DABEB210B6}"/>
              </a:ext>
            </a:extLst>
          </p:cNvPr>
          <p:cNvSpPr txBox="1">
            <a:spLocks/>
          </p:cNvSpPr>
          <p:nvPr/>
        </p:nvSpPr>
        <p:spPr>
          <a:xfrm>
            <a:off x="1619403" y="3845579"/>
            <a:ext cx="2760858" cy="3495675"/>
          </a:xfrm>
          <a:prstGeom prst="rect">
            <a:avLst/>
          </a:prstGeom>
        </p:spPr>
        <p:txBody>
          <a:bodyPr vert="horz" lIns="0" tIns="0" rIns="0" bIns="0" rtlCol="0">
            <a:normAutofit/>
          </a:bodyPr>
          <a:lstStyle>
            <a:lvl1pPr marL="228600" indent="-228600" algn="l" defTabSz="914400" rtl="0" eaLnBrk="1" latinLnBrk="0" hangingPunct="1">
              <a:lnSpc>
                <a:spcPct val="11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2pPr>
            <a:lvl3pPr marL="6858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3pPr>
            <a:lvl4pPr marL="9144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4pPr>
            <a:lvl5pPr marL="11430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125" dirty="0"/>
              <a:t>Debt Service Coverage Ratio (DSCR) determines debt borrowing capacity</a:t>
            </a:r>
          </a:p>
          <a:p>
            <a:pPr>
              <a:lnSpc>
                <a:spcPct val="100000"/>
              </a:lnSpc>
            </a:pPr>
            <a:r>
              <a:rPr lang="en-US" sz="1125" dirty="0"/>
              <a:t>Remainder of CFADS after debt service is the amount available for equity distributions</a:t>
            </a:r>
          </a:p>
          <a:p>
            <a:pPr>
              <a:lnSpc>
                <a:spcPct val="100000"/>
              </a:lnSpc>
            </a:pPr>
            <a:r>
              <a:rPr lang="en-US" sz="1125" b="1" dirty="0"/>
              <a:t>DSCR = 1.0x means there is exactly enough cash available to repay project debt</a:t>
            </a:r>
          </a:p>
          <a:p>
            <a:pPr marL="0" lvl="1" indent="0">
              <a:lnSpc>
                <a:spcPct val="100000"/>
              </a:lnSpc>
              <a:buNone/>
            </a:pPr>
            <a:endParaRPr lang="en-US" sz="1125" dirty="0"/>
          </a:p>
          <a:p>
            <a:pPr marL="0" lvl="1" indent="0">
              <a:lnSpc>
                <a:spcPct val="100000"/>
              </a:lnSpc>
              <a:buNone/>
            </a:pPr>
            <a:endParaRPr lang="en-US" sz="1125" dirty="0"/>
          </a:p>
        </p:txBody>
      </p:sp>
      <mc:AlternateContent xmlns:mc="http://schemas.openxmlformats.org/markup-compatibility/2006" xmlns:a14="http://schemas.microsoft.com/office/drawing/2010/main">
        <mc:Choice Requires="a14">
          <p:sp>
            <p:nvSpPr>
              <p:cNvPr id="18" name="Content Placeholder 1">
                <a:extLst>
                  <a:ext uri="{FF2B5EF4-FFF2-40B4-BE49-F238E27FC236}">
                    <a16:creationId xmlns:a16="http://schemas.microsoft.com/office/drawing/2014/main" id="{6186F5B9-1F30-40F6-9146-36F12B86E44F}"/>
                  </a:ext>
                </a:extLst>
              </p:cNvPr>
              <p:cNvSpPr txBox="1">
                <a:spLocks/>
              </p:cNvSpPr>
              <p:nvPr/>
            </p:nvSpPr>
            <p:spPr>
              <a:xfrm>
                <a:off x="1571632" y="2623084"/>
                <a:ext cx="2766437" cy="540830"/>
              </a:xfrm>
              <a:prstGeom prst="rect">
                <a:avLst/>
              </a:prstGeom>
            </p:spPr>
            <p:txBody>
              <a:bodyPr vert="horz" lIns="0" tIns="0" rIns="0" bIns="0" rtlCol="0">
                <a:normAutofit/>
              </a:bodyPr>
              <a:lstStyle>
                <a:lvl1pPr marL="228600" indent="-228600" algn="l" defTabSz="914400" rtl="0" eaLnBrk="1" latinLnBrk="0" hangingPunct="1">
                  <a:lnSpc>
                    <a:spcPct val="11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2pPr>
                <a:lvl3pPr marL="6858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3pPr>
                <a:lvl4pPr marL="9144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4pPr>
                <a:lvl5pPr marL="1143000" indent="-228600" algn="l" defTabSz="914400" rtl="0" eaLnBrk="1" latinLnBrk="0" hangingPunct="1">
                  <a:lnSpc>
                    <a:spcPct val="110000"/>
                  </a:lnSpc>
                  <a:spcBef>
                    <a:spcPts val="0"/>
                  </a:spcBef>
                  <a:spcAft>
                    <a:spcPts val="1200"/>
                  </a:spcAft>
                  <a:buFont typeface="Cambria" panose="02040503050406030204" pitchFamily="18"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Aft>
                    <a:spcPts val="225"/>
                  </a:spcAft>
                  <a:buNone/>
                </a:pPr>
                <a:endParaRPr lang="en-US" sz="1050" b="1" i="1" dirty="0">
                  <a:latin typeface="Cambria Math" panose="02040503050406030204" pitchFamily="18" charset="0"/>
                </a:endParaRPr>
              </a:p>
              <a:p>
                <a:pPr marL="0" lvl="1" indent="0">
                  <a:lnSpc>
                    <a:spcPct val="100000"/>
                  </a:lnSpc>
                  <a:spcAft>
                    <a:spcPts val="225"/>
                  </a:spcAft>
                  <a:buNone/>
                </a:pPr>
                <a14:m>
                  <m:oMathPara xmlns:m="http://schemas.openxmlformats.org/officeDocument/2006/math">
                    <m:oMathParaPr>
                      <m:jc m:val="centerGroup"/>
                    </m:oMathParaPr>
                    <m:oMath xmlns:m="http://schemas.openxmlformats.org/officeDocument/2006/math">
                      <m:r>
                        <a:rPr lang="en-US" sz="1050" b="1" i="1">
                          <a:latin typeface="Cambria Math" panose="02040503050406030204" pitchFamily="18" charset="0"/>
                        </a:rPr>
                        <m:t>𝑫𝑺𝑪𝑹</m:t>
                      </m:r>
                      <m:r>
                        <a:rPr lang="en-US" sz="1050" b="1" i="1">
                          <a:latin typeface="Cambria Math" panose="02040503050406030204" pitchFamily="18" charset="0"/>
                          <a:ea typeface="Cambria Math" panose="02040503050406030204" pitchFamily="18" charset="0"/>
                        </a:rPr>
                        <m:t>=</m:t>
                      </m:r>
                      <m:f>
                        <m:fPr>
                          <m:ctrlPr>
                            <a:rPr lang="en-US" sz="1050" b="1" i="1">
                              <a:latin typeface="Cambria Math" panose="02040503050406030204" pitchFamily="18" charset="0"/>
                              <a:ea typeface="Cambria Math" panose="02040503050406030204" pitchFamily="18" charset="0"/>
                            </a:rPr>
                          </m:ctrlPr>
                        </m:fPr>
                        <m:num>
                          <m:r>
                            <a:rPr lang="en-US" sz="1050" b="1" i="1">
                              <a:latin typeface="Cambria Math" panose="02040503050406030204" pitchFamily="18" charset="0"/>
                              <a:ea typeface="Cambria Math" panose="02040503050406030204" pitchFamily="18" charset="0"/>
                            </a:rPr>
                            <m:t>𝑪𝑭𝑨𝑫𝑺</m:t>
                          </m:r>
                        </m:num>
                        <m:den>
                          <m:r>
                            <a:rPr lang="en-US" sz="1050" b="1" i="1">
                              <a:latin typeface="Cambria Math" panose="02040503050406030204" pitchFamily="18" charset="0"/>
                              <a:ea typeface="Cambria Math" panose="02040503050406030204" pitchFamily="18" charset="0"/>
                            </a:rPr>
                            <m:t>𝑫𝒆𝒃𝒕</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𝑺𝒆𝒓𝒗𝒊𝒄𝒆</m:t>
                          </m:r>
                        </m:den>
                      </m:f>
                    </m:oMath>
                  </m:oMathPara>
                </a14:m>
                <a:endParaRPr lang="en-US" sz="1050" b="1" dirty="0"/>
              </a:p>
              <a:p>
                <a:pPr lvl="1">
                  <a:lnSpc>
                    <a:spcPct val="100000"/>
                  </a:lnSpc>
                  <a:spcAft>
                    <a:spcPts val="225"/>
                  </a:spcAft>
                </a:pPr>
                <a:endParaRPr lang="en-US" sz="1050" dirty="0"/>
              </a:p>
            </p:txBody>
          </p:sp>
        </mc:Choice>
        <mc:Fallback xmlns="">
          <p:sp>
            <p:nvSpPr>
              <p:cNvPr id="18" name="Content Placeholder 1">
                <a:extLst>
                  <a:ext uri="{FF2B5EF4-FFF2-40B4-BE49-F238E27FC236}">
                    <a16:creationId xmlns:a16="http://schemas.microsoft.com/office/drawing/2014/main" id="{6186F5B9-1F30-40F6-9146-36F12B86E44F}"/>
                  </a:ext>
                </a:extLst>
              </p:cNvPr>
              <p:cNvSpPr txBox="1">
                <a:spLocks noRot="1" noChangeAspect="1" noMove="1" noResize="1" noEditPoints="1" noAdjustHandles="1" noChangeArrowheads="1" noChangeShapeType="1" noTextEdit="1"/>
              </p:cNvSpPr>
              <p:nvPr/>
            </p:nvSpPr>
            <p:spPr>
              <a:xfrm>
                <a:off x="1571632" y="2623084"/>
                <a:ext cx="2766437" cy="540830"/>
              </a:xfrm>
              <a:prstGeom prst="rect">
                <a:avLst/>
              </a:prstGeom>
              <a:blipFill>
                <a:blip r:embed="rId4"/>
                <a:stretch>
                  <a:fillRect/>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8E2AA7A1-C21D-4D2D-AAD3-C0F4B1E7F4F3}"/>
              </a:ext>
            </a:extLst>
          </p:cNvPr>
          <p:cNvSpPr/>
          <p:nvPr/>
        </p:nvSpPr>
        <p:spPr>
          <a:xfrm>
            <a:off x="-123826" y="3239125"/>
            <a:ext cx="4514851" cy="577081"/>
          </a:xfrm>
          <a:prstGeom prst="rect">
            <a:avLst/>
          </a:prstGeom>
        </p:spPr>
        <p:txBody>
          <a:bodyPr wrap="square">
            <a:spAutoFit/>
          </a:bodyPr>
          <a:lstStyle/>
          <a:p>
            <a:pPr marL="1716838" lvl="5"/>
            <a:r>
              <a:rPr lang="en-US" sz="1050" i="1" dirty="0"/>
              <a:t>Where:</a:t>
            </a:r>
          </a:p>
          <a:p>
            <a:pPr marL="1716838" lvl="5"/>
            <a:r>
              <a:rPr lang="en-US" sz="1050" i="1" dirty="0"/>
              <a:t>Debt Service = principal repayments + interest</a:t>
            </a:r>
          </a:p>
          <a:p>
            <a:pPr lvl="1">
              <a:spcAft>
                <a:spcPts val="225"/>
              </a:spcAft>
            </a:pPr>
            <a:endParaRPr lang="en-US" sz="1050" dirty="0"/>
          </a:p>
        </p:txBody>
      </p:sp>
      <p:sp>
        <p:nvSpPr>
          <p:cNvPr id="13" name="Rectangle 12">
            <a:extLst>
              <a:ext uri="{FF2B5EF4-FFF2-40B4-BE49-F238E27FC236}">
                <a16:creationId xmlns:a16="http://schemas.microsoft.com/office/drawing/2014/main" id="{A55E3E77-C513-4B6B-9941-FC9C1D4684F5}"/>
              </a:ext>
            </a:extLst>
          </p:cNvPr>
          <p:cNvSpPr/>
          <p:nvPr/>
        </p:nvSpPr>
        <p:spPr>
          <a:xfrm>
            <a:off x="4811523" y="2057741"/>
            <a:ext cx="2760859" cy="4572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Loan Life</a:t>
            </a:r>
          </a:p>
          <a:p>
            <a:pPr algn="ctr"/>
            <a:r>
              <a:rPr lang="en-US" sz="1350" b="1" dirty="0"/>
              <a:t> Coverage Ratio (LLCR)</a:t>
            </a:r>
          </a:p>
        </p:txBody>
      </p:sp>
      <p:sp>
        <p:nvSpPr>
          <p:cNvPr id="17" name="Rectangle 16">
            <a:extLst>
              <a:ext uri="{FF2B5EF4-FFF2-40B4-BE49-F238E27FC236}">
                <a16:creationId xmlns:a16="http://schemas.microsoft.com/office/drawing/2014/main" id="{B37C444F-EBD7-4378-9D8C-CBF85EE3B51E}"/>
              </a:ext>
            </a:extLst>
          </p:cNvPr>
          <p:cNvSpPr/>
          <p:nvPr/>
        </p:nvSpPr>
        <p:spPr>
          <a:xfrm>
            <a:off x="4811523" y="3842729"/>
            <a:ext cx="2856869" cy="1440394"/>
          </a:xfrm>
          <a:prstGeom prst="rect">
            <a:avLst/>
          </a:prstGeom>
        </p:spPr>
        <p:txBody>
          <a:bodyPr wrap="square">
            <a:spAutoFit/>
          </a:bodyPr>
          <a:lstStyle/>
          <a:p>
            <a:pPr marL="214308" indent="-214308">
              <a:lnSpc>
                <a:spcPct val="120000"/>
              </a:lnSpc>
              <a:spcAft>
                <a:spcPts val="900"/>
              </a:spcAft>
              <a:buFont typeface="Arial" panose="020B0604020202020204" pitchFamily="34" charset="0"/>
              <a:buChar char="•"/>
            </a:pPr>
            <a:r>
              <a:rPr lang="en-US" sz="1125" dirty="0"/>
              <a:t>Loan Life Coverage Ratio (LLCR) measures the number of times available future cash can repay the outstanding debt balance</a:t>
            </a:r>
            <a:endParaRPr lang="en-US" sz="1125" b="1" dirty="0"/>
          </a:p>
          <a:p>
            <a:pPr marL="214308" indent="-214308">
              <a:lnSpc>
                <a:spcPct val="120000"/>
              </a:lnSpc>
              <a:spcAft>
                <a:spcPts val="900"/>
              </a:spcAft>
              <a:buFont typeface="Arial" panose="020B0604020202020204" pitchFamily="34" charset="0"/>
              <a:buChar char="•"/>
            </a:pPr>
            <a:r>
              <a:rPr lang="en-US" sz="1125" b="1" dirty="0"/>
              <a:t>LLCR = 1.0x means there is exactly enough future cash available to pay off the debt balance</a:t>
            </a: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C028A28A-AFF8-4054-8450-FA989ACB403A}"/>
                  </a:ext>
                </a:extLst>
              </p:cNvPr>
              <p:cNvSpPr/>
              <p:nvPr/>
            </p:nvSpPr>
            <p:spPr>
              <a:xfrm>
                <a:off x="4811522" y="2404578"/>
                <a:ext cx="2755280" cy="946221"/>
              </a:xfrm>
              <a:prstGeom prst="rect">
                <a:avLst/>
              </a:prstGeom>
            </p:spPr>
            <p:txBody>
              <a:bodyPr wrap="square">
                <a:spAutoFit/>
              </a:bodyPr>
              <a:lstStyle/>
              <a:p>
                <a:pPr marL="0" lvl="1">
                  <a:spcAft>
                    <a:spcPts val="900"/>
                  </a:spcAft>
                </a:pPr>
                <a:endParaRPr lang="en-US" sz="1050" b="1" i="1" dirty="0">
                  <a:latin typeface="Cambria Math" panose="02040503050406030204" pitchFamily="18" charset="0"/>
                </a:endParaRPr>
              </a:p>
              <a:p>
                <a:pPr marL="0" lvl="1">
                  <a:spcAft>
                    <a:spcPts val="900"/>
                  </a:spcAft>
                </a:pPr>
                <a14:m>
                  <m:oMathPara xmlns:m="http://schemas.openxmlformats.org/officeDocument/2006/math">
                    <m:oMathParaPr>
                      <m:jc m:val="centerGroup"/>
                    </m:oMathParaPr>
                    <m:oMath xmlns:m="http://schemas.openxmlformats.org/officeDocument/2006/math">
                      <m:r>
                        <a:rPr lang="en-US" sz="1050" b="1" i="1">
                          <a:latin typeface="Cambria Math" panose="02040503050406030204" pitchFamily="18" charset="0"/>
                        </a:rPr>
                        <m:t>𝑳𝑳𝑪𝑹</m:t>
                      </m:r>
                      <m:r>
                        <a:rPr lang="en-US" sz="1050" b="1" i="1">
                          <a:latin typeface="Cambria Math" panose="02040503050406030204" pitchFamily="18" charset="0"/>
                          <a:ea typeface="Cambria Math" panose="02040503050406030204" pitchFamily="18" charset="0"/>
                        </a:rPr>
                        <m:t>=</m:t>
                      </m:r>
                      <m:f>
                        <m:fPr>
                          <m:ctrlPr>
                            <a:rPr lang="en-US" sz="1050" b="1" i="1">
                              <a:latin typeface="Cambria Math" panose="02040503050406030204" pitchFamily="18" charset="0"/>
                              <a:ea typeface="Cambria Math" panose="02040503050406030204" pitchFamily="18" charset="0"/>
                            </a:rPr>
                          </m:ctrlPr>
                        </m:fPr>
                        <m:num>
                          <m:eqArr>
                            <m:eqArrPr>
                              <m:ctrlPr>
                                <a:rPr lang="en-US" sz="1050" b="1" i="1">
                                  <a:latin typeface="Cambria Math" panose="02040503050406030204" pitchFamily="18" charset="0"/>
                                  <a:ea typeface="Cambria Math" panose="02040503050406030204" pitchFamily="18" charset="0"/>
                                </a:rPr>
                              </m:ctrlPr>
                            </m:eqArrPr>
                            <m:e>
                              <m:r>
                                <a:rPr lang="en-US" sz="1050" b="1" i="1">
                                  <a:latin typeface="Cambria Math" panose="02040503050406030204" pitchFamily="18" charset="0"/>
                                  <a:ea typeface="Cambria Math" panose="02040503050406030204" pitchFamily="18" charset="0"/>
                                </a:rPr>
                                <m:t>𝑵𝑷𝑽</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𝒐𝒇</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𝒓𝒆𝒎𝒂𝒊𝒏𝒊𝒏𝒈</m:t>
                              </m:r>
                            </m:e>
                            <m:e>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𝑪𝑭𝑨𝑫𝑺</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𝒐𝒗𝒆𝒓</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𝒍𝒐𝒂𝒏</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𝒍𝒊𝒇𝒆</m:t>
                              </m:r>
                            </m:e>
                          </m:eqArr>
                        </m:num>
                        <m:den>
                          <m:r>
                            <a:rPr lang="en-US" sz="1050" b="1" i="1">
                              <a:latin typeface="Cambria Math" panose="02040503050406030204" pitchFamily="18" charset="0"/>
                              <a:ea typeface="Cambria Math" panose="02040503050406030204" pitchFamily="18" charset="0"/>
                            </a:rPr>
                            <m:t>𝑫𝒆𝒃𝒕</m:t>
                          </m:r>
                          <m:r>
                            <a:rPr lang="en-US" sz="1050" b="1" i="1">
                              <a:latin typeface="Cambria Math" panose="02040503050406030204" pitchFamily="18" charset="0"/>
                              <a:ea typeface="Cambria Math" panose="02040503050406030204" pitchFamily="18" charset="0"/>
                            </a:rPr>
                            <m:t> </m:t>
                          </m:r>
                          <m:r>
                            <a:rPr lang="en-US" sz="1050" b="1" i="1">
                              <a:latin typeface="Cambria Math" panose="02040503050406030204" pitchFamily="18" charset="0"/>
                              <a:ea typeface="Cambria Math" panose="02040503050406030204" pitchFamily="18" charset="0"/>
                            </a:rPr>
                            <m:t>𝑩𝒂𝒍𝒂𝒏𝒄𝒆</m:t>
                          </m:r>
                        </m:den>
                      </m:f>
                    </m:oMath>
                  </m:oMathPara>
                </a14:m>
                <a:endParaRPr lang="en-US" sz="1050" dirty="0"/>
              </a:p>
            </p:txBody>
          </p:sp>
        </mc:Choice>
        <mc:Fallback xmlns="">
          <p:sp>
            <p:nvSpPr>
              <p:cNvPr id="21" name="Rectangle 20">
                <a:extLst>
                  <a:ext uri="{FF2B5EF4-FFF2-40B4-BE49-F238E27FC236}">
                    <a16:creationId xmlns:a16="http://schemas.microsoft.com/office/drawing/2014/main" id="{C028A28A-AFF8-4054-8450-FA989ACB403A}"/>
                  </a:ext>
                </a:extLst>
              </p:cNvPr>
              <p:cNvSpPr>
                <a:spLocks noRot="1" noChangeAspect="1" noMove="1" noResize="1" noEditPoints="1" noAdjustHandles="1" noChangeArrowheads="1" noChangeShapeType="1" noTextEdit="1"/>
              </p:cNvSpPr>
              <p:nvPr/>
            </p:nvSpPr>
            <p:spPr>
              <a:xfrm>
                <a:off x="4811522" y="2404578"/>
                <a:ext cx="2755280" cy="946221"/>
              </a:xfrm>
              <a:prstGeom prst="rect">
                <a:avLst/>
              </a:prstGeom>
              <a:blipFill>
                <a:blip r:embed="rId5"/>
                <a:stretch>
                  <a:fillRect/>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D8F0392D-A7FD-4518-AE99-19D2FEB38932}"/>
              </a:ext>
            </a:extLst>
          </p:cNvPr>
          <p:cNvSpPr/>
          <p:nvPr/>
        </p:nvSpPr>
        <p:spPr>
          <a:xfrm>
            <a:off x="3184431" y="3239125"/>
            <a:ext cx="3952926" cy="415498"/>
          </a:xfrm>
          <a:prstGeom prst="rect">
            <a:avLst/>
          </a:prstGeom>
        </p:spPr>
        <p:txBody>
          <a:bodyPr wrap="square">
            <a:spAutoFit/>
          </a:bodyPr>
          <a:lstStyle/>
          <a:p>
            <a:pPr marL="1716838" lvl="5"/>
            <a:r>
              <a:rPr lang="en-US" sz="1050" i="1" dirty="0"/>
              <a:t>Where:</a:t>
            </a:r>
          </a:p>
          <a:p>
            <a:pPr marL="1716838" lvl="5"/>
            <a:r>
              <a:rPr lang="en-US" sz="1050" i="1" dirty="0"/>
              <a:t>Discount rate for NPV= cost of debt</a:t>
            </a:r>
          </a:p>
        </p:txBody>
      </p:sp>
      <p:cxnSp>
        <p:nvCxnSpPr>
          <p:cNvPr id="28" name="Straight Connector 27">
            <a:extLst>
              <a:ext uri="{FF2B5EF4-FFF2-40B4-BE49-F238E27FC236}">
                <a16:creationId xmlns:a16="http://schemas.microsoft.com/office/drawing/2014/main" id="{5AA7F09F-DD7A-4EC4-8D9A-219F846042EE}"/>
              </a:ext>
            </a:extLst>
          </p:cNvPr>
          <p:cNvCxnSpPr>
            <a:cxnSpLocks/>
          </p:cNvCxnSpPr>
          <p:nvPr/>
        </p:nvCxnSpPr>
        <p:spPr>
          <a:xfrm>
            <a:off x="1577205" y="3731711"/>
            <a:ext cx="59951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FA992E4-11A2-830A-A74A-EC4A55FBB6E6}"/>
              </a:ext>
            </a:extLst>
          </p:cNvPr>
          <p:cNvSpPr txBox="1"/>
          <p:nvPr/>
        </p:nvSpPr>
        <p:spPr>
          <a:xfrm>
            <a:off x="7758545" y="2514942"/>
            <a:ext cx="1180503" cy="2401930"/>
          </a:xfrm>
          <a:prstGeom prst="rect">
            <a:avLst/>
          </a:prstGeom>
          <a:solidFill>
            <a:srgbClr val="FFFF00"/>
          </a:solidFill>
        </p:spPr>
        <p:txBody>
          <a:bodyPr vert="horz" wrap="square" lIns="0" tIns="0" rIns="0" bIns="0" rtlCol="0">
            <a:noAutofit/>
          </a:bodyPr>
          <a:lstStyle/>
          <a:p>
            <a:pPr algn="l"/>
            <a:r>
              <a:rPr lang="en-US" sz="1350" dirty="0"/>
              <a:t>Debt Balance is PV of Debt Service, so LLCR is DSCR in terms of PV.</a:t>
            </a:r>
          </a:p>
          <a:p>
            <a:pPr algn="l"/>
            <a:r>
              <a:rPr lang="en-US" sz="1350" dirty="0"/>
              <a:t>Use PV of Debt Service because current cash flow is better than future cash flow</a:t>
            </a:r>
          </a:p>
          <a:p>
            <a:pPr algn="l"/>
            <a:endParaRPr lang="en-US" sz="1350" dirty="0"/>
          </a:p>
        </p:txBody>
      </p:sp>
      <p:sp>
        <p:nvSpPr>
          <p:cNvPr id="4" name="Title 3">
            <a:extLst>
              <a:ext uri="{FF2B5EF4-FFF2-40B4-BE49-F238E27FC236}">
                <a16:creationId xmlns:a16="http://schemas.microsoft.com/office/drawing/2014/main" id="{2CB3B826-335E-B616-A02D-19612177A7CD}"/>
              </a:ext>
            </a:extLst>
          </p:cNvPr>
          <p:cNvSpPr>
            <a:spLocks noGrp="1"/>
          </p:cNvSpPr>
          <p:nvPr>
            <p:ph type="title"/>
          </p:nvPr>
        </p:nvSpPr>
        <p:spPr>
          <a:xfrm>
            <a:off x="336429" y="480561"/>
            <a:ext cx="7364733" cy="577080"/>
          </a:xfrm>
        </p:spPr>
        <p:txBody>
          <a:bodyPr>
            <a:normAutofit fontScale="90000"/>
          </a:bodyPr>
          <a:lstStyle/>
          <a:p>
            <a:r>
              <a:rPr lang="en-US" dirty="0"/>
              <a:t>Technical DSCR Definitions</a:t>
            </a:r>
          </a:p>
        </p:txBody>
      </p:sp>
    </p:spTree>
    <p:custDataLst>
      <p:tags r:id="rId1"/>
    </p:custDataLst>
    <p:extLst>
      <p:ext uri="{BB962C8B-B14F-4D97-AF65-F5344CB8AC3E}">
        <p14:creationId xmlns:p14="http://schemas.microsoft.com/office/powerpoint/2010/main" val="3022040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3422A-3A0D-7346-EF62-B52FF94FBD03}"/>
              </a:ext>
            </a:extLst>
          </p:cNvPr>
          <p:cNvSpPr>
            <a:spLocks noGrp="1"/>
          </p:cNvSpPr>
          <p:nvPr>
            <p:ph type="title"/>
          </p:nvPr>
        </p:nvSpPr>
        <p:spPr/>
        <p:txBody>
          <a:bodyPr/>
          <a:lstStyle/>
          <a:p>
            <a:r>
              <a:rPr lang="en-US" dirty="0"/>
              <a:t>Start with Risk Question</a:t>
            </a:r>
          </a:p>
        </p:txBody>
      </p:sp>
      <p:sp>
        <p:nvSpPr>
          <p:cNvPr id="3" name="Content Placeholder 2">
            <a:extLst>
              <a:ext uri="{FF2B5EF4-FFF2-40B4-BE49-F238E27FC236}">
                <a16:creationId xmlns:a16="http://schemas.microsoft.com/office/drawing/2014/main" id="{BF84B2DD-11E4-27C3-105B-90FB76257E7C}"/>
              </a:ext>
            </a:extLst>
          </p:cNvPr>
          <p:cNvSpPr>
            <a:spLocks noGrp="1"/>
          </p:cNvSpPr>
          <p:nvPr>
            <p:ph idx="1"/>
          </p:nvPr>
        </p:nvSpPr>
        <p:spPr/>
        <p:txBody>
          <a:bodyPr/>
          <a:lstStyle/>
          <a:p>
            <a:r>
              <a:rPr lang="en-US" dirty="0"/>
              <a:t>A couple of weeks ago, a very nice man asked me the following question. Which is riskier:</a:t>
            </a:r>
          </a:p>
          <a:p>
            <a:pPr lvl="1"/>
            <a:r>
              <a:rPr lang="en-US" dirty="0"/>
              <a:t>A solar project</a:t>
            </a:r>
          </a:p>
          <a:p>
            <a:pPr lvl="1"/>
            <a:r>
              <a:rPr lang="en-US" dirty="0"/>
              <a:t>A wind project</a:t>
            </a:r>
          </a:p>
          <a:p>
            <a:pPr lvl="1"/>
            <a:r>
              <a:rPr lang="en-US" dirty="0"/>
              <a:t>A battery project</a:t>
            </a:r>
          </a:p>
          <a:p>
            <a:pPr lvl="1"/>
            <a:endParaRPr lang="en-US" dirty="0"/>
          </a:p>
          <a:p>
            <a:r>
              <a:rPr lang="en-US" dirty="0"/>
              <a:t>My normal response would have been a bunch of </a:t>
            </a:r>
            <a:r>
              <a:rPr lang="en-GB" dirty="0"/>
              <a:t>gobbledegook</a:t>
            </a:r>
            <a:r>
              <a:rPr lang="en-US" dirty="0"/>
              <a:t> about the variability of wind compared to solar, whether batteries are proven technology over their lifetime; uncertainty in battery parameters of degradation, round-trip efficiency and state of charge …</a:t>
            </a:r>
          </a:p>
          <a:p>
            <a:r>
              <a:rPr lang="en-US" dirty="0"/>
              <a:t>Somebody who just completed an MBA program would try to find companies that only develop solar projects; companies that only own wind projects and companies that are only involved in the ownership of batteries. Then I suppose you could try to find betas for these companies. All of this would not be possible. But then you would have to un-lever the beta and re-lever the beta after you could get into arguments about whether the beta should be computed from daily, weekly or monthly stock price data and whether the beta should be mean reverted with the arbitrary two-third and one-third adjustment made in an academic article by Professor Bloom in the 1970’s.</a:t>
            </a:r>
          </a:p>
          <a:p>
            <a:r>
              <a:rPr lang="en-US" dirty="0"/>
              <a:t>How utterly ridiculous. Can you think of anything better.</a:t>
            </a:r>
          </a:p>
        </p:txBody>
      </p:sp>
    </p:spTree>
    <p:extLst>
      <p:ext uri="{BB962C8B-B14F-4D97-AF65-F5344CB8AC3E}">
        <p14:creationId xmlns:p14="http://schemas.microsoft.com/office/powerpoint/2010/main" val="23495004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7C97C-437F-9F9B-98EF-6F2056B50939}"/>
              </a:ext>
            </a:extLst>
          </p:cNvPr>
          <p:cNvSpPr>
            <a:spLocks noGrp="1"/>
          </p:cNvSpPr>
          <p:nvPr>
            <p:ph type="title"/>
          </p:nvPr>
        </p:nvSpPr>
        <p:spPr>
          <a:xfrm>
            <a:off x="626053" y="822660"/>
            <a:ext cx="7094589" cy="603849"/>
          </a:xfrm>
        </p:spPr>
        <p:txBody>
          <a:bodyPr>
            <a:normAutofit fontScale="90000"/>
          </a:bodyPr>
          <a:lstStyle/>
          <a:p>
            <a:r>
              <a:rPr lang="en-US" dirty="0"/>
              <a:t>New York Meeting, Google Maps and Assessing the Risk of Being Late</a:t>
            </a:r>
          </a:p>
        </p:txBody>
      </p:sp>
      <p:pic>
        <p:nvPicPr>
          <p:cNvPr id="4" name="Picture 3">
            <a:extLst>
              <a:ext uri="{FF2B5EF4-FFF2-40B4-BE49-F238E27FC236}">
                <a16:creationId xmlns:a16="http://schemas.microsoft.com/office/drawing/2014/main" id="{52151728-9C78-5C58-D4AA-93D60EA4488E}"/>
              </a:ext>
            </a:extLst>
          </p:cNvPr>
          <p:cNvPicPr>
            <a:picLocks noChangeAspect="1"/>
          </p:cNvPicPr>
          <p:nvPr/>
        </p:nvPicPr>
        <p:blipFill>
          <a:blip r:embed="rId2"/>
          <a:stretch>
            <a:fillRect/>
          </a:stretch>
        </p:blipFill>
        <p:spPr>
          <a:xfrm>
            <a:off x="832714" y="2147978"/>
            <a:ext cx="6682789" cy="3231755"/>
          </a:xfrm>
          <a:prstGeom prst="rect">
            <a:avLst/>
          </a:prstGeom>
        </p:spPr>
      </p:pic>
    </p:spTree>
    <p:extLst>
      <p:ext uri="{BB962C8B-B14F-4D97-AF65-F5344CB8AC3E}">
        <p14:creationId xmlns:p14="http://schemas.microsoft.com/office/powerpoint/2010/main" val="3968519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 will discuss:</a:t>
            </a:r>
          </a:p>
        </p:txBody>
      </p:sp>
      <p:sp>
        <p:nvSpPr>
          <p:cNvPr id="2" name="Content Placeholder 1"/>
          <p:cNvSpPr>
            <a:spLocks noGrp="1"/>
          </p:cNvSpPr>
          <p:nvPr>
            <p:ph sz="quarter" idx="12"/>
          </p:nvPr>
        </p:nvSpPr>
        <p:spPr>
          <a:xfrm>
            <a:off x="319176" y="1354348"/>
            <a:ext cx="7962181" cy="3796680"/>
          </a:xfrm>
        </p:spPr>
        <p:txBody>
          <a:bodyPr>
            <a:normAutofit/>
          </a:bodyPr>
          <a:lstStyle/>
          <a:p>
            <a:pPr algn="l"/>
            <a:r>
              <a:rPr lang="en-US" dirty="0"/>
              <a:t>What is the real essence of project finance and how does it differ from corporate finance (is it better or worse)?</a:t>
            </a:r>
          </a:p>
          <a:p>
            <a:pPr algn="l"/>
            <a:r>
              <a:rPr lang="en-US" dirty="0"/>
              <a:t>Why Understanding of Project Finance is the Best Way to Understand Corporate Finance and Why Corporate Finance Theory is so Messed Up</a:t>
            </a:r>
          </a:p>
          <a:p>
            <a:pPr algn="l"/>
            <a:r>
              <a:rPr lang="en-US" dirty="0"/>
              <a:t>Why Non-Recourse is so Important in Establishing Value and why Non-Recourse is not Just a Feature of Loans?</a:t>
            </a:r>
          </a:p>
          <a:p>
            <a:pPr algn="l"/>
            <a:r>
              <a:rPr lang="en-US" dirty="0"/>
              <a:t>What Factors Allow you to Make Long-term Loans to Single Assets with No Parent Support?</a:t>
            </a:r>
          </a:p>
          <a:p>
            <a:pPr algn="l"/>
            <a:r>
              <a:rPr lang="en-US" dirty="0"/>
              <a:t>How do Risk Changes Affect Valuation Analysis and Financing and How Projects Move from Venture Capital to Boring Debt Like Instrument?</a:t>
            </a:r>
          </a:p>
          <a:p>
            <a:pPr algn="l"/>
            <a:r>
              <a:rPr lang="en-US" dirty="0"/>
              <a:t>How Project Finance makes Corporate Finance Seem Like Magic Potion.</a:t>
            </a:r>
          </a:p>
          <a:p>
            <a:pPr marL="0" indent="0" algn="l">
              <a:buNone/>
            </a:pPr>
            <a:endParaRPr lang="en-US" b="1" dirty="0">
              <a:solidFill>
                <a:schemeClr val="tx2"/>
              </a:solidFill>
            </a:endParaRPr>
          </a:p>
          <a:p>
            <a:pPr lvl="1" algn="l"/>
            <a:endParaRPr lang="en-US" dirty="0"/>
          </a:p>
        </p:txBody>
      </p:sp>
    </p:spTree>
    <p:custDataLst>
      <p:tags r:id="rId1"/>
    </p:custDataLst>
    <p:extLst>
      <p:ext uri="{BB962C8B-B14F-4D97-AF65-F5344CB8AC3E}">
        <p14:creationId xmlns:p14="http://schemas.microsoft.com/office/powerpoint/2010/main" val="38426712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B9A0-B912-F956-F53D-39448F285D3D}"/>
              </a:ext>
            </a:extLst>
          </p:cNvPr>
          <p:cNvSpPr>
            <a:spLocks noGrp="1"/>
          </p:cNvSpPr>
          <p:nvPr>
            <p:ph type="title"/>
          </p:nvPr>
        </p:nvSpPr>
        <p:spPr>
          <a:xfrm>
            <a:off x="304801" y="230763"/>
            <a:ext cx="7606242" cy="654049"/>
          </a:xfrm>
        </p:spPr>
        <p:txBody>
          <a:bodyPr>
            <a:normAutofit fontScale="90000"/>
          </a:bodyPr>
          <a:lstStyle/>
          <a:p>
            <a:r>
              <a:rPr lang="en-US" dirty="0"/>
              <a:t>Which is More Important – DSCR or Debt to Capital</a:t>
            </a:r>
          </a:p>
        </p:txBody>
      </p:sp>
      <p:sp>
        <p:nvSpPr>
          <p:cNvPr id="3" name="Content Placeholder 2">
            <a:extLst>
              <a:ext uri="{FF2B5EF4-FFF2-40B4-BE49-F238E27FC236}">
                <a16:creationId xmlns:a16="http://schemas.microsoft.com/office/drawing/2014/main" id="{BB09DAFF-622A-FF29-3D1D-C8CB991AC157}"/>
              </a:ext>
            </a:extLst>
          </p:cNvPr>
          <p:cNvSpPr>
            <a:spLocks noGrp="1"/>
          </p:cNvSpPr>
          <p:nvPr>
            <p:ph idx="1"/>
          </p:nvPr>
        </p:nvSpPr>
        <p:spPr/>
        <p:txBody>
          <a:bodyPr/>
          <a:lstStyle/>
          <a:p>
            <a:r>
              <a:rPr lang="en-US" dirty="0"/>
              <a:t>Maximum Debt to Capital Constraint</a:t>
            </a:r>
          </a:p>
          <a:p>
            <a:endParaRPr lang="en-US" dirty="0"/>
          </a:p>
          <a:p>
            <a:endParaRPr lang="en-US" dirty="0"/>
          </a:p>
          <a:p>
            <a:endParaRPr lang="en-US" dirty="0"/>
          </a:p>
          <a:p>
            <a:endParaRPr lang="en-US" dirty="0"/>
          </a:p>
          <a:p>
            <a:endParaRPr lang="en-US" dirty="0"/>
          </a:p>
          <a:p>
            <a:endParaRPr lang="en-US" dirty="0"/>
          </a:p>
          <a:p>
            <a:r>
              <a:rPr lang="en-US" dirty="0"/>
              <a:t>Minimum DSCR Constraint</a:t>
            </a:r>
          </a:p>
          <a:p>
            <a:endParaRPr lang="en-US" dirty="0"/>
          </a:p>
          <a:p>
            <a:endParaRPr lang="en-US" dirty="0"/>
          </a:p>
        </p:txBody>
      </p:sp>
      <p:pic>
        <p:nvPicPr>
          <p:cNvPr id="5" name="Picture 4">
            <a:extLst>
              <a:ext uri="{FF2B5EF4-FFF2-40B4-BE49-F238E27FC236}">
                <a16:creationId xmlns:a16="http://schemas.microsoft.com/office/drawing/2014/main" id="{7791DDE3-49F7-E2E3-8204-8B873F5FFBF3}"/>
              </a:ext>
            </a:extLst>
          </p:cNvPr>
          <p:cNvPicPr>
            <a:picLocks noChangeAspect="1"/>
          </p:cNvPicPr>
          <p:nvPr/>
        </p:nvPicPr>
        <p:blipFill>
          <a:blip r:embed="rId2"/>
          <a:stretch>
            <a:fillRect/>
          </a:stretch>
        </p:blipFill>
        <p:spPr>
          <a:xfrm>
            <a:off x="304801" y="1777042"/>
            <a:ext cx="6622703" cy="1021832"/>
          </a:xfrm>
          <a:prstGeom prst="rect">
            <a:avLst/>
          </a:prstGeom>
        </p:spPr>
      </p:pic>
      <p:pic>
        <p:nvPicPr>
          <p:cNvPr id="7" name="Picture 6">
            <a:extLst>
              <a:ext uri="{FF2B5EF4-FFF2-40B4-BE49-F238E27FC236}">
                <a16:creationId xmlns:a16="http://schemas.microsoft.com/office/drawing/2014/main" id="{9F101950-9511-8522-E366-7B214B18FFC5}"/>
              </a:ext>
            </a:extLst>
          </p:cNvPr>
          <p:cNvPicPr>
            <a:picLocks noChangeAspect="1"/>
          </p:cNvPicPr>
          <p:nvPr/>
        </p:nvPicPr>
        <p:blipFill>
          <a:blip r:embed="rId3"/>
          <a:stretch>
            <a:fillRect/>
          </a:stretch>
        </p:blipFill>
        <p:spPr>
          <a:xfrm>
            <a:off x="307256" y="3929285"/>
            <a:ext cx="7391780" cy="1828894"/>
          </a:xfrm>
          <a:prstGeom prst="rect">
            <a:avLst/>
          </a:prstGeom>
        </p:spPr>
      </p:pic>
    </p:spTree>
    <p:extLst>
      <p:ext uri="{BB962C8B-B14F-4D97-AF65-F5344CB8AC3E}">
        <p14:creationId xmlns:p14="http://schemas.microsoft.com/office/powerpoint/2010/main" val="24998945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7EBA8F49-BCA6-4EF0-B6D5-775585C8321F}"/>
              </a:ext>
            </a:extLst>
          </p:cNvPr>
          <p:cNvSpPr>
            <a:spLocks noGrp="1"/>
          </p:cNvSpPr>
          <p:nvPr>
            <p:ph sz="quarter" idx="12"/>
          </p:nvPr>
        </p:nvSpPr>
        <p:spPr>
          <a:xfrm>
            <a:off x="1571625" y="2539072"/>
            <a:ext cx="6000750" cy="3495675"/>
          </a:xfrm>
        </p:spPr>
        <p:txBody>
          <a:bodyPr>
            <a:normAutofit/>
          </a:bodyPr>
          <a:lstStyle/>
          <a:p>
            <a:pPr>
              <a:lnSpc>
                <a:spcPct val="100000"/>
              </a:lnSpc>
            </a:pPr>
            <a:r>
              <a:rPr lang="en-US" sz="1125" dirty="0"/>
              <a:t>CFADS represents periodic net revenue available to repay initial financing of capital expenditures from the construction period </a:t>
            </a:r>
          </a:p>
          <a:p>
            <a:pPr>
              <a:lnSpc>
                <a:spcPct val="100000"/>
              </a:lnSpc>
            </a:pPr>
            <a:r>
              <a:rPr lang="en-US" sz="1125" dirty="0"/>
              <a:t>Once operating costs are accounted for, remaining money must be used to repay debt, followed by equity distributions</a:t>
            </a:r>
          </a:p>
        </p:txBody>
      </p:sp>
      <p:sp>
        <p:nvSpPr>
          <p:cNvPr id="24" name="Rectangle 23">
            <a:extLst>
              <a:ext uri="{FF2B5EF4-FFF2-40B4-BE49-F238E27FC236}">
                <a16:creationId xmlns:a16="http://schemas.microsoft.com/office/drawing/2014/main" id="{C6A4856F-D332-43A1-88E7-12AA10069701}"/>
              </a:ext>
            </a:extLst>
          </p:cNvPr>
          <p:cNvSpPr/>
          <p:nvPr/>
        </p:nvSpPr>
        <p:spPr>
          <a:xfrm>
            <a:off x="1882714" y="3925019"/>
            <a:ext cx="5448933" cy="1015663"/>
          </a:xfrm>
          <a:prstGeom prst="rect">
            <a:avLst/>
          </a:prstGeom>
        </p:spPr>
        <p:txBody>
          <a:bodyPr wrap="square">
            <a:spAutoFit/>
          </a:bodyPr>
          <a:lstStyle/>
          <a:p>
            <a:pPr algn="ctr">
              <a:lnSpc>
                <a:spcPct val="100000"/>
              </a:lnSpc>
            </a:pPr>
            <a:r>
              <a:rPr lang="en-US" sz="2000" b="1" dirty="0"/>
              <a:t>CFADS is the single-most important metric for evaluating the likelihood of senior debt repayment</a:t>
            </a:r>
          </a:p>
        </p:txBody>
      </p:sp>
      <p:cxnSp>
        <p:nvCxnSpPr>
          <p:cNvPr id="27" name="Straight Connector 26">
            <a:extLst>
              <a:ext uri="{FF2B5EF4-FFF2-40B4-BE49-F238E27FC236}">
                <a16:creationId xmlns:a16="http://schemas.microsoft.com/office/drawing/2014/main" id="{FCB78A0B-087F-4B98-807D-819A6BCA3AB8}"/>
              </a:ext>
            </a:extLst>
          </p:cNvPr>
          <p:cNvCxnSpPr>
            <a:cxnSpLocks/>
          </p:cNvCxnSpPr>
          <p:nvPr/>
        </p:nvCxnSpPr>
        <p:spPr>
          <a:xfrm>
            <a:off x="1606806" y="2349174"/>
            <a:ext cx="60007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A8F91F7-8213-46C9-8916-3C55C2A2A11B}"/>
              </a:ext>
            </a:extLst>
          </p:cNvPr>
          <p:cNvSpPr/>
          <p:nvPr/>
        </p:nvSpPr>
        <p:spPr>
          <a:xfrm>
            <a:off x="6062785" y="1317711"/>
            <a:ext cx="1430263" cy="276999"/>
          </a:xfrm>
          <a:prstGeom prst="rect">
            <a:avLst/>
          </a:prstGeom>
          <a:solidFill>
            <a:schemeClr val="accent3">
              <a:lumMod val="20000"/>
              <a:lumOff val="80000"/>
            </a:schemeClr>
          </a:solidFill>
        </p:spPr>
        <p:txBody>
          <a:bodyPr wrap="none">
            <a:spAutoFit/>
          </a:bodyPr>
          <a:lstStyle/>
          <a:p>
            <a:r>
              <a:rPr lang="en-US" sz="1200" b="1" dirty="0"/>
              <a:t>Toll Road Mini Case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82276B3-2423-4824-A9C8-5E0F1241645E}"/>
                  </a:ext>
                </a:extLst>
              </p:cNvPr>
              <p:cNvSpPr txBox="1"/>
              <p:nvPr/>
            </p:nvSpPr>
            <p:spPr>
              <a:xfrm>
                <a:off x="399432" y="2007342"/>
                <a:ext cx="2705450" cy="452627"/>
              </a:xfrm>
              <a:prstGeom prst="rect">
                <a:avLst/>
              </a:prstGeom>
            </p:spPr>
            <p:txBody>
              <a:bodyPr vert="horz" wrap="none" lIns="0" tIns="0" rIns="0" bIns="0" rtlCol="0">
                <a:noAutofit/>
              </a:bodyPr>
              <a:lstStyle/>
              <a:p>
                <a:pPr marL="1716838" lvl="5" algn="just"/>
                <a14:m>
                  <m:oMathPara xmlns:m="http://schemas.openxmlformats.org/officeDocument/2006/math">
                    <m:oMathParaPr>
                      <m:jc m:val="left"/>
                    </m:oMathParaPr>
                    <m:oMath xmlns:m="http://schemas.openxmlformats.org/officeDocument/2006/math">
                      <m:r>
                        <a:rPr lang="en-US" sz="1200" b="1" i="1">
                          <a:latin typeface="Cambria Math" panose="02040503050406030204" pitchFamily="18" charset="0"/>
                        </a:rPr>
                        <m:t>𝑪𝑭𝑨𝑫𝑺</m:t>
                      </m:r>
                      <m:r>
                        <a:rPr lang="en-US" sz="1200" b="1" i="1">
                          <a:latin typeface="Cambria Math" panose="02040503050406030204" pitchFamily="18" charset="0"/>
                        </a:rPr>
                        <m:t> =</m:t>
                      </m:r>
                      <m:r>
                        <a:rPr lang="en-US" sz="1200" b="1" i="1">
                          <a:latin typeface="Cambria Math" panose="02040503050406030204" pitchFamily="18" charset="0"/>
                          <a:ea typeface="Cambria Math" panose="02040503050406030204" pitchFamily="18" charset="0"/>
                        </a:rPr>
                        <m:t>𝑹𝒆𝒗𝒆𝒏𝒖𝒆</m:t>
                      </m:r>
                      <m:r>
                        <a:rPr lang="en-US" sz="1200" b="1" i="1">
                          <a:latin typeface="Cambria Math" panose="02040503050406030204" pitchFamily="18" charset="0"/>
                          <a:ea typeface="Cambria Math" panose="02040503050406030204" pitchFamily="18" charset="0"/>
                        </a:rPr>
                        <m:t>−</m:t>
                      </m:r>
                      <m:r>
                        <a:rPr lang="en-US" sz="1200" b="1" i="1">
                          <a:latin typeface="Cambria Math" panose="02040503050406030204" pitchFamily="18" charset="0"/>
                          <a:ea typeface="Cambria Math" panose="02040503050406030204" pitchFamily="18" charset="0"/>
                        </a:rPr>
                        <m:t>𝑶𝒑𝒆𝒓𝒂𝒕𝒊𝒏𝒈</m:t>
                      </m:r>
                      <m:r>
                        <a:rPr lang="en-US" sz="1200" b="1" i="1">
                          <a:latin typeface="Cambria Math" panose="02040503050406030204" pitchFamily="18" charset="0"/>
                          <a:ea typeface="Cambria Math" panose="02040503050406030204" pitchFamily="18" charset="0"/>
                        </a:rPr>
                        <m:t> </m:t>
                      </m:r>
                      <m:r>
                        <a:rPr lang="en-US" sz="1200" b="1" i="1">
                          <a:latin typeface="Cambria Math" panose="02040503050406030204" pitchFamily="18" charset="0"/>
                          <a:ea typeface="Cambria Math" panose="02040503050406030204" pitchFamily="18" charset="0"/>
                        </a:rPr>
                        <m:t>𝑪𝒐𝒔𝒕𝒔</m:t>
                      </m:r>
                      <m:r>
                        <a:rPr lang="en-US" sz="1200" b="1" i="1">
                          <a:latin typeface="Cambria Math" panose="02040503050406030204" pitchFamily="18" charset="0"/>
                          <a:ea typeface="Cambria Math" panose="02040503050406030204" pitchFamily="18" charset="0"/>
                        </a:rPr>
                        <m:t>±</m:t>
                      </m:r>
                      <m:r>
                        <a:rPr lang="en-US" sz="1200" b="1" i="1">
                          <a:latin typeface="Cambria Math" panose="02040503050406030204" pitchFamily="18" charset="0"/>
                          <a:ea typeface="Cambria Math" panose="02040503050406030204" pitchFamily="18" charset="0"/>
                        </a:rPr>
                        <m:t>𝑾𝒐𝒓𝒌𝒊𝒏𝒈</m:t>
                      </m:r>
                      <m:r>
                        <a:rPr lang="en-US" sz="1200" b="1" i="1">
                          <a:latin typeface="Cambria Math" panose="02040503050406030204" pitchFamily="18" charset="0"/>
                          <a:ea typeface="Cambria Math" panose="02040503050406030204" pitchFamily="18" charset="0"/>
                        </a:rPr>
                        <m:t> </m:t>
                      </m:r>
                      <m:r>
                        <a:rPr lang="en-US" sz="1200" b="1" i="1">
                          <a:latin typeface="Cambria Math" panose="02040503050406030204" pitchFamily="18" charset="0"/>
                          <a:ea typeface="Cambria Math" panose="02040503050406030204" pitchFamily="18" charset="0"/>
                        </a:rPr>
                        <m:t>𝑪𝒂𝒑𝒊𝒕𝒂𝒍</m:t>
                      </m:r>
                      <m:r>
                        <a:rPr lang="en-US" sz="1200" b="1" i="1">
                          <a:latin typeface="Cambria Math" panose="02040503050406030204" pitchFamily="18" charset="0"/>
                          <a:ea typeface="Cambria Math" panose="02040503050406030204" pitchFamily="18" charset="0"/>
                        </a:rPr>
                        <m:t> </m:t>
                      </m:r>
                      <m:r>
                        <a:rPr lang="en-US" sz="1200" b="1" i="1">
                          <a:latin typeface="Cambria Math" panose="02040503050406030204" pitchFamily="18" charset="0"/>
                          <a:ea typeface="Cambria Math" panose="02040503050406030204" pitchFamily="18" charset="0"/>
                        </a:rPr>
                        <m:t>𝑨𝒅𝒋</m:t>
                      </m:r>
                    </m:oMath>
                  </m:oMathPara>
                </a14:m>
                <a:endParaRPr lang="en-US" sz="1200" b="1" dirty="0"/>
              </a:p>
            </p:txBody>
          </p:sp>
        </mc:Choice>
        <mc:Fallback xmlns="">
          <p:sp>
            <p:nvSpPr>
              <p:cNvPr id="2" name="TextBox 1">
                <a:extLst>
                  <a:ext uri="{FF2B5EF4-FFF2-40B4-BE49-F238E27FC236}">
                    <a16:creationId xmlns:a16="http://schemas.microsoft.com/office/drawing/2014/main" id="{E82276B3-2423-4824-A9C8-5E0F1241645E}"/>
                  </a:ext>
                </a:extLst>
              </p:cNvPr>
              <p:cNvSpPr txBox="1">
                <a:spLocks noRot="1" noChangeAspect="1" noMove="1" noResize="1" noEditPoints="1" noAdjustHandles="1" noChangeArrowheads="1" noChangeShapeType="1" noTextEdit="1"/>
              </p:cNvSpPr>
              <p:nvPr/>
            </p:nvSpPr>
            <p:spPr>
              <a:xfrm>
                <a:off x="399432" y="2007342"/>
                <a:ext cx="2705450" cy="452627"/>
              </a:xfrm>
              <a:prstGeom prst="rect">
                <a:avLst/>
              </a:prstGeom>
              <a:blipFill>
                <a:blip r:embed="rId4"/>
                <a:stretch>
                  <a:fillRect t="-2667" r="-13363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C502558-0238-4E54-EC25-CFCD7E95914E}"/>
              </a:ext>
            </a:extLst>
          </p:cNvPr>
          <p:cNvSpPr txBox="1"/>
          <p:nvPr/>
        </p:nvSpPr>
        <p:spPr>
          <a:xfrm>
            <a:off x="7751618" y="2118673"/>
            <a:ext cx="1246909" cy="1405578"/>
          </a:xfrm>
          <a:prstGeom prst="rect">
            <a:avLst/>
          </a:prstGeom>
          <a:solidFill>
            <a:srgbClr val="FFFF00"/>
          </a:solidFill>
        </p:spPr>
        <p:txBody>
          <a:bodyPr vert="horz" wrap="square" lIns="0" tIns="0" rIns="0" bIns="0" rtlCol="0">
            <a:noAutofit/>
          </a:bodyPr>
          <a:lstStyle/>
          <a:p>
            <a:pPr algn="l"/>
            <a:r>
              <a:rPr lang="en-US" sz="1350" dirty="0"/>
              <a:t>What is missing from the formula</a:t>
            </a:r>
          </a:p>
          <a:p>
            <a:pPr algn="l"/>
            <a:endParaRPr lang="en-US" sz="1350" dirty="0"/>
          </a:p>
          <a:p>
            <a:pPr algn="l"/>
            <a:r>
              <a:rPr lang="en-US" sz="1350" dirty="0"/>
              <a:t>What about changes in DSRA</a:t>
            </a:r>
          </a:p>
        </p:txBody>
      </p:sp>
      <p:sp>
        <p:nvSpPr>
          <p:cNvPr id="9" name="Title 8">
            <a:extLst>
              <a:ext uri="{FF2B5EF4-FFF2-40B4-BE49-F238E27FC236}">
                <a16:creationId xmlns:a16="http://schemas.microsoft.com/office/drawing/2014/main" id="{A4A2E334-B4ED-A81F-B250-996FD4E644D8}"/>
              </a:ext>
            </a:extLst>
          </p:cNvPr>
          <p:cNvSpPr>
            <a:spLocks noGrp="1"/>
          </p:cNvSpPr>
          <p:nvPr>
            <p:ph type="title"/>
          </p:nvPr>
        </p:nvSpPr>
        <p:spPr/>
        <p:txBody>
          <a:bodyPr>
            <a:normAutofit fontScale="90000"/>
          </a:bodyPr>
          <a:lstStyle/>
          <a:p>
            <a:r>
              <a:rPr lang="en-US" dirty="0"/>
              <a:t>Cash Flow Available for Debt Service (CFADS); It is what the Definition Says it is</a:t>
            </a:r>
          </a:p>
        </p:txBody>
      </p:sp>
    </p:spTree>
    <p:custDataLst>
      <p:tags r:id="rId1"/>
    </p:custDataLst>
    <p:extLst>
      <p:ext uri="{BB962C8B-B14F-4D97-AF65-F5344CB8AC3E}">
        <p14:creationId xmlns:p14="http://schemas.microsoft.com/office/powerpoint/2010/main" val="41789723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17FAA-26C4-46BF-AC9C-95E48F8BDA79}"/>
              </a:ext>
            </a:extLst>
          </p:cNvPr>
          <p:cNvSpPr>
            <a:spLocks noGrp="1"/>
          </p:cNvSpPr>
          <p:nvPr>
            <p:ph type="title"/>
          </p:nvPr>
        </p:nvSpPr>
        <p:spPr/>
        <p:txBody>
          <a:bodyPr>
            <a:normAutofit fontScale="90000"/>
          </a:bodyPr>
          <a:lstStyle/>
          <a:p>
            <a:r>
              <a:rPr lang="en-US" dirty="0"/>
              <a:t>You Can Go the Other Way to Find the DSCR</a:t>
            </a:r>
          </a:p>
        </p:txBody>
      </p:sp>
      <p:sp>
        <p:nvSpPr>
          <p:cNvPr id="3" name="Content Placeholder 2">
            <a:extLst>
              <a:ext uri="{FF2B5EF4-FFF2-40B4-BE49-F238E27FC236}">
                <a16:creationId xmlns:a16="http://schemas.microsoft.com/office/drawing/2014/main" id="{E89B9A61-9D3E-445D-B90D-EDCA98BBBF63}"/>
              </a:ext>
            </a:extLst>
          </p:cNvPr>
          <p:cNvSpPr>
            <a:spLocks noGrp="1"/>
          </p:cNvSpPr>
          <p:nvPr>
            <p:ph idx="1"/>
          </p:nvPr>
        </p:nvSpPr>
        <p:spPr/>
        <p:txBody>
          <a:bodyPr>
            <a:normAutofit/>
          </a:bodyPr>
          <a:lstStyle/>
          <a:p>
            <a:r>
              <a:rPr lang="en-US" dirty="0"/>
              <a:t>Formulas for Break-Even: Say that you want to know how big the DSCR should be to cover for an availability payment that could be reduced by 20%.</a:t>
            </a:r>
          </a:p>
          <a:p>
            <a:r>
              <a:rPr lang="en-US" dirty="0"/>
              <a:t>The formulas below are for DSCR; you could also use LLCR and PLCR</a:t>
            </a:r>
          </a:p>
          <a:p>
            <a:pPr lvl="1"/>
            <a:r>
              <a:rPr lang="en-US" dirty="0"/>
              <a:t>Break-even cash flow = (DSCR-1)/DSCR</a:t>
            </a:r>
          </a:p>
          <a:p>
            <a:pPr lvl="1"/>
            <a:r>
              <a:rPr lang="en-US" dirty="0"/>
              <a:t>BE = (DSCR-1)/DSCR</a:t>
            </a:r>
          </a:p>
          <a:p>
            <a:pPr lvl="1"/>
            <a:r>
              <a:rPr lang="en-US" dirty="0"/>
              <a:t>BE x DSCR = DSCR – 1</a:t>
            </a:r>
          </a:p>
          <a:p>
            <a:pPr lvl="1"/>
            <a:r>
              <a:rPr lang="en-US" dirty="0"/>
              <a:t>DSCR – BE x DSCR = 1</a:t>
            </a:r>
          </a:p>
          <a:p>
            <a:pPr lvl="1"/>
            <a:r>
              <a:rPr lang="en-US" dirty="0"/>
              <a:t>DSCR * (1-BE) = 1</a:t>
            </a:r>
          </a:p>
          <a:p>
            <a:pPr lvl="1"/>
            <a:r>
              <a:rPr lang="en-US" dirty="0"/>
              <a:t>DSCR = 1/(1-BE) or 1/.8 or 1.25</a:t>
            </a:r>
          </a:p>
          <a:p>
            <a:r>
              <a:rPr lang="en-US" dirty="0"/>
              <a:t>Note: Be careful with fixed costs.  If a project has fixed costs you have to make a more complex formula</a:t>
            </a:r>
          </a:p>
        </p:txBody>
      </p:sp>
      <p:sp>
        <p:nvSpPr>
          <p:cNvPr id="4" name="Slide Number Placeholder 3">
            <a:extLst>
              <a:ext uri="{FF2B5EF4-FFF2-40B4-BE49-F238E27FC236}">
                <a16:creationId xmlns:a16="http://schemas.microsoft.com/office/drawing/2014/main" id="{3E4E9775-576D-411D-96D2-390FA2919CFA}"/>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241CD2-1E45-42A3-B213-66A034DF9A3B}" type="slidenum">
              <a:rPr lang="en-GB" smtClean="0"/>
              <a:pPr algn="ctr"/>
              <a:t>72</a:t>
            </a:fld>
            <a:endParaRPr lang="ko-KR" altLang="en-US" dirty="0"/>
          </a:p>
        </p:txBody>
      </p:sp>
    </p:spTree>
    <p:extLst>
      <p:ext uri="{BB962C8B-B14F-4D97-AF65-F5344CB8AC3E}">
        <p14:creationId xmlns:p14="http://schemas.microsoft.com/office/powerpoint/2010/main" val="13573817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2F108-1BC2-CAF4-9EA3-9BC87FA363AD}"/>
              </a:ext>
            </a:extLst>
          </p:cNvPr>
          <p:cNvSpPr>
            <a:spLocks noGrp="1"/>
          </p:cNvSpPr>
          <p:nvPr>
            <p:ph type="title"/>
          </p:nvPr>
        </p:nvSpPr>
        <p:spPr/>
        <p:txBody>
          <a:bodyPr/>
          <a:lstStyle/>
          <a:p>
            <a:r>
              <a:rPr lang="en-US" dirty="0"/>
              <a:t>DSCR, LLCR, PLCR and Downside Cases</a:t>
            </a:r>
          </a:p>
        </p:txBody>
      </p:sp>
      <p:sp>
        <p:nvSpPr>
          <p:cNvPr id="3" name="Text Placeholder 2">
            <a:extLst>
              <a:ext uri="{FF2B5EF4-FFF2-40B4-BE49-F238E27FC236}">
                <a16:creationId xmlns:a16="http://schemas.microsoft.com/office/drawing/2014/main" id="{2B88020E-7802-884E-62B6-ACE919241927}"/>
              </a:ext>
            </a:extLst>
          </p:cNvPr>
          <p:cNvSpPr>
            <a:spLocks noGrp="1"/>
          </p:cNvSpPr>
          <p:nvPr>
            <p:ph idx="1"/>
          </p:nvPr>
        </p:nvSpPr>
        <p:spPr/>
        <p:txBody>
          <a:bodyPr>
            <a:normAutofit/>
          </a:bodyPr>
          <a:lstStyle/>
          <a:p>
            <a:r>
              <a:rPr lang="en-US" dirty="0"/>
              <a:t>DSCR = CFADS/Debt Service</a:t>
            </a:r>
          </a:p>
          <a:p>
            <a:r>
              <a:rPr lang="en-US" dirty="0"/>
              <a:t>Percent Cash Flow Reduction Before Not Paying Debt = (DSCR – 1)/DSCR </a:t>
            </a:r>
          </a:p>
          <a:p>
            <a:endParaRPr lang="en-US" dirty="0"/>
          </a:p>
          <a:p>
            <a:r>
              <a:rPr lang="en-US" dirty="0"/>
              <a:t>Debt Outstanding at COD = PV of Debt Service at Interest Rate</a:t>
            </a:r>
          </a:p>
          <a:p>
            <a:endParaRPr lang="en-US" dirty="0"/>
          </a:p>
          <a:p>
            <a:r>
              <a:rPr lang="en-US" dirty="0"/>
              <a:t>PLCR = Present Value of CFADS over Life at Interest Rate/Present Value of Debt Service</a:t>
            </a:r>
          </a:p>
          <a:p>
            <a:r>
              <a:rPr lang="en-US" dirty="0"/>
              <a:t>PLCR = Present Value of CFADS over Life at Interest Rate/Debt Outstanding at COD</a:t>
            </a:r>
          </a:p>
          <a:p>
            <a:endParaRPr lang="en-US" dirty="0"/>
          </a:p>
          <a:p>
            <a:r>
              <a:rPr lang="en-US" dirty="0"/>
              <a:t>LLCR = Present Value of CFADS over Debt Life at Interest Rate/PV of Debt Service</a:t>
            </a:r>
          </a:p>
          <a:p>
            <a:r>
              <a:rPr lang="en-US" dirty="0"/>
              <a:t>LLCR = Present Value of CFADS over Debt Life at Interest Rate/Debt Outstanding at COD</a:t>
            </a:r>
          </a:p>
          <a:p>
            <a:endParaRPr lang="en-US" dirty="0"/>
          </a:p>
        </p:txBody>
      </p:sp>
    </p:spTree>
    <p:extLst>
      <p:ext uri="{BB962C8B-B14F-4D97-AF65-F5344CB8AC3E}">
        <p14:creationId xmlns:p14="http://schemas.microsoft.com/office/powerpoint/2010/main" val="40616371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A1554-01CE-BEFC-930C-64E12C8E9E4B}"/>
              </a:ext>
            </a:extLst>
          </p:cNvPr>
          <p:cNvSpPr>
            <a:spLocks noGrp="1"/>
          </p:cNvSpPr>
          <p:nvPr>
            <p:ph type="title"/>
          </p:nvPr>
        </p:nvSpPr>
        <p:spPr/>
        <p:txBody>
          <a:bodyPr>
            <a:normAutofit fontScale="90000"/>
          </a:bodyPr>
          <a:lstStyle/>
          <a:p>
            <a:r>
              <a:rPr lang="en-US" dirty="0"/>
              <a:t>Monte Carlo Simulation as Illustration of Project Finance</a:t>
            </a:r>
          </a:p>
        </p:txBody>
      </p:sp>
      <p:sp>
        <p:nvSpPr>
          <p:cNvPr id="3" name="Text Placeholder 2">
            <a:extLst>
              <a:ext uri="{FF2B5EF4-FFF2-40B4-BE49-F238E27FC236}">
                <a16:creationId xmlns:a16="http://schemas.microsoft.com/office/drawing/2014/main" id="{891501B8-57D3-6CDD-0CB6-271667DD22D6}"/>
              </a:ext>
            </a:extLst>
          </p:cNvPr>
          <p:cNvSpPr>
            <a:spLocks noGrp="1"/>
          </p:cNvSpPr>
          <p:nvPr>
            <p:ph idx="1"/>
          </p:nvPr>
        </p:nvSpPr>
        <p:spPr/>
        <p:txBody>
          <a:bodyPr/>
          <a:lstStyle/>
          <a:p>
            <a:r>
              <a:rPr lang="en-US" dirty="0"/>
              <a:t>Structure the Debt</a:t>
            </a:r>
          </a:p>
          <a:p>
            <a:endParaRPr lang="en-US" dirty="0"/>
          </a:p>
          <a:p>
            <a:endParaRPr lang="en-US" dirty="0"/>
          </a:p>
          <a:p>
            <a:endParaRPr lang="en-US" dirty="0"/>
          </a:p>
          <a:p>
            <a:endParaRPr lang="en-US" dirty="0"/>
          </a:p>
          <a:p>
            <a:pPr marL="0" indent="0">
              <a:buNone/>
            </a:pPr>
            <a:r>
              <a:rPr lang="en-US" dirty="0"/>
              <a:t>Simulation with Volatility</a:t>
            </a:r>
          </a:p>
          <a:p>
            <a:endParaRPr lang="en-US" dirty="0"/>
          </a:p>
        </p:txBody>
      </p:sp>
      <p:graphicFrame>
        <p:nvGraphicFramePr>
          <p:cNvPr id="4" name="Chart 3">
            <a:extLst>
              <a:ext uri="{FF2B5EF4-FFF2-40B4-BE49-F238E27FC236}">
                <a16:creationId xmlns:a16="http://schemas.microsoft.com/office/drawing/2014/main" id="{1D2C77A4-82F9-4194-9806-D14D62535C67}"/>
              </a:ext>
            </a:extLst>
          </p:cNvPr>
          <p:cNvGraphicFramePr>
            <a:graphicFrameLocks/>
          </p:cNvGraphicFramePr>
          <p:nvPr/>
        </p:nvGraphicFramePr>
        <p:xfrm>
          <a:off x="1351451" y="2152820"/>
          <a:ext cx="2106675" cy="1371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2">
            <a:extLst>
              <a:ext uri="{FF2B5EF4-FFF2-40B4-BE49-F238E27FC236}">
                <a16:creationId xmlns:a16="http://schemas.microsoft.com/office/drawing/2014/main" id="{1002465B-911B-BF8C-E924-604048AD066B}"/>
              </a:ext>
            </a:extLst>
          </p:cNvPr>
          <p:cNvSpPr txBox="1">
            <a:spLocks/>
          </p:cNvSpPr>
          <p:nvPr/>
        </p:nvSpPr>
        <p:spPr>
          <a:xfrm>
            <a:off x="4290763" y="2076450"/>
            <a:ext cx="4514141" cy="372687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Wingdings" pitchFamily="2" charset="2"/>
              <a:buChar char="§"/>
              <a:defRPr sz="2400" b="0" i="0" kern="1200" baseline="0">
                <a:solidFill>
                  <a:schemeClr val="tx1"/>
                </a:solidFill>
                <a:latin typeface="Calibri"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ú"/>
              <a:defRPr sz="2400" b="0" i="0" kern="1200" baseline="0">
                <a:solidFill>
                  <a:srgbClr val="898989"/>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1800" b="0" i="0" kern="1200" baseline="0">
                <a:solidFill>
                  <a:srgbClr val="898989"/>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Courier New" pitchFamily="49" charset="0"/>
              <a:buChar char="o"/>
              <a:defRPr sz="1600" b="0" i="0" kern="1200" baseline="0">
                <a:solidFill>
                  <a:srgbClr val="898989"/>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Volatility and Mean Reversion Equations</a:t>
            </a:r>
          </a:p>
          <a:p>
            <a:pPr lvl="1"/>
            <a:r>
              <a:rPr lang="en-US" sz="1125" dirty="0"/>
              <a:t>CF1 = Cf0 + CF0 * Rand x Volatility</a:t>
            </a:r>
          </a:p>
          <a:p>
            <a:pPr lvl="1"/>
            <a:r>
              <a:rPr lang="en-US" sz="1125" dirty="0"/>
              <a:t>CF1  = Cf0 + CFO * Normal Inverse (Rand()) * Volatility</a:t>
            </a:r>
          </a:p>
          <a:p>
            <a:pPr lvl="1"/>
            <a:r>
              <a:rPr lang="en-US" sz="1125" dirty="0"/>
              <a:t>With Mean Reversion</a:t>
            </a:r>
          </a:p>
          <a:p>
            <a:pPr lvl="1"/>
            <a:r>
              <a:rPr lang="en-US" sz="1125" dirty="0"/>
              <a:t>CF1 = CF0 + (Mean – CF0) * Mean Reversion Factor + Volatility from Above</a:t>
            </a:r>
          </a:p>
          <a:p>
            <a:r>
              <a:rPr lang="en-US" sz="1800" dirty="0"/>
              <a:t>Results</a:t>
            </a:r>
          </a:p>
          <a:p>
            <a:endParaRPr lang="en-US" sz="1800" dirty="0"/>
          </a:p>
        </p:txBody>
      </p:sp>
      <p:pic>
        <p:nvPicPr>
          <p:cNvPr id="7" name="Picture 6">
            <a:extLst>
              <a:ext uri="{FF2B5EF4-FFF2-40B4-BE49-F238E27FC236}">
                <a16:creationId xmlns:a16="http://schemas.microsoft.com/office/drawing/2014/main" id="{C72B3142-8B0A-33B1-44D9-2CC6B97698A4}"/>
              </a:ext>
            </a:extLst>
          </p:cNvPr>
          <p:cNvPicPr>
            <a:picLocks noChangeAspect="1"/>
          </p:cNvPicPr>
          <p:nvPr/>
        </p:nvPicPr>
        <p:blipFill>
          <a:blip r:embed="rId3"/>
          <a:stretch>
            <a:fillRect/>
          </a:stretch>
        </p:blipFill>
        <p:spPr>
          <a:xfrm>
            <a:off x="339095" y="3758172"/>
            <a:ext cx="3917373" cy="1785657"/>
          </a:xfrm>
          <a:prstGeom prst="rect">
            <a:avLst/>
          </a:prstGeom>
        </p:spPr>
      </p:pic>
      <p:pic>
        <p:nvPicPr>
          <p:cNvPr id="8" name="Picture 7">
            <a:extLst>
              <a:ext uri="{FF2B5EF4-FFF2-40B4-BE49-F238E27FC236}">
                <a16:creationId xmlns:a16="http://schemas.microsoft.com/office/drawing/2014/main" id="{81CAA1B6-9F60-403A-B2D9-FF7E2DF1A815}"/>
              </a:ext>
            </a:extLst>
          </p:cNvPr>
          <p:cNvPicPr>
            <a:picLocks noChangeAspect="1"/>
          </p:cNvPicPr>
          <p:nvPr/>
        </p:nvPicPr>
        <p:blipFill>
          <a:blip r:embed="rId4"/>
          <a:stretch>
            <a:fillRect/>
          </a:stretch>
        </p:blipFill>
        <p:spPr>
          <a:xfrm>
            <a:off x="5455015" y="3758172"/>
            <a:ext cx="2573695" cy="1916283"/>
          </a:xfrm>
          <a:prstGeom prst="rect">
            <a:avLst/>
          </a:prstGeom>
        </p:spPr>
      </p:pic>
    </p:spTree>
    <p:extLst>
      <p:ext uri="{BB962C8B-B14F-4D97-AF65-F5344CB8AC3E}">
        <p14:creationId xmlns:p14="http://schemas.microsoft.com/office/powerpoint/2010/main" val="19670072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02F5F-FE7D-B98D-C315-F5417E113DA6}"/>
              </a:ext>
            </a:extLst>
          </p:cNvPr>
          <p:cNvSpPr>
            <a:spLocks noGrp="1"/>
          </p:cNvSpPr>
          <p:nvPr>
            <p:ph type="title"/>
          </p:nvPr>
        </p:nvSpPr>
        <p:spPr>
          <a:xfrm>
            <a:off x="345057" y="396816"/>
            <a:ext cx="8410754" cy="1147312"/>
          </a:xfrm>
        </p:spPr>
        <p:txBody>
          <a:bodyPr>
            <a:normAutofit/>
          </a:bodyPr>
          <a:lstStyle/>
          <a:p>
            <a:r>
              <a:rPr lang="en-US" dirty="0"/>
              <a:t>Understanding of DSCR, LLCR and PLCR </a:t>
            </a:r>
            <a:br>
              <a:rPr lang="en-US" dirty="0"/>
            </a:br>
            <a:r>
              <a:rPr lang="en-US" dirty="0"/>
              <a:t>(DSCR-1)/DSCR = Break Even Cash Flow</a:t>
            </a:r>
          </a:p>
        </p:txBody>
      </p:sp>
      <p:sp>
        <p:nvSpPr>
          <p:cNvPr id="3" name="Content Placeholder 2">
            <a:extLst>
              <a:ext uri="{FF2B5EF4-FFF2-40B4-BE49-F238E27FC236}">
                <a16:creationId xmlns:a16="http://schemas.microsoft.com/office/drawing/2014/main" id="{6D6C7C8B-15FF-ED6B-BAD2-FA3508288F79}"/>
              </a:ext>
            </a:extLst>
          </p:cNvPr>
          <p:cNvSpPr>
            <a:spLocks noGrp="1"/>
          </p:cNvSpPr>
          <p:nvPr>
            <p:ph sz="quarter" idx="12"/>
          </p:nvPr>
        </p:nvSpPr>
        <p:spPr>
          <a:xfrm>
            <a:off x="250306" y="2057398"/>
            <a:ext cx="2550371" cy="3374090"/>
          </a:xfrm>
        </p:spPr>
        <p:txBody>
          <a:bodyPr>
            <a:normAutofit/>
          </a:bodyPr>
          <a:lstStyle/>
          <a:p>
            <a:pPr>
              <a:lnSpc>
                <a:spcPct val="100000"/>
              </a:lnSpc>
            </a:pPr>
            <a:r>
              <a:rPr lang="en-US" sz="1050" dirty="0"/>
              <a:t>All ratios are measures of buffer and driven by possibility of decline in cash flow</a:t>
            </a:r>
          </a:p>
          <a:p>
            <a:pPr lvl="1">
              <a:lnSpc>
                <a:spcPct val="100000"/>
              </a:lnSpc>
            </a:pPr>
            <a:r>
              <a:rPr lang="en-US" sz="1050" dirty="0"/>
              <a:t>Example</a:t>
            </a:r>
          </a:p>
          <a:p>
            <a:pPr lvl="2">
              <a:lnSpc>
                <a:spcPct val="100000"/>
              </a:lnSpc>
            </a:pPr>
            <a:r>
              <a:rPr lang="en-US" sz="1050" dirty="0"/>
              <a:t>DSCR = CFADS/DS</a:t>
            </a:r>
          </a:p>
          <a:p>
            <a:pPr lvl="2">
              <a:lnSpc>
                <a:spcPct val="100000"/>
              </a:lnSpc>
            </a:pPr>
            <a:r>
              <a:rPr lang="en-US" sz="1050" dirty="0"/>
              <a:t>CFADS            150</a:t>
            </a:r>
          </a:p>
          <a:p>
            <a:pPr lvl="2">
              <a:lnSpc>
                <a:spcPct val="100000"/>
              </a:lnSpc>
            </a:pPr>
            <a:r>
              <a:rPr lang="en-US" sz="1050" dirty="0"/>
              <a:t>Debt Service    100</a:t>
            </a:r>
          </a:p>
          <a:p>
            <a:pPr lvl="2">
              <a:lnSpc>
                <a:spcPct val="100000"/>
              </a:lnSpc>
            </a:pPr>
            <a:r>
              <a:rPr lang="en-US" sz="1050" dirty="0"/>
              <a:t>DSCR               1.5</a:t>
            </a:r>
          </a:p>
          <a:p>
            <a:pPr lvl="1">
              <a:lnSpc>
                <a:spcPct val="100000"/>
              </a:lnSpc>
            </a:pPr>
            <a:r>
              <a:rPr lang="en-US" sz="1050" dirty="0"/>
              <a:t>How much can cash go down before cannot meet debt service:  150-100 = 50</a:t>
            </a:r>
          </a:p>
          <a:p>
            <a:pPr lvl="1">
              <a:lnSpc>
                <a:spcPct val="100000"/>
              </a:lnSpc>
            </a:pPr>
            <a:r>
              <a:rPr lang="en-US" sz="1050" dirty="0"/>
              <a:t>How much can cash go down in percent : 50/150 = 33.33%</a:t>
            </a:r>
          </a:p>
          <a:p>
            <a:pPr lvl="1">
              <a:lnSpc>
                <a:spcPct val="100000"/>
              </a:lnSpc>
            </a:pPr>
            <a:r>
              <a:rPr lang="en-US" sz="1050" dirty="0"/>
              <a:t>Formula for minimum break-even: (1.5-1)/1.5 = 33.33%</a:t>
            </a:r>
          </a:p>
        </p:txBody>
      </p:sp>
      <p:sp>
        <p:nvSpPr>
          <p:cNvPr id="4" name="Content Placeholder 3">
            <a:extLst>
              <a:ext uri="{FF2B5EF4-FFF2-40B4-BE49-F238E27FC236}">
                <a16:creationId xmlns:a16="http://schemas.microsoft.com/office/drawing/2014/main" id="{7BCB50E5-C5B2-6F74-4F6A-7989FEDC2017}"/>
              </a:ext>
            </a:extLst>
          </p:cNvPr>
          <p:cNvSpPr>
            <a:spLocks noGrp="1"/>
          </p:cNvSpPr>
          <p:nvPr>
            <p:ph sz="quarter" idx="13"/>
          </p:nvPr>
        </p:nvSpPr>
        <p:spPr>
          <a:xfrm>
            <a:off x="3075256" y="2263795"/>
            <a:ext cx="2736841" cy="3288725"/>
          </a:xfrm>
        </p:spPr>
        <p:txBody>
          <a:bodyPr>
            <a:normAutofit/>
          </a:bodyPr>
          <a:lstStyle/>
          <a:p>
            <a:r>
              <a:rPr lang="en-US" sz="1050" dirty="0"/>
              <a:t>LLCR measures break-even over the entire debt life (it is possible that DSCR is below 1)</a:t>
            </a:r>
          </a:p>
          <a:p>
            <a:pPr lvl="1"/>
            <a:r>
              <a:rPr lang="en-US" sz="1050" dirty="0"/>
              <a:t>LLCR = NPV (CFADS </a:t>
            </a:r>
            <a:r>
              <a:rPr lang="en-US" sz="1050" dirty="0" err="1"/>
              <a:t>ll</a:t>
            </a:r>
            <a:r>
              <a:rPr lang="en-US" sz="1050" dirty="0"/>
              <a:t>)/NPV of DS (NPV of DS = Loan at COD)</a:t>
            </a:r>
          </a:p>
          <a:p>
            <a:pPr lvl="1"/>
            <a:r>
              <a:rPr lang="en-US" sz="1050" dirty="0"/>
              <a:t>How much can cash flow go down before cannot pay off loan at end of the loan life</a:t>
            </a:r>
          </a:p>
          <a:p>
            <a:pPr lvl="2"/>
            <a:r>
              <a:rPr lang="en-US" sz="1050" dirty="0"/>
              <a:t>LLCR = 1.6</a:t>
            </a:r>
          </a:p>
          <a:p>
            <a:pPr lvl="2"/>
            <a:r>
              <a:rPr lang="en-US" sz="1050" dirty="0"/>
              <a:t>Break-even over loan life (1.6-1)/1.2 = 37.5% </a:t>
            </a:r>
          </a:p>
          <a:p>
            <a:endParaRPr lang="en-US" sz="4050" dirty="0"/>
          </a:p>
        </p:txBody>
      </p:sp>
      <p:sp>
        <p:nvSpPr>
          <p:cNvPr id="5" name="Content Placeholder 4">
            <a:extLst>
              <a:ext uri="{FF2B5EF4-FFF2-40B4-BE49-F238E27FC236}">
                <a16:creationId xmlns:a16="http://schemas.microsoft.com/office/drawing/2014/main" id="{24E32C3D-C727-44E1-C3AF-009B06F99DA6}"/>
              </a:ext>
            </a:extLst>
          </p:cNvPr>
          <p:cNvSpPr>
            <a:spLocks noGrp="1"/>
          </p:cNvSpPr>
          <p:nvPr>
            <p:ph sz="quarter" idx="14"/>
          </p:nvPr>
        </p:nvSpPr>
        <p:spPr>
          <a:xfrm>
            <a:off x="6203958" y="2202867"/>
            <a:ext cx="2736841" cy="3374090"/>
          </a:xfrm>
        </p:spPr>
        <p:txBody>
          <a:bodyPr>
            <a:normAutofit/>
          </a:bodyPr>
          <a:lstStyle/>
          <a:p>
            <a:r>
              <a:rPr lang="en-US" sz="1050" dirty="0"/>
              <a:t>PLCR measures the break-even over the entire life and give the value of the tail</a:t>
            </a:r>
          </a:p>
          <a:p>
            <a:pPr lvl="1"/>
            <a:r>
              <a:rPr lang="en-US" sz="1050" dirty="0"/>
              <a:t>PLCR = NPV (CFADS pl)/NPV of DS (NPV of DS = Loan at COD)</a:t>
            </a:r>
          </a:p>
          <a:p>
            <a:pPr lvl="1"/>
            <a:r>
              <a:rPr lang="en-US" sz="1050" dirty="0"/>
              <a:t>How much can cash flow go down before cannot pay off loan at end of the loan life</a:t>
            </a:r>
          </a:p>
          <a:p>
            <a:pPr lvl="2"/>
            <a:r>
              <a:rPr lang="en-US" sz="1050" dirty="0"/>
              <a:t>PCR = 2.0</a:t>
            </a:r>
          </a:p>
          <a:p>
            <a:pPr lvl="2"/>
            <a:r>
              <a:rPr lang="en-US" sz="1050" dirty="0"/>
              <a:t>Break-even over loan life (2-1)/2 = 50% </a:t>
            </a:r>
          </a:p>
          <a:p>
            <a:pPr lvl="1"/>
            <a:endParaRPr lang="en-US" sz="1050" dirty="0"/>
          </a:p>
          <a:p>
            <a:endParaRPr lang="en-US" sz="4050" dirty="0"/>
          </a:p>
        </p:txBody>
      </p:sp>
      <p:sp>
        <p:nvSpPr>
          <p:cNvPr id="9" name="TextBox 8">
            <a:extLst>
              <a:ext uri="{FF2B5EF4-FFF2-40B4-BE49-F238E27FC236}">
                <a16:creationId xmlns:a16="http://schemas.microsoft.com/office/drawing/2014/main" id="{8B5EADE0-A5D5-EA87-1965-AAF2CFA03FD7}"/>
              </a:ext>
            </a:extLst>
          </p:cNvPr>
          <p:cNvSpPr txBox="1"/>
          <p:nvPr/>
        </p:nvSpPr>
        <p:spPr>
          <a:xfrm>
            <a:off x="3941618" y="4646468"/>
            <a:ext cx="3574473" cy="581891"/>
          </a:xfrm>
          <a:prstGeom prst="rect">
            <a:avLst/>
          </a:prstGeom>
          <a:solidFill>
            <a:srgbClr val="FFFF00"/>
          </a:solidFill>
        </p:spPr>
        <p:txBody>
          <a:bodyPr vert="horz" wrap="square" lIns="0" tIns="0" rIns="0" bIns="0" rtlCol="0">
            <a:noAutofit/>
          </a:bodyPr>
          <a:lstStyle/>
          <a:p>
            <a:pPr algn="l"/>
            <a:r>
              <a:rPr lang="en-US" sz="1350" dirty="0"/>
              <a:t>Formulas work if there is a 100% cash flow sweep</a:t>
            </a:r>
          </a:p>
        </p:txBody>
      </p:sp>
    </p:spTree>
    <p:extLst>
      <p:ext uri="{BB962C8B-B14F-4D97-AF65-F5344CB8AC3E}">
        <p14:creationId xmlns:p14="http://schemas.microsoft.com/office/powerpoint/2010/main" val="3779503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0B3D6C90-9D93-4452-B3D4-D014685C54F2}"/>
              </a:ext>
            </a:extLst>
          </p:cNvPr>
          <p:cNvSpPr>
            <a:spLocks noGrp="1"/>
          </p:cNvSpPr>
          <p:nvPr>
            <p:ph type="title"/>
          </p:nvPr>
        </p:nvSpPr>
        <p:spPr>
          <a:xfrm>
            <a:off x="267419" y="370936"/>
            <a:ext cx="7643003" cy="632003"/>
          </a:xfrm>
        </p:spPr>
        <p:txBody>
          <a:bodyPr>
            <a:normAutofit fontScale="90000"/>
          </a:bodyPr>
          <a:lstStyle/>
          <a:p>
            <a:r>
              <a:rPr lang="en-US" altLang="en-US" dirty="0"/>
              <a:t>DSCR versus LLCR versus PLCR and Sculpting</a:t>
            </a:r>
          </a:p>
        </p:txBody>
      </p:sp>
      <p:pic>
        <p:nvPicPr>
          <p:cNvPr id="117763" name="Picture 3">
            <a:extLst>
              <a:ext uri="{FF2B5EF4-FFF2-40B4-BE49-F238E27FC236}">
                <a16:creationId xmlns:a16="http://schemas.microsoft.com/office/drawing/2014/main" id="{04E4F353-0D18-4919-BA29-49EEFC4C83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147579" y="3026670"/>
            <a:ext cx="2499724" cy="1350748"/>
          </a:xfrm>
          <a:noFill/>
        </p:spPr>
      </p:pic>
      <p:pic>
        <p:nvPicPr>
          <p:cNvPr id="117764" name="Picture 4">
            <a:extLst>
              <a:ext uri="{FF2B5EF4-FFF2-40B4-BE49-F238E27FC236}">
                <a16:creationId xmlns:a16="http://schemas.microsoft.com/office/drawing/2014/main" id="{ED62EDEA-1553-44B3-90EF-B494B78B5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579" y="1801106"/>
            <a:ext cx="2508130" cy="112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17765" name="Picture 5">
            <a:extLst>
              <a:ext uri="{FF2B5EF4-FFF2-40B4-BE49-F238E27FC236}">
                <a16:creationId xmlns:a16="http://schemas.microsoft.com/office/drawing/2014/main" id="{73C8C990-F163-4A79-B21B-5204872EF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5985" y="4469064"/>
            <a:ext cx="2499724" cy="112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 name="TextBox 1">
            <a:extLst>
              <a:ext uri="{FF2B5EF4-FFF2-40B4-BE49-F238E27FC236}">
                <a16:creationId xmlns:a16="http://schemas.microsoft.com/office/drawing/2014/main" id="{EFEE4D5A-B62C-4823-9138-C5FB126D3D65}"/>
              </a:ext>
            </a:extLst>
          </p:cNvPr>
          <p:cNvSpPr txBox="1"/>
          <p:nvPr/>
        </p:nvSpPr>
        <p:spPr>
          <a:xfrm>
            <a:off x="5384780" y="5183601"/>
            <a:ext cx="1969731" cy="300082"/>
          </a:xfrm>
          <a:prstGeom prst="rect">
            <a:avLst/>
          </a:prstGeom>
          <a:noFill/>
        </p:spPr>
        <p:txBody>
          <a:bodyPr wrap="square" rtlCol="0">
            <a:spAutoFit/>
          </a:bodyPr>
          <a:lstStyle/>
          <a:p>
            <a:r>
              <a:rPr lang="en-US" sz="1350" dirty="0"/>
              <a:t>DSCR = LLCR = PLCR</a:t>
            </a:r>
          </a:p>
        </p:txBody>
      </p:sp>
      <p:sp>
        <p:nvSpPr>
          <p:cNvPr id="7" name="TextBox 6">
            <a:extLst>
              <a:ext uri="{FF2B5EF4-FFF2-40B4-BE49-F238E27FC236}">
                <a16:creationId xmlns:a16="http://schemas.microsoft.com/office/drawing/2014/main" id="{9228B4A5-E04F-4DB9-B2C0-DE406196B806}"/>
              </a:ext>
            </a:extLst>
          </p:cNvPr>
          <p:cNvSpPr txBox="1"/>
          <p:nvPr/>
        </p:nvSpPr>
        <p:spPr>
          <a:xfrm>
            <a:off x="5394960" y="3563544"/>
            <a:ext cx="1969731" cy="300082"/>
          </a:xfrm>
          <a:prstGeom prst="rect">
            <a:avLst/>
          </a:prstGeom>
          <a:noFill/>
        </p:spPr>
        <p:txBody>
          <a:bodyPr wrap="square" rtlCol="0">
            <a:spAutoFit/>
          </a:bodyPr>
          <a:lstStyle/>
          <a:p>
            <a:r>
              <a:rPr lang="en-US" sz="1350" dirty="0"/>
              <a:t>DSCR = LLCR &lt; PLCR</a:t>
            </a:r>
          </a:p>
        </p:txBody>
      </p:sp>
      <p:sp>
        <p:nvSpPr>
          <p:cNvPr id="8" name="TextBox 7">
            <a:extLst>
              <a:ext uri="{FF2B5EF4-FFF2-40B4-BE49-F238E27FC236}">
                <a16:creationId xmlns:a16="http://schemas.microsoft.com/office/drawing/2014/main" id="{47D5C2F0-79FA-479B-B02E-714C95A6C558}"/>
              </a:ext>
            </a:extLst>
          </p:cNvPr>
          <p:cNvSpPr txBox="1"/>
          <p:nvPr/>
        </p:nvSpPr>
        <p:spPr>
          <a:xfrm>
            <a:off x="5384780" y="2322914"/>
            <a:ext cx="1969731" cy="300082"/>
          </a:xfrm>
          <a:prstGeom prst="rect">
            <a:avLst/>
          </a:prstGeom>
          <a:noFill/>
        </p:spPr>
        <p:txBody>
          <a:bodyPr wrap="square" rtlCol="0">
            <a:spAutoFit/>
          </a:bodyPr>
          <a:lstStyle/>
          <a:p>
            <a:r>
              <a:rPr lang="en-US" sz="1350" dirty="0"/>
              <a:t>Min DSCR &lt; LLCR &lt; PLCR</a:t>
            </a:r>
          </a:p>
        </p:txBody>
      </p:sp>
      <p:sp>
        <p:nvSpPr>
          <p:cNvPr id="9" name="TextBox 8">
            <a:extLst>
              <a:ext uri="{FF2B5EF4-FFF2-40B4-BE49-F238E27FC236}">
                <a16:creationId xmlns:a16="http://schemas.microsoft.com/office/drawing/2014/main" id="{A8D1495E-F65E-4E76-BED1-6D7B381D0F08}"/>
              </a:ext>
            </a:extLst>
          </p:cNvPr>
          <p:cNvSpPr txBox="1"/>
          <p:nvPr/>
        </p:nvSpPr>
        <p:spPr>
          <a:xfrm>
            <a:off x="5384780" y="1963766"/>
            <a:ext cx="1969731" cy="300082"/>
          </a:xfrm>
          <a:prstGeom prst="rect">
            <a:avLst/>
          </a:prstGeom>
          <a:solidFill>
            <a:srgbClr val="FFC000"/>
          </a:solidFill>
          <a:ln>
            <a:solidFill>
              <a:srgbClr val="FFC000"/>
            </a:solidFill>
          </a:ln>
        </p:spPr>
        <p:txBody>
          <a:bodyPr wrap="square" rtlCol="0">
            <a:spAutoFit/>
          </a:bodyPr>
          <a:lstStyle/>
          <a:p>
            <a:r>
              <a:rPr lang="en-US" sz="1350" dirty="0"/>
              <a:t>Level Payment and Tail</a:t>
            </a:r>
          </a:p>
        </p:txBody>
      </p:sp>
      <p:sp>
        <p:nvSpPr>
          <p:cNvPr id="10" name="TextBox 9">
            <a:extLst>
              <a:ext uri="{FF2B5EF4-FFF2-40B4-BE49-F238E27FC236}">
                <a16:creationId xmlns:a16="http://schemas.microsoft.com/office/drawing/2014/main" id="{4C8FABB7-8DBF-48FF-80C2-94832AFCD8DD}"/>
              </a:ext>
            </a:extLst>
          </p:cNvPr>
          <p:cNvSpPr txBox="1"/>
          <p:nvPr/>
        </p:nvSpPr>
        <p:spPr>
          <a:xfrm>
            <a:off x="5394960" y="3232492"/>
            <a:ext cx="1969731" cy="300082"/>
          </a:xfrm>
          <a:prstGeom prst="rect">
            <a:avLst/>
          </a:prstGeom>
          <a:solidFill>
            <a:srgbClr val="FFC000"/>
          </a:solidFill>
          <a:ln>
            <a:solidFill>
              <a:srgbClr val="FFC000"/>
            </a:solidFill>
          </a:ln>
        </p:spPr>
        <p:txBody>
          <a:bodyPr wrap="square" rtlCol="0">
            <a:spAutoFit/>
          </a:bodyPr>
          <a:lstStyle/>
          <a:p>
            <a:r>
              <a:rPr lang="en-US" sz="1350" dirty="0"/>
              <a:t>Sculpting and Tail</a:t>
            </a:r>
          </a:p>
        </p:txBody>
      </p:sp>
      <p:sp>
        <p:nvSpPr>
          <p:cNvPr id="11" name="TextBox 10">
            <a:extLst>
              <a:ext uri="{FF2B5EF4-FFF2-40B4-BE49-F238E27FC236}">
                <a16:creationId xmlns:a16="http://schemas.microsoft.com/office/drawing/2014/main" id="{9F3FE9DF-BB24-4E38-8F03-8A646736A016}"/>
              </a:ext>
            </a:extLst>
          </p:cNvPr>
          <p:cNvSpPr txBox="1"/>
          <p:nvPr/>
        </p:nvSpPr>
        <p:spPr>
          <a:xfrm>
            <a:off x="5384780" y="4776168"/>
            <a:ext cx="1969731" cy="300082"/>
          </a:xfrm>
          <a:prstGeom prst="rect">
            <a:avLst/>
          </a:prstGeom>
          <a:solidFill>
            <a:srgbClr val="FFC000"/>
          </a:solidFill>
          <a:ln>
            <a:solidFill>
              <a:srgbClr val="FFC000"/>
            </a:solidFill>
          </a:ln>
        </p:spPr>
        <p:txBody>
          <a:bodyPr wrap="square" rtlCol="0">
            <a:spAutoFit/>
          </a:bodyPr>
          <a:lstStyle/>
          <a:p>
            <a:r>
              <a:rPr lang="en-US" sz="1350" dirty="0"/>
              <a:t>Sculpting and No Tail</a:t>
            </a:r>
          </a:p>
        </p:txBody>
      </p:sp>
    </p:spTree>
    <p:extLst>
      <p:ext uri="{BB962C8B-B14F-4D97-AF65-F5344CB8AC3E}">
        <p14:creationId xmlns:p14="http://schemas.microsoft.com/office/powerpoint/2010/main" val="42541330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4A205-D6D1-AF3D-96A0-B25CFBB193D1}"/>
              </a:ext>
            </a:extLst>
          </p:cNvPr>
          <p:cNvSpPr>
            <a:spLocks noGrp="1"/>
          </p:cNvSpPr>
          <p:nvPr>
            <p:ph type="title"/>
          </p:nvPr>
        </p:nvSpPr>
        <p:spPr>
          <a:xfrm>
            <a:off x="616745" y="390912"/>
            <a:ext cx="6213938" cy="452628"/>
          </a:xfrm>
        </p:spPr>
        <p:txBody>
          <a:bodyPr>
            <a:normAutofit fontScale="90000"/>
          </a:bodyPr>
          <a:lstStyle/>
          <a:p>
            <a:r>
              <a:rPr lang="en-US" dirty="0"/>
              <a:t>Illustration of Cases</a:t>
            </a:r>
          </a:p>
        </p:txBody>
      </p:sp>
      <p:sp>
        <p:nvSpPr>
          <p:cNvPr id="3" name="Content Placeholder 2">
            <a:extLst>
              <a:ext uri="{FF2B5EF4-FFF2-40B4-BE49-F238E27FC236}">
                <a16:creationId xmlns:a16="http://schemas.microsoft.com/office/drawing/2014/main" id="{A4E59161-76EB-7CD6-406D-BCF4C8918855}"/>
              </a:ext>
            </a:extLst>
          </p:cNvPr>
          <p:cNvSpPr>
            <a:spLocks noGrp="1"/>
          </p:cNvSpPr>
          <p:nvPr>
            <p:ph idx="1"/>
          </p:nvPr>
        </p:nvSpPr>
        <p:spPr>
          <a:xfrm>
            <a:off x="1831169" y="1766455"/>
            <a:ext cx="6000750" cy="3486149"/>
          </a:xfrm>
        </p:spPr>
        <p:txBody>
          <a:bodyPr/>
          <a:lstStyle/>
          <a:p>
            <a:r>
              <a:rPr lang="en-US" dirty="0"/>
              <a:t>Break Even % = (LLCR-1)/LLCR, (DSCR-1)/DSCR etc.</a:t>
            </a:r>
          </a:p>
          <a:p>
            <a:endParaRPr lang="en-US" dirty="0"/>
          </a:p>
        </p:txBody>
      </p:sp>
      <p:pic>
        <p:nvPicPr>
          <p:cNvPr id="5" name="Picture 4">
            <a:extLst>
              <a:ext uri="{FF2B5EF4-FFF2-40B4-BE49-F238E27FC236}">
                <a16:creationId xmlns:a16="http://schemas.microsoft.com/office/drawing/2014/main" id="{DD6E6A64-E2B7-3BAC-5696-A3CD2692770E}"/>
              </a:ext>
            </a:extLst>
          </p:cNvPr>
          <p:cNvPicPr>
            <a:picLocks noChangeAspect="1"/>
          </p:cNvPicPr>
          <p:nvPr/>
        </p:nvPicPr>
        <p:blipFill>
          <a:blip r:embed="rId2"/>
          <a:stretch>
            <a:fillRect/>
          </a:stretch>
        </p:blipFill>
        <p:spPr>
          <a:xfrm>
            <a:off x="224927" y="4105303"/>
            <a:ext cx="4112808" cy="1796933"/>
          </a:xfrm>
          <a:prstGeom prst="rect">
            <a:avLst/>
          </a:prstGeom>
        </p:spPr>
      </p:pic>
      <p:pic>
        <p:nvPicPr>
          <p:cNvPr id="7" name="Picture 6">
            <a:extLst>
              <a:ext uri="{FF2B5EF4-FFF2-40B4-BE49-F238E27FC236}">
                <a16:creationId xmlns:a16="http://schemas.microsoft.com/office/drawing/2014/main" id="{7AE4C792-D19A-A1B2-BA6B-C23462E21D83}"/>
              </a:ext>
            </a:extLst>
          </p:cNvPr>
          <p:cNvPicPr>
            <a:picLocks noChangeAspect="1"/>
          </p:cNvPicPr>
          <p:nvPr/>
        </p:nvPicPr>
        <p:blipFill>
          <a:blip r:embed="rId3"/>
          <a:stretch>
            <a:fillRect/>
          </a:stretch>
        </p:blipFill>
        <p:spPr>
          <a:xfrm>
            <a:off x="387386" y="2306442"/>
            <a:ext cx="4101358" cy="1796933"/>
          </a:xfrm>
          <a:prstGeom prst="rect">
            <a:avLst/>
          </a:prstGeom>
        </p:spPr>
      </p:pic>
      <p:pic>
        <p:nvPicPr>
          <p:cNvPr id="9" name="Picture 8">
            <a:extLst>
              <a:ext uri="{FF2B5EF4-FFF2-40B4-BE49-F238E27FC236}">
                <a16:creationId xmlns:a16="http://schemas.microsoft.com/office/drawing/2014/main" id="{4D3BFBF9-9F76-2D09-B5A6-A429139B7378}"/>
              </a:ext>
            </a:extLst>
          </p:cNvPr>
          <p:cNvPicPr>
            <a:picLocks noChangeAspect="1"/>
          </p:cNvPicPr>
          <p:nvPr/>
        </p:nvPicPr>
        <p:blipFill>
          <a:blip r:embed="rId4"/>
          <a:stretch>
            <a:fillRect/>
          </a:stretch>
        </p:blipFill>
        <p:spPr>
          <a:xfrm>
            <a:off x="5174343" y="2382786"/>
            <a:ext cx="3744731" cy="1630391"/>
          </a:xfrm>
          <a:prstGeom prst="rect">
            <a:avLst/>
          </a:prstGeom>
        </p:spPr>
      </p:pic>
      <p:pic>
        <p:nvPicPr>
          <p:cNvPr id="11" name="Picture 10">
            <a:extLst>
              <a:ext uri="{FF2B5EF4-FFF2-40B4-BE49-F238E27FC236}">
                <a16:creationId xmlns:a16="http://schemas.microsoft.com/office/drawing/2014/main" id="{83398C93-AA38-7E97-897F-5EEB0B3573B8}"/>
              </a:ext>
            </a:extLst>
          </p:cNvPr>
          <p:cNvPicPr>
            <a:picLocks noChangeAspect="1"/>
          </p:cNvPicPr>
          <p:nvPr/>
        </p:nvPicPr>
        <p:blipFill>
          <a:blip r:embed="rId5"/>
          <a:stretch>
            <a:fillRect/>
          </a:stretch>
        </p:blipFill>
        <p:spPr>
          <a:xfrm>
            <a:off x="5223178" y="4164325"/>
            <a:ext cx="3765369" cy="1630391"/>
          </a:xfrm>
          <a:prstGeom prst="rect">
            <a:avLst/>
          </a:prstGeom>
        </p:spPr>
      </p:pic>
    </p:spTree>
    <p:extLst>
      <p:ext uri="{BB962C8B-B14F-4D97-AF65-F5344CB8AC3E}">
        <p14:creationId xmlns:p14="http://schemas.microsoft.com/office/powerpoint/2010/main" val="15195440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7707E-3324-F95E-887B-A8FC4E7AE011}"/>
              </a:ext>
            </a:extLst>
          </p:cNvPr>
          <p:cNvSpPr>
            <a:spLocks noGrp="1"/>
          </p:cNvSpPr>
          <p:nvPr>
            <p:ph type="title"/>
          </p:nvPr>
        </p:nvSpPr>
        <p:spPr>
          <a:xfrm>
            <a:off x="592217" y="475085"/>
            <a:ext cx="7395843" cy="758492"/>
          </a:xfrm>
        </p:spPr>
        <p:txBody>
          <a:bodyPr>
            <a:normAutofit fontScale="90000"/>
          </a:bodyPr>
          <a:lstStyle/>
          <a:p>
            <a:r>
              <a:rPr lang="en-US" dirty="0"/>
              <a:t>What Makes it Possible to Lend Long-term to Single Assets</a:t>
            </a:r>
          </a:p>
        </p:txBody>
      </p:sp>
      <p:sp>
        <p:nvSpPr>
          <p:cNvPr id="5" name="Content Placeholder 4">
            <a:extLst>
              <a:ext uri="{FF2B5EF4-FFF2-40B4-BE49-F238E27FC236}">
                <a16:creationId xmlns:a16="http://schemas.microsoft.com/office/drawing/2014/main" id="{CC5F440C-3D59-9AAB-E73F-7F09A56F5D9D}"/>
              </a:ext>
            </a:extLst>
          </p:cNvPr>
          <p:cNvSpPr>
            <a:spLocks noGrp="1"/>
          </p:cNvSpPr>
          <p:nvPr>
            <p:ph sz="quarter" idx="12"/>
          </p:nvPr>
        </p:nvSpPr>
        <p:spPr>
          <a:xfrm>
            <a:off x="336430" y="1647645"/>
            <a:ext cx="8445261" cy="3381555"/>
          </a:xfrm>
        </p:spPr>
        <p:txBody>
          <a:bodyPr/>
          <a:lstStyle/>
          <a:p>
            <a:r>
              <a:rPr lang="en-US" dirty="0"/>
              <a:t>Discussed the importance of debt financing in raising money for project financed assets.</a:t>
            </a:r>
          </a:p>
          <a:p>
            <a:r>
              <a:rPr lang="en-US" dirty="0"/>
              <a:t>To achieve low cost of capital, the debt tenure of must be long (otherwise the DSCR will be too low).</a:t>
            </a:r>
          </a:p>
          <a:p>
            <a:r>
              <a:rPr lang="en-US" dirty="0"/>
              <a:t>Cannot have debt that has a bullet repayment that is supported by a portfolio of assets owned by a corporation.</a:t>
            </a:r>
          </a:p>
          <a:p>
            <a:r>
              <a:rPr lang="en-US" dirty="0"/>
              <a:t>Projects must have contacts and/or mean reverting cash flow to support long-term debt.</a:t>
            </a:r>
          </a:p>
          <a:p>
            <a:r>
              <a:rPr lang="en-US" dirty="0"/>
              <a:t>Use the formula: PV of Debt Service at Interest Rate = Debt</a:t>
            </a:r>
          </a:p>
        </p:txBody>
      </p:sp>
    </p:spTree>
    <p:extLst>
      <p:ext uri="{BB962C8B-B14F-4D97-AF65-F5344CB8AC3E}">
        <p14:creationId xmlns:p14="http://schemas.microsoft.com/office/powerpoint/2010/main" val="14956554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B9D5A-833B-DFC2-189E-3B9673729CE4}"/>
              </a:ext>
            </a:extLst>
          </p:cNvPr>
          <p:cNvSpPr>
            <a:spLocks noGrp="1"/>
          </p:cNvSpPr>
          <p:nvPr>
            <p:ph type="title"/>
          </p:nvPr>
        </p:nvSpPr>
        <p:spPr/>
        <p:txBody>
          <a:bodyPr>
            <a:normAutofit fontScale="90000"/>
          </a:bodyPr>
          <a:lstStyle/>
          <a:p>
            <a:r>
              <a:rPr lang="en-US" dirty="0"/>
              <a:t>The Queen, Paddington and Gerald – What can be Project Financed</a:t>
            </a:r>
          </a:p>
        </p:txBody>
      </p:sp>
      <p:sp>
        <p:nvSpPr>
          <p:cNvPr id="3" name="Text Placeholder 2">
            <a:extLst>
              <a:ext uri="{FF2B5EF4-FFF2-40B4-BE49-F238E27FC236}">
                <a16:creationId xmlns:a16="http://schemas.microsoft.com/office/drawing/2014/main" id="{E885D57A-3B52-344B-F688-0BBCB7E86055}"/>
              </a:ext>
            </a:extLst>
          </p:cNvPr>
          <p:cNvSpPr>
            <a:spLocks noGrp="1"/>
          </p:cNvSpPr>
          <p:nvPr>
            <p:ph idx="1"/>
          </p:nvPr>
        </p:nvSpPr>
        <p:spPr>
          <a:xfrm>
            <a:off x="304801" y="1764506"/>
            <a:ext cx="5711537" cy="3519828"/>
          </a:xfrm>
        </p:spPr>
        <p:txBody>
          <a:bodyPr/>
          <a:lstStyle/>
          <a:p>
            <a:r>
              <a:rPr lang="en-US" dirty="0"/>
              <a:t>Boring Investment otherwise known as proven technology</a:t>
            </a:r>
          </a:p>
          <a:p>
            <a:r>
              <a:rPr lang="en-US" dirty="0"/>
              <a:t>Things that cannot be funded with project finance</a:t>
            </a:r>
          </a:p>
          <a:p>
            <a:endParaRPr lang="en-US" dirty="0"/>
          </a:p>
          <a:p>
            <a:r>
              <a:rPr lang="en-US" dirty="0"/>
              <a:t>Could Launer qualify for project financing for establishing a set of retail outlets after the increase in demand</a:t>
            </a:r>
          </a:p>
          <a:p>
            <a:r>
              <a:rPr lang="en-US" dirty="0"/>
              <a:t>Could a coca farm in Ghana be Project Financed</a:t>
            </a:r>
          </a:p>
          <a:p>
            <a:r>
              <a:rPr lang="en-US" dirty="0"/>
              <a:t>Can a hotel be project financed</a:t>
            </a:r>
          </a:p>
          <a:p>
            <a:endParaRPr lang="en-US" dirty="0"/>
          </a:p>
          <a:p>
            <a:endParaRPr lang="en-US" dirty="0"/>
          </a:p>
          <a:p>
            <a:r>
              <a:rPr lang="en-US" dirty="0"/>
              <a:t>https://www.youtube.com/watch?v=7UfiCa244XE&amp;t=9s</a:t>
            </a:r>
          </a:p>
          <a:p>
            <a:endParaRPr lang="en-US" dirty="0"/>
          </a:p>
        </p:txBody>
      </p:sp>
      <p:pic>
        <p:nvPicPr>
          <p:cNvPr id="4" name="Picture 3" descr="A picture containing person, indoor&#10;&#10;Description automatically generated">
            <a:extLst>
              <a:ext uri="{FF2B5EF4-FFF2-40B4-BE49-F238E27FC236}">
                <a16:creationId xmlns:a16="http://schemas.microsoft.com/office/drawing/2014/main" id="{33C9EADF-479B-24E0-27A7-2EF51B90B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1593" y="2020252"/>
            <a:ext cx="2235041" cy="1408748"/>
          </a:xfrm>
          <a:prstGeom prst="rect">
            <a:avLst/>
          </a:prstGeom>
        </p:spPr>
      </p:pic>
      <p:pic>
        <p:nvPicPr>
          <p:cNvPr id="6" name="Picture 5">
            <a:extLst>
              <a:ext uri="{FF2B5EF4-FFF2-40B4-BE49-F238E27FC236}">
                <a16:creationId xmlns:a16="http://schemas.microsoft.com/office/drawing/2014/main" id="{E8137E5A-EA53-1DEA-20CF-63D84EFE07DE}"/>
              </a:ext>
            </a:extLst>
          </p:cNvPr>
          <p:cNvPicPr>
            <a:picLocks noChangeAspect="1"/>
          </p:cNvPicPr>
          <p:nvPr/>
        </p:nvPicPr>
        <p:blipFill>
          <a:blip r:embed="rId3"/>
          <a:stretch>
            <a:fillRect/>
          </a:stretch>
        </p:blipFill>
        <p:spPr>
          <a:xfrm>
            <a:off x="6491593" y="3616913"/>
            <a:ext cx="2235041" cy="1900961"/>
          </a:xfrm>
          <a:prstGeom prst="rect">
            <a:avLst/>
          </a:prstGeom>
        </p:spPr>
      </p:pic>
    </p:spTree>
    <p:extLst>
      <p:ext uri="{BB962C8B-B14F-4D97-AF65-F5344CB8AC3E}">
        <p14:creationId xmlns:p14="http://schemas.microsoft.com/office/powerpoint/2010/main" val="1863343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D20F02-0DEE-A70A-C21C-8E0436C4F5FC}"/>
              </a:ext>
            </a:extLst>
          </p:cNvPr>
          <p:cNvSpPr>
            <a:spLocks noGrp="1"/>
          </p:cNvSpPr>
          <p:nvPr>
            <p:ph type="ctrTitle"/>
          </p:nvPr>
        </p:nvSpPr>
        <p:spPr/>
        <p:txBody>
          <a:bodyPr/>
          <a:lstStyle/>
          <a:p>
            <a:r>
              <a:rPr lang="en-US" dirty="0"/>
              <a:t>Session 1: The foundations of project finance</a:t>
            </a:r>
          </a:p>
        </p:txBody>
      </p:sp>
    </p:spTree>
    <p:extLst>
      <p:ext uri="{BB962C8B-B14F-4D97-AF65-F5344CB8AC3E}">
        <p14:creationId xmlns:p14="http://schemas.microsoft.com/office/powerpoint/2010/main" val="3612440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FBC830-0EFD-4B82-B96E-C0F74C8A9058}"/>
              </a:ext>
            </a:extLst>
          </p:cNvPr>
          <p:cNvSpPr>
            <a:spLocks noGrp="1"/>
          </p:cNvSpPr>
          <p:nvPr>
            <p:ph type="title"/>
          </p:nvPr>
        </p:nvSpPr>
        <p:spPr/>
        <p:txBody>
          <a:bodyPr>
            <a:normAutofit fontScale="90000"/>
          </a:bodyPr>
          <a:lstStyle/>
          <a:p>
            <a:r>
              <a:rPr lang="en-US" dirty="0"/>
              <a:t>Risk Allocation Part 2: Investor Risks to Different Contracts for the SPV</a:t>
            </a:r>
          </a:p>
        </p:txBody>
      </p:sp>
      <p:sp>
        <p:nvSpPr>
          <p:cNvPr id="5" name="Content Placeholder 4"/>
          <p:cNvSpPr>
            <a:spLocks noGrp="1"/>
          </p:cNvSpPr>
          <p:nvPr>
            <p:ph idx="1"/>
          </p:nvPr>
        </p:nvSpPr>
        <p:spPr>
          <a:xfrm>
            <a:off x="304801" y="1966317"/>
            <a:ext cx="4267199" cy="3317460"/>
          </a:xfrm>
        </p:spPr>
        <p:txBody>
          <a:bodyPr>
            <a:normAutofit/>
          </a:bodyPr>
          <a:lstStyle/>
          <a:p>
            <a:pPr marL="44053" indent="0" algn="ctr">
              <a:buNone/>
            </a:pPr>
            <a:r>
              <a:rPr lang="en-US" b="1" dirty="0"/>
              <a:t>Contract Mitigation</a:t>
            </a:r>
          </a:p>
          <a:p>
            <a:pPr marL="44053" indent="0" algn="ctr">
              <a:buNone/>
            </a:pPr>
            <a:endParaRPr lang="en-US" b="1" dirty="0"/>
          </a:p>
          <a:p>
            <a:r>
              <a:rPr lang="en-US" dirty="0"/>
              <a:t>EPC Contract with Fixed Price and LD (LSTK)</a:t>
            </a:r>
          </a:p>
          <a:p>
            <a:endParaRPr lang="en-US" dirty="0"/>
          </a:p>
          <a:p>
            <a:r>
              <a:rPr lang="en-US" dirty="0"/>
              <a:t>O&amp;M and EPC Contract</a:t>
            </a:r>
          </a:p>
          <a:p>
            <a:r>
              <a:rPr lang="en-US" dirty="0"/>
              <a:t>O&amp;M Contract and EPC LD Provision</a:t>
            </a:r>
          </a:p>
          <a:p>
            <a:r>
              <a:rPr lang="en-US" dirty="0"/>
              <a:t>O&amp;M Contract</a:t>
            </a:r>
          </a:p>
          <a:p>
            <a:r>
              <a:rPr lang="en-US" dirty="0"/>
              <a:t>Capacity Charge/Month; 4 Part PPA Contract</a:t>
            </a:r>
          </a:p>
          <a:p>
            <a:r>
              <a:rPr lang="en-US" dirty="0"/>
              <a:t>Swap Contract (Fix Rates)</a:t>
            </a:r>
          </a:p>
        </p:txBody>
      </p:sp>
      <p:sp>
        <p:nvSpPr>
          <p:cNvPr id="4" name="Content Placeholder 3"/>
          <p:cNvSpPr>
            <a:spLocks noGrp="1"/>
          </p:cNvSpPr>
          <p:nvPr>
            <p:ph type="body" sz="quarter" idx="4294967295"/>
          </p:nvPr>
        </p:nvSpPr>
        <p:spPr>
          <a:xfrm>
            <a:off x="4686300" y="1966318"/>
            <a:ext cx="4152900" cy="2925365"/>
          </a:xfrm>
        </p:spPr>
        <p:txBody>
          <a:bodyPr>
            <a:normAutofit/>
          </a:bodyPr>
          <a:lstStyle/>
          <a:p>
            <a:pPr marL="44053" indent="0" algn="ctr">
              <a:buNone/>
            </a:pPr>
            <a:r>
              <a:rPr lang="en-US" b="1" dirty="0"/>
              <a:t>IPP Risks</a:t>
            </a:r>
          </a:p>
          <a:p>
            <a:pPr marL="44053" indent="0" algn="ctr">
              <a:buNone/>
            </a:pPr>
            <a:endParaRPr lang="en-US" b="1" dirty="0"/>
          </a:p>
          <a:p>
            <a:r>
              <a:rPr lang="en-US" dirty="0"/>
              <a:t>Cost of Project, Time Delay and Technology Parameters</a:t>
            </a:r>
          </a:p>
          <a:p>
            <a:r>
              <a:rPr lang="en-US" dirty="0"/>
              <a:t>Availability Penalty in PPA</a:t>
            </a:r>
          </a:p>
          <a:p>
            <a:r>
              <a:rPr lang="en-US" dirty="0"/>
              <a:t>Efficiency or Heat Rate Risk </a:t>
            </a:r>
          </a:p>
          <a:p>
            <a:r>
              <a:rPr lang="en-US" dirty="0"/>
              <a:t>O&amp;M cost Risk – Real </a:t>
            </a:r>
          </a:p>
          <a:p>
            <a:r>
              <a:rPr lang="en-US" dirty="0"/>
              <a:t>Independence of Generation Risk</a:t>
            </a:r>
          </a:p>
          <a:p>
            <a:r>
              <a:rPr lang="en-US" dirty="0"/>
              <a:t>Interest Rate Fluctuation</a:t>
            </a:r>
          </a:p>
        </p:txBody>
      </p:sp>
    </p:spTree>
    <p:extLst>
      <p:ext uri="{BB962C8B-B14F-4D97-AF65-F5344CB8AC3E}">
        <p14:creationId xmlns:p14="http://schemas.microsoft.com/office/powerpoint/2010/main" val="40389311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524D-1218-90C1-78B6-CCE2A6055CD0}"/>
              </a:ext>
            </a:extLst>
          </p:cNvPr>
          <p:cNvSpPr>
            <a:spLocks noGrp="1"/>
          </p:cNvSpPr>
          <p:nvPr>
            <p:ph type="title"/>
          </p:nvPr>
        </p:nvSpPr>
        <p:spPr>
          <a:xfrm>
            <a:off x="394855" y="563231"/>
            <a:ext cx="7773266" cy="396370"/>
          </a:xfrm>
        </p:spPr>
        <p:txBody>
          <a:bodyPr>
            <a:normAutofit fontScale="90000"/>
          </a:bodyPr>
          <a:lstStyle/>
          <a:p>
            <a:r>
              <a:rPr lang="en-US" dirty="0"/>
              <a:t>Examples of Things that are Mean Reverting and Not Mean Reverting</a:t>
            </a:r>
          </a:p>
        </p:txBody>
      </p:sp>
      <p:sp>
        <p:nvSpPr>
          <p:cNvPr id="3" name="Text Placeholder 2">
            <a:extLst>
              <a:ext uri="{FF2B5EF4-FFF2-40B4-BE49-F238E27FC236}">
                <a16:creationId xmlns:a16="http://schemas.microsoft.com/office/drawing/2014/main" id="{4AEC9067-F59E-80E1-E000-19D833B9A88B}"/>
              </a:ext>
            </a:extLst>
          </p:cNvPr>
          <p:cNvSpPr>
            <a:spLocks noGrp="1"/>
          </p:cNvSpPr>
          <p:nvPr>
            <p:ph idx="1"/>
          </p:nvPr>
        </p:nvSpPr>
        <p:spPr>
          <a:xfrm>
            <a:off x="394855" y="1868415"/>
            <a:ext cx="3799609" cy="3600451"/>
          </a:xfrm>
        </p:spPr>
        <p:txBody>
          <a:bodyPr>
            <a:normAutofit/>
          </a:bodyPr>
          <a:lstStyle/>
          <a:p>
            <a:pPr marL="0" indent="0" algn="ctr">
              <a:buNone/>
            </a:pPr>
            <a:r>
              <a:rPr lang="en-US" b="1" dirty="0"/>
              <a:t>Mean Reverting</a:t>
            </a:r>
          </a:p>
          <a:p>
            <a:r>
              <a:rPr lang="en-US" dirty="0"/>
              <a:t>Solar and Wind Variation</a:t>
            </a:r>
          </a:p>
          <a:p>
            <a:r>
              <a:rPr lang="en-US" dirty="0"/>
              <a:t>Commodity Prices moving to marginal cost of production</a:t>
            </a:r>
          </a:p>
          <a:p>
            <a:r>
              <a:rPr lang="en-US" dirty="0"/>
              <a:t>Movement in Traffic from year to year after initial traffic has been established</a:t>
            </a:r>
          </a:p>
          <a:p>
            <a:r>
              <a:rPr lang="en-US" dirty="0"/>
              <a:t>Maintenance cost variation from year to year</a:t>
            </a:r>
          </a:p>
          <a:p>
            <a:r>
              <a:rPr lang="en-US" dirty="0"/>
              <a:t>Refinery Margins</a:t>
            </a:r>
          </a:p>
          <a:p>
            <a:r>
              <a:rPr lang="en-US" dirty="0"/>
              <a:t>Electricity Merchant Prices in Markets with Little Renewable Capacity</a:t>
            </a:r>
          </a:p>
          <a:p>
            <a:endParaRPr lang="en-US" dirty="0"/>
          </a:p>
          <a:p>
            <a:endParaRPr lang="en-US" dirty="0"/>
          </a:p>
        </p:txBody>
      </p:sp>
      <p:sp>
        <p:nvSpPr>
          <p:cNvPr id="4" name="Text Placeholder 2">
            <a:extLst>
              <a:ext uri="{FF2B5EF4-FFF2-40B4-BE49-F238E27FC236}">
                <a16:creationId xmlns:a16="http://schemas.microsoft.com/office/drawing/2014/main" id="{D8957787-3441-A13D-C26D-79C09FF68C74}"/>
              </a:ext>
            </a:extLst>
          </p:cNvPr>
          <p:cNvSpPr txBox="1">
            <a:spLocks/>
          </p:cNvSpPr>
          <p:nvPr/>
        </p:nvSpPr>
        <p:spPr>
          <a:xfrm>
            <a:off x="4572000" y="1892770"/>
            <a:ext cx="4336473" cy="381357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Wingdings" pitchFamily="2" charset="2"/>
              <a:buChar char="§"/>
              <a:defRPr sz="2400" b="0" i="0" kern="1200" baseline="0">
                <a:solidFill>
                  <a:schemeClr val="tx1"/>
                </a:solidFill>
                <a:latin typeface="Calibri"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ú"/>
              <a:defRPr sz="2400" b="0" i="0" kern="1200" baseline="0">
                <a:solidFill>
                  <a:srgbClr val="898989"/>
                </a:solidFill>
                <a:latin typeface="Calibri" pitchFamily="34" charset="0"/>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1800" b="0" i="0" kern="1200" baseline="0">
                <a:solidFill>
                  <a:srgbClr val="898989"/>
                </a:solidFill>
                <a:latin typeface="Calibri" pitchFamily="34" charset="0"/>
                <a:ea typeface="+mn-ea"/>
                <a:cs typeface="+mn-cs"/>
              </a:defRPr>
            </a:lvl3pPr>
            <a:lvl4pPr marL="1600200" indent="-228600" algn="l" defTabSz="914400" rtl="0" eaLnBrk="1" latinLnBrk="0" hangingPunct="1">
              <a:lnSpc>
                <a:spcPct val="90000"/>
              </a:lnSpc>
              <a:spcBef>
                <a:spcPts val="500"/>
              </a:spcBef>
              <a:buFont typeface="Courier New" pitchFamily="49" charset="0"/>
              <a:buChar char="o"/>
              <a:defRPr sz="1600" b="0" i="0" kern="1200" baseline="0">
                <a:solidFill>
                  <a:srgbClr val="898989"/>
                </a:solidFill>
                <a:latin typeface="Calibri"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b="1" dirty="0">
                <a:latin typeface="+mn-lt"/>
              </a:rPr>
              <a:t>Non-Mean Reverting</a:t>
            </a:r>
          </a:p>
          <a:p>
            <a:r>
              <a:rPr lang="en-US" sz="1500" dirty="0">
                <a:latin typeface="+mn-lt"/>
              </a:rPr>
              <a:t>Stock Prices</a:t>
            </a:r>
          </a:p>
          <a:p>
            <a:r>
              <a:rPr lang="en-US" sz="1500" dirty="0">
                <a:latin typeface="+mn-lt"/>
              </a:rPr>
              <a:t>Items that go out of fashion such as handbags</a:t>
            </a:r>
          </a:p>
          <a:p>
            <a:r>
              <a:rPr lang="en-US" sz="1500" dirty="0">
                <a:latin typeface="+mn-lt"/>
              </a:rPr>
              <a:t>Items that become obsolete like Kodak Cameras and Blackberry</a:t>
            </a:r>
          </a:p>
          <a:p>
            <a:r>
              <a:rPr lang="en-US" sz="1500" dirty="0">
                <a:latin typeface="+mn-lt"/>
              </a:rPr>
              <a:t>Sudden Political Decisions to Nationalize Industries or to Change Rules on Off-Shore Wind</a:t>
            </a:r>
          </a:p>
          <a:p>
            <a:r>
              <a:rPr lang="en-US" sz="1500" dirty="0">
                <a:latin typeface="+mn-lt"/>
              </a:rPr>
              <a:t>Errors in Modelling Solar, Wind or Toll Road Traffic</a:t>
            </a:r>
          </a:p>
          <a:p>
            <a:endParaRPr lang="en-US" sz="1800" dirty="0"/>
          </a:p>
        </p:txBody>
      </p:sp>
    </p:spTree>
    <p:extLst>
      <p:ext uri="{BB962C8B-B14F-4D97-AF65-F5344CB8AC3E}">
        <p14:creationId xmlns:p14="http://schemas.microsoft.com/office/powerpoint/2010/main" val="3989691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125B7-EA9B-361F-B3A8-1AE68BB6813A}"/>
              </a:ext>
            </a:extLst>
          </p:cNvPr>
          <p:cNvSpPr>
            <a:spLocks noGrp="1"/>
          </p:cNvSpPr>
          <p:nvPr>
            <p:ph type="title"/>
          </p:nvPr>
        </p:nvSpPr>
        <p:spPr/>
        <p:txBody>
          <a:bodyPr>
            <a:normAutofit fontScale="90000"/>
          </a:bodyPr>
          <a:lstStyle/>
          <a:p>
            <a:r>
              <a:rPr lang="en-US" dirty="0"/>
              <a:t>Mean Reverting and Non-Mean Reverting Cash Flow and Risk</a:t>
            </a:r>
          </a:p>
        </p:txBody>
      </p:sp>
      <p:sp>
        <p:nvSpPr>
          <p:cNvPr id="3" name="Content Placeholder 2">
            <a:extLst>
              <a:ext uri="{FF2B5EF4-FFF2-40B4-BE49-F238E27FC236}">
                <a16:creationId xmlns:a16="http://schemas.microsoft.com/office/drawing/2014/main" id="{89B9A5B3-076E-BB05-79C0-BCAB4248A864}"/>
              </a:ext>
            </a:extLst>
          </p:cNvPr>
          <p:cNvSpPr>
            <a:spLocks noGrp="1"/>
          </p:cNvSpPr>
          <p:nvPr>
            <p:ph idx="1"/>
          </p:nvPr>
        </p:nvSpPr>
        <p:spPr/>
        <p:txBody>
          <a:bodyPr>
            <a:normAutofit lnSpcReduction="10000"/>
          </a:bodyPr>
          <a:lstStyle/>
          <a:p>
            <a:r>
              <a:rPr lang="en-US" dirty="0"/>
              <a:t>Importance of mean reversion in financing long-term asset</a:t>
            </a:r>
          </a:p>
          <a:p>
            <a:r>
              <a:rPr lang="en-US" dirty="0"/>
              <a:t>Non-mean reverting, volatility increases with time (technically, the square root of time period)</a:t>
            </a:r>
          </a:p>
          <a:p>
            <a:pPr lvl="1"/>
            <a:r>
              <a:rPr lang="en-US" dirty="0"/>
              <a:t>Volatility for a year – standard deviation of return annually</a:t>
            </a:r>
          </a:p>
          <a:p>
            <a:pPr lvl="1"/>
            <a:r>
              <a:rPr lang="en-US" dirty="0"/>
              <a:t>Volatility for a month – standard deviation of return for month</a:t>
            </a:r>
          </a:p>
          <a:p>
            <a:pPr lvl="1"/>
            <a:r>
              <a:rPr lang="en-US" dirty="0"/>
              <a:t>Volatility for a year = volatility for month x square root of 12</a:t>
            </a:r>
          </a:p>
          <a:p>
            <a:pPr lvl="1"/>
            <a:r>
              <a:rPr lang="en-US" dirty="0"/>
              <a:t>Volatility for five years = volatility for one year x square root of 5</a:t>
            </a:r>
          </a:p>
          <a:p>
            <a:pPr lvl="1"/>
            <a:r>
              <a:rPr lang="en-US" dirty="0"/>
              <a:t>Price t = Price t-1 + Price t-1 * volatility </a:t>
            </a:r>
          </a:p>
          <a:p>
            <a:pPr lvl="1"/>
            <a:r>
              <a:rPr lang="en-US" dirty="0"/>
              <a:t>Price t = Price t-1 + Price t-1 * Norminv(Rand()) * Volatility</a:t>
            </a:r>
          </a:p>
          <a:p>
            <a:pPr lvl="1"/>
            <a:r>
              <a:rPr lang="en-US" dirty="0"/>
              <a:t>Price t = Price t-1 x (1 + Norminv(Rand()) * Volatility)</a:t>
            </a:r>
          </a:p>
          <a:p>
            <a:pPr lvl="1"/>
            <a:endParaRPr lang="en-US" dirty="0"/>
          </a:p>
          <a:p>
            <a:r>
              <a:rPr lang="en-US" dirty="0"/>
              <a:t>Mean reverting – follows cyclical pattern</a:t>
            </a:r>
          </a:p>
          <a:p>
            <a:pPr lvl="1"/>
            <a:r>
              <a:rPr lang="en-US" dirty="0"/>
              <a:t>Volatility increases less than by square root of time</a:t>
            </a:r>
          </a:p>
          <a:p>
            <a:pPr lvl="1"/>
            <a:r>
              <a:rPr lang="en-US" dirty="0"/>
              <a:t>Mean Reversion Factor </a:t>
            </a:r>
            <a:r>
              <a:rPr lang="en-US" dirty="0">
                <a:sym typeface="Wingdings" panose="05000000000000000000" pitchFamily="2" charset="2"/>
              </a:rPr>
              <a:t> % by which move to mean in one period</a:t>
            </a:r>
          </a:p>
          <a:p>
            <a:pPr lvl="1"/>
            <a:r>
              <a:rPr lang="en-US" dirty="0">
                <a:sym typeface="Wingdings" panose="05000000000000000000" pitchFamily="2" charset="2"/>
              </a:rPr>
              <a:t>Example: Mean Reversion = (Price t = Mean Price – Price t-1) * Mean Reversion Factor</a:t>
            </a:r>
          </a:p>
          <a:p>
            <a:pPr lvl="1"/>
            <a:r>
              <a:rPr lang="en-US" dirty="0">
                <a:sym typeface="Wingdings" panose="05000000000000000000" pitchFamily="2" charset="2"/>
              </a:rPr>
              <a:t>Start with Mean price and subtract last period price</a:t>
            </a:r>
          </a:p>
          <a:p>
            <a:pPr lvl="1"/>
            <a:r>
              <a:rPr lang="en-US" dirty="0">
                <a:sym typeface="Wingdings" panose="05000000000000000000" pitchFamily="2" charset="2"/>
              </a:rPr>
              <a:t>If last period price above mean, then price should come down, so mean reversion is negative</a:t>
            </a:r>
          </a:p>
          <a:p>
            <a:pPr lvl="1"/>
            <a:r>
              <a:rPr lang="en-US" dirty="0">
                <a:sym typeface="Wingdings" panose="05000000000000000000" pitchFamily="2" charset="2"/>
              </a:rPr>
              <a:t>If last period price below mean, then price should go up, so mean reversion is positive</a:t>
            </a:r>
          </a:p>
          <a:p>
            <a:pPr lvl="1"/>
            <a:r>
              <a:rPr lang="en-US" dirty="0">
                <a:sym typeface="Wingdings" panose="05000000000000000000" pitchFamily="2" charset="2"/>
              </a:rPr>
              <a:t>Mean reversion factor is difficult to measure</a:t>
            </a:r>
          </a:p>
          <a:p>
            <a:pPr lvl="1"/>
            <a:r>
              <a:rPr lang="en-US" dirty="0">
                <a:sym typeface="Wingdings" panose="05000000000000000000" pitchFamily="2" charset="2"/>
              </a:rPr>
              <a:t>If Mean reversion factor is 100%, then the volatility does not increase with period</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21578816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B73E5-6DB8-4FBB-D242-F4A9BBB9D937}"/>
              </a:ext>
            </a:extLst>
          </p:cNvPr>
          <p:cNvSpPr>
            <a:spLocks noGrp="1"/>
          </p:cNvSpPr>
          <p:nvPr>
            <p:ph type="title"/>
          </p:nvPr>
        </p:nvSpPr>
        <p:spPr/>
        <p:txBody>
          <a:bodyPr/>
          <a:lstStyle/>
          <a:p>
            <a:r>
              <a:rPr lang="en-US" dirty="0"/>
              <a:t>Oil Price from Database File</a:t>
            </a:r>
          </a:p>
        </p:txBody>
      </p:sp>
      <p:sp>
        <p:nvSpPr>
          <p:cNvPr id="3" name="Content Placeholder 2">
            <a:extLst>
              <a:ext uri="{FF2B5EF4-FFF2-40B4-BE49-F238E27FC236}">
                <a16:creationId xmlns:a16="http://schemas.microsoft.com/office/drawing/2014/main" id="{12A63FBD-4B58-F5DC-CBA1-AE14B9164ACC}"/>
              </a:ext>
            </a:extLst>
          </p:cNvPr>
          <p:cNvSpPr>
            <a:spLocks noGrp="1"/>
          </p:cNvSpPr>
          <p:nvPr>
            <p:ph idx="1"/>
          </p:nvPr>
        </p:nvSpPr>
        <p:spPr/>
        <p:txBody>
          <a:bodyPr/>
          <a:lstStyle/>
          <a:p>
            <a:r>
              <a:rPr lang="en-US" dirty="0"/>
              <a:t>.</a:t>
            </a:r>
          </a:p>
          <a:p>
            <a:endParaRPr lang="en-US" dirty="0"/>
          </a:p>
          <a:p>
            <a:endParaRPr lang="en-US" dirty="0"/>
          </a:p>
        </p:txBody>
      </p:sp>
      <p:pic>
        <p:nvPicPr>
          <p:cNvPr id="7" name="Picture 6">
            <a:extLst>
              <a:ext uri="{FF2B5EF4-FFF2-40B4-BE49-F238E27FC236}">
                <a16:creationId xmlns:a16="http://schemas.microsoft.com/office/drawing/2014/main" id="{0A4DA47D-F16B-BFAC-9A2E-DD333A30B26C}"/>
              </a:ext>
            </a:extLst>
          </p:cNvPr>
          <p:cNvPicPr>
            <a:picLocks noChangeAspect="1"/>
          </p:cNvPicPr>
          <p:nvPr/>
        </p:nvPicPr>
        <p:blipFill>
          <a:blip r:embed="rId2"/>
          <a:stretch>
            <a:fillRect/>
          </a:stretch>
        </p:blipFill>
        <p:spPr>
          <a:xfrm>
            <a:off x="175241" y="2119744"/>
            <a:ext cx="8793517" cy="3281307"/>
          </a:xfrm>
          <a:prstGeom prst="rect">
            <a:avLst/>
          </a:prstGeom>
        </p:spPr>
      </p:pic>
    </p:spTree>
    <p:extLst>
      <p:ext uri="{BB962C8B-B14F-4D97-AF65-F5344CB8AC3E}">
        <p14:creationId xmlns:p14="http://schemas.microsoft.com/office/powerpoint/2010/main" val="20606751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2E4BF-CFC1-C21F-0340-C2B055D07223}"/>
              </a:ext>
            </a:extLst>
          </p:cNvPr>
          <p:cNvSpPr>
            <a:spLocks noGrp="1"/>
          </p:cNvSpPr>
          <p:nvPr>
            <p:ph type="title"/>
          </p:nvPr>
        </p:nvSpPr>
        <p:spPr>
          <a:xfrm>
            <a:off x="304801" y="599018"/>
            <a:ext cx="7606242" cy="654049"/>
          </a:xfrm>
        </p:spPr>
        <p:txBody>
          <a:bodyPr>
            <a:normAutofit fontScale="90000"/>
          </a:bodyPr>
          <a:lstStyle/>
          <a:p>
            <a:r>
              <a:rPr lang="en-US" dirty="0"/>
              <a:t>Illustration of Mean Reverting Cash Flows – Commodity Prices Except Change in Oil Prices in 1973</a:t>
            </a:r>
          </a:p>
        </p:txBody>
      </p:sp>
      <p:sp>
        <p:nvSpPr>
          <p:cNvPr id="3" name="Content Placeholder 2">
            <a:extLst>
              <a:ext uri="{FF2B5EF4-FFF2-40B4-BE49-F238E27FC236}">
                <a16:creationId xmlns:a16="http://schemas.microsoft.com/office/drawing/2014/main" id="{BC878598-7B7B-783E-46A9-4301E0C7B4CE}"/>
              </a:ext>
            </a:extLst>
          </p:cNvPr>
          <p:cNvSpPr>
            <a:spLocks noGrp="1"/>
          </p:cNvSpPr>
          <p:nvPr>
            <p:ph idx="1"/>
          </p:nvPr>
        </p:nvSpPr>
        <p:spPr>
          <a:xfrm>
            <a:off x="304801" y="1795549"/>
            <a:ext cx="8273934" cy="3809384"/>
          </a:xfrm>
        </p:spPr>
        <p:txBody>
          <a:bodyPr/>
          <a:lstStyle/>
          <a:p>
            <a:r>
              <a:rPr lang="en-US" dirty="0"/>
              <a:t>Volatility of prices for 1-year, 5-years, 10-years</a:t>
            </a:r>
          </a:p>
          <a:p>
            <a:endParaRPr lang="en-US" dirty="0"/>
          </a:p>
        </p:txBody>
      </p:sp>
      <p:pic>
        <p:nvPicPr>
          <p:cNvPr id="5" name="Picture 4">
            <a:extLst>
              <a:ext uri="{FF2B5EF4-FFF2-40B4-BE49-F238E27FC236}">
                <a16:creationId xmlns:a16="http://schemas.microsoft.com/office/drawing/2014/main" id="{87270CDF-37AF-D9B8-DE98-042C9A3A55B8}"/>
              </a:ext>
            </a:extLst>
          </p:cNvPr>
          <p:cNvPicPr>
            <a:picLocks noChangeAspect="1"/>
          </p:cNvPicPr>
          <p:nvPr/>
        </p:nvPicPr>
        <p:blipFill>
          <a:blip r:embed="rId2"/>
          <a:stretch>
            <a:fillRect/>
          </a:stretch>
        </p:blipFill>
        <p:spPr>
          <a:xfrm>
            <a:off x="185650" y="2483066"/>
            <a:ext cx="8653549" cy="3292110"/>
          </a:xfrm>
          <a:prstGeom prst="rect">
            <a:avLst/>
          </a:prstGeom>
        </p:spPr>
      </p:pic>
    </p:spTree>
    <p:extLst>
      <p:ext uri="{BB962C8B-B14F-4D97-AF65-F5344CB8AC3E}">
        <p14:creationId xmlns:p14="http://schemas.microsoft.com/office/powerpoint/2010/main" val="3222037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38ED-433A-0996-A230-AEDCBA798E9E}"/>
              </a:ext>
            </a:extLst>
          </p:cNvPr>
          <p:cNvSpPr>
            <a:spLocks noGrp="1"/>
          </p:cNvSpPr>
          <p:nvPr>
            <p:ph type="title"/>
          </p:nvPr>
        </p:nvSpPr>
        <p:spPr/>
        <p:txBody>
          <a:bodyPr/>
          <a:lstStyle/>
          <a:p>
            <a:r>
              <a:rPr lang="en-US" dirty="0"/>
              <a:t>Illustration of Non-Mean Reverting </a:t>
            </a:r>
          </a:p>
        </p:txBody>
      </p:sp>
      <p:sp>
        <p:nvSpPr>
          <p:cNvPr id="3" name="Content Placeholder 2">
            <a:extLst>
              <a:ext uri="{FF2B5EF4-FFF2-40B4-BE49-F238E27FC236}">
                <a16:creationId xmlns:a16="http://schemas.microsoft.com/office/drawing/2014/main" id="{0A0496A3-5C7B-408E-6E34-3FD75CB4C01C}"/>
              </a:ext>
            </a:extLst>
          </p:cNvPr>
          <p:cNvSpPr>
            <a:spLocks noGrp="1"/>
          </p:cNvSpPr>
          <p:nvPr>
            <p:ph idx="1"/>
          </p:nvPr>
        </p:nvSpPr>
        <p:spPr/>
        <p:txBody>
          <a:bodyPr/>
          <a:lstStyle/>
          <a:p>
            <a:r>
              <a:rPr lang="en-US" dirty="0"/>
              <a:t>Blackberry Price and Apple Price</a:t>
            </a:r>
          </a:p>
          <a:p>
            <a:r>
              <a:rPr lang="en-US" dirty="0"/>
              <a:t>Volatility driven by fashion, changes in technology, one-time non-recurring events.</a:t>
            </a:r>
          </a:p>
          <a:p>
            <a:r>
              <a:rPr lang="en-US" dirty="0"/>
              <a:t>Volatility of one year,  three-year, five-year</a:t>
            </a:r>
          </a:p>
        </p:txBody>
      </p:sp>
      <p:pic>
        <p:nvPicPr>
          <p:cNvPr id="7" name="Picture 6">
            <a:extLst>
              <a:ext uri="{FF2B5EF4-FFF2-40B4-BE49-F238E27FC236}">
                <a16:creationId xmlns:a16="http://schemas.microsoft.com/office/drawing/2014/main" id="{68484357-7A91-5DA8-A7A1-4017C93BC429}"/>
              </a:ext>
            </a:extLst>
          </p:cNvPr>
          <p:cNvPicPr>
            <a:picLocks noChangeAspect="1"/>
          </p:cNvPicPr>
          <p:nvPr/>
        </p:nvPicPr>
        <p:blipFill>
          <a:blip r:embed="rId2"/>
          <a:stretch>
            <a:fillRect/>
          </a:stretch>
        </p:blipFill>
        <p:spPr>
          <a:xfrm>
            <a:off x="747892" y="2274891"/>
            <a:ext cx="6301302" cy="2041267"/>
          </a:xfrm>
          <a:prstGeom prst="rect">
            <a:avLst/>
          </a:prstGeom>
        </p:spPr>
      </p:pic>
      <p:pic>
        <p:nvPicPr>
          <p:cNvPr id="9" name="Picture 8">
            <a:extLst>
              <a:ext uri="{FF2B5EF4-FFF2-40B4-BE49-F238E27FC236}">
                <a16:creationId xmlns:a16="http://schemas.microsoft.com/office/drawing/2014/main" id="{D7A9B2FD-C7EB-8FF4-6FE1-565FB266A52D}"/>
              </a:ext>
            </a:extLst>
          </p:cNvPr>
          <p:cNvPicPr>
            <a:picLocks noChangeAspect="1"/>
          </p:cNvPicPr>
          <p:nvPr/>
        </p:nvPicPr>
        <p:blipFill>
          <a:blip r:embed="rId3"/>
          <a:stretch>
            <a:fillRect/>
          </a:stretch>
        </p:blipFill>
        <p:spPr>
          <a:xfrm>
            <a:off x="747892" y="4608191"/>
            <a:ext cx="6301302" cy="2061958"/>
          </a:xfrm>
          <a:prstGeom prst="rect">
            <a:avLst/>
          </a:prstGeom>
        </p:spPr>
      </p:pic>
    </p:spTree>
    <p:extLst>
      <p:ext uri="{BB962C8B-B14F-4D97-AF65-F5344CB8AC3E}">
        <p14:creationId xmlns:p14="http://schemas.microsoft.com/office/powerpoint/2010/main" val="29129926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C872D-9DA1-FD96-CD8B-6142DB1F686C}"/>
              </a:ext>
            </a:extLst>
          </p:cNvPr>
          <p:cNvSpPr>
            <a:spLocks noGrp="1"/>
          </p:cNvSpPr>
          <p:nvPr>
            <p:ph type="title"/>
          </p:nvPr>
        </p:nvSpPr>
        <p:spPr>
          <a:xfrm>
            <a:off x="200024" y="186270"/>
            <a:ext cx="7908805" cy="883405"/>
          </a:xfrm>
        </p:spPr>
        <p:txBody>
          <a:bodyPr>
            <a:normAutofit fontScale="90000"/>
          </a:bodyPr>
          <a:lstStyle/>
          <a:p>
            <a:r>
              <a:rPr lang="en-US" dirty="0"/>
              <a:t>Non-Mean Reverting Series - Blackberry and Apple</a:t>
            </a:r>
          </a:p>
        </p:txBody>
      </p:sp>
      <p:sp>
        <p:nvSpPr>
          <p:cNvPr id="3" name="Content Placeholder 2">
            <a:extLst>
              <a:ext uri="{FF2B5EF4-FFF2-40B4-BE49-F238E27FC236}">
                <a16:creationId xmlns:a16="http://schemas.microsoft.com/office/drawing/2014/main" id="{150A92B6-C365-76C4-393C-51228736342F}"/>
              </a:ext>
            </a:extLst>
          </p:cNvPr>
          <p:cNvSpPr>
            <a:spLocks noGrp="1"/>
          </p:cNvSpPr>
          <p:nvPr>
            <p:ph idx="1"/>
          </p:nvPr>
        </p:nvSpPr>
        <p:spPr>
          <a:xfrm>
            <a:off x="304801" y="1201049"/>
            <a:ext cx="8316686" cy="4395258"/>
          </a:xfrm>
        </p:spPr>
        <p:txBody>
          <a:bodyPr/>
          <a:lstStyle/>
          <a:p>
            <a:r>
              <a:rPr lang="en-US" dirty="0"/>
              <a:t>Blackberry Price and Apple Price</a:t>
            </a:r>
          </a:p>
          <a:p>
            <a:r>
              <a:rPr lang="en-US" dirty="0"/>
              <a:t>Volatility driven by fashion, changes in technology, one-time non-recurring events.</a:t>
            </a:r>
          </a:p>
          <a:p>
            <a:r>
              <a:rPr lang="en-US" dirty="0"/>
              <a:t>Volatility of one year,  three-year, five-year does not diminish</a:t>
            </a:r>
          </a:p>
          <a:p>
            <a:endParaRPr lang="en-US" dirty="0"/>
          </a:p>
        </p:txBody>
      </p:sp>
      <p:pic>
        <p:nvPicPr>
          <p:cNvPr id="5" name="Picture 4">
            <a:extLst>
              <a:ext uri="{FF2B5EF4-FFF2-40B4-BE49-F238E27FC236}">
                <a16:creationId xmlns:a16="http://schemas.microsoft.com/office/drawing/2014/main" id="{68A26026-EB9F-8E7A-C542-975EDA039189}"/>
              </a:ext>
            </a:extLst>
          </p:cNvPr>
          <p:cNvPicPr>
            <a:picLocks noChangeAspect="1"/>
          </p:cNvPicPr>
          <p:nvPr/>
        </p:nvPicPr>
        <p:blipFill>
          <a:blip r:embed="rId2"/>
          <a:stretch>
            <a:fillRect/>
          </a:stretch>
        </p:blipFill>
        <p:spPr>
          <a:xfrm>
            <a:off x="279554" y="2817722"/>
            <a:ext cx="8559645" cy="2839229"/>
          </a:xfrm>
          <a:prstGeom prst="rect">
            <a:avLst/>
          </a:prstGeom>
        </p:spPr>
      </p:pic>
    </p:spTree>
    <p:extLst>
      <p:ext uri="{BB962C8B-B14F-4D97-AF65-F5344CB8AC3E}">
        <p14:creationId xmlns:p14="http://schemas.microsoft.com/office/powerpoint/2010/main" val="16019171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E568E-F312-572A-6CA6-04A66902F155}"/>
              </a:ext>
            </a:extLst>
          </p:cNvPr>
          <p:cNvSpPr>
            <a:spLocks noGrp="1"/>
          </p:cNvSpPr>
          <p:nvPr>
            <p:ph type="title"/>
          </p:nvPr>
        </p:nvSpPr>
        <p:spPr>
          <a:xfrm>
            <a:off x="200024" y="186270"/>
            <a:ext cx="7979699" cy="706721"/>
          </a:xfrm>
        </p:spPr>
        <p:txBody>
          <a:bodyPr>
            <a:normAutofit fontScale="90000"/>
          </a:bodyPr>
          <a:lstStyle/>
          <a:p>
            <a:r>
              <a:rPr lang="en-US" dirty="0"/>
              <a:t>Default Studies – Probability of DSCR Below 1</a:t>
            </a:r>
          </a:p>
        </p:txBody>
      </p:sp>
      <p:sp>
        <p:nvSpPr>
          <p:cNvPr id="3" name="Content Placeholder 2">
            <a:extLst>
              <a:ext uri="{FF2B5EF4-FFF2-40B4-BE49-F238E27FC236}">
                <a16:creationId xmlns:a16="http://schemas.microsoft.com/office/drawing/2014/main" id="{9DF819B9-BCFE-21CC-1EDC-E8A750219D7A}"/>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151E7A7-5832-BF48-1944-B6ECB5B79A92}"/>
              </a:ext>
            </a:extLst>
          </p:cNvPr>
          <p:cNvPicPr>
            <a:picLocks noChangeAspect="1"/>
          </p:cNvPicPr>
          <p:nvPr/>
        </p:nvPicPr>
        <p:blipFill>
          <a:blip r:embed="rId2"/>
          <a:stretch>
            <a:fillRect/>
          </a:stretch>
        </p:blipFill>
        <p:spPr>
          <a:xfrm>
            <a:off x="1377786" y="1073029"/>
            <a:ext cx="6388428" cy="4711942"/>
          </a:xfrm>
          <a:prstGeom prst="rect">
            <a:avLst/>
          </a:prstGeom>
        </p:spPr>
      </p:pic>
    </p:spTree>
    <p:extLst>
      <p:ext uri="{BB962C8B-B14F-4D97-AF65-F5344CB8AC3E}">
        <p14:creationId xmlns:p14="http://schemas.microsoft.com/office/powerpoint/2010/main" val="13758313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FB696-EA72-46C7-B39B-4AF2C88856E5}"/>
              </a:ext>
            </a:extLst>
          </p:cNvPr>
          <p:cNvSpPr>
            <a:spLocks noGrp="1"/>
          </p:cNvSpPr>
          <p:nvPr>
            <p:ph type="title"/>
          </p:nvPr>
        </p:nvSpPr>
        <p:spPr/>
        <p:txBody>
          <a:bodyPr/>
          <a:lstStyle/>
          <a:p>
            <a:r>
              <a:rPr lang="en-US" dirty="0"/>
              <a:t>Financing Charging Stations</a:t>
            </a:r>
          </a:p>
        </p:txBody>
      </p:sp>
      <p:sp>
        <p:nvSpPr>
          <p:cNvPr id="3" name="Content Placeholder 2">
            <a:extLst>
              <a:ext uri="{FF2B5EF4-FFF2-40B4-BE49-F238E27FC236}">
                <a16:creationId xmlns:a16="http://schemas.microsoft.com/office/drawing/2014/main" id="{264F250C-8B31-46CC-F85E-2081CCF8C7D4}"/>
              </a:ext>
            </a:extLst>
          </p:cNvPr>
          <p:cNvSpPr>
            <a:spLocks noGrp="1"/>
          </p:cNvSpPr>
          <p:nvPr>
            <p:ph idx="1"/>
          </p:nvPr>
        </p:nvSpPr>
        <p:spPr>
          <a:xfrm>
            <a:off x="304801" y="1209675"/>
            <a:ext cx="3050874" cy="4242219"/>
          </a:xfrm>
        </p:spPr>
        <p:txBody>
          <a:bodyPr/>
          <a:lstStyle/>
          <a:p>
            <a:pPr algn="l"/>
            <a:r>
              <a:rPr lang="en-US" dirty="0"/>
              <a:t>Question: Do you think EV charging stations are a good candidate for project finance.</a:t>
            </a:r>
          </a:p>
          <a:p>
            <a:endParaRPr lang="en-US" dirty="0"/>
          </a:p>
          <a:p>
            <a:endParaRPr lang="en-US" dirty="0"/>
          </a:p>
        </p:txBody>
      </p:sp>
      <p:pic>
        <p:nvPicPr>
          <p:cNvPr id="5" name="Picture 4">
            <a:extLst>
              <a:ext uri="{FF2B5EF4-FFF2-40B4-BE49-F238E27FC236}">
                <a16:creationId xmlns:a16="http://schemas.microsoft.com/office/drawing/2014/main" id="{4C18DEBC-2B80-CAED-42B6-23741D2994E8}"/>
              </a:ext>
            </a:extLst>
          </p:cNvPr>
          <p:cNvPicPr>
            <a:picLocks noChangeAspect="1"/>
          </p:cNvPicPr>
          <p:nvPr/>
        </p:nvPicPr>
        <p:blipFill>
          <a:blip r:embed="rId2"/>
          <a:stretch>
            <a:fillRect/>
          </a:stretch>
        </p:blipFill>
        <p:spPr>
          <a:xfrm>
            <a:off x="3467818" y="1820040"/>
            <a:ext cx="5237047" cy="3998594"/>
          </a:xfrm>
          <a:prstGeom prst="rect">
            <a:avLst/>
          </a:prstGeom>
        </p:spPr>
      </p:pic>
    </p:spTree>
    <p:extLst>
      <p:ext uri="{BB962C8B-B14F-4D97-AF65-F5344CB8AC3E}">
        <p14:creationId xmlns:p14="http://schemas.microsoft.com/office/powerpoint/2010/main" val="9247280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38A50-C727-FD51-6CE6-9F5073049007}"/>
              </a:ext>
            </a:extLst>
          </p:cNvPr>
          <p:cNvSpPr>
            <a:spLocks noGrp="1"/>
          </p:cNvSpPr>
          <p:nvPr>
            <p:ph type="ctrTitle"/>
          </p:nvPr>
        </p:nvSpPr>
        <p:spPr/>
        <p:txBody>
          <a:bodyPr/>
          <a:lstStyle/>
          <a:p>
            <a:r>
              <a:rPr lang="en-US" dirty="0"/>
              <a:t>Session 3: Different contracts structures and implications of revenue risk </a:t>
            </a:r>
          </a:p>
        </p:txBody>
      </p:sp>
    </p:spTree>
    <p:extLst>
      <p:ext uri="{BB962C8B-B14F-4D97-AF65-F5344CB8AC3E}">
        <p14:creationId xmlns:p14="http://schemas.microsoft.com/office/powerpoint/2010/main" val="1363458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B0484-96B6-2E61-DA54-95E6929AFC40}"/>
              </a:ext>
            </a:extLst>
          </p:cNvPr>
          <p:cNvSpPr>
            <a:spLocks noGrp="1"/>
          </p:cNvSpPr>
          <p:nvPr>
            <p:ph type="title"/>
          </p:nvPr>
        </p:nvSpPr>
        <p:spPr/>
        <p:txBody>
          <a:bodyPr>
            <a:normAutofit fontScale="90000"/>
          </a:bodyPr>
          <a:lstStyle/>
          <a:p>
            <a:r>
              <a:rPr lang="en-US" dirty="0"/>
              <a:t>Definition of Project Finance and Concepts</a:t>
            </a:r>
          </a:p>
        </p:txBody>
      </p:sp>
      <p:sp>
        <p:nvSpPr>
          <p:cNvPr id="3" name="Content Placeholder 2">
            <a:extLst>
              <a:ext uri="{FF2B5EF4-FFF2-40B4-BE49-F238E27FC236}">
                <a16:creationId xmlns:a16="http://schemas.microsoft.com/office/drawing/2014/main" id="{D2B02D91-1E8C-118E-7BE7-E3C7A3694C5E}"/>
              </a:ext>
            </a:extLst>
          </p:cNvPr>
          <p:cNvSpPr>
            <a:spLocks noGrp="1"/>
          </p:cNvSpPr>
          <p:nvPr>
            <p:ph idx="1"/>
          </p:nvPr>
        </p:nvSpPr>
        <p:spPr/>
        <p:txBody>
          <a:bodyPr/>
          <a:lstStyle/>
          <a:p>
            <a:r>
              <a:rPr lang="en-US" sz="2000" dirty="0"/>
              <a:t>Definition of project finance and how it differs from corporate, asset and object finance; </a:t>
            </a:r>
          </a:p>
          <a:p>
            <a:pPr lvl="1" algn="l"/>
            <a:r>
              <a:rPr lang="en-US" sz="1800" dirty="0"/>
              <a:t>How is this different from other lending, what does non-recourse or limited recourse actually mean and who guarantees; </a:t>
            </a:r>
          </a:p>
          <a:p>
            <a:pPr lvl="1" algn="l"/>
            <a:r>
              <a:rPr lang="en-US" sz="1800" dirty="0"/>
              <a:t>Use of special purpose vehicle structures, how this looks in a project structure and why are they needed; </a:t>
            </a:r>
          </a:p>
          <a:p>
            <a:pPr lvl="1" algn="l"/>
            <a:r>
              <a:rPr lang="en-US" sz="1800" dirty="0"/>
              <a:t>When project finance can be an effective solution; </a:t>
            </a:r>
          </a:p>
          <a:p>
            <a:pPr lvl="1" algn="l"/>
            <a:r>
              <a:rPr lang="en-US" sz="1800" dirty="0"/>
              <a:t>Timelines, i.e. what happens and when; </a:t>
            </a:r>
          </a:p>
          <a:p>
            <a:pPr lvl="1" algn="l"/>
            <a:r>
              <a:rPr lang="en-US" sz="1800" dirty="0"/>
              <a:t>Overall contractual architecture in structured non-recourse transactions (for example renewable energy projects) and how does this differ from traditional Public Private Partnerships (PPPs); </a:t>
            </a:r>
          </a:p>
          <a:p>
            <a:pPr lvl="1" algn="l"/>
            <a:r>
              <a:rPr lang="en-US" sz="1800" dirty="0"/>
              <a:t>Recent trends on the use of project finance and the links with PPPs. </a:t>
            </a:r>
          </a:p>
          <a:p>
            <a:endParaRPr lang="en-US" dirty="0"/>
          </a:p>
        </p:txBody>
      </p:sp>
    </p:spTree>
    <p:extLst>
      <p:ext uri="{BB962C8B-B14F-4D97-AF65-F5344CB8AC3E}">
        <p14:creationId xmlns:p14="http://schemas.microsoft.com/office/powerpoint/2010/main" val="19498339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7F18-1E33-2AD8-B2BF-B7CD5E64B94A}"/>
              </a:ext>
            </a:extLst>
          </p:cNvPr>
          <p:cNvSpPr>
            <a:spLocks noGrp="1"/>
          </p:cNvSpPr>
          <p:nvPr>
            <p:ph type="title"/>
          </p:nvPr>
        </p:nvSpPr>
        <p:spPr/>
        <p:txBody>
          <a:bodyPr>
            <a:normAutofit fontScale="90000"/>
          </a:bodyPr>
          <a:lstStyle/>
          <a:p>
            <a:r>
              <a:rPr lang="en-US" dirty="0"/>
              <a:t>Project Participants, Risks and Contracts</a:t>
            </a:r>
          </a:p>
        </p:txBody>
      </p:sp>
      <p:sp>
        <p:nvSpPr>
          <p:cNvPr id="3" name="Content Placeholder 2">
            <a:extLst>
              <a:ext uri="{FF2B5EF4-FFF2-40B4-BE49-F238E27FC236}">
                <a16:creationId xmlns:a16="http://schemas.microsoft.com/office/drawing/2014/main" id="{2E6CDFE7-3831-6A6F-ED79-A566B496CBD6}"/>
              </a:ext>
            </a:extLst>
          </p:cNvPr>
          <p:cNvSpPr>
            <a:spLocks noGrp="1"/>
          </p:cNvSpPr>
          <p:nvPr>
            <p:ph idx="1"/>
          </p:nvPr>
        </p:nvSpPr>
        <p:spPr/>
        <p:txBody>
          <a:bodyPr/>
          <a:lstStyle/>
          <a:p>
            <a:r>
              <a:rPr lang="en-US" dirty="0"/>
              <a:t>Importance of Project Economics</a:t>
            </a:r>
          </a:p>
          <a:p>
            <a:r>
              <a:rPr lang="en-US" dirty="0"/>
              <a:t>Need Risk to Provide Economic Incentives</a:t>
            </a:r>
          </a:p>
          <a:p>
            <a:r>
              <a:rPr lang="en-US" dirty="0"/>
              <a:t>Different contractual relationships and how this gets reflected in a contract ; </a:t>
            </a:r>
          </a:p>
          <a:p>
            <a:r>
              <a:rPr lang="en-US" dirty="0"/>
              <a:t>Critical differences of contractual structures (Output versus Availability) </a:t>
            </a:r>
          </a:p>
          <a:p>
            <a:r>
              <a:rPr lang="en-US" dirty="0"/>
              <a:t>Does the sector mean you have a specific contractual structure? </a:t>
            </a:r>
          </a:p>
          <a:p>
            <a:r>
              <a:rPr lang="en-US" dirty="0"/>
              <a:t>Public private partnerships (PPPs) and Project Finance. Are they the same? </a:t>
            </a:r>
          </a:p>
          <a:p>
            <a:r>
              <a:rPr lang="en-US" dirty="0"/>
              <a:t>Risk transfer and the modality of contract used </a:t>
            </a:r>
          </a:p>
          <a:p>
            <a:r>
              <a:rPr lang="en-US" dirty="0"/>
              <a:t>Can contracts migrate from one for to another? </a:t>
            </a:r>
          </a:p>
          <a:p>
            <a:r>
              <a:rPr lang="en-US" dirty="0"/>
              <a:t>Avoiding renegotiations </a:t>
            </a:r>
          </a:p>
          <a:p>
            <a:endParaRPr lang="en-US" dirty="0"/>
          </a:p>
        </p:txBody>
      </p:sp>
    </p:spTree>
    <p:extLst>
      <p:ext uri="{BB962C8B-B14F-4D97-AF65-F5344CB8AC3E}">
        <p14:creationId xmlns:p14="http://schemas.microsoft.com/office/powerpoint/2010/main" val="22351192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5D05E9-AF5B-E9F3-2F31-95D8653BFC08}"/>
              </a:ext>
            </a:extLst>
          </p:cNvPr>
          <p:cNvSpPr>
            <a:spLocks noGrp="1"/>
          </p:cNvSpPr>
          <p:nvPr>
            <p:ph type="ctrTitle"/>
          </p:nvPr>
        </p:nvSpPr>
        <p:spPr/>
        <p:txBody>
          <a:bodyPr>
            <a:noAutofit/>
          </a:bodyPr>
          <a:lstStyle/>
          <a:p>
            <a:br>
              <a:rPr lang="en-US" sz="5400" dirty="0"/>
            </a:br>
            <a:r>
              <a:rPr lang="en-US" sz="5400" dirty="0"/>
              <a:t>If the Project Does not Make Economic Sense, Should you Lend or Invest</a:t>
            </a:r>
            <a:br>
              <a:rPr lang="en-US" sz="5400" dirty="0"/>
            </a:br>
            <a:br>
              <a:rPr lang="en-US" sz="5400" dirty="0"/>
            </a:br>
            <a:r>
              <a:rPr lang="en-US" sz="5400" dirty="0"/>
              <a:t>Completion of Dabhol Case</a:t>
            </a:r>
          </a:p>
        </p:txBody>
      </p:sp>
    </p:spTree>
    <p:extLst>
      <p:ext uri="{BB962C8B-B14F-4D97-AF65-F5344CB8AC3E}">
        <p14:creationId xmlns:p14="http://schemas.microsoft.com/office/powerpoint/2010/main" val="30750286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0B8F1-ADD1-7D7F-5E21-AF3A9CF4FFCE}"/>
              </a:ext>
            </a:extLst>
          </p:cNvPr>
          <p:cNvSpPr>
            <a:spLocks noGrp="1"/>
          </p:cNvSpPr>
          <p:nvPr>
            <p:ph type="title"/>
          </p:nvPr>
        </p:nvSpPr>
        <p:spPr/>
        <p:txBody>
          <a:bodyPr>
            <a:normAutofit fontScale="90000"/>
          </a:bodyPr>
          <a:lstStyle/>
          <a:p>
            <a:r>
              <a:rPr lang="en-US" dirty="0"/>
              <a:t>Activity – Contractual Structure in Dahbol Case Study</a:t>
            </a:r>
          </a:p>
        </p:txBody>
      </p:sp>
      <p:sp>
        <p:nvSpPr>
          <p:cNvPr id="3" name="Content Placeholder 2">
            <a:extLst>
              <a:ext uri="{FF2B5EF4-FFF2-40B4-BE49-F238E27FC236}">
                <a16:creationId xmlns:a16="http://schemas.microsoft.com/office/drawing/2014/main" id="{112803F9-069E-B86F-AFC6-00EBFF76D8A1}"/>
              </a:ext>
            </a:extLst>
          </p:cNvPr>
          <p:cNvSpPr>
            <a:spLocks noGrp="1"/>
          </p:cNvSpPr>
          <p:nvPr>
            <p:ph idx="1"/>
          </p:nvPr>
        </p:nvSpPr>
        <p:spPr/>
        <p:txBody>
          <a:bodyPr/>
          <a:lstStyle/>
          <a:p>
            <a:r>
              <a:rPr lang="en-US" b="1" dirty="0"/>
              <a:t>Activity: </a:t>
            </a:r>
            <a:endParaRPr lang="en-US" dirty="0"/>
          </a:p>
          <a:p>
            <a:r>
              <a:rPr lang="en-US" dirty="0"/>
              <a:t>Review the contractual structure of Dabhol -- sponsors, lenders or the contracting authority (in the case of PPPs) and contracting entity for other types of contracts. Participants will have to: </a:t>
            </a:r>
          </a:p>
          <a:p>
            <a:r>
              <a:rPr lang="en-US" dirty="0"/>
              <a:t>Identify parties involved, mentioning their name and function </a:t>
            </a:r>
          </a:p>
          <a:p>
            <a:r>
              <a:rPr lang="en-US" dirty="0"/>
              <a:t>Contracts signed between the parties </a:t>
            </a:r>
          </a:p>
          <a:p>
            <a:r>
              <a:rPr lang="en-US" dirty="0"/>
              <a:t>Cash flows (in- and – out flows) </a:t>
            </a:r>
          </a:p>
          <a:p>
            <a:r>
              <a:rPr lang="en-US" dirty="0"/>
              <a:t>Differences in risk perception on whether you represent sponsors, lenders or counterparties </a:t>
            </a:r>
          </a:p>
          <a:p>
            <a:r>
              <a:rPr lang="en-US" dirty="0"/>
              <a:t>Identification of counterparty risks </a:t>
            </a:r>
          </a:p>
          <a:p>
            <a:endParaRPr lang="en-US" dirty="0"/>
          </a:p>
          <a:p>
            <a:r>
              <a:rPr lang="en-US" dirty="0"/>
              <a:t>A moderated discussion will be done highlighting the core project finance principles that have been addressed under each of the contractual structures. </a:t>
            </a:r>
          </a:p>
        </p:txBody>
      </p:sp>
    </p:spTree>
    <p:extLst>
      <p:ext uri="{BB962C8B-B14F-4D97-AF65-F5344CB8AC3E}">
        <p14:creationId xmlns:p14="http://schemas.microsoft.com/office/powerpoint/2010/main" val="30251973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90D38-9942-E54C-0B6A-818E5C843EDE}"/>
              </a:ext>
            </a:extLst>
          </p:cNvPr>
          <p:cNvSpPr>
            <a:spLocks noGrp="1"/>
          </p:cNvSpPr>
          <p:nvPr>
            <p:ph type="title"/>
          </p:nvPr>
        </p:nvSpPr>
        <p:spPr>
          <a:xfrm>
            <a:off x="1703243" y="2680346"/>
            <a:ext cx="6000750" cy="573741"/>
          </a:xfrm>
        </p:spPr>
        <p:txBody>
          <a:bodyPr>
            <a:normAutofit fontScale="90000"/>
          </a:bodyPr>
          <a:lstStyle/>
          <a:p>
            <a:br>
              <a:rPr lang="en-US" dirty="0"/>
            </a:br>
            <a:r>
              <a:rPr lang="en-US" dirty="0"/>
              <a:t>Some Historic Perspective would be good</a:t>
            </a:r>
            <a:br>
              <a:rPr lang="en-US" dirty="0"/>
            </a:br>
            <a:br>
              <a:rPr lang="en-US" dirty="0"/>
            </a:br>
            <a:r>
              <a:rPr lang="en-US" dirty="0"/>
              <a:t>Part 1: 1945 to 1973</a:t>
            </a:r>
            <a:br>
              <a:rPr lang="en-US" dirty="0"/>
            </a:br>
            <a:br>
              <a:rPr lang="en-US" dirty="0"/>
            </a:br>
            <a:r>
              <a:rPr lang="en-US" dirty="0"/>
              <a:t>Les Trente Gloriouses or MAGA</a:t>
            </a:r>
            <a:br>
              <a:rPr lang="en-US" dirty="0"/>
            </a:br>
            <a:br>
              <a:rPr lang="en-US" dirty="0"/>
            </a:br>
            <a:r>
              <a:rPr lang="en-US" dirty="0"/>
              <a:t>Regulatory Scheme – Cost Plus Regulation with WACC</a:t>
            </a:r>
          </a:p>
        </p:txBody>
      </p:sp>
    </p:spTree>
    <p:extLst>
      <p:ext uri="{BB962C8B-B14F-4D97-AF65-F5344CB8AC3E}">
        <p14:creationId xmlns:p14="http://schemas.microsoft.com/office/powerpoint/2010/main" val="42796864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E02A8-A5D3-2024-6878-D319E8649E90}"/>
              </a:ext>
            </a:extLst>
          </p:cNvPr>
          <p:cNvSpPr>
            <a:spLocks noGrp="1"/>
          </p:cNvSpPr>
          <p:nvPr>
            <p:ph type="title"/>
          </p:nvPr>
        </p:nvSpPr>
        <p:spPr>
          <a:xfrm>
            <a:off x="629465" y="502144"/>
            <a:ext cx="7136606" cy="330666"/>
          </a:xfrm>
        </p:spPr>
        <p:txBody>
          <a:bodyPr>
            <a:normAutofit fontScale="90000"/>
          </a:bodyPr>
          <a:lstStyle/>
          <a:p>
            <a:r>
              <a:rPr lang="en-US" dirty="0"/>
              <a:t>Les Trente Glorieouses  and MAGA or MUBA – 1945 to 1973 </a:t>
            </a:r>
          </a:p>
        </p:txBody>
      </p:sp>
      <p:sp>
        <p:nvSpPr>
          <p:cNvPr id="10" name="Content Placeholder 9">
            <a:extLst>
              <a:ext uri="{FF2B5EF4-FFF2-40B4-BE49-F238E27FC236}">
                <a16:creationId xmlns:a16="http://schemas.microsoft.com/office/drawing/2014/main" id="{0A93E0B1-4878-2009-1BCF-A39DFCEDA44E}"/>
              </a:ext>
            </a:extLst>
          </p:cNvPr>
          <p:cNvSpPr>
            <a:spLocks noGrp="1"/>
          </p:cNvSpPr>
          <p:nvPr>
            <p:ph idx="1"/>
          </p:nvPr>
        </p:nvSpPr>
        <p:spPr>
          <a:xfrm>
            <a:off x="827121" y="1153878"/>
            <a:ext cx="6191030" cy="2160422"/>
          </a:xfrm>
        </p:spPr>
        <p:txBody>
          <a:bodyPr>
            <a:normAutofit/>
          </a:bodyPr>
          <a:lstStyle/>
          <a:p>
            <a:r>
              <a:rPr lang="en-US" dirty="0"/>
              <a:t>Appliances and Bigger Houses</a:t>
            </a:r>
          </a:p>
          <a:p>
            <a:pPr lvl="1"/>
            <a:r>
              <a:rPr lang="en-US" dirty="0"/>
              <a:t>Washing Machine</a:t>
            </a:r>
          </a:p>
          <a:p>
            <a:pPr lvl="1"/>
            <a:r>
              <a:rPr lang="en-US" dirty="0"/>
              <a:t>Dryer</a:t>
            </a:r>
          </a:p>
          <a:p>
            <a:pPr lvl="1"/>
            <a:r>
              <a:rPr lang="en-US" dirty="0"/>
              <a:t>Electric Stove</a:t>
            </a:r>
          </a:p>
          <a:p>
            <a:pPr lvl="1"/>
            <a:r>
              <a:rPr lang="en-US" dirty="0"/>
              <a:t>More Lights</a:t>
            </a:r>
          </a:p>
          <a:p>
            <a:pPr lvl="1"/>
            <a:r>
              <a:rPr lang="en-US" dirty="0"/>
              <a:t>Air Conditioning</a:t>
            </a:r>
          </a:p>
          <a:p>
            <a:endParaRPr lang="en-US" dirty="0"/>
          </a:p>
        </p:txBody>
      </p:sp>
      <p:pic>
        <p:nvPicPr>
          <p:cNvPr id="12" name="Picture 11">
            <a:extLst>
              <a:ext uri="{FF2B5EF4-FFF2-40B4-BE49-F238E27FC236}">
                <a16:creationId xmlns:a16="http://schemas.microsoft.com/office/drawing/2014/main" id="{8FC958A3-25DB-1C40-66BA-2A7B2C03058B}"/>
              </a:ext>
            </a:extLst>
          </p:cNvPr>
          <p:cNvPicPr>
            <a:picLocks noChangeAspect="1"/>
          </p:cNvPicPr>
          <p:nvPr/>
        </p:nvPicPr>
        <p:blipFill>
          <a:blip r:embed="rId2"/>
          <a:stretch>
            <a:fillRect/>
          </a:stretch>
        </p:blipFill>
        <p:spPr>
          <a:xfrm>
            <a:off x="5221365" y="2953875"/>
            <a:ext cx="3436045" cy="2484573"/>
          </a:xfrm>
          <a:prstGeom prst="rect">
            <a:avLst/>
          </a:prstGeom>
        </p:spPr>
      </p:pic>
      <p:pic>
        <p:nvPicPr>
          <p:cNvPr id="8" name="Picture 7">
            <a:extLst>
              <a:ext uri="{FF2B5EF4-FFF2-40B4-BE49-F238E27FC236}">
                <a16:creationId xmlns:a16="http://schemas.microsoft.com/office/drawing/2014/main" id="{9460EEA3-6971-622C-6730-2CAE0ABBFBB5}"/>
              </a:ext>
            </a:extLst>
          </p:cNvPr>
          <p:cNvPicPr>
            <a:picLocks noChangeAspect="1"/>
          </p:cNvPicPr>
          <p:nvPr/>
        </p:nvPicPr>
        <p:blipFill>
          <a:blip r:embed="rId3"/>
          <a:stretch>
            <a:fillRect/>
          </a:stretch>
        </p:blipFill>
        <p:spPr>
          <a:xfrm>
            <a:off x="629465" y="3429001"/>
            <a:ext cx="3617154" cy="2275121"/>
          </a:xfrm>
          <a:prstGeom prst="rect">
            <a:avLst/>
          </a:prstGeom>
        </p:spPr>
      </p:pic>
      <p:sp>
        <p:nvSpPr>
          <p:cNvPr id="3" name="TextBox 2">
            <a:extLst>
              <a:ext uri="{FF2B5EF4-FFF2-40B4-BE49-F238E27FC236}">
                <a16:creationId xmlns:a16="http://schemas.microsoft.com/office/drawing/2014/main" id="{8AB1CFCE-C91A-6401-9B4B-CF507C1FC40A}"/>
              </a:ext>
            </a:extLst>
          </p:cNvPr>
          <p:cNvSpPr txBox="1"/>
          <p:nvPr/>
        </p:nvSpPr>
        <p:spPr>
          <a:xfrm>
            <a:off x="5917722" y="878481"/>
            <a:ext cx="2302782" cy="1338828"/>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Why is this introduction relevant for Project Finance Analysis. Demonstrates classic corporate finance. Companies want to get back to the low risk from cost plus model with WACC.</a:t>
            </a:r>
          </a:p>
          <a:p>
            <a:endParaRPr lang="en-US" sz="900" dirty="0">
              <a:latin typeface="Arial" panose="020B0604020202020204" pitchFamily="34" charset="0"/>
              <a:cs typeface="Arial" panose="020B0604020202020204" pitchFamily="34" charset="0"/>
            </a:endParaRPr>
          </a:p>
          <a:p>
            <a:r>
              <a:rPr lang="en-US" sz="900" dirty="0">
                <a:latin typeface="Arial" panose="020B0604020202020204" pitchFamily="34" charset="0"/>
                <a:cs typeface="Arial" panose="020B0604020202020204" pitchFamily="34" charset="0"/>
              </a:rPr>
              <a:t>You will see that this analysis cannot be applied to companies like Orsted that are not stable.  </a:t>
            </a:r>
          </a:p>
        </p:txBody>
      </p:sp>
    </p:spTree>
    <p:extLst>
      <p:ext uri="{BB962C8B-B14F-4D97-AF65-F5344CB8AC3E}">
        <p14:creationId xmlns:p14="http://schemas.microsoft.com/office/powerpoint/2010/main" val="8552986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48CC3-CF44-612E-16FA-41585AC2C0D0}"/>
              </a:ext>
            </a:extLst>
          </p:cNvPr>
          <p:cNvSpPr>
            <a:spLocks noGrp="1"/>
          </p:cNvSpPr>
          <p:nvPr>
            <p:ph type="title"/>
          </p:nvPr>
        </p:nvSpPr>
        <p:spPr/>
        <p:txBody>
          <a:bodyPr/>
          <a:lstStyle/>
          <a:p>
            <a:r>
              <a:rPr lang="en-US" dirty="0"/>
              <a:t>GE and Electricity</a:t>
            </a:r>
          </a:p>
        </p:txBody>
      </p:sp>
      <p:sp>
        <p:nvSpPr>
          <p:cNvPr id="3" name="Content Placeholder 2">
            <a:extLst>
              <a:ext uri="{FF2B5EF4-FFF2-40B4-BE49-F238E27FC236}">
                <a16:creationId xmlns:a16="http://schemas.microsoft.com/office/drawing/2014/main" id="{DFC9938C-DD3A-1A58-1E8F-BFF445E8A94E}"/>
              </a:ext>
            </a:extLst>
          </p:cNvPr>
          <p:cNvSpPr>
            <a:spLocks noGrp="1"/>
          </p:cNvSpPr>
          <p:nvPr>
            <p:ph idx="1"/>
          </p:nvPr>
        </p:nvSpPr>
        <p:spPr>
          <a:xfrm>
            <a:off x="310550" y="1155940"/>
            <a:ext cx="5564039" cy="2924354"/>
          </a:xfrm>
        </p:spPr>
        <p:txBody>
          <a:bodyPr>
            <a:normAutofit lnSpcReduction="10000"/>
          </a:bodyPr>
          <a:lstStyle/>
          <a:p>
            <a:pPr algn="l"/>
            <a:r>
              <a:rPr lang="en-US" sz="1800" dirty="0"/>
              <a:t>GE is most valuable company in the world – Note what a 15% growth rate means from compounding over a long period of time,</a:t>
            </a:r>
          </a:p>
          <a:p>
            <a:pPr algn="l"/>
            <a:r>
              <a:rPr lang="en-US" sz="1800" dirty="0"/>
              <a:t>High Growth and economies of scale allowed declining real cost. Larger networks and larger coal plants.</a:t>
            </a:r>
          </a:p>
          <a:p>
            <a:pPr algn="l"/>
            <a:r>
              <a:rPr lang="en-US" sz="1800" dirty="0"/>
              <a:t>Natural monopoly and cost-plus regulation or government ownership – No incentives for cost control of capital expenditures or operating costs.</a:t>
            </a:r>
          </a:p>
          <a:p>
            <a:pPr algn="l"/>
            <a:r>
              <a:rPr lang="en-US" sz="1800" dirty="0"/>
              <a:t>Financed from with Corporate Guarantees</a:t>
            </a:r>
          </a:p>
          <a:p>
            <a:pPr algn="l"/>
            <a:r>
              <a:rPr lang="en-US" sz="1800" dirty="0"/>
              <a:t>Long-term Financing from Regulatory Assurances</a:t>
            </a:r>
          </a:p>
          <a:p>
            <a:pPr algn="l"/>
            <a:endParaRPr lang="en-US" sz="1800" dirty="0"/>
          </a:p>
        </p:txBody>
      </p:sp>
      <p:pic>
        <p:nvPicPr>
          <p:cNvPr id="6" name="Picture 5">
            <a:extLst>
              <a:ext uri="{FF2B5EF4-FFF2-40B4-BE49-F238E27FC236}">
                <a16:creationId xmlns:a16="http://schemas.microsoft.com/office/drawing/2014/main" id="{339E9B2F-F4B0-6012-A583-755BE567CEEB}"/>
              </a:ext>
            </a:extLst>
          </p:cNvPr>
          <p:cNvPicPr>
            <a:picLocks noChangeAspect="1"/>
          </p:cNvPicPr>
          <p:nvPr/>
        </p:nvPicPr>
        <p:blipFill>
          <a:blip r:embed="rId2"/>
          <a:stretch>
            <a:fillRect/>
          </a:stretch>
        </p:blipFill>
        <p:spPr>
          <a:xfrm>
            <a:off x="6358058" y="840319"/>
            <a:ext cx="2486045" cy="1814448"/>
          </a:xfrm>
          <a:prstGeom prst="rect">
            <a:avLst/>
          </a:prstGeom>
        </p:spPr>
      </p:pic>
      <p:pic>
        <p:nvPicPr>
          <p:cNvPr id="9" name="Picture 8">
            <a:extLst>
              <a:ext uri="{FF2B5EF4-FFF2-40B4-BE49-F238E27FC236}">
                <a16:creationId xmlns:a16="http://schemas.microsoft.com/office/drawing/2014/main" id="{B3F1460B-07D8-836E-1921-FEFD7BE8C2EC}"/>
              </a:ext>
            </a:extLst>
          </p:cNvPr>
          <p:cNvPicPr>
            <a:picLocks noChangeAspect="1"/>
          </p:cNvPicPr>
          <p:nvPr/>
        </p:nvPicPr>
        <p:blipFill>
          <a:blip r:embed="rId3"/>
          <a:stretch>
            <a:fillRect/>
          </a:stretch>
        </p:blipFill>
        <p:spPr>
          <a:xfrm>
            <a:off x="6148629" y="3381554"/>
            <a:ext cx="2695474" cy="1963277"/>
          </a:xfrm>
          <a:prstGeom prst="rect">
            <a:avLst/>
          </a:prstGeom>
        </p:spPr>
      </p:pic>
      <p:pic>
        <p:nvPicPr>
          <p:cNvPr id="8" name="Picture 7" descr="A person in a suit sitting on a chair&#10;&#10;AI-generated content may be incorrect.">
            <a:extLst>
              <a:ext uri="{FF2B5EF4-FFF2-40B4-BE49-F238E27FC236}">
                <a16:creationId xmlns:a16="http://schemas.microsoft.com/office/drawing/2014/main" id="{254B25E4-80DA-243C-C51B-F7546C9245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2548" y="4536484"/>
            <a:ext cx="2957195" cy="1927225"/>
          </a:xfrm>
          <a:prstGeom prst="rect">
            <a:avLst/>
          </a:prstGeom>
        </p:spPr>
      </p:pic>
    </p:spTree>
    <p:extLst>
      <p:ext uri="{BB962C8B-B14F-4D97-AF65-F5344CB8AC3E}">
        <p14:creationId xmlns:p14="http://schemas.microsoft.com/office/powerpoint/2010/main" val="6301003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A478-6D93-3995-7838-EAB8B0CEDA24}"/>
              </a:ext>
            </a:extLst>
          </p:cNvPr>
          <p:cNvSpPr>
            <a:spLocks noGrp="1"/>
          </p:cNvSpPr>
          <p:nvPr>
            <p:ph type="title"/>
          </p:nvPr>
        </p:nvSpPr>
        <p:spPr>
          <a:xfrm>
            <a:off x="512131" y="494856"/>
            <a:ext cx="7550944" cy="595172"/>
          </a:xfrm>
        </p:spPr>
        <p:txBody>
          <a:bodyPr>
            <a:normAutofit/>
          </a:bodyPr>
          <a:lstStyle/>
          <a:p>
            <a:r>
              <a:rPr lang="en-US" dirty="0"/>
              <a:t>A Boring Utility Company and MUBA </a:t>
            </a:r>
          </a:p>
        </p:txBody>
      </p:sp>
      <p:pic>
        <p:nvPicPr>
          <p:cNvPr id="6" name="Content Placeholder 5">
            <a:extLst>
              <a:ext uri="{FF2B5EF4-FFF2-40B4-BE49-F238E27FC236}">
                <a16:creationId xmlns:a16="http://schemas.microsoft.com/office/drawing/2014/main" id="{77C79955-301D-EA88-C361-480B72C3640B}"/>
              </a:ext>
            </a:extLst>
          </p:cNvPr>
          <p:cNvPicPr>
            <a:picLocks noGrp="1" noChangeAspect="1"/>
          </p:cNvPicPr>
          <p:nvPr>
            <p:ph idx="1"/>
          </p:nvPr>
        </p:nvPicPr>
        <p:blipFill>
          <a:blip r:embed="rId2"/>
          <a:stretch>
            <a:fillRect/>
          </a:stretch>
        </p:blipFill>
        <p:spPr>
          <a:xfrm>
            <a:off x="780207" y="2131167"/>
            <a:ext cx="7307956" cy="3202641"/>
          </a:xfrm>
        </p:spPr>
      </p:pic>
      <p:sp>
        <p:nvSpPr>
          <p:cNvPr id="3" name="TextBox 2">
            <a:extLst>
              <a:ext uri="{FF2B5EF4-FFF2-40B4-BE49-F238E27FC236}">
                <a16:creationId xmlns:a16="http://schemas.microsoft.com/office/drawing/2014/main" id="{F02A9842-F8B2-ED8E-B579-A19298CA746F}"/>
              </a:ext>
            </a:extLst>
          </p:cNvPr>
          <p:cNvSpPr txBox="1"/>
          <p:nvPr/>
        </p:nvSpPr>
        <p:spPr>
          <a:xfrm>
            <a:off x="512131" y="3857468"/>
            <a:ext cx="1496711" cy="1339341"/>
          </a:xfrm>
          <a:prstGeom prst="rect">
            <a:avLst/>
          </a:prstGeom>
          <a:solidFill>
            <a:srgbClr val="FFFF00"/>
          </a:solidFill>
        </p:spPr>
        <p:txBody>
          <a:bodyPr wrap="square" rtlCol="0">
            <a:spAutoFit/>
          </a:bodyPr>
          <a:lstStyle/>
          <a:p>
            <a:r>
              <a:rPr lang="en-US" sz="1013" dirty="0">
                <a:latin typeface="Arial" panose="020B0604020202020204" pitchFamily="34" charset="0"/>
                <a:cs typeface="Arial" panose="020B0604020202020204" pitchFamily="34" charset="0"/>
              </a:rPr>
              <a:t>12% return on equity produces market values relative to investment of well more than 2 suggesting that the cost of capital is far below 12%.</a:t>
            </a:r>
          </a:p>
        </p:txBody>
      </p:sp>
      <p:sp>
        <p:nvSpPr>
          <p:cNvPr id="5" name="TextBox 4">
            <a:extLst>
              <a:ext uri="{FF2B5EF4-FFF2-40B4-BE49-F238E27FC236}">
                <a16:creationId xmlns:a16="http://schemas.microsoft.com/office/drawing/2014/main" id="{510CAA79-D347-8F64-AD32-BEEB2BC06D04}"/>
              </a:ext>
            </a:extLst>
          </p:cNvPr>
          <p:cNvSpPr txBox="1"/>
          <p:nvPr/>
        </p:nvSpPr>
        <p:spPr>
          <a:xfrm>
            <a:off x="780207" y="1164566"/>
            <a:ext cx="7095710" cy="646331"/>
          </a:xfrm>
          <a:prstGeom prst="rect">
            <a:avLst/>
          </a:prstGeom>
          <a:noFill/>
        </p:spPr>
        <p:txBody>
          <a:bodyPr wrap="square" rtlCol="0">
            <a:spAutoFit/>
          </a:bodyPr>
          <a:lstStyle/>
          <a:p>
            <a:r>
              <a:rPr lang="en-US" dirty="0"/>
              <a:t>Ability to finance long-term assets from guaranteed cost recovery and from allowed monopoly position.</a:t>
            </a:r>
          </a:p>
        </p:txBody>
      </p:sp>
    </p:spTree>
    <p:extLst>
      <p:ext uri="{BB962C8B-B14F-4D97-AF65-F5344CB8AC3E}">
        <p14:creationId xmlns:p14="http://schemas.microsoft.com/office/powerpoint/2010/main" val="35317802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726BF-7FF9-7ED1-4F0E-04358437152F}"/>
              </a:ext>
            </a:extLst>
          </p:cNvPr>
          <p:cNvSpPr>
            <a:spLocks noGrp="1"/>
          </p:cNvSpPr>
          <p:nvPr>
            <p:ph type="title"/>
          </p:nvPr>
        </p:nvSpPr>
        <p:spPr>
          <a:xfrm>
            <a:off x="400185" y="697534"/>
            <a:ext cx="7893844" cy="566776"/>
          </a:xfrm>
        </p:spPr>
        <p:txBody>
          <a:bodyPr>
            <a:normAutofit fontScale="90000"/>
          </a:bodyPr>
          <a:lstStyle/>
          <a:p>
            <a:r>
              <a:rPr lang="en-US" dirty="0"/>
              <a:t>Boring Utility Company Earning Much Lower Returns – ROIC Perspective</a:t>
            </a:r>
          </a:p>
        </p:txBody>
      </p:sp>
      <p:pic>
        <p:nvPicPr>
          <p:cNvPr id="6" name="Content Placeholder 5">
            <a:extLst>
              <a:ext uri="{FF2B5EF4-FFF2-40B4-BE49-F238E27FC236}">
                <a16:creationId xmlns:a16="http://schemas.microsoft.com/office/drawing/2014/main" id="{040CDC4B-8DBC-F4BB-D65A-768779323AC8}"/>
              </a:ext>
            </a:extLst>
          </p:cNvPr>
          <p:cNvPicPr>
            <a:picLocks noGrp="1" noChangeAspect="1"/>
          </p:cNvPicPr>
          <p:nvPr>
            <p:ph idx="1"/>
          </p:nvPr>
        </p:nvPicPr>
        <p:blipFill>
          <a:blip r:embed="rId2"/>
          <a:stretch>
            <a:fillRect/>
          </a:stretch>
        </p:blipFill>
        <p:spPr>
          <a:xfrm>
            <a:off x="1176261" y="2190078"/>
            <a:ext cx="7274795" cy="3263023"/>
          </a:xfrm>
        </p:spPr>
      </p:pic>
      <p:sp>
        <p:nvSpPr>
          <p:cNvPr id="3" name="TextBox 2">
            <a:extLst>
              <a:ext uri="{FF2B5EF4-FFF2-40B4-BE49-F238E27FC236}">
                <a16:creationId xmlns:a16="http://schemas.microsoft.com/office/drawing/2014/main" id="{660D4D3E-FAAC-5BF6-066B-3442045FAC9B}"/>
              </a:ext>
            </a:extLst>
          </p:cNvPr>
          <p:cNvSpPr txBox="1"/>
          <p:nvPr/>
        </p:nvSpPr>
        <p:spPr>
          <a:xfrm>
            <a:off x="1176261" y="3782305"/>
            <a:ext cx="1353290" cy="1183594"/>
          </a:xfrm>
          <a:prstGeom prst="rect">
            <a:avLst/>
          </a:prstGeom>
          <a:solidFill>
            <a:srgbClr val="FFFF00"/>
          </a:solidFill>
        </p:spPr>
        <p:txBody>
          <a:bodyPr wrap="square" rtlCol="0">
            <a:spAutoFit/>
          </a:bodyPr>
          <a:lstStyle/>
          <a:p>
            <a:r>
              <a:rPr lang="en-US" sz="788" dirty="0">
                <a:latin typeface="Arial" panose="020B0604020202020204" pitchFamily="34" charset="0"/>
                <a:cs typeface="Arial" panose="020B0604020202020204" pitchFamily="34" charset="0"/>
              </a:rPr>
              <a:t>Valuation can be made from stable multiples, DCF and maybe CAPM. Could apply valuation formulas P/B = (ROE-g)/(k-g). Cost plus regulation. But cannot apply to renewable companies like Orsted</a:t>
            </a:r>
          </a:p>
        </p:txBody>
      </p:sp>
    </p:spTree>
    <p:extLst>
      <p:ext uri="{BB962C8B-B14F-4D97-AF65-F5344CB8AC3E}">
        <p14:creationId xmlns:p14="http://schemas.microsoft.com/office/powerpoint/2010/main" val="11899539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CB540-AEEF-1C0A-5662-FED273D1C99C}"/>
              </a:ext>
            </a:extLst>
          </p:cNvPr>
          <p:cNvSpPr>
            <a:spLocks noGrp="1"/>
          </p:cNvSpPr>
          <p:nvPr>
            <p:ph type="title"/>
          </p:nvPr>
        </p:nvSpPr>
        <p:spPr/>
        <p:txBody>
          <a:bodyPr>
            <a:normAutofit fontScale="90000"/>
          </a:bodyPr>
          <a:lstStyle/>
          <a:p>
            <a:r>
              <a:rPr lang="en-US" dirty="0"/>
              <a:t>Relatively Stable Multiples of Earnings and EBITDA for Boring Utility Companies</a:t>
            </a:r>
          </a:p>
        </p:txBody>
      </p:sp>
      <p:pic>
        <p:nvPicPr>
          <p:cNvPr id="5" name="Picture 4">
            <a:extLst>
              <a:ext uri="{FF2B5EF4-FFF2-40B4-BE49-F238E27FC236}">
                <a16:creationId xmlns:a16="http://schemas.microsoft.com/office/drawing/2014/main" id="{7C0C2540-872C-2458-53AE-D72518405162}"/>
              </a:ext>
            </a:extLst>
          </p:cNvPr>
          <p:cNvPicPr>
            <a:picLocks noChangeAspect="1"/>
          </p:cNvPicPr>
          <p:nvPr/>
        </p:nvPicPr>
        <p:blipFill>
          <a:blip r:embed="rId2"/>
          <a:stretch>
            <a:fillRect/>
          </a:stretch>
        </p:blipFill>
        <p:spPr>
          <a:xfrm>
            <a:off x="666405" y="2158543"/>
            <a:ext cx="6974377" cy="3374115"/>
          </a:xfrm>
          <a:prstGeom prst="rect">
            <a:avLst/>
          </a:prstGeom>
        </p:spPr>
      </p:pic>
    </p:spTree>
    <p:extLst>
      <p:ext uri="{BB962C8B-B14F-4D97-AF65-F5344CB8AC3E}">
        <p14:creationId xmlns:p14="http://schemas.microsoft.com/office/powerpoint/2010/main" val="41450903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B5AB-32C2-3BCB-13A1-C10ED9057D69}"/>
              </a:ext>
            </a:extLst>
          </p:cNvPr>
          <p:cNvSpPr>
            <a:spLocks noGrp="1"/>
          </p:cNvSpPr>
          <p:nvPr>
            <p:ph type="title"/>
          </p:nvPr>
        </p:nvSpPr>
        <p:spPr>
          <a:xfrm>
            <a:off x="1571625" y="2978218"/>
            <a:ext cx="6000750" cy="573741"/>
          </a:xfrm>
        </p:spPr>
        <p:txBody>
          <a:bodyPr>
            <a:noAutofit/>
          </a:bodyPr>
          <a:lstStyle/>
          <a:p>
            <a:r>
              <a:rPr lang="en-US" sz="2400" dirty="0"/>
              <a:t>Part 2: 1980’s </a:t>
            </a:r>
            <a:br>
              <a:rPr lang="en-US" sz="2400" dirty="0"/>
            </a:br>
            <a:br>
              <a:rPr lang="en-US" sz="2400" dirty="0"/>
            </a:br>
            <a:r>
              <a:rPr lang="en-US" sz="2400" dirty="0"/>
              <a:t>Capital Expenditure Over-runs; Low Efficiency, Independent Power Producers and PPA Agreements</a:t>
            </a:r>
            <a:br>
              <a:rPr lang="en-US" sz="2400" dirty="0"/>
            </a:br>
            <a:br>
              <a:rPr lang="en-US" sz="2400" dirty="0"/>
            </a:br>
            <a:r>
              <a:rPr lang="en-US" sz="2400" dirty="0"/>
              <a:t>Introduction to PPA Regulatory Scheme</a:t>
            </a:r>
            <a:br>
              <a:rPr lang="en-US" sz="2400" dirty="0"/>
            </a:br>
            <a:br>
              <a:rPr lang="en-US" sz="2400" dirty="0"/>
            </a:br>
            <a:r>
              <a:rPr lang="en-US" sz="2400" dirty="0"/>
              <a:t>Introduction to Output versus Availability</a:t>
            </a:r>
            <a:br>
              <a:rPr lang="en-US" sz="2400" dirty="0"/>
            </a:br>
            <a:br>
              <a:rPr lang="en-US" sz="2400" dirty="0"/>
            </a:br>
            <a:r>
              <a:rPr lang="en-US" sz="2400" dirty="0"/>
              <a:t>Inefficient to Impose Risks on Investor (including contractor) that cannot be controlled</a:t>
            </a:r>
            <a:br>
              <a:rPr lang="en-US" sz="2400" dirty="0"/>
            </a:br>
            <a:br>
              <a:rPr lang="en-US" sz="2400" dirty="0"/>
            </a:br>
            <a:r>
              <a:rPr lang="en-US" sz="2400" dirty="0"/>
              <a:t>Example of Toll Traffic</a:t>
            </a:r>
            <a:br>
              <a:rPr lang="en-US" sz="2400" dirty="0"/>
            </a:br>
            <a:endParaRPr lang="en-US" sz="2400" dirty="0"/>
          </a:p>
        </p:txBody>
      </p:sp>
    </p:spTree>
    <p:extLst>
      <p:ext uri="{BB962C8B-B14F-4D97-AF65-F5344CB8AC3E}">
        <p14:creationId xmlns:p14="http://schemas.microsoft.com/office/powerpoint/2010/main" val="22828136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MM_SLIDE_TYPE" val="6"/>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Learning">
      <a:dk1>
        <a:sysClr val="windowText" lastClr="000000"/>
      </a:dk1>
      <a:lt1>
        <a:sysClr val="window" lastClr="FFFFFF"/>
      </a:lt1>
      <a:dk2>
        <a:srgbClr val="44546A"/>
      </a:dk2>
      <a:lt2>
        <a:srgbClr val="E7E6E6"/>
      </a:lt2>
      <a:accent1>
        <a:srgbClr val="0D7BB6"/>
      </a:accent1>
      <a:accent2>
        <a:srgbClr val="005A84"/>
      </a:accent2>
      <a:accent3>
        <a:srgbClr val="043F63"/>
      </a:accent3>
      <a:accent4>
        <a:srgbClr val="93C784"/>
      </a:accent4>
      <a:accent5>
        <a:srgbClr val="377978"/>
      </a:accent5>
      <a:accent6>
        <a:srgbClr val="64335A"/>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arning Template 2018" id="{04CE0C22-ED7F-46CB-BC65-E68FB60107E8}" vid="{EE53C80E-D2C7-4B31-877E-8733A34E7E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147940</TotalTime>
  <Words>13305</Words>
  <Application>Microsoft Office PowerPoint</Application>
  <PresentationFormat>On-screen Show (4:3)</PresentationFormat>
  <Paragraphs>1170</Paragraphs>
  <Slides>165</Slides>
  <Notes>13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165</vt:i4>
      </vt:variant>
    </vt:vector>
  </HeadingPairs>
  <TitlesOfParts>
    <vt:vector size="178" baseType="lpstr">
      <vt:lpstr>Arial</vt:lpstr>
      <vt:lpstr>Calibri</vt:lpstr>
      <vt:lpstr>Cambria</vt:lpstr>
      <vt:lpstr>Cambria Math</vt:lpstr>
      <vt:lpstr>Courier New</vt:lpstr>
      <vt:lpstr>Franklin Gothic Demi</vt:lpstr>
      <vt:lpstr>Rockwell</vt:lpstr>
      <vt:lpstr>Times New Roman</vt:lpstr>
      <vt:lpstr>Wingdings</vt:lpstr>
      <vt:lpstr>Wingdings 2</vt:lpstr>
      <vt:lpstr>Wingdings 3</vt:lpstr>
      <vt:lpstr>1_Office Theme</vt:lpstr>
      <vt:lpstr>Document</vt:lpstr>
      <vt:lpstr>Foundations of Project Finance</vt:lpstr>
      <vt:lpstr>Context: Different Projects and Different Structures</vt:lpstr>
      <vt:lpstr>Learning Objectives – All Courses</vt:lpstr>
      <vt:lpstr>Other Subjects</vt:lpstr>
      <vt:lpstr>Foundations Phase of Learning</vt:lpstr>
      <vt:lpstr>Practical Activities</vt:lpstr>
      <vt:lpstr>We will discuss:</vt:lpstr>
      <vt:lpstr>Session 1: The foundations of project finance</vt:lpstr>
      <vt:lpstr>Definition of Project Finance and Concepts</vt:lpstr>
      <vt:lpstr>Not as Sexy as a New Version of TikTok, but Very Important to Society</vt:lpstr>
      <vt:lpstr>What is Project Finance?</vt:lpstr>
      <vt:lpstr>Project Finance Definition in HBS Cases</vt:lpstr>
      <vt:lpstr>More Definitions</vt:lpstr>
      <vt:lpstr>Which is a Better Way to Assess the Value of an Investment – Two Presentations to the Board</vt:lpstr>
      <vt:lpstr>Example of Lender Analysis which Uses Data not Available to Equity Investor</vt:lpstr>
      <vt:lpstr>Technical Definition of Recourse and Non-Recourse Financing</vt:lpstr>
      <vt:lpstr>Why is Non-Recourse and No Parent Support so Important In Essence of Project Finance</vt:lpstr>
      <vt:lpstr>Language of Term Sheet Illustrating Parent Support</vt:lpstr>
      <vt:lpstr>What is an Investment</vt:lpstr>
      <vt:lpstr>What is Return on an Investment</vt:lpstr>
      <vt:lpstr>Any Investment has at Minimum Three Things and a Rate of Return</vt:lpstr>
      <vt:lpstr>Question and Activity</vt:lpstr>
      <vt:lpstr>Special Purpose Vehicle and the Economics of Any Investment</vt:lpstr>
      <vt:lpstr>In Project Finance, Risk is Managed to Achieve BBB- (Baa3)</vt:lpstr>
      <vt:lpstr>Capital Intensity – Refinery versus Roof-top Solar and Importance of Financing</vt:lpstr>
      <vt:lpstr>Capital Intensity – Hydro versus Natural Gas</vt:lpstr>
      <vt:lpstr>Capital Intensity – Energy Efficient House</vt:lpstr>
      <vt:lpstr>Which is more Capital-Intensive Electric or Internal Combustion</vt:lpstr>
      <vt:lpstr>Activity – Compute the Capital Intensity Ratio for Different Projects with Excel Model</vt:lpstr>
      <vt:lpstr>Corporate Finance versus Project Finance:  A Good Way to Think About Project Finance is What it is Not</vt:lpstr>
      <vt:lpstr>Family is Like a Corporation; Person is Like Project Finance – How would Value the Family</vt:lpstr>
      <vt:lpstr>Problems that Make Corporate Finance into Magic Portion and a Bad wat to Evaluate Investments</vt:lpstr>
      <vt:lpstr>Three Big Problems in Corporate Finance that are Resolved with Project Finance</vt:lpstr>
      <vt:lpstr>Radical Idea: The Best Way to Evaluate Corporate Value is to Understand Individual Investments in the Portfolio using Project Finance Analysis</vt:lpstr>
      <vt:lpstr>Theoretical, Mythical Valuation of a Corporation using Project Finance Concepts</vt:lpstr>
      <vt:lpstr>Reconciliation of IRR and ROE</vt:lpstr>
      <vt:lpstr>These Problems Do Not Exist in Project Finance</vt:lpstr>
      <vt:lpstr>Stable Company EV/EBITDA, ROIC and Project IRR</vt:lpstr>
      <vt:lpstr>Return and Price to Book Ratio for Oil Companies</vt:lpstr>
      <vt:lpstr>Session 2: The key parties in a project finance including the lender and two key project finance ratios</vt:lpstr>
      <vt:lpstr>Subjects for Key Parties, Contracts, Lenders and Equity Investors</vt:lpstr>
      <vt:lpstr>Economic Theory of Contracts</vt:lpstr>
      <vt:lpstr>Explaining Project Finance with Diagrams</vt:lpstr>
      <vt:lpstr>Start with Revenues and Risks from Revenues – General Categories from Revenue Generation</vt:lpstr>
      <vt:lpstr>Not Just a Diagram – Illustrate Risks</vt:lpstr>
      <vt:lpstr>Project Participant Overview – Means Nothing</vt:lpstr>
      <vt:lpstr>What are Problems with this Diagram from HBS</vt:lpstr>
      <vt:lpstr>What is Good and Bad about this Diagram</vt:lpstr>
      <vt:lpstr>Activity Ras Laffan Case Study Part 1 – Project Finance versus Government</vt:lpstr>
      <vt:lpstr>Diagram of Solar Project Finance</vt:lpstr>
      <vt:lpstr>Two Statistics in Project Finance:  IRR and DSCR  IRR: Happiness; What is this Business with IRR Anyway and how can you measure Risk  DSCR: Anxiety; Measuring Risk with Safety Buffers </vt:lpstr>
      <vt:lpstr>Project Finance Model</vt:lpstr>
      <vt:lpstr>Equity Valuation in Project Finance –  The IRR</vt:lpstr>
      <vt:lpstr>Valuation of Projects and IRR</vt:lpstr>
      <vt:lpstr>What is this All of This Business with the IRR Anyway</vt:lpstr>
      <vt:lpstr>IRR from Investing in a Stock and Yahoo Finance Adjusted Stock Price</vt:lpstr>
      <vt:lpstr>Compute IRR for Stocks and Prove the IRR is the Growth Rate</vt:lpstr>
      <vt:lpstr>Exercise: Computing the IRR and Growth for Amazon; Understanding the Effect of Small IRR Differences over Long Periods of Time</vt:lpstr>
      <vt:lpstr>IRR as Growth Rate in Cash Flow in a Project Finance Model</vt:lpstr>
      <vt:lpstr>Reconciliation of IRR and ROE</vt:lpstr>
      <vt:lpstr>Real World Minimum Acceptable Target IRR</vt:lpstr>
      <vt:lpstr>Simplistic Valuation Concepts in McKinsey Book and Project Finance</vt:lpstr>
      <vt:lpstr>IRR Problems and Implications</vt:lpstr>
      <vt:lpstr>Equity IRR, Debt Financing Theory and Project Finance</vt:lpstr>
      <vt:lpstr>Project Finance, Dividends and the Key Graph for Debt Structure</vt:lpstr>
      <vt:lpstr>Lender in Project Finance and Assessment of Risk – The DSCR</vt:lpstr>
      <vt:lpstr>Technical DSCR Definitions</vt:lpstr>
      <vt:lpstr>Start with Risk Question</vt:lpstr>
      <vt:lpstr>New York Meeting, Google Maps and Assessing the Risk of Being Late</vt:lpstr>
      <vt:lpstr>Which is More Important – DSCR or Debt to Capital</vt:lpstr>
      <vt:lpstr>Cash Flow Available for Debt Service (CFADS); It is what the Definition Says it is</vt:lpstr>
      <vt:lpstr>You Can Go the Other Way to Find the DSCR</vt:lpstr>
      <vt:lpstr>DSCR, LLCR, PLCR and Downside Cases</vt:lpstr>
      <vt:lpstr>Monte Carlo Simulation as Illustration of Project Finance</vt:lpstr>
      <vt:lpstr>Understanding of DSCR, LLCR and PLCR  (DSCR-1)/DSCR = Break Even Cash Flow</vt:lpstr>
      <vt:lpstr>DSCR versus LLCR versus PLCR and Sculpting</vt:lpstr>
      <vt:lpstr>Illustration of Cases</vt:lpstr>
      <vt:lpstr>What Makes it Possible to Lend Long-term to Single Assets</vt:lpstr>
      <vt:lpstr>The Queen, Paddington and Gerald – What can be Project Financed</vt:lpstr>
      <vt:lpstr>Risk Allocation Part 2: Investor Risks to Different Contracts for the SPV</vt:lpstr>
      <vt:lpstr>Examples of Things that are Mean Reverting and Not Mean Reverting</vt:lpstr>
      <vt:lpstr>Mean Reverting and Non-Mean Reverting Cash Flow and Risk</vt:lpstr>
      <vt:lpstr>Oil Price from Database File</vt:lpstr>
      <vt:lpstr>Illustration of Mean Reverting Cash Flows – Commodity Prices Except Change in Oil Prices in 1973</vt:lpstr>
      <vt:lpstr>Illustration of Non-Mean Reverting </vt:lpstr>
      <vt:lpstr>Non-Mean Reverting Series - Blackberry and Apple</vt:lpstr>
      <vt:lpstr>Default Studies – Probability of DSCR Below 1</vt:lpstr>
      <vt:lpstr>Financing Charging Stations</vt:lpstr>
      <vt:lpstr>Session 3: Different contracts structures and implications of revenue risk </vt:lpstr>
      <vt:lpstr>Project Participants, Risks and Contracts</vt:lpstr>
      <vt:lpstr> If the Project Does not Make Economic Sense, Should you Lend or Invest  Completion of Dabhol Case</vt:lpstr>
      <vt:lpstr>Activity – Contractual Structure in Dahbol Case Study</vt:lpstr>
      <vt:lpstr> Some Historic Perspective would be good  Part 1: 1945 to 1973  Les Trente Gloriouses or MAGA  Regulatory Scheme – Cost Plus Regulation with WACC</vt:lpstr>
      <vt:lpstr>Les Trente Glorieouses  and MAGA or MUBA – 1945 to 1973 </vt:lpstr>
      <vt:lpstr>GE and Electricity</vt:lpstr>
      <vt:lpstr>A Boring Utility Company and MUBA </vt:lpstr>
      <vt:lpstr>Boring Utility Company Earning Much Lower Returns – ROIC Perspective</vt:lpstr>
      <vt:lpstr>Relatively Stable Multiples of Earnings and EBITDA for Boring Utility Companies</vt:lpstr>
      <vt:lpstr>Part 2: 1980’s   Capital Expenditure Over-runs; Low Efficiency, Independent Power Producers and PPA Agreements  Introduction to PPA Regulatory Scheme  Introduction to Output versus Availability  Inefficient to Impose Risks on Investor (including contractor) that cannot be controlled  Example of Toll Traffic </vt:lpstr>
      <vt:lpstr>Part 2: 1973 Energy Crisis and End of Declining Real Prices</vt:lpstr>
      <vt:lpstr>Part 2: 1980’s and Cost Increases and Cost Over-runs </vt:lpstr>
      <vt:lpstr>You Need to Impose Risk for People to be Efficient  But Imposing Uncontrollable Risks Increases Prices Without Getting You Anything</vt:lpstr>
      <vt:lpstr>Notion of Independent Power Projects, Risk Allocation and PPA</vt:lpstr>
      <vt:lpstr>Risk Allocation Part 1: Allocation between IPP Investor and the Off-taker</vt:lpstr>
      <vt:lpstr>Background on Risk Allocation Two Step Process </vt:lpstr>
      <vt:lpstr>Availability versus Utilization</vt:lpstr>
      <vt:lpstr>Availability Projects without Output Risk and Notion of Not No Control of Output – Would you pay firemen only when they put out fires </vt:lpstr>
      <vt:lpstr>Back-to-Back Contracts in Availability Projects</vt:lpstr>
      <vt:lpstr>1980’s Independent Power and Incentives (Plant Availability)</vt:lpstr>
      <vt:lpstr>Problems with Capacity Contracts - Philippines IPP Contracts</vt:lpstr>
      <vt:lpstr>Case Study on Availability Payment versus Output – Eurotunel and A2 in Poland</vt:lpstr>
      <vt:lpstr>Part 3:  2000’s, Renewable Energy and Feed-in Tariffs  All Output Purchased and Control of Output is Investor (and upstairs) and not Off-taker</vt:lpstr>
      <vt:lpstr>Difference Between Contract Prices for Renewable Energy and Dispatchable Plants</vt:lpstr>
      <vt:lpstr>Revolution in Solar Module Prices and the Price of Polysilicon</vt:lpstr>
      <vt:lpstr>Renewable Project Finance Diagram </vt:lpstr>
      <vt:lpstr>Model Exercise on Output Project </vt:lpstr>
      <vt:lpstr>Merchant Phase and Notion that Investors Should Take Risks of Surplus Supply and Wrong Type of Investment  Many Areas of the World Remained with Single Buyer and PPA</vt:lpstr>
      <vt:lpstr>Merchant Prices and Correlation between Gas Price and Electric Price</vt:lpstr>
      <vt:lpstr>Relationship Between Electricity and Gas Prices with Different Time Frames</vt:lpstr>
      <vt:lpstr>Wind Production and Merchant Prices in Denmark</vt:lpstr>
      <vt:lpstr>1990’s and Crash of Merchant Power</vt:lpstr>
      <vt:lpstr>AES TimeLine</vt:lpstr>
      <vt:lpstr>Why Merchant Exposure is so Scary to Lenders and Investors</vt:lpstr>
      <vt:lpstr>2020’s –   Corporate PPA’s, Price Hedging, Merchant Tails in Renewable Projects</vt:lpstr>
      <vt:lpstr>Difference between a Standard Forward Swap and Contract for Difference</vt:lpstr>
      <vt:lpstr>Forward Merchant Prices, Natural Gas Prices and Market Heat Rates</vt:lpstr>
      <vt:lpstr>Value of Merchant Tail – Denmark (Non- Copenhagen)</vt:lpstr>
      <vt:lpstr>Is Political Risk Higher in US or Nigeria</vt:lpstr>
      <vt:lpstr>Session 4: Stages of Project Finance</vt:lpstr>
      <vt:lpstr>Timeline Subjects</vt:lpstr>
      <vt:lpstr>Activity</vt:lpstr>
      <vt:lpstr>Illustrate Theory Issues with Model – Step 1 Project Timing Assumptions:</vt:lpstr>
      <vt:lpstr>Typical Project Timeline</vt:lpstr>
      <vt:lpstr>Start with Basic Valuation </vt:lpstr>
      <vt:lpstr>Key of Starting with Flag for Pre-COD and Two Cash Flow Statements</vt:lpstr>
      <vt:lpstr>We Need a Flexible Timeline for Illustrating Ideas</vt:lpstr>
      <vt:lpstr>Reasons for Risk Reduction After a Couple Years of Operation</vt:lpstr>
      <vt:lpstr>Project Finance and Changing Risk</vt:lpstr>
      <vt:lpstr>Back to Assignment - Triangulation</vt:lpstr>
      <vt:lpstr>Time-Line and Changing Risk are Crucial in Project Finance</vt:lpstr>
      <vt:lpstr>Development Phase, Probability and Venture Capital</vt:lpstr>
      <vt:lpstr>Process of Adjusted for Risk Changes</vt:lpstr>
      <vt:lpstr>Better Ways of Cost of Capital Measurement in Project Finance</vt:lpstr>
      <vt:lpstr>History versus Contracts and Consultant Reports: Project Finance versus Corporate Finance</vt:lpstr>
      <vt:lpstr>Many Proofs that IRR and Return on Investment are the Same Thing over the Long Run</vt:lpstr>
      <vt:lpstr>Price to Book and Example of a Bond</vt:lpstr>
      <vt:lpstr>Example of Investment versus Value</vt:lpstr>
      <vt:lpstr>Problem in Project Finance of Project IRR and ROIC and Resolution</vt:lpstr>
      <vt:lpstr>Resolving Problem with ROIC and Declining Capital in Project Finance</vt:lpstr>
      <vt:lpstr>EV to EBITDA is not Constant over Life for Single Asset</vt:lpstr>
      <vt:lpstr>Premium to Value at WACC for Single Project or Asset</vt:lpstr>
      <vt:lpstr>Example of Valuation with Implied Exit Discount Rates</vt:lpstr>
      <vt:lpstr>Process for Evaluating Cost of Capital and Required Price</vt:lpstr>
      <vt:lpstr>Debt Sculpting, DSCR Formula and Negative Repayment</vt:lpstr>
      <vt:lpstr>Summary of Results</vt:lpstr>
      <vt:lpstr>Reconciliation of IRR and ROE – Large Renewable Developer</vt:lpstr>
      <vt:lpstr>Total Energy – More Stable Returns but Low Value Relative to Investment</vt:lpstr>
      <vt:lpstr>Shell Oil and Exit from Renewable Investments</vt:lpstr>
      <vt:lpstr>Portugal Renewables and Low Returns when Growing</vt:lpstr>
      <vt:lpstr>EDP with Returns and Growth</vt:lpstr>
      <vt:lpstr>Section 8 Corporate Finance and Return Analysis</vt:lpstr>
      <vt:lpstr>Subjects</vt:lpstr>
      <vt:lpstr>IRR and ROIC</vt:lpstr>
      <vt:lpstr>Corporate Finance Example – Value if Income Produces Cash from ROIC</vt:lpstr>
      <vt:lpstr>In Project Finance we Do Not Need Terminal Value Formula; Only the Cost of Capital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Elvis Presley</dc:creator>
  <cp:lastModifiedBy>Edward Bodmer</cp:lastModifiedBy>
  <cp:revision>689</cp:revision>
  <dcterms:created xsi:type="dcterms:W3CDTF">2017-09-08T10:05:56Z</dcterms:created>
  <dcterms:modified xsi:type="dcterms:W3CDTF">2025-11-03T17:43:11Z</dcterms:modified>
</cp:coreProperties>
</file>