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60" r:id="rId2"/>
    <p:sldMasterId id="2147483678" r:id="rId3"/>
  </p:sldMasterIdLst>
  <p:notesMasterIdLst>
    <p:notesMasterId r:id="rId122"/>
  </p:notesMasterIdLst>
  <p:handoutMasterIdLst>
    <p:handoutMasterId r:id="rId123"/>
  </p:handoutMasterIdLst>
  <p:sldIdLst>
    <p:sldId id="2583" r:id="rId4"/>
    <p:sldId id="2594" r:id="rId5"/>
    <p:sldId id="2298" r:id="rId6"/>
    <p:sldId id="2599" r:id="rId7"/>
    <p:sldId id="2609" r:id="rId8"/>
    <p:sldId id="2299" r:id="rId9"/>
    <p:sldId id="2302" r:id="rId10"/>
    <p:sldId id="2307" r:id="rId11"/>
    <p:sldId id="2300" r:id="rId12"/>
    <p:sldId id="2547" r:id="rId13"/>
    <p:sldId id="2548" r:id="rId14"/>
    <p:sldId id="3563" r:id="rId15"/>
    <p:sldId id="3559" r:id="rId16"/>
    <p:sldId id="3561" r:id="rId17"/>
    <p:sldId id="2530" r:id="rId18"/>
    <p:sldId id="3512" r:id="rId19"/>
    <p:sldId id="3560" r:id="rId20"/>
    <p:sldId id="3682" r:id="rId21"/>
    <p:sldId id="661" r:id="rId22"/>
    <p:sldId id="3509" r:id="rId23"/>
    <p:sldId id="2180" r:id="rId24"/>
    <p:sldId id="1608" r:id="rId25"/>
    <p:sldId id="3515" r:id="rId26"/>
    <p:sldId id="1447" r:id="rId27"/>
    <p:sldId id="3508" r:id="rId28"/>
    <p:sldId id="1466" r:id="rId29"/>
    <p:sldId id="3683" r:id="rId30"/>
    <p:sldId id="2514" r:id="rId31"/>
    <p:sldId id="2313" r:id="rId32"/>
    <p:sldId id="1520" r:id="rId33"/>
    <p:sldId id="1335" r:id="rId34"/>
    <p:sldId id="1744" r:id="rId35"/>
    <p:sldId id="1981" r:id="rId36"/>
    <p:sldId id="2385" r:id="rId37"/>
    <p:sldId id="1285" r:id="rId38"/>
    <p:sldId id="2387" r:id="rId39"/>
    <p:sldId id="1745" r:id="rId40"/>
    <p:sldId id="1746" r:id="rId41"/>
    <p:sldId id="2613" r:id="rId42"/>
    <p:sldId id="3521" r:id="rId43"/>
    <p:sldId id="3522" r:id="rId44"/>
    <p:sldId id="3523" r:id="rId45"/>
    <p:sldId id="1755" r:id="rId46"/>
    <p:sldId id="1759" r:id="rId47"/>
    <p:sldId id="1507" r:id="rId48"/>
    <p:sldId id="3505" r:id="rId49"/>
    <p:sldId id="1760" r:id="rId50"/>
    <p:sldId id="1289" r:id="rId51"/>
    <p:sldId id="1450" r:id="rId52"/>
    <p:sldId id="1758" r:id="rId53"/>
    <p:sldId id="1496" r:id="rId54"/>
    <p:sldId id="1072" r:id="rId55"/>
    <p:sldId id="1502" r:id="rId56"/>
    <p:sldId id="1073" r:id="rId57"/>
    <p:sldId id="1511" r:id="rId58"/>
    <p:sldId id="1504" r:id="rId59"/>
    <p:sldId id="1497" r:id="rId60"/>
    <p:sldId id="2605" r:id="rId61"/>
    <p:sldId id="3562" r:id="rId62"/>
    <p:sldId id="2507" r:id="rId63"/>
    <p:sldId id="2305" r:id="rId64"/>
    <p:sldId id="3487" r:id="rId65"/>
    <p:sldId id="2377" r:id="rId66"/>
    <p:sldId id="3488" r:id="rId67"/>
    <p:sldId id="2260" r:id="rId68"/>
    <p:sldId id="371" r:id="rId69"/>
    <p:sldId id="2338" r:id="rId70"/>
    <p:sldId id="2304" r:id="rId71"/>
    <p:sldId id="320" r:id="rId72"/>
    <p:sldId id="428" r:id="rId73"/>
    <p:sldId id="2521" r:id="rId74"/>
    <p:sldId id="2170" r:id="rId75"/>
    <p:sldId id="2187" r:id="rId76"/>
    <p:sldId id="3524" r:id="rId77"/>
    <p:sldId id="2151" r:id="rId78"/>
    <p:sldId id="2096" r:id="rId79"/>
    <p:sldId id="1989" r:id="rId80"/>
    <p:sldId id="1033" r:id="rId81"/>
    <p:sldId id="3491" r:id="rId82"/>
    <p:sldId id="2184" r:id="rId83"/>
    <p:sldId id="2231" r:id="rId84"/>
    <p:sldId id="411" r:id="rId85"/>
    <p:sldId id="2259" r:id="rId86"/>
    <p:sldId id="275" r:id="rId87"/>
    <p:sldId id="314" r:id="rId88"/>
    <p:sldId id="328" r:id="rId89"/>
    <p:sldId id="3493" r:id="rId90"/>
    <p:sldId id="3525" r:id="rId91"/>
    <p:sldId id="3526" r:id="rId92"/>
    <p:sldId id="2129" r:id="rId93"/>
    <p:sldId id="3527" r:id="rId94"/>
    <p:sldId id="2016" r:id="rId95"/>
    <p:sldId id="2168" r:id="rId96"/>
    <p:sldId id="2433" r:id="rId97"/>
    <p:sldId id="595" r:id="rId98"/>
    <p:sldId id="600" r:id="rId99"/>
    <p:sldId id="596" r:id="rId100"/>
    <p:sldId id="597" r:id="rId101"/>
    <p:sldId id="601" r:id="rId102"/>
    <p:sldId id="587" r:id="rId103"/>
    <p:sldId id="588" r:id="rId104"/>
    <p:sldId id="2434" r:id="rId105"/>
    <p:sldId id="1992" r:id="rId106"/>
    <p:sldId id="3671" r:id="rId107"/>
    <p:sldId id="2578" r:id="rId108"/>
    <p:sldId id="2579" r:id="rId109"/>
    <p:sldId id="2390" r:id="rId110"/>
    <p:sldId id="1852" r:id="rId111"/>
    <p:sldId id="2240" r:id="rId112"/>
    <p:sldId id="594" r:id="rId113"/>
    <p:sldId id="3637" r:id="rId114"/>
    <p:sldId id="2278" r:id="rId115"/>
    <p:sldId id="2101" r:id="rId116"/>
    <p:sldId id="2054" r:id="rId117"/>
    <p:sldId id="2566" r:id="rId118"/>
    <p:sldId id="3681" r:id="rId119"/>
    <p:sldId id="2568" r:id="rId120"/>
    <p:sldId id="3641" r:id="rId12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Lewenski" initials="ML" lastIdx="1" clrIdx="0">
    <p:extLst>
      <p:ext uri="{19B8F6BF-5375-455C-9EA6-DF929625EA0E}">
        <p15:presenceInfo xmlns:p15="http://schemas.microsoft.com/office/powerpoint/2012/main" userId="f82d64a42721f9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6FE"/>
    <a:srgbClr val="043F63"/>
    <a:srgbClr val="152E58"/>
    <a:srgbClr val="0D7BB6"/>
    <a:srgbClr val="FF9933"/>
    <a:srgbClr val="454545"/>
    <a:srgbClr val="003A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B91D5-D184-4DF2-894F-8628FBDDEA16}" v="7" dt="2025-10-25T19:14:36.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92" autoAdjust="0"/>
  </p:normalViewPr>
  <p:slideViewPr>
    <p:cSldViewPr snapToGrid="0">
      <p:cViewPr varScale="1">
        <p:scale>
          <a:sx n="74" d="100"/>
          <a:sy n="74" d="100"/>
        </p:scale>
        <p:origin x="308"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40" d="100"/>
        <a:sy n="40" d="100"/>
      </p:scale>
      <p:origin x="0" y="0"/>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commentAuthors" Target="commentAuthors.xml"/><Relationship Id="rId129" Type="http://schemas.microsoft.com/office/2015/10/relationships/revisionInfo" Target="revisionInfo.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41235609911956E-2"/>
          <c:y val="4.1357031672322048E-2"/>
          <c:w val="0.92914562658374011"/>
          <c:h val="0.90463784917383627"/>
        </c:manualLayout>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26/10/2025</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331784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115</a:t>
            </a:fld>
            <a:endParaRPr lang="en-AU" dirty="0"/>
          </a:p>
        </p:txBody>
      </p:sp>
      <p:sp>
        <p:nvSpPr>
          <p:cNvPr id="243715" name="Rectangle 2"/>
          <p:cNvSpPr>
            <a:spLocks noGrp="1" noRot="1" noChangeAspect="1" noChangeArrowheads="1" noTextEdit="1"/>
          </p:cNvSpPr>
          <p:nvPr>
            <p:ph type="sldImg"/>
          </p:nvPr>
        </p:nvSpPr>
        <p:spPr bwMode="auto">
          <a:xfrm>
            <a:off x="582613" y="796925"/>
            <a:ext cx="56927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37355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99286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9673169" y="6456189"/>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914400" y="2130428"/>
            <a:ext cx="103632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626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183779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69575"/>
            <a:ext cx="10363200" cy="1767794"/>
          </a:xfrm>
        </p:spPr>
        <p:txBody>
          <a:bodyPr anchor="b">
            <a:normAutofit/>
          </a:bodyPr>
          <a:lstStyle>
            <a:lvl1pPr algn="l">
              <a:defRPr sz="4600">
                <a:solidFill>
                  <a:srgbClr val="043F63"/>
                </a:solidFill>
                <a:latin typeface="Rockwell" panose="020606030202050204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43683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3348068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787177"/>
            <a:ext cx="10515600" cy="1572303"/>
          </a:xfrm>
        </p:spPr>
        <p:txBody>
          <a:bodyPr anchor="b">
            <a:normAutofit/>
          </a:bodyPr>
          <a:lstStyle>
            <a:lvl1pPr algn="l">
              <a:defRPr sz="4600"/>
            </a:lvl1pPr>
          </a:lstStyle>
          <a:p>
            <a:r>
              <a:rPr lang="en-US"/>
              <a:t>Click to edit Master title style</a:t>
            </a:r>
            <a:endParaRPr lang="en-US" dirty="0"/>
          </a:p>
        </p:txBody>
      </p:sp>
      <p:sp>
        <p:nvSpPr>
          <p:cNvPr id="3" name="Text Placeholder 2"/>
          <p:cNvSpPr>
            <a:spLocks noGrp="1"/>
          </p:cNvSpPr>
          <p:nvPr>
            <p:ph type="body" idx="1"/>
          </p:nvPr>
        </p:nvSpPr>
        <p:spPr>
          <a:xfrm>
            <a:off x="831851" y="2669721"/>
            <a:ext cx="10515600" cy="2808515"/>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11066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2371713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2321785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Tree>
    <p:extLst>
      <p:ext uri="{BB962C8B-B14F-4D97-AF65-F5344CB8AC3E}">
        <p14:creationId xmlns:p14="http://schemas.microsoft.com/office/powerpoint/2010/main" val="130204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719403" y="1268760"/>
            <a:ext cx="8847667" cy="4824412"/>
          </a:xfrm>
        </p:spPr>
        <p:txBody>
          <a:bodyPr/>
          <a:lstStyle/>
          <a:p>
            <a:r>
              <a:rPr lang="en-US" dirty="0"/>
              <a:t>Click icon to add table</a:t>
            </a:r>
          </a:p>
        </p:txBody>
      </p:sp>
      <p:sp>
        <p:nvSpPr>
          <p:cNvPr id="4" name="Rectangle 2"/>
          <p:cNvSpPr>
            <a:spLocks noGrp="1" noChangeArrowheads="1"/>
          </p:cNvSpPr>
          <p:nvPr>
            <p:ph type="title"/>
          </p:nvPr>
        </p:nvSpPr>
        <p:spPr bwMode="auto">
          <a:xfrm>
            <a:off x="623392" y="692696"/>
            <a:ext cx="9697077" cy="4320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solidFill>
                  <a:srgbClr val="003A63"/>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701493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17600" y="381000"/>
            <a:ext cx="944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endParaRPr lang="en-US" altLang="en-US" sz="2000" b="1" dirty="0">
              <a:solidFill>
                <a:schemeClr val="tx2"/>
              </a:solidFill>
            </a:endParaRPr>
          </a:p>
        </p:txBody>
      </p:sp>
      <p:sp>
        <p:nvSpPr>
          <p:cNvPr id="3" name="Rectangle 3"/>
          <p:cNvSpPr>
            <a:spLocks noGrp="1" noChangeArrowheads="1"/>
          </p:cNvSpPr>
          <p:nvPr/>
        </p:nvSpPr>
        <p:spPr bwMode="auto">
          <a:xfrm>
            <a:off x="1016000" y="1295400"/>
            <a:ext cx="10261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406400" indent="-406400">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algn="l">
              <a:spcBef>
                <a:spcPct val="20000"/>
              </a:spcBef>
              <a:spcAft>
                <a:spcPct val="50000"/>
              </a:spcAft>
              <a:buFontTx/>
              <a:buChar char="•"/>
            </a:pPr>
            <a:endParaRPr lang="en-US" altLang="en-US" sz="2000" dirty="0"/>
          </a:p>
        </p:txBody>
      </p:sp>
    </p:spTree>
    <p:extLst>
      <p:ext uri="{BB962C8B-B14F-4D97-AF65-F5344CB8AC3E}">
        <p14:creationId xmlns:p14="http://schemas.microsoft.com/office/powerpoint/2010/main" val="1082022694"/>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7" y="2286007"/>
            <a:ext cx="8485263" cy="1767794"/>
          </a:xfrm>
        </p:spPr>
        <p:txBody>
          <a:bodyPr anchor="b">
            <a:normAutofit/>
          </a:bodyPr>
          <a:lstStyle>
            <a:lvl1pPr algn="l">
              <a:defRPr sz="400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11168751" y="6604921"/>
            <a:ext cx="466532"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4" dirty="0">
                <a:solidFill>
                  <a:schemeClr val="bg1"/>
                </a:solidFill>
              </a:rPr>
              <a:t>© 2022</a:t>
            </a:r>
            <a:endParaRPr lang="en-GB" sz="524" dirty="0">
              <a:solidFill>
                <a:schemeClr val="tx1"/>
              </a:solidFill>
            </a:endParaRPr>
          </a:p>
        </p:txBody>
      </p:sp>
      <p:sp>
        <p:nvSpPr>
          <p:cNvPr id="3" name="Rectangle 2">
            <a:extLst>
              <a:ext uri="{FF2B5EF4-FFF2-40B4-BE49-F238E27FC236}">
                <a16:creationId xmlns:a16="http://schemas.microsoft.com/office/drawing/2014/main" id="{A782EB8A-3406-AD2B-CE1C-2173C7C25C1F}"/>
              </a:ext>
            </a:extLst>
          </p:cNvPr>
          <p:cNvSpPr/>
          <p:nvPr userDrawn="1"/>
        </p:nvSpPr>
        <p:spPr>
          <a:xfrm>
            <a:off x="4" y="-16932"/>
            <a:ext cx="9685232"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00B0F0"/>
              </a:solidFill>
              <a:highlight>
                <a:srgbClr val="00FFFF"/>
              </a:highlight>
            </a:endParaRPr>
          </a:p>
        </p:txBody>
      </p:sp>
    </p:spTree>
    <p:extLst>
      <p:ext uri="{BB962C8B-B14F-4D97-AF65-F5344CB8AC3E}">
        <p14:creationId xmlns:p14="http://schemas.microsoft.com/office/powerpoint/2010/main" val="268478999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52E58"/>
        </a:solidFill>
        <a:effectLst/>
      </p:bgPr>
    </p:bg>
    <p:spTree>
      <p:nvGrpSpPr>
        <p:cNvPr id="1" name=""/>
        <p:cNvGrpSpPr/>
        <p:nvPr/>
      </p:nvGrpSpPr>
      <p:grpSpPr>
        <a:xfrm>
          <a:off x="0" y="0"/>
          <a:ext cx="0" cy="0"/>
          <a:chOff x="0" y="0"/>
          <a:chExt cx="0" cy="0"/>
        </a:xfrm>
      </p:grpSpPr>
      <p:sp>
        <p:nvSpPr>
          <p:cNvPr id="8" name="Rectangle 7"/>
          <p:cNvSpPr/>
          <p:nvPr userDrawn="1"/>
        </p:nvSpPr>
        <p:spPr>
          <a:xfrm>
            <a:off x="9673169" y="6456189"/>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914400" y="2130428"/>
            <a:ext cx="10363200" cy="1470025"/>
          </a:xfrm>
          <a:solidFill>
            <a:srgbClr val="043F63"/>
          </a:solidFill>
        </p:spPr>
        <p:txBody>
          <a:bodyPr/>
          <a:lstStyle>
            <a:lvl1pPr algn="ctr">
              <a:defRPr lang="en-US" sz="7200" b="1" smtClean="0">
                <a:solidFill>
                  <a:schemeClr val="bg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440404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2FB7-EA87-C064-5DA4-E71B0EB06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1C7B3-B807-0DB3-102F-E8F11F5A8590}"/>
              </a:ext>
            </a:extLst>
          </p:cNvPr>
          <p:cNvSpPr>
            <a:spLocks noGrp="1"/>
          </p:cNvSpPr>
          <p:nvPr>
            <p:ph type="dt" sz="half" idx="10"/>
          </p:nvPr>
        </p:nvSpPr>
        <p:spPr/>
        <p:txBody>
          <a:bodyPr/>
          <a:lstStyle/>
          <a:p>
            <a:fld id="{17C58CDA-B52E-48FD-AB2F-55AE3C2D9DCC}" type="datetimeFigureOut">
              <a:rPr lang="en-US" smtClean="0"/>
              <a:t>10/26/2025</a:t>
            </a:fld>
            <a:endParaRPr lang="en-US" dirty="0"/>
          </a:p>
        </p:txBody>
      </p:sp>
      <p:sp>
        <p:nvSpPr>
          <p:cNvPr id="4" name="Footer Placeholder 3">
            <a:extLst>
              <a:ext uri="{FF2B5EF4-FFF2-40B4-BE49-F238E27FC236}">
                <a16:creationId xmlns:a16="http://schemas.microsoft.com/office/drawing/2014/main" id="{52F69963-9CD9-4AB5-1031-A709DEEC9D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78BAC6-C04F-78DA-5D29-DBDE0285674E}"/>
              </a:ext>
            </a:extLst>
          </p:cNvPr>
          <p:cNvSpPr>
            <a:spLocks noGrp="1"/>
          </p:cNvSpPr>
          <p:nvPr>
            <p:ph type="sldNum" sz="quarter" idx="12"/>
          </p:nvPr>
        </p:nvSpPr>
        <p:spPr/>
        <p:txBody>
          <a:bodyPr/>
          <a:lstStyle/>
          <a:p>
            <a:fld id="{3A3CF08E-1443-4363-A49F-914C3ECA76A6}" type="slidenum">
              <a:rPr lang="en-US" smtClean="0"/>
              <a:t>‹#›</a:t>
            </a:fld>
            <a:endParaRPr lang="en-US" dirty="0"/>
          </a:p>
        </p:txBody>
      </p:sp>
    </p:spTree>
    <p:extLst>
      <p:ext uri="{BB962C8B-B14F-4D97-AF65-F5344CB8AC3E}">
        <p14:creationId xmlns:p14="http://schemas.microsoft.com/office/powerpoint/2010/main" val="221026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4" y="-16932"/>
            <a:ext cx="9685232"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00B0F0"/>
              </a:solidFill>
              <a:highlight>
                <a:srgbClr val="00FFFF"/>
              </a:highlight>
            </a:endParaRPr>
          </a:p>
        </p:txBody>
      </p:sp>
      <p:sp>
        <p:nvSpPr>
          <p:cNvPr id="12" name="Title 1"/>
          <p:cNvSpPr>
            <a:spLocks noGrp="1"/>
          </p:cNvSpPr>
          <p:nvPr>
            <p:ph type="ctrTitle" hasCustomPrompt="1"/>
          </p:nvPr>
        </p:nvSpPr>
        <p:spPr>
          <a:xfrm>
            <a:off x="323486" y="770147"/>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86" y="1600211"/>
            <a:ext cx="1153267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1"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3629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7866FE"/>
        </a:solidFill>
        <a:effectLst/>
      </p:bgPr>
    </p:bg>
    <p:spTree>
      <p:nvGrpSpPr>
        <p:cNvPr id="1" name=""/>
        <p:cNvGrpSpPr/>
        <p:nvPr/>
      </p:nvGrpSpPr>
      <p:grpSpPr>
        <a:xfrm>
          <a:off x="0" y="0"/>
          <a:ext cx="0" cy="0"/>
          <a:chOff x="0" y="0"/>
          <a:chExt cx="0" cy="0"/>
        </a:xfrm>
      </p:grpSpPr>
      <p:sp>
        <p:nvSpPr>
          <p:cNvPr id="8" name="Rectangle 7"/>
          <p:cNvSpPr/>
          <p:nvPr userDrawn="1"/>
        </p:nvSpPr>
        <p:spPr>
          <a:xfrm>
            <a:off x="9673169" y="6456189"/>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914400" y="2130428"/>
            <a:ext cx="10363200" cy="1470025"/>
          </a:xfrm>
          <a:solidFill>
            <a:srgbClr val="7866FE"/>
          </a:solidFill>
        </p:spPr>
        <p:txBody>
          <a:bodyPr/>
          <a:lstStyle>
            <a:lvl1pPr algn="ctr">
              <a:defRPr lang="en-US" sz="7200" b="1" smtClean="0">
                <a:solidFill>
                  <a:schemeClr val="bg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8705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9673169" y="6439256"/>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323478" y="770145"/>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78" y="1600200"/>
            <a:ext cx="11526689" cy="4916621"/>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9559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9673169" y="6439256"/>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323478" y="770145"/>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79" y="1402081"/>
            <a:ext cx="5380636"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E4CC200-1B66-7D7A-4E12-53A1274AA3BC}"/>
              </a:ext>
            </a:extLst>
          </p:cNvPr>
          <p:cNvSpPr>
            <a:spLocks noGrp="1"/>
          </p:cNvSpPr>
          <p:nvPr>
            <p:ph type="body" sz="quarter" idx="14"/>
          </p:nvPr>
        </p:nvSpPr>
        <p:spPr>
          <a:xfrm>
            <a:off x="6096000" y="1402081"/>
            <a:ext cx="5329645"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12">
            <a:extLst>
              <a:ext uri="{FF2B5EF4-FFF2-40B4-BE49-F238E27FC236}">
                <a16:creationId xmlns:a16="http://schemas.microsoft.com/office/drawing/2014/main" id="{9C2EC419-4897-77CA-7391-9D987FB40CED}"/>
              </a:ext>
            </a:extLst>
          </p:cNvPr>
          <p:cNvSpPr>
            <a:spLocks noGrp="1"/>
          </p:cNvSpPr>
          <p:nvPr>
            <p:ph type="body" sz="quarter" idx="15"/>
          </p:nvPr>
        </p:nvSpPr>
        <p:spPr>
          <a:xfrm>
            <a:off x="323478" y="4071258"/>
            <a:ext cx="5380636"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2">
            <a:extLst>
              <a:ext uri="{FF2B5EF4-FFF2-40B4-BE49-F238E27FC236}">
                <a16:creationId xmlns:a16="http://schemas.microsoft.com/office/drawing/2014/main" id="{441B66A2-8D7E-FBA7-AF3C-158D4B106EBC}"/>
              </a:ext>
            </a:extLst>
          </p:cNvPr>
          <p:cNvSpPr>
            <a:spLocks noGrp="1"/>
          </p:cNvSpPr>
          <p:nvPr>
            <p:ph type="body" sz="quarter" idx="16"/>
          </p:nvPr>
        </p:nvSpPr>
        <p:spPr>
          <a:xfrm>
            <a:off x="6162575" y="3997235"/>
            <a:ext cx="5380636" cy="2198912"/>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9645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9685232"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317490" y="566591"/>
            <a:ext cx="1153267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9469" y="1136653"/>
            <a:ext cx="11520699"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4539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335683"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840316" y="1202583"/>
            <a:ext cx="5158317"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08001" y="1774763"/>
            <a:ext cx="5490633"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202582"/>
            <a:ext cx="500380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774763"/>
            <a:ext cx="561340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12192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10737843" y="6513781"/>
            <a:ext cx="1047757"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4007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81000"/>
            <a:ext cx="9448800" cy="762000"/>
          </a:xfrm>
        </p:spPr>
        <p:txBody>
          <a:bodyPr/>
          <a:lstStyle/>
          <a:p>
            <a:r>
              <a:rPr lang="en-US"/>
              <a:t>Click to edit Master title style</a:t>
            </a:r>
          </a:p>
        </p:txBody>
      </p:sp>
      <p:sp>
        <p:nvSpPr>
          <p:cNvPr id="3" name="Text Placeholder 2"/>
          <p:cNvSpPr>
            <a:spLocks noGrp="1"/>
          </p:cNvSpPr>
          <p:nvPr>
            <p:ph type="body" sz="half" idx="1"/>
          </p:nvPr>
        </p:nvSpPr>
        <p:spPr>
          <a:xfrm>
            <a:off x="1016000" y="1295400"/>
            <a:ext cx="5029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295400"/>
            <a:ext cx="5029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029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542037"/>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609600"/>
            <a:ext cx="9448800" cy="762000"/>
          </a:xfrm>
        </p:spPr>
        <p:txBody>
          <a:bodyPr/>
          <a:lstStyle/>
          <a:p>
            <a:r>
              <a:rPr lang="en-US"/>
              <a:t>Click to edit Master title style</a:t>
            </a:r>
          </a:p>
        </p:txBody>
      </p:sp>
      <p:sp>
        <p:nvSpPr>
          <p:cNvPr id="3" name="Text Placeholder 2"/>
          <p:cNvSpPr>
            <a:spLocks noGrp="1"/>
          </p:cNvSpPr>
          <p:nvPr>
            <p:ph type="body" sz="half" idx="1"/>
          </p:nvPr>
        </p:nvSpPr>
        <p:spPr>
          <a:xfrm>
            <a:off x="1016000" y="1524000"/>
            <a:ext cx="497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497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66427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D20770-82C7-7D2A-684F-5BD43242A4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F70209-2A25-CA60-4417-6AD7B0516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ECD3-3280-48DE-7F94-FF79B9D48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D338D-BF11-4C17-8851-F5CF707A8B47}" type="datetimeFigureOut">
              <a:rPr lang="en-US" smtClean="0"/>
              <a:t>10/26/2025</a:t>
            </a:fld>
            <a:endParaRPr lang="en-US" dirty="0"/>
          </a:p>
        </p:txBody>
      </p:sp>
      <p:sp>
        <p:nvSpPr>
          <p:cNvPr id="5" name="Footer Placeholder 4">
            <a:extLst>
              <a:ext uri="{FF2B5EF4-FFF2-40B4-BE49-F238E27FC236}">
                <a16:creationId xmlns:a16="http://schemas.microsoft.com/office/drawing/2014/main" id="{AD9FBF6B-64A2-04C6-EA49-4BCB99A32A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DE5CCE-C4B6-6A75-4067-82880BB87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7C673-7A10-4733-AC0C-6112DF097F9C}" type="slidenum">
              <a:rPr lang="en-US" smtClean="0"/>
              <a:t>‹#›</a:t>
            </a:fld>
            <a:endParaRPr lang="en-US" dirty="0"/>
          </a:p>
        </p:txBody>
      </p:sp>
    </p:spTree>
    <p:extLst>
      <p:ext uri="{BB962C8B-B14F-4D97-AF65-F5344CB8AC3E}">
        <p14:creationId xmlns:p14="http://schemas.microsoft.com/office/powerpoint/2010/main" val="3558813300"/>
      </p:ext>
    </p:extLst>
  </p:cSld>
  <p:clrMap bg1="lt1" tx1="dk1" bg2="lt2" tx2="dk2" accent1="accent1" accent2="accent2" accent3="accent3" accent4="accent4" accent5="accent5" accent6="accent6" hlink="hlink" folHlink="folHlink"/>
  <p:sldLayoutIdLst>
    <p:sldLayoutId id="2147483694" r:id="rId1"/>
    <p:sldLayoutId id="2147483711" r:id="rId2"/>
    <p:sldLayoutId id="2147483714" r:id="rId3"/>
    <p:sldLayoutId id="2147483695" r:id="rId4"/>
    <p:sldLayoutId id="2147483696" r:id="rId5"/>
    <p:sldLayoutId id="2147483698" r:id="rId6"/>
    <p:sldLayoutId id="2147483702" r:id="rId7"/>
    <p:sldLayoutId id="2147483706" r:id="rId8"/>
    <p:sldLayoutId id="2147483708" r:id="rId9"/>
    <p:sldLayoutId id="214748371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03202"/>
            <a:ext cx="10141656" cy="6540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6400" y="1209675"/>
            <a:ext cx="11088915"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95315" y="6457951"/>
            <a:ext cx="696685" cy="400050"/>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
        <p:nvSpPr>
          <p:cNvPr id="5" name="Rectangle 4"/>
          <p:cNvSpPr/>
          <p:nvPr userDrawn="1"/>
        </p:nvSpPr>
        <p:spPr>
          <a:xfrm>
            <a:off x="10913255" y="653142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2019</a:t>
            </a:r>
            <a:endParaRPr lang="en-GB" sz="700" dirty="0">
              <a:solidFill>
                <a:schemeClr val="tx1"/>
              </a:solidFill>
            </a:endParaRPr>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703" r:id="rId8"/>
  </p:sldLayoutIdLst>
  <p:hf hdr="0" ftr="0" dt="0"/>
  <p:txStyles>
    <p:titleStyle>
      <a:lvl1pPr algn="l" defTabSz="914400" rtl="0" eaLnBrk="1" latinLnBrk="0" hangingPunct="1">
        <a:lnSpc>
          <a:spcPct val="90000"/>
        </a:lnSpc>
        <a:spcBef>
          <a:spcPct val="0"/>
        </a:spcBef>
        <a:buNone/>
        <a:defRPr sz="3000" b="0" kern="1200">
          <a:solidFill>
            <a:srgbClr val="0D7BB6"/>
          </a:solidFill>
          <a:latin typeface="Arial" panose="020B0604020202020204" pitchFamily="34" charset="0"/>
          <a:ea typeface="+mj-ea"/>
          <a:cs typeface="Arial" panose="020B0604020202020204" pitchFamily="34" charset="0"/>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7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EE7A02-F5A7-2387-9876-32F674618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019EE-708D-EF93-432A-DEDE240575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6D37F-CE5B-F68F-6B54-86B3FA12C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C58CDA-B52E-48FD-AB2F-55AE3C2D9DCC}" type="datetimeFigureOut">
              <a:rPr lang="en-US" smtClean="0"/>
              <a:t>10/26/2025</a:t>
            </a:fld>
            <a:endParaRPr lang="en-US" dirty="0"/>
          </a:p>
        </p:txBody>
      </p:sp>
      <p:sp>
        <p:nvSpPr>
          <p:cNvPr id="5" name="Footer Placeholder 4">
            <a:extLst>
              <a:ext uri="{FF2B5EF4-FFF2-40B4-BE49-F238E27FC236}">
                <a16:creationId xmlns:a16="http://schemas.microsoft.com/office/drawing/2014/main" id="{DE123696-43D6-9AFF-3CD0-B1A0A4EC4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A2A5F90-C205-1937-EA96-28F84483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3CF08E-1443-4363-A49F-914C3ECA76A6}" type="slidenum">
              <a:rPr lang="en-US" smtClean="0"/>
              <a:t>‹#›</a:t>
            </a:fld>
            <a:endParaRPr lang="en-US" dirty="0"/>
          </a:p>
        </p:txBody>
      </p:sp>
    </p:spTree>
    <p:extLst>
      <p:ext uri="{BB962C8B-B14F-4D97-AF65-F5344CB8AC3E}">
        <p14:creationId xmlns:p14="http://schemas.microsoft.com/office/powerpoint/2010/main" val="113330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5" Type="http://schemas.openxmlformats.org/officeDocument/2006/relationships/image" Target="../media/image99.png"/><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3BCB-762C-1577-0283-7622DC40FD9E}"/>
              </a:ext>
            </a:extLst>
          </p:cNvPr>
          <p:cNvSpPr>
            <a:spLocks noGrp="1"/>
          </p:cNvSpPr>
          <p:nvPr>
            <p:ph type="ctrTitle"/>
          </p:nvPr>
        </p:nvSpPr>
        <p:spPr>
          <a:xfrm>
            <a:off x="491837" y="2084987"/>
            <a:ext cx="6975764" cy="2688025"/>
          </a:xfrm>
        </p:spPr>
        <p:txBody>
          <a:bodyPr>
            <a:normAutofit/>
          </a:bodyPr>
          <a:lstStyle/>
          <a:p>
            <a:r>
              <a:rPr lang="en-US" dirty="0"/>
              <a:t>Historic Case Studies</a:t>
            </a:r>
            <a:br>
              <a:rPr lang="en-US" dirty="0"/>
            </a:br>
            <a:endParaRPr lang="en-US" dirty="0"/>
          </a:p>
        </p:txBody>
      </p:sp>
    </p:spTree>
    <p:extLst>
      <p:ext uri="{BB962C8B-B14F-4D97-AF65-F5344CB8AC3E}">
        <p14:creationId xmlns:p14="http://schemas.microsoft.com/office/powerpoint/2010/main" val="332936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244D-C2E2-8635-6D79-10CA9227C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9ACA5-4FFD-FC16-E519-91C2CDC0C857}"/>
              </a:ext>
            </a:extLst>
          </p:cNvPr>
          <p:cNvSpPr>
            <a:spLocks noGrp="1"/>
          </p:cNvSpPr>
          <p:nvPr>
            <p:ph type="title"/>
          </p:nvPr>
        </p:nvSpPr>
        <p:spPr/>
        <p:txBody>
          <a:bodyPr/>
          <a:lstStyle/>
          <a:p>
            <a:r>
              <a:rPr lang="en-US" dirty="0"/>
              <a:t>Commodity Price 1</a:t>
            </a:r>
          </a:p>
        </p:txBody>
      </p:sp>
      <p:sp>
        <p:nvSpPr>
          <p:cNvPr id="3" name="Content Placeholder 2">
            <a:extLst>
              <a:ext uri="{FF2B5EF4-FFF2-40B4-BE49-F238E27FC236}">
                <a16:creationId xmlns:a16="http://schemas.microsoft.com/office/drawing/2014/main" id="{AEA1DC07-EF43-9709-A615-1439B96FDCF9}"/>
              </a:ext>
            </a:extLst>
          </p:cNvPr>
          <p:cNvSpPr>
            <a:spLocks noGrp="1"/>
          </p:cNvSpPr>
          <p:nvPr>
            <p:ph idx="1"/>
          </p:nvPr>
        </p:nvSpPr>
        <p:spPr/>
        <p:txBody>
          <a:bodyPr/>
          <a:lstStyle/>
          <a:p>
            <a:r>
              <a:rPr lang="en-US" dirty="0"/>
              <a:t>Commodity Prices are Volatile</a:t>
            </a:r>
          </a:p>
          <a:p>
            <a:r>
              <a:rPr lang="en-US" dirty="0"/>
              <a:t>But;</a:t>
            </a:r>
          </a:p>
          <a:p>
            <a:pPr lvl="1"/>
            <a:r>
              <a:rPr lang="en-US" dirty="0"/>
              <a:t>Mean Reversion</a:t>
            </a:r>
          </a:p>
          <a:p>
            <a:pPr lvl="1"/>
            <a:r>
              <a:rPr lang="en-US" dirty="0"/>
              <a:t>Can Hedge</a:t>
            </a:r>
          </a:p>
          <a:p>
            <a:pPr lvl="1"/>
            <a:r>
              <a:rPr lang="en-US" dirty="0"/>
              <a:t>Importance of Natural Gas</a:t>
            </a:r>
          </a:p>
          <a:p>
            <a:pPr lvl="1"/>
            <a:endParaRPr lang="en-US" dirty="0"/>
          </a:p>
        </p:txBody>
      </p:sp>
      <p:sp>
        <p:nvSpPr>
          <p:cNvPr id="4" name="Slide Number Placeholder 3">
            <a:extLst>
              <a:ext uri="{FF2B5EF4-FFF2-40B4-BE49-F238E27FC236}">
                <a16:creationId xmlns:a16="http://schemas.microsoft.com/office/drawing/2014/main" id="{5DED85A3-5827-C167-29C5-CF1106911706}"/>
              </a:ext>
            </a:extLst>
          </p:cNvPr>
          <p:cNvSpPr>
            <a:spLocks noGrp="1"/>
          </p:cNvSpPr>
          <p:nvPr>
            <p:ph type="sldNum" sz="quarter" idx="12"/>
          </p:nvPr>
        </p:nvSpPr>
        <p:spPr/>
        <p:txBody>
          <a:bodyPr/>
          <a:lstStyle/>
          <a:p>
            <a:fld id="{EB241CD2-1E45-42A3-B213-66A034DF9A3B}" type="slidenum">
              <a:rPr lang="en-GB" smtClean="0"/>
              <a:t>10</a:t>
            </a:fld>
            <a:endParaRPr lang="en-GB" dirty="0"/>
          </a:p>
        </p:txBody>
      </p:sp>
      <p:pic>
        <p:nvPicPr>
          <p:cNvPr id="7" name="Picture 6">
            <a:extLst>
              <a:ext uri="{FF2B5EF4-FFF2-40B4-BE49-F238E27FC236}">
                <a16:creationId xmlns:a16="http://schemas.microsoft.com/office/drawing/2014/main" id="{F9AFE2FA-BAB2-B8E8-E953-6DEBBBB62109}"/>
              </a:ext>
            </a:extLst>
          </p:cNvPr>
          <p:cNvPicPr>
            <a:picLocks noChangeAspect="1"/>
          </p:cNvPicPr>
          <p:nvPr/>
        </p:nvPicPr>
        <p:blipFill>
          <a:blip r:embed="rId2"/>
          <a:stretch>
            <a:fillRect/>
          </a:stretch>
        </p:blipFill>
        <p:spPr>
          <a:xfrm>
            <a:off x="5263002" y="1967052"/>
            <a:ext cx="6039316" cy="3681268"/>
          </a:xfrm>
          <a:prstGeom prst="rect">
            <a:avLst/>
          </a:prstGeom>
        </p:spPr>
      </p:pic>
    </p:spTree>
    <p:extLst>
      <p:ext uri="{BB962C8B-B14F-4D97-AF65-F5344CB8AC3E}">
        <p14:creationId xmlns:p14="http://schemas.microsoft.com/office/powerpoint/2010/main" val="8403335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Illustration of DSCR and Debt to Capital Constraint</a:t>
            </a:r>
          </a:p>
        </p:txBody>
      </p:sp>
      <p:pic>
        <p:nvPicPr>
          <p:cNvPr id="5" name="Content Placeholder 4"/>
          <p:cNvPicPr>
            <a:picLocks noGrp="1" noChangeAspect="1"/>
          </p:cNvPicPr>
          <p:nvPr>
            <p:ph idx="1"/>
          </p:nvPr>
        </p:nvPicPr>
        <p:blipFill>
          <a:blip r:embed="rId2"/>
          <a:stretch>
            <a:fillRect/>
          </a:stretch>
        </p:blipFill>
        <p:spPr>
          <a:xfrm>
            <a:off x="2588036" y="1161072"/>
            <a:ext cx="4835770" cy="2417885"/>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100</a:t>
            </a:fld>
            <a:endParaRPr lang="en-GB" dirty="0"/>
          </a:p>
        </p:txBody>
      </p:sp>
      <p:pic>
        <p:nvPicPr>
          <p:cNvPr id="7" name="Picture 6"/>
          <p:cNvPicPr>
            <a:picLocks noChangeAspect="1"/>
          </p:cNvPicPr>
          <p:nvPr/>
        </p:nvPicPr>
        <p:blipFill>
          <a:blip r:embed="rId3"/>
          <a:stretch>
            <a:fillRect/>
          </a:stretch>
        </p:blipFill>
        <p:spPr>
          <a:xfrm>
            <a:off x="2588036" y="4037316"/>
            <a:ext cx="4835770" cy="2420635"/>
          </a:xfrm>
          <a:prstGeom prst="rect">
            <a:avLst/>
          </a:prstGeom>
        </p:spPr>
      </p:pic>
      <p:sp>
        <p:nvSpPr>
          <p:cNvPr id="3" name="TextBox 2">
            <a:extLst>
              <a:ext uri="{FF2B5EF4-FFF2-40B4-BE49-F238E27FC236}">
                <a16:creationId xmlns:a16="http://schemas.microsoft.com/office/drawing/2014/main" id="{C0AC4574-E848-4234-A60C-89DEEF061CD5}"/>
              </a:ext>
            </a:extLst>
          </p:cNvPr>
          <p:cNvSpPr txBox="1"/>
          <p:nvPr/>
        </p:nvSpPr>
        <p:spPr>
          <a:xfrm>
            <a:off x="7944051" y="1590816"/>
            <a:ext cx="2290316" cy="1200329"/>
          </a:xfrm>
          <a:prstGeom prst="rect">
            <a:avLst/>
          </a:prstGeom>
          <a:solidFill>
            <a:srgbClr val="FFFF00"/>
          </a:solidFill>
        </p:spPr>
        <p:txBody>
          <a:bodyPr wrap="square" rtlCol="0">
            <a:spAutoFit/>
          </a:bodyPr>
          <a:lstStyle/>
          <a:p>
            <a:r>
              <a:rPr lang="en-US" dirty="0"/>
              <a:t>Lower DSCR results in too high debt to capital ratio. Need to constrain the debt.</a:t>
            </a:r>
          </a:p>
        </p:txBody>
      </p:sp>
      <p:sp>
        <p:nvSpPr>
          <p:cNvPr id="8" name="TextBox 7">
            <a:extLst>
              <a:ext uri="{FF2B5EF4-FFF2-40B4-BE49-F238E27FC236}">
                <a16:creationId xmlns:a16="http://schemas.microsoft.com/office/drawing/2014/main" id="{DD8241AC-E853-481F-8E7E-573A214DA732}"/>
              </a:ext>
            </a:extLst>
          </p:cNvPr>
          <p:cNvSpPr txBox="1"/>
          <p:nvPr/>
        </p:nvSpPr>
        <p:spPr>
          <a:xfrm>
            <a:off x="7859211" y="3882779"/>
            <a:ext cx="2375157" cy="2031325"/>
          </a:xfrm>
          <a:prstGeom prst="rect">
            <a:avLst/>
          </a:prstGeom>
          <a:solidFill>
            <a:srgbClr val="FFFF00"/>
          </a:solidFill>
        </p:spPr>
        <p:txBody>
          <a:bodyPr wrap="square" rtlCol="0">
            <a:spAutoFit/>
          </a:bodyPr>
          <a:lstStyle/>
          <a:p>
            <a:r>
              <a:rPr lang="en-US" dirty="0"/>
              <a:t>Discounted Red Area (using the interest rate) is the Value of the Debt.</a:t>
            </a:r>
          </a:p>
          <a:p>
            <a:endParaRPr lang="en-US" dirty="0"/>
          </a:p>
          <a:p>
            <a:r>
              <a:rPr lang="en-US" dirty="0"/>
              <a:t>DSCR sizing means you believe your forecast.</a:t>
            </a:r>
          </a:p>
        </p:txBody>
      </p:sp>
    </p:spTree>
    <p:extLst>
      <p:ext uri="{BB962C8B-B14F-4D97-AF65-F5344CB8AC3E}">
        <p14:creationId xmlns:p14="http://schemas.microsoft.com/office/powerpoint/2010/main" val="30014090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Constraint is in Place</a:t>
            </a:r>
          </a:p>
        </p:txBody>
      </p:sp>
      <p:sp>
        <p:nvSpPr>
          <p:cNvPr id="3" name="Content Placeholder 2"/>
          <p:cNvSpPr>
            <a:spLocks noGrp="1"/>
          </p:cNvSpPr>
          <p:nvPr>
            <p:ph idx="1"/>
          </p:nvPr>
        </p:nvSpPr>
        <p:spPr>
          <a:xfrm>
            <a:off x="406401" y="1209675"/>
            <a:ext cx="5689600" cy="4456834"/>
          </a:xfrm>
        </p:spPr>
        <p:txBody>
          <a:bodyPr>
            <a:normAutofit fontScale="85000" lnSpcReduction="20000"/>
          </a:bodyPr>
          <a:lstStyle/>
          <a:p>
            <a:r>
              <a:rPr lang="en-US" sz="2400" dirty="0"/>
              <a:t>Items have an effect on whether the debt to capital constraint or the debt to capital constraint applies: </a:t>
            </a:r>
          </a:p>
          <a:p>
            <a:r>
              <a:rPr lang="en-US" sz="2400" dirty="0"/>
              <a:t>Need to Understand that NPV of Debt Service is Loan Value</a:t>
            </a:r>
          </a:p>
          <a:p>
            <a:pPr lvl="1"/>
            <a:r>
              <a:rPr lang="en-US" sz="2000" dirty="0"/>
              <a:t>High Project IRR </a:t>
            </a:r>
            <a:r>
              <a:rPr lang="en-US" sz="2000" dirty="0">
                <a:sym typeface="Wingdings" panose="05000000000000000000" pitchFamily="2" charset="2"/>
              </a:rPr>
              <a:t> More Likely </a:t>
            </a:r>
            <a:r>
              <a:rPr lang="en-US" sz="2000" dirty="0"/>
              <a:t>Debt to Constraint; </a:t>
            </a:r>
          </a:p>
          <a:p>
            <a:pPr lvl="1"/>
            <a:r>
              <a:rPr lang="en-US" sz="2000" dirty="0"/>
              <a:t>Long Tenor </a:t>
            </a:r>
            <a:r>
              <a:rPr lang="en-US" sz="2000" dirty="0">
                <a:sym typeface="Wingdings" panose="05000000000000000000" pitchFamily="2" charset="2"/>
              </a:rPr>
              <a:t> More Likely </a:t>
            </a:r>
            <a:r>
              <a:rPr lang="en-US" sz="2000" dirty="0"/>
              <a:t>Debt to Capital Constraint; </a:t>
            </a:r>
          </a:p>
          <a:p>
            <a:pPr lvl="1"/>
            <a:r>
              <a:rPr lang="en-US" sz="2000" dirty="0"/>
              <a:t>Sculpting </a:t>
            </a:r>
            <a:r>
              <a:rPr lang="en-US" sz="2000" dirty="0">
                <a:sym typeface="Wingdings" panose="05000000000000000000" pitchFamily="2" charset="2"/>
              </a:rPr>
              <a:t> More Likely </a:t>
            </a:r>
            <a:r>
              <a:rPr lang="en-US" sz="2000" dirty="0"/>
              <a:t>Debt to Capital Constraint; </a:t>
            </a:r>
          </a:p>
          <a:p>
            <a:pPr lvl="1"/>
            <a:r>
              <a:rPr lang="en-US" sz="2000" dirty="0"/>
              <a:t>Low Interest Rate </a:t>
            </a:r>
            <a:r>
              <a:rPr lang="en-US" sz="2000" dirty="0">
                <a:sym typeface="Wingdings" panose="05000000000000000000" pitchFamily="2" charset="2"/>
              </a:rPr>
              <a:t> Morel Likely </a:t>
            </a:r>
            <a:r>
              <a:rPr lang="en-US" sz="2000" dirty="0"/>
              <a:t>Debt to Capital Constraint. </a:t>
            </a:r>
          </a:p>
          <a:p>
            <a:pPr lvl="1"/>
            <a:r>
              <a:rPr lang="en-US" sz="2000" dirty="0"/>
              <a:t>Low Project IRR </a:t>
            </a:r>
            <a:r>
              <a:rPr lang="en-US" sz="2000" dirty="0">
                <a:sym typeface="Wingdings" panose="05000000000000000000" pitchFamily="2" charset="2"/>
              </a:rPr>
              <a:t> More Likely</a:t>
            </a:r>
            <a:r>
              <a:rPr lang="en-US" sz="2000" dirty="0"/>
              <a:t> DSCR Constraint; </a:t>
            </a:r>
          </a:p>
          <a:p>
            <a:pPr lvl="1"/>
            <a:r>
              <a:rPr lang="en-US" sz="2000" dirty="0"/>
              <a:t>Short Tenor </a:t>
            </a:r>
            <a:r>
              <a:rPr lang="en-US" sz="2000" dirty="0">
                <a:sym typeface="Wingdings" panose="05000000000000000000" pitchFamily="2" charset="2"/>
              </a:rPr>
              <a:t> More Likely</a:t>
            </a:r>
            <a:r>
              <a:rPr lang="en-US" sz="2000" dirty="0"/>
              <a:t> DSCR Constraint; </a:t>
            </a:r>
          </a:p>
          <a:p>
            <a:pPr lvl="1"/>
            <a:r>
              <a:rPr lang="en-US" sz="2000" dirty="0"/>
              <a:t>Level Payment </a:t>
            </a:r>
            <a:r>
              <a:rPr lang="en-US" sz="2000" dirty="0">
                <a:sym typeface="Wingdings" panose="05000000000000000000" pitchFamily="2" charset="2"/>
              </a:rPr>
              <a:t> More Likely</a:t>
            </a:r>
            <a:r>
              <a:rPr lang="en-US" sz="2000" dirty="0"/>
              <a:t> DSCR Constraint; </a:t>
            </a:r>
          </a:p>
          <a:p>
            <a:pPr lvl="1"/>
            <a:r>
              <a:rPr lang="en-US" sz="2000" dirty="0"/>
              <a:t>High Interest Rate </a:t>
            </a:r>
            <a:r>
              <a:rPr lang="en-US" sz="2000" dirty="0">
                <a:sym typeface="Wingdings" panose="05000000000000000000" pitchFamily="2" charset="2"/>
              </a:rPr>
              <a:t> More Likely </a:t>
            </a:r>
            <a:r>
              <a:rPr lang="en-US" sz="2000" dirty="0"/>
              <a:t>DSCR Constraint</a:t>
            </a:r>
          </a:p>
          <a:p>
            <a:endParaRPr lang="en-US" sz="2400" dirty="0"/>
          </a:p>
        </p:txBody>
      </p:sp>
      <p:sp>
        <p:nvSpPr>
          <p:cNvPr id="4" name="Slide Number Placeholder 3"/>
          <p:cNvSpPr>
            <a:spLocks noGrp="1"/>
          </p:cNvSpPr>
          <p:nvPr>
            <p:ph type="sldNum" sz="quarter" idx="12"/>
          </p:nvPr>
        </p:nvSpPr>
        <p:spPr/>
        <p:txBody>
          <a:bodyPr/>
          <a:lstStyle/>
          <a:p>
            <a:fld id="{EB241CD2-1E45-42A3-B213-66A034DF9A3B}" type="slidenum">
              <a:rPr lang="en-GB" smtClean="0"/>
              <a:t>101</a:t>
            </a:fld>
            <a:endParaRPr lang="en-GB" dirty="0"/>
          </a:p>
        </p:txBody>
      </p:sp>
      <p:sp>
        <p:nvSpPr>
          <p:cNvPr id="5" name="TextBox 4">
            <a:extLst>
              <a:ext uri="{FF2B5EF4-FFF2-40B4-BE49-F238E27FC236}">
                <a16:creationId xmlns:a16="http://schemas.microsoft.com/office/drawing/2014/main" id="{87A578A9-9C17-3729-35FF-F9AC36F6F8D8}"/>
              </a:ext>
            </a:extLst>
          </p:cNvPr>
          <p:cNvSpPr txBox="1"/>
          <p:nvPr/>
        </p:nvSpPr>
        <p:spPr>
          <a:xfrm>
            <a:off x="7080538" y="1448358"/>
            <a:ext cx="4414777" cy="3416320"/>
          </a:xfrm>
          <a:prstGeom prst="rect">
            <a:avLst/>
          </a:prstGeom>
          <a:noFill/>
        </p:spPr>
        <p:txBody>
          <a:bodyPr wrap="square" rtlCol="0">
            <a:spAutoFit/>
          </a:bodyPr>
          <a:lstStyle/>
          <a:p>
            <a:r>
              <a:rPr lang="en-US" sz="2400" dirty="0"/>
              <a:t>Fundamental Math:</a:t>
            </a:r>
          </a:p>
          <a:p>
            <a:endParaRPr lang="en-US" sz="2400" dirty="0"/>
          </a:p>
          <a:p>
            <a:r>
              <a:rPr lang="en-US" sz="2400" dirty="0"/>
              <a:t>PV of Debt Service at Interest Rate = Debt at COD</a:t>
            </a:r>
          </a:p>
          <a:p>
            <a:endParaRPr lang="en-US" sz="2400" dirty="0"/>
          </a:p>
          <a:p>
            <a:r>
              <a:rPr lang="en-US" sz="2400" dirty="0"/>
              <a:t>Debt/Capital = Debt/Cap Exp</a:t>
            </a:r>
          </a:p>
          <a:p>
            <a:r>
              <a:rPr lang="en-US" sz="2400" dirty="0"/>
              <a:t>Debt/Cap Exp = PV of DS/Cap Exp</a:t>
            </a:r>
          </a:p>
          <a:p>
            <a:endParaRPr lang="en-US" sz="2400" dirty="0"/>
          </a:p>
          <a:p>
            <a:r>
              <a:rPr lang="en-US" sz="2400" dirty="0"/>
              <a:t>DS = EBITDA/DSCR</a:t>
            </a:r>
          </a:p>
        </p:txBody>
      </p:sp>
    </p:spTree>
    <p:extLst>
      <p:ext uri="{BB962C8B-B14F-4D97-AF65-F5344CB8AC3E}">
        <p14:creationId xmlns:p14="http://schemas.microsoft.com/office/powerpoint/2010/main" val="11599471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B8E0-3025-4242-A53F-D333EF4FCD6A}"/>
              </a:ext>
            </a:extLst>
          </p:cNvPr>
          <p:cNvSpPr>
            <a:spLocks noGrp="1"/>
          </p:cNvSpPr>
          <p:nvPr>
            <p:ph type="title"/>
          </p:nvPr>
        </p:nvSpPr>
        <p:spPr/>
        <p:txBody>
          <a:bodyPr/>
          <a:lstStyle/>
          <a:p>
            <a:r>
              <a:rPr lang="en-US" dirty="0"/>
              <a:t>Why Skin in the Game</a:t>
            </a:r>
          </a:p>
        </p:txBody>
      </p:sp>
      <p:sp>
        <p:nvSpPr>
          <p:cNvPr id="3" name="Content Placeholder 2">
            <a:extLst>
              <a:ext uri="{FF2B5EF4-FFF2-40B4-BE49-F238E27FC236}">
                <a16:creationId xmlns:a16="http://schemas.microsoft.com/office/drawing/2014/main" id="{3031DDF6-CC34-4A58-9CFE-42901BDDA68A}"/>
              </a:ext>
            </a:extLst>
          </p:cNvPr>
          <p:cNvSpPr>
            <a:spLocks noGrp="1"/>
          </p:cNvSpPr>
          <p:nvPr>
            <p:ph idx="1"/>
          </p:nvPr>
        </p:nvSpPr>
        <p:spPr/>
        <p:txBody>
          <a:bodyPr>
            <a:normAutofit/>
          </a:bodyPr>
          <a:lstStyle/>
          <a:p>
            <a:r>
              <a:rPr lang="en-US" dirty="0"/>
              <a:t>The DSCR defines the amount debt from cash flow</a:t>
            </a:r>
          </a:p>
          <a:p>
            <a:pPr lvl="1"/>
            <a:r>
              <a:rPr lang="en-US" dirty="0"/>
              <a:t>Say the cash flow is 150 and the DSCR is 1.5</a:t>
            </a:r>
          </a:p>
          <a:p>
            <a:pPr lvl="1"/>
            <a:r>
              <a:rPr lang="en-US" dirty="0"/>
              <a:t>Then, the debt service is 100 = 150/1.5</a:t>
            </a:r>
          </a:p>
          <a:p>
            <a:pPr lvl="1"/>
            <a:r>
              <a:rPr lang="en-US" dirty="0"/>
              <a:t> If the interest rate is zero, the DS = Interest + Repayment = Repayment</a:t>
            </a:r>
          </a:p>
          <a:p>
            <a:pPr lvl="1"/>
            <a:r>
              <a:rPr lang="en-US" dirty="0"/>
              <a:t>If the debt term is 10, then the Repayment = 100</a:t>
            </a:r>
          </a:p>
          <a:p>
            <a:pPr lvl="1"/>
            <a:r>
              <a:rPr lang="en-US" dirty="0"/>
              <a:t>In this case the total repayment = 100 x 10 = 1000</a:t>
            </a:r>
          </a:p>
          <a:p>
            <a:pPr lvl="1"/>
            <a:r>
              <a:rPr lang="en-US" dirty="0"/>
              <a:t>Total repayment = Total Debt</a:t>
            </a:r>
          </a:p>
          <a:p>
            <a:r>
              <a:rPr lang="en-US" dirty="0"/>
              <a:t>But now say the total project cost = 800</a:t>
            </a:r>
          </a:p>
          <a:p>
            <a:r>
              <a:rPr lang="en-US" dirty="0"/>
              <a:t>If you lend 1000, then the company gets 200 immediately</a:t>
            </a:r>
          </a:p>
          <a:p>
            <a:r>
              <a:rPr lang="en-US" dirty="0"/>
              <a:t>If the SPV does well, everybody is happy</a:t>
            </a:r>
          </a:p>
          <a:p>
            <a:r>
              <a:rPr lang="en-US" dirty="0"/>
              <a:t>If the SPV does badly, the company put 200 in its pocket and lost nothing</a:t>
            </a:r>
          </a:p>
          <a:p>
            <a:r>
              <a:rPr lang="en-US" dirty="0"/>
              <a:t>They have no skin in the game</a:t>
            </a:r>
          </a:p>
          <a:p>
            <a:endParaRPr lang="en-US" dirty="0"/>
          </a:p>
          <a:p>
            <a:endParaRPr lang="en-US" dirty="0"/>
          </a:p>
        </p:txBody>
      </p:sp>
      <p:sp>
        <p:nvSpPr>
          <p:cNvPr id="4" name="Slide Number Placeholder 3">
            <a:extLst>
              <a:ext uri="{FF2B5EF4-FFF2-40B4-BE49-F238E27FC236}">
                <a16:creationId xmlns:a16="http://schemas.microsoft.com/office/drawing/2014/main" id="{808DC3BB-2066-4E15-BF6B-E762D3208D6A}"/>
              </a:ext>
            </a:extLst>
          </p:cNvPr>
          <p:cNvSpPr>
            <a:spLocks noGrp="1"/>
          </p:cNvSpPr>
          <p:nvPr>
            <p:ph type="sldNum" sz="quarter" idx="12"/>
          </p:nvPr>
        </p:nvSpPr>
        <p:spPr/>
        <p:txBody>
          <a:bodyPr/>
          <a:lstStyle/>
          <a:p>
            <a:fld id="{EB241CD2-1E45-42A3-B213-66A034DF9A3B}" type="slidenum">
              <a:rPr lang="en-GB" smtClean="0"/>
              <a:t>102</a:t>
            </a:fld>
            <a:endParaRPr lang="en-GB" dirty="0"/>
          </a:p>
        </p:txBody>
      </p:sp>
    </p:spTree>
    <p:extLst>
      <p:ext uri="{BB962C8B-B14F-4D97-AF65-F5344CB8AC3E}">
        <p14:creationId xmlns:p14="http://schemas.microsoft.com/office/powerpoint/2010/main" val="28336861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12"/>
          </p:nvPr>
        </p:nvSpPr>
        <p:spPr/>
        <p:txBody>
          <a:bodyPr/>
          <a:lstStyle/>
          <a:p>
            <a:pPr algn="ctr"/>
            <a:fld id="{0C3A1854-6B63-4059-B360-A3C4972BF0FC}" type="slidenum">
              <a:rPr lang="ko-KR" altLang="en-US" smtClean="0"/>
              <a:pPr algn="ctr"/>
              <a:t>103</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1800225"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1734238" y="4178238"/>
            <a:ext cx="8867775" cy="2032198"/>
          </a:xfrm>
          <a:prstGeom prst="rect">
            <a:avLst/>
          </a:prstGeom>
        </p:spPr>
      </p:pic>
    </p:spTree>
    <p:extLst>
      <p:ext uri="{BB962C8B-B14F-4D97-AF65-F5344CB8AC3E}">
        <p14:creationId xmlns:p14="http://schemas.microsoft.com/office/powerpoint/2010/main" val="18724677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32AA-21A4-3643-F333-AD6A174CF87C}"/>
              </a:ext>
            </a:extLst>
          </p:cNvPr>
          <p:cNvSpPr>
            <a:spLocks noGrp="1"/>
          </p:cNvSpPr>
          <p:nvPr>
            <p:ph type="ctrTitle"/>
          </p:nvPr>
        </p:nvSpPr>
        <p:spPr/>
        <p:txBody>
          <a:bodyPr/>
          <a:lstStyle/>
          <a:p>
            <a:r>
              <a:rPr lang="en-US" dirty="0"/>
              <a:t>Appendix Case 5:</a:t>
            </a:r>
            <a:br>
              <a:rPr lang="en-US" dirty="0"/>
            </a:br>
            <a:r>
              <a:rPr lang="en-US" dirty="0"/>
              <a:t>Africa Case Study</a:t>
            </a:r>
          </a:p>
        </p:txBody>
      </p:sp>
    </p:spTree>
    <p:extLst>
      <p:ext uri="{BB962C8B-B14F-4D97-AF65-F5344CB8AC3E}">
        <p14:creationId xmlns:p14="http://schemas.microsoft.com/office/powerpoint/2010/main" val="4060261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6C816C49-D4F6-4BB9-B4A3-7AAA731C290C}"/>
              </a:ext>
            </a:extLst>
          </p:cNvPr>
          <p:cNvPicPr>
            <a:picLocks noChangeAspect="1"/>
          </p:cNvPicPr>
          <p:nvPr/>
        </p:nvPicPr>
        <p:blipFill>
          <a:blip r:embed="rId2"/>
          <a:stretch>
            <a:fillRect/>
          </a:stretch>
        </p:blipFill>
        <p:spPr>
          <a:xfrm>
            <a:off x="360589" y="1816781"/>
            <a:ext cx="5845175" cy="2498725"/>
          </a:xfrm>
          <a:prstGeom prst="rect">
            <a:avLst/>
          </a:prstGeom>
        </p:spPr>
      </p:pic>
      <p:sp>
        <p:nvSpPr>
          <p:cNvPr id="2" name="Title 1">
            <a:extLst>
              <a:ext uri="{FF2B5EF4-FFF2-40B4-BE49-F238E27FC236}">
                <a16:creationId xmlns:a16="http://schemas.microsoft.com/office/drawing/2014/main" id="{B061BF60-4C62-490C-9B16-8408E1C3A4DF}"/>
              </a:ext>
            </a:extLst>
          </p:cNvPr>
          <p:cNvSpPr>
            <a:spLocks noGrp="1"/>
          </p:cNvSpPr>
          <p:nvPr>
            <p:ph type="title"/>
          </p:nvPr>
        </p:nvSpPr>
        <p:spPr/>
        <p:txBody>
          <a:bodyPr anchor="ctr">
            <a:normAutofit/>
          </a:bodyPr>
          <a:lstStyle/>
          <a:p>
            <a:r>
              <a:rPr lang="en-US" dirty="0"/>
              <a:t>Lagos Barge and Columbus</a:t>
            </a:r>
          </a:p>
        </p:txBody>
      </p:sp>
      <p:pic>
        <p:nvPicPr>
          <p:cNvPr id="6" name="Content Placeholder 5" descr="A large ship in a body of water&#10;&#10;Description automatically generated">
            <a:extLst>
              <a:ext uri="{FF2B5EF4-FFF2-40B4-BE49-F238E27FC236}">
                <a16:creationId xmlns:a16="http://schemas.microsoft.com/office/drawing/2014/main" id="{49F2D786-C053-4618-9373-CE7B1009EE3B}"/>
              </a:ext>
            </a:extLst>
          </p:cNvPr>
          <p:cNvPicPr>
            <a:picLocks noGrp="1" noChangeAspect="1"/>
          </p:cNvPicPr>
          <p:nvPr>
            <p:ph idx="1"/>
          </p:nvPr>
        </p:nvPicPr>
        <p:blipFill>
          <a:blip r:embed="rId3"/>
          <a:stretch>
            <a:fillRect/>
          </a:stretch>
        </p:blipFill>
        <p:spPr>
          <a:xfrm>
            <a:off x="6960297" y="1910642"/>
            <a:ext cx="3772094" cy="1886047"/>
          </a:xfrm>
        </p:spPr>
      </p:pic>
      <p:sp>
        <p:nvSpPr>
          <p:cNvPr id="4" name="Slide Number Placeholder 3">
            <a:extLst>
              <a:ext uri="{FF2B5EF4-FFF2-40B4-BE49-F238E27FC236}">
                <a16:creationId xmlns:a16="http://schemas.microsoft.com/office/drawing/2014/main" id="{65F05856-B734-4980-9A68-23285C521107}"/>
              </a:ext>
            </a:extLst>
          </p:cNvPr>
          <p:cNvSpPr>
            <a:spLocks noGrp="1"/>
          </p:cNvSpPr>
          <p:nvPr>
            <p:ph type="sldNum" sz="quarter" idx="12"/>
          </p:nvPr>
        </p:nvSpPr>
        <p:spPr/>
        <p:txBody>
          <a:bodyPr anchor="ctr">
            <a:normAutofit/>
          </a:bodyPr>
          <a:lstStyle/>
          <a:p>
            <a:pPr>
              <a:spcAft>
                <a:spcPts val="600"/>
              </a:spcAft>
            </a:pPr>
            <a:fld id="{EB241CD2-1E45-42A3-B213-66A034DF9A3B}" type="slidenum">
              <a:rPr lang="en-GB" smtClean="0"/>
              <a:pPr>
                <a:spcAft>
                  <a:spcPts val="600"/>
                </a:spcAft>
              </a:pPr>
              <a:t>105</a:t>
            </a:fld>
            <a:endParaRPr lang="en-GB" dirty="0"/>
          </a:p>
        </p:txBody>
      </p:sp>
      <p:sp>
        <p:nvSpPr>
          <p:cNvPr id="8" name="TextBox 7">
            <a:extLst>
              <a:ext uri="{FF2B5EF4-FFF2-40B4-BE49-F238E27FC236}">
                <a16:creationId xmlns:a16="http://schemas.microsoft.com/office/drawing/2014/main" id="{9C16D53B-35AA-4714-BB9F-BA2AE6E54A5D}"/>
              </a:ext>
            </a:extLst>
          </p:cNvPr>
          <p:cNvSpPr txBox="1"/>
          <p:nvPr/>
        </p:nvSpPr>
        <p:spPr>
          <a:xfrm>
            <a:off x="360589" y="4822371"/>
            <a:ext cx="10764611" cy="923330"/>
          </a:xfrm>
          <a:prstGeom prst="rect">
            <a:avLst/>
          </a:prstGeom>
          <a:noFill/>
        </p:spPr>
        <p:txBody>
          <a:bodyPr wrap="square" rtlCol="0">
            <a:spAutoFit/>
          </a:bodyPr>
          <a:lstStyle/>
          <a:p>
            <a:r>
              <a:rPr lang="en-US" dirty="0"/>
              <a:t>My friend told me that the initial PPA contracts were like Columbus taking gold from the native peoples – they had no idea what they were negotiating and what they were giving up.  The YTL case in Malaysia and the Philippines cases illustrate the same point.  The question is where are we today.</a:t>
            </a:r>
          </a:p>
        </p:txBody>
      </p:sp>
    </p:spTree>
    <p:extLst>
      <p:ext uri="{BB962C8B-B14F-4D97-AF65-F5344CB8AC3E}">
        <p14:creationId xmlns:p14="http://schemas.microsoft.com/office/powerpoint/2010/main" val="17087017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40ED73-4807-4ABC-9526-9456D2EB08C7}"/>
              </a:ext>
            </a:extLst>
          </p:cNvPr>
          <p:cNvSpPr>
            <a:spLocks noGrp="1"/>
          </p:cNvSpPr>
          <p:nvPr>
            <p:ph type="title"/>
          </p:nvPr>
        </p:nvSpPr>
        <p:spPr/>
        <p:txBody>
          <a:bodyPr/>
          <a:lstStyle/>
          <a:p>
            <a:r>
              <a:rPr lang="en-US" dirty="0"/>
              <a:t>Stanford AES Nigeria Case </a:t>
            </a:r>
          </a:p>
        </p:txBody>
      </p:sp>
      <p:pic>
        <p:nvPicPr>
          <p:cNvPr id="6" name="Content Placeholder 5">
            <a:extLst>
              <a:ext uri="{FF2B5EF4-FFF2-40B4-BE49-F238E27FC236}">
                <a16:creationId xmlns:a16="http://schemas.microsoft.com/office/drawing/2014/main" id="{4FF41FE6-D626-4C6F-8EBB-CCBF65D639C0}"/>
              </a:ext>
            </a:extLst>
          </p:cNvPr>
          <p:cNvPicPr>
            <a:picLocks noGrp="1" noChangeAspect="1"/>
          </p:cNvPicPr>
          <p:nvPr>
            <p:ph idx="1"/>
          </p:nvPr>
        </p:nvPicPr>
        <p:blipFill>
          <a:blip r:embed="rId2"/>
          <a:stretch>
            <a:fillRect/>
          </a:stretch>
        </p:blipFill>
        <p:spPr>
          <a:xfrm>
            <a:off x="2404086" y="2762209"/>
            <a:ext cx="7093315" cy="1587582"/>
          </a:xfrm>
        </p:spPr>
      </p:pic>
      <p:sp>
        <p:nvSpPr>
          <p:cNvPr id="4" name="Slide Number Placeholder 3">
            <a:extLst>
              <a:ext uri="{FF2B5EF4-FFF2-40B4-BE49-F238E27FC236}">
                <a16:creationId xmlns:a16="http://schemas.microsoft.com/office/drawing/2014/main" id="{EEDB7614-1D1E-405C-8399-562F96E189CC}"/>
              </a:ext>
            </a:extLst>
          </p:cNvPr>
          <p:cNvSpPr>
            <a:spLocks noGrp="1"/>
          </p:cNvSpPr>
          <p:nvPr>
            <p:ph type="sldNum" sz="quarter" idx="12"/>
          </p:nvPr>
        </p:nvSpPr>
        <p:spPr/>
        <p:txBody>
          <a:bodyPr/>
          <a:lstStyle/>
          <a:p>
            <a:pPr algn="ctr"/>
            <a:fld id="{0C3A1854-6B63-4059-B360-A3C4972BF0FC}" type="slidenum">
              <a:rPr lang="ko-KR" altLang="en-US" smtClean="0"/>
              <a:pPr algn="ctr"/>
              <a:t>106</a:t>
            </a:fld>
            <a:endParaRPr lang="ko-KR" altLang="en-US" dirty="0"/>
          </a:p>
        </p:txBody>
      </p:sp>
      <p:pic>
        <p:nvPicPr>
          <p:cNvPr id="8" name="Picture 7">
            <a:extLst>
              <a:ext uri="{FF2B5EF4-FFF2-40B4-BE49-F238E27FC236}">
                <a16:creationId xmlns:a16="http://schemas.microsoft.com/office/drawing/2014/main" id="{86C93D08-7E5C-4323-95ED-7BC2C1BA26DB}"/>
              </a:ext>
            </a:extLst>
          </p:cNvPr>
          <p:cNvPicPr>
            <a:picLocks noChangeAspect="1"/>
          </p:cNvPicPr>
          <p:nvPr/>
        </p:nvPicPr>
        <p:blipFill>
          <a:blip r:embed="rId3"/>
          <a:stretch>
            <a:fillRect/>
          </a:stretch>
        </p:blipFill>
        <p:spPr>
          <a:xfrm>
            <a:off x="674207" y="4550771"/>
            <a:ext cx="7316709" cy="858007"/>
          </a:xfrm>
          <a:prstGeom prst="rect">
            <a:avLst/>
          </a:prstGeom>
        </p:spPr>
      </p:pic>
      <p:pic>
        <p:nvPicPr>
          <p:cNvPr id="10" name="Picture 9">
            <a:extLst>
              <a:ext uri="{FF2B5EF4-FFF2-40B4-BE49-F238E27FC236}">
                <a16:creationId xmlns:a16="http://schemas.microsoft.com/office/drawing/2014/main" id="{DCECACAB-5321-470C-A82E-E7916C20AD0C}"/>
              </a:ext>
            </a:extLst>
          </p:cNvPr>
          <p:cNvPicPr>
            <a:picLocks noChangeAspect="1"/>
          </p:cNvPicPr>
          <p:nvPr/>
        </p:nvPicPr>
        <p:blipFill>
          <a:blip r:embed="rId4"/>
          <a:stretch>
            <a:fillRect/>
          </a:stretch>
        </p:blipFill>
        <p:spPr>
          <a:xfrm>
            <a:off x="114631" y="1444725"/>
            <a:ext cx="7876285" cy="1250082"/>
          </a:xfrm>
          <a:prstGeom prst="rect">
            <a:avLst/>
          </a:prstGeom>
        </p:spPr>
      </p:pic>
      <p:sp>
        <p:nvSpPr>
          <p:cNvPr id="2" name="TextBox 1">
            <a:extLst>
              <a:ext uri="{FF2B5EF4-FFF2-40B4-BE49-F238E27FC236}">
                <a16:creationId xmlns:a16="http://schemas.microsoft.com/office/drawing/2014/main" id="{6ED6C636-EA90-4DEA-A067-44DDB27BAA1D}"/>
              </a:ext>
            </a:extLst>
          </p:cNvPr>
          <p:cNvSpPr txBox="1"/>
          <p:nvPr/>
        </p:nvSpPr>
        <p:spPr>
          <a:xfrm>
            <a:off x="8567764" y="4132430"/>
            <a:ext cx="2950029" cy="1477328"/>
          </a:xfrm>
          <a:prstGeom prst="rect">
            <a:avLst/>
          </a:prstGeom>
          <a:noFill/>
        </p:spPr>
        <p:txBody>
          <a:bodyPr wrap="square" rtlCol="0">
            <a:spAutoFit/>
          </a:bodyPr>
          <a:lstStyle/>
          <a:p>
            <a:r>
              <a:rPr lang="en-US" dirty="0"/>
              <a:t>The plant was not new.  It was purchased used from the Philippines.  At that time the cost of a new CCGT was about USD 250-400/kW.</a:t>
            </a:r>
          </a:p>
        </p:txBody>
      </p:sp>
      <p:pic>
        <p:nvPicPr>
          <p:cNvPr id="7" name="Picture 6">
            <a:extLst>
              <a:ext uri="{FF2B5EF4-FFF2-40B4-BE49-F238E27FC236}">
                <a16:creationId xmlns:a16="http://schemas.microsoft.com/office/drawing/2014/main" id="{95AFDA79-9A0D-46C3-8053-D3620A3F7471}"/>
              </a:ext>
            </a:extLst>
          </p:cNvPr>
          <p:cNvPicPr>
            <a:picLocks noChangeAspect="1"/>
          </p:cNvPicPr>
          <p:nvPr/>
        </p:nvPicPr>
        <p:blipFill>
          <a:blip r:embed="rId5"/>
          <a:stretch>
            <a:fillRect/>
          </a:stretch>
        </p:blipFill>
        <p:spPr>
          <a:xfrm>
            <a:off x="7249172" y="483956"/>
            <a:ext cx="4538873" cy="1954444"/>
          </a:xfrm>
          <a:prstGeom prst="rect">
            <a:avLst/>
          </a:prstGeom>
        </p:spPr>
      </p:pic>
    </p:spTree>
    <p:extLst>
      <p:ext uri="{BB962C8B-B14F-4D97-AF65-F5344CB8AC3E}">
        <p14:creationId xmlns:p14="http://schemas.microsoft.com/office/powerpoint/2010/main" val="6744814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0C286-0C7C-47B4-A20E-B8CEAC8CAEA9}"/>
              </a:ext>
            </a:extLst>
          </p:cNvPr>
          <p:cNvSpPr>
            <a:spLocks noGrp="1"/>
          </p:cNvSpPr>
          <p:nvPr>
            <p:ph type="title"/>
          </p:nvPr>
        </p:nvSpPr>
        <p:spPr/>
        <p:txBody>
          <a:bodyPr/>
          <a:lstStyle/>
          <a:p>
            <a:r>
              <a:rPr lang="en-US" dirty="0"/>
              <a:t>Excerpts from NBET PPA</a:t>
            </a:r>
          </a:p>
        </p:txBody>
      </p:sp>
      <p:pic>
        <p:nvPicPr>
          <p:cNvPr id="5" name="Content Placeholder 4">
            <a:extLst>
              <a:ext uri="{FF2B5EF4-FFF2-40B4-BE49-F238E27FC236}">
                <a16:creationId xmlns:a16="http://schemas.microsoft.com/office/drawing/2014/main" id="{4D01C055-894E-4F94-BAD2-DF29C21BA841}"/>
              </a:ext>
            </a:extLst>
          </p:cNvPr>
          <p:cNvPicPr>
            <a:picLocks noGrp="1" noChangeAspect="1"/>
          </p:cNvPicPr>
          <p:nvPr>
            <p:ph idx="1"/>
          </p:nvPr>
        </p:nvPicPr>
        <p:blipFill>
          <a:blip r:embed="rId2"/>
          <a:stretch>
            <a:fillRect/>
          </a:stretch>
        </p:blipFill>
        <p:spPr>
          <a:xfrm>
            <a:off x="416723" y="1118666"/>
            <a:ext cx="5166005" cy="4692650"/>
          </a:xfrm>
          <a:prstGeom prst="rect">
            <a:avLst/>
          </a:prstGeom>
        </p:spPr>
      </p:pic>
      <p:sp>
        <p:nvSpPr>
          <p:cNvPr id="4" name="Slide Number Placeholder 3">
            <a:extLst>
              <a:ext uri="{FF2B5EF4-FFF2-40B4-BE49-F238E27FC236}">
                <a16:creationId xmlns:a16="http://schemas.microsoft.com/office/drawing/2014/main" id="{D1E0ABAE-45D1-422D-9F72-E3BDBA5EBCCF}"/>
              </a:ext>
            </a:extLst>
          </p:cNvPr>
          <p:cNvSpPr>
            <a:spLocks noGrp="1"/>
          </p:cNvSpPr>
          <p:nvPr>
            <p:ph type="sldNum" sz="quarter" idx="12"/>
          </p:nvPr>
        </p:nvSpPr>
        <p:spPr/>
        <p:txBody>
          <a:bodyPr/>
          <a:lstStyle/>
          <a:p>
            <a:pPr algn="ctr"/>
            <a:fld id="{0C3A1854-6B63-4059-B360-A3C4972BF0FC}" type="slidenum">
              <a:rPr lang="ko-KR" altLang="en-US" smtClean="0"/>
              <a:pPr algn="ctr"/>
              <a:t>107</a:t>
            </a:fld>
            <a:endParaRPr lang="ko-KR" altLang="en-US" dirty="0"/>
          </a:p>
        </p:txBody>
      </p:sp>
      <p:pic>
        <p:nvPicPr>
          <p:cNvPr id="6" name="Content Placeholder 3">
            <a:extLst>
              <a:ext uri="{FF2B5EF4-FFF2-40B4-BE49-F238E27FC236}">
                <a16:creationId xmlns:a16="http://schemas.microsoft.com/office/drawing/2014/main" id="{ED9F5F60-01DC-4BFD-AC47-AAD50034BE47}"/>
              </a:ext>
            </a:extLst>
          </p:cNvPr>
          <p:cNvPicPr>
            <a:picLocks noChangeAspect="1"/>
          </p:cNvPicPr>
          <p:nvPr/>
        </p:nvPicPr>
        <p:blipFill>
          <a:blip r:embed="rId3"/>
          <a:stretch>
            <a:fillRect/>
          </a:stretch>
        </p:blipFill>
        <p:spPr>
          <a:xfrm>
            <a:off x="5732091" y="1804055"/>
            <a:ext cx="5606143" cy="4007261"/>
          </a:xfrm>
          <a:prstGeom prst="rect">
            <a:avLst/>
          </a:prstGeom>
        </p:spPr>
      </p:pic>
      <p:cxnSp>
        <p:nvCxnSpPr>
          <p:cNvPr id="7" name="Straight Arrow Connector 6">
            <a:extLst>
              <a:ext uri="{FF2B5EF4-FFF2-40B4-BE49-F238E27FC236}">
                <a16:creationId xmlns:a16="http://schemas.microsoft.com/office/drawing/2014/main" id="{56868C99-A214-4DCB-8743-1CF55679B1A9}"/>
              </a:ext>
            </a:extLst>
          </p:cNvPr>
          <p:cNvCxnSpPr/>
          <p:nvPr/>
        </p:nvCxnSpPr>
        <p:spPr>
          <a:xfrm flipH="1">
            <a:off x="10330316" y="1938493"/>
            <a:ext cx="1007918" cy="28928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2523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6E50-E688-4D0F-9F90-26E3CD2A1C58}"/>
              </a:ext>
            </a:extLst>
          </p:cNvPr>
          <p:cNvSpPr>
            <a:spLocks noGrp="1"/>
          </p:cNvSpPr>
          <p:nvPr>
            <p:ph type="title"/>
          </p:nvPr>
        </p:nvSpPr>
        <p:spPr/>
        <p:txBody>
          <a:bodyPr/>
          <a:lstStyle/>
          <a:p>
            <a:r>
              <a:rPr lang="en-029" dirty="0"/>
              <a:t>Delay Bonus in Lagos Barge</a:t>
            </a:r>
          </a:p>
        </p:txBody>
      </p:sp>
      <p:sp>
        <p:nvSpPr>
          <p:cNvPr id="3" name="Content Placeholder 2">
            <a:extLst>
              <a:ext uri="{FF2B5EF4-FFF2-40B4-BE49-F238E27FC236}">
                <a16:creationId xmlns:a16="http://schemas.microsoft.com/office/drawing/2014/main" id="{D00A3021-C4C1-4EAF-93E3-8B431FCA2EC3}"/>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51A587ED-A3B3-4811-AD0B-A6535F1ACAF4}"/>
              </a:ext>
            </a:extLst>
          </p:cNvPr>
          <p:cNvPicPr>
            <a:picLocks noChangeAspect="1"/>
          </p:cNvPicPr>
          <p:nvPr/>
        </p:nvPicPr>
        <p:blipFill>
          <a:blip r:embed="rId2"/>
          <a:stretch>
            <a:fillRect/>
          </a:stretch>
        </p:blipFill>
        <p:spPr>
          <a:xfrm>
            <a:off x="2465439" y="1255973"/>
            <a:ext cx="6443662" cy="3637660"/>
          </a:xfrm>
          <a:prstGeom prst="rect">
            <a:avLst/>
          </a:prstGeom>
        </p:spPr>
      </p:pic>
      <p:pic>
        <p:nvPicPr>
          <p:cNvPr id="5" name="Picture 4">
            <a:extLst>
              <a:ext uri="{FF2B5EF4-FFF2-40B4-BE49-F238E27FC236}">
                <a16:creationId xmlns:a16="http://schemas.microsoft.com/office/drawing/2014/main" id="{A4E1B1E8-0E71-41AF-8AA7-61BA3CFC8CED}"/>
              </a:ext>
            </a:extLst>
          </p:cNvPr>
          <p:cNvPicPr>
            <a:picLocks noChangeAspect="1"/>
          </p:cNvPicPr>
          <p:nvPr/>
        </p:nvPicPr>
        <p:blipFill>
          <a:blip r:embed="rId3"/>
          <a:stretch>
            <a:fillRect/>
          </a:stretch>
        </p:blipFill>
        <p:spPr>
          <a:xfrm>
            <a:off x="2770585" y="4526810"/>
            <a:ext cx="6117431" cy="1721590"/>
          </a:xfrm>
          <a:prstGeom prst="rect">
            <a:avLst/>
          </a:prstGeom>
        </p:spPr>
      </p:pic>
    </p:spTree>
    <p:extLst>
      <p:ext uri="{BB962C8B-B14F-4D97-AF65-F5344CB8AC3E}">
        <p14:creationId xmlns:p14="http://schemas.microsoft.com/office/powerpoint/2010/main" val="24128382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7FC23-564A-4D13-B497-8839EF745E6C}"/>
              </a:ext>
            </a:extLst>
          </p:cNvPr>
          <p:cNvSpPr>
            <a:spLocks noGrp="1"/>
          </p:cNvSpPr>
          <p:nvPr>
            <p:ph type="title"/>
          </p:nvPr>
        </p:nvSpPr>
        <p:spPr/>
        <p:txBody>
          <a:bodyPr/>
          <a:lstStyle/>
          <a:p>
            <a:r>
              <a:rPr lang="en-US" dirty="0"/>
              <a:t>More Excerpts from NBET PPA</a:t>
            </a:r>
          </a:p>
        </p:txBody>
      </p:sp>
      <p:pic>
        <p:nvPicPr>
          <p:cNvPr id="5" name="Content Placeholder 4">
            <a:extLst>
              <a:ext uri="{FF2B5EF4-FFF2-40B4-BE49-F238E27FC236}">
                <a16:creationId xmlns:a16="http://schemas.microsoft.com/office/drawing/2014/main" id="{BF362DCD-B512-4C56-ACF7-4EC3B7C0296B}"/>
              </a:ext>
            </a:extLst>
          </p:cNvPr>
          <p:cNvPicPr>
            <a:picLocks noGrp="1" noChangeAspect="1"/>
          </p:cNvPicPr>
          <p:nvPr>
            <p:ph idx="1"/>
          </p:nvPr>
        </p:nvPicPr>
        <p:blipFill>
          <a:blip r:embed="rId2"/>
          <a:stretch>
            <a:fillRect/>
          </a:stretch>
        </p:blipFill>
        <p:spPr>
          <a:xfrm>
            <a:off x="5268255" y="1082675"/>
            <a:ext cx="5354919" cy="4692650"/>
          </a:xfrm>
          <a:prstGeom prst="rect">
            <a:avLst/>
          </a:prstGeom>
        </p:spPr>
      </p:pic>
      <p:sp>
        <p:nvSpPr>
          <p:cNvPr id="2" name="TextBox 1">
            <a:extLst>
              <a:ext uri="{FF2B5EF4-FFF2-40B4-BE49-F238E27FC236}">
                <a16:creationId xmlns:a16="http://schemas.microsoft.com/office/drawing/2014/main" id="{9B0FBB37-CDB1-4144-82FB-C4A0930F4896}"/>
              </a:ext>
            </a:extLst>
          </p:cNvPr>
          <p:cNvSpPr txBox="1"/>
          <p:nvPr/>
        </p:nvSpPr>
        <p:spPr>
          <a:xfrm>
            <a:off x="1121229" y="1785256"/>
            <a:ext cx="2579914" cy="3046988"/>
          </a:xfrm>
          <a:prstGeom prst="rect">
            <a:avLst/>
          </a:prstGeom>
          <a:solidFill>
            <a:srgbClr val="FFFF00"/>
          </a:solidFill>
        </p:spPr>
        <p:txBody>
          <a:bodyPr wrap="square" rtlCol="0">
            <a:spAutoFit/>
          </a:bodyPr>
          <a:lstStyle/>
          <a:p>
            <a:r>
              <a:rPr lang="en-US" sz="2400" dirty="0"/>
              <a:t>Don’t Be Intimidated by the terminology.  Understand the principles and then you can understand why these things exist</a:t>
            </a:r>
          </a:p>
        </p:txBody>
      </p:sp>
    </p:spTree>
    <p:extLst>
      <p:ext uri="{BB962C8B-B14F-4D97-AF65-F5344CB8AC3E}">
        <p14:creationId xmlns:p14="http://schemas.microsoft.com/office/powerpoint/2010/main" val="350809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CB1B9-964A-D859-24A0-D498DB88B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D27CA-BD90-C7E9-66E0-576D25B8B822}"/>
              </a:ext>
            </a:extLst>
          </p:cNvPr>
          <p:cNvSpPr>
            <a:spLocks noGrp="1"/>
          </p:cNvSpPr>
          <p:nvPr>
            <p:ph type="title"/>
          </p:nvPr>
        </p:nvSpPr>
        <p:spPr/>
        <p:txBody>
          <a:bodyPr/>
          <a:lstStyle/>
          <a:p>
            <a:r>
              <a:rPr lang="en-US" dirty="0"/>
              <a:t>Commodity Price 2</a:t>
            </a:r>
          </a:p>
        </p:txBody>
      </p:sp>
      <p:sp>
        <p:nvSpPr>
          <p:cNvPr id="3" name="Content Placeholder 2">
            <a:extLst>
              <a:ext uri="{FF2B5EF4-FFF2-40B4-BE49-F238E27FC236}">
                <a16:creationId xmlns:a16="http://schemas.microsoft.com/office/drawing/2014/main" id="{D8840723-351B-CF95-39FA-E74477735B43}"/>
              </a:ext>
            </a:extLst>
          </p:cNvPr>
          <p:cNvSpPr>
            <a:spLocks noGrp="1"/>
          </p:cNvSpPr>
          <p:nvPr>
            <p:ph idx="1"/>
          </p:nvPr>
        </p:nvSpPr>
        <p:spPr/>
        <p:txBody>
          <a:bodyPr>
            <a:normAutofit/>
          </a:bodyPr>
          <a:lstStyle/>
          <a:p>
            <a:r>
              <a:rPr lang="en-US" dirty="0"/>
              <a:t>Commodity Price Issues</a:t>
            </a:r>
          </a:p>
          <a:p>
            <a:pPr marL="457200" lvl="1"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https://edbodmer.com/databases-and-graphs/databases-from-internet/commodity-price-database/</a:t>
            </a:r>
          </a:p>
        </p:txBody>
      </p:sp>
      <p:sp>
        <p:nvSpPr>
          <p:cNvPr id="4" name="Slide Number Placeholder 3">
            <a:extLst>
              <a:ext uri="{FF2B5EF4-FFF2-40B4-BE49-F238E27FC236}">
                <a16:creationId xmlns:a16="http://schemas.microsoft.com/office/drawing/2014/main" id="{C3E54253-B448-2960-B8A5-F5AE2459174A}"/>
              </a:ext>
            </a:extLst>
          </p:cNvPr>
          <p:cNvSpPr>
            <a:spLocks noGrp="1"/>
          </p:cNvSpPr>
          <p:nvPr>
            <p:ph type="sldNum" sz="quarter" idx="12"/>
          </p:nvPr>
        </p:nvSpPr>
        <p:spPr/>
        <p:txBody>
          <a:bodyPr/>
          <a:lstStyle/>
          <a:p>
            <a:fld id="{EB241CD2-1E45-42A3-B213-66A034DF9A3B}" type="slidenum">
              <a:rPr lang="en-GB" smtClean="0"/>
              <a:t>11</a:t>
            </a:fld>
            <a:endParaRPr lang="en-GB" dirty="0"/>
          </a:p>
        </p:txBody>
      </p:sp>
      <p:pic>
        <p:nvPicPr>
          <p:cNvPr id="7" name="Picture 6">
            <a:extLst>
              <a:ext uri="{FF2B5EF4-FFF2-40B4-BE49-F238E27FC236}">
                <a16:creationId xmlns:a16="http://schemas.microsoft.com/office/drawing/2014/main" id="{7104F719-A5AB-107B-F7D7-D0B24EA5CA37}"/>
              </a:ext>
            </a:extLst>
          </p:cNvPr>
          <p:cNvPicPr>
            <a:picLocks noChangeAspect="1"/>
          </p:cNvPicPr>
          <p:nvPr/>
        </p:nvPicPr>
        <p:blipFill>
          <a:blip r:embed="rId2"/>
          <a:stretch>
            <a:fillRect/>
          </a:stretch>
        </p:blipFill>
        <p:spPr>
          <a:xfrm>
            <a:off x="4311753" y="1209110"/>
            <a:ext cx="6782747" cy="4048690"/>
          </a:xfrm>
          <a:prstGeom prst="rect">
            <a:avLst/>
          </a:prstGeom>
        </p:spPr>
      </p:pic>
    </p:spTree>
    <p:extLst>
      <p:ext uri="{BB962C8B-B14F-4D97-AF65-F5344CB8AC3E}">
        <p14:creationId xmlns:p14="http://schemas.microsoft.com/office/powerpoint/2010/main" val="33033955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Fee Theory</a:t>
            </a:r>
          </a:p>
        </p:txBody>
      </p:sp>
      <p:sp>
        <p:nvSpPr>
          <p:cNvPr id="3" name="Content Placeholder 2"/>
          <p:cNvSpPr>
            <a:spLocks noGrp="1"/>
          </p:cNvSpPr>
          <p:nvPr>
            <p:ph idx="1"/>
          </p:nvPr>
        </p:nvSpPr>
        <p:spPr/>
        <p:txBody>
          <a:bodyPr>
            <a:normAutofit/>
          </a:bodyPr>
          <a:lstStyle/>
          <a:p>
            <a:r>
              <a:rPr lang="en-US" dirty="0"/>
              <a:t>Development fees can be a percent of project cost or a multiple of the amount spent on development.</a:t>
            </a:r>
          </a:p>
          <a:p>
            <a:r>
              <a:rPr lang="en-US" dirty="0"/>
              <a:t>This yields big profits to developers when the notice to proceed occurs and can be a cash outflow for the sponsor.  The big profit accounts for the low probability of success during development.</a:t>
            </a:r>
          </a:p>
          <a:p>
            <a:r>
              <a:rPr lang="en-US" dirty="0"/>
              <a:t>If the developer and the sponsor are the same, this profit is not a cash outflow from the perspective of the project.</a:t>
            </a:r>
          </a:p>
          <a:p>
            <a:r>
              <a:rPr lang="en-US" dirty="0"/>
              <a:t>Better to put development fees into cost with debt to capital constraint</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110</a:t>
            </a:fld>
            <a:endParaRPr lang="en-GB" dirty="0"/>
          </a:p>
        </p:txBody>
      </p:sp>
      <p:pic>
        <p:nvPicPr>
          <p:cNvPr id="6" name="Picture 5">
            <a:extLst>
              <a:ext uri="{FF2B5EF4-FFF2-40B4-BE49-F238E27FC236}">
                <a16:creationId xmlns:a16="http://schemas.microsoft.com/office/drawing/2014/main" id="{4B8E8CE4-2E80-401C-A176-739B3B4D089F}"/>
              </a:ext>
            </a:extLst>
          </p:cNvPr>
          <p:cNvPicPr>
            <a:picLocks noChangeAspect="1"/>
          </p:cNvPicPr>
          <p:nvPr/>
        </p:nvPicPr>
        <p:blipFill>
          <a:blip r:embed="rId2"/>
          <a:stretch>
            <a:fillRect/>
          </a:stretch>
        </p:blipFill>
        <p:spPr>
          <a:xfrm>
            <a:off x="5421954" y="4478442"/>
            <a:ext cx="6428213" cy="2379558"/>
          </a:xfrm>
          <a:prstGeom prst="rect">
            <a:avLst/>
          </a:prstGeom>
        </p:spPr>
      </p:pic>
    </p:spTree>
    <p:extLst>
      <p:ext uri="{BB962C8B-B14F-4D97-AF65-F5344CB8AC3E}">
        <p14:creationId xmlns:p14="http://schemas.microsoft.com/office/powerpoint/2010/main" val="35805557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D491-412D-DB99-5783-6B3C90BD9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F7AD5-DFF6-8B2B-AD2F-2723554FB336}"/>
              </a:ext>
            </a:extLst>
          </p:cNvPr>
          <p:cNvSpPr>
            <a:spLocks noGrp="1"/>
          </p:cNvSpPr>
          <p:nvPr>
            <p:ph type="title"/>
          </p:nvPr>
        </p:nvSpPr>
        <p:spPr>
          <a:xfrm>
            <a:off x="554676" y="201108"/>
            <a:ext cx="10940639" cy="838249"/>
          </a:xfrm>
        </p:spPr>
        <p:txBody>
          <a:bodyPr>
            <a:normAutofit/>
          </a:bodyPr>
          <a:lstStyle/>
          <a:p>
            <a:r>
              <a:rPr lang="en-US" dirty="0"/>
              <a:t>Development Fee Diagram and Round Trip</a:t>
            </a:r>
          </a:p>
        </p:txBody>
      </p:sp>
      <p:sp>
        <p:nvSpPr>
          <p:cNvPr id="4" name="Slide Number Placeholder 3">
            <a:extLst>
              <a:ext uri="{FF2B5EF4-FFF2-40B4-BE49-F238E27FC236}">
                <a16:creationId xmlns:a16="http://schemas.microsoft.com/office/drawing/2014/main" id="{00E8485F-9B77-6031-DF55-B63E0C28986E}"/>
              </a:ext>
            </a:extLst>
          </p:cNvPr>
          <p:cNvSpPr>
            <a:spLocks noGrp="1"/>
          </p:cNvSpPr>
          <p:nvPr>
            <p:ph type="sldNum" sz="quarter" idx="12"/>
          </p:nvPr>
        </p:nvSpPr>
        <p:spPr/>
        <p:txBody>
          <a:bodyPr/>
          <a:lstStyle/>
          <a:p>
            <a:fld id="{EB241CD2-1E45-42A3-B213-66A034DF9A3B}" type="slidenum">
              <a:rPr lang="en-GB" smtClean="0"/>
              <a:t>111</a:t>
            </a:fld>
            <a:endParaRPr lang="en-GB" dirty="0"/>
          </a:p>
        </p:txBody>
      </p:sp>
      <p:sp>
        <p:nvSpPr>
          <p:cNvPr id="5" name="Oval 4">
            <a:extLst>
              <a:ext uri="{FF2B5EF4-FFF2-40B4-BE49-F238E27FC236}">
                <a16:creationId xmlns:a16="http://schemas.microsoft.com/office/drawing/2014/main" id="{BB0C081E-0537-457E-9AD7-8CFA8852EDA8}"/>
              </a:ext>
            </a:extLst>
          </p:cNvPr>
          <p:cNvSpPr/>
          <p:nvPr/>
        </p:nvSpPr>
        <p:spPr bwMode="auto">
          <a:xfrm>
            <a:off x="5114975" y="1582679"/>
            <a:ext cx="1820040" cy="128173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 Corporation</a:t>
            </a:r>
          </a:p>
        </p:txBody>
      </p:sp>
      <p:sp>
        <p:nvSpPr>
          <p:cNvPr id="20" name="Oval 19">
            <a:extLst>
              <a:ext uri="{FF2B5EF4-FFF2-40B4-BE49-F238E27FC236}">
                <a16:creationId xmlns:a16="http://schemas.microsoft.com/office/drawing/2014/main" id="{A7314041-7D36-E50B-92CD-1A4A92B84571}"/>
              </a:ext>
            </a:extLst>
          </p:cNvPr>
          <p:cNvSpPr/>
          <p:nvPr/>
        </p:nvSpPr>
        <p:spPr bwMode="auto">
          <a:xfrm>
            <a:off x="3089596" y="3627936"/>
            <a:ext cx="1820040" cy="128173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dirty="0">
              <a:solidFill>
                <a:schemeClr val="bg1">
                  <a:lumMod val="95000"/>
                </a:schemeClr>
              </a:solidFill>
              <a:latin typeface="Arial" pitchFamily="34" charset="0"/>
            </a:endParaRPr>
          </a:p>
          <a:p>
            <a:pPr algn="ctr" eaLnBrk="0" fontAlgn="base" hangingPunct="0">
              <a:spcBef>
                <a:spcPct val="0"/>
              </a:spcBef>
              <a:spcAft>
                <a:spcPct val="0"/>
              </a:spcAft>
            </a:pPr>
            <a:r>
              <a:rPr lang="en-US" sz="1200" dirty="0">
                <a:solidFill>
                  <a:schemeClr val="bg1">
                    <a:lumMod val="95000"/>
                  </a:schemeClr>
                </a:solidFill>
                <a:latin typeface="Arial" pitchFamily="34" charset="0"/>
              </a:rPr>
              <a:t>Partner who Invests After Financial Close</a:t>
            </a:r>
          </a:p>
        </p:txBody>
      </p:sp>
      <p:cxnSp>
        <p:nvCxnSpPr>
          <p:cNvPr id="23" name="Straight Arrow Connector 22">
            <a:extLst>
              <a:ext uri="{FF2B5EF4-FFF2-40B4-BE49-F238E27FC236}">
                <a16:creationId xmlns:a16="http://schemas.microsoft.com/office/drawing/2014/main" id="{E40D3DB8-B810-0AE0-CF97-A120925470E1}"/>
              </a:ext>
            </a:extLst>
          </p:cNvPr>
          <p:cNvCxnSpPr>
            <a:cxnSpLocks/>
          </p:cNvCxnSpPr>
          <p:nvPr/>
        </p:nvCxnSpPr>
        <p:spPr>
          <a:xfrm flipH="1">
            <a:off x="4136463" y="2644219"/>
            <a:ext cx="1111781" cy="963779"/>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082C157-AAE5-3E06-5176-0BF8FC13B6A2}"/>
              </a:ext>
            </a:extLst>
          </p:cNvPr>
          <p:cNvSpPr/>
          <p:nvPr/>
        </p:nvSpPr>
        <p:spPr bwMode="auto">
          <a:xfrm>
            <a:off x="8453588" y="3420292"/>
            <a:ext cx="1820040" cy="128173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Main Investor who Incurs Development Risk</a:t>
            </a:r>
          </a:p>
        </p:txBody>
      </p:sp>
      <p:sp>
        <p:nvSpPr>
          <p:cNvPr id="42" name="TextBox 41">
            <a:extLst>
              <a:ext uri="{FF2B5EF4-FFF2-40B4-BE49-F238E27FC236}">
                <a16:creationId xmlns:a16="http://schemas.microsoft.com/office/drawing/2014/main" id="{1E63DAC7-D655-478C-C299-78283C438E15}"/>
              </a:ext>
            </a:extLst>
          </p:cNvPr>
          <p:cNvSpPr txBox="1"/>
          <p:nvPr/>
        </p:nvSpPr>
        <p:spPr>
          <a:xfrm>
            <a:off x="2762655" y="5342897"/>
            <a:ext cx="7062281" cy="369332"/>
          </a:xfrm>
          <a:prstGeom prst="rect">
            <a:avLst/>
          </a:prstGeom>
          <a:solidFill>
            <a:srgbClr val="00B0F0"/>
          </a:solidFill>
        </p:spPr>
        <p:txBody>
          <a:bodyPr wrap="square" rtlCol="0">
            <a:spAutoFit/>
          </a:bodyPr>
          <a:lstStyle/>
          <a:p>
            <a:r>
              <a:rPr lang="en-US" dirty="0"/>
              <a:t>Development Fee increases the cost of the project</a:t>
            </a:r>
          </a:p>
        </p:txBody>
      </p:sp>
      <p:cxnSp>
        <p:nvCxnSpPr>
          <p:cNvPr id="14" name="Straight Arrow Connector 13">
            <a:extLst>
              <a:ext uri="{FF2B5EF4-FFF2-40B4-BE49-F238E27FC236}">
                <a16:creationId xmlns:a16="http://schemas.microsoft.com/office/drawing/2014/main" id="{EE0BA401-242D-548C-F070-3C2889FB6F59}"/>
              </a:ext>
            </a:extLst>
          </p:cNvPr>
          <p:cNvCxnSpPr>
            <a:cxnSpLocks/>
            <a:stCxn id="11" idx="1"/>
          </p:cNvCxnSpPr>
          <p:nvPr/>
        </p:nvCxnSpPr>
        <p:spPr>
          <a:xfrm flipH="1" flipV="1">
            <a:off x="6801745" y="2596336"/>
            <a:ext cx="1918382" cy="1011662"/>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A1A9DD4-E915-51DE-2759-AABA7B84CF50}"/>
              </a:ext>
            </a:extLst>
          </p:cNvPr>
          <p:cNvSpPr/>
          <p:nvPr/>
        </p:nvSpPr>
        <p:spPr bwMode="auto">
          <a:xfrm>
            <a:off x="6400800" y="2846859"/>
            <a:ext cx="1344391" cy="78107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SPV pays the fee to Main Investor and Records Asset</a:t>
            </a:r>
          </a:p>
        </p:txBody>
      </p:sp>
      <p:cxnSp>
        <p:nvCxnSpPr>
          <p:cNvPr id="17" name="Straight Arrow Connector 16">
            <a:extLst>
              <a:ext uri="{FF2B5EF4-FFF2-40B4-BE49-F238E27FC236}">
                <a16:creationId xmlns:a16="http://schemas.microsoft.com/office/drawing/2014/main" id="{EAE708AC-5FB2-C434-A637-F4011367EC32}"/>
              </a:ext>
            </a:extLst>
          </p:cNvPr>
          <p:cNvCxnSpPr>
            <a:cxnSpLocks/>
            <a:stCxn id="5" idx="6"/>
            <a:endCxn id="11" idx="0"/>
          </p:cNvCxnSpPr>
          <p:nvPr/>
        </p:nvCxnSpPr>
        <p:spPr>
          <a:xfrm>
            <a:off x="6935015" y="2223548"/>
            <a:ext cx="2428593" cy="119674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BAC5432-0E0D-6A92-6BD7-07698DC8B92A}"/>
              </a:ext>
            </a:extLst>
          </p:cNvPr>
          <p:cNvSpPr/>
          <p:nvPr/>
        </p:nvSpPr>
        <p:spPr bwMode="auto">
          <a:xfrm>
            <a:off x="8164188" y="2383717"/>
            <a:ext cx="1344391" cy="78107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Investor Contributes to SPV as Paid In Capital</a:t>
            </a:r>
          </a:p>
        </p:txBody>
      </p:sp>
      <p:sp>
        <p:nvSpPr>
          <p:cNvPr id="33" name="Rectangle 32">
            <a:extLst>
              <a:ext uri="{FF2B5EF4-FFF2-40B4-BE49-F238E27FC236}">
                <a16:creationId xmlns:a16="http://schemas.microsoft.com/office/drawing/2014/main" id="{7CF4D3DA-F69A-9D94-FC8E-ABA68591E783}"/>
              </a:ext>
            </a:extLst>
          </p:cNvPr>
          <p:cNvSpPr/>
          <p:nvPr/>
        </p:nvSpPr>
        <p:spPr bwMode="auto">
          <a:xfrm>
            <a:off x="3031616" y="2257021"/>
            <a:ext cx="1708446" cy="96377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Other Investor Contributes Capital as Percent of Total Including Development Fee</a:t>
            </a:r>
          </a:p>
        </p:txBody>
      </p:sp>
      <p:sp>
        <p:nvSpPr>
          <p:cNvPr id="34" name="TextBox 33">
            <a:extLst>
              <a:ext uri="{FF2B5EF4-FFF2-40B4-BE49-F238E27FC236}">
                <a16:creationId xmlns:a16="http://schemas.microsoft.com/office/drawing/2014/main" id="{7E072222-CDF2-7D7B-F843-25F2454825F7}"/>
              </a:ext>
            </a:extLst>
          </p:cNvPr>
          <p:cNvSpPr txBox="1"/>
          <p:nvPr/>
        </p:nvSpPr>
        <p:spPr>
          <a:xfrm>
            <a:off x="8599251" y="961104"/>
            <a:ext cx="3081200" cy="369332"/>
          </a:xfrm>
          <a:prstGeom prst="rect">
            <a:avLst/>
          </a:prstGeom>
          <a:solidFill>
            <a:srgbClr val="00B0F0"/>
          </a:solidFill>
        </p:spPr>
        <p:txBody>
          <a:bodyPr wrap="square" rtlCol="0">
            <a:spAutoFit/>
          </a:bodyPr>
          <a:lstStyle/>
          <a:p>
            <a:r>
              <a:rPr lang="en-US" dirty="0"/>
              <a:t>Sometimes Call this Round Trip</a:t>
            </a:r>
          </a:p>
        </p:txBody>
      </p:sp>
    </p:spTree>
    <p:extLst>
      <p:ext uri="{BB962C8B-B14F-4D97-AF65-F5344CB8AC3E}">
        <p14:creationId xmlns:p14="http://schemas.microsoft.com/office/powerpoint/2010/main" val="18709478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40253-FD71-48BE-A845-1FFF44EA6D3D}"/>
              </a:ext>
            </a:extLst>
          </p:cNvPr>
          <p:cNvSpPr>
            <a:spLocks noGrp="1"/>
          </p:cNvSpPr>
          <p:nvPr>
            <p:ph type="title"/>
          </p:nvPr>
        </p:nvSpPr>
        <p:spPr/>
        <p:txBody>
          <a:bodyPr>
            <a:normAutofit/>
          </a:bodyPr>
          <a:lstStyle/>
          <a:p>
            <a:r>
              <a:rPr lang="en-US" dirty="0"/>
              <a:t>Stages of Probability and Development Fee</a:t>
            </a:r>
          </a:p>
        </p:txBody>
      </p:sp>
      <p:sp>
        <p:nvSpPr>
          <p:cNvPr id="2" name="Content Placeholder 1">
            <a:extLst>
              <a:ext uri="{FF2B5EF4-FFF2-40B4-BE49-F238E27FC236}">
                <a16:creationId xmlns:a16="http://schemas.microsoft.com/office/drawing/2014/main" id="{B7339409-7038-4280-BCE3-494D3CA6B26C}"/>
              </a:ext>
            </a:extLst>
          </p:cNvPr>
          <p:cNvSpPr>
            <a:spLocks noGrp="1"/>
          </p:cNvSpPr>
          <p:nvPr>
            <p:ph idx="1"/>
          </p:nvPr>
        </p:nvSpPr>
        <p:spPr/>
        <p:txBody>
          <a:bodyPr/>
          <a:lstStyle/>
          <a:p>
            <a:r>
              <a:rPr lang="en-US" dirty="0"/>
              <a:t>Case with probabilities and stages</a:t>
            </a:r>
          </a:p>
          <a:p>
            <a:endParaRPr lang="en-US" dirty="0"/>
          </a:p>
        </p:txBody>
      </p:sp>
      <p:pic>
        <p:nvPicPr>
          <p:cNvPr id="6" name="Picture 5">
            <a:extLst>
              <a:ext uri="{FF2B5EF4-FFF2-40B4-BE49-F238E27FC236}">
                <a16:creationId xmlns:a16="http://schemas.microsoft.com/office/drawing/2014/main" id="{49D853E9-855F-405B-AA58-D9A4860ADE14}"/>
              </a:ext>
            </a:extLst>
          </p:cNvPr>
          <p:cNvPicPr>
            <a:picLocks noChangeAspect="1"/>
          </p:cNvPicPr>
          <p:nvPr/>
        </p:nvPicPr>
        <p:blipFill>
          <a:blip r:embed="rId2"/>
          <a:stretch>
            <a:fillRect/>
          </a:stretch>
        </p:blipFill>
        <p:spPr>
          <a:xfrm>
            <a:off x="466159" y="2178996"/>
            <a:ext cx="10557964" cy="3540868"/>
          </a:xfrm>
          <a:prstGeom prst="rect">
            <a:avLst/>
          </a:prstGeom>
        </p:spPr>
      </p:pic>
    </p:spTree>
    <p:extLst>
      <p:ext uri="{BB962C8B-B14F-4D97-AF65-F5344CB8AC3E}">
        <p14:creationId xmlns:p14="http://schemas.microsoft.com/office/powerpoint/2010/main" val="27721657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A937C-B45C-4BD3-9007-CBFF725B0C73}"/>
              </a:ext>
            </a:extLst>
          </p:cNvPr>
          <p:cNvSpPr>
            <a:spLocks noGrp="1"/>
          </p:cNvSpPr>
          <p:nvPr>
            <p:ph type="title"/>
          </p:nvPr>
        </p:nvSpPr>
        <p:spPr/>
        <p:txBody>
          <a:bodyPr/>
          <a:lstStyle/>
          <a:p>
            <a:r>
              <a:rPr lang="en-US" dirty="0"/>
              <a:t>Solar Development Fees</a:t>
            </a:r>
            <a:endParaRPr lang="en-CH" dirty="0"/>
          </a:p>
        </p:txBody>
      </p:sp>
      <p:sp>
        <p:nvSpPr>
          <p:cNvPr id="2" name="Content Placeholder 1">
            <a:extLst>
              <a:ext uri="{FF2B5EF4-FFF2-40B4-BE49-F238E27FC236}">
                <a16:creationId xmlns:a16="http://schemas.microsoft.com/office/drawing/2014/main" id="{F9F9D6B4-4A29-4AAA-ADA2-616CD8D4EE7C}"/>
              </a:ext>
            </a:extLst>
          </p:cNvPr>
          <p:cNvSpPr>
            <a:spLocks noGrp="1"/>
          </p:cNvSpPr>
          <p:nvPr>
            <p:ph idx="1"/>
          </p:nvPr>
        </p:nvSpPr>
        <p:spPr>
          <a:xfrm>
            <a:off x="406400" y="1209675"/>
            <a:ext cx="3795949" cy="4140538"/>
          </a:xfrm>
        </p:spPr>
        <p:txBody>
          <a:bodyPr>
            <a:normAutofit/>
          </a:bodyPr>
          <a:lstStyle/>
          <a:p>
            <a:r>
              <a:rPr lang="en-US" sz="2400" dirty="0"/>
              <a:t>How much is the padding; What is debt to capital without the added costs</a:t>
            </a:r>
          </a:p>
          <a:p>
            <a:endParaRPr lang="en-CH" sz="2400"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12"/>
          </p:nvPr>
        </p:nvSpPr>
        <p:spPr/>
        <p:txBody>
          <a:bodyPr/>
          <a:lstStyle/>
          <a:p>
            <a:pPr algn="ctr"/>
            <a:fld id="{0C3A1854-6B63-4059-B360-A3C4972BF0FC}" type="slidenum">
              <a:rPr lang="ko-KR" altLang="en-US" smtClean="0"/>
              <a:pPr algn="ctr"/>
              <a:t>113</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5378245" y="1195117"/>
            <a:ext cx="6465412" cy="5459681"/>
          </a:xfrm>
          <a:prstGeom prst="rect">
            <a:avLst/>
          </a:prstGeom>
        </p:spPr>
      </p:pic>
    </p:spTree>
    <p:extLst>
      <p:ext uri="{BB962C8B-B14F-4D97-AF65-F5344CB8AC3E}">
        <p14:creationId xmlns:p14="http://schemas.microsoft.com/office/powerpoint/2010/main" val="23725857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0B92B4-412A-4244-BEA7-651055BF4AAC}"/>
              </a:ext>
            </a:extLst>
          </p:cNvPr>
          <p:cNvSpPr>
            <a:spLocks noGrp="1"/>
          </p:cNvSpPr>
          <p:nvPr>
            <p:ph type="title"/>
          </p:nvPr>
        </p:nvSpPr>
        <p:spPr/>
        <p:txBody>
          <a:bodyPr/>
          <a:lstStyle/>
          <a:p>
            <a:r>
              <a:rPr lang="en-US" dirty="0"/>
              <a:t>Development Cost Documentation</a:t>
            </a:r>
            <a:endParaRPr lang="en-CH" dirty="0"/>
          </a:p>
        </p:txBody>
      </p:sp>
      <p:sp>
        <p:nvSpPr>
          <p:cNvPr id="2" name="Content Placeholder 1">
            <a:extLst>
              <a:ext uri="{FF2B5EF4-FFF2-40B4-BE49-F238E27FC236}">
                <a16:creationId xmlns:a16="http://schemas.microsoft.com/office/drawing/2014/main" id="{C26E34F8-343C-4CD3-867C-CC47F94F64EB}"/>
              </a:ext>
            </a:extLst>
          </p:cNvPr>
          <p:cNvSpPr>
            <a:spLocks noGrp="1"/>
          </p:cNvSpPr>
          <p:nvPr>
            <p:ph idx="1"/>
          </p:nvPr>
        </p:nvSpPr>
        <p:spPr/>
        <p:txBody>
          <a:bodyPr>
            <a:normAutofit/>
          </a:bodyPr>
          <a:lstStyle/>
          <a:p>
            <a:r>
              <a:rPr lang="en-US" u="sng" dirty="0"/>
              <a:t>Equity Contribution</a:t>
            </a:r>
            <a:r>
              <a:rPr lang="en-US" dirty="0"/>
              <a:t>.  </a:t>
            </a:r>
          </a:p>
          <a:p>
            <a:r>
              <a:rPr lang="en-US" dirty="0"/>
              <a:t>(i) evidence (including copies of invoices and other documentation, as reviewed and confirmed by the Independent Engineer) of the payment of Project Costs in connection with the development and construction of the Project on or prior to the Closing Date</a:t>
            </a:r>
          </a:p>
          <a:p>
            <a:endParaRPr lang="en-CH" dirty="0"/>
          </a:p>
        </p:txBody>
      </p:sp>
      <p:sp>
        <p:nvSpPr>
          <p:cNvPr id="4" name="Slide Number Placeholder 3">
            <a:extLst>
              <a:ext uri="{FF2B5EF4-FFF2-40B4-BE49-F238E27FC236}">
                <a16:creationId xmlns:a16="http://schemas.microsoft.com/office/drawing/2014/main" id="{B6180AA0-9DD8-4DDB-BEF2-AF818CD8F4CD}"/>
              </a:ext>
            </a:extLst>
          </p:cNvPr>
          <p:cNvSpPr>
            <a:spLocks noGrp="1"/>
          </p:cNvSpPr>
          <p:nvPr>
            <p:ph type="sldNum" sz="quarter" idx="12"/>
          </p:nvPr>
        </p:nvSpPr>
        <p:spPr/>
        <p:txBody>
          <a:bodyPr/>
          <a:lstStyle/>
          <a:p>
            <a:pPr algn="ctr"/>
            <a:fld id="{0C3A1854-6B63-4059-B360-A3C4972BF0FC}" type="slidenum">
              <a:rPr lang="ko-KR" altLang="en-US" smtClean="0"/>
              <a:pPr algn="ctr"/>
              <a:t>114</a:t>
            </a:fld>
            <a:endParaRPr lang="ko-KR" altLang="en-US" dirty="0"/>
          </a:p>
        </p:txBody>
      </p:sp>
    </p:spTree>
    <p:extLst>
      <p:ext uri="{BB962C8B-B14F-4D97-AF65-F5344CB8AC3E}">
        <p14:creationId xmlns:p14="http://schemas.microsoft.com/office/powerpoint/2010/main" val="32072951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idx="1"/>
          </p:nvPr>
        </p:nvSpPr>
        <p:spPr/>
        <p:txBody>
          <a:bodyPr>
            <a:normAutofit/>
          </a:bodyPr>
          <a:lstStyle/>
          <a:p>
            <a:r>
              <a:rPr lang="en-US" dirty="0"/>
              <a:t>15-year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4227912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2329-7949-FED2-CF2D-0AB5E8B85073}"/>
              </a:ext>
            </a:extLst>
          </p:cNvPr>
          <p:cNvSpPr>
            <a:spLocks noGrp="1"/>
          </p:cNvSpPr>
          <p:nvPr>
            <p:ph type="title"/>
          </p:nvPr>
        </p:nvSpPr>
        <p:spPr/>
        <p:txBody>
          <a:bodyPr>
            <a:normAutofit fontScale="90000"/>
          </a:bodyPr>
          <a:lstStyle/>
          <a:p>
            <a:r>
              <a:rPr lang="en-US" dirty="0"/>
              <a:t>Case Study - Funding</a:t>
            </a:r>
            <a:br>
              <a:rPr lang="en-US" dirty="0"/>
            </a:br>
            <a:r>
              <a:rPr lang="en-US" dirty="0"/>
              <a:t>Enron - Subic Bay, Philippines</a:t>
            </a:r>
          </a:p>
        </p:txBody>
      </p:sp>
      <p:pic>
        <p:nvPicPr>
          <p:cNvPr id="6" name="Content Placeholder 5">
            <a:extLst>
              <a:ext uri="{FF2B5EF4-FFF2-40B4-BE49-F238E27FC236}">
                <a16:creationId xmlns:a16="http://schemas.microsoft.com/office/drawing/2014/main" id="{08D9FDE6-D4D7-2740-919D-95357366A089}"/>
              </a:ext>
            </a:extLst>
          </p:cNvPr>
          <p:cNvPicPr>
            <a:picLocks noGrp="1" noChangeAspect="1"/>
          </p:cNvPicPr>
          <p:nvPr>
            <p:ph idx="1"/>
          </p:nvPr>
        </p:nvPicPr>
        <p:blipFill>
          <a:blip r:embed="rId2"/>
          <a:stretch>
            <a:fillRect/>
          </a:stretch>
        </p:blipFill>
        <p:spPr>
          <a:xfrm>
            <a:off x="1963147" y="1657252"/>
            <a:ext cx="7302468" cy="4182831"/>
          </a:xfrm>
          <a:prstGeom prst="rect">
            <a:avLst/>
          </a:prstGeom>
        </p:spPr>
      </p:pic>
      <p:sp>
        <p:nvSpPr>
          <p:cNvPr id="4" name="Slide Number Placeholder 3">
            <a:extLst>
              <a:ext uri="{FF2B5EF4-FFF2-40B4-BE49-F238E27FC236}">
                <a16:creationId xmlns:a16="http://schemas.microsoft.com/office/drawing/2014/main" id="{72C69159-976F-FCC1-5318-5D92C515EC75}"/>
              </a:ext>
            </a:extLst>
          </p:cNvPr>
          <p:cNvSpPr>
            <a:spLocks noGrp="1"/>
          </p:cNvSpPr>
          <p:nvPr>
            <p:ph type="sldNum" sz="quarter" idx="12"/>
          </p:nvPr>
        </p:nvSpPr>
        <p:spPr/>
        <p:txBody>
          <a:bodyPr/>
          <a:lstStyle/>
          <a:p>
            <a:fld id="{EB241CD2-1E45-42A3-B213-66A034DF9A3B}" type="slidenum">
              <a:rPr lang="en-GB" smtClean="0"/>
              <a:t>116</a:t>
            </a:fld>
            <a:endParaRPr lang="en-GB" dirty="0"/>
          </a:p>
        </p:txBody>
      </p:sp>
    </p:spTree>
    <p:extLst>
      <p:ext uri="{BB962C8B-B14F-4D97-AF65-F5344CB8AC3E}">
        <p14:creationId xmlns:p14="http://schemas.microsoft.com/office/powerpoint/2010/main" val="4199316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AU" dirty="0"/>
              <a:t>113 MW Diesel Generator Power Station Subic Bay, Philippines and Richard Tinsley</a:t>
            </a:r>
          </a:p>
        </p:txBody>
      </p:sp>
      <p:sp>
        <p:nvSpPr>
          <p:cNvPr id="132099" name="Rectangle 3"/>
          <p:cNvSpPr>
            <a:spLocks noGrp="1" noChangeArrowheads="1"/>
          </p:cNvSpPr>
          <p:nvPr>
            <p:ph idx="1"/>
          </p:nvPr>
        </p:nvSpPr>
        <p:spPr/>
        <p:txBody>
          <a:bodyPr>
            <a:normAutofit lnSpcReduction="10000"/>
          </a:bodyPr>
          <a:lstStyle/>
          <a:p>
            <a:pPr>
              <a:lnSpc>
                <a:spcPct val="80000"/>
              </a:lnSpc>
              <a:buFontTx/>
              <a:buNone/>
            </a:pPr>
            <a:r>
              <a:rPr lang="en-AU" sz="1800" dirty="0"/>
              <a:t>Sources of Funds:</a:t>
            </a:r>
          </a:p>
          <a:p>
            <a:pPr>
              <a:lnSpc>
                <a:spcPct val="80000"/>
              </a:lnSpc>
              <a:buFontTx/>
              <a:buNone/>
            </a:pPr>
            <a:r>
              <a:rPr lang="en-AU" sz="1800" dirty="0"/>
              <a:t>	Notes						$  105 M</a:t>
            </a:r>
          </a:p>
          <a:p>
            <a:pPr>
              <a:lnSpc>
                <a:spcPct val="80000"/>
              </a:lnSpc>
              <a:buFontTx/>
              <a:buNone/>
            </a:pPr>
            <a:r>
              <a:rPr lang="en-AU" sz="1800" dirty="0"/>
              <a:t>	Subordinated Note		   		         7</a:t>
            </a:r>
          </a:p>
          <a:p>
            <a:pPr>
              <a:lnSpc>
                <a:spcPct val="80000"/>
              </a:lnSpc>
              <a:buFontTx/>
              <a:buNone/>
            </a:pPr>
            <a:r>
              <a:rPr lang="en-AU" sz="1800" dirty="0"/>
              <a:t>	Equity of Sponsor	                          		       28</a:t>
            </a:r>
          </a:p>
          <a:p>
            <a:pPr>
              <a:lnSpc>
                <a:spcPct val="80000"/>
              </a:lnSpc>
              <a:buFontTx/>
              <a:buNone/>
            </a:pPr>
            <a:r>
              <a:rPr lang="en-AU" sz="1800" dirty="0"/>
              <a:t>	Working Capital		 	        	         2</a:t>
            </a:r>
          </a:p>
          <a:p>
            <a:pPr>
              <a:lnSpc>
                <a:spcPct val="80000"/>
              </a:lnSpc>
              <a:buFontTx/>
              <a:buNone/>
            </a:pPr>
            <a:r>
              <a:rPr lang="en-AU" sz="1800" dirty="0"/>
              <a:t>		</a:t>
            </a:r>
            <a:r>
              <a:rPr lang="en-AU" sz="1800" u="sng" dirty="0"/>
              <a:t>TOTAL					$   142</a:t>
            </a:r>
          </a:p>
          <a:p>
            <a:pPr>
              <a:lnSpc>
                <a:spcPct val="80000"/>
              </a:lnSpc>
              <a:buFontTx/>
              <a:buNone/>
            </a:pPr>
            <a:r>
              <a:rPr lang="en-AU" sz="1800" dirty="0"/>
              <a:t>Uses of Funds:</a:t>
            </a:r>
          </a:p>
          <a:p>
            <a:pPr>
              <a:lnSpc>
                <a:spcPct val="80000"/>
              </a:lnSpc>
              <a:buFontTx/>
              <a:buNone/>
            </a:pPr>
            <a:r>
              <a:rPr lang="en-AU" sz="1800" dirty="0"/>
              <a:t>	Turnkey Contractor  				$  112 M</a:t>
            </a:r>
          </a:p>
          <a:p>
            <a:pPr>
              <a:lnSpc>
                <a:spcPct val="80000"/>
              </a:lnSpc>
              <a:buFontTx/>
              <a:buNone/>
            </a:pPr>
            <a:r>
              <a:rPr lang="en-AU" sz="1800" dirty="0"/>
              <a:t>	Bonus to Turnkey Contractor	                   	        7</a:t>
            </a:r>
          </a:p>
          <a:p>
            <a:pPr>
              <a:lnSpc>
                <a:spcPct val="80000"/>
              </a:lnSpc>
              <a:buFontTx/>
              <a:buNone/>
            </a:pPr>
            <a:r>
              <a:rPr lang="en-AU" sz="1800" dirty="0"/>
              <a:t>	Development and other related costs and Fees	      14</a:t>
            </a:r>
          </a:p>
          <a:p>
            <a:pPr>
              <a:lnSpc>
                <a:spcPct val="80000"/>
              </a:lnSpc>
              <a:buFontTx/>
              <a:buNone/>
            </a:pPr>
            <a:r>
              <a:rPr lang="en-AU" sz="1800" dirty="0"/>
              <a:t>	Pre operating, Start-up and Commissioning Costs	        3</a:t>
            </a:r>
          </a:p>
          <a:p>
            <a:pPr>
              <a:lnSpc>
                <a:spcPct val="80000"/>
              </a:lnSpc>
              <a:buFontTx/>
              <a:buNone/>
            </a:pPr>
            <a:r>
              <a:rPr lang="en-AU" sz="1800" dirty="0"/>
              <a:t>	IDC					         	        4</a:t>
            </a:r>
          </a:p>
          <a:p>
            <a:pPr>
              <a:lnSpc>
                <a:spcPct val="80000"/>
              </a:lnSpc>
              <a:buFontTx/>
              <a:buNone/>
            </a:pPr>
            <a:r>
              <a:rPr lang="en-AU" sz="1800" dirty="0"/>
              <a:t>	Working Capital Loan				        2</a:t>
            </a:r>
          </a:p>
          <a:p>
            <a:pPr>
              <a:lnSpc>
                <a:spcPct val="80000"/>
              </a:lnSpc>
              <a:buFontTx/>
              <a:buNone/>
            </a:pPr>
            <a:r>
              <a:rPr lang="en-AU" sz="1800" dirty="0"/>
              <a:t>		</a:t>
            </a:r>
            <a:r>
              <a:rPr lang="en-AU" sz="1800" u="sng" dirty="0"/>
              <a:t>TOTAL					$   142</a:t>
            </a:r>
          </a:p>
          <a:p>
            <a:pPr>
              <a:lnSpc>
                <a:spcPct val="80000"/>
              </a:lnSpc>
              <a:buFontTx/>
              <a:buNone/>
            </a:pPr>
            <a:endParaRPr lang="en-AU" sz="1800" dirty="0"/>
          </a:p>
          <a:p>
            <a:pPr>
              <a:lnSpc>
                <a:spcPct val="80000"/>
              </a:lnSpc>
              <a:buFontTx/>
              <a:buNone/>
            </a:pPr>
            <a:endParaRPr lang="en-AU" sz="1800" dirty="0"/>
          </a:p>
        </p:txBody>
      </p:sp>
      <p:sp>
        <p:nvSpPr>
          <p:cNvPr id="2" name="TextBox 1">
            <a:extLst>
              <a:ext uri="{FF2B5EF4-FFF2-40B4-BE49-F238E27FC236}">
                <a16:creationId xmlns:a16="http://schemas.microsoft.com/office/drawing/2014/main" id="{EE133AB4-B472-0D55-3843-58E010B1EDE5}"/>
              </a:ext>
            </a:extLst>
          </p:cNvPr>
          <p:cNvSpPr txBox="1"/>
          <p:nvPr/>
        </p:nvSpPr>
        <p:spPr>
          <a:xfrm>
            <a:off x="8082116" y="3913239"/>
            <a:ext cx="2713703" cy="646331"/>
          </a:xfrm>
          <a:prstGeom prst="rect">
            <a:avLst/>
          </a:prstGeom>
          <a:solidFill>
            <a:srgbClr val="FFFF00"/>
          </a:solidFill>
        </p:spPr>
        <p:txBody>
          <a:bodyPr wrap="square" rtlCol="0">
            <a:spAutoFit/>
          </a:bodyPr>
          <a:lstStyle/>
          <a:p>
            <a:r>
              <a:rPr lang="en-US" dirty="0"/>
              <a:t>What is the equity contribution</a:t>
            </a:r>
          </a:p>
        </p:txBody>
      </p:sp>
    </p:spTree>
    <p:extLst>
      <p:ext uri="{BB962C8B-B14F-4D97-AF65-F5344CB8AC3E}">
        <p14:creationId xmlns:p14="http://schemas.microsoft.com/office/powerpoint/2010/main" val="23292960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18305-5CFF-1E6E-989B-8EF892E80D00}"/>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7AABABF2-2BCB-81D7-4A0A-6923CAB7F4A1}"/>
              </a:ext>
            </a:extLst>
          </p:cNvPr>
          <p:cNvCxnSpPr>
            <a:cxnSpLocks/>
          </p:cNvCxnSpPr>
          <p:nvPr/>
        </p:nvCxnSpPr>
        <p:spPr bwMode="auto">
          <a:xfrm flipH="1" flipV="1">
            <a:off x="3530731" y="2751379"/>
            <a:ext cx="2066190" cy="134836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E3A4C5C0-FDA5-0960-9EB3-B9365F24E011}"/>
              </a:ext>
            </a:extLst>
          </p:cNvPr>
          <p:cNvCxnSpPr>
            <a:cxnSpLocks/>
            <a:stCxn id="7" idx="5"/>
            <a:endCxn id="32" idx="1"/>
          </p:cNvCxnSpPr>
          <p:nvPr/>
        </p:nvCxnSpPr>
        <p:spPr bwMode="auto">
          <a:xfrm>
            <a:off x="6709226" y="4831009"/>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A6B5F006-AEC1-A82D-67E3-6D412A681EE3}"/>
              </a:ext>
            </a:extLst>
          </p:cNvPr>
          <p:cNvCxnSpPr>
            <a:cxnSpLocks/>
            <a:endCxn id="31" idx="6"/>
          </p:cNvCxnSpPr>
          <p:nvPr/>
        </p:nvCxnSpPr>
        <p:spPr bwMode="auto">
          <a:xfrm flipH="1">
            <a:off x="3309452" y="4505372"/>
            <a:ext cx="1846273" cy="69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CF45379D-CD76-482A-C8A1-F132EFB3ACAC}"/>
              </a:ext>
            </a:extLst>
          </p:cNvPr>
          <p:cNvCxnSpPr>
            <a:cxnSpLocks/>
          </p:cNvCxnSpPr>
          <p:nvPr/>
        </p:nvCxnSpPr>
        <p:spPr bwMode="auto">
          <a:xfrm>
            <a:off x="6841342" y="4342065"/>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70BEB654-370C-301E-3FEE-3946A89A9A98}"/>
              </a:ext>
            </a:extLst>
          </p:cNvPr>
          <p:cNvSpPr/>
          <p:nvPr/>
        </p:nvSpPr>
        <p:spPr bwMode="auto">
          <a:xfrm>
            <a:off x="5155724" y="3736979"/>
            <a:ext cx="1820040" cy="128173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 Bond Rating of A-</a:t>
            </a:r>
          </a:p>
        </p:txBody>
      </p:sp>
      <p:sp>
        <p:nvSpPr>
          <p:cNvPr id="14" name="Oval 13">
            <a:extLst>
              <a:ext uri="{FF2B5EF4-FFF2-40B4-BE49-F238E27FC236}">
                <a16:creationId xmlns:a16="http://schemas.microsoft.com/office/drawing/2014/main" id="{1687CBD1-38A0-54CF-F42D-3D878169BCC7}"/>
              </a:ext>
            </a:extLst>
          </p:cNvPr>
          <p:cNvSpPr/>
          <p:nvPr/>
        </p:nvSpPr>
        <p:spPr bwMode="auto">
          <a:xfrm>
            <a:off x="1595344" y="1987281"/>
            <a:ext cx="1996233" cy="107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 Kellogg with Strong Record and Finances</a:t>
            </a:r>
          </a:p>
        </p:txBody>
      </p:sp>
      <p:sp>
        <p:nvSpPr>
          <p:cNvPr id="15" name="Rectangle 14">
            <a:extLst>
              <a:ext uri="{FF2B5EF4-FFF2-40B4-BE49-F238E27FC236}">
                <a16:creationId xmlns:a16="http://schemas.microsoft.com/office/drawing/2014/main" id="{2D14AB6F-55C4-EC5D-37CA-858E00028B04}"/>
              </a:ext>
            </a:extLst>
          </p:cNvPr>
          <p:cNvSpPr/>
          <p:nvPr/>
        </p:nvSpPr>
        <p:spPr bwMode="auto">
          <a:xfrm>
            <a:off x="3801912" y="3163546"/>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Fixed Price Contract with LD</a:t>
            </a:r>
          </a:p>
        </p:txBody>
      </p:sp>
      <p:sp>
        <p:nvSpPr>
          <p:cNvPr id="21" name="Oval 20">
            <a:extLst>
              <a:ext uri="{FF2B5EF4-FFF2-40B4-BE49-F238E27FC236}">
                <a16:creationId xmlns:a16="http://schemas.microsoft.com/office/drawing/2014/main" id="{41DDC1BA-AB3C-45CA-3716-AC4C9922F915}"/>
              </a:ext>
            </a:extLst>
          </p:cNvPr>
          <p:cNvSpPr/>
          <p:nvPr/>
        </p:nvSpPr>
        <p:spPr bwMode="auto">
          <a:xfrm>
            <a:off x="8575964" y="3844937"/>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1" name="Oval 30">
            <a:extLst>
              <a:ext uri="{FF2B5EF4-FFF2-40B4-BE49-F238E27FC236}">
                <a16:creationId xmlns:a16="http://schemas.microsoft.com/office/drawing/2014/main" id="{4C7190DF-0A0F-8BE0-5E98-8332AB20D027}"/>
              </a:ext>
            </a:extLst>
          </p:cNvPr>
          <p:cNvSpPr/>
          <p:nvPr/>
        </p:nvSpPr>
        <p:spPr bwMode="auto">
          <a:xfrm>
            <a:off x="1565565" y="3864638"/>
            <a:ext cx="1743887" cy="129540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1200" dirty="0">
              <a:solidFill>
                <a:schemeClr val="bg1">
                  <a:lumMod val="95000"/>
                </a:schemeClr>
              </a:solidFill>
              <a:latin typeface="Arial" pitchFamily="34" charset="0"/>
            </a:endParaRPr>
          </a:p>
        </p:txBody>
      </p:sp>
      <p:sp>
        <p:nvSpPr>
          <p:cNvPr id="32" name="Oval 31">
            <a:extLst>
              <a:ext uri="{FF2B5EF4-FFF2-40B4-BE49-F238E27FC236}">
                <a16:creationId xmlns:a16="http://schemas.microsoft.com/office/drawing/2014/main" id="{054041C7-AF21-AAD4-CD69-98339DE1868F}"/>
              </a:ext>
            </a:extLst>
          </p:cNvPr>
          <p:cNvSpPr/>
          <p:nvPr/>
        </p:nvSpPr>
        <p:spPr bwMode="auto">
          <a:xfrm>
            <a:off x="8194964" y="5693438"/>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rPr>
              <a:t>Issued bonds and debt with long tenor and low rates</a:t>
            </a:r>
            <a:endParaRPr lang="en-US" sz="1200" dirty="0">
              <a:solidFill>
                <a:schemeClr val="bg1">
                  <a:lumMod val="95000"/>
                </a:schemeClr>
              </a:solidFill>
              <a:latin typeface="Arial" pitchFamily="34" charset="0"/>
            </a:endParaRPr>
          </a:p>
        </p:txBody>
      </p:sp>
      <p:sp>
        <p:nvSpPr>
          <p:cNvPr id="33" name="Oval 32">
            <a:extLst>
              <a:ext uri="{FF2B5EF4-FFF2-40B4-BE49-F238E27FC236}">
                <a16:creationId xmlns:a16="http://schemas.microsoft.com/office/drawing/2014/main" id="{B741A5E5-61F1-827C-A333-EE7C82944610}"/>
              </a:ext>
            </a:extLst>
          </p:cNvPr>
          <p:cNvSpPr/>
          <p:nvPr/>
        </p:nvSpPr>
        <p:spPr bwMode="auto">
          <a:xfrm>
            <a:off x="1858254" y="5541038"/>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1200" dirty="0">
                <a:solidFill>
                  <a:schemeClr val="bg1">
                    <a:lumMod val="95000"/>
                  </a:schemeClr>
                </a:solidFill>
              </a:rPr>
              <a:t>Mobil </a:t>
            </a:r>
          </a:p>
          <a:p>
            <a:pPr algn="ctr" eaLnBrk="0" fontAlgn="base" hangingPunct="0">
              <a:spcBef>
                <a:spcPct val="0"/>
              </a:spcBef>
              <a:spcAft>
                <a:spcPct val="0"/>
              </a:spcAft>
            </a:pPr>
            <a:r>
              <a:rPr lang="en-US" sz="1200" dirty="0">
                <a:solidFill>
                  <a:schemeClr val="bg1">
                    <a:lumMod val="95000"/>
                  </a:schemeClr>
                </a:solidFill>
                <a:latin typeface="Arial" pitchFamily="34" charset="0"/>
              </a:rPr>
              <a:t>State</a:t>
            </a:r>
          </a:p>
        </p:txBody>
      </p:sp>
      <p:sp>
        <p:nvSpPr>
          <p:cNvPr id="43" name="Rectangle 42">
            <a:extLst>
              <a:ext uri="{FF2B5EF4-FFF2-40B4-BE49-F238E27FC236}">
                <a16:creationId xmlns:a16="http://schemas.microsoft.com/office/drawing/2014/main" id="{99AA6E67-C7DE-24C9-18C9-4DEF73FAEBAB}"/>
              </a:ext>
            </a:extLst>
          </p:cNvPr>
          <p:cNvSpPr/>
          <p:nvPr/>
        </p:nvSpPr>
        <p:spPr bwMode="auto">
          <a:xfrm>
            <a:off x="6709226" y="5252285"/>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 Draws Green; Debt Service Red</a:t>
            </a:r>
          </a:p>
        </p:txBody>
      </p:sp>
      <p:cxnSp>
        <p:nvCxnSpPr>
          <p:cNvPr id="57" name="Straight Arrow Connector 56">
            <a:extLst>
              <a:ext uri="{FF2B5EF4-FFF2-40B4-BE49-F238E27FC236}">
                <a16:creationId xmlns:a16="http://schemas.microsoft.com/office/drawing/2014/main" id="{96040D00-C1F7-A0DF-E7FF-EBDBA59B40CB}"/>
              </a:ext>
            </a:extLst>
          </p:cNvPr>
          <p:cNvCxnSpPr>
            <a:cxnSpLocks/>
            <a:stCxn id="7" idx="3"/>
          </p:cNvCxnSpPr>
          <p:nvPr/>
        </p:nvCxnSpPr>
        <p:spPr bwMode="auto">
          <a:xfrm flipH="1">
            <a:off x="3677235" y="4831009"/>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16970D5A-180E-D0C0-5AA3-DA76C9248039}"/>
              </a:ext>
            </a:extLst>
          </p:cNvPr>
          <p:cNvCxnSpPr>
            <a:cxnSpLocks/>
          </p:cNvCxnSpPr>
          <p:nvPr/>
        </p:nvCxnSpPr>
        <p:spPr>
          <a:xfrm>
            <a:off x="6642872" y="2135820"/>
            <a:ext cx="0" cy="17888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A1DFD7E8-5C9B-B891-17CB-694DE0AEDC7A}"/>
              </a:ext>
            </a:extLst>
          </p:cNvPr>
          <p:cNvSpPr/>
          <p:nvPr/>
        </p:nvSpPr>
        <p:spPr bwMode="auto">
          <a:xfrm>
            <a:off x="7178606" y="4132516"/>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O&amp;M Agreement</a:t>
            </a:r>
          </a:p>
        </p:txBody>
      </p:sp>
      <p:sp>
        <p:nvSpPr>
          <p:cNvPr id="72" name="Rectangle 71">
            <a:extLst>
              <a:ext uri="{FF2B5EF4-FFF2-40B4-BE49-F238E27FC236}">
                <a16:creationId xmlns:a16="http://schemas.microsoft.com/office/drawing/2014/main" id="{21E2C46E-2E37-FB5B-5332-767350D22FB7}"/>
              </a:ext>
            </a:extLst>
          </p:cNvPr>
          <p:cNvSpPr/>
          <p:nvPr/>
        </p:nvSpPr>
        <p:spPr bwMode="auto">
          <a:xfrm>
            <a:off x="3736430" y="4196653"/>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Supply Agreement</a:t>
            </a:r>
          </a:p>
        </p:txBody>
      </p:sp>
      <p:sp>
        <p:nvSpPr>
          <p:cNvPr id="39" name="Rectangle 38">
            <a:extLst>
              <a:ext uri="{FF2B5EF4-FFF2-40B4-BE49-F238E27FC236}">
                <a16:creationId xmlns:a16="http://schemas.microsoft.com/office/drawing/2014/main" id="{728E3291-3A29-CCD4-8F76-CE4100F588EF}"/>
              </a:ext>
            </a:extLst>
          </p:cNvPr>
          <p:cNvSpPr/>
          <p:nvPr/>
        </p:nvSpPr>
        <p:spPr bwMode="auto">
          <a:xfrm>
            <a:off x="6281951" y="2235837"/>
            <a:ext cx="1176574" cy="873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Off-take Contract with minimum supply </a:t>
            </a:r>
          </a:p>
        </p:txBody>
      </p:sp>
      <p:sp>
        <p:nvSpPr>
          <p:cNvPr id="76" name="Title 1">
            <a:extLst>
              <a:ext uri="{FF2B5EF4-FFF2-40B4-BE49-F238E27FC236}">
                <a16:creationId xmlns:a16="http://schemas.microsoft.com/office/drawing/2014/main" id="{4B45D603-1F6C-AE4B-1546-C6FF15CB1837}"/>
              </a:ext>
            </a:extLst>
          </p:cNvPr>
          <p:cNvSpPr>
            <a:spLocks noGrp="1"/>
          </p:cNvSpPr>
          <p:nvPr>
            <p:ph type="title"/>
          </p:nvPr>
        </p:nvSpPr>
        <p:spPr/>
        <p:txBody>
          <a:bodyPr>
            <a:normAutofit/>
          </a:bodyPr>
          <a:lstStyle/>
          <a:p>
            <a:r>
              <a:rPr lang="en-US" dirty="0"/>
              <a:t>Importance of Strong Sponsor - Ras Laffan Diagram</a:t>
            </a:r>
          </a:p>
        </p:txBody>
      </p:sp>
      <p:sp>
        <p:nvSpPr>
          <p:cNvPr id="47" name="Rectangle 46">
            <a:extLst>
              <a:ext uri="{FF2B5EF4-FFF2-40B4-BE49-F238E27FC236}">
                <a16:creationId xmlns:a16="http://schemas.microsoft.com/office/drawing/2014/main" id="{7585997E-C8B5-F12B-6D0A-201D6E582FFB}"/>
              </a:ext>
            </a:extLst>
          </p:cNvPr>
          <p:cNvSpPr/>
          <p:nvPr/>
        </p:nvSpPr>
        <p:spPr bwMode="auto">
          <a:xfrm>
            <a:off x="4259778" y="5443054"/>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7BEA9C3A-F8F3-E93A-C2ED-78AB87A5091B}"/>
              </a:ext>
            </a:extLst>
          </p:cNvPr>
          <p:cNvCxnSpPr>
            <a:cxnSpLocks/>
          </p:cNvCxnSpPr>
          <p:nvPr/>
        </p:nvCxnSpPr>
        <p:spPr>
          <a:xfrm flipH="1" flipV="1">
            <a:off x="6975765" y="4703163"/>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ACEFB4-23BE-A61E-4E20-69EE7CF00C84}"/>
              </a:ext>
            </a:extLst>
          </p:cNvPr>
          <p:cNvCxnSpPr>
            <a:cxnSpLocks/>
          </p:cNvCxnSpPr>
          <p:nvPr/>
        </p:nvCxnSpPr>
        <p:spPr>
          <a:xfrm flipV="1">
            <a:off x="3591577" y="4703164"/>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EFEFA687-0F9F-6D9E-E158-B6B3ABFBB613}"/>
              </a:ext>
            </a:extLst>
          </p:cNvPr>
          <p:cNvSpPr/>
          <p:nvPr/>
        </p:nvSpPr>
        <p:spPr bwMode="auto">
          <a:xfrm>
            <a:off x="4549749" y="1046522"/>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 Korea and Japan Utility Companies: Want strong off-taker with inactive to honor</a:t>
            </a:r>
            <a:r>
              <a:rPr lang="en-US" sz="1200" dirty="0">
                <a:solidFill>
                  <a:schemeClr val="bg1">
                    <a:lumMod val="95000"/>
                  </a:schemeClr>
                </a:solidFill>
              </a:rPr>
              <a:t> contract</a:t>
            </a:r>
            <a:endParaRPr lang="en-US" sz="1200" dirty="0">
              <a:solidFill>
                <a:schemeClr val="bg1">
                  <a:lumMod val="95000"/>
                </a:schemeClr>
              </a:solidFill>
              <a:latin typeface="Arial" pitchFamily="34" charset="0"/>
            </a:endParaRPr>
          </a:p>
        </p:txBody>
      </p:sp>
      <p:sp>
        <p:nvSpPr>
          <p:cNvPr id="27" name="Oval 26">
            <a:extLst>
              <a:ext uri="{FF2B5EF4-FFF2-40B4-BE49-F238E27FC236}">
                <a16:creationId xmlns:a16="http://schemas.microsoft.com/office/drawing/2014/main" id="{9357508E-B7DF-693F-934A-91FA1962ACE5}"/>
              </a:ext>
            </a:extLst>
          </p:cNvPr>
          <p:cNvSpPr/>
          <p:nvPr/>
        </p:nvSpPr>
        <p:spPr bwMode="auto">
          <a:xfrm>
            <a:off x="8575964" y="3864602"/>
            <a:ext cx="1585972" cy="94043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0" name="Oval 29">
            <a:extLst>
              <a:ext uri="{FF2B5EF4-FFF2-40B4-BE49-F238E27FC236}">
                <a16:creationId xmlns:a16="http://schemas.microsoft.com/office/drawing/2014/main" id="{F38CDA18-B77B-5EC0-70C2-626B1B00B198}"/>
              </a:ext>
            </a:extLst>
          </p:cNvPr>
          <p:cNvSpPr/>
          <p:nvPr/>
        </p:nvSpPr>
        <p:spPr bwMode="auto">
          <a:xfrm>
            <a:off x="8194964" y="5713103"/>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rPr>
              <a:t>Issued bonds and debt with long tenor and low rates</a:t>
            </a:r>
            <a:endParaRPr lang="en-US" sz="1200" dirty="0">
              <a:solidFill>
                <a:schemeClr val="bg1">
                  <a:lumMod val="95000"/>
                </a:schemeClr>
              </a:solidFill>
              <a:latin typeface="Arial" pitchFamily="34" charset="0"/>
            </a:endParaRPr>
          </a:p>
        </p:txBody>
      </p:sp>
      <p:cxnSp>
        <p:nvCxnSpPr>
          <p:cNvPr id="34" name="Straight Arrow Connector 33">
            <a:extLst>
              <a:ext uri="{FF2B5EF4-FFF2-40B4-BE49-F238E27FC236}">
                <a16:creationId xmlns:a16="http://schemas.microsoft.com/office/drawing/2014/main" id="{6DBD39E0-EF35-B590-BE61-79FA0D955FFC}"/>
              </a:ext>
            </a:extLst>
          </p:cNvPr>
          <p:cNvCxnSpPr>
            <a:cxnSpLocks/>
          </p:cNvCxnSpPr>
          <p:nvPr/>
        </p:nvCxnSpPr>
        <p:spPr>
          <a:xfrm>
            <a:off x="5480027" y="2135820"/>
            <a:ext cx="0" cy="17888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58F2DEB-CE7B-2AB9-7C36-DB7853B5B32E}"/>
              </a:ext>
            </a:extLst>
          </p:cNvPr>
          <p:cNvSpPr/>
          <p:nvPr/>
        </p:nvSpPr>
        <p:spPr bwMode="auto">
          <a:xfrm>
            <a:off x="4891740" y="2263666"/>
            <a:ext cx="1176574" cy="7964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Price of Gas Linked to Oil Price</a:t>
            </a:r>
          </a:p>
        </p:txBody>
      </p:sp>
    </p:spTree>
    <p:extLst>
      <p:ext uri="{BB962C8B-B14F-4D97-AF65-F5344CB8AC3E}">
        <p14:creationId xmlns:p14="http://schemas.microsoft.com/office/powerpoint/2010/main" val="255993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58AE-DA2B-4306-A50D-2E95C7FDE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F4E31-8781-349F-8BD5-AA5857B543D7}"/>
              </a:ext>
            </a:extLst>
          </p:cNvPr>
          <p:cNvSpPr>
            <a:spLocks noGrp="1"/>
          </p:cNvSpPr>
          <p:nvPr>
            <p:ph type="title"/>
          </p:nvPr>
        </p:nvSpPr>
        <p:spPr/>
        <p:txBody>
          <a:bodyPr/>
          <a:lstStyle/>
          <a:p>
            <a:r>
              <a:rPr lang="en-US" dirty="0"/>
              <a:t>Use Snipping Tool to Fill in Items from Pre-Sale Report</a:t>
            </a:r>
          </a:p>
        </p:txBody>
      </p:sp>
      <p:sp>
        <p:nvSpPr>
          <p:cNvPr id="3" name="Text Placeholder 2">
            <a:extLst>
              <a:ext uri="{FF2B5EF4-FFF2-40B4-BE49-F238E27FC236}">
                <a16:creationId xmlns:a16="http://schemas.microsoft.com/office/drawing/2014/main" id="{59A84C7E-33D5-EC24-B343-2A955826A417}"/>
              </a:ext>
            </a:extLst>
          </p:cNvPr>
          <p:cNvSpPr>
            <a:spLocks noGrp="1"/>
          </p:cNvSpPr>
          <p:nvPr>
            <p:ph idx="1"/>
          </p:nvPr>
        </p:nvSpPr>
        <p:spPr/>
        <p:txBody>
          <a:bodyPr/>
          <a:lstStyle/>
          <a:p>
            <a:r>
              <a:rPr lang="en-US" dirty="0"/>
              <a:t>Conventional (boring) technology</a:t>
            </a:r>
          </a:p>
          <a:p>
            <a:pPr lvl="1"/>
            <a:endParaRPr lang="en-US" dirty="0"/>
          </a:p>
          <a:p>
            <a:r>
              <a:rPr lang="en-US" dirty="0"/>
              <a:t>Construction Cost Over-Run Risk</a:t>
            </a:r>
          </a:p>
          <a:p>
            <a:pPr marL="457200" lvl="1" indent="0">
              <a:buNone/>
            </a:pPr>
            <a:endParaRPr lang="en-US" dirty="0"/>
          </a:p>
          <a:p>
            <a:r>
              <a:rPr lang="en-US" dirty="0"/>
              <a:t>Supply Risk</a:t>
            </a:r>
          </a:p>
          <a:p>
            <a:pPr marL="457200" lvl="1" indent="0">
              <a:buNone/>
            </a:pPr>
            <a:endParaRPr lang="en-US" dirty="0"/>
          </a:p>
          <a:p>
            <a:r>
              <a:rPr lang="en-US" dirty="0"/>
              <a:t>Volume Risk</a:t>
            </a:r>
          </a:p>
          <a:p>
            <a:pPr lvl="1"/>
            <a:endParaRPr lang="en-US" dirty="0"/>
          </a:p>
          <a:p>
            <a:r>
              <a:rPr lang="en-US" dirty="0"/>
              <a:t>Price Risk</a:t>
            </a:r>
          </a:p>
        </p:txBody>
      </p:sp>
    </p:spTree>
    <p:extLst>
      <p:ext uri="{BB962C8B-B14F-4D97-AF65-F5344CB8AC3E}">
        <p14:creationId xmlns:p14="http://schemas.microsoft.com/office/powerpoint/2010/main" val="737966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0A65-9468-4939-1D9F-AC10CE6AD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E490-BA3D-AB29-634C-C9438892957F}"/>
              </a:ext>
            </a:extLst>
          </p:cNvPr>
          <p:cNvSpPr>
            <a:spLocks noGrp="1"/>
          </p:cNvSpPr>
          <p:nvPr>
            <p:ph type="title"/>
          </p:nvPr>
        </p:nvSpPr>
        <p:spPr/>
        <p:txBody>
          <a:bodyPr/>
          <a:lstStyle/>
          <a:p>
            <a:r>
              <a:rPr lang="en-US" dirty="0"/>
              <a:t>Use Snipping Tool to Fill in Items from Pre-Sale Report</a:t>
            </a:r>
          </a:p>
        </p:txBody>
      </p:sp>
      <p:sp>
        <p:nvSpPr>
          <p:cNvPr id="3" name="Text Placeholder 2">
            <a:extLst>
              <a:ext uri="{FF2B5EF4-FFF2-40B4-BE49-F238E27FC236}">
                <a16:creationId xmlns:a16="http://schemas.microsoft.com/office/drawing/2014/main" id="{5C665145-6CE2-F6DF-7783-0F9DD0742F89}"/>
              </a:ext>
            </a:extLst>
          </p:cNvPr>
          <p:cNvSpPr>
            <a:spLocks noGrp="1"/>
          </p:cNvSpPr>
          <p:nvPr>
            <p:ph idx="1"/>
          </p:nvPr>
        </p:nvSpPr>
        <p:spPr/>
        <p:txBody>
          <a:bodyPr/>
          <a:lstStyle/>
          <a:p>
            <a:r>
              <a:rPr lang="en-US" dirty="0"/>
              <a:t>Conventional (boring) technology</a:t>
            </a:r>
          </a:p>
          <a:p>
            <a:pPr lvl="1"/>
            <a:endParaRPr lang="en-US" dirty="0"/>
          </a:p>
          <a:p>
            <a:r>
              <a:rPr lang="en-US" dirty="0"/>
              <a:t>Construction Cost Over-Run Risk</a:t>
            </a:r>
          </a:p>
          <a:p>
            <a:pPr marL="457200" lvl="1" indent="0">
              <a:buNone/>
            </a:pPr>
            <a:endParaRPr lang="en-US" dirty="0"/>
          </a:p>
          <a:p>
            <a:r>
              <a:rPr lang="en-US" dirty="0"/>
              <a:t>Supply Risk</a:t>
            </a:r>
          </a:p>
          <a:p>
            <a:pPr marL="457200" lvl="1" indent="0">
              <a:buNone/>
            </a:pPr>
            <a:endParaRPr lang="en-US" dirty="0"/>
          </a:p>
          <a:p>
            <a:r>
              <a:rPr lang="en-US" dirty="0"/>
              <a:t>Volume Risk</a:t>
            </a:r>
          </a:p>
          <a:p>
            <a:pPr lvl="1"/>
            <a:endParaRPr lang="en-US" dirty="0"/>
          </a:p>
          <a:p>
            <a:r>
              <a:rPr lang="en-US" dirty="0"/>
              <a:t>Price Risk</a:t>
            </a:r>
          </a:p>
        </p:txBody>
      </p:sp>
      <p:pic>
        <p:nvPicPr>
          <p:cNvPr id="5" name="Picture 4">
            <a:extLst>
              <a:ext uri="{FF2B5EF4-FFF2-40B4-BE49-F238E27FC236}">
                <a16:creationId xmlns:a16="http://schemas.microsoft.com/office/drawing/2014/main" id="{3D51435B-EBBA-0D63-0B10-01530795F637}"/>
              </a:ext>
            </a:extLst>
          </p:cNvPr>
          <p:cNvPicPr>
            <a:picLocks noChangeAspect="1"/>
          </p:cNvPicPr>
          <p:nvPr/>
        </p:nvPicPr>
        <p:blipFill>
          <a:blip r:embed="rId2"/>
          <a:stretch>
            <a:fillRect/>
          </a:stretch>
        </p:blipFill>
        <p:spPr>
          <a:xfrm>
            <a:off x="5409287" y="1495346"/>
            <a:ext cx="6887536" cy="1124107"/>
          </a:xfrm>
          <a:prstGeom prst="rect">
            <a:avLst/>
          </a:prstGeom>
        </p:spPr>
      </p:pic>
      <p:pic>
        <p:nvPicPr>
          <p:cNvPr id="7" name="Picture 6">
            <a:extLst>
              <a:ext uri="{FF2B5EF4-FFF2-40B4-BE49-F238E27FC236}">
                <a16:creationId xmlns:a16="http://schemas.microsoft.com/office/drawing/2014/main" id="{95BAF56F-B1CB-1B46-CCE3-AA242B7B7603}"/>
              </a:ext>
            </a:extLst>
          </p:cNvPr>
          <p:cNvPicPr>
            <a:picLocks noChangeAspect="1"/>
          </p:cNvPicPr>
          <p:nvPr/>
        </p:nvPicPr>
        <p:blipFill>
          <a:blip r:embed="rId3"/>
          <a:stretch>
            <a:fillRect/>
          </a:stretch>
        </p:blipFill>
        <p:spPr>
          <a:xfrm>
            <a:off x="5542622" y="2619453"/>
            <a:ext cx="6649378" cy="990738"/>
          </a:xfrm>
          <a:prstGeom prst="rect">
            <a:avLst/>
          </a:prstGeom>
        </p:spPr>
      </p:pic>
      <p:pic>
        <p:nvPicPr>
          <p:cNvPr id="9" name="Picture 8">
            <a:extLst>
              <a:ext uri="{FF2B5EF4-FFF2-40B4-BE49-F238E27FC236}">
                <a16:creationId xmlns:a16="http://schemas.microsoft.com/office/drawing/2014/main" id="{4FDD3685-5502-E217-A531-8F047C6F3A34}"/>
              </a:ext>
            </a:extLst>
          </p:cNvPr>
          <p:cNvPicPr>
            <a:picLocks noChangeAspect="1"/>
          </p:cNvPicPr>
          <p:nvPr/>
        </p:nvPicPr>
        <p:blipFill>
          <a:blip r:embed="rId4"/>
          <a:stretch>
            <a:fillRect/>
          </a:stretch>
        </p:blipFill>
        <p:spPr>
          <a:xfrm>
            <a:off x="5666498" y="5533538"/>
            <a:ext cx="6630325" cy="866896"/>
          </a:xfrm>
          <a:prstGeom prst="rect">
            <a:avLst/>
          </a:prstGeom>
        </p:spPr>
      </p:pic>
      <p:pic>
        <p:nvPicPr>
          <p:cNvPr id="11" name="Picture 10">
            <a:extLst>
              <a:ext uri="{FF2B5EF4-FFF2-40B4-BE49-F238E27FC236}">
                <a16:creationId xmlns:a16="http://schemas.microsoft.com/office/drawing/2014/main" id="{C0A32B71-0C73-218F-FB83-BBBCC1EE59DB}"/>
              </a:ext>
            </a:extLst>
          </p:cNvPr>
          <p:cNvPicPr>
            <a:picLocks noChangeAspect="1"/>
          </p:cNvPicPr>
          <p:nvPr/>
        </p:nvPicPr>
        <p:blipFill>
          <a:blip r:embed="rId5"/>
          <a:stretch>
            <a:fillRect/>
          </a:stretch>
        </p:blipFill>
        <p:spPr>
          <a:xfrm>
            <a:off x="5542622" y="4502623"/>
            <a:ext cx="6649378" cy="914528"/>
          </a:xfrm>
          <a:prstGeom prst="rect">
            <a:avLst/>
          </a:prstGeom>
        </p:spPr>
      </p:pic>
      <p:pic>
        <p:nvPicPr>
          <p:cNvPr id="13" name="Picture 12">
            <a:extLst>
              <a:ext uri="{FF2B5EF4-FFF2-40B4-BE49-F238E27FC236}">
                <a16:creationId xmlns:a16="http://schemas.microsoft.com/office/drawing/2014/main" id="{EC94F771-F498-FD44-518D-69B5A831BED4}"/>
              </a:ext>
            </a:extLst>
          </p:cNvPr>
          <p:cNvPicPr>
            <a:picLocks noChangeAspect="1"/>
          </p:cNvPicPr>
          <p:nvPr/>
        </p:nvPicPr>
        <p:blipFill>
          <a:blip r:embed="rId6"/>
          <a:stretch>
            <a:fillRect/>
          </a:stretch>
        </p:blipFill>
        <p:spPr>
          <a:xfrm>
            <a:off x="5691347" y="3606741"/>
            <a:ext cx="6496957" cy="790685"/>
          </a:xfrm>
          <a:prstGeom prst="rect">
            <a:avLst/>
          </a:prstGeom>
        </p:spPr>
      </p:pic>
    </p:spTree>
    <p:extLst>
      <p:ext uri="{BB962C8B-B14F-4D97-AF65-F5344CB8AC3E}">
        <p14:creationId xmlns:p14="http://schemas.microsoft.com/office/powerpoint/2010/main" val="216432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816FF-0A6B-DBA7-D93E-94A7B9109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EDA3F-11A5-A719-559A-8CF9FFA9744D}"/>
              </a:ext>
            </a:extLst>
          </p:cNvPr>
          <p:cNvSpPr>
            <a:spLocks noGrp="1"/>
          </p:cNvSpPr>
          <p:nvPr>
            <p:ph type="title"/>
          </p:nvPr>
        </p:nvSpPr>
        <p:spPr/>
        <p:txBody>
          <a:bodyPr/>
          <a:lstStyle/>
          <a:p>
            <a:r>
              <a:rPr lang="en-US" dirty="0"/>
              <a:t>Open the Financial Model</a:t>
            </a:r>
          </a:p>
        </p:txBody>
      </p:sp>
      <p:sp>
        <p:nvSpPr>
          <p:cNvPr id="3" name="Text Placeholder 2">
            <a:extLst>
              <a:ext uri="{FF2B5EF4-FFF2-40B4-BE49-F238E27FC236}">
                <a16:creationId xmlns:a16="http://schemas.microsoft.com/office/drawing/2014/main" id="{CC7F4794-CE91-7555-1B81-FDD9BEDB86B1}"/>
              </a:ext>
            </a:extLst>
          </p:cNvPr>
          <p:cNvSpPr>
            <a:spLocks noGrp="1"/>
          </p:cNvSpPr>
          <p:nvPr>
            <p:ph idx="1"/>
          </p:nvPr>
        </p:nvSpPr>
        <p:spPr/>
        <p:txBody>
          <a:bodyPr/>
          <a:lstStyle/>
          <a:p>
            <a:r>
              <a:rPr lang="en-US" dirty="0"/>
              <a:t>Use the financial model to quantify risks</a:t>
            </a:r>
          </a:p>
          <a:p>
            <a:pPr lvl="1"/>
            <a:endParaRPr lang="en-US" dirty="0"/>
          </a:p>
          <a:p>
            <a:pPr lvl="1"/>
            <a:r>
              <a:rPr lang="en-US" dirty="0"/>
              <a:t>Present and discuss the cost structure</a:t>
            </a:r>
          </a:p>
          <a:p>
            <a:pPr marL="457200" lvl="1" indent="0">
              <a:buNone/>
            </a:pPr>
            <a:endParaRPr lang="en-US" dirty="0"/>
          </a:p>
          <a:p>
            <a:pPr lvl="1"/>
            <a:r>
              <a:rPr lang="en-US" dirty="0"/>
              <a:t>Break-even Oil Price</a:t>
            </a:r>
          </a:p>
          <a:p>
            <a:pPr marL="457200" lvl="1" indent="0">
              <a:buNone/>
            </a:pPr>
            <a:endParaRPr lang="en-US" dirty="0"/>
          </a:p>
          <a:p>
            <a:r>
              <a:rPr lang="en-US" dirty="0"/>
              <a:t>Volume Risk</a:t>
            </a:r>
          </a:p>
          <a:p>
            <a:pPr lvl="1"/>
            <a:endParaRPr lang="en-US" dirty="0"/>
          </a:p>
          <a:p>
            <a:r>
              <a:rPr lang="en-US" dirty="0"/>
              <a:t>Price Risk</a:t>
            </a:r>
          </a:p>
        </p:txBody>
      </p:sp>
    </p:spTree>
    <p:extLst>
      <p:ext uri="{BB962C8B-B14F-4D97-AF65-F5344CB8AC3E}">
        <p14:creationId xmlns:p14="http://schemas.microsoft.com/office/powerpoint/2010/main" val="2280576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44B7E-54F9-1CDB-8A90-5A89E3F1C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9A7FE-726A-98B3-653A-A9FCB31EBBB6}"/>
              </a:ext>
            </a:extLst>
          </p:cNvPr>
          <p:cNvSpPr>
            <a:spLocks noGrp="1"/>
          </p:cNvSpPr>
          <p:nvPr>
            <p:ph type="title"/>
          </p:nvPr>
        </p:nvSpPr>
        <p:spPr/>
        <p:txBody>
          <a:bodyPr/>
          <a:lstStyle/>
          <a:p>
            <a:r>
              <a:rPr lang="en-US" dirty="0"/>
              <a:t>Revenue Risks</a:t>
            </a:r>
          </a:p>
        </p:txBody>
      </p:sp>
      <p:sp>
        <p:nvSpPr>
          <p:cNvPr id="3" name="Content Placeholder 2">
            <a:extLst>
              <a:ext uri="{FF2B5EF4-FFF2-40B4-BE49-F238E27FC236}">
                <a16:creationId xmlns:a16="http://schemas.microsoft.com/office/drawing/2014/main" id="{3BA1A33D-0F81-EF04-EBF4-C334656BEF5B}"/>
              </a:ext>
            </a:extLst>
          </p:cNvPr>
          <p:cNvSpPr>
            <a:spLocks noGrp="1"/>
          </p:cNvSpPr>
          <p:nvPr>
            <p:ph idx="1"/>
          </p:nvPr>
        </p:nvSpPr>
        <p:spPr/>
        <p:txBody>
          <a:bodyPr>
            <a:normAutofit/>
          </a:bodyPr>
          <a:lstStyle/>
          <a:p>
            <a:r>
              <a:rPr lang="en-US" dirty="0"/>
              <a:t>Generally one or two big sources of risk</a:t>
            </a:r>
          </a:p>
          <a:p>
            <a:r>
              <a:rPr lang="en-US" dirty="0"/>
              <a:t>Can be </a:t>
            </a:r>
          </a:p>
          <a:p>
            <a:pPr lvl="1"/>
            <a:r>
              <a:rPr lang="en-US" dirty="0"/>
              <a:t>Commodity Price</a:t>
            </a:r>
          </a:p>
          <a:p>
            <a:pPr lvl="1"/>
            <a:r>
              <a:rPr lang="en-US" dirty="0"/>
              <a:t>Volume – Traffic</a:t>
            </a:r>
          </a:p>
          <a:p>
            <a:pPr lvl="1"/>
            <a:r>
              <a:rPr lang="en-US" dirty="0"/>
              <a:t>Volume – Solar or Wind Resource</a:t>
            </a:r>
          </a:p>
          <a:p>
            <a:pPr lvl="1"/>
            <a:r>
              <a:rPr lang="en-US" dirty="0"/>
              <a:t>Incentives in Contracts – Availability, Efficiency, Performance</a:t>
            </a:r>
          </a:p>
          <a:p>
            <a:pPr lvl="1"/>
            <a:r>
              <a:rPr lang="en-US" dirty="0"/>
              <a:t>Off-taker Risk</a:t>
            </a:r>
          </a:p>
          <a:p>
            <a:pPr lvl="1"/>
            <a:r>
              <a:rPr lang="en-US" dirty="0"/>
              <a:t>Price and Volume Risk (e.g. high tech, hotel, private health facility)</a:t>
            </a:r>
          </a:p>
          <a:p>
            <a:pPr lvl="1"/>
            <a:endParaRPr lang="en-US" dirty="0"/>
          </a:p>
          <a:p>
            <a:r>
              <a:rPr lang="en-US" dirty="0"/>
              <a:t>For each type of risk, discuss implications to Africa – for example would you rather off-taker be a mining company or the government of Nigeria</a:t>
            </a:r>
          </a:p>
          <a:p>
            <a:endParaRPr lang="en-US" dirty="0"/>
          </a:p>
          <a:p>
            <a:endParaRPr lang="en-US" dirty="0"/>
          </a:p>
        </p:txBody>
      </p:sp>
      <p:sp>
        <p:nvSpPr>
          <p:cNvPr id="4" name="Slide Number Placeholder 3">
            <a:extLst>
              <a:ext uri="{FF2B5EF4-FFF2-40B4-BE49-F238E27FC236}">
                <a16:creationId xmlns:a16="http://schemas.microsoft.com/office/drawing/2014/main" id="{23B9285B-A732-CF33-4EC2-CB904B96CC7E}"/>
              </a:ext>
            </a:extLst>
          </p:cNvPr>
          <p:cNvSpPr>
            <a:spLocks noGrp="1"/>
          </p:cNvSpPr>
          <p:nvPr>
            <p:ph type="sldNum" sz="quarter" idx="12"/>
          </p:nvPr>
        </p:nvSpPr>
        <p:spPr/>
        <p:txBody>
          <a:bodyPr/>
          <a:lstStyle/>
          <a:p>
            <a:fld id="{EB241CD2-1E45-42A3-B213-66A034DF9A3B}" type="slidenum">
              <a:rPr lang="en-GB" smtClean="0"/>
              <a:t>15</a:t>
            </a:fld>
            <a:endParaRPr lang="en-GB" dirty="0"/>
          </a:p>
        </p:txBody>
      </p:sp>
    </p:spTree>
    <p:extLst>
      <p:ext uri="{BB962C8B-B14F-4D97-AF65-F5344CB8AC3E}">
        <p14:creationId xmlns:p14="http://schemas.microsoft.com/office/powerpoint/2010/main" val="398418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99939-6044-15FC-ECDC-775D97FF1A50}"/>
              </a:ext>
            </a:extLst>
          </p:cNvPr>
          <p:cNvSpPr>
            <a:spLocks noGrp="1"/>
          </p:cNvSpPr>
          <p:nvPr>
            <p:ph type="title"/>
          </p:nvPr>
        </p:nvSpPr>
        <p:spPr/>
        <p:txBody>
          <a:bodyPr/>
          <a:lstStyle/>
          <a:p>
            <a:r>
              <a:rPr lang="en-US" dirty="0"/>
              <a:t>Ras Laffan Postscript</a:t>
            </a:r>
          </a:p>
        </p:txBody>
      </p:sp>
      <p:pic>
        <p:nvPicPr>
          <p:cNvPr id="6" name="Picture 5">
            <a:extLst>
              <a:ext uri="{FF2B5EF4-FFF2-40B4-BE49-F238E27FC236}">
                <a16:creationId xmlns:a16="http://schemas.microsoft.com/office/drawing/2014/main" id="{A00537B4-04F4-4801-8D4D-D87DC34780A8}"/>
              </a:ext>
            </a:extLst>
          </p:cNvPr>
          <p:cNvPicPr>
            <a:picLocks noChangeAspect="1"/>
          </p:cNvPicPr>
          <p:nvPr/>
        </p:nvPicPr>
        <p:blipFill>
          <a:blip r:embed="rId2"/>
          <a:stretch>
            <a:fillRect/>
          </a:stretch>
        </p:blipFill>
        <p:spPr>
          <a:xfrm>
            <a:off x="845127" y="2477306"/>
            <a:ext cx="4025672" cy="3162408"/>
          </a:xfrm>
          <a:prstGeom prst="rect">
            <a:avLst/>
          </a:prstGeom>
        </p:spPr>
      </p:pic>
      <p:pic>
        <p:nvPicPr>
          <p:cNvPr id="5" name="Picture 4">
            <a:extLst>
              <a:ext uri="{FF2B5EF4-FFF2-40B4-BE49-F238E27FC236}">
                <a16:creationId xmlns:a16="http://schemas.microsoft.com/office/drawing/2014/main" id="{9FC46522-B11B-2F94-7EAF-17A3DBE70A5C}"/>
              </a:ext>
            </a:extLst>
          </p:cNvPr>
          <p:cNvPicPr>
            <a:picLocks noChangeAspect="1"/>
          </p:cNvPicPr>
          <p:nvPr/>
        </p:nvPicPr>
        <p:blipFill>
          <a:blip r:embed="rId3"/>
          <a:stretch>
            <a:fillRect/>
          </a:stretch>
        </p:blipFill>
        <p:spPr>
          <a:xfrm>
            <a:off x="5793023" y="2477306"/>
            <a:ext cx="5553850" cy="3134162"/>
          </a:xfrm>
          <a:prstGeom prst="rect">
            <a:avLst/>
          </a:prstGeom>
        </p:spPr>
      </p:pic>
    </p:spTree>
    <p:extLst>
      <p:ext uri="{BB962C8B-B14F-4D97-AF65-F5344CB8AC3E}">
        <p14:creationId xmlns:p14="http://schemas.microsoft.com/office/powerpoint/2010/main" val="2738509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01ED-6025-70B7-2F3B-DB7C606D7F2B}"/>
              </a:ext>
            </a:extLst>
          </p:cNvPr>
          <p:cNvSpPr>
            <a:spLocks noGrp="1"/>
          </p:cNvSpPr>
          <p:nvPr>
            <p:ph type="title"/>
          </p:nvPr>
        </p:nvSpPr>
        <p:spPr/>
        <p:txBody>
          <a:bodyPr/>
          <a:lstStyle/>
          <a:p>
            <a:r>
              <a:rPr lang="en-US" dirty="0"/>
              <a:t>How Much Money from All Projects before Additions</a:t>
            </a:r>
          </a:p>
        </p:txBody>
      </p:sp>
      <p:sp>
        <p:nvSpPr>
          <p:cNvPr id="3" name="Text Placeholder 2">
            <a:extLst>
              <a:ext uri="{FF2B5EF4-FFF2-40B4-BE49-F238E27FC236}">
                <a16:creationId xmlns:a16="http://schemas.microsoft.com/office/drawing/2014/main" id="{2FC11E55-D403-EBB7-1138-B75D4C32A1A0}"/>
              </a:ext>
            </a:extLst>
          </p:cNvPr>
          <p:cNvSpPr>
            <a:spLocks noGrp="1"/>
          </p:cNvSpPr>
          <p:nvPr>
            <p:ph idx="1"/>
          </p:nvPr>
        </p:nvSpPr>
        <p:spPr/>
        <p:txBody>
          <a:bodyPr/>
          <a:lstStyle/>
          <a:p>
            <a:r>
              <a:rPr lang="en-US" dirty="0"/>
              <a:t>29.7 Tons in Project</a:t>
            </a:r>
          </a:p>
        </p:txBody>
      </p:sp>
      <p:pic>
        <p:nvPicPr>
          <p:cNvPr id="5" name="Picture 4">
            <a:extLst>
              <a:ext uri="{FF2B5EF4-FFF2-40B4-BE49-F238E27FC236}">
                <a16:creationId xmlns:a16="http://schemas.microsoft.com/office/drawing/2014/main" id="{53A8F37C-B940-9215-30BE-B6418B29EBB1}"/>
              </a:ext>
            </a:extLst>
          </p:cNvPr>
          <p:cNvPicPr>
            <a:picLocks noChangeAspect="1"/>
          </p:cNvPicPr>
          <p:nvPr/>
        </p:nvPicPr>
        <p:blipFill>
          <a:blip r:embed="rId2"/>
          <a:stretch>
            <a:fillRect/>
          </a:stretch>
        </p:blipFill>
        <p:spPr>
          <a:xfrm>
            <a:off x="444575" y="2105892"/>
            <a:ext cx="6293568" cy="1764863"/>
          </a:xfrm>
          <a:prstGeom prst="rect">
            <a:avLst/>
          </a:prstGeom>
        </p:spPr>
      </p:pic>
      <p:pic>
        <p:nvPicPr>
          <p:cNvPr id="7" name="Picture 6">
            <a:extLst>
              <a:ext uri="{FF2B5EF4-FFF2-40B4-BE49-F238E27FC236}">
                <a16:creationId xmlns:a16="http://schemas.microsoft.com/office/drawing/2014/main" id="{F777B767-D076-B945-A0E4-167761BC9FA6}"/>
              </a:ext>
            </a:extLst>
          </p:cNvPr>
          <p:cNvPicPr>
            <a:picLocks noChangeAspect="1"/>
          </p:cNvPicPr>
          <p:nvPr/>
        </p:nvPicPr>
        <p:blipFill>
          <a:blip r:embed="rId3"/>
          <a:stretch>
            <a:fillRect/>
          </a:stretch>
        </p:blipFill>
        <p:spPr>
          <a:xfrm>
            <a:off x="88765" y="4744931"/>
            <a:ext cx="6649378" cy="857370"/>
          </a:xfrm>
          <a:prstGeom prst="rect">
            <a:avLst/>
          </a:prstGeom>
        </p:spPr>
      </p:pic>
      <p:pic>
        <p:nvPicPr>
          <p:cNvPr id="9" name="Picture 8">
            <a:extLst>
              <a:ext uri="{FF2B5EF4-FFF2-40B4-BE49-F238E27FC236}">
                <a16:creationId xmlns:a16="http://schemas.microsoft.com/office/drawing/2014/main" id="{D47CEDB2-D07D-D0E9-8F5B-33558B6007CB}"/>
              </a:ext>
            </a:extLst>
          </p:cNvPr>
          <p:cNvPicPr>
            <a:picLocks noChangeAspect="1"/>
          </p:cNvPicPr>
          <p:nvPr/>
        </p:nvPicPr>
        <p:blipFill>
          <a:blip r:embed="rId4"/>
          <a:stretch>
            <a:fillRect/>
          </a:stretch>
        </p:blipFill>
        <p:spPr>
          <a:xfrm>
            <a:off x="7141522" y="1915004"/>
            <a:ext cx="4727000" cy="1955751"/>
          </a:xfrm>
          <a:prstGeom prst="rect">
            <a:avLst/>
          </a:prstGeom>
        </p:spPr>
      </p:pic>
      <p:pic>
        <p:nvPicPr>
          <p:cNvPr id="11" name="Picture 10">
            <a:extLst>
              <a:ext uri="{FF2B5EF4-FFF2-40B4-BE49-F238E27FC236}">
                <a16:creationId xmlns:a16="http://schemas.microsoft.com/office/drawing/2014/main" id="{AF2C487E-E021-3A5C-7C64-2DBA587F508B}"/>
              </a:ext>
            </a:extLst>
          </p:cNvPr>
          <p:cNvPicPr>
            <a:picLocks noChangeAspect="1"/>
          </p:cNvPicPr>
          <p:nvPr/>
        </p:nvPicPr>
        <p:blipFill>
          <a:blip r:embed="rId5"/>
          <a:stretch>
            <a:fillRect/>
          </a:stretch>
        </p:blipFill>
        <p:spPr>
          <a:xfrm>
            <a:off x="7378045" y="4720018"/>
            <a:ext cx="4490477" cy="1075564"/>
          </a:xfrm>
          <a:prstGeom prst="rect">
            <a:avLst/>
          </a:prstGeom>
        </p:spPr>
      </p:pic>
    </p:spTree>
    <p:extLst>
      <p:ext uri="{BB962C8B-B14F-4D97-AF65-F5344CB8AC3E}">
        <p14:creationId xmlns:p14="http://schemas.microsoft.com/office/powerpoint/2010/main" val="350946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F4D5-C6A5-3561-0A0A-3FF48B20321A}"/>
              </a:ext>
            </a:extLst>
          </p:cNvPr>
          <p:cNvSpPr>
            <a:spLocks noGrp="1"/>
          </p:cNvSpPr>
          <p:nvPr>
            <p:ph type="title"/>
          </p:nvPr>
        </p:nvSpPr>
        <p:spPr/>
        <p:txBody>
          <a:bodyPr/>
          <a:lstStyle/>
          <a:p>
            <a:r>
              <a:rPr lang="en-US" dirty="0"/>
              <a:t>Other Questions</a:t>
            </a:r>
          </a:p>
        </p:txBody>
      </p:sp>
      <p:sp>
        <p:nvSpPr>
          <p:cNvPr id="3" name="Text Placeholder 2">
            <a:extLst>
              <a:ext uri="{FF2B5EF4-FFF2-40B4-BE49-F238E27FC236}">
                <a16:creationId xmlns:a16="http://schemas.microsoft.com/office/drawing/2014/main" id="{4F88F990-E025-74F1-E7F3-4EF488A467EC}"/>
              </a:ext>
            </a:extLst>
          </p:cNvPr>
          <p:cNvSpPr>
            <a:spLocks noGrp="1"/>
          </p:cNvSpPr>
          <p:nvPr>
            <p:ph type="body" idx="1"/>
          </p:nvPr>
        </p:nvSpPr>
        <p:spPr/>
        <p:txBody>
          <a:bodyPr/>
          <a:lstStyle/>
          <a:p>
            <a:r>
              <a:rPr lang="en-US" dirty="0"/>
              <a:t>Can the approach be replicated</a:t>
            </a:r>
          </a:p>
          <a:p>
            <a:r>
              <a:rPr lang="en-US" dirty="0"/>
              <a:t>How much was luck</a:t>
            </a:r>
          </a:p>
          <a:p>
            <a:r>
              <a:rPr lang="en-US" dirty="0"/>
              <a:t>How much money was really made</a:t>
            </a:r>
          </a:p>
          <a:p>
            <a:r>
              <a:rPr lang="en-US" dirty="0"/>
              <a:t>Should the loans have been production payment loans</a:t>
            </a:r>
          </a:p>
          <a:p>
            <a:r>
              <a:rPr lang="en-US" dirty="0"/>
              <a:t> </a:t>
            </a:r>
          </a:p>
        </p:txBody>
      </p:sp>
      <p:sp>
        <p:nvSpPr>
          <p:cNvPr id="4" name="Slide Number Placeholder 3">
            <a:extLst>
              <a:ext uri="{FF2B5EF4-FFF2-40B4-BE49-F238E27FC236}">
                <a16:creationId xmlns:a16="http://schemas.microsoft.com/office/drawing/2014/main" id="{04E6D63E-1699-465D-D02F-400AD03DD815}"/>
              </a:ext>
            </a:extLst>
          </p:cNvPr>
          <p:cNvSpPr>
            <a:spLocks noGrp="1"/>
          </p:cNvSpPr>
          <p:nvPr>
            <p:ph type="sldNum" sz="quarter" idx="12"/>
          </p:nvPr>
        </p:nvSpPr>
        <p:spPr/>
        <p:txBody>
          <a:bodyPr/>
          <a:lstStyle/>
          <a:p>
            <a:fld id="{EB241CD2-1E45-42A3-B213-66A034DF9A3B}" type="slidenum">
              <a:rPr lang="en-GB" smtClean="0"/>
              <a:t>18</a:t>
            </a:fld>
            <a:endParaRPr lang="en-GB" dirty="0"/>
          </a:p>
        </p:txBody>
      </p:sp>
    </p:spTree>
    <p:extLst>
      <p:ext uri="{BB962C8B-B14F-4D97-AF65-F5344CB8AC3E}">
        <p14:creationId xmlns:p14="http://schemas.microsoft.com/office/powerpoint/2010/main" val="71812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0F3A6-5CDC-4810-9C1A-09E7DF520E8B}"/>
              </a:ext>
            </a:extLst>
          </p:cNvPr>
          <p:cNvSpPr>
            <a:spLocks noGrp="1"/>
          </p:cNvSpPr>
          <p:nvPr>
            <p:ph type="ctrTitle"/>
          </p:nvPr>
        </p:nvSpPr>
        <p:spPr>
          <a:xfrm>
            <a:off x="838200" y="969575"/>
            <a:ext cx="7183582" cy="2618752"/>
          </a:xfrm>
        </p:spPr>
        <p:txBody>
          <a:bodyPr>
            <a:normAutofit/>
          </a:bodyPr>
          <a:lstStyle/>
          <a:p>
            <a:r>
              <a:rPr lang="en-US" dirty="0"/>
              <a:t>Appendix Case 2: Dabhol Electricity Plant and Capacity Payment</a:t>
            </a:r>
          </a:p>
        </p:txBody>
      </p:sp>
      <p:sp>
        <p:nvSpPr>
          <p:cNvPr id="4" name="Slide Number Placeholder 3">
            <a:extLst>
              <a:ext uri="{FF2B5EF4-FFF2-40B4-BE49-F238E27FC236}">
                <a16:creationId xmlns:a16="http://schemas.microsoft.com/office/drawing/2014/main" id="{A480F6E8-63FA-4520-A236-8F46785F2184}"/>
              </a:ext>
            </a:extLst>
          </p:cNvPr>
          <p:cNvSpPr>
            <a:spLocks noGrp="1"/>
          </p:cNvSpPr>
          <p:nvPr>
            <p:ph type="sldNum" sz="quarter" idx="4294967295"/>
          </p:nvPr>
        </p:nvSpPr>
        <p:spPr>
          <a:xfrm>
            <a:off x="11495088" y="6457950"/>
            <a:ext cx="696912" cy="400050"/>
          </a:xfrm>
        </p:spPr>
        <p:txBody>
          <a:bodyPr/>
          <a:lstStyle/>
          <a:p>
            <a:pPr algn="ctr"/>
            <a:fld id="{0C3A1854-6B63-4059-B360-A3C4972BF0FC}" type="slidenum">
              <a:rPr lang="ko-KR" altLang="en-US" smtClean="0"/>
              <a:pPr algn="ctr"/>
              <a:t>19</a:t>
            </a:fld>
            <a:endParaRPr lang="ko-KR" altLang="en-US" dirty="0"/>
          </a:p>
        </p:txBody>
      </p:sp>
      <p:pic>
        <p:nvPicPr>
          <p:cNvPr id="202755" name="Picture 7" descr="dabholplant-en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042" y="4139578"/>
            <a:ext cx="41148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20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52EC-25BC-5EC2-2654-4E579009F31B}"/>
              </a:ext>
            </a:extLst>
          </p:cNvPr>
          <p:cNvSpPr>
            <a:spLocks noGrp="1"/>
          </p:cNvSpPr>
          <p:nvPr>
            <p:ph type="title"/>
          </p:nvPr>
        </p:nvSpPr>
        <p:spPr/>
        <p:txBody>
          <a:bodyPr/>
          <a:lstStyle/>
          <a:p>
            <a:r>
              <a:rPr lang="en-US" dirty="0"/>
              <a:t>Mini Cases</a:t>
            </a:r>
          </a:p>
        </p:txBody>
      </p:sp>
      <p:sp>
        <p:nvSpPr>
          <p:cNvPr id="3" name="Text Placeholder 2">
            <a:extLst>
              <a:ext uri="{FF2B5EF4-FFF2-40B4-BE49-F238E27FC236}">
                <a16:creationId xmlns:a16="http://schemas.microsoft.com/office/drawing/2014/main" id="{FF0162E1-6753-2D56-8FE0-9808B03A5981}"/>
              </a:ext>
            </a:extLst>
          </p:cNvPr>
          <p:cNvSpPr>
            <a:spLocks noGrp="1"/>
          </p:cNvSpPr>
          <p:nvPr>
            <p:ph idx="1"/>
          </p:nvPr>
        </p:nvSpPr>
        <p:spPr/>
        <p:txBody>
          <a:bodyPr/>
          <a:lstStyle/>
          <a:p>
            <a:r>
              <a:rPr lang="en-US" dirty="0"/>
              <a:t>Mini Cases Discussed</a:t>
            </a:r>
          </a:p>
          <a:p>
            <a:pPr lvl="1"/>
            <a:r>
              <a:rPr lang="en-US" dirty="0"/>
              <a:t>Ras Laffan in Qatar (Break-even risks, sponsors and contract structure)</a:t>
            </a:r>
          </a:p>
          <a:p>
            <a:pPr lvl="1"/>
            <a:r>
              <a:rPr lang="en-US" dirty="0"/>
              <a:t>Dabhol in India (Contract Structure, Availability and Economics)</a:t>
            </a:r>
          </a:p>
          <a:p>
            <a:pPr lvl="1"/>
            <a:endParaRPr lang="en-US" dirty="0"/>
          </a:p>
          <a:p>
            <a:pPr lvl="1"/>
            <a:endParaRPr lang="en-US" dirty="0"/>
          </a:p>
          <a:p>
            <a:r>
              <a:rPr lang="en-US" dirty="0"/>
              <a:t>Idea is to Quickly Discuss Cases and Highlight Major Issues</a:t>
            </a:r>
          </a:p>
          <a:p>
            <a:endParaRPr lang="en-US" dirty="0"/>
          </a:p>
          <a:p>
            <a:r>
              <a:rPr lang="en-US" dirty="0"/>
              <a:t>Some history is good in just about anything</a:t>
            </a:r>
          </a:p>
          <a:p>
            <a:pPr lvl="1"/>
            <a:endParaRPr lang="en-US" dirty="0"/>
          </a:p>
          <a:p>
            <a:pPr lvl="1"/>
            <a:endParaRPr lang="en-US" dirty="0"/>
          </a:p>
        </p:txBody>
      </p:sp>
    </p:spTree>
    <p:extLst>
      <p:ext uri="{BB962C8B-B14F-4D97-AF65-F5344CB8AC3E}">
        <p14:creationId xmlns:p14="http://schemas.microsoft.com/office/powerpoint/2010/main" val="3056021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E478-B09F-092A-C130-D2417A6259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C028D-7FF4-441F-4FFD-92CCC77EA549}"/>
              </a:ext>
            </a:extLst>
          </p:cNvPr>
          <p:cNvSpPr>
            <a:spLocks noGrp="1"/>
          </p:cNvSpPr>
          <p:nvPr>
            <p:ph type="title"/>
          </p:nvPr>
        </p:nvSpPr>
        <p:spPr/>
        <p:txBody>
          <a:bodyPr/>
          <a:lstStyle/>
          <a:p>
            <a:r>
              <a:rPr lang="en-US" dirty="0"/>
              <a:t>Case Questions: Dabhol </a:t>
            </a:r>
          </a:p>
        </p:txBody>
      </p:sp>
      <p:sp>
        <p:nvSpPr>
          <p:cNvPr id="3" name="Text Placeholder 2">
            <a:extLst>
              <a:ext uri="{FF2B5EF4-FFF2-40B4-BE49-F238E27FC236}">
                <a16:creationId xmlns:a16="http://schemas.microsoft.com/office/drawing/2014/main" id="{5BE0C7EB-9F22-F1A0-8F88-F72AD07B6288}"/>
              </a:ext>
            </a:extLst>
          </p:cNvPr>
          <p:cNvSpPr>
            <a:spLocks noGrp="1"/>
          </p:cNvSpPr>
          <p:nvPr>
            <p:ph idx="1"/>
          </p:nvPr>
        </p:nvSpPr>
        <p:spPr/>
        <p:txBody>
          <a:bodyPr/>
          <a:lstStyle/>
          <a:p>
            <a:r>
              <a:rPr lang="en-US" dirty="0"/>
              <a:t>Do you think GE, Bechtel and Enron were good missionaries</a:t>
            </a:r>
          </a:p>
          <a:p>
            <a:r>
              <a:rPr lang="en-US" dirty="0"/>
              <a:t>Do you think a high project IRR reduces risk</a:t>
            </a:r>
          </a:p>
          <a:p>
            <a:r>
              <a:rPr lang="en-US" dirty="0"/>
              <a:t>What was the key statistic to demonstrate risk </a:t>
            </a:r>
          </a:p>
          <a:p>
            <a:r>
              <a:rPr lang="en-US" dirty="0"/>
              <a:t>Do you think there was political risk and if so, how could it be mitigated</a:t>
            </a:r>
          </a:p>
          <a:p>
            <a:r>
              <a:rPr lang="en-US" dirty="0"/>
              <a:t>Why did they wanted a high fixed capacity factor rather than an energy charge and a capacity charge independent of production and did this make sense</a:t>
            </a:r>
          </a:p>
          <a:p>
            <a:endParaRPr lang="en-US" dirty="0"/>
          </a:p>
        </p:txBody>
      </p:sp>
    </p:spTree>
    <p:extLst>
      <p:ext uri="{BB962C8B-B14F-4D97-AF65-F5344CB8AC3E}">
        <p14:creationId xmlns:p14="http://schemas.microsoft.com/office/powerpoint/2010/main" val="2840131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B31EF-A4B0-4983-821B-92CF98B42629}"/>
              </a:ext>
            </a:extLst>
          </p:cNvPr>
          <p:cNvSpPr>
            <a:spLocks noGrp="1"/>
          </p:cNvSpPr>
          <p:nvPr>
            <p:ph type="title"/>
          </p:nvPr>
        </p:nvSpPr>
        <p:spPr/>
        <p:txBody>
          <a:bodyPr/>
          <a:lstStyle/>
          <a:p>
            <a:r>
              <a:rPr lang="en-US" dirty="0"/>
              <a:t>Central Philosophical Point</a:t>
            </a:r>
          </a:p>
        </p:txBody>
      </p:sp>
      <p:sp>
        <p:nvSpPr>
          <p:cNvPr id="2" name="Content Placeholder 1">
            <a:extLst>
              <a:ext uri="{FF2B5EF4-FFF2-40B4-BE49-F238E27FC236}">
                <a16:creationId xmlns:a16="http://schemas.microsoft.com/office/drawing/2014/main" id="{056E213C-5C0D-4C10-BA01-1568C122FD58}"/>
              </a:ext>
            </a:extLst>
          </p:cNvPr>
          <p:cNvSpPr>
            <a:spLocks noGrp="1"/>
          </p:cNvSpPr>
          <p:nvPr>
            <p:ph idx="1"/>
          </p:nvPr>
        </p:nvSpPr>
        <p:spPr/>
        <p:txBody>
          <a:bodyPr>
            <a:normAutofit/>
          </a:bodyPr>
          <a:lstStyle/>
          <a:p>
            <a:r>
              <a:rPr lang="en-US" sz="2800" dirty="0"/>
              <a:t>Make the Parties -- Equity, Debt, EPC Contractor, O&amp;M Contractor, Fuel Supplier – responsible for risks that they can control</a:t>
            </a:r>
          </a:p>
          <a:p>
            <a:r>
              <a:rPr lang="en-US" sz="2800" dirty="0"/>
              <a:t>It sounds too simple, but the little things and the nuances can be very important</a:t>
            </a:r>
          </a:p>
          <a:p>
            <a:pPr lvl="1"/>
            <a:r>
              <a:rPr lang="en-US" sz="2400" dirty="0"/>
              <a:t>If you make the parties responsible for risks outside of their control, like natural gas prices or exchange rate variation or dispatch from the off-taker, they will:</a:t>
            </a:r>
          </a:p>
          <a:p>
            <a:pPr lvl="1"/>
            <a:r>
              <a:rPr lang="en-US" sz="2400" dirty="0"/>
              <a:t>Increase the required IRR which will increase the price to the consumers</a:t>
            </a:r>
          </a:p>
          <a:p>
            <a:pPr lvl="1"/>
            <a:r>
              <a:rPr lang="en-US" sz="2400" dirty="0"/>
              <a:t>Increase the required DSCR which will increase funding costs and increase price to consumers</a:t>
            </a:r>
          </a:p>
          <a:p>
            <a:pPr lvl="1"/>
            <a:r>
              <a:rPr lang="en-US" sz="2400" dirty="0"/>
              <a:t>Increase EPC and O&amp;M contract which will increase cost to consumers</a:t>
            </a:r>
          </a:p>
        </p:txBody>
      </p:sp>
      <p:sp>
        <p:nvSpPr>
          <p:cNvPr id="4" name="Slide Number Placeholder 3">
            <a:extLst>
              <a:ext uri="{FF2B5EF4-FFF2-40B4-BE49-F238E27FC236}">
                <a16:creationId xmlns:a16="http://schemas.microsoft.com/office/drawing/2014/main" id="{50AA1E91-3C14-4CE0-AB3A-A38A565B5FBB}"/>
              </a:ext>
            </a:extLst>
          </p:cNvPr>
          <p:cNvSpPr>
            <a:spLocks noGrp="1"/>
          </p:cNvSpPr>
          <p:nvPr>
            <p:ph type="sldNum" sz="quarter" idx="12"/>
          </p:nvPr>
        </p:nvSpPr>
        <p:spPr/>
        <p:txBody>
          <a:bodyPr/>
          <a:lstStyle/>
          <a:p>
            <a:pPr algn="ctr"/>
            <a:fld id="{0C3A1854-6B63-4059-B360-A3C4972BF0FC}" type="slidenum">
              <a:rPr lang="ko-KR" altLang="en-US" smtClean="0"/>
              <a:pPr algn="ctr"/>
              <a:t>21</a:t>
            </a:fld>
            <a:endParaRPr lang="ko-KR" altLang="en-US" dirty="0"/>
          </a:p>
        </p:txBody>
      </p:sp>
    </p:spTree>
    <p:extLst>
      <p:ext uri="{BB962C8B-B14F-4D97-AF65-F5344CB8AC3E}">
        <p14:creationId xmlns:p14="http://schemas.microsoft.com/office/powerpoint/2010/main" val="296364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tLang="en-US" dirty="0"/>
              <a:t>Dahbol Background</a:t>
            </a:r>
          </a:p>
        </p:txBody>
      </p:sp>
      <p:sp>
        <p:nvSpPr>
          <p:cNvPr id="204803" name="Rectangle 3"/>
          <p:cNvSpPr>
            <a:spLocks noGrp="1" noChangeArrowheads="1"/>
          </p:cNvSpPr>
          <p:nvPr>
            <p:ph idx="1"/>
          </p:nvPr>
        </p:nvSpPr>
        <p:spPr/>
        <p:txBody>
          <a:bodyPr>
            <a:normAutofit/>
          </a:bodyPr>
          <a:lstStyle/>
          <a:p>
            <a:pPr>
              <a:lnSpc>
                <a:spcPct val="90000"/>
              </a:lnSpc>
            </a:pPr>
            <a:r>
              <a:rPr lang="en-US" altLang="en-US" dirty="0"/>
              <a:t>Investment in a $3 billion, 10-year liquefied natural gas power plant development project, was the largest development project and the single largest direct foreign investment in India’s history.</a:t>
            </a:r>
          </a:p>
          <a:p>
            <a:pPr>
              <a:lnSpc>
                <a:spcPct val="90000"/>
              </a:lnSpc>
            </a:pPr>
            <a:r>
              <a:rPr lang="en-US" altLang="en-US" dirty="0"/>
              <a:t>Begun in 1992, the Dabhol power plant near India’s financial capital of Bombay in Maharashtra state was to have gone online by 1997. It was supposed to supply energy-hungry India with more than 2,000 megawatts of electricity, about one-fifth the new energy needed by India each year.</a:t>
            </a:r>
          </a:p>
          <a:p>
            <a:pPr>
              <a:lnSpc>
                <a:spcPct val="90000"/>
              </a:lnSpc>
            </a:pPr>
            <a:r>
              <a:rPr lang="en-US" altLang="en-US" dirty="0"/>
              <a:t>In a joint venture with U.S. companies General Electric and Bechtel, Enron created an Indian subsidiary, Dabhol Power Co. DPC, which was 65 percent owned by Enron, was to build the power plant. Enron was to develop and operate the plant. Bechtel was to design and construct it, with GE supplying the equipment.</a:t>
            </a:r>
          </a:p>
          <a:p>
            <a:pPr>
              <a:lnSpc>
                <a:spcPct val="90000"/>
              </a:lnSpc>
            </a:pPr>
            <a:r>
              <a:rPr lang="en-US" altLang="en-US" dirty="0"/>
              <a:t>Enron brokered a deal with Qatar/Oman to provide the Dabhol plant 2.5 million tons of liquefied natural gas per year for 25 years, starting in 1997. </a:t>
            </a:r>
          </a:p>
        </p:txBody>
      </p:sp>
    </p:spTree>
    <p:extLst>
      <p:ext uri="{BB962C8B-B14F-4D97-AF65-F5344CB8AC3E}">
        <p14:creationId xmlns:p14="http://schemas.microsoft.com/office/powerpoint/2010/main" val="2082895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680D-4FD5-8CE6-A19E-B97709C21914}"/>
              </a:ext>
            </a:extLst>
          </p:cNvPr>
          <p:cNvSpPr>
            <a:spLocks noGrp="1"/>
          </p:cNvSpPr>
          <p:nvPr>
            <p:ph type="title"/>
          </p:nvPr>
        </p:nvSpPr>
        <p:spPr/>
        <p:txBody>
          <a:bodyPr/>
          <a:lstStyle/>
          <a:p>
            <a:r>
              <a:rPr lang="en-US" dirty="0"/>
              <a:t>Where did Rebecca Mark Get her MBA</a:t>
            </a:r>
          </a:p>
        </p:txBody>
      </p:sp>
      <p:sp>
        <p:nvSpPr>
          <p:cNvPr id="3" name="Text Placeholder 2">
            <a:extLst>
              <a:ext uri="{FF2B5EF4-FFF2-40B4-BE49-F238E27FC236}">
                <a16:creationId xmlns:a16="http://schemas.microsoft.com/office/drawing/2014/main" id="{4376DA6E-81FF-85AE-626C-230EBC109D8A}"/>
              </a:ext>
            </a:extLst>
          </p:cNvPr>
          <p:cNvSpPr>
            <a:spLocks noGrp="1"/>
          </p:cNvSpPr>
          <p:nvPr>
            <p:ph idx="1"/>
          </p:nvPr>
        </p:nvSpPr>
        <p:spPr>
          <a:xfrm>
            <a:off x="237260" y="1209675"/>
            <a:ext cx="8837467" cy="4290580"/>
          </a:xfrm>
        </p:spPr>
        <p:txBody>
          <a:bodyPr>
            <a:normAutofit fontScale="85000" lnSpcReduction="10000"/>
          </a:bodyPr>
          <a:lstStyle/>
          <a:p>
            <a:r>
              <a:rPr lang="en-US" dirty="0"/>
              <a:t>As they inched along the traffic jam of Bombay taxi cabs on Marine Drive, Rebecca Mark and Joe Sutton reflected upon the intense negotiation efforts of the past year and what had been accomplished. Their company, Enron Development Corporation, EDC, the development arm of the Enron Corporation, had been attempting entry into the potentially huge Indian market. EDC was headed  by </a:t>
            </a:r>
            <a:r>
              <a:rPr lang="en-US" b="1" dirty="0"/>
              <a:t>Rebecca Mark, its youthful, energetic president and CEO</a:t>
            </a:r>
            <a:r>
              <a:rPr lang="en-US" dirty="0"/>
              <a:t>. She summed up her philosophy and mission:</a:t>
            </a:r>
          </a:p>
          <a:p>
            <a:endParaRPr lang="en-US" dirty="0"/>
          </a:p>
          <a:p>
            <a:r>
              <a:rPr lang="en-US" dirty="0"/>
              <a:t>We are a very eclectic bunch with some ex-military people and some ex-entrepreneurs. We are brought together with a certain amount of </a:t>
            </a:r>
            <a:r>
              <a:rPr lang="en-US" b="1" dirty="0"/>
              <a:t>missionary zeal</a:t>
            </a:r>
            <a:r>
              <a:rPr lang="en-US" dirty="0"/>
              <a:t> which I think you have to have in this business. It demands so much of you all the time that you really have to believe in what you are doing. I think for us that </a:t>
            </a:r>
            <a:r>
              <a:rPr lang="en-US" b="1" dirty="0"/>
              <a:t>missionary zeal</a:t>
            </a:r>
            <a:r>
              <a:rPr lang="en-US" dirty="0"/>
              <a:t> has three parts – first, that these projects are </a:t>
            </a:r>
            <a:r>
              <a:rPr lang="en-US" b="1" dirty="0"/>
              <a:t>good for the country</a:t>
            </a:r>
            <a:r>
              <a:rPr lang="en-US" dirty="0"/>
              <a:t>. They get the economy moving by bringing in power and they bring in investment. Second, these plants are environmentally safe and without equal when you consider other options of coal or nuclear power. Third, </a:t>
            </a:r>
            <a:r>
              <a:rPr lang="en-US" b="1" dirty="0"/>
              <a:t>we are brining a market mentality and spreading the privatization gospel in countries that desperately need this kind of thinking.</a:t>
            </a:r>
            <a:r>
              <a:rPr lang="en-US" dirty="0"/>
              <a:t> We are in the business of doing deals. This deal mentality is central to what we do. It’s never a question of finding deals but of finding the kind of deals we like to do. We like to be pioneers.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CC9A9A96-2DF0-E1AE-52AF-1EDA339E6623}"/>
              </a:ext>
            </a:extLst>
          </p:cNvPr>
          <p:cNvPicPr>
            <a:picLocks noChangeAspect="1"/>
          </p:cNvPicPr>
          <p:nvPr/>
        </p:nvPicPr>
        <p:blipFill>
          <a:blip r:embed="rId2"/>
          <a:stretch>
            <a:fillRect/>
          </a:stretch>
        </p:blipFill>
        <p:spPr>
          <a:xfrm>
            <a:off x="9353550" y="4936669"/>
            <a:ext cx="2601190" cy="1718129"/>
          </a:xfrm>
          <a:prstGeom prst="rect">
            <a:avLst/>
          </a:prstGeom>
        </p:spPr>
      </p:pic>
    </p:spTree>
    <p:extLst>
      <p:ext uri="{BB962C8B-B14F-4D97-AF65-F5344CB8AC3E}">
        <p14:creationId xmlns:p14="http://schemas.microsoft.com/office/powerpoint/2010/main" val="3311784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ltLang="en-US" dirty="0"/>
              <a:t>Structure of Dabhol PPA Contract</a:t>
            </a:r>
          </a:p>
        </p:txBody>
      </p:sp>
      <p:sp>
        <p:nvSpPr>
          <p:cNvPr id="211971" name="Rectangle 3"/>
          <p:cNvSpPr>
            <a:spLocks noGrp="1" noChangeArrowheads="1"/>
          </p:cNvSpPr>
          <p:nvPr>
            <p:ph idx="1"/>
          </p:nvPr>
        </p:nvSpPr>
        <p:spPr/>
        <p:txBody>
          <a:bodyPr/>
          <a:lstStyle/>
          <a:p>
            <a:r>
              <a:rPr lang="en-US" altLang="en-US" dirty="0"/>
              <a:t>PPA Contracts can transfer all demand and fuel cost risk.  The Dabhol PPA contract is illustrated below</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pic>
        <p:nvPicPr>
          <p:cNvPr id="2119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119" y="2085975"/>
            <a:ext cx="86010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extLst>
      <p:ext uri="{BB962C8B-B14F-4D97-AF65-F5344CB8AC3E}">
        <p14:creationId xmlns:p14="http://schemas.microsoft.com/office/powerpoint/2010/main" val="60121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5314-0C2B-01E4-8ADC-BFF39C268B78}"/>
              </a:ext>
            </a:extLst>
          </p:cNvPr>
          <p:cNvSpPr>
            <a:spLocks noGrp="1"/>
          </p:cNvSpPr>
          <p:nvPr>
            <p:ph type="title"/>
          </p:nvPr>
        </p:nvSpPr>
        <p:spPr/>
        <p:txBody>
          <a:bodyPr/>
          <a:lstStyle/>
          <a:p>
            <a:r>
              <a:rPr lang="en-US" dirty="0"/>
              <a:t>IRR Exercise</a:t>
            </a:r>
          </a:p>
        </p:txBody>
      </p:sp>
      <p:sp>
        <p:nvSpPr>
          <p:cNvPr id="3" name="Text Placeholder 2">
            <a:extLst>
              <a:ext uri="{FF2B5EF4-FFF2-40B4-BE49-F238E27FC236}">
                <a16:creationId xmlns:a16="http://schemas.microsoft.com/office/drawing/2014/main" id="{03780CFD-1C2B-DDB5-F41B-5C6DD215CDC0}"/>
              </a:ext>
            </a:extLst>
          </p:cNvPr>
          <p:cNvSpPr>
            <a:spLocks noGrp="1"/>
          </p:cNvSpPr>
          <p:nvPr>
            <p:ph idx="1"/>
          </p:nvPr>
        </p:nvSpPr>
        <p:spPr/>
        <p:txBody>
          <a:bodyPr/>
          <a:lstStyle/>
          <a:p>
            <a:r>
              <a:rPr lang="en-US" dirty="0"/>
              <a:t>If you had data from the case, what would you compute.</a:t>
            </a:r>
          </a:p>
          <a:p>
            <a:endParaRPr lang="en-US" dirty="0"/>
          </a:p>
          <a:p>
            <a:endParaRPr lang="en-US" dirty="0"/>
          </a:p>
          <a:p>
            <a:endParaRPr lang="en-US" dirty="0"/>
          </a:p>
        </p:txBody>
      </p:sp>
    </p:spTree>
    <p:extLst>
      <p:ext uri="{BB962C8B-B14F-4D97-AF65-F5344CB8AC3E}">
        <p14:creationId xmlns:p14="http://schemas.microsoft.com/office/powerpoint/2010/main" val="346962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8ED71-58A8-6B2E-0199-45A204214DB2}"/>
              </a:ext>
            </a:extLst>
          </p:cNvPr>
          <p:cNvSpPr>
            <a:spLocks noGrp="1"/>
          </p:cNvSpPr>
          <p:nvPr>
            <p:ph type="title"/>
          </p:nvPr>
        </p:nvSpPr>
        <p:spPr/>
        <p:txBody>
          <a:bodyPr/>
          <a:lstStyle/>
          <a:p>
            <a:r>
              <a:rPr lang="en-US" dirty="0"/>
              <a:t>Dahbol Costs</a:t>
            </a:r>
          </a:p>
        </p:txBody>
      </p:sp>
      <p:pic>
        <p:nvPicPr>
          <p:cNvPr id="206852" name="Picture 5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956279" y="2195426"/>
            <a:ext cx="5447619" cy="3247619"/>
          </a:xfrm>
          <a:noFill/>
        </p:spPr>
      </p:pic>
      <p:sp>
        <p:nvSpPr>
          <p:cNvPr id="206851" name="Rectangle 3"/>
          <p:cNvSpPr>
            <a:spLocks noGrp="1" noChangeArrowheads="1"/>
          </p:cNvSpPr>
          <p:nvPr>
            <p:ph type="body" sz="quarter" idx="4294967295"/>
          </p:nvPr>
        </p:nvSpPr>
        <p:spPr>
          <a:xfrm>
            <a:off x="0" y="1600200"/>
            <a:ext cx="5453063" cy="5105400"/>
          </a:xfrm>
        </p:spPr>
        <p:txBody>
          <a:bodyPr>
            <a:normAutofit/>
          </a:bodyPr>
          <a:lstStyle/>
          <a:p>
            <a:r>
              <a:rPr lang="en-US" altLang="en-US" dirty="0"/>
              <a:t>Project Included:</a:t>
            </a:r>
          </a:p>
          <a:p>
            <a:pPr lvl="1"/>
            <a:r>
              <a:rPr lang="en-US" altLang="en-US" dirty="0"/>
              <a:t>Largest Independent Power Producer – 695 MW + 1,320 MW or 2,015 MW.  22.4% of Capacity of Maharashtra</a:t>
            </a:r>
          </a:p>
          <a:p>
            <a:pPr lvl="1"/>
            <a:r>
              <a:rPr lang="en-US" altLang="en-US" dirty="0"/>
              <a:t>LNG Re-gasification Plant</a:t>
            </a:r>
          </a:p>
          <a:p>
            <a:pPr lvl="1"/>
            <a:r>
              <a:rPr lang="en-US" altLang="en-US" dirty="0"/>
              <a:t>LNG Tanker to access supplies in Qatar</a:t>
            </a:r>
          </a:p>
          <a:p>
            <a:pPr lvl="1"/>
            <a:r>
              <a:rPr lang="en-US" altLang="en-US" dirty="0"/>
              <a:t>85% Debt and 15% Equity</a:t>
            </a:r>
          </a:p>
          <a:p>
            <a:pPr lvl="1"/>
            <a:r>
              <a:rPr lang="en-US" altLang="en-US" dirty="0"/>
              <a:t>Equity</a:t>
            </a:r>
          </a:p>
          <a:p>
            <a:pPr lvl="2"/>
            <a:r>
              <a:rPr lang="en-US" altLang="en-US" sz="1600" dirty="0"/>
              <a:t>Enron 65%</a:t>
            </a:r>
          </a:p>
          <a:p>
            <a:pPr lvl="2"/>
            <a:r>
              <a:rPr lang="en-US" altLang="en-US" sz="1600" dirty="0"/>
              <a:t>Bechtel</a:t>
            </a:r>
          </a:p>
          <a:p>
            <a:pPr lvl="2"/>
            <a:r>
              <a:rPr lang="en-US" altLang="en-US" sz="1600" dirty="0"/>
              <a:t>GE</a:t>
            </a:r>
          </a:p>
          <a:p>
            <a:pPr lvl="1"/>
            <a:r>
              <a:rPr lang="en-US" altLang="en-US" dirty="0"/>
              <a:t>Enron Net Income $465 Million</a:t>
            </a:r>
          </a:p>
          <a:p>
            <a:pPr lvl="1"/>
            <a:r>
              <a:rPr lang="en-US" altLang="en-US" dirty="0"/>
              <a:t>Enron Assets (1993): $12 Billion</a:t>
            </a:r>
          </a:p>
          <a:p>
            <a:pPr lvl="1"/>
            <a:r>
              <a:rPr lang="en-US" altLang="en-US" dirty="0"/>
              <a:t>Enron Equity (1993): $3.5 Billion</a:t>
            </a:r>
          </a:p>
        </p:txBody>
      </p:sp>
    </p:spTree>
    <p:extLst>
      <p:ext uri="{BB962C8B-B14F-4D97-AF65-F5344CB8AC3E}">
        <p14:creationId xmlns:p14="http://schemas.microsoft.com/office/powerpoint/2010/main" val="2774363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902A-4E03-4955-4F0F-73B31B0CFE6A}"/>
              </a:ext>
            </a:extLst>
          </p:cNvPr>
          <p:cNvSpPr>
            <a:spLocks noGrp="1"/>
          </p:cNvSpPr>
          <p:nvPr>
            <p:ph type="title"/>
          </p:nvPr>
        </p:nvSpPr>
        <p:spPr/>
        <p:txBody>
          <a:bodyPr/>
          <a:lstStyle/>
          <a:p>
            <a:r>
              <a:rPr lang="en-US" altLang="en-US" dirty="0"/>
              <a:t>Dabhol Structure – Richard Tinsley</a:t>
            </a:r>
            <a:endParaRPr lang="en-US" dirty="0"/>
          </a:p>
        </p:txBody>
      </p:sp>
      <p:pic>
        <p:nvPicPr>
          <p:cNvPr id="6" name="Content Placeholder 5">
            <a:extLst>
              <a:ext uri="{FF2B5EF4-FFF2-40B4-BE49-F238E27FC236}">
                <a16:creationId xmlns:a16="http://schemas.microsoft.com/office/drawing/2014/main" id="{C907330E-0591-8092-D2DF-16F5579710E2}"/>
              </a:ext>
            </a:extLst>
          </p:cNvPr>
          <p:cNvPicPr>
            <a:picLocks noGrp="1" noChangeAspect="1"/>
          </p:cNvPicPr>
          <p:nvPr>
            <p:ph idx="1"/>
          </p:nvPr>
        </p:nvPicPr>
        <p:blipFill>
          <a:blip r:embed="rId2"/>
          <a:stretch>
            <a:fillRect/>
          </a:stretch>
        </p:blipFill>
        <p:spPr>
          <a:xfrm>
            <a:off x="730395" y="1423358"/>
            <a:ext cx="7568655" cy="4494361"/>
          </a:xfrm>
          <a:prstGeom prst="rect">
            <a:avLst/>
          </a:prstGeom>
        </p:spPr>
      </p:pic>
      <p:sp>
        <p:nvSpPr>
          <p:cNvPr id="4" name="Slide Number Placeholder 3">
            <a:extLst>
              <a:ext uri="{FF2B5EF4-FFF2-40B4-BE49-F238E27FC236}">
                <a16:creationId xmlns:a16="http://schemas.microsoft.com/office/drawing/2014/main" id="{71FF4E9B-F669-023F-0D00-957F0C8BD9AF}"/>
              </a:ext>
            </a:extLst>
          </p:cNvPr>
          <p:cNvSpPr>
            <a:spLocks noGrp="1"/>
          </p:cNvSpPr>
          <p:nvPr>
            <p:ph type="sldNum" sz="quarter" idx="12"/>
          </p:nvPr>
        </p:nvSpPr>
        <p:spPr/>
        <p:txBody>
          <a:bodyPr/>
          <a:lstStyle/>
          <a:p>
            <a:fld id="{EB241CD2-1E45-42A3-B213-66A034DF9A3B}" type="slidenum">
              <a:rPr lang="en-GB" smtClean="0"/>
              <a:t>27</a:t>
            </a:fld>
            <a:endParaRPr lang="en-GB" dirty="0"/>
          </a:p>
        </p:txBody>
      </p:sp>
      <p:pic>
        <p:nvPicPr>
          <p:cNvPr id="7" name="Picture 6">
            <a:extLst>
              <a:ext uri="{FF2B5EF4-FFF2-40B4-BE49-F238E27FC236}">
                <a16:creationId xmlns:a16="http://schemas.microsoft.com/office/drawing/2014/main" id="{103A0B2B-551F-C38E-B0F6-27C8E36AC905}"/>
              </a:ext>
            </a:extLst>
          </p:cNvPr>
          <p:cNvPicPr>
            <a:picLocks noChangeAspect="1"/>
          </p:cNvPicPr>
          <p:nvPr/>
        </p:nvPicPr>
        <p:blipFill>
          <a:blip r:embed="rId3"/>
          <a:stretch>
            <a:fillRect/>
          </a:stretch>
        </p:blipFill>
        <p:spPr>
          <a:xfrm>
            <a:off x="9288702" y="530226"/>
            <a:ext cx="2000399" cy="2122096"/>
          </a:xfrm>
          <a:prstGeom prst="rect">
            <a:avLst/>
          </a:prstGeom>
        </p:spPr>
      </p:pic>
    </p:spTree>
    <p:extLst>
      <p:ext uri="{BB962C8B-B14F-4D97-AF65-F5344CB8AC3E}">
        <p14:creationId xmlns:p14="http://schemas.microsoft.com/office/powerpoint/2010/main" val="1985401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5640545" y="3771102"/>
            <a:ext cx="640374" cy="9705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5168377" y="2956387"/>
            <a:ext cx="1951250" cy="740445"/>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a:latin typeface="Arial" pitchFamily="34" charset="0"/>
              </a:rPr>
              <a:t>Dabhol SPV</a:t>
            </a:r>
          </a:p>
        </p:txBody>
      </p:sp>
      <p:sp>
        <p:nvSpPr>
          <p:cNvPr id="8" name="Oval 7"/>
          <p:cNvSpPr/>
          <p:nvPr/>
        </p:nvSpPr>
        <p:spPr bwMode="auto">
          <a:xfrm>
            <a:off x="5021344" y="953660"/>
            <a:ext cx="2177592" cy="120753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Off-taker – Maharashtra State Electricity Company </a:t>
            </a:r>
          </a:p>
        </p:txBody>
      </p:sp>
      <p:sp>
        <p:nvSpPr>
          <p:cNvPr id="14" name="Oval 13"/>
          <p:cNvSpPr/>
          <p:nvPr/>
        </p:nvSpPr>
        <p:spPr bwMode="auto">
          <a:xfrm>
            <a:off x="2819400" y="1322992"/>
            <a:ext cx="1600200" cy="990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EPC Management by Enron</a:t>
            </a:r>
          </a:p>
        </p:txBody>
      </p:sp>
      <p:cxnSp>
        <p:nvCxnSpPr>
          <p:cNvPr id="17" name="Straight Arrow Connector 16"/>
          <p:cNvCxnSpPr>
            <a:cxnSpLocks/>
            <a:stCxn id="7" idx="1"/>
          </p:cNvCxnSpPr>
          <p:nvPr/>
        </p:nvCxnSpPr>
        <p:spPr bwMode="auto">
          <a:xfrm flipH="1" flipV="1">
            <a:off x="3951635" y="2264334"/>
            <a:ext cx="1502496" cy="8004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1905001" y="2388452"/>
            <a:ext cx="1758015" cy="49664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GE Equipment</a:t>
            </a:r>
          </a:p>
        </p:txBody>
      </p:sp>
      <p:sp>
        <p:nvSpPr>
          <p:cNvPr id="31" name="Oval 30"/>
          <p:cNvSpPr/>
          <p:nvPr/>
        </p:nvSpPr>
        <p:spPr bwMode="auto">
          <a:xfrm>
            <a:off x="8001000" y="3132934"/>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ENRON – Fuel Mgmt.</a:t>
            </a:r>
          </a:p>
        </p:txBody>
      </p:sp>
      <p:sp>
        <p:nvSpPr>
          <p:cNvPr id="32" name="Oval 31"/>
          <p:cNvSpPr/>
          <p:nvPr/>
        </p:nvSpPr>
        <p:spPr bwMode="auto">
          <a:xfrm>
            <a:off x="7372350" y="4499244"/>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Lenders</a:t>
            </a:r>
          </a:p>
        </p:txBody>
      </p:sp>
      <p:sp>
        <p:nvSpPr>
          <p:cNvPr id="33" name="Oval 32"/>
          <p:cNvSpPr/>
          <p:nvPr/>
        </p:nvSpPr>
        <p:spPr bwMode="auto">
          <a:xfrm>
            <a:off x="4305837" y="4828193"/>
            <a:ext cx="2107842" cy="92987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Sponsors – Enron, GE and Bechtel  IRR on SPV</a:t>
            </a:r>
          </a:p>
        </p:txBody>
      </p:sp>
      <p:cxnSp>
        <p:nvCxnSpPr>
          <p:cNvPr id="35" name="Straight Arrow Connector 34"/>
          <p:cNvCxnSpPr>
            <a:cxnSpLocks/>
            <a:stCxn id="7" idx="6"/>
          </p:cNvCxnSpPr>
          <p:nvPr/>
        </p:nvCxnSpPr>
        <p:spPr bwMode="auto">
          <a:xfrm>
            <a:off x="7119627" y="3326609"/>
            <a:ext cx="969674" cy="551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6755877" y="3712785"/>
            <a:ext cx="1025143" cy="79757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5533066" y="3803860"/>
            <a:ext cx="581984" cy="93782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8580481" y="404501"/>
            <a:ext cx="1524000" cy="7373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State of Maharashtra</a:t>
            </a:r>
          </a:p>
        </p:txBody>
      </p:sp>
      <p:cxnSp>
        <p:nvCxnSpPr>
          <p:cNvPr id="10" name="Straight Arrow Connector 9"/>
          <p:cNvCxnSpPr>
            <a:cxnSpLocks/>
            <a:stCxn id="6" idx="3"/>
          </p:cNvCxnSpPr>
          <p:nvPr/>
        </p:nvCxnSpPr>
        <p:spPr bwMode="auto">
          <a:xfrm flipH="1">
            <a:off x="6404562" y="1033839"/>
            <a:ext cx="2399104" cy="125991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6379121" y="2084992"/>
            <a:ext cx="2117180" cy="40514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8521742" y="1703992"/>
            <a:ext cx="1612859" cy="8135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Federal Government of India</a:t>
            </a:r>
          </a:p>
        </p:txBody>
      </p:sp>
      <p:sp>
        <p:nvSpPr>
          <p:cNvPr id="40" name="Oval 39"/>
          <p:cNvSpPr/>
          <p:nvPr/>
        </p:nvSpPr>
        <p:spPr bwMode="auto">
          <a:xfrm>
            <a:off x="8398872" y="5662972"/>
            <a:ext cx="1659528" cy="4231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OPIC</a:t>
            </a:r>
          </a:p>
        </p:txBody>
      </p:sp>
      <p:cxnSp>
        <p:nvCxnSpPr>
          <p:cNvPr id="44" name="Straight Arrow Connector 43"/>
          <p:cNvCxnSpPr>
            <a:cxnSpLocks/>
            <a:stCxn id="40" idx="0"/>
          </p:cNvCxnSpPr>
          <p:nvPr/>
        </p:nvCxnSpPr>
        <p:spPr bwMode="auto">
          <a:xfrm flipH="1" flipV="1">
            <a:off x="8141972" y="5166755"/>
            <a:ext cx="1086664" cy="49621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6413680" y="5482982"/>
            <a:ext cx="1985192" cy="39158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2540358" y="4256692"/>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O&amp;M Contractor - Enron</a:t>
            </a:r>
          </a:p>
          <a:p>
            <a:pPr algn="ctr" eaLnBrk="0" fontAlgn="base" hangingPunct="0">
              <a:spcBef>
                <a:spcPct val="0"/>
              </a:spcBef>
              <a:spcAft>
                <a:spcPct val="0"/>
              </a:spcAft>
            </a:pPr>
            <a:endParaRPr lang="en-US" sz="1200" dirty="0">
              <a:solidFill>
                <a:schemeClr val="bg1"/>
              </a:solidFill>
              <a:latin typeface="Arial" pitchFamily="34" charset="0"/>
            </a:endParaRPr>
          </a:p>
        </p:txBody>
      </p:sp>
      <p:sp>
        <p:nvSpPr>
          <p:cNvPr id="38" name="Oval 37"/>
          <p:cNvSpPr/>
          <p:nvPr/>
        </p:nvSpPr>
        <p:spPr bwMode="auto">
          <a:xfrm>
            <a:off x="1680344" y="740937"/>
            <a:ext cx="1736271"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Bechtel Construction</a:t>
            </a:r>
          </a:p>
        </p:txBody>
      </p:sp>
      <p:cxnSp>
        <p:nvCxnSpPr>
          <p:cNvPr id="4" name="Straight Arrow Connector 3"/>
          <p:cNvCxnSpPr/>
          <p:nvPr/>
        </p:nvCxnSpPr>
        <p:spPr bwMode="auto">
          <a:xfrm flipH="1" flipV="1">
            <a:off x="3048000" y="1248134"/>
            <a:ext cx="228600" cy="7485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2784008" y="2168523"/>
            <a:ext cx="269736" cy="21992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4038601" y="3611625"/>
            <a:ext cx="1180057" cy="67345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9088710" y="3921281"/>
            <a:ext cx="1426891" cy="58908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solidFill>
                <a:latin typeface="Arial" pitchFamily="34" charset="0"/>
              </a:rPr>
              <a:t>LNG from Qatar</a:t>
            </a:r>
          </a:p>
        </p:txBody>
      </p:sp>
      <p:cxnSp>
        <p:nvCxnSpPr>
          <p:cNvPr id="24" name="Straight Arrow Connector 23"/>
          <p:cNvCxnSpPr/>
          <p:nvPr/>
        </p:nvCxnSpPr>
        <p:spPr bwMode="auto">
          <a:xfrm flipH="1" flipV="1">
            <a:off x="9445178" y="3720296"/>
            <a:ext cx="533400" cy="1821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6115051" y="2205545"/>
            <a:ext cx="15025" cy="80010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6574109" y="3773061"/>
            <a:ext cx="1021427" cy="82661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4367135" y="-25691"/>
            <a:ext cx="3103856" cy="879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4122783" y="2522506"/>
            <a:ext cx="738471" cy="538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5533067" y="2295955"/>
            <a:ext cx="846055" cy="3883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6658208" y="3901549"/>
            <a:ext cx="994062" cy="4070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5367198" y="3958642"/>
            <a:ext cx="1011924" cy="4302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Shareholders Agreement</a:t>
            </a:r>
          </a:p>
        </p:txBody>
      </p:sp>
      <p:sp>
        <p:nvSpPr>
          <p:cNvPr id="29" name="TextBox 28"/>
          <p:cNvSpPr txBox="1"/>
          <p:nvPr/>
        </p:nvSpPr>
        <p:spPr>
          <a:xfrm>
            <a:off x="4383628" y="3743101"/>
            <a:ext cx="774879" cy="461665"/>
          </a:xfrm>
          <a:prstGeom prst="rect">
            <a:avLst/>
          </a:prstGeom>
          <a:solidFill>
            <a:srgbClr val="FFFF00"/>
          </a:solidFill>
        </p:spPr>
        <p:txBody>
          <a:bodyPr wrap="square" rtlCol="0">
            <a:spAutoFit/>
          </a:bodyPr>
          <a:lstStyle/>
          <a:p>
            <a:r>
              <a:rPr lang="en-US" sz="12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7202733" y="3098847"/>
            <a:ext cx="578287" cy="423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7400931" y="1257806"/>
            <a:ext cx="906960" cy="442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7347200" y="2041269"/>
            <a:ext cx="906960" cy="3471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7073704" y="5464405"/>
            <a:ext cx="714389" cy="428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8630057" y="5166756"/>
            <a:ext cx="692076" cy="4116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625800" y="19779"/>
            <a:ext cx="2412801" cy="571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Very High Cost of USD 1,400 per kW</a:t>
            </a:r>
          </a:p>
        </p:txBody>
      </p:sp>
      <p:sp>
        <p:nvSpPr>
          <p:cNvPr id="49" name="Title 1">
            <a:extLst>
              <a:ext uri="{FF2B5EF4-FFF2-40B4-BE49-F238E27FC236}">
                <a16:creationId xmlns:a16="http://schemas.microsoft.com/office/drawing/2014/main" id="{833A52A8-656B-4D18-85F3-711FAA12F420}"/>
              </a:ext>
            </a:extLst>
          </p:cNvPr>
          <p:cNvSpPr>
            <a:spLocks noGrp="1"/>
          </p:cNvSpPr>
          <p:nvPr>
            <p:ph type="title"/>
          </p:nvPr>
        </p:nvSpPr>
        <p:spPr>
          <a:xfrm>
            <a:off x="45738" y="227373"/>
            <a:ext cx="1671327" cy="5375221"/>
          </a:xfrm>
        </p:spPr>
        <p:txBody>
          <a:bodyPr>
            <a:noAutofit/>
          </a:bodyPr>
          <a:lstStyle/>
          <a:p>
            <a:r>
              <a:rPr lang="en-US" sz="2400" dirty="0"/>
              <a:t>Don’t Be Afraid to Try and Make a Diagram. You Don’t have to be a fancy investment banker </a:t>
            </a:r>
          </a:p>
        </p:txBody>
      </p:sp>
    </p:spTree>
    <p:extLst>
      <p:ext uri="{BB962C8B-B14F-4D97-AF65-F5344CB8AC3E}">
        <p14:creationId xmlns:p14="http://schemas.microsoft.com/office/powerpoint/2010/main" val="2553456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CD8290-D39A-4A3B-8CE1-F100D0BF5AA3}"/>
              </a:ext>
            </a:extLst>
          </p:cNvPr>
          <p:cNvSpPr>
            <a:spLocks noGrp="1"/>
          </p:cNvSpPr>
          <p:nvPr>
            <p:ph type="title"/>
          </p:nvPr>
        </p:nvSpPr>
        <p:spPr/>
        <p:txBody>
          <a:bodyPr/>
          <a:lstStyle/>
          <a:p>
            <a:r>
              <a:rPr lang="en-US" dirty="0"/>
              <a:t>Awards for Dabhol Contract Structure</a:t>
            </a:r>
          </a:p>
        </p:txBody>
      </p:sp>
      <p:pic>
        <p:nvPicPr>
          <p:cNvPr id="6" name="Content Placeholder 5">
            <a:extLst>
              <a:ext uri="{FF2B5EF4-FFF2-40B4-BE49-F238E27FC236}">
                <a16:creationId xmlns:a16="http://schemas.microsoft.com/office/drawing/2014/main" id="{CD602584-135C-43DF-974D-4BD4856250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9500" y="1209675"/>
            <a:ext cx="8342488" cy="4692650"/>
          </a:xfrm>
        </p:spPr>
      </p:pic>
      <p:sp>
        <p:nvSpPr>
          <p:cNvPr id="4" name="Slide Number Placeholder 3">
            <a:extLst>
              <a:ext uri="{FF2B5EF4-FFF2-40B4-BE49-F238E27FC236}">
                <a16:creationId xmlns:a16="http://schemas.microsoft.com/office/drawing/2014/main" id="{9A7CBF3A-B014-4DB6-AF69-4E4F62EE5C3D}"/>
              </a:ext>
            </a:extLst>
          </p:cNvPr>
          <p:cNvSpPr>
            <a:spLocks noGrp="1"/>
          </p:cNvSpPr>
          <p:nvPr>
            <p:ph type="sldNum" sz="quarter" idx="12"/>
          </p:nvPr>
        </p:nvSpPr>
        <p:spPr/>
        <p:txBody>
          <a:bodyPr/>
          <a:lstStyle/>
          <a:p>
            <a:pPr algn="ctr"/>
            <a:fld id="{0C3A1854-6B63-4059-B360-A3C4972BF0FC}" type="slidenum">
              <a:rPr lang="ko-KR" altLang="en-US" smtClean="0"/>
              <a:pPr algn="ctr"/>
              <a:t>29</a:t>
            </a:fld>
            <a:endParaRPr lang="ko-KR" altLang="en-US" dirty="0"/>
          </a:p>
        </p:txBody>
      </p:sp>
    </p:spTree>
    <p:extLst>
      <p:ext uri="{BB962C8B-B14F-4D97-AF65-F5344CB8AC3E}">
        <p14:creationId xmlns:p14="http://schemas.microsoft.com/office/powerpoint/2010/main" val="367810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C6EB3-BFB7-4665-8F3D-18A3FBED72C5}"/>
              </a:ext>
            </a:extLst>
          </p:cNvPr>
          <p:cNvSpPr>
            <a:spLocks noGrp="1"/>
          </p:cNvSpPr>
          <p:nvPr>
            <p:ph type="title"/>
          </p:nvPr>
        </p:nvSpPr>
        <p:spPr/>
        <p:txBody>
          <a:bodyPr>
            <a:normAutofit/>
          </a:bodyPr>
          <a:lstStyle/>
          <a:p>
            <a:r>
              <a:rPr lang="en-US" dirty="0"/>
              <a:t>Ras Laffan in Qatar  - 1996 COD</a:t>
            </a:r>
          </a:p>
        </p:txBody>
      </p:sp>
      <p:pic>
        <p:nvPicPr>
          <p:cNvPr id="5" name="Content Placeholder 4">
            <a:extLst>
              <a:ext uri="{FF2B5EF4-FFF2-40B4-BE49-F238E27FC236}">
                <a16:creationId xmlns:a16="http://schemas.microsoft.com/office/drawing/2014/main" id="{FE8F7059-D3EB-4ED9-BF34-F751B8D3FE18}"/>
              </a:ext>
            </a:extLst>
          </p:cNvPr>
          <p:cNvPicPr>
            <a:picLocks noGrp="1" noChangeAspect="1"/>
          </p:cNvPicPr>
          <p:nvPr>
            <p:ph idx="1"/>
          </p:nvPr>
        </p:nvPicPr>
        <p:blipFill>
          <a:blip r:embed="rId2"/>
          <a:stretch>
            <a:fillRect/>
          </a:stretch>
        </p:blipFill>
        <p:spPr>
          <a:xfrm>
            <a:off x="2253002" y="1209675"/>
            <a:ext cx="7395483" cy="4692650"/>
          </a:xfrm>
          <a:prstGeom prst="rect">
            <a:avLst/>
          </a:prstGeom>
        </p:spPr>
      </p:pic>
      <p:sp>
        <p:nvSpPr>
          <p:cNvPr id="4" name="Slide Number Placeholder 3">
            <a:extLst>
              <a:ext uri="{FF2B5EF4-FFF2-40B4-BE49-F238E27FC236}">
                <a16:creationId xmlns:a16="http://schemas.microsoft.com/office/drawing/2014/main" id="{6F266B40-F221-47E2-8F7C-698C975FB841}"/>
              </a:ext>
            </a:extLst>
          </p:cNvPr>
          <p:cNvSpPr>
            <a:spLocks noGrp="1"/>
          </p:cNvSpPr>
          <p:nvPr>
            <p:ph type="sldNum" sz="quarter" idx="12"/>
          </p:nvPr>
        </p:nvSpPr>
        <p:spPr/>
        <p:txBody>
          <a:bodyPr/>
          <a:lstStyle/>
          <a:p>
            <a:pPr algn="ctr"/>
            <a:fld id="{0C3A1854-6B63-4059-B360-A3C4972BF0FC}" type="slidenum">
              <a:rPr lang="ko-KR" altLang="en-US" smtClean="0"/>
              <a:pPr algn="ctr"/>
              <a:t>3</a:t>
            </a:fld>
            <a:endParaRPr lang="ko-KR" altLang="en-US" dirty="0"/>
          </a:p>
        </p:txBody>
      </p:sp>
    </p:spTree>
    <p:extLst>
      <p:ext uri="{BB962C8B-B14F-4D97-AF65-F5344CB8AC3E}">
        <p14:creationId xmlns:p14="http://schemas.microsoft.com/office/powerpoint/2010/main" val="1145918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title"/>
          </p:nvPr>
        </p:nvSpPr>
        <p:spPr/>
        <p:txBody>
          <a:bodyPr/>
          <a:lstStyle/>
          <a:p>
            <a:r>
              <a:rPr lang="en-US" altLang="en-US" dirty="0"/>
              <a:t>Benchmarking Cost of Other Plants</a:t>
            </a:r>
          </a:p>
        </p:txBody>
      </p:sp>
      <p:pic>
        <p:nvPicPr>
          <p:cNvPr id="2088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58004" y="1384930"/>
            <a:ext cx="7145131" cy="4669941"/>
          </a:xfrm>
          <a:noFill/>
        </p:spPr>
      </p:pic>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87855" y="1014583"/>
            <a:ext cx="2921000" cy="5105400"/>
          </a:xfrm>
          <a:prstGeom prst="rect">
            <a:avLst/>
          </a:prstGeom>
          <a:noFill/>
        </p:spPr>
      </p:pic>
    </p:spTree>
    <p:extLst>
      <p:ext uri="{BB962C8B-B14F-4D97-AF65-F5344CB8AC3E}">
        <p14:creationId xmlns:p14="http://schemas.microsoft.com/office/powerpoint/2010/main" val="4069320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t>Dahbol PPA Tariffs</a:t>
            </a:r>
          </a:p>
        </p:txBody>
      </p:sp>
      <p:sp>
        <p:nvSpPr>
          <p:cNvPr id="212995" name="Rectangle 3"/>
          <p:cNvSpPr>
            <a:spLocks noGrp="1" noChangeArrowheads="1"/>
          </p:cNvSpPr>
          <p:nvPr>
            <p:ph idx="1"/>
          </p:nvPr>
        </p:nvSpPr>
        <p:spPr/>
        <p:txBody>
          <a:bodyPr/>
          <a:lstStyle/>
          <a:p>
            <a:r>
              <a:rPr lang="en-US" altLang="en-US" dirty="0"/>
              <a:t>The Tariffs were about 7 U.S. cents per kWh increasing to 11 cents over 20 years. </a:t>
            </a:r>
          </a:p>
          <a:p>
            <a:r>
              <a:rPr lang="en-US" altLang="en-US" dirty="0"/>
              <a:t>Comparable plants in the US were selling power at 3-4 cents per kWh.</a:t>
            </a:r>
          </a:p>
          <a:p>
            <a:r>
              <a:rPr lang="en-US" altLang="en-US" dirty="0"/>
              <a:t>Initially IRR was 26.52%</a:t>
            </a:r>
          </a:p>
          <a:p>
            <a:r>
              <a:rPr lang="en-US" altLang="en-US" dirty="0"/>
              <a:t>Officially the ROE allowed was up to 16%</a:t>
            </a:r>
          </a:p>
          <a:p>
            <a:r>
              <a:rPr lang="en-US" altLang="en-US" dirty="0"/>
              <a:t>The contract was indexed to USD</a:t>
            </a:r>
          </a:p>
        </p:txBody>
      </p:sp>
      <p:pic>
        <p:nvPicPr>
          <p:cNvPr id="2129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36" y="2895601"/>
            <a:ext cx="4872038"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extLst>
      <p:ext uri="{BB962C8B-B14F-4D97-AF65-F5344CB8AC3E}">
        <p14:creationId xmlns:p14="http://schemas.microsoft.com/office/powerpoint/2010/main" val="3027693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A8CBA-33DC-46E1-B761-7A6D5257F62C}"/>
              </a:ext>
            </a:extLst>
          </p:cNvPr>
          <p:cNvSpPr>
            <a:spLocks noGrp="1"/>
          </p:cNvSpPr>
          <p:nvPr>
            <p:ph type="title"/>
          </p:nvPr>
        </p:nvSpPr>
        <p:spPr/>
        <p:txBody>
          <a:bodyPr>
            <a:normAutofit fontScale="90000"/>
          </a:bodyPr>
          <a:lstStyle/>
          <a:p>
            <a:r>
              <a:rPr lang="en-US" dirty="0"/>
              <a:t>Case 3: Eurotunnel – Contract Structure, Ownership and Timing</a:t>
            </a:r>
          </a:p>
        </p:txBody>
      </p:sp>
      <p:pic>
        <p:nvPicPr>
          <p:cNvPr id="5" name="Content Placeholder 4">
            <a:extLst>
              <a:ext uri="{FF2B5EF4-FFF2-40B4-BE49-F238E27FC236}">
                <a16:creationId xmlns:a16="http://schemas.microsoft.com/office/drawing/2014/main" id="{6D3E87C0-9604-417E-9D37-4198782EB57A}"/>
              </a:ext>
            </a:extLst>
          </p:cNvPr>
          <p:cNvPicPr>
            <a:picLocks noGrp="1" noChangeAspect="1"/>
          </p:cNvPicPr>
          <p:nvPr>
            <p:ph idx="1"/>
          </p:nvPr>
        </p:nvPicPr>
        <p:blipFill>
          <a:blip r:embed="rId2"/>
          <a:stretch>
            <a:fillRect/>
          </a:stretch>
        </p:blipFill>
        <p:spPr>
          <a:xfrm>
            <a:off x="1847643" y="1209675"/>
            <a:ext cx="8206202" cy="4692650"/>
          </a:xfrm>
          <a:prstGeom prst="rect">
            <a:avLst/>
          </a:prstGeom>
        </p:spPr>
      </p:pic>
    </p:spTree>
    <p:extLst>
      <p:ext uri="{BB962C8B-B14F-4D97-AF65-F5344CB8AC3E}">
        <p14:creationId xmlns:p14="http://schemas.microsoft.com/office/powerpoint/2010/main" val="3663261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26A255-202F-4359-8B64-E8DB848D30C5}"/>
              </a:ext>
            </a:extLst>
          </p:cNvPr>
          <p:cNvSpPr>
            <a:spLocks noGrp="1"/>
          </p:cNvSpPr>
          <p:nvPr>
            <p:ph type="title"/>
          </p:nvPr>
        </p:nvSpPr>
        <p:spPr/>
        <p:txBody>
          <a:bodyPr/>
          <a:lstStyle/>
          <a:p>
            <a:r>
              <a:rPr lang="en-029" dirty="0"/>
              <a:t>Risks for Availability and Output Projects</a:t>
            </a:r>
          </a:p>
        </p:txBody>
      </p:sp>
      <p:sp>
        <p:nvSpPr>
          <p:cNvPr id="2" name="Content Placeholder 1">
            <a:extLst>
              <a:ext uri="{FF2B5EF4-FFF2-40B4-BE49-F238E27FC236}">
                <a16:creationId xmlns:a16="http://schemas.microsoft.com/office/drawing/2014/main" id="{11AE3FF0-9673-4A25-8556-D2A82FD0521C}"/>
              </a:ext>
            </a:extLst>
          </p:cNvPr>
          <p:cNvSpPr>
            <a:spLocks noGrp="1"/>
          </p:cNvSpPr>
          <p:nvPr>
            <p:ph idx="1"/>
          </p:nvPr>
        </p:nvSpPr>
        <p:spPr/>
        <p:txBody>
          <a:bodyPr/>
          <a:lstStyle/>
          <a:p>
            <a:r>
              <a:rPr lang="en-029" dirty="0"/>
              <a:t>Risks of output-based projects primarily involve making incorrect estimates of the output such as traffic.  This can be very difficult because there is often no historical basis for the forecasts.</a:t>
            </a:r>
            <a:endParaRPr lang="en-US" dirty="0"/>
          </a:p>
          <a:p>
            <a:r>
              <a:rPr lang="en-029" dirty="0"/>
              <a:t>Risks of availability projects often involve assessing whether the counterparty to the contract will live up to the contract terms. When the counterparty is a government agency this becomes political risk.</a:t>
            </a:r>
            <a:endParaRPr lang="en-US" dirty="0"/>
          </a:p>
          <a:p>
            <a:endParaRPr lang="en-029" dirty="0"/>
          </a:p>
        </p:txBody>
      </p:sp>
      <p:sp>
        <p:nvSpPr>
          <p:cNvPr id="4" name="Slide Number Placeholder 3">
            <a:extLst>
              <a:ext uri="{FF2B5EF4-FFF2-40B4-BE49-F238E27FC236}">
                <a16:creationId xmlns:a16="http://schemas.microsoft.com/office/drawing/2014/main" id="{9AD8883E-F59A-4558-9196-84DBC26EFA27}"/>
              </a:ext>
            </a:extLst>
          </p:cNvPr>
          <p:cNvSpPr>
            <a:spLocks noGrp="1"/>
          </p:cNvSpPr>
          <p:nvPr>
            <p:ph type="sldNum" sz="quarter" idx="12"/>
          </p:nvPr>
        </p:nvSpPr>
        <p:spPr/>
        <p:txBody>
          <a:bodyPr/>
          <a:lstStyle/>
          <a:p>
            <a:pPr algn="ctr"/>
            <a:fld id="{0C3A1854-6B63-4059-B360-A3C4972BF0FC}" type="slidenum">
              <a:rPr lang="ko-KR" altLang="en-US" smtClean="0"/>
              <a:pPr algn="ctr"/>
              <a:t>33</a:t>
            </a:fld>
            <a:endParaRPr lang="ko-KR" altLang="en-US" dirty="0"/>
          </a:p>
        </p:txBody>
      </p:sp>
    </p:spTree>
    <p:extLst>
      <p:ext uri="{BB962C8B-B14F-4D97-AF65-F5344CB8AC3E}">
        <p14:creationId xmlns:p14="http://schemas.microsoft.com/office/powerpoint/2010/main" val="739167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Eurotunnel Background</a:t>
            </a:r>
          </a:p>
        </p:txBody>
      </p:sp>
      <p:sp>
        <p:nvSpPr>
          <p:cNvPr id="44035" name="Rectangle 3"/>
          <p:cNvSpPr>
            <a:spLocks noGrp="1" noChangeArrowheads="1"/>
          </p:cNvSpPr>
          <p:nvPr>
            <p:ph idx="1"/>
          </p:nvPr>
        </p:nvSpPr>
        <p:spPr/>
        <p:txBody>
          <a:bodyPr>
            <a:normAutofit fontScale="92500" lnSpcReduction="10000"/>
          </a:bodyPr>
          <a:lstStyle/>
          <a:p>
            <a:pPr>
              <a:lnSpc>
                <a:spcPct val="80000"/>
              </a:lnSpc>
            </a:pPr>
            <a:r>
              <a:rPr lang="en-US" dirty="0"/>
              <a:t>August 1994, the British Isles and continental Europe were linked together for the first time in 8,000 years. The Channel tunnel, or Chunnel as it is better known, is Europe's biggest infrastructure project financed wholly by private capital. The desire to link Britain and France dates back more than 200 years. </a:t>
            </a:r>
          </a:p>
          <a:p>
            <a:pPr lvl="1">
              <a:lnSpc>
                <a:spcPct val="80000"/>
              </a:lnSpc>
            </a:pPr>
            <a:r>
              <a:rPr lang="en-US" dirty="0"/>
              <a:t>A French farmer named Nicolas Desmaret argued in 1751 in "A Dissertation on the Ancient Link Between England and France" that the two countries should once again be linked, "... either by bridge, tunnel or causeway."(1) Fifty-one years later Napoleon approved a plan drafted by Albert Mathieu, a French mining engineer, for twin tunnels with surface-reaching chimneys for ventilation. However, England and France went to war a year later and the plan died. Similar afflictions tainted the link devised by Thome de Gamond in the 1830s. The first serious construction attempt took place in the early 1880s. Tunneling had actually begun from both the British and the French coasts, but after a mere 2,000 yards the British became uneasy with the potential success of the project and called it off.(2) </a:t>
            </a:r>
          </a:p>
          <a:p>
            <a:pPr lvl="1">
              <a:lnSpc>
                <a:spcPct val="80000"/>
              </a:lnSpc>
            </a:pPr>
            <a:r>
              <a:rPr lang="en-US" dirty="0"/>
              <a:t>Over the next 100 years, studies were taken, proposals were written and various holes were drilled. Harold Wilson's Labor Party government forfeited tunnel construction in 1975, opting to pursue the Anglo-French Concorde project instead. </a:t>
            </a:r>
          </a:p>
          <a:p>
            <a:pPr>
              <a:lnSpc>
                <a:spcPct val="80000"/>
              </a:lnSpc>
            </a:pPr>
            <a:r>
              <a:rPr lang="en-US" dirty="0"/>
              <a:t>It wasn't until late in 1984 that the British and French governments reached an agreement to build the tunnel. The project became official with the signing of the Paris Agreement on March 14,1986.(3) This triggered the largest binational joint venture ever, as well as unprecedented cooperation between the two nations. As Dr. Brian Mawhinney, secretary of state for transportation, said: the tunnel "... is perhaps the greatest example of international collaboration in transport.". </a:t>
            </a:r>
          </a:p>
        </p:txBody>
      </p:sp>
    </p:spTree>
    <p:extLst>
      <p:ext uri="{BB962C8B-B14F-4D97-AF65-F5344CB8AC3E}">
        <p14:creationId xmlns:p14="http://schemas.microsoft.com/office/powerpoint/2010/main" val="2487012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Eurotunnel</a:t>
            </a:r>
          </a:p>
        </p:txBody>
      </p:sp>
      <p:sp>
        <p:nvSpPr>
          <p:cNvPr id="45059" name="Rectangle 3"/>
          <p:cNvSpPr>
            <a:spLocks noGrp="1" noChangeArrowheads="1"/>
          </p:cNvSpPr>
          <p:nvPr>
            <p:ph idx="1"/>
          </p:nvPr>
        </p:nvSpPr>
        <p:spPr>
          <a:xfrm>
            <a:off x="406401" y="1209675"/>
            <a:ext cx="8737600" cy="4429125"/>
          </a:xfrm>
        </p:spPr>
        <p:txBody>
          <a:bodyPr>
            <a:normAutofit/>
          </a:bodyPr>
          <a:lstStyle/>
          <a:p>
            <a:pPr marL="231775" indent="-173038">
              <a:lnSpc>
                <a:spcPct val="80000"/>
              </a:lnSpc>
            </a:pPr>
            <a:r>
              <a:rPr lang="en-US" sz="2800" dirty="0"/>
              <a:t>31 Mile (50 km) tunnel between England and France</a:t>
            </a:r>
          </a:p>
          <a:p>
            <a:pPr marL="231775" indent="-173038">
              <a:lnSpc>
                <a:spcPct val="80000"/>
              </a:lnSpc>
            </a:pPr>
            <a:r>
              <a:rPr lang="en-US" sz="2800" dirty="0"/>
              <a:t>Similar project in Japan had 100% cost over-run, no other comparative projects</a:t>
            </a:r>
          </a:p>
          <a:p>
            <a:pPr marL="231775" indent="-173038">
              <a:lnSpc>
                <a:spcPct val="80000"/>
              </a:lnSpc>
            </a:pPr>
            <a:r>
              <a:rPr lang="en-US" sz="2800" b="1" i="1" dirty="0"/>
              <a:t>Financed by 225 banks</a:t>
            </a:r>
          </a:p>
          <a:p>
            <a:pPr marL="231775" indent="-173038">
              <a:lnSpc>
                <a:spcPct val="80000"/>
              </a:lnSpc>
            </a:pPr>
            <a:r>
              <a:rPr lang="en-US" sz="2800" dirty="0"/>
              <a:t>Construction expected to be completed in May 1993; actual was in December 1994</a:t>
            </a:r>
          </a:p>
          <a:p>
            <a:pPr marL="231775" indent="-173038">
              <a:lnSpc>
                <a:spcPct val="80000"/>
              </a:lnSpc>
            </a:pPr>
            <a:r>
              <a:rPr lang="en-US" sz="2800" dirty="0"/>
              <a:t>Original construction budget was </a:t>
            </a:r>
            <a:r>
              <a:rPr lang="en-US" sz="2800" dirty="0">
                <a:cs typeface="Arial" charset="0"/>
              </a:rPr>
              <a:t>£4.9 billion</a:t>
            </a:r>
          </a:p>
          <a:p>
            <a:pPr marL="231775" indent="-173038">
              <a:lnSpc>
                <a:spcPct val="80000"/>
              </a:lnSpc>
            </a:pPr>
            <a:r>
              <a:rPr lang="en-US" sz="2800" dirty="0">
                <a:cs typeface="Arial" charset="0"/>
              </a:rPr>
              <a:t>Most Equity Funded by IPO</a:t>
            </a:r>
          </a:p>
          <a:p>
            <a:pPr marL="231775" indent="-173038">
              <a:lnSpc>
                <a:spcPct val="80000"/>
              </a:lnSpc>
            </a:pPr>
            <a:r>
              <a:rPr lang="en-US" sz="2800" dirty="0">
                <a:cs typeface="Arial" charset="0"/>
              </a:rPr>
              <a:t>Multiple EPC Contractors</a:t>
            </a:r>
          </a:p>
          <a:p>
            <a:pPr marL="231775" indent="-173038">
              <a:lnSpc>
                <a:spcPct val="80000"/>
              </a:lnSpc>
            </a:pPr>
            <a:endParaRPr lang="en-US" sz="2800" dirty="0">
              <a:cs typeface="Arial" charset="0"/>
            </a:endParaRPr>
          </a:p>
        </p:txBody>
      </p:sp>
      <p:pic>
        <p:nvPicPr>
          <p:cNvPr id="45060" name="Picture 4" descr="eurotunnel1"/>
          <p:cNvPicPr>
            <a:picLocks noChangeAspect="1" noChangeArrowheads="1"/>
          </p:cNvPicPr>
          <p:nvPr/>
        </p:nvPicPr>
        <p:blipFill>
          <a:blip r:embed="rId2" cstate="print"/>
          <a:srcRect/>
          <a:stretch>
            <a:fillRect/>
          </a:stretch>
        </p:blipFill>
        <p:spPr bwMode="auto">
          <a:xfrm>
            <a:off x="9616435" y="2862521"/>
            <a:ext cx="2252087" cy="3326997"/>
          </a:xfrm>
          <a:prstGeom prst="rect">
            <a:avLst/>
          </a:prstGeom>
          <a:noFill/>
          <a:ln w="9525">
            <a:noFill/>
            <a:miter lim="800000"/>
            <a:headEnd/>
            <a:tailEnd/>
          </a:ln>
        </p:spPr>
      </p:pic>
    </p:spTree>
    <p:extLst>
      <p:ext uri="{BB962C8B-B14F-4D97-AF65-F5344CB8AC3E}">
        <p14:creationId xmlns:p14="http://schemas.microsoft.com/office/powerpoint/2010/main" val="2298600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203D-2010-7C7C-EAF5-6DB8A42AED94}"/>
              </a:ext>
            </a:extLst>
          </p:cNvPr>
          <p:cNvSpPr>
            <a:spLocks noGrp="1"/>
          </p:cNvSpPr>
          <p:nvPr>
            <p:ph type="title"/>
          </p:nvPr>
        </p:nvSpPr>
        <p:spPr/>
        <p:txBody>
          <a:bodyPr>
            <a:normAutofit/>
          </a:bodyPr>
          <a:lstStyle/>
          <a:p>
            <a:r>
              <a:rPr lang="en-US" dirty="0"/>
              <a:t>Simple Eurotunnel Diagram</a:t>
            </a:r>
          </a:p>
        </p:txBody>
      </p:sp>
      <p:pic>
        <p:nvPicPr>
          <p:cNvPr id="48131" name="Picture 4"/>
          <p:cNvPicPr>
            <a:picLocks noGrp="1" noChangeAspect="1" noChangeArrowheads="1"/>
          </p:cNvPicPr>
          <p:nvPr>
            <p:ph idx="1"/>
          </p:nvPr>
        </p:nvPicPr>
        <p:blipFill>
          <a:blip r:embed="rId2" cstate="print"/>
          <a:stretch>
            <a:fillRect/>
          </a:stretch>
        </p:blipFill>
        <p:spPr>
          <a:xfrm>
            <a:off x="2338299" y="1478844"/>
            <a:ext cx="7224889" cy="4154311"/>
          </a:xfrm>
          <a:noFill/>
        </p:spPr>
      </p:pic>
      <p:sp>
        <p:nvSpPr>
          <p:cNvPr id="48132" name="Rectangle 5"/>
          <p:cNvSpPr>
            <a:spLocks noChangeArrowheads="1"/>
          </p:cNvSpPr>
          <p:nvPr/>
        </p:nvSpPr>
        <p:spPr bwMode="auto">
          <a:xfrm>
            <a:off x="8797632" y="1496291"/>
            <a:ext cx="2528455" cy="1477328"/>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dirty="0"/>
              <a:t>The 10 original construction corporations were the majority shareholders in Eurotunnel. </a:t>
            </a:r>
          </a:p>
        </p:txBody>
      </p:sp>
      <p:sp>
        <p:nvSpPr>
          <p:cNvPr id="48133" name="Rectangle 7"/>
          <p:cNvSpPr>
            <a:spLocks noChangeArrowheads="1"/>
          </p:cNvSpPr>
          <p:nvPr/>
        </p:nvSpPr>
        <p:spPr bwMode="auto">
          <a:xfrm>
            <a:off x="4710544" y="1027906"/>
            <a:ext cx="1967345" cy="923330"/>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dirty="0"/>
              <a:t>The lead banks were also the IPO Advisors</a:t>
            </a:r>
            <a:endParaRPr lang="en-US" dirty="0"/>
          </a:p>
        </p:txBody>
      </p:sp>
      <p:sp>
        <p:nvSpPr>
          <p:cNvPr id="48134" name="Text Box 8"/>
          <p:cNvSpPr txBox="1">
            <a:spLocks noChangeArrowheads="1"/>
          </p:cNvSpPr>
          <p:nvPr/>
        </p:nvSpPr>
        <p:spPr bwMode="auto">
          <a:xfrm>
            <a:off x="2819400" y="2590800"/>
            <a:ext cx="1219200" cy="923330"/>
          </a:xfrm>
          <a:prstGeom prst="rect">
            <a:avLst/>
          </a:prstGeom>
          <a:solidFill>
            <a:srgbClr val="FFFF66"/>
          </a:solidFill>
          <a:ln w="12700">
            <a:noFill/>
            <a:miter lim="800000"/>
            <a:headEnd type="none" w="sm" len="sm"/>
            <a:tailEnd type="none" w="lg" len="lg"/>
          </a:ln>
        </p:spPr>
        <p:txBody>
          <a:bodyPr>
            <a:spAutoFit/>
          </a:bodyPr>
          <a:lstStyle/>
          <a:p>
            <a:pPr>
              <a:spcBef>
                <a:spcPct val="50000"/>
              </a:spcBef>
            </a:pPr>
            <a:r>
              <a:rPr lang="en-US" dirty="0"/>
              <a:t>225 Banks for </a:t>
            </a:r>
            <a:r>
              <a:rPr lang="en-US" dirty="0">
                <a:cs typeface="Arial" charset="0"/>
              </a:rPr>
              <a:t>£5 Billion</a:t>
            </a:r>
          </a:p>
        </p:txBody>
      </p:sp>
    </p:spTree>
    <p:extLst>
      <p:ext uri="{BB962C8B-B14F-4D97-AF65-F5344CB8AC3E}">
        <p14:creationId xmlns:p14="http://schemas.microsoft.com/office/powerpoint/2010/main" val="1486798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776844" y="2742134"/>
            <a:ext cx="1795010" cy="114000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689188" y="4528485"/>
            <a:ext cx="2157671" cy="55309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929225" y="3547648"/>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lang="en-US" sz="1200" dirty="0">
              <a:solidFill>
                <a:schemeClr val="bg1">
                  <a:lumMod val="95000"/>
                </a:schemeClr>
              </a:solidFill>
              <a:latin typeface="Arial" pitchFamily="34" charset="0"/>
            </a:endParaRPr>
          </a:p>
        </p:txBody>
      </p:sp>
      <p:sp>
        <p:nvSpPr>
          <p:cNvPr id="8" name="Oval 7"/>
          <p:cNvSpPr/>
          <p:nvPr/>
        </p:nvSpPr>
        <p:spPr bwMode="auto">
          <a:xfrm>
            <a:off x="4658109" y="838200"/>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 Railways signed contracts using estimate price. Signed before FC</a:t>
            </a:r>
          </a:p>
        </p:txBody>
      </p:sp>
      <p:sp>
        <p:nvSpPr>
          <p:cNvPr id="14" name="Oval 13"/>
          <p:cNvSpPr/>
          <p:nvPr/>
        </p:nvSpPr>
        <p:spPr bwMode="auto">
          <a:xfrm>
            <a:off x="1570276" y="1797949"/>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 Combination of French and English. Not Conventional Technology</a:t>
            </a:r>
          </a:p>
        </p:txBody>
      </p:sp>
      <p:sp>
        <p:nvSpPr>
          <p:cNvPr id="15" name="Rectangle 14"/>
          <p:cNvSpPr/>
          <p:nvPr/>
        </p:nvSpPr>
        <p:spPr bwMode="auto">
          <a:xfrm>
            <a:off x="3776845" y="2974214"/>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Fixed Price Contract with LD</a:t>
            </a:r>
          </a:p>
        </p:txBody>
      </p:sp>
      <p:sp>
        <p:nvSpPr>
          <p:cNvPr id="32" name="Oval 31"/>
          <p:cNvSpPr/>
          <p:nvPr/>
        </p:nvSpPr>
        <p:spPr bwMode="auto">
          <a:xfrm>
            <a:off x="8534400" y="4913916"/>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 Made Commitment and required equity capital</a:t>
            </a:r>
          </a:p>
        </p:txBody>
      </p:sp>
      <p:sp>
        <p:nvSpPr>
          <p:cNvPr id="33" name="Oval 32"/>
          <p:cNvSpPr/>
          <p:nvPr/>
        </p:nvSpPr>
        <p:spPr bwMode="auto">
          <a:xfrm>
            <a:off x="1831026" y="4444511"/>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Sponsors: 60% owned by TML; other Owners were Banks and Institutions</a:t>
            </a:r>
          </a:p>
        </p:txBody>
      </p:sp>
      <p:sp>
        <p:nvSpPr>
          <p:cNvPr id="43" name="Rectangle 42"/>
          <p:cNvSpPr/>
          <p:nvPr/>
        </p:nvSpPr>
        <p:spPr bwMode="auto">
          <a:xfrm>
            <a:off x="6624585" y="4568246"/>
            <a:ext cx="1303407" cy="740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with draws and repayments</a:t>
            </a:r>
          </a:p>
        </p:txBody>
      </p:sp>
      <p:cxnSp>
        <p:nvCxnSpPr>
          <p:cNvPr id="57" name="Straight Arrow Connector 56"/>
          <p:cNvCxnSpPr>
            <a:cxnSpLocks/>
          </p:cNvCxnSpPr>
          <p:nvPr/>
        </p:nvCxnSpPr>
        <p:spPr bwMode="auto">
          <a:xfrm flipH="1">
            <a:off x="3599000" y="4362282"/>
            <a:ext cx="1544661" cy="6422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112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351938" y="2176943"/>
            <a:ext cx="1518533" cy="79727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Accepted Traffic Risk from Study with no History</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pPr algn="ctr"/>
            <a:r>
              <a:rPr lang="en-US" sz="3200" dirty="0"/>
              <a:t>Eurotunnel Part 1 – Development Stage</a:t>
            </a:r>
          </a:p>
        </p:txBody>
      </p:sp>
      <p:sp>
        <p:nvSpPr>
          <p:cNvPr id="47" name="Rectangle 46"/>
          <p:cNvSpPr/>
          <p:nvPr/>
        </p:nvSpPr>
        <p:spPr bwMode="auto">
          <a:xfrm>
            <a:off x="3852867" y="4474492"/>
            <a:ext cx="1277790" cy="8252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 with investment and dividends</a:t>
            </a:r>
          </a:p>
        </p:txBody>
      </p:sp>
      <p:sp>
        <p:nvSpPr>
          <p:cNvPr id="19" name="Oval 18">
            <a:extLst>
              <a:ext uri="{FF2B5EF4-FFF2-40B4-BE49-F238E27FC236}">
                <a16:creationId xmlns:a16="http://schemas.microsoft.com/office/drawing/2014/main" id="{7E4F366F-DC0B-4F84-98F6-55E72B26B066}"/>
              </a:ext>
            </a:extLst>
          </p:cNvPr>
          <p:cNvSpPr/>
          <p:nvPr/>
        </p:nvSpPr>
        <p:spPr bwMode="auto">
          <a:xfrm>
            <a:off x="7927991" y="1887913"/>
            <a:ext cx="2031636" cy="105680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Development Cost for RFP Paid for by TML – Seven Months</a:t>
            </a:r>
          </a:p>
        </p:txBody>
      </p:sp>
      <p:cxnSp>
        <p:nvCxnSpPr>
          <p:cNvPr id="6" name="Straight Arrow Connector 5">
            <a:extLst>
              <a:ext uri="{FF2B5EF4-FFF2-40B4-BE49-F238E27FC236}">
                <a16:creationId xmlns:a16="http://schemas.microsoft.com/office/drawing/2014/main" id="{B766B97A-F19D-4A87-85E0-E8CC0BC9CAD3}"/>
              </a:ext>
            </a:extLst>
          </p:cNvPr>
          <p:cNvCxnSpPr/>
          <p:nvPr/>
        </p:nvCxnSpPr>
        <p:spPr>
          <a:xfrm flipV="1">
            <a:off x="6911633" y="2944716"/>
            <a:ext cx="1324252" cy="937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9D2E4D7-4388-482E-A0AF-1B127A8951F7}"/>
              </a:ext>
            </a:extLst>
          </p:cNvPr>
          <p:cNvCxnSpPr>
            <a:endCxn id="7" idx="2"/>
          </p:cNvCxnSpPr>
          <p:nvPr/>
        </p:nvCxnSpPr>
        <p:spPr>
          <a:xfrm flipV="1">
            <a:off x="3599000" y="4122209"/>
            <a:ext cx="1330225" cy="6760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C891BEA-7E8A-47D3-85DA-062C3A3C87AA}"/>
              </a:ext>
            </a:extLst>
          </p:cNvPr>
          <p:cNvCxnSpPr>
            <a:cxnSpLocks/>
          </p:cNvCxnSpPr>
          <p:nvPr/>
        </p:nvCxnSpPr>
        <p:spPr>
          <a:xfrm flipH="1" flipV="1">
            <a:off x="6839041" y="4370896"/>
            <a:ext cx="2104769" cy="5680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22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776844" y="2742134"/>
            <a:ext cx="1795010" cy="1140000"/>
          </a:xfrm>
          <a:prstGeom prst="straightConnector1">
            <a:avLst/>
          </a:prstGeom>
          <a:solidFill>
            <a:schemeClr val="accent1"/>
          </a:solidFill>
          <a:ln w="44450" cap="flat" cmpd="sng" algn="ctr">
            <a:solidFill>
              <a:srgbClr val="FF0000"/>
            </a:solidFill>
            <a:prstDash val="solid"/>
            <a:round/>
            <a:headEnd type="none" w="sm" len="sm"/>
            <a:tailEnd type="triangle"/>
          </a:ln>
          <a:effectLst/>
        </p:spPr>
      </p:cxnSp>
      <p:sp>
        <p:nvSpPr>
          <p:cNvPr id="7" name="Oval 6"/>
          <p:cNvSpPr/>
          <p:nvPr/>
        </p:nvSpPr>
        <p:spPr bwMode="auto">
          <a:xfrm>
            <a:off x="4929225" y="3547648"/>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lang="en-US" sz="1200" dirty="0">
              <a:solidFill>
                <a:schemeClr val="bg1">
                  <a:lumMod val="95000"/>
                </a:schemeClr>
              </a:solidFill>
              <a:latin typeface="Arial" pitchFamily="34" charset="0"/>
            </a:endParaRPr>
          </a:p>
        </p:txBody>
      </p:sp>
      <p:sp>
        <p:nvSpPr>
          <p:cNvPr id="8" name="Oval 7"/>
          <p:cNvSpPr/>
          <p:nvPr/>
        </p:nvSpPr>
        <p:spPr bwMode="auto">
          <a:xfrm>
            <a:off x="4295538" y="867314"/>
            <a:ext cx="3485420" cy="103094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SIMPLISTINC TRAFFIC STUDY Off-taker: Railways signed contracts using estimate price. Signed before FC</a:t>
            </a:r>
          </a:p>
        </p:txBody>
      </p:sp>
      <p:sp>
        <p:nvSpPr>
          <p:cNvPr id="14" name="Oval 13"/>
          <p:cNvSpPr/>
          <p:nvPr/>
        </p:nvSpPr>
        <p:spPr bwMode="auto">
          <a:xfrm>
            <a:off x="1570276" y="1797949"/>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 Combination of French and English. Not Conventional Technology</a:t>
            </a:r>
          </a:p>
        </p:txBody>
      </p:sp>
      <p:sp>
        <p:nvSpPr>
          <p:cNvPr id="15" name="Rectangle 14"/>
          <p:cNvSpPr/>
          <p:nvPr/>
        </p:nvSpPr>
        <p:spPr bwMode="auto">
          <a:xfrm>
            <a:off x="3776845" y="2974214"/>
            <a:ext cx="1353813" cy="573433"/>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Change Orders all favour EOC</a:t>
            </a:r>
          </a:p>
        </p:txBody>
      </p:sp>
      <p:sp>
        <p:nvSpPr>
          <p:cNvPr id="32" name="Oval 31"/>
          <p:cNvSpPr/>
          <p:nvPr/>
        </p:nvSpPr>
        <p:spPr bwMode="auto">
          <a:xfrm>
            <a:off x="8566242" y="4414895"/>
            <a:ext cx="1947754" cy="166827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 RELY ON DEBT TO CAPITAL NOT REAL: Lenders: Stuck with project and increased investment</a:t>
            </a:r>
          </a:p>
        </p:txBody>
      </p:sp>
      <p:sp>
        <p:nvSpPr>
          <p:cNvPr id="33" name="Oval 32"/>
          <p:cNvSpPr/>
          <p:nvPr/>
        </p:nvSpPr>
        <p:spPr bwMode="auto">
          <a:xfrm>
            <a:off x="1831026" y="4444511"/>
            <a:ext cx="1773098" cy="75643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TML owns small amount</a:t>
            </a:r>
          </a:p>
        </p:txBody>
      </p: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112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129741" y="2155642"/>
            <a:ext cx="2125756" cy="694966"/>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Accepted Traffic Risk from Study with no History. Big over-supply risk</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pPr algn="ctr"/>
            <a:r>
              <a:rPr lang="en-US" sz="3200" dirty="0"/>
              <a:t>Eurotunnel Part 2 – Construction Stage</a:t>
            </a:r>
          </a:p>
        </p:txBody>
      </p:sp>
      <p:sp>
        <p:nvSpPr>
          <p:cNvPr id="18" name="Oval 17">
            <a:extLst>
              <a:ext uri="{FF2B5EF4-FFF2-40B4-BE49-F238E27FC236}">
                <a16:creationId xmlns:a16="http://schemas.microsoft.com/office/drawing/2014/main" id="{BE2B9349-999B-47C3-9E2E-EFC5BC4307F5}"/>
              </a:ext>
            </a:extLst>
          </p:cNvPr>
          <p:cNvSpPr/>
          <p:nvPr/>
        </p:nvSpPr>
        <p:spPr bwMode="auto">
          <a:xfrm>
            <a:off x="3776844" y="5324555"/>
            <a:ext cx="2261404" cy="133612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NO STRONG SPONSOR: Individual Shareholders who could not stand up to EPC</a:t>
            </a:r>
          </a:p>
        </p:txBody>
      </p:sp>
      <p:sp>
        <p:nvSpPr>
          <p:cNvPr id="47" name="Rectangle 46"/>
          <p:cNvSpPr/>
          <p:nvPr/>
        </p:nvSpPr>
        <p:spPr bwMode="auto">
          <a:xfrm>
            <a:off x="5143661" y="4773741"/>
            <a:ext cx="1287797" cy="427209"/>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IPO</a:t>
            </a:r>
          </a:p>
        </p:txBody>
      </p:sp>
      <p:cxnSp>
        <p:nvCxnSpPr>
          <p:cNvPr id="3" name="Straight Arrow Connector 2">
            <a:extLst>
              <a:ext uri="{FF2B5EF4-FFF2-40B4-BE49-F238E27FC236}">
                <a16:creationId xmlns:a16="http://schemas.microsoft.com/office/drawing/2014/main" id="{E47F9539-319B-4562-8E59-50B30A9E61F7}"/>
              </a:ext>
            </a:extLst>
          </p:cNvPr>
          <p:cNvCxnSpPr>
            <a:endCxn id="7" idx="2"/>
          </p:cNvCxnSpPr>
          <p:nvPr/>
        </p:nvCxnSpPr>
        <p:spPr>
          <a:xfrm flipV="1">
            <a:off x="3604124" y="4122210"/>
            <a:ext cx="1325100" cy="5745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759273-C104-4276-A803-BE2F8D63030B}"/>
              </a:ext>
            </a:extLst>
          </p:cNvPr>
          <p:cNvCxnSpPr>
            <a:stCxn id="18" idx="0"/>
          </p:cNvCxnSpPr>
          <p:nvPr/>
        </p:nvCxnSpPr>
        <p:spPr>
          <a:xfrm flipV="1">
            <a:off x="4907547" y="4664884"/>
            <a:ext cx="444391" cy="65967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104879-70C4-460F-A0AE-E90DF3154755}"/>
              </a:ext>
            </a:extLst>
          </p:cNvPr>
          <p:cNvCxnSpPr>
            <a:stCxn id="32" idx="1"/>
          </p:cNvCxnSpPr>
          <p:nvPr/>
        </p:nvCxnSpPr>
        <p:spPr>
          <a:xfrm flipH="1" flipV="1">
            <a:off x="6991150" y="4325199"/>
            <a:ext cx="1860335" cy="33400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C2350-BF49-4AD7-B836-E559344C1E55}"/>
              </a:ext>
            </a:extLst>
          </p:cNvPr>
          <p:cNvCxnSpPr>
            <a:cxnSpLocks/>
          </p:cNvCxnSpPr>
          <p:nvPr/>
        </p:nvCxnSpPr>
        <p:spPr>
          <a:xfrm flipH="1" flipV="1">
            <a:off x="6892240" y="4492203"/>
            <a:ext cx="1786705" cy="35317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7558249" y="4296840"/>
            <a:ext cx="1000587" cy="67937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Increased</a:t>
            </a:r>
          </a:p>
        </p:txBody>
      </p:sp>
    </p:spTree>
    <p:extLst>
      <p:ext uri="{BB962C8B-B14F-4D97-AF65-F5344CB8AC3E}">
        <p14:creationId xmlns:p14="http://schemas.microsoft.com/office/powerpoint/2010/main" val="2115834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C3D-778C-0B4B-37B2-A894B8C8FD9C}"/>
              </a:ext>
            </a:extLst>
          </p:cNvPr>
          <p:cNvSpPr>
            <a:spLocks noGrp="1"/>
          </p:cNvSpPr>
          <p:nvPr>
            <p:ph type="title"/>
          </p:nvPr>
        </p:nvSpPr>
        <p:spPr/>
        <p:txBody>
          <a:bodyPr/>
          <a:lstStyle/>
          <a:p>
            <a:r>
              <a:rPr lang="en-US" dirty="0"/>
              <a:t>Excerpts from the IPO Offering Memorandum</a:t>
            </a:r>
          </a:p>
        </p:txBody>
      </p:sp>
      <p:sp>
        <p:nvSpPr>
          <p:cNvPr id="3" name="Text Placeholder 2">
            <a:extLst>
              <a:ext uri="{FF2B5EF4-FFF2-40B4-BE49-F238E27FC236}">
                <a16:creationId xmlns:a16="http://schemas.microsoft.com/office/drawing/2014/main" id="{C14E710A-A0CC-4DF8-8607-76C50C679AE3}"/>
              </a:ext>
            </a:extLst>
          </p:cNvPr>
          <p:cNvSpPr>
            <a:spLocks noGrp="1"/>
          </p:cNvSpPr>
          <p:nvPr>
            <p:ph idx="1"/>
          </p:nvPr>
        </p:nvSpPr>
        <p:spPr/>
        <p:txBody>
          <a:bodyPr>
            <a:normAutofit/>
          </a:bodyPr>
          <a:lstStyle/>
          <a:p>
            <a:r>
              <a:rPr lang="en-US" b="1" dirty="0"/>
              <a:t>Construction Contract</a:t>
            </a:r>
          </a:p>
          <a:p>
            <a:r>
              <a:rPr lang="en-US" dirty="0"/>
              <a:t>Eurotunnel has entered into a construction contract with a joint venture of </a:t>
            </a:r>
            <a:r>
              <a:rPr lang="en-US" b="1" dirty="0"/>
              <a:t>ten major companies</a:t>
            </a:r>
            <a:r>
              <a:rPr lang="en-US" dirty="0"/>
              <a:t> providing  for a fully-operational System to be delivered by May 1993. The construction of the tunnels will employ conventional but modern technology and well proven techniques.  </a:t>
            </a:r>
            <a:r>
              <a:rPr lang="en-US" b="1" dirty="0"/>
              <a:t>The geology of the proposed route for the tunnels is well understood and generally provides an excellent medium for tunneling.</a:t>
            </a:r>
          </a:p>
          <a:p>
            <a:r>
              <a:rPr lang="en-US" dirty="0"/>
              <a:t>The order to start design and construction work was given in May 1986. Work to date has been concentrated on design and development studies, geological surveys and the detailed design of the tunnels. In addition, the UK tunnel linings plant is now in operation. A similar facility in France and the access shaft for tunnelling at Sangatte in France are nearing completion. The erection on site in the UK of a tunnel boring machine for the service tunnel will soon be completed. Orders and sub-contracts have been placed with a value of over GBP 200 million and more than 1,800 people are currently engaged on the project.</a:t>
            </a:r>
          </a:p>
          <a:p>
            <a:endParaRPr lang="en-US" dirty="0"/>
          </a:p>
          <a:p>
            <a:endParaRPr lang="en-US" dirty="0"/>
          </a:p>
        </p:txBody>
      </p:sp>
    </p:spTree>
    <p:extLst>
      <p:ext uri="{BB962C8B-B14F-4D97-AF65-F5344CB8AC3E}">
        <p14:creationId xmlns:p14="http://schemas.microsoft.com/office/powerpoint/2010/main" val="695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03D3-9974-C0B8-4740-87A37819C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C1BF7-058B-1B9A-AEBB-4DE7B5F630FE}"/>
              </a:ext>
            </a:extLst>
          </p:cNvPr>
          <p:cNvSpPr>
            <a:spLocks noGrp="1"/>
          </p:cNvSpPr>
          <p:nvPr>
            <p:ph type="title"/>
          </p:nvPr>
        </p:nvSpPr>
        <p:spPr/>
        <p:txBody>
          <a:bodyPr/>
          <a:lstStyle/>
          <a:p>
            <a:r>
              <a:rPr lang="en-US" dirty="0"/>
              <a:t>Issues to Discuss – Ras Laffan</a:t>
            </a:r>
          </a:p>
        </p:txBody>
      </p:sp>
      <p:sp>
        <p:nvSpPr>
          <p:cNvPr id="3" name="Text Placeholder 2">
            <a:extLst>
              <a:ext uri="{FF2B5EF4-FFF2-40B4-BE49-F238E27FC236}">
                <a16:creationId xmlns:a16="http://schemas.microsoft.com/office/drawing/2014/main" id="{570CD2AF-493D-EE5C-9066-02CE459D1F00}"/>
              </a:ext>
            </a:extLst>
          </p:cNvPr>
          <p:cNvSpPr>
            <a:spLocks noGrp="1"/>
          </p:cNvSpPr>
          <p:nvPr>
            <p:ph idx="1"/>
          </p:nvPr>
        </p:nvSpPr>
        <p:spPr/>
        <p:txBody>
          <a:bodyPr/>
          <a:lstStyle/>
          <a:p>
            <a:r>
              <a:rPr lang="en-US" dirty="0"/>
              <a:t>Read the Pre-Sale Report – The Strengths</a:t>
            </a:r>
          </a:p>
          <a:p>
            <a:pPr lvl="1"/>
            <a:r>
              <a:rPr lang="en-US" dirty="0"/>
              <a:t>Could Qatar have hosted the world cup without project finance</a:t>
            </a:r>
          </a:p>
          <a:p>
            <a:pPr lvl="1"/>
            <a:r>
              <a:rPr lang="en-US" dirty="0"/>
              <a:t>Simulate the importance of Exxon</a:t>
            </a:r>
          </a:p>
          <a:p>
            <a:pPr lvl="1"/>
            <a:r>
              <a:rPr lang="en-US" dirty="0"/>
              <a:t>List the risks and mitigations</a:t>
            </a:r>
          </a:p>
          <a:p>
            <a:pPr lvl="1"/>
            <a:r>
              <a:rPr lang="en-US" dirty="0"/>
              <a:t>Could there have been more problems if the State of Qatar was not the biggest sponsor</a:t>
            </a:r>
          </a:p>
          <a:p>
            <a:r>
              <a:rPr lang="en-US" dirty="0"/>
              <a:t>Open the Model</a:t>
            </a:r>
          </a:p>
          <a:p>
            <a:pPr lvl="1"/>
            <a:r>
              <a:rPr lang="en-US" dirty="0"/>
              <a:t>Why do the fundamental economics of the project work or do not work</a:t>
            </a:r>
          </a:p>
          <a:p>
            <a:pPr lvl="1"/>
            <a:r>
              <a:rPr lang="en-US" dirty="0"/>
              <a:t>What notes would you put in the diagram</a:t>
            </a:r>
          </a:p>
          <a:p>
            <a:pPr lvl="1"/>
            <a:r>
              <a:rPr lang="en-US" dirty="0"/>
              <a:t>How do you think the break-even gas price was computed – DSCR, LLCR or PLCR</a:t>
            </a:r>
          </a:p>
        </p:txBody>
      </p:sp>
    </p:spTree>
    <p:extLst>
      <p:ext uri="{BB962C8B-B14F-4D97-AF65-F5344CB8AC3E}">
        <p14:creationId xmlns:p14="http://schemas.microsoft.com/office/powerpoint/2010/main" val="2999330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AE8F-1864-4F7E-A1D1-D02DAF2F2622}"/>
              </a:ext>
            </a:extLst>
          </p:cNvPr>
          <p:cNvSpPr>
            <a:spLocks noGrp="1"/>
          </p:cNvSpPr>
          <p:nvPr>
            <p:ph type="title"/>
          </p:nvPr>
        </p:nvSpPr>
        <p:spPr/>
        <p:txBody>
          <a:bodyPr>
            <a:normAutofit fontScale="90000"/>
          </a:bodyPr>
          <a:lstStyle/>
          <a:p>
            <a:r>
              <a:rPr lang="en-029" dirty="0"/>
              <a:t>EPC Contract part 1 – Note the Not a Fixed Price Contract for Tunnels and Underground Structures</a:t>
            </a:r>
          </a:p>
        </p:txBody>
      </p:sp>
      <p:sp>
        <p:nvSpPr>
          <p:cNvPr id="3" name="Text Placeholder 2">
            <a:extLst>
              <a:ext uri="{FF2B5EF4-FFF2-40B4-BE49-F238E27FC236}">
                <a16:creationId xmlns:a16="http://schemas.microsoft.com/office/drawing/2014/main" id="{046E815F-6C1F-8E54-BABC-A0B91E65C3EC}"/>
              </a:ext>
            </a:extLst>
          </p:cNvPr>
          <p:cNvSpPr>
            <a:spLocks noGrp="1"/>
          </p:cNvSpPr>
          <p:nvPr>
            <p:ph idx="1"/>
          </p:nvPr>
        </p:nvSpPr>
        <p:spPr/>
        <p:txBody>
          <a:bodyPr>
            <a:normAutofit fontScale="92500" lnSpcReduction="10000"/>
          </a:bodyPr>
          <a:lstStyle/>
          <a:p>
            <a:r>
              <a:rPr lang="en-US" b="1" dirty="0"/>
              <a:t>Target Works</a:t>
            </a:r>
          </a:p>
          <a:p>
            <a:r>
              <a:rPr lang="en-US" dirty="0"/>
              <a:t>The tunnels and other underground structures, accounting for approximately 50 per cent of the value of the construction contract, a being constructed on a target cost basis with the </a:t>
            </a:r>
            <a:r>
              <a:rPr lang="en-US" b="1" dirty="0"/>
              <a:t>Contractor being reimbursed for actual costs incurred plus a fixed fee of 12.36 per cent of the target cost</a:t>
            </a:r>
            <a:r>
              <a:rPr lang="en-US" dirty="0"/>
              <a:t>. If the actual cost a completion is less than the target cost, the Contractor will receive a bonus equal to 50 percent of the saving. If the actual cost is more than the target cost, </a:t>
            </a:r>
            <a:r>
              <a:rPr lang="en-US" b="1" dirty="0"/>
              <a:t>the contractor will meet 30 percent of the excess up to a point where the Contractor has borne an excess equal to six per cent of the target cost</a:t>
            </a:r>
            <a:r>
              <a:rPr lang="en-US" dirty="0"/>
              <a:t>.</a:t>
            </a:r>
          </a:p>
          <a:p>
            <a:endParaRPr lang="en-US" dirty="0"/>
          </a:p>
          <a:p>
            <a:r>
              <a:rPr lang="en-US" b="1" dirty="0"/>
              <a:t>Lump Sum Works </a:t>
            </a:r>
          </a:p>
          <a:p>
            <a:r>
              <a:rPr lang="en-US" dirty="0"/>
              <a:t>The buildings and all related infrastructure for the terminal, the fixed equipment and the mechanical and electrical elements of the System, representing approximately 40 per cent of the value of the construction contract, will be </a:t>
            </a:r>
            <a:r>
              <a:rPr lang="en-US" b="1" dirty="0"/>
              <a:t>constructed on a lump sum basis</a:t>
            </a:r>
            <a:r>
              <a:rPr lang="en-US" dirty="0"/>
              <a:t>. The lump sum provided in the contract will be paid to the Contractor irrespective of the actual cost of the specified items. Any overruns will therefore be borne by the Contractor except to the extent that they relate to variations or additions to the contract required by Eurotunnel or are caused by inflation.</a:t>
            </a:r>
          </a:p>
          <a:p>
            <a:endParaRPr lang="en-US" dirty="0"/>
          </a:p>
          <a:p>
            <a:endParaRPr lang="en-US" dirty="0"/>
          </a:p>
        </p:txBody>
      </p:sp>
    </p:spTree>
    <p:extLst>
      <p:ext uri="{BB962C8B-B14F-4D97-AF65-F5344CB8AC3E}">
        <p14:creationId xmlns:p14="http://schemas.microsoft.com/office/powerpoint/2010/main" val="3877067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D83-C343-44C1-B7C1-3AD34D89F2FC}"/>
              </a:ext>
            </a:extLst>
          </p:cNvPr>
          <p:cNvSpPr>
            <a:spLocks noGrp="1"/>
          </p:cNvSpPr>
          <p:nvPr>
            <p:ph type="title"/>
          </p:nvPr>
        </p:nvSpPr>
        <p:spPr/>
        <p:txBody>
          <a:bodyPr>
            <a:normAutofit fontScale="90000"/>
          </a:bodyPr>
          <a:lstStyle/>
          <a:p>
            <a:r>
              <a:rPr lang="en-029" dirty="0"/>
              <a:t>EPC Contract Part 2 – Procurement of Locomotives and Other Items</a:t>
            </a:r>
          </a:p>
        </p:txBody>
      </p:sp>
      <p:sp>
        <p:nvSpPr>
          <p:cNvPr id="3" name="Content Placeholder 2">
            <a:extLst>
              <a:ext uri="{FF2B5EF4-FFF2-40B4-BE49-F238E27FC236}">
                <a16:creationId xmlns:a16="http://schemas.microsoft.com/office/drawing/2014/main" id="{7BC289E6-D152-4F20-A61F-D2E0B560082D}"/>
              </a:ext>
            </a:extLst>
          </p:cNvPr>
          <p:cNvSpPr>
            <a:spLocks noGrp="1"/>
          </p:cNvSpPr>
          <p:nvPr>
            <p:ph idx="1"/>
          </p:nvPr>
        </p:nvSpPr>
        <p:spPr/>
        <p:txBody>
          <a:bodyPr>
            <a:normAutofit lnSpcReduction="10000"/>
          </a:bodyPr>
          <a:lstStyle/>
          <a:p>
            <a:pPr marL="0" indent="0">
              <a:buNone/>
            </a:pPr>
            <a:r>
              <a:rPr lang="en-US" b="1" dirty="0"/>
              <a:t>Procurement Items</a:t>
            </a:r>
          </a:p>
          <a:p>
            <a:r>
              <a:rPr lang="en-US" dirty="0"/>
              <a:t>Subject to the approval of Eurotunnel and following a procedure defined in the construction contract</a:t>
            </a:r>
            <a:r>
              <a:rPr lang="en-US" b="1" dirty="0"/>
              <a:t>, the Contractor will conclude sub-contracts for the supply and installation of procurements items, principally the locomotives and shuttles</a:t>
            </a:r>
            <a:r>
              <a:rPr lang="en-US" dirty="0"/>
              <a:t>. The amount provided in the construction (the Contractor’s fee included) represents approximately 10 percent of the value of the contract. The Contractor, which will be responsible for the preparation, management a supervision of the sub-contracts in order to ensure the adequacy and fitness of the procurement items, will be reimbursed for its cost and will be paid a fee of 11.5 per cent of the cost of the procurement items purchased.</a:t>
            </a:r>
          </a:p>
          <a:p>
            <a:r>
              <a:rPr lang="en-US" b="1" dirty="0"/>
              <a:t>Adjustment to contract price</a:t>
            </a:r>
          </a:p>
          <a:p>
            <a:r>
              <a:rPr lang="en-US" dirty="0"/>
              <a:t>The target cost and lump sum are subject to </a:t>
            </a:r>
            <a:r>
              <a:rPr lang="en-US" b="1" dirty="0"/>
              <a:t>price adjustments</a:t>
            </a:r>
            <a:r>
              <a:rPr lang="en-US" dirty="0"/>
              <a:t> to reflect, inter alia, additional costs incurred by reason of unforeseeable </a:t>
            </a:r>
            <a:r>
              <a:rPr lang="en-US" b="1" dirty="0"/>
              <a:t>ground conditions</a:t>
            </a:r>
            <a:r>
              <a:rPr lang="en-US" dirty="0"/>
              <a:t>, variations to contract specifications requested by the inter-Governmental Commission (except were reasonably foreseeable), and changes requested by Eurotunnel. The lump sum and the fee for the target works are subject to adjustment for inflation, and similar adjustments will be made in respect of the target costs.</a:t>
            </a:r>
          </a:p>
          <a:p>
            <a:pPr marL="0" indent="0">
              <a:buNone/>
            </a:pPr>
            <a:endParaRPr lang="en-029" dirty="0"/>
          </a:p>
          <a:p>
            <a:endParaRPr lang="en-029" dirty="0"/>
          </a:p>
        </p:txBody>
      </p:sp>
    </p:spTree>
    <p:extLst>
      <p:ext uri="{BB962C8B-B14F-4D97-AF65-F5344CB8AC3E}">
        <p14:creationId xmlns:p14="http://schemas.microsoft.com/office/powerpoint/2010/main" val="1828586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0D39-0AE4-46D0-BF15-D47772CAD0DB}"/>
              </a:ext>
            </a:extLst>
          </p:cNvPr>
          <p:cNvSpPr>
            <a:spLocks noGrp="1"/>
          </p:cNvSpPr>
          <p:nvPr>
            <p:ph type="title"/>
          </p:nvPr>
        </p:nvSpPr>
        <p:spPr/>
        <p:txBody>
          <a:bodyPr>
            <a:normAutofit/>
          </a:bodyPr>
          <a:lstStyle/>
          <a:p>
            <a:r>
              <a:rPr lang="en-029" dirty="0"/>
              <a:t>EPC Contract Part 3 – Liquidated Damages for Delay</a:t>
            </a:r>
          </a:p>
        </p:txBody>
      </p:sp>
      <p:sp>
        <p:nvSpPr>
          <p:cNvPr id="3" name="Content Placeholder 2">
            <a:extLst>
              <a:ext uri="{FF2B5EF4-FFF2-40B4-BE49-F238E27FC236}">
                <a16:creationId xmlns:a16="http://schemas.microsoft.com/office/drawing/2014/main" id="{EB8EF9E1-3571-4C19-81B5-02DAFFEEF79B}"/>
              </a:ext>
            </a:extLst>
          </p:cNvPr>
          <p:cNvSpPr>
            <a:spLocks noGrp="1"/>
          </p:cNvSpPr>
          <p:nvPr>
            <p:ph idx="1"/>
          </p:nvPr>
        </p:nvSpPr>
        <p:spPr/>
        <p:txBody>
          <a:bodyPr>
            <a:normAutofit/>
          </a:bodyPr>
          <a:lstStyle/>
          <a:p>
            <a:r>
              <a:rPr lang="en-US" b="1" dirty="0"/>
              <a:t>Contractor’s obligations and incentives</a:t>
            </a:r>
          </a:p>
          <a:p>
            <a:r>
              <a:rPr lang="en-US" dirty="0"/>
              <a:t>The Contractor is under a general obligation to design, construct, test and commission a fully operational system for delivery by 15</a:t>
            </a:r>
            <a:r>
              <a:rPr lang="en-US" baseline="30000" dirty="0"/>
              <a:t>th</a:t>
            </a:r>
            <a:r>
              <a:rPr lang="en-US" dirty="0"/>
              <a:t> May 1993. The System will be required to </a:t>
            </a:r>
            <a:r>
              <a:rPr lang="en-US" b="1" dirty="0"/>
              <a:t>meet specified performance criteria</a:t>
            </a:r>
            <a:r>
              <a:rPr lang="en-US" dirty="0"/>
              <a:t>.</a:t>
            </a:r>
          </a:p>
          <a:p>
            <a:r>
              <a:rPr lang="en-US" dirty="0"/>
              <a:t>In addition to the incentives and penalties described above in relation to costs, milestone dates have been established by which certain events or project stages are to have been completed. If these milestone dates are not met, payments to the Contractor will be reduced be reduced by the application of advance liquidated damages. One half of such advance liquidated damages will be repaid if the delay is recovered, and the completion date is met. The Contractor will suffer financial penalties at an initial rate of GBP 354,000 per day to be increased after six months to </a:t>
            </a:r>
            <a:r>
              <a:rPr lang="en-US" b="1" dirty="0"/>
              <a:t>GBP 536,000 per day</a:t>
            </a:r>
            <a:r>
              <a:rPr lang="en-US" dirty="0"/>
              <a:t> up to a maximum of GBP 165 million (all in September 1985 prices subject to adjustment for inflation), if the completion date is delayed for reasons in respect of which the Contractor is not entitled to an extension of time.</a:t>
            </a:r>
          </a:p>
          <a:p>
            <a:endParaRPr lang="en-US" dirty="0"/>
          </a:p>
          <a:p>
            <a:endParaRPr lang="en-029" dirty="0"/>
          </a:p>
          <a:p>
            <a:endParaRPr lang="en-029" dirty="0"/>
          </a:p>
        </p:txBody>
      </p:sp>
    </p:spTree>
    <p:extLst>
      <p:ext uri="{BB962C8B-B14F-4D97-AF65-F5344CB8AC3E}">
        <p14:creationId xmlns:p14="http://schemas.microsoft.com/office/powerpoint/2010/main" val="3751031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2A10-EBA5-40E7-BD63-74255C1C2E07}"/>
              </a:ext>
            </a:extLst>
          </p:cNvPr>
          <p:cNvSpPr>
            <a:spLocks noGrp="1"/>
          </p:cNvSpPr>
          <p:nvPr>
            <p:ph type="title"/>
          </p:nvPr>
        </p:nvSpPr>
        <p:spPr/>
        <p:txBody>
          <a:bodyPr/>
          <a:lstStyle/>
          <a:p>
            <a:r>
              <a:rPr lang="en-029" dirty="0"/>
              <a:t>Performance Bonds and Guarantee</a:t>
            </a:r>
          </a:p>
        </p:txBody>
      </p:sp>
      <p:sp>
        <p:nvSpPr>
          <p:cNvPr id="3" name="Content Placeholder 2">
            <a:extLst>
              <a:ext uri="{FF2B5EF4-FFF2-40B4-BE49-F238E27FC236}">
                <a16:creationId xmlns:a16="http://schemas.microsoft.com/office/drawing/2014/main" id="{F6420DC5-13E9-47AD-AB56-36919C2A8C2F}"/>
              </a:ext>
            </a:extLst>
          </p:cNvPr>
          <p:cNvSpPr>
            <a:spLocks noGrp="1"/>
          </p:cNvSpPr>
          <p:nvPr>
            <p:ph idx="1"/>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9FDC315A-1B6F-47F9-8A45-69D3F66CCD19}"/>
              </a:ext>
            </a:extLst>
          </p:cNvPr>
          <p:cNvPicPr>
            <a:picLocks noChangeAspect="1"/>
          </p:cNvPicPr>
          <p:nvPr/>
        </p:nvPicPr>
        <p:blipFill>
          <a:blip r:embed="rId2"/>
          <a:stretch>
            <a:fillRect/>
          </a:stretch>
        </p:blipFill>
        <p:spPr>
          <a:xfrm rot="166946">
            <a:off x="1600049" y="1590727"/>
            <a:ext cx="9144000" cy="4773114"/>
          </a:xfrm>
          <a:prstGeom prst="rect">
            <a:avLst/>
          </a:prstGeom>
        </p:spPr>
      </p:pic>
    </p:spTree>
    <p:extLst>
      <p:ext uri="{BB962C8B-B14F-4D97-AF65-F5344CB8AC3E}">
        <p14:creationId xmlns:p14="http://schemas.microsoft.com/office/powerpoint/2010/main" val="2052835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CE9469-06F7-E270-DE0F-2A1D07075210}"/>
              </a:ext>
            </a:extLst>
          </p:cNvPr>
          <p:cNvSpPr>
            <a:spLocks noGrp="1"/>
          </p:cNvSpPr>
          <p:nvPr>
            <p:ph type="title"/>
          </p:nvPr>
        </p:nvSpPr>
        <p:spPr/>
        <p:txBody>
          <a:bodyPr/>
          <a:lstStyle/>
          <a:p>
            <a:r>
              <a:rPr lang="en-US" dirty="0"/>
              <a:t>Estimated Uses and Sources</a:t>
            </a:r>
          </a:p>
        </p:txBody>
      </p:sp>
      <p:pic>
        <p:nvPicPr>
          <p:cNvPr id="51204" name="Picture 5"/>
          <p:cNvPicPr>
            <a:picLocks noGrp="1" noChangeAspect="1" noChangeArrowheads="1"/>
          </p:cNvPicPr>
          <p:nvPr>
            <p:ph idx="1"/>
          </p:nvPr>
        </p:nvPicPr>
        <p:blipFill>
          <a:blip r:embed="rId2" cstate="print"/>
          <a:stretch>
            <a:fillRect/>
          </a:stretch>
        </p:blipFill>
        <p:spPr>
          <a:xfrm>
            <a:off x="2155506" y="1831734"/>
            <a:ext cx="7590476" cy="3448531"/>
          </a:xfrm>
          <a:noFill/>
        </p:spPr>
      </p:pic>
      <p:sp>
        <p:nvSpPr>
          <p:cNvPr id="51203" name="Rectangle 4"/>
          <p:cNvSpPr>
            <a:spLocks noGrp="1" noChangeArrowheads="1"/>
          </p:cNvSpPr>
          <p:nvPr>
            <p:ph type="body" sz="quarter" idx="4294967295"/>
          </p:nvPr>
        </p:nvSpPr>
        <p:spPr>
          <a:xfrm>
            <a:off x="0" y="1600200"/>
            <a:ext cx="11526838" cy="4916488"/>
          </a:xfrm>
        </p:spPr>
        <p:txBody>
          <a:bodyPr/>
          <a:lstStyle/>
          <a:p>
            <a:pPr marL="0" indent="0">
              <a:buNone/>
            </a:pPr>
            <a:r>
              <a:rPr lang="en-US" sz="1800" dirty="0"/>
              <a:t>.</a:t>
            </a:r>
          </a:p>
          <a:p>
            <a:endParaRPr lang="en-US" sz="1800" dirty="0"/>
          </a:p>
        </p:txBody>
      </p:sp>
    </p:spTree>
    <p:extLst>
      <p:ext uri="{BB962C8B-B14F-4D97-AF65-F5344CB8AC3E}">
        <p14:creationId xmlns:p14="http://schemas.microsoft.com/office/powerpoint/2010/main" val="1404734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Revenue Forecast from Traffic</a:t>
            </a:r>
          </a:p>
        </p:txBody>
      </p:sp>
      <p:sp>
        <p:nvSpPr>
          <p:cNvPr id="64515" name="Rectangle 3"/>
          <p:cNvSpPr>
            <a:spLocks noGrp="1" noChangeArrowheads="1"/>
          </p:cNvSpPr>
          <p:nvPr>
            <p:ph idx="1"/>
          </p:nvPr>
        </p:nvSpPr>
        <p:spPr/>
        <p:txBody>
          <a:bodyPr>
            <a:normAutofit lnSpcReduction="10000"/>
          </a:bodyPr>
          <a:lstStyle/>
          <a:p>
            <a:r>
              <a:rPr lang="en-US" sz="1800" dirty="0"/>
              <a:t>Traffic study was performed by Wilbur Smith – well known forecasting company for traffic studies.</a:t>
            </a:r>
          </a:p>
          <a:p>
            <a:pPr lvl="1"/>
            <a:r>
              <a:rPr lang="en-US" sz="1600" dirty="0"/>
              <a:t>Studied traffic across the tunnel from 1964-1985</a:t>
            </a:r>
          </a:p>
          <a:p>
            <a:pPr lvl="1"/>
            <a:r>
              <a:rPr lang="en-US" sz="1600" dirty="0"/>
              <a:t>Interviewed Ferry companies and asked “complex questions that we did not understand.”</a:t>
            </a:r>
          </a:p>
          <a:p>
            <a:pPr lvl="1"/>
            <a:r>
              <a:rPr lang="en-US" sz="1600" dirty="0"/>
              <a:t>Did not forecast bloody price war.</a:t>
            </a:r>
          </a:p>
          <a:p>
            <a:r>
              <a:rPr lang="en-US" sz="1800" dirty="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a:p>
            <a:r>
              <a:rPr lang="en-US" sz="1800" dirty="0"/>
              <a:t>Similarly, Warburg said it expected the number of passengers crossing the channel to jump to 125 million in 2003 from 76.5 million last year. The tunnel would provide almost all the growth. </a:t>
            </a:r>
          </a:p>
          <a:p>
            <a:endParaRPr lang="en-US" dirty="0"/>
          </a:p>
          <a:p>
            <a:r>
              <a:rPr lang="en-US" dirty="0"/>
              <a:t>The Railway Usage Contract</a:t>
            </a:r>
          </a:p>
          <a:p>
            <a:pPr lvl="1"/>
            <a:r>
              <a:rPr lang="en-US" dirty="0"/>
              <a:t>Railways are entitled to up to 50% of the  capacity of the system per hour.</a:t>
            </a:r>
          </a:p>
          <a:p>
            <a:pPr lvl="1"/>
            <a:r>
              <a:rPr lang="en-US" dirty="0"/>
              <a:t>Railways are obliged to pay usage charges for the system by through trains.</a:t>
            </a:r>
          </a:p>
          <a:p>
            <a:pPr lvl="1"/>
            <a:r>
              <a:rPr lang="en-US" dirty="0"/>
              <a:t>Usage charges include a fixed annual amount (25 million GBP per year and a variable element; 12.4 per passenger.)</a:t>
            </a:r>
          </a:p>
          <a:p>
            <a:pPr lvl="1"/>
            <a:endParaRPr lang="en-US" dirty="0"/>
          </a:p>
          <a:p>
            <a:pPr lvl="1"/>
            <a:endParaRPr lang="en-US" dirty="0"/>
          </a:p>
        </p:txBody>
      </p:sp>
    </p:spTree>
    <p:extLst>
      <p:ext uri="{BB962C8B-B14F-4D97-AF65-F5344CB8AC3E}">
        <p14:creationId xmlns:p14="http://schemas.microsoft.com/office/powerpoint/2010/main" val="417964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5D2-19F6-C098-4802-45AD7E39C191}"/>
              </a:ext>
            </a:extLst>
          </p:cNvPr>
          <p:cNvSpPr>
            <a:spLocks noGrp="1"/>
          </p:cNvSpPr>
          <p:nvPr>
            <p:ph type="title"/>
          </p:nvPr>
        </p:nvSpPr>
        <p:spPr/>
        <p:txBody>
          <a:bodyPr/>
          <a:lstStyle/>
          <a:p>
            <a:r>
              <a:rPr lang="en-US" dirty="0"/>
              <a:t>Eurotunnel Case Questions</a:t>
            </a:r>
          </a:p>
        </p:txBody>
      </p:sp>
      <p:sp>
        <p:nvSpPr>
          <p:cNvPr id="3" name="Text Placeholder 2">
            <a:extLst>
              <a:ext uri="{FF2B5EF4-FFF2-40B4-BE49-F238E27FC236}">
                <a16:creationId xmlns:a16="http://schemas.microsoft.com/office/drawing/2014/main" id="{457E6634-A431-FAB3-D05C-B008376AEAF1}"/>
              </a:ext>
            </a:extLst>
          </p:cNvPr>
          <p:cNvSpPr>
            <a:spLocks noGrp="1"/>
          </p:cNvSpPr>
          <p:nvPr>
            <p:ph idx="1"/>
          </p:nvPr>
        </p:nvSpPr>
        <p:spPr/>
        <p:txBody>
          <a:bodyPr/>
          <a:lstStyle/>
          <a:p>
            <a:r>
              <a:rPr lang="en-US" dirty="0"/>
              <a:t>Who do you think paid for change orders in EPC contract</a:t>
            </a:r>
          </a:p>
          <a:p>
            <a:r>
              <a:rPr lang="en-US" dirty="0"/>
              <a:t>Do you think it is bad to have the EPC Contractor as an Investor</a:t>
            </a:r>
          </a:p>
          <a:p>
            <a:r>
              <a:rPr lang="en-US" dirty="0"/>
              <a:t>Do you think risks associated with the traffic volumes conform to the idea of what is necessary for project finance</a:t>
            </a:r>
          </a:p>
          <a:p>
            <a:r>
              <a:rPr lang="en-US" dirty="0"/>
              <a:t>Do you think the debt to capital was a good way to evaluate the credit risk</a:t>
            </a:r>
          </a:p>
          <a:p>
            <a:r>
              <a:rPr lang="en-US" dirty="0"/>
              <a:t>Think about supply and demand.  What happened to the supply of ways to get across the channel with the project</a:t>
            </a:r>
          </a:p>
          <a:p>
            <a:r>
              <a:rPr lang="en-US" dirty="0"/>
              <a:t>What do you think was the reaction of Ferries and Airlines</a:t>
            </a:r>
          </a:p>
        </p:txBody>
      </p:sp>
    </p:spTree>
    <p:extLst>
      <p:ext uri="{BB962C8B-B14F-4D97-AF65-F5344CB8AC3E}">
        <p14:creationId xmlns:p14="http://schemas.microsoft.com/office/powerpoint/2010/main" val="1974443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0FA-2B58-5975-A52B-A6A37791603E}"/>
              </a:ext>
            </a:extLst>
          </p:cNvPr>
          <p:cNvSpPr>
            <a:spLocks noGrp="1"/>
          </p:cNvSpPr>
          <p:nvPr>
            <p:ph type="title"/>
          </p:nvPr>
        </p:nvSpPr>
        <p:spPr/>
        <p:txBody>
          <a:bodyPr/>
          <a:lstStyle/>
          <a:p>
            <a:r>
              <a:rPr lang="en-US" dirty="0"/>
              <a:t>Cost Over-Run Summary</a:t>
            </a:r>
          </a:p>
        </p:txBody>
      </p:sp>
      <p:pic>
        <p:nvPicPr>
          <p:cNvPr id="55300" name="Picture 18"/>
          <p:cNvPicPr>
            <a:picLocks noGrp="1" noChangeAspect="1" noChangeArrowheads="1"/>
          </p:cNvPicPr>
          <p:nvPr>
            <p:ph idx="1"/>
          </p:nvPr>
        </p:nvPicPr>
        <p:blipFill>
          <a:blip r:embed="rId2" cstate="print"/>
          <a:stretch>
            <a:fillRect/>
          </a:stretch>
        </p:blipFill>
        <p:spPr>
          <a:xfrm>
            <a:off x="1802575" y="3598860"/>
            <a:ext cx="3479292" cy="1767840"/>
          </a:xfrm>
          <a:noFill/>
        </p:spPr>
      </p:pic>
      <p:sp>
        <p:nvSpPr>
          <p:cNvPr id="55299" name="Rectangle 3"/>
          <p:cNvSpPr>
            <a:spLocks noGrp="1" noChangeArrowheads="1"/>
          </p:cNvSpPr>
          <p:nvPr>
            <p:ph type="body" sz="quarter" idx="4294967295"/>
          </p:nvPr>
        </p:nvSpPr>
        <p:spPr>
          <a:xfrm>
            <a:off x="0" y="1600200"/>
            <a:ext cx="6756400" cy="5030788"/>
          </a:xfrm>
        </p:spPr>
        <p:txBody>
          <a:bodyPr>
            <a:normAutofit/>
          </a:bodyPr>
          <a:lstStyle/>
          <a:p>
            <a:pPr>
              <a:lnSpc>
                <a:spcPct val="80000"/>
              </a:lnSpc>
            </a:pPr>
            <a:r>
              <a:rPr lang="en-US" sz="1600" dirty="0"/>
              <a:t>Scope Changes from Government – Safety standards of navettes and other risks</a:t>
            </a:r>
          </a:p>
          <a:p>
            <a:pPr>
              <a:lnSpc>
                <a:spcPct val="80000"/>
              </a:lnSpc>
            </a:pPr>
            <a:r>
              <a:rPr lang="en-US" sz="1600" dirty="0"/>
              <a:t>Definition of who bears responsibility and risk allocation</a:t>
            </a:r>
          </a:p>
          <a:p>
            <a:pPr>
              <a:lnSpc>
                <a:spcPct val="80000"/>
              </a:lnSpc>
            </a:pPr>
            <a:r>
              <a:rPr lang="en-US" sz="1600" dirty="0"/>
              <a:t>A form of political risk; politically sensitive deadlines; managers with political experience rather than technical experience</a:t>
            </a:r>
          </a:p>
          <a:p>
            <a:pPr>
              <a:lnSpc>
                <a:spcPct val="80000"/>
              </a:lnSpc>
            </a:pPr>
            <a:endParaRPr lang="en-US" sz="1600" dirty="0"/>
          </a:p>
        </p:txBody>
      </p:sp>
      <p:pic>
        <p:nvPicPr>
          <p:cNvPr id="55302" name="Picture 21"/>
          <p:cNvPicPr>
            <a:picLocks noGrp="1" noChangeAspect="1" noChangeArrowheads="1"/>
          </p:cNvPicPr>
          <p:nvPr>
            <p:ph sz="quarter" idx="4294967295"/>
          </p:nvPr>
        </p:nvPicPr>
        <p:blipFill>
          <a:blip r:embed="rId3" cstate="print"/>
          <a:srcRect/>
          <a:stretch>
            <a:fillRect/>
          </a:stretch>
        </p:blipFill>
        <p:spPr>
          <a:xfrm>
            <a:off x="7286625" y="2988323"/>
            <a:ext cx="4905375" cy="3341688"/>
          </a:xfrm>
          <a:noFill/>
        </p:spPr>
      </p:pic>
      <p:sp>
        <p:nvSpPr>
          <p:cNvPr id="55301" name="Rectangle 5"/>
          <p:cNvSpPr>
            <a:spLocks noChangeArrowheads="1"/>
          </p:cNvSpPr>
          <p:nvPr/>
        </p:nvSpPr>
        <p:spPr bwMode="auto">
          <a:xfrm>
            <a:off x="7620000" y="1184123"/>
            <a:ext cx="4073236" cy="1477328"/>
          </a:xfrm>
          <a:prstGeom prst="rect">
            <a:avLst/>
          </a:prstGeom>
          <a:solidFill>
            <a:srgbClr val="FFFF66"/>
          </a:solidFill>
          <a:ln w="12700">
            <a:noFill/>
            <a:miter lim="800000"/>
            <a:headEnd type="none" w="sm" len="sm"/>
            <a:tailEnd type="none" w="lg" len="lg"/>
          </a:ln>
        </p:spPr>
        <p:txBody>
          <a:bodyPr wrap="square" anchor="ctr">
            <a:spAutoFit/>
          </a:bodyPr>
          <a:lstStyle/>
          <a:p>
            <a:pPr algn="just">
              <a:tabLst>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GB" dirty="0"/>
              <a:t>The rolling stock for the shuttle trains was let on a procurement basis. TML would manage their acquisition on behalf of Eurotunnel and be paid a percentage fee for this service.</a:t>
            </a:r>
          </a:p>
        </p:txBody>
      </p:sp>
    </p:spTree>
    <p:extLst>
      <p:ext uri="{BB962C8B-B14F-4D97-AF65-F5344CB8AC3E}">
        <p14:creationId xmlns:p14="http://schemas.microsoft.com/office/powerpoint/2010/main" val="2611040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Eurotunnel Time-Line</a:t>
            </a:r>
          </a:p>
        </p:txBody>
      </p:sp>
      <p:pic>
        <p:nvPicPr>
          <p:cNvPr id="53251" name="Picture 3" descr="eurotunnel"/>
          <p:cNvPicPr>
            <a:picLocks noGrp="1" noChangeAspect="1" noChangeArrowheads="1"/>
          </p:cNvPicPr>
          <p:nvPr>
            <p:ph idx="1"/>
          </p:nvPr>
        </p:nvPicPr>
        <p:blipFill>
          <a:blip r:embed="rId2" cstate="print"/>
          <a:stretch>
            <a:fillRect/>
          </a:stretch>
        </p:blipFill>
        <p:spPr>
          <a:xfrm>
            <a:off x="5236369" y="1327150"/>
            <a:ext cx="1428750" cy="4457700"/>
          </a:xfrm>
          <a:noFill/>
        </p:spPr>
      </p:pic>
      <p:pic>
        <p:nvPicPr>
          <p:cNvPr id="53256" name="Picture 8" descr="eurotunnel2"/>
          <p:cNvPicPr>
            <a:picLocks noGrp="1" noChangeAspect="1" noChangeArrowheads="1"/>
          </p:cNvPicPr>
          <p:nvPr>
            <p:ph sz="quarter" idx="4294967295"/>
          </p:nvPr>
        </p:nvPicPr>
        <p:blipFill>
          <a:blip r:embed="rId3" cstate="print"/>
          <a:srcRect/>
          <a:stretch>
            <a:fillRect/>
          </a:stretch>
        </p:blipFill>
        <p:spPr>
          <a:xfrm>
            <a:off x="1449820" y="1327150"/>
            <a:ext cx="1752600" cy="5029200"/>
          </a:xfrm>
          <a:noFill/>
        </p:spPr>
      </p:pic>
      <p:sp>
        <p:nvSpPr>
          <p:cNvPr id="53252" name="Rectangle 4"/>
          <p:cNvSpPr>
            <a:spLocks noChangeArrowheads="1"/>
          </p:cNvSpPr>
          <p:nvPr/>
        </p:nvSpPr>
        <p:spPr bwMode="auto">
          <a:xfrm>
            <a:off x="1524001" y="-4336"/>
            <a:ext cx="184731" cy="830997"/>
          </a:xfrm>
          <a:prstGeom prst="rect">
            <a:avLst/>
          </a:prstGeom>
          <a:noFill/>
          <a:ln w="12700">
            <a:noFill/>
            <a:miter lim="800000"/>
            <a:headEnd type="none" w="sm" len="sm"/>
            <a:tailEnd type="none" w="sm" len="sm"/>
          </a:ln>
        </p:spPr>
        <p:txBody>
          <a:bodyPr wrap="none" anchor="ctr">
            <a:spAutoFit/>
          </a:bodyPr>
          <a:lstStyle/>
          <a:p>
            <a:pPr algn="l"/>
            <a:br>
              <a:rPr lang="en-GB" sz="2400" dirty="0">
                <a:latin typeface="Times New Roman" pitchFamily="18" charset="0"/>
              </a:rPr>
            </a:br>
            <a:endParaRPr lang="en-GB" sz="2400" dirty="0">
              <a:latin typeface="Times New Roman" pitchFamily="18" charset="0"/>
            </a:endParaRPr>
          </a:p>
        </p:txBody>
      </p:sp>
      <p:sp>
        <p:nvSpPr>
          <p:cNvPr id="53253" name="AutoShape 5" descr="[ image:  ]"/>
          <p:cNvSpPr>
            <a:spLocks noChangeAspect="1" noChangeArrowheads="1"/>
          </p:cNvSpPr>
          <p:nvPr/>
        </p:nvSpPr>
        <p:spPr bwMode="auto">
          <a:xfrm>
            <a:off x="1692275" y="868363"/>
            <a:ext cx="1428750" cy="4457700"/>
          </a:xfrm>
          <a:prstGeom prst="rect">
            <a:avLst/>
          </a:prstGeom>
          <a:noFill/>
          <a:ln w="9525">
            <a:noFill/>
            <a:miter lim="800000"/>
            <a:headEnd/>
            <a:tailEnd/>
          </a:ln>
        </p:spPr>
        <p:txBody>
          <a:bodyPr/>
          <a:lstStyle/>
          <a:p>
            <a:endParaRPr lang="en-US" dirty="0"/>
          </a:p>
        </p:txBody>
      </p:sp>
      <p:sp>
        <p:nvSpPr>
          <p:cNvPr id="53254" name="Rectangle 6"/>
          <p:cNvSpPr>
            <a:spLocks noChangeArrowheads="1"/>
          </p:cNvSpPr>
          <p:nvPr/>
        </p:nvSpPr>
        <p:spPr bwMode="auto">
          <a:xfrm>
            <a:off x="1524001" y="-4336"/>
            <a:ext cx="184731" cy="830997"/>
          </a:xfrm>
          <a:prstGeom prst="rect">
            <a:avLst/>
          </a:prstGeom>
          <a:noFill/>
          <a:ln w="12700">
            <a:noFill/>
            <a:miter lim="800000"/>
            <a:headEnd type="none" w="sm" len="sm"/>
            <a:tailEnd type="none" w="sm" len="sm"/>
          </a:ln>
        </p:spPr>
        <p:txBody>
          <a:bodyPr wrap="none" anchor="ctr">
            <a:spAutoFit/>
          </a:bodyPr>
          <a:lstStyle/>
          <a:p>
            <a:pPr algn="l"/>
            <a:br>
              <a:rPr lang="en-GB" sz="2400" dirty="0">
                <a:latin typeface="Times New Roman" pitchFamily="18" charset="0"/>
              </a:rPr>
            </a:br>
            <a:endParaRPr lang="en-GB" sz="2400" dirty="0">
              <a:latin typeface="Times New Roman" pitchFamily="18" charset="0"/>
            </a:endParaRPr>
          </a:p>
        </p:txBody>
      </p:sp>
      <p:sp>
        <p:nvSpPr>
          <p:cNvPr id="53255" name="AutoShape 7" descr="[ image:  ]"/>
          <p:cNvSpPr>
            <a:spLocks noChangeAspect="1" noChangeArrowheads="1"/>
          </p:cNvSpPr>
          <p:nvPr/>
        </p:nvSpPr>
        <p:spPr bwMode="auto">
          <a:xfrm>
            <a:off x="1692275" y="868363"/>
            <a:ext cx="1428750" cy="4457700"/>
          </a:xfrm>
          <a:prstGeom prst="rect">
            <a:avLst/>
          </a:prstGeom>
          <a:noFill/>
          <a:ln w="9525">
            <a:noFill/>
            <a:miter lim="800000"/>
            <a:headEnd/>
            <a:tailEnd/>
          </a:ln>
        </p:spPr>
        <p:txBody>
          <a:bodyPr/>
          <a:lstStyle/>
          <a:p>
            <a:endParaRPr lang="en-US" dirty="0"/>
          </a:p>
        </p:txBody>
      </p:sp>
      <p:sp>
        <p:nvSpPr>
          <p:cNvPr id="53257" name="Text Box 9"/>
          <p:cNvSpPr txBox="1">
            <a:spLocks noChangeArrowheads="1"/>
          </p:cNvSpPr>
          <p:nvPr/>
        </p:nvSpPr>
        <p:spPr bwMode="auto">
          <a:xfrm>
            <a:off x="8153400" y="2362201"/>
            <a:ext cx="1524000" cy="1200329"/>
          </a:xfrm>
          <a:prstGeom prst="rect">
            <a:avLst/>
          </a:prstGeom>
          <a:solidFill>
            <a:schemeClr val="hlink"/>
          </a:solidFill>
          <a:ln w="12700">
            <a:solidFill>
              <a:srgbClr val="FF9933"/>
            </a:solidFill>
            <a:miter lim="800000"/>
            <a:headEnd type="none" w="sm" len="sm"/>
            <a:tailEnd type="none" w="sm" len="sm"/>
          </a:ln>
        </p:spPr>
        <p:txBody>
          <a:bodyPr>
            <a:spAutoFit/>
          </a:bodyPr>
          <a:lstStyle/>
          <a:p>
            <a:pPr algn="l">
              <a:spcBef>
                <a:spcPct val="50000"/>
              </a:spcBef>
            </a:pPr>
            <a:r>
              <a:rPr lang="en-US" dirty="0"/>
              <a:t>Initial Cost Estimate to be 4.9 billion GBP</a:t>
            </a:r>
          </a:p>
        </p:txBody>
      </p:sp>
      <p:sp>
        <p:nvSpPr>
          <p:cNvPr id="53258" name="Line 10"/>
          <p:cNvSpPr>
            <a:spLocks noChangeShapeType="1"/>
          </p:cNvSpPr>
          <p:nvPr/>
        </p:nvSpPr>
        <p:spPr bwMode="auto">
          <a:xfrm flipH="1">
            <a:off x="6248400" y="2743200"/>
            <a:ext cx="1752600" cy="76200"/>
          </a:xfrm>
          <a:prstGeom prst="line">
            <a:avLst/>
          </a:prstGeom>
          <a:noFill/>
          <a:ln w="12700">
            <a:solidFill>
              <a:schemeClr val="tx1"/>
            </a:solidFill>
            <a:round/>
            <a:headEnd type="none" w="sm" len="sm"/>
            <a:tailEnd type="triangle" w="sm" len="sm"/>
          </a:ln>
        </p:spPr>
        <p:txBody>
          <a:bodyPr/>
          <a:lstStyle/>
          <a:p>
            <a:endParaRPr lang="en-US" dirty="0"/>
          </a:p>
        </p:txBody>
      </p:sp>
      <p:sp>
        <p:nvSpPr>
          <p:cNvPr id="53259" name="Rectangle 11"/>
          <p:cNvSpPr>
            <a:spLocks noChangeArrowheads="1"/>
          </p:cNvSpPr>
          <p:nvPr/>
        </p:nvSpPr>
        <p:spPr bwMode="auto">
          <a:xfrm>
            <a:off x="9821862" y="612844"/>
            <a:ext cx="2370138" cy="5632311"/>
          </a:xfrm>
          <a:prstGeom prst="rect">
            <a:avLst/>
          </a:prstGeom>
          <a:solidFill>
            <a:srgbClr val="FFFF66"/>
          </a:solidFill>
          <a:ln w="12700">
            <a:noFill/>
            <a:miter lim="800000"/>
            <a:headEnd type="none" w="sm" len="sm"/>
            <a:tailEnd type="none" w="lg" len="lg"/>
          </a:ln>
        </p:spPr>
        <p:txBody>
          <a:bodyPr anchor="ctr">
            <a:spAutoFit/>
          </a:bodyPr>
          <a:lstStyle/>
          <a:p>
            <a:pPr algn="l"/>
            <a:r>
              <a:rPr lang="en-GB" dirty="0"/>
              <a:t>The tunnelling works were let on a target cost basis. TML would work on a cost‑plus basis and be paid a fee of 12.36% of the target cost including adjustments for variations and inflation. Any cost overruns would be paid for on a 70:30 Eurotunnel:TML basis, up to a cap of 6% of the target cost adjusted for inflation and variations. Eurotunnel would pay 100% of any cost overruns over this cap. </a:t>
            </a:r>
          </a:p>
        </p:txBody>
      </p:sp>
      <p:sp>
        <p:nvSpPr>
          <p:cNvPr id="53260" name="Line 12"/>
          <p:cNvSpPr>
            <a:spLocks noChangeShapeType="1"/>
          </p:cNvSpPr>
          <p:nvPr/>
        </p:nvSpPr>
        <p:spPr bwMode="auto">
          <a:xfrm flipH="1">
            <a:off x="3200400" y="2819400"/>
            <a:ext cx="4800600" cy="1676400"/>
          </a:xfrm>
          <a:prstGeom prst="line">
            <a:avLst/>
          </a:prstGeom>
          <a:noFill/>
          <a:ln w="12700">
            <a:solidFill>
              <a:schemeClr val="tx1"/>
            </a:solidFill>
            <a:round/>
            <a:headEnd type="none" w="sm" len="sm"/>
            <a:tailEnd type="stealth" w="lg" len="lg"/>
          </a:ln>
        </p:spPr>
        <p:txBody>
          <a:bodyPr/>
          <a:lstStyle/>
          <a:p>
            <a:endParaRPr lang="en-US" dirty="0"/>
          </a:p>
        </p:txBody>
      </p:sp>
    </p:spTree>
    <p:extLst>
      <p:ext uri="{BB962C8B-B14F-4D97-AF65-F5344CB8AC3E}">
        <p14:creationId xmlns:p14="http://schemas.microsoft.com/office/powerpoint/2010/main" val="3881934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dirty="0"/>
              <a:t>Uses and Sources of Funds</a:t>
            </a:r>
          </a:p>
        </p:txBody>
      </p:sp>
      <p:pic>
        <p:nvPicPr>
          <p:cNvPr id="52231" name="Picture 13"/>
          <p:cNvPicPr>
            <a:picLocks noGrp="1" noChangeAspect="1" noChangeArrowheads="1"/>
          </p:cNvPicPr>
          <p:nvPr>
            <p:ph idx="1"/>
          </p:nvPr>
        </p:nvPicPr>
        <p:blipFill>
          <a:blip r:embed="rId2" cstate="print"/>
          <a:stretch>
            <a:fillRect/>
          </a:stretch>
        </p:blipFill>
        <p:spPr>
          <a:xfrm>
            <a:off x="1563419" y="2046034"/>
            <a:ext cx="8400000" cy="3629532"/>
          </a:xfrm>
          <a:noFill/>
        </p:spPr>
      </p:pic>
      <p:sp>
        <p:nvSpPr>
          <p:cNvPr id="52227" name="Rectangle 3"/>
          <p:cNvSpPr>
            <a:spLocks noGrp="1" noChangeArrowheads="1"/>
          </p:cNvSpPr>
          <p:nvPr>
            <p:ph type="body" sz="quarter" idx="4294967295"/>
          </p:nvPr>
        </p:nvSpPr>
        <p:spPr>
          <a:xfrm>
            <a:off x="415636" y="1052945"/>
            <a:ext cx="11111202" cy="5463743"/>
          </a:xfrm>
        </p:spPr>
        <p:txBody>
          <a:bodyPr/>
          <a:lstStyle/>
          <a:p>
            <a:pPr marL="109538" indent="-109538">
              <a:buNone/>
            </a:pPr>
            <a:r>
              <a:rPr lang="en-US" sz="1800" dirty="0"/>
              <a:t>The Equity Issuances were to the public rather than to a company with expertise</a:t>
            </a:r>
          </a:p>
          <a:p>
            <a:pPr marL="109538" indent="-109538"/>
            <a:endParaRPr lang="en-US" sz="1800" dirty="0"/>
          </a:p>
          <a:p>
            <a:pPr marL="109538" indent="-109538"/>
            <a:endParaRPr lang="en-US" sz="1800" dirty="0"/>
          </a:p>
        </p:txBody>
      </p:sp>
    </p:spTree>
    <p:extLst>
      <p:ext uri="{BB962C8B-B14F-4D97-AF65-F5344CB8AC3E}">
        <p14:creationId xmlns:p14="http://schemas.microsoft.com/office/powerpoint/2010/main" val="290063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DCD6-CCB4-8E60-CBED-D2641F13D335}"/>
              </a:ext>
            </a:extLst>
          </p:cNvPr>
          <p:cNvSpPr>
            <a:spLocks noGrp="1"/>
          </p:cNvSpPr>
          <p:nvPr>
            <p:ph type="title"/>
          </p:nvPr>
        </p:nvSpPr>
        <p:spPr/>
        <p:txBody>
          <a:bodyPr/>
          <a:lstStyle/>
          <a:p>
            <a:r>
              <a:rPr lang="en-US" dirty="0"/>
              <a:t>Illustration of Gas Lake Under the Gulf</a:t>
            </a:r>
          </a:p>
        </p:txBody>
      </p:sp>
      <p:sp>
        <p:nvSpPr>
          <p:cNvPr id="3" name="Text Placeholder 2">
            <a:extLst>
              <a:ext uri="{FF2B5EF4-FFF2-40B4-BE49-F238E27FC236}">
                <a16:creationId xmlns:a16="http://schemas.microsoft.com/office/drawing/2014/main" id="{F03AD32F-9290-C209-E019-7DD39317975A}"/>
              </a:ext>
            </a:extLst>
          </p:cNvPr>
          <p:cNvSpPr>
            <a:spLocks noGrp="1"/>
          </p:cNvSpPr>
          <p:nvPr>
            <p:ph idx="1"/>
          </p:nvPr>
        </p:nvSpPr>
        <p:spPr/>
        <p:txBody>
          <a:bodyPr/>
          <a:lstStyle/>
          <a:p>
            <a:r>
              <a:rPr lang="en-US" dirty="0"/>
              <a:t>Cost of production of natural gas is low</a:t>
            </a:r>
          </a:p>
        </p:txBody>
      </p:sp>
      <p:pic>
        <p:nvPicPr>
          <p:cNvPr id="5" name="Picture 4">
            <a:extLst>
              <a:ext uri="{FF2B5EF4-FFF2-40B4-BE49-F238E27FC236}">
                <a16:creationId xmlns:a16="http://schemas.microsoft.com/office/drawing/2014/main" id="{01A4DF47-B4E7-2AA4-E019-373A49A405C5}"/>
              </a:ext>
            </a:extLst>
          </p:cNvPr>
          <p:cNvPicPr>
            <a:picLocks noChangeAspect="1"/>
          </p:cNvPicPr>
          <p:nvPr/>
        </p:nvPicPr>
        <p:blipFill>
          <a:blip r:embed="rId2"/>
          <a:stretch>
            <a:fillRect/>
          </a:stretch>
        </p:blipFill>
        <p:spPr>
          <a:xfrm>
            <a:off x="3128156" y="2152162"/>
            <a:ext cx="5353797" cy="3496163"/>
          </a:xfrm>
          <a:prstGeom prst="rect">
            <a:avLst/>
          </a:prstGeom>
        </p:spPr>
      </p:pic>
    </p:spTree>
    <p:extLst>
      <p:ext uri="{BB962C8B-B14F-4D97-AF65-F5344CB8AC3E}">
        <p14:creationId xmlns:p14="http://schemas.microsoft.com/office/powerpoint/2010/main" val="1874126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B4C703-6067-0015-9335-F0508DC807F3}"/>
              </a:ext>
            </a:extLst>
          </p:cNvPr>
          <p:cNvSpPr>
            <a:spLocks noGrp="1"/>
          </p:cNvSpPr>
          <p:nvPr>
            <p:ph type="title"/>
          </p:nvPr>
        </p:nvSpPr>
        <p:spPr/>
        <p:txBody>
          <a:bodyPr/>
          <a:lstStyle/>
          <a:p>
            <a:r>
              <a:rPr lang="en-US" dirty="0"/>
              <a:t>Eurotunnel Debt/EBITDA</a:t>
            </a:r>
          </a:p>
        </p:txBody>
      </p:sp>
      <p:pic>
        <p:nvPicPr>
          <p:cNvPr id="46083" name="Picture 4"/>
          <p:cNvPicPr>
            <a:picLocks noGrp="1" noChangeAspect="1" noChangeArrowheads="1"/>
          </p:cNvPicPr>
          <p:nvPr>
            <p:ph idx="1"/>
          </p:nvPr>
        </p:nvPicPr>
        <p:blipFill>
          <a:blip r:embed="rId2" cstate="print"/>
          <a:stretch>
            <a:fillRect/>
          </a:stretch>
        </p:blipFill>
        <p:spPr>
          <a:xfrm>
            <a:off x="5347854" y="2732422"/>
            <a:ext cx="6628495" cy="2163555"/>
          </a:xfrm>
          <a:noFill/>
        </p:spPr>
      </p:pic>
      <p:pic>
        <p:nvPicPr>
          <p:cNvPr id="46085" name="Picture 9"/>
          <p:cNvPicPr>
            <a:picLocks noGrp="1" noChangeAspect="1" noChangeArrowheads="1"/>
          </p:cNvPicPr>
          <p:nvPr>
            <p:ph sz="quarter" idx="4294967295"/>
          </p:nvPr>
        </p:nvPicPr>
        <p:blipFill>
          <a:blip r:embed="rId3" cstate="print"/>
          <a:srcRect/>
          <a:stretch>
            <a:fillRect/>
          </a:stretch>
        </p:blipFill>
        <p:spPr>
          <a:xfrm>
            <a:off x="0" y="2027238"/>
            <a:ext cx="4876800" cy="3203575"/>
          </a:xfrm>
        </p:spPr>
      </p:pic>
      <p:sp>
        <p:nvSpPr>
          <p:cNvPr id="46084" name="Text Box 8"/>
          <p:cNvSpPr txBox="1">
            <a:spLocks noChangeArrowheads="1"/>
          </p:cNvSpPr>
          <p:nvPr/>
        </p:nvSpPr>
        <p:spPr bwMode="auto">
          <a:xfrm>
            <a:off x="7084590" y="104740"/>
            <a:ext cx="1715729" cy="2308324"/>
          </a:xfrm>
          <a:prstGeom prst="rect">
            <a:avLst/>
          </a:prstGeom>
          <a:solidFill>
            <a:srgbClr val="FFFF66"/>
          </a:solidFill>
          <a:ln w="12700">
            <a:noFill/>
            <a:miter lim="800000"/>
            <a:headEnd type="none" w="sm" len="sm"/>
            <a:tailEnd type="none" w="lg" len="lg"/>
          </a:ln>
        </p:spPr>
        <p:txBody>
          <a:bodyPr wrap="square">
            <a:spAutoFit/>
          </a:bodyPr>
          <a:lstStyle/>
          <a:p>
            <a:pPr algn="l">
              <a:spcBef>
                <a:spcPct val="50000"/>
              </a:spcBef>
            </a:pPr>
            <a:r>
              <a:rPr lang="en-US" dirty="0"/>
              <a:t>The debt to capital ratio for Eurotunnel  at financial close of 76% was in line with other projects, but it was irrelevant</a:t>
            </a:r>
          </a:p>
        </p:txBody>
      </p:sp>
    </p:spTree>
    <p:extLst>
      <p:ext uri="{BB962C8B-B14F-4D97-AF65-F5344CB8AC3E}">
        <p14:creationId xmlns:p14="http://schemas.microsoft.com/office/powerpoint/2010/main" val="330766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t>Problems with Construction costs and Shuttles</a:t>
            </a:r>
          </a:p>
        </p:txBody>
      </p:sp>
      <p:sp>
        <p:nvSpPr>
          <p:cNvPr id="59395" name="Rectangle 3"/>
          <p:cNvSpPr>
            <a:spLocks noGrp="1" noChangeArrowheads="1"/>
          </p:cNvSpPr>
          <p:nvPr>
            <p:ph idx="1"/>
          </p:nvPr>
        </p:nvSpPr>
        <p:spPr/>
        <p:txBody>
          <a:bodyPr>
            <a:normAutofit/>
          </a:bodyPr>
          <a:lstStyle/>
          <a:p>
            <a:pPr>
              <a:lnSpc>
                <a:spcPct val="90000"/>
              </a:lnSpc>
            </a:pPr>
            <a:r>
              <a:rPr lang="en-US" dirty="0"/>
              <a:t>25% Buffer in original bank agreement</a:t>
            </a:r>
          </a:p>
          <a:p>
            <a:pPr>
              <a:lnSpc>
                <a:spcPct val="90000"/>
              </a:lnSpc>
            </a:pPr>
            <a:r>
              <a:rPr lang="en-US" dirty="0"/>
              <a:t>Some changes in terminal and fixed equipment work</a:t>
            </a:r>
          </a:p>
          <a:p>
            <a:pPr>
              <a:lnSpc>
                <a:spcPct val="90000"/>
              </a:lnSpc>
            </a:pPr>
            <a:r>
              <a:rPr lang="en-US" dirty="0"/>
              <a:t>Major problem was with the shuttles</a:t>
            </a:r>
          </a:p>
          <a:p>
            <a:pPr lvl="1">
              <a:lnSpc>
                <a:spcPct val="90000"/>
              </a:lnSpc>
            </a:pPr>
            <a:r>
              <a:rPr lang="en-US" sz="2000" dirty="0"/>
              <a:t>More complex than originally estimated</a:t>
            </a:r>
          </a:p>
          <a:p>
            <a:pPr lvl="1">
              <a:lnSpc>
                <a:spcPct val="90000"/>
              </a:lnSpc>
            </a:pPr>
            <a:r>
              <a:rPr lang="en-US" sz="2000" dirty="0"/>
              <a:t>Market tight</a:t>
            </a:r>
          </a:p>
          <a:p>
            <a:pPr lvl="1">
              <a:lnSpc>
                <a:spcPct val="90000"/>
              </a:lnSpc>
            </a:pPr>
            <a:r>
              <a:rPr lang="en-US" sz="2000" dirty="0"/>
              <a:t>Bids higher than expected</a:t>
            </a:r>
          </a:p>
          <a:p>
            <a:pPr>
              <a:lnSpc>
                <a:spcPct val="90000"/>
              </a:lnSpc>
            </a:pPr>
            <a:r>
              <a:rPr lang="en-US" dirty="0"/>
              <a:t>Additional GPB 2 billion debt financing dependent on new equity issue and support by EIB, May 1990.</a:t>
            </a:r>
          </a:p>
          <a:p>
            <a:pPr>
              <a:lnSpc>
                <a:spcPct val="90000"/>
              </a:lnSpc>
            </a:pPr>
            <a:r>
              <a:rPr lang="en-US" dirty="0"/>
              <a:t>TML claimed added costs of 1.2 billion in 1992.  Funded with debt and final equity issuance.</a:t>
            </a:r>
          </a:p>
          <a:p>
            <a:pPr>
              <a:lnSpc>
                <a:spcPct val="90000"/>
              </a:lnSpc>
            </a:pPr>
            <a:r>
              <a:rPr lang="en-US" dirty="0"/>
              <a:t>!994 added senior debt to cover interest payments that could not be serviced through cash flow</a:t>
            </a:r>
          </a:p>
          <a:p>
            <a:pPr>
              <a:lnSpc>
                <a:spcPct val="90000"/>
              </a:lnSpc>
            </a:pPr>
            <a:r>
              <a:rPr lang="en-US" dirty="0"/>
              <a:t>Suspended interest on debt in 1995</a:t>
            </a:r>
          </a:p>
        </p:txBody>
      </p:sp>
    </p:spTree>
    <p:extLst>
      <p:ext uri="{BB962C8B-B14F-4D97-AF65-F5344CB8AC3E}">
        <p14:creationId xmlns:p14="http://schemas.microsoft.com/office/powerpoint/2010/main" val="1696107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Eurotunnel Traffic Forecast</a:t>
            </a:r>
          </a:p>
        </p:txBody>
      </p:sp>
      <p:sp>
        <p:nvSpPr>
          <p:cNvPr id="63491" name="Rectangle 3"/>
          <p:cNvSpPr>
            <a:spLocks noGrp="1" noChangeArrowheads="1"/>
          </p:cNvSpPr>
          <p:nvPr>
            <p:ph idx="1"/>
          </p:nvPr>
        </p:nvSpPr>
        <p:spPr/>
        <p:txBody>
          <a:bodyPr>
            <a:normAutofit/>
          </a:bodyPr>
          <a:lstStyle/>
          <a:p>
            <a:pPr>
              <a:lnSpc>
                <a:spcPct val="90000"/>
              </a:lnSpc>
            </a:pPr>
            <a:r>
              <a:rPr lang="en-US" dirty="0"/>
              <a:t>Eurotunnel comments</a:t>
            </a:r>
          </a:p>
          <a:p>
            <a:pPr lvl="1">
              <a:lnSpc>
                <a:spcPct val="90000"/>
              </a:lnSpc>
            </a:pPr>
            <a:r>
              <a:rPr lang="en-US" dirty="0"/>
              <a:t>"We were predicting that on Eurostar there would be 21 million passengers (annually)," admits David Freud of Warburg, the investment house which sold Eurotunnel shares to the public. </a:t>
            </a:r>
          </a:p>
          <a:p>
            <a:pPr lvl="1">
              <a:lnSpc>
                <a:spcPct val="90000"/>
              </a:lnSpc>
            </a:pPr>
            <a:r>
              <a:rPr lang="en-US" dirty="0"/>
              <a:t>The actual figure was </a:t>
            </a:r>
            <a:r>
              <a:rPr lang="en-US" b="1" i="1" dirty="0">
                <a:solidFill>
                  <a:srgbClr val="6600FF"/>
                </a:solidFill>
              </a:rPr>
              <a:t>less than a third</a:t>
            </a:r>
            <a:r>
              <a:rPr lang="en-US" dirty="0"/>
              <a:t> of that. </a:t>
            </a:r>
          </a:p>
          <a:p>
            <a:pPr>
              <a:lnSpc>
                <a:spcPct val="90000"/>
              </a:lnSpc>
            </a:pPr>
            <a:r>
              <a:rPr lang="en-US" dirty="0"/>
              <a:t>"</a:t>
            </a:r>
            <a:r>
              <a:rPr lang="en-US" b="1" i="1" dirty="0"/>
              <a:t>So the traffic forecasts were not just out by a little bit. They were completely potty; they were nowhere."</a:t>
            </a:r>
            <a:r>
              <a:rPr lang="en-US" dirty="0"/>
              <a:t> </a:t>
            </a:r>
          </a:p>
          <a:p>
            <a:pPr>
              <a:lnSpc>
                <a:spcPct val="90000"/>
              </a:lnSpc>
            </a:pPr>
            <a:r>
              <a:rPr lang="en-US" dirty="0"/>
              <a:t>Those who drafted Eurotunnel's prospectus failed completely to foresee a </a:t>
            </a:r>
            <a:r>
              <a:rPr lang="en-US" b="1" i="1" dirty="0">
                <a:solidFill>
                  <a:srgbClr val="3366CC"/>
                </a:solidFill>
              </a:rPr>
              <a:t>robust response from the ferries</a:t>
            </a:r>
            <a:r>
              <a:rPr lang="en-US" dirty="0"/>
              <a:t>. </a:t>
            </a:r>
          </a:p>
          <a:p>
            <a:pPr>
              <a:lnSpc>
                <a:spcPct val="90000"/>
              </a:lnSpc>
            </a:pPr>
            <a:r>
              <a:rPr lang="en-US" dirty="0"/>
              <a:t>There was a marketing war that broke out between the ferries and Eurotunnel in the summer of 1995 which further damaged revenues. </a:t>
            </a:r>
          </a:p>
          <a:p>
            <a:pPr>
              <a:lnSpc>
                <a:spcPct val="90000"/>
              </a:lnSpc>
            </a:pPr>
            <a:r>
              <a:rPr lang="en-US" dirty="0"/>
              <a:t>“The forecasts were comically optimistic”, The Financial Times</a:t>
            </a:r>
          </a:p>
        </p:txBody>
      </p:sp>
    </p:spTree>
    <p:extLst>
      <p:ext uri="{BB962C8B-B14F-4D97-AF65-F5344CB8AC3E}">
        <p14:creationId xmlns:p14="http://schemas.microsoft.com/office/powerpoint/2010/main" val="4151340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normAutofit/>
          </a:bodyPr>
          <a:lstStyle/>
          <a:p>
            <a:r>
              <a:rPr lang="en-US" dirty="0"/>
              <a:t>Projected and Forecast Traffic and Revenues</a:t>
            </a:r>
          </a:p>
        </p:txBody>
      </p:sp>
      <p:pic>
        <p:nvPicPr>
          <p:cNvPr id="66563" name="Picture 4"/>
          <p:cNvPicPr>
            <a:picLocks noGrp="1" noChangeAspect="1" noChangeArrowheads="1"/>
          </p:cNvPicPr>
          <p:nvPr>
            <p:ph idx="1"/>
          </p:nvPr>
        </p:nvPicPr>
        <p:blipFill>
          <a:blip r:embed="rId2" cstate="print"/>
          <a:stretch>
            <a:fillRect/>
          </a:stretch>
        </p:blipFill>
        <p:spPr>
          <a:xfrm>
            <a:off x="6575018" y="1841965"/>
            <a:ext cx="5300663" cy="3610087"/>
          </a:xfrm>
          <a:noFill/>
        </p:spPr>
      </p:pic>
      <p:pic>
        <p:nvPicPr>
          <p:cNvPr id="66564" name="Picture 11"/>
          <p:cNvPicPr>
            <a:picLocks noGrp="1" noChangeAspect="1" noChangeArrowheads="1"/>
          </p:cNvPicPr>
          <p:nvPr>
            <p:ph sz="quarter" idx="4294967295"/>
          </p:nvPr>
        </p:nvPicPr>
        <p:blipFill>
          <a:blip r:embed="rId3" cstate="print"/>
          <a:srcRect/>
          <a:stretch>
            <a:fillRect/>
          </a:stretch>
        </p:blipFill>
        <p:spPr>
          <a:xfrm>
            <a:off x="316320" y="1841965"/>
            <a:ext cx="5300663" cy="3609975"/>
          </a:xfrm>
          <a:noFill/>
        </p:spPr>
      </p:pic>
    </p:spTree>
    <p:extLst>
      <p:ext uri="{BB962C8B-B14F-4D97-AF65-F5344CB8AC3E}">
        <p14:creationId xmlns:p14="http://schemas.microsoft.com/office/powerpoint/2010/main" val="2418307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Eurotunnel – Price and Traffic Estimates</a:t>
            </a:r>
          </a:p>
        </p:txBody>
      </p:sp>
      <p:sp>
        <p:nvSpPr>
          <p:cNvPr id="67587" name="Rectangle 3"/>
          <p:cNvSpPr>
            <a:spLocks noGrp="1" noChangeArrowheads="1"/>
          </p:cNvSpPr>
          <p:nvPr>
            <p:ph idx="1"/>
          </p:nvPr>
        </p:nvSpPr>
        <p:spPr/>
        <p:txBody>
          <a:bodyPr/>
          <a:lstStyle/>
          <a:p>
            <a:r>
              <a:rPr lang="en-US" dirty="0"/>
              <a:t>Not only did P&amp;O not fade away, as Eurotunnel had thought likely, it fought back with better ships and lower prices, retaining the loyalty of passengers who had been forecast to switch to the tunnel. </a:t>
            </a:r>
          </a:p>
          <a:p>
            <a:r>
              <a:rPr lang="en-US" dirty="0"/>
              <a:t>Another blow to Eurotunnel was the unexpected emergence of no-frills airlines, offering rock-bottom prices on short-haul trips to a wide range of European destinations.</a:t>
            </a:r>
          </a:p>
          <a:p>
            <a:r>
              <a:rPr lang="en-US" dirty="0"/>
              <a:t> </a:t>
            </a:r>
          </a:p>
        </p:txBody>
      </p:sp>
      <p:pic>
        <p:nvPicPr>
          <p:cNvPr id="67588" name="Picture 4" descr="ship"/>
          <p:cNvPicPr>
            <a:picLocks noChangeAspect="1" noChangeArrowheads="1"/>
          </p:cNvPicPr>
          <p:nvPr/>
        </p:nvPicPr>
        <p:blipFill>
          <a:blip r:embed="rId2" cstate="print"/>
          <a:srcRect/>
          <a:stretch>
            <a:fillRect/>
          </a:stretch>
        </p:blipFill>
        <p:spPr bwMode="auto">
          <a:xfrm>
            <a:off x="6898381" y="4031673"/>
            <a:ext cx="2655196" cy="1988127"/>
          </a:xfrm>
          <a:prstGeom prst="rect">
            <a:avLst/>
          </a:prstGeom>
          <a:noFill/>
          <a:ln w="9525">
            <a:noFill/>
            <a:miter lim="800000"/>
            <a:headEnd/>
            <a:tailEnd/>
          </a:ln>
        </p:spPr>
      </p:pic>
    </p:spTree>
    <p:extLst>
      <p:ext uri="{BB962C8B-B14F-4D97-AF65-F5344CB8AC3E}">
        <p14:creationId xmlns:p14="http://schemas.microsoft.com/office/powerpoint/2010/main" val="249468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normAutofit fontScale="90000"/>
          </a:bodyPr>
          <a:lstStyle/>
          <a:p>
            <a:r>
              <a:rPr lang="en-US" dirty="0"/>
              <a:t>Effect of Traffic Study Errors on the Financial Results of Eurotunnel</a:t>
            </a:r>
          </a:p>
        </p:txBody>
      </p:sp>
      <p:pic>
        <p:nvPicPr>
          <p:cNvPr id="69636" name="Picture 4"/>
          <p:cNvPicPr>
            <a:picLocks noGrp="1" noChangeAspect="1" noChangeArrowheads="1"/>
          </p:cNvPicPr>
          <p:nvPr>
            <p:ph idx="1"/>
          </p:nvPr>
        </p:nvPicPr>
        <p:blipFill>
          <a:blip r:embed="rId2" cstate="print"/>
          <a:stretch>
            <a:fillRect/>
          </a:stretch>
        </p:blipFill>
        <p:spPr>
          <a:xfrm>
            <a:off x="665162" y="1741492"/>
            <a:ext cx="5438775" cy="3949516"/>
          </a:xfrm>
          <a:noFill/>
        </p:spPr>
      </p:pic>
      <p:sp>
        <p:nvSpPr>
          <p:cNvPr id="69635" name="Rectangle 3"/>
          <p:cNvSpPr>
            <a:spLocks noGrp="1" noChangeArrowheads="1"/>
          </p:cNvSpPr>
          <p:nvPr>
            <p:ph type="body" sz="quarter" idx="4294967295"/>
          </p:nvPr>
        </p:nvSpPr>
        <p:spPr>
          <a:xfrm>
            <a:off x="0" y="1600200"/>
            <a:ext cx="11526838" cy="4916488"/>
          </a:xfrm>
        </p:spPr>
        <p:txBody>
          <a:bodyPr/>
          <a:lstStyle/>
          <a:p>
            <a:r>
              <a:rPr lang="en-US" sz="1800" dirty="0"/>
              <a:t>.</a:t>
            </a:r>
          </a:p>
          <a:p>
            <a:endParaRPr lang="en-US" sz="1800" dirty="0"/>
          </a:p>
        </p:txBody>
      </p:sp>
      <p:pic>
        <p:nvPicPr>
          <p:cNvPr id="69637" name="Picture 7"/>
          <p:cNvPicPr>
            <a:picLocks noGrp="1" noChangeAspect="1" noChangeArrowheads="1"/>
          </p:cNvPicPr>
          <p:nvPr>
            <p:ph sz="quarter" idx="4294967295"/>
          </p:nvPr>
        </p:nvPicPr>
        <p:blipFill>
          <a:blip r:embed="rId3" cstate="print"/>
          <a:srcRect/>
          <a:stretch>
            <a:fillRect/>
          </a:stretch>
        </p:blipFill>
        <p:spPr>
          <a:xfrm>
            <a:off x="6563307" y="1741492"/>
            <a:ext cx="5438775" cy="3948113"/>
          </a:xfrm>
          <a:noFill/>
        </p:spPr>
      </p:pic>
    </p:spTree>
    <p:extLst>
      <p:ext uri="{BB962C8B-B14F-4D97-AF65-F5344CB8AC3E}">
        <p14:creationId xmlns:p14="http://schemas.microsoft.com/office/powerpoint/2010/main" val="1814326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Valuation Problems with Eurotunnel</a:t>
            </a:r>
          </a:p>
        </p:txBody>
      </p:sp>
      <p:sp>
        <p:nvSpPr>
          <p:cNvPr id="47107" name="Rectangle 4"/>
          <p:cNvSpPr>
            <a:spLocks noGrp="1" noChangeArrowheads="1"/>
          </p:cNvSpPr>
          <p:nvPr>
            <p:ph idx="1"/>
          </p:nvPr>
        </p:nvSpPr>
        <p:spPr/>
        <p:txBody>
          <a:bodyPr>
            <a:normAutofit fontScale="77500" lnSpcReduction="20000"/>
          </a:bodyPr>
          <a:lstStyle/>
          <a:p>
            <a:pPr>
              <a:lnSpc>
                <a:spcPct val="80000"/>
              </a:lnSpc>
            </a:pPr>
            <a:r>
              <a:rPr lang="en-US" dirty="0"/>
              <a:t>The Eurotunnel project includes many classic valuation issues in addition to the focus of applying optimistic assumptions from consultant studies related to construction costs and traffic projections.  These problems included distorted incentives because of the corporate structure, limited experience and reputation of equity investors, conflicts with the government and use of unconventional equipment: </a:t>
            </a:r>
          </a:p>
          <a:p>
            <a:pPr lvl="1">
              <a:lnSpc>
                <a:spcPct val="80000"/>
              </a:lnSpc>
            </a:pPr>
            <a:r>
              <a:rPr lang="en-US" sz="2600" dirty="0"/>
              <a:t>First, a consortium of ten construction companies named TML that owned the majority of the shell company that was created for bidding on the concession.  This shell company signed construction contracts even though TML eventually only owned a tiny fraction of investment, presenting a dramatic conflict of interest.  Problems with the construction contracts led to many construction over-runs and delays.  </a:t>
            </a:r>
          </a:p>
          <a:p>
            <a:pPr lvl="1">
              <a:lnSpc>
                <a:spcPct val="80000"/>
              </a:lnSpc>
            </a:pPr>
            <a:r>
              <a:rPr lang="en-US" sz="2600" dirty="0"/>
              <a:t>Second, the equity providers (mainly small French investors) did not have the wherewithal to evaluate the project economics provide assurance that somebody who gets paid after lenders could check the key valuation assumptions.  With hindsight, partially because of weak sponsors, the managers of Eurotunnel neither negotiated effectively with bankers nor with TML nor did they seem to have the best interests of shareholders in mind.  </a:t>
            </a:r>
          </a:p>
          <a:p>
            <a:pPr lvl="1">
              <a:lnSpc>
                <a:spcPct val="80000"/>
              </a:lnSpc>
            </a:pPr>
            <a:r>
              <a:rPr lang="en-US" sz="2600" dirty="0"/>
              <a:t>Third, relationships between Eurotunnel and the governments of Britain and France were not aligned properly.  Even though the project was directly related to the government activities – government owned railways operated the trains, the 55-year concession period was defined by the government, the project was awarded by the government, and the government defined the safety requirements, there was no direct or indirect financial support from the French or British governments.</a:t>
            </a:r>
          </a:p>
          <a:p>
            <a:pPr lvl="1">
              <a:lnSpc>
                <a:spcPct val="80000"/>
              </a:lnSpc>
            </a:pPr>
            <a:r>
              <a:rPr lang="en-US" sz="2600" dirty="0"/>
              <a:t>Fourth, the complexity of the ventilation systems, the shuttles, the toll plazas, the electricity requirements and other items introduced risk that could not be gauged by evaluating the cost and performance of other projects.</a:t>
            </a:r>
          </a:p>
        </p:txBody>
      </p:sp>
    </p:spTree>
    <p:extLst>
      <p:ext uri="{BB962C8B-B14F-4D97-AF65-F5344CB8AC3E}">
        <p14:creationId xmlns:p14="http://schemas.microsoft.com/office/powerpoint/2010/main" val="830766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Contrast of Eurotunnel to Public Private Partnership</a:t>
            </a:r>
          </a:p>
        </p:txBody>
      </p:sp>
      <p:pic>
        <p:nvPicPr>
          <p:cNvPr id="49155" name="Picture 3"/>
          <p:cNvPicPr>
            <a:picLocks noGrp="1" noChangeAspect="1" noChangeArrowheads="1"/>
          </p:cNvPicPr>
          <p:nvPr>
            <p:ph idx="1"/>
          </p:nvPr>
        </p:nvPicPr>
        <p:blipFill>
          <a:blip r:embed="rId2" cstate="print"/>
          <a:stretch>
            <a:fillRect/>
          </a:stretch>
        </p:blipFill>
        <p:spPr>
          <a:xfrm>
            <a:off x="215024" y="1208713"/>
            <a:ext cx="6287377" cy="4648849"/>
          </a:xfrm>
        </p:spPr>
      </p:pic>
      <p:sp>
        <p:nvSpPr>
          <p:cNvPr id="49156" name="Rectangle 4"/>
          <p:cNvSpPr>
            <a:spLocks noChangeArrowheads="1"/>
          </p:cNvSpPr>
          <p:nvPr/>
        </p:nvSpPr>
        <p:spPr bwMode="auto">
          <a:xfrm>
            <a:off x="6502401" y="1000438"/>
            <a:ext cx="5354320" cy="5078313"/>
          </a:xfrm>
          <a:prstGeom prst="rect">
            <a:avLst/>
          </a:prstGeom>
          <a:noFill/>
          <a:ln w="12700">
            <a:noFill/>
            <a:miter lim="800000"/>
            <a:headEnd type="none" w="sm" len="sm"/>
            <a:tailEnd type="none" w="lg" len="lg"/>
          </a:ln>
        </p:spPr>
        <p:txBody>
          <a:bodyPr wrap="square" anchor="ctr">
            <a:spAutoFit/>
          </a:bodyPr>
          <a:lstStyle/>
          <a:p>
            <a:pPr algn="l"/>
            <a:r>
              <a:rPr lang="en-US" altLang="zh-CN" dirty="0">
                <a:ea typeface="SimSun" pitchFamily="2" charset="-122"/>
              </a:rPr>
              <a:t>Under the BOT model, the government retained ownership of the motorway while the private companies that financed construction, known as concessionaires, had the right to operate the motorway and receive profits for a defined period of time.  When a concession ended, the concessionaire would transfer operations and control back to the government.  The Toll Motorways Act of 1994 provided the legal framework for the program.  It authorized the government to grant concessions on a competitive tender basis for the construction and operation of tolled motorways.  </a:t>
            </a:r>
          </a:p>
          <a:p>
            <a:pPr algn="l"/>
            <a:endParaRPr lang="en-US" altLang="zh-CN" dirty="0">
              <a:ea typeface="SimSun" pitchFamily="2" charset="-122"/>
            </a:endParaRPr>
          </a:p>
          <a:p>
            <a:pPr algn="l"/>
            <a:r>
              <a:rPr lang="en-US" altLang="zh-CN" dirty="0">
                <a:ea typeface="SimSun" pitchFamily="2" charset="-122"/>
              </a:rPr>
              <a:t>In addition, the Act authorized the government to guarantee financing of up to 50% of the total cost of construction, create a new government agency to oversee the program, and take land for the motorways by eminent domain.</a:t>
            </a:r>
          </a:p>
        </p:txBody>
      </p:sp>
    </p:spTree>
    <p:extLst>
      <p:ext uri="{BB962C8B-B14F-4D97-AF65-F5344CB8AC3E}">
        <p14:creationId xmlns:p14="http://schemas.microsoft.com/office/powerpoint/2010/main" val="2087629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D81C-0F1B-0058-9EEF-60F882C9C44A}"/>
              </a:ext>
            </a:extLst>
          </p:cNvPr>
          <p:cNvSpPr>
            <a:spLocks noGrp="1"/>
          </p:cNvSpPr>
          <p:nvPr>
            <p:ph type="ctrTitle"/>
          </p:nvPr>
        </p:nvSpPr>
        <p:spPr/>
        <p:txBody>
          <a:bodyPr>
            <a:normAutofit/>
          </a:bodyPr>
          <a:lstStyle/>
          <a:p>
            <a:r>
              <a:rPr lang="en-US" dirty="0"/>
              <a:t>Appendix Case 4:</a:t>
            </a:r>
            <a:br>
              <a:rPr lang="en-US" dirty="0"/>
            </a:br>
            <a:r>
              <a:rPr lang="en-US" dirty="0"/>
              <a:t> Solar Case Study – </a:t>
            </a:r>
          </a:p>
        </p:txBody>
      </p:sp>
    </p:spTree>
    <p:extLst>
      <p:ext uri="{BB962C8B-B14F-4D97-AF65-F5344CB8AC3E}">
        <p14:creationId xmlns:p14="http://schemas.microsoft.com/office/powerpoint/2010/main" val="2408214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AF62-CE92-8551-1DAB-805F04DEE0B7}"/>
              </a:ext>
            </a:extLst>
          </p:cNvPr>
          <p:cNvSpPr>
            <a:spLocks noGrp="1"/>
          </p:cNvSpPr>
          <p:nvPr>
            <p:ph type="title"/>
          </p:nvPr>
        </p:nvSpPr>
        <p:spPr/>
        <p:txBody>
          <a:bodyPr/>
          <a:lstStyle/>
          <a:p>
            <a:r>
              <a:rPr lang="en-US" dirty="0"/>
              <a:t>Case Question</a:t>
            </a:r>
          </a:p>
        </p:txBody>
      </p:sp>
      <p:sp>
        <p:nvSpPr>
          <p:cNvPr id="3" name="Text Placeholder 2">
            <a:extLst>
              <a:ext uri="{FF2B5EF4-FFF2-40B4-BE49-F238E27FC236}">
                <a16:creationId xmlns:a16="http://schemas.microsoft.com/office/drawing/2014/main" id="{A9659897-A691-4710-7AE6-0890BC0D595A}"/>
              </a:ext>
            </a:extLst>
          </p:cNvPr>
          <p:cNvSpPr>
            <a:spLocks noGrp="1"/>
          </p:cNvSpPr>
          <p:nvPr>
            <p:ph idx="1"/>
          </p:nvPr>
        </p:nvSpPr>
        <p:spPr/>
        <p:txBody>
          <a:bodyPr/>
          <a:lstStyle/>
          <a:p>
            <a:r>
              <a:rPr lang="en-US" dirty="0"/>
              <a:t>How would you design a performance test as part of the EPC contract</a:t>
            </a:r>
          </a:p>
          <a:p>
            <a:r>
              <a:rPr lang="en-US" dirty="0"/>
              <a:t>How would you design the performance part of the O&amp;M contract</a:t>
            </a:r>
          </a:p>
          <a:p>
            <a:endParaRPr lang="en-US" dirty="0"/>
          </a:p>
          <a:p>
            <a:endParaRPr lang="en-US" dirty="0"/>
          </a:p>
        </p:txBody>
      </p:sp>
    </p:spTree>
    <p:extLst>
      <p:ext uri="{BB962C8B-B14F-4D97-AF65-F5344CB8AC3E}">
        <p14:creationId xmlns:p14="http://schemas.microsoft.com/office/powerpoint/2010/main" val="61098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E9BFB-C2B2-4547-832B-B2E7EA941ADB}"/>
              </a:ext>
            </a:extLst>
          </p:cNvPr>
          <p:cNvSpPr>
            <a:spLocks noGrp="1"/>
          </p:cNvSpPr>
          <p:nvPr>
            <p:ph type="title"/>
          </p:nvPr>
        </p:nvSpPr>
        <p:spPr/>
        <p:txBody>
          <a:bodyPr>
            <a:normAutofit/>
          </a:bodyPr>
          <a:lstStyle/>
          <a:p>
            <a:r>
              <a:rPr lang="en-US" dirty="0"/>
              <a:t>Country of Qatar Background before and After Project</a:t>
            </a:r>
          </a:p>
        </p:txBody>
      </p:sp>
      <p:pic>
        <p:nvPicPr>
          <p:cNvPr id="5" name="Picture 4">
            <a:extLst>
              <a:ext uri="{FF2B5EF4-FFF2-40B4-BE49-F238E27FC236}">
                <a16:creationId xmlns:a16="http://schemas.microsoft.com/office/drawing/2014/main" id="{80BC6B25-7544-4A4F-A8D7-F609877DF648}"/>
              </a:ext>
            </a:extLst>
          </p:cNvPr>
          <p:cNvPicPr>
            <a:picLocks noChangeAspect="1"/>
          </p:cNvPicPr>
          <p:nvPr/>
        </p:nvPicPr>
        <p:blipFill>
          <a:blip r:embed="rId2"/>
          <a:stretch>
            <a:fillRect/>
          </a:stretch>
        </p:blipFill>
        <p:spPr>
          <a:xfrm>
            <a:off x="323478" y="2834261"/>
            <a:ext cx="6931782" cy="1189478"/>
          </a:xfrm>
          <a:prstGeom prst="rect">
            <a:avLst/>
          </a:prstGeom>
        </p:spPr>
      </p:pic>
      <p:pic>
        <p:nvPicPr>
          <p:cNvPr id="4" name="Picture 3">
            <a:extLst>
              <a:ext uri="{FF2B5EF4-FFF2-40B4-BE49-F238E27FC236}">
                <a16:creationId xmlns:a16="http://schemas.microsoft.com/office/drawing/2014/main" id="{EF7BDBF2-A122-3D1F-908D-82E7C17D55F4}"/>
              </a:ext>
            </a:extLst>
          </p:cNvPr>
          <p:cNvPicPr>
            <a:picLocks noChangeAspect="1"/>
          </p:cNvPicPr>
          <p:nvPr/>
        </p:nvPicPr>
        <p:blipFill>
          <a:blip r:embed="rId3"/>
          <a:stretch>
            <a:fillRect/>
          </a:stretch>
        </p:blipFill>
        <p:spPr>
          <a:xfrm>
            <a:off x="7816702" y="1857546"/>
            <a:ext cx="4250605" cy="4455728"/>
          </a:xfrm>
          <a:prstGeom prst="rect">
            <a:avLst/>
          </a:prstGeom>
        </p:spPr>
      </p:pic>
    </p:spTree>
    <p:extLst>
      <p:ext uri="{BB962C8B-B14F-4D97-AF65-F5344CB8AC3E}">
        <p14:creationId xmlns:p14="http://schemas.microsoft.com/office/powerpoint/2010/main" val="1288953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C54C-0387-4152-B060-BA9F4A845426}"/>
              </a:ext>
            </a:extLst>
          </p:cNvPr>
          <p:cNvSpPr>
            <a:spLocks noGrp="1"/>
          </p:cNvSpPr>
          <p:nvPr>
            <p:ph type="title"/>
          </p:nvPr>
        </p:nvSpPr>
        <p:spPr/>
        <p:txBody>
          <a:bodyPr/>
          <a:lstStyle/>
          <a:p>
            <a:r>
              <a:rPr lang="en-US" dirty="0"/>
              <a:t>Two Projects that Changed the World</a:t>
            </a:r>
          </a:p>
        </p:txBody>
      </p:sp>
      <p:pic>
        <p:nvPicPr>
          <p:cNvPr id="5" name="Content Placeholder 4">
            <a:extLst>
              <a:ext uri="{FF2B5EF4-FFF2-40B4-BE49-F238E27FC236}">
                <a16:creationId xmlns:a16="http://schemas.microsoft.com/office/drawing/2014/main" id="{62050F12-3A74-4A98-B399-0803D1D42EC0}"/>
              </a:ext>
            </a:extLst>
          </p:cNvPr>
          <p:cNvPicPr>
            <a:picLocks noGrp="1" noChangeAspect="1"/>
          </p:cNvPicPr>
          <p:nvPr>
            <p:ph idx="1"/>
          </p:nvPr>
        </p:nvPicPr>
        <p:blipFill>
          <a:blip r:embed="rId2"/>
          <a:stretch>
            <a:fillRect/>
          </a:stretch>
        </p:blipFill>
        <p:spPr>
          <a:xfrm>
            <a:off x="2200752" y="1209675"/>
            <a:ext cx="7499983" cy="4692650"/>
          </a:xfrm>
          <a:prstGeom prst="rect">
            <a:avLst/>
          </a:prstGeom>
        </p:spPr>
      </p:pic>
      <p:sp>
        <p:nvSpPr>
          <p:cNvPr id="4" name="Slide Number Placeholder 3">
            <a:extLst>
              <a:ext uri="{FF2B5EF4-FFF2-40B4-BE49-F238E27FC236}">
                <a16:creationId xmlns:a16="http://schemas.microsoft.com/office/drawing/2014/main" id="{A891C1E4-6422-4B34-83C2-2A39AA9C3804}"/>
              </a:ext>
            </a:extLst>
          </p:cNvPr>
          <p:cNvSpPr>
            <a:spLocks noGrp="1"/>
          </p:cNvSpPr>
          <p:nvPr>
            <p:ph type="sldNum" sz="quarter" idx="12"/>
          </p:nvPr>
        </p:nvSpPr>
        <p:spPr/>
        <p:txBody>
          <a:bodyPr/>
          <a:lstStyle/>
          <a:p>
            <a:fld id="{EB241CD2-1E45-42A3-B213-66A034DF9A3B}" type="slidenum">
              <a:rPr lang="en-GB" smtClean="0"/>
              <a:t>60</a:t>
            </a:fld>
            <a:endParaRPr lang="en-GB" dirty="0"/>
          </a:p>
        </p:txBody>
      </p:sp>
    </p:spTree>
    <p:extLst>
      <p:ext uri="{BB962C8B-B14F-4D97-AF65-F5344CB8AC3E}">
        <p14:creationId xmlns:p14="http://schemas.microsoft.com/office/powerpoint/2010/main" val="4157111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title"/>
          </p:nvPr>
        </p:nvSpPr>
        <p:spPr/>
        <p:txBody>
          <a:bodyPr/>
          <a:lstStyle/>
          <a:p>
            <a:r>
              <a:rPr lang="en-US" dirty="0"/>
              <a:t>ACWA Power 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1"/>
          </p:nvPr>
        </p:nvPicPr>
        <p:blipFill>
          <a:blip r:embed="rId2"/>
          <a:stretch>
            <a:fillRect/>
          </a:stretch>
        </p:blipFill>
        <p:spPr>
          <a:xfrm>
            <a:off x="3747793" y="1209675"/>
            <a:ext cx="4405902" cy="4692650"/>
          </a:xfrm>
        </p:spPr>
      </p:pic>
    </p:spTree>
    <p:extLst>
      <p:ext uri="{BB962C8B-B14F-4D97-AF65-F5344CB8AC3E}">
        <p14:creationId xmlns:p14="http://schemas.microsoft.com/office/powerpoint/2010/main" val="1579644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7B16-5FE7-1C5E-74B9-26918073E8E4}"/>
              </a:ext>
            </a:extLst>
          </p:cNvPr>
          <p:cNvSpPr>
            <a:spLocks noGrp="1"/>
          </p:cNvSpPr>
          <p:nvPr>
            <p:ph type="title"/>
          </p:nvPr>
        </p:nvSpPr>
        <p:spPr/>
        <p:txBody>
          <a:bodyPr/>
          <a:lstStyle/>
          <a:p>
            <a:r>
              <a:rPr lang="en-US" dirty="0"/>
              <a:t>Efficiency and Capacity Factor</a:t>
            </a:r>
          </a:p>
        </p:txBody>
      </p:sp>
      <p:sp>
        <p:nvSpPr>
          <p:cNvPr id="3" name="Text Placeholder 2">
            <a:extLst>
              <a:ext uri="{FF2B5EF4-FFF2-40B4-BE49-F238E27FC236}">
                <a16:creationId xmlns:a16="http://schemas.microsoft.com/office/drawing/2014/main" id="{527F49BC-101E-49FD-DBE6-2F817E35ECEF}"/>
              </a:ext>
            </a:extLst>
          </p:cNvPr>
          <p:cNvSpPr>
            <a:spLocks noGrp="1"/>
          </p:cNvSpPr>
          <p:nvPr>
            <p:ph idx="1"/>
          </p:nvPr>
        </p:nvSpPr>
        <p:spPr/>
        <p:txBody>
          <a:bodyPr/>
          <a:lstStyle/>
          <a:p>
            <a:r>
              <a:rPr lang="en-US" dirty="0"/>
              <a:t>Question: What is the difference between efficiency and capacity factor</a:t>
            </a:r>
          </a:p>
          <a:p>
            <a:r>
              <a:rPr lang="en-US" dirty="0"/>
              <a:t>Banks and Investors: Concern with the overall cost</a:t>
            </a:r>
          </a:p>
          <a:p>
            <a:endParaRPr lang="en-US" dirty="0"/>
          </a:p>
        </p:txBody>
      </p:sp>
      <p:pic>
        <p:nvPicPr>
          <p:cNvPr id="4" name="Picture 3">
            <a:extLst>
              <a:ext uri="{FF2B5EF4-FFF2-40B4-BE49-F238E27FC236}">
                <a16:creationId xmlns:a16="http://schemas.microsoft.com/office/drawing/2014/main" id="{115D940E-0412-BC11-1ACF-4D498D1CFEE2}"/>
              </a:ext>
            </a:extLst>
          </p:cNvPr>
          <p:cNvPicPr>
            <a:picLocks noChangeAspect="1"/>
          </p:cNvPicPr>
          <p:nvPr/>
        </p:nvPicPr>
        <p:blipFill>
          <a:blip r:embed="rId2"/>
          <a:stretch>
            <a:fillRect/>
          </a:stretch>
        </p:blipFill>
        <p:spPr>
          <a:xfrm>
            <a:off x="438416" y="2867488"/>
            <a:ext cx="5121965" cy="2663301"/>
          </a:xfrm>
          <a:prstGeom prst="rect">
            <a:avLst/>
          </a:prstGeom>
        </p:spPr>
      </p:pic>
      <p:pic>
        <p:nvPicPr>
          <p:cNvPr id="6" name="Picture 5">
            <a:extLst>
              <a:ext uri="{FF2B5EF4-FFF2-40B4-BE49-F238E27FC236}">
                <a16:creationId xmlns:a16="http://schemas.microsoft.com/office/drawing/2014/main" id="{D84CB969-10FC-5674-0E1F-28D7648537BC}"/>
              </a:ext>
            </a:extLst>
          </p:cNvPr>
          <p:cNvPicPr>
            <a:picLocks noChangeAspect="1"/>
          </p:cNvPicPr>
          <p:nvPr/>
        </p:nvPicPr>
        <p:blipFill>
          <a:blip r:embed="rId3"/>
          <a:stretch>
            <a:fillRect/>
          </a:stretch>
        </p:blipFill>
        <p:spPr>
          <a:xfrm>
            <a:off x="6720397" y="2677221"/>
            <a:ext cx="4386731" cy="3212302"/>
          </a:xfrm>
          <a:prstGeom prst="rect">
            <a:avLst/>
          </a:prstGeom>
        </p:spPr>
      </p:pic>
    </p:spTree>
    <p:extLst>
      <p:ext uri="{BB962C8B-B14F-4D97-AF65-F5344CB8AC3E}">
        <p14:creationId xmlns:p14="http://schemas.microsoft.com/office/powerpoint/2010/main" val="3467004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title"/>
          </p:nvPr>
        </p:nvSpPr>
        <p:spPr/>
        <p:txBody>
          <a:bodyPr>
            <a:normAutofit fontScale="90000"/>
          </a:bodyPr>
          <a:lstStyle/>
          <a:p>
            <a:r>
              <a:rPr lang="en-US" dirty="0"/>
              <a:t>Why Are We Even Discussing Green Hydrogen 1 - German Solar Feed-In Tariffs and Managing Risk</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4129" y="1928152"/>
            <a:ext cx="4940026" cy="35843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1495913" y="5517293"/>
            <a:ext cx="7559895" cy="646331"/>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pic>
        <p:nvPicPr>
          <p:cNvPr id="5" name="Content Placeholder 4">
            <a:extLst>
              <a:ext uri="{FF2B5EF4-FFF2-40B4-BE49-F238E27FC236}">
                <a16:creationId xmlns:a16="http://schemas.microsoft.com/office/drawing/2014/main" id="{0B0938B9-FA80-7716-B36E-A2296A3CBEB8}"/>
              </a:ext>
            </a:extLst>
          </p:cNvPr>
          <p:cNvPicPr>
            <a:picLocks noChangeAspect="1"/>
          </p:cNvPicPr>
          <p:nvPr/>
        </p:nvPicPr>
        <p:blipFill>
          <a:blip r:embed="rId3"/>
          <a:stretch>
            <a:fillRect/>
          </a:stretch>
        </p:blipFill>
        <p:spPr>
          <a:xfrm>
            <a:off x="6096000" y="1928152"/>
            <a:ext cx="4940026" cy="3609216"/>
          </a:xfrm>
          <a:prstGeom prst="rect">
            <a:avLst/>
          </a:prstGeom>
        </p:spPr>
      </p:pic>
    </p:spTree>
    <p:extLst>
      <p:ext uri="{BB962C8B-B14F-4D97-AF65-F5344CB8AC3E}">
        <p14:creationId xmlns:p14="http://schemas.microsoft.com/office/powerpoint/2010/main" val="3277535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1D8B-8C83-7667-8222-2F33917A0593}"/>
              </a:ext>
            </a:extLst>
          </p:cNvPr>
          <p:cNvSpPr>
            <a:spLocks noGrp="1"/>
          </p:cNvSpPr>
          <p:nvPr>
            <p:ph type="title"/>
          </p:nvPr>
        </p:nvSpPr>
        <p:spPr/>
        <p:txBody>
          <a:bodyPr>
            <a:normAutofit fontScale="90000"/>
          </a:bodyPr>
          <a:lstStyle/>
          <a:p>
            <a:r>
              <a:rPr lang="en-US" dirty="0"/>
              <a:t>Why Are We Even Discussing Hydrogen 2 - Module Prices and Polysilicon</a:t>
            </a:r>
          </a:p>
        </p:txBody>
      </p:sp>
      <p:pic>
        <p:nvPicPr>
          <p:cNvPr id="6" name="Picture 5">
            <a:extLst>
              <a:ext uri="{FF2B5EF4-FFF2-40B4-BE49-F238E27FC236}">
                <a16:creationId xmlns:a16="http://schemas.microsoft.com/office/drawing/2014/main" id="{A11AAA67-BCFE-DD2C-6E4A-47ED3D637D16}"/>
              </a:ext>
            </a:extLst>
          </p:cNvPr>
          <p:cNvPicPr>
            <a:picLocks noChangeAspect="1"/>
          </p:cNvPicPr>
          <p:nvPr/>
        </p:nvPicPr>
        <p:blipFill>
          <a:blip r:embed="rId2"/>
          <a:stretch>
            <a:fillRect/>
          </a:stretch>
        </p:blipFill>
        <p:spPr>
          <a:xfrm>
            <a:off x="6096000" y="1030834"/>
            <a:ext cx="4870659" cy="4975419"/>
          </a:xfrm>
          <a:prstGeom prst="rect">
            <a:avLst/>
          </a:prstGeom>
        </p:spPr>
      </p:pic>
      <p:pic>
        <p:nvPicPr>
          <p:cNvPr id="5" name="Picture 4">
            <a:extLst>
              <a:ext uri="{FF2B5EF4-FFF2-40B4-BE49-F238E27FC236}">
                <a16:creationId xmlns:a16="http://schemas.microsoft.com/office/drawing/2014/main" id="{9EBC0673-7AAA-B14A-E931-41DF07425876}"/>
              </a:ext>
            </a:extLst>
          </p:cNvPr>
          <p:cNvPicPr>
            <a:picLocks noChangeAspect="1"/>
          </p:cNvPicPr>
          <p:nvPr/>
        </p:nvPicPr>
        <p:blipFill>
          <a:blip r:embed="rId3"/>
          <a:stretch>
            <a:fillRect/>
          </a:stretch>
        </p:blipFill>
        <p:spPr>
          <a:xfrm>
            <a:off x="848655" y="857251"/>
            <a:ext cx="4488873" cy="5149002"/>
          </a:xfrm>
          <a:prstGeom prst="rect">
            <a:avLst/>
          </a:prstGeom>
        </p:spPr>
      </p:pic>
    </p:spTree>
    <p:extLst>
      <p:ext uri="{BB962C8B-B14F-4D97-AF65-F5344CB8AC3E}">
        <p14:creationId xmlns:p14="http://schemas.microsoft.com/office/powerpoint/2010/main" val="281059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DA268-FFDD-4E1A-969B-79E732BC9BC3}"/>
              </a:ext>
            </a:extLst>
          </p:cNvPr>
          <p:cNvSpPr>
            <a:spLocks noGrp="1"/>
          </p:cNvSpPr>
          <p:nvPr>
            <p:ph type="title"/>
          </p:nvPr>
        </p:nvSpPr>
        <p:spPr/>
        <p:txBody>
          <a:bodyPr>
            <a:normAutofit/>
          </a:bodyPr>
          <a:lstStyle/>
          <a:p>
            <a:r>
              <a:rPr lang="en-US" dirty="0"/>
              <a:t>Solar Can be Defined by a Few Parameters</a:t>
            </a:r>
          </a:p>
        </p:txBody>
      </p:sp>
      <p:sp>
        <p:nvSpPr>
          <p:cNvPr id="2" name="Content Placeholder 1">
            <a:extLst>
              <a:ext uri="{FF2B5EF4-FFF2-40B4-BE49-F238E27FC236}">
                <a16:creationId xmlns:a16="http://schemas.microsoft.com/office/drawing/2014/main" id="{19A3A544-7426-43BE-8C37-798BDFF466F6}"/>
              </a:ext>
            </a:extLst>
          </p:cNvPr>
          <p:cNvSpPr>
            <a:spLocks noGrp="1"/>
          </p:cNvSpPr>
          <p:nvPr>
            <p:ph idx="1"/>
          </p:nvPr>
        </p:nvSpPr>
        <p:spPr/>
        <p:txBody>
          <a:bodyPr>
            <a:normAutofit/>
          </a:bodyPr>
          <a:lstStyle/>
          <a:p>
            <a:r>
              <a:rPr lang="en-US" dirty="0"/>
              <a:t>Operating</a:t>
            </a:r>
          </a:p>
          <a:p>
            <a:pPr lvl="1"/>
            <a:r>
              <a:rPr lang="en-US" dirty="0"/>
              <a:t>Capital Expenditure/kW – as low as USD 500/kW</a:t>
            </a:r>
          </a:p>
          <a:p>
            <a:pPr lvl="1"/>
            <a:r>
              <a:rPr lang="en-US" dirty="0"/>
              <a:t>O&amp;M Cost – Pure O&amp;M as low as USD 4/kWyear</a:t>
            </a:r>
          </a:p>
          <a:p>
            <a:pPr lvl="1"/>
            <a:r>
              <a:rPr lang="en-US" dirty="0"/>
              <a:t>Capacity Factor – Good sunlight, as high as 28% with tracking</a:t>
            </a:r>
          </a:p>
          <a:p>
            <a:pPr marL="457200" lvl="1" indent="0">
              <a:buNone/>
            </a:pPr>
            <a:endParaRPr lang="en-US" dirty="0"/>
          </a:p>
          <a:p>
            <a:r>
              <a:rPr lang="en-US" dirty="0"/>
              <a:t>Financing</a:t>
            </a:r>
          </a:p>
          <a:p>
            <a:pPr lvl="1"/>
            <a:r>
              <a:rPr lang="en-US" dirty="0"/>
              <a:t>Required Equity IRR – Can be 5-6% in Europe</a:t>
            </a:r>
          </a:p>
          <a:p>
            <a:pPr lvl="1"/>
            <a:r>
              <a:rPr lang="en-US" dirty="0"/>
              <a:t>Debt Parameters</a:t>
            </a:r>
          </a:p>
          <a:p>
            <a:pPr lvl="2"/>
            <a:r>
              <a:rPr lang="en-US" dirty="0"/>
              <a:t>Debt Size from DSCR</a:t>
            </a:r>
          </a:p>
          <a:p>
            <a:pPr lvl="2"/>
            <a:r>
              <a:rPr lang="en-US" dirty="0"/>
              <a:t>Credit Spread </a:t>
            </a:r>
          </a:p>
          <a:p>
            <a:pPr lvl="2"/>
            <a:r>
              <a:rPr lang="en-US" dirty="0"/>
              <a:t>Required Hedging</a:t>
            </a:r>
          </a:p>
          <a:p>
            <a:pPr lvl="2"/>
            <a:r>
              <a:rPr lang="en-US" dirty="0"/>
              <a:t>Tenure of Debt and Re-financing</a:t>
            </a:r>
          </a:p>
          <a:p>
            <a:pPr lvl="2"/>
            <a:r>
              <a:rPr lang="en-US" dirty="0"/>
              <a:t>Required Political Risk Insurance</a:t>
            </a:r>
          </a:p>
          <a:p>
            <a:pPr lvl="2"/>
            <a:endParaRPr lang="en-US" dirty="0"/>
          </a:p>
        </p:txBody>
      </p:sp>
      <p:sp>
        <p:nvSpPr>
          <p:cNvPr id="4" name="Slide Number Placeholder 3">
            <a:extLst>
              <a:ext uri="{FF2B5EF4-FFF2-40B4-BE49-F238E27FC236}">
                <a16:creationId xmlns:a16="http://schemas.microsoft.com/office/drawing/2014/main" id="{8950B3E4-1C4C-4A53-AD3D-E6A0FE31004D}"/>
              </a:ext>
            </a:extLst>
          </p:cNvPr>
          <p:cNvSpPr>
            <a:spLocks noGrp="1"/>
          </p:cNvSpPr>
          <p:nvPr>
            <p:ph type="sldNum" sz="quarter" idx="12"/>
          </p:nvPr>
        </p:nvSpPr>
        <p:spPr/>
        <p:txBody>
          <a:bodyPr/>
          <a:lstStyle/>
          <a:p>
            <a:pPr algn="ctr"/>
            <a:fld id="{0C3A1854-6B63-4059-B360-A3C4972BF0FC}" type="slidenum">
              <a:rPr lang="ko-KR" altLang="en-US" smtClean="0"/>
              <a:pPr algn="ctr"/>
              <a:t>65</a:t>
            </a:fld>
            <a:endParaRPr lang="ko-KR" altLang="en-US" dirty="0"/>
          </a:p>
        </p:txBody>
      </p:sp>
    </p:spTree>
    <p:extLst>
      <p:ext uri="{BB962C8B-B14F-4D97-AF65-F5344CB8AC3E}">
        <p14:creationId xmlns:p14="http://schemas.microsoft.com/office/powerpoint/2010/main" val="3372583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BB007-6674-42FB-AD85-77F1859D1B6A}"/>
              </a:ext>
            </a:extLst>
          </p:cNvPr>
          <p:cNvSpPr>
            <a:spLocks noGrp="1"/>
          </p:cNvSpPr>
          <p:nvPr>
            <p:ph type="title"/>
          </p:nvPr>
        </p:nvSpPr>
        <p:spPr/>
        <p:txBody>
          <a:bodyPr/>
          <a:lstStyle/>
          <a:p>
            <a:r>
              <a:rPr lang="en-US" dirty="0"/>
              <a:t>Cost of Tracking and Bifacial</a:t>
            </a:r>
          </a:p>
        </p:txBody>
      </p:sp>
      <p:sp>
        <p:nvSpPr>
          <p:cNvPr id="4" name="Content Placeholder 3">
            <a:extLst>
              <a:ext uri="{FF2B5EF4-FFF2-40B4-BE49-F238E27FC236}">
                <a16:creationId xmlns:a16="http://schemas.microsoft.com/office/drawing/2014/main" id="{F0356517-5D4E-4327-B05C-EB33562C5D3A}"/>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9CC23ABE-8B04-4AC0-B028-EADD7CBC5296}"/>
              </a:ext>
            </a:extLst>
          </p:cNvPr>
          <p:cNvPicPr>
            <a:picLocks noChangeAspect="1"/>
          </p:cNvPicPr>
          <p:nvPr/>
        </p:nvPicPr>
        <p:blipFill>
          <a:blip r:embed="rId2"/>
          <a:stretch>
            <a:fillRect/>
          </a:stretch>
        </p:blipFill>
        <p:spPr>
          <a:xfrm>
            <a:off x="670006" y="1903055"/>
            <a:ext cx="5729827" cy="2155455"/>
          </a:xfrm>
          <a:prstGeom prst="rect">
            <a:avLst/>
          </a:prstGeom>
        </p:spPr>
      </p:pic>
      <p:pic>
        <p:nvPicPr>
          <p:cNvPr id="6" name="Picture 5">
            <a:extLst>
              <a:ext uri="{FF2B5EF4-FFF2-40B4-BE49-F238E27FC236}">
                <a16:creationId xmlns:a16="http://schemas.microsoft.com/office/drawing/2014/main" id="{419A0C5B-AA54-4B3E-9421-E0AC926D2C55}"/>
              </a:ext>
            </a:extLst>
          </p:cNvPr>
          <p:cNvPicPr>
            <a:picLocks noChangeAspect="1"/>
          </p:cNvPicPr>
          <p:nvPr/>
        </p:nvPicPr>
        <p:blipFill>
          <a:blip r:embed="rId3"/>
          <a:stretch>
            <a:fillRect/>
          </a:stretch>
        </p:blipFill>
        <p:spPr>
          <a:xfrm>
            <a:off x="8657081" y="3748692"/>
            <a:ext cx="2258506" cy="3109308"/>
          </a:xfrm>
          <a:prstGeom prst="rect">
            <a:avLst/>
          </a:prstGeom>
        </p:spPr>
      </p:pic>
      <p:pic>
        <p:nvPicPr>
          <p:cNvPr id="7" name="Picture 6">
            <a:extLst>
              <a:ext uri="{FF2B5EF4-FFF2-40B4-BE49-F238E27FC236}">
                <a16:creationId xmlns:a16="http://schemas.microsoft.com/office/drawing/2014/main" id="{EFFDEA66-A3F5-4F9B-9E53-B1CD9727108E}"/>
              </a:ext>
            </a:extLst>
          </p:cNvPr>
          <p:cNvPicPr>
            <a:picLocks noChangeAspect="1"/>
          </p:cNvPicPr>
          <p:nvPr/>
        </p:nvPicPr>
        <p:blipFill>
          <a:blip r:embed="rId4"/>
          <a:stretch>
            <a:fillRect/>
          </a:stretch>
        </p:blipFill>
        <p:spPr>
          <a:xfrm>
            <a:off x="8739708" y="553789"/>
            <a:ext cx="2093251" cy="3091991"/>
          </a:xfrm>
          <a:prstGeom prst="rect">
            <a:avLst/>
          </a:prstGeom>
        </p:spPr>
      </p:pic>
      <p:pic>
        <p:nvPicPr>
          <p:cNvPr id="8" name="Picture 7">
            <a:extLst>
              <a:ext uri="{FF2B5EF4-FFF2-40B4-BE49-F238E27FC236}">
                <a16:creationId xmlns:a16="http://schemas.microsoft.com/office/drawing/2014/main" id="{88651DD7-E136-4D16-93EC-B6694A0F2008}"/>
              </a:ext>
            </a:extLst>
          </p:cNvPr>
          <p:cNvPicPr>
            <a:picLocks noChangeAspect="1"/>
          </p:cNvPicPr>
          <p:nvPr/>
        </p:nvPicPr>
        <p:blipFill>
          <a:blip r:embed="rId5"/>
          <a:stretch>
            <a:fillRect/>
          </a:stretch>
        </p:blipFill>
        <p:spPr>
          <a:xfrm>
            <a:off x="411404" y="4162403"/>
            <a:ext cx="7937369" cy="885836"/>
          </a:xfrm>
          <a:prstGeom prst="rect">
            <a:avLst/>
          </a:prstGeom>
        </p:spPr>
      </p:pic>
    </p:spTree>
    <p:extLst>
      <p:ext uri="{BB962C8B-B14F-4D97-AF65-F5344CB8AC3E}">
        <p14:creationId xmlns:p14="http://schemas.microsoft.com/office/powerpoint/2010/main" val="2037357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6AFBA-45B6-4C5B-A311-BF97F37571AC}"/>
              </a:ext>
            </a:extLst>
          </p:cNvPr>
          <p:cNvSpPr>
            <a:spLocks noGrp="1"/>
          </p:cNvSpPr>
          <p:nvPr>
            <p:ph type="title"/>
          </p:nvPr>
        </p:nvSpPr>
        <p:spPr/>
        <p:txBody>
          <a:bodyPr/>
          <a:lstStyle/>
          <a:p>
            <a:r>
              <a:rPr lang="en-US" dirty="0"/>
              <a:t>Bi-Facial Costs</a:t>
            </a:r>
          </a:p>
        </p:txBody>
      </p:sp>
      <p:sp>
        <p:nvSpPr>
          <p:cNvPr id="2" name="Content Placeholder 1">
            <a:extLst>
              <a:ext uri="{FF2B5EF4-FFF2-40B4-BE49-F238E27FC236}">
                <a16:creationId xmlns:a16="http://schemas.microsoft.com/office/drawing/2014/main" id="{A5C4BD3C-D4CD-4876-817C-F02E786CCA49}"/>
              </a:ext>
            </a:extLst>
          </p:cNvPr>
          <p:cNvSpPr>
            <a:spLocks noGrp="1"/>
          </p:cNvSpPr>
          <p:nvPr>
            <p:ph idx="1"/>
          </p:nvPr>
        </p:nvSpPr>
        <p:spPr/>
        <p:txBody>
          <a:bodyPr>
            <a:normAutofit/>
          </a:bodyPr>
          <a:lstStyle/>
          <a:p>
            <a:pPr algn="l"/>
            <a:r>
              <a:rPr lang="en-US" sz="2400" dirty="0"/>
              <a:t>Can generate from both sides of the module</a:t>
            </a:r>
          </a:p>
          <a:p>
            <a:pPr algn="l"/>
            <a:r>
              <a:rPr lang="en-US" sz="2400" dirty="0"/>
              <a:t>Can produce 5-20% more output</a:t>
            </a:r>
          </a:p>
          <a:p>
            <a:pPr algn="l"/>
            <a:r>
              <a:rPr lang="en-US" sz="2400" dirty="0"/>
              <a:t>Production Costs are not much higher for bi-facial</a:t>
            </a:r>
          </a:p>
          <a:p>
            <a:pPr algn="l"/>
            <a:r>
              <a:rPr lang="en-US" sz="2400" dirty="0"/>
              <a:t>Wood McKinsey estimates that the increase in cost at only USD 5/kWp (relative to the panel cost of approximately USD 200/kWp.</a:t>
            </a:r>
          </a:p>
          <a:p>
            <a:pPr algn="l"/>
            <a:r>
              <a:rPr lang="en-US" sz="2400" dirty="0"/>
              <a:t>Module producers offer bi-facial products</a:t>
            </a:r>
          </a:p>
          <a:p>
            <a:pPr algn="l"/>
            <a:r>
              <a:rPr lang="en-US" sz="2400" dirty="0"/>
              <a:t>Tracking companies making adjustments</a:t>
            </a:r>
          </a:p>
          <a:p>
            <a:pPr algn="l"/>
            <a:endParaRPr lang="en-US" sz="2400" dirty="0"/>
          </a:p>
          <a:p>
            <a:pPr algn="l"/>
            <a:endParaRPr lang="en-US" sz="2400" dirty="0"/>
          </a:p>
        </p:txBody>
      </p:sp>
      <p:pic>
        <p:nvPicPr>
          <p:cNvPr id="6" name="Picture 5">
            <a:extLst>
              <a:ext uri="{FF2B5EF4-FFF2-40B4-BE49-F238E27FC236}">
                <a16:creationId xmlns:a16="http://schemas.microsoft.com/office/drawing/2014/main" id="{491A671B-5C03-4902-926D-89F85DFA2B49}"/>
              </a:ext>
            </a:extLst>
          </p:cNvPr>
          <p:cNvPicPr>
            <a:picLocks noChangeAspect="1"/>
          </p:cNvPicPr>
          <p:nvPr/>
        </p:nvPicPr>
        <p:blipFill>
          <a:blip r:embed="rId2"/>
          <a:stretch>
            <a:fillRect/>
          </a:stretch>
        </p:blipFill>
        <p:spPr>
          <a:xfrm>
            <a:off x="8598607" y="617745"/>
            <a:ext cx="3257550" cy="2428875"/>
          </a:xfrm>
          <a:prstGeom prst="rect">
            <a:avLst/>
          </a:prstGeom>
        </p:spPr>
      </p:pic>
    </p:spTree>
    <p:extLst>
      <p:ext uri="{BB962C8B-B14F-4D97-AF65-F5344CB8AC3E}">
        <p14:creationId xmlns:p14="http://schemas.microsoft.com/office/powerpoint/2010/main" val="3785839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idx="1"/>
          </p:nvPr>
        </p:nvSpPr>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5689397" y="2075407"/>
            <a:ext cx="4175132" cy="3682099"/>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1273364" y="2200098"/>
            <a:ext cx="2216264" cy="3448227"/>
          </a:xfrm>
          <a:prstGeom prst="rect">
            <a:avLst/>
          </a:prstGeom>
        </p:spPr>
      </p:pic>
    </p:spTree>
    <p:extLst>
      <p:ext uri="{BB962C8B-B14F-4D97-AF65-F5344CB8AC3E}">
        <p14:creationId xmlns:p14="http://schemas.microsoft.com/office/powerpoint/2010/main" val="309858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t>Solar PV – Inverter and Solar Arrays</a:t>
            </a:r>
            <a:endParaRPr lang="en-JM" dirty="0"/>
          </a:p>
        </p:txBody>
      </p:sp>
      <p:sp>
        <p:nvSpPr>
          <p:cNvPr id="3" name="Content Placeholder 2">
            <a:extLst>
              <a:ext uri="{FF2B5EF4-FFF2-40B4-BE49-F238E27FC236}">
                <a16:creationId xmlns:a16="http://schemas.microsoft.com/office/drawing/2014/main" id="{5C3780CB-6DCE-1959-68F6-0A688C050E34}"/>
              </a:ext>
            </a:extLst>
          </p:cNvPr>
          <p:cNvSpPr>
            <a:spLocks noGrp="1"/>
          </p:cNvSpPr>
          <p:nvPr>
            <p:ph idx="1"/>
          </p:nvPr>
        </p:nvSpPr>
        <p:spPr/>
        <p:txBody>
          <a:bodyPr/>
          <a:lstStyle/>
          <a:p>
            <a:endParaRPr lang="en-US" dirty="0"/>
          </a:p>
        </p:txBody>
      </p:sp>
      <p:sp>
        <p:nvSpPr>
          <p:cNvPr id="63493" name="Slide Number Placeholder 5"/>
          <p:cNvSpPr>
            <a:spLocks noGrp="1"/>
          </p:cNvSpPr>
          <p:nvPr>
            <p:ph type="sldNum" sz="quarter" idx="12"/>
          </p:nvPr>
        </p:nvSpPr>
        <p:spPr>
          <a:noFill/>
        </p:spPr>
        <p:txBody>
          <a:bodyPr/>
          <a:lstStyle/>
          <a:p>
            <a:fld id="{CDE37BF2-727F-4C36-9C74-091C763783B2}" type="slidenum">
              <a:rPr lang="en-US" smtClean="0"/>
              <a:pPr/>
              <a:t>69</a:t>
            </a:fld>
            <a:endParaRPr lang="en-US"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2752628" y="1602515"/>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145384" y="1928278"/>
            <a:ext cx="2139884" cy="2308324"/>
          </a:xfrm>
          <a:prstGeom prst="rect">
            <a:avLst/>
          </a:prstGeom>
          <a:solidFill>
            <a:srgbClr val="FFC000"/>
          </a:solidFill>
        </p:spPr>
        <p:txBody>
          <a:bodyPr wrap="square" rtlCol="0">
            <a:spAutoFit/>
          </a:bodyPr>
          <a:lstStyle/>
          <a:p>
            <a:r>
              <a:rPr lang="en-US" dirty="0"/>
              <a:t>In-Plane Irradiation</a:t>
            </a:r>
          </a:p>
          <a:p>
            <a:endParaRPr lang="en-US" dirty="0"/>
          </a:p>
          <a:p>
            <a:endParaRPr lang="en-US" dirty="0"/>
          </a:p>
          <a:p>
            <a:r>
              <a:rPr lang="en-US" dirty="0"/>
              <a:t>Capacity Factor of Sunlight – Average Sunlight Divided by Capacity of Sunlight Defined as 1000 w</a:t>
            </a:r>
          </a:p>
        </p:txBody>
      </p:sp>
      <p:sp>
        <p:nvSpPr>
          <p:cNvPr id="5" name="TextBox 4">
            <a:extLst>
              <a:ext uri="{FF2B5EF4-FFF2-40B4-BE49-F238E27FC236}">
                <a16:creationId xmlns:a16="http://schemas.microsoft.com/office/drawing/2014/main" id="{1CF9C78F-2096-4C17-9DD5-366566BC436E}"/>
              </a:ext>
            </a:extLst>
          </p:cNvPr>
          <p:cNvSpPr txBox="1"/>
          <p:nvPr/>
        </p:nvSpPr>
        <p:spPr>
          <a:xfrm>
            <a:off x="8500091" y="-125416"/>
            <a:ext cx="3218217" cy="1754326"/>
          </a:xfrm>
          <a:prstGeom prst="rect">
            <a:avLst/>
          </a:prstGeom>
          <a:solidFill>
            <a:srgbClr val="FFC000"/>
          </a:solidFill>
        </p:spPr>
        <p:txBody>
          <a:bodyPr wrap="square" rtlCol="0">
            <a:spAutoFit/>
          </a:bodyPr>
          <a:lstStyle/>
          <a:p>
            <a:r>
              <a:rPr lang="en-US" dirty="0"/>
              <a:t>Final Yield and generation Capacity Factor of Generation to Grid relative to kWp. </a:t>
            </a:r>
          </a:p>
          <a:p>
            <a:endParaRPr lang="en-US" dirty="0"/>
          </a:p>
          <a:p>
            <a:r>
              <a:rPr lang="en-US" dirty="0"/>
              <a:t>Yield and capacity factor measure the same thing</a:t>
            </a:r>
          </a:p>
        </p:txBody>
      </p:sp>
      <p:cxnSp>
        <p:nvCxnSpPr>
          <p:cNvPr id="7" name="Straight Arrow Connector 6">
            <a:extLst>
              <a:ext uri="{FF2B5EF4-FFF2-40B4-BE49-F238E27FC236}">
                <a16:creationId xmlns:a16="http://schemas.microsoft.com/office/drawing/2014/main" id="{B6188133-C76A-4450-840F-F55A0605EFA2}"/>
              </a:ext>
            </a:extLst>
          </p:cNvPr>
          <p:cNvCxnSpPr>
            <a:cxnSpLocks/>
          </p:cNvCxnSpPr>
          <p:nvPr/>
        </p:nvCxnSpPr>
        <p:spPr>
          <a:xfrm flipH="1">
            <a:off x="8235885" y="1675077"/>
            <a:ext cx="1873315" cy="144519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8881621"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cxnSp>
        <p:nvCxnSpPr>
          <p:cNvPr id="6" name="Straight Arrow Connector 5">
            <a:extLst>
              <a:ext uri="{FF2B5EF4-FFF2-40B4-BE49-F238E27FC236}">
                <a16:creationId xmlns:a16="http://schemas.microsoft.com/office/drawing/2014/main" id="{635277FA-CD3F-4737-A359-62161F8AFE01}"/>
              </a:ext>
            </a:extLst>
          </p:cNvPr>
          <p:cNvCxnSpPr>
            <a:cxnSpLocks/>
          </p:cNvCxnSpPr>
          <p:nvPr/>
        </p:nvCxnSpPr>
        <p:spPr>
          <a:xfrm>
            <a:off x="1706880" y="1885112"/>
            <a:ext cx="3454400" cy="2394657"/>
          </a:xfrm>
          <a:prstGeom prst="straightConnector1">
            <a:avLst/>
          </a:prstGeom>
          <a:ln w="28575">
            <a:solidFill>
              <a:schemeClr val="accent6">
                <a:alpha val="33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06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Grp="1" noChangeArrowheads="1"/>
          </p:cNvSpPr>
          <p:nvPr>
            <p:ph type="title"/>
          </p:nvPr>
        </p:nvSpPr>
        <p:spPr/>
        <p:txBody>
          <a:bodyPr>
            <a:normAutofit/>
          </a:bodyPr>
          <a:lstStyle/>
          <a:p>
            <a:r>
              <a:rPr lang="en-US" dirty="0"/>
              <a:t>Example: Ras Laffan Liquified Gas Company (Ras Gas)</a:t>
            </a:r>
          </a:p>
        </p:txBody>
      </p:sp>
      <p:sp>
        <p:nvSpPr>
          <p:cNvPr id="89090" name="Rectangle 4"/>
          <p:cNvSpPr>
            <a:spLocks noGrp="1" noChangeArrowheads="1"/>
          </p:cNvSpPr>
          <p:nvPr>
            <p:ph idx="1"/>
          </p:nvPr>
        </p:nvSpPr>
        <p:spPr/>
        <p:txBody>
          <a:bodyPr>
            <a:normAutofit/>
          </a:bodyPr>
          <a:lstStyle/>
          <a:p>
            <a:r>
              <a:rPr lang="en-US" dirty="0"/>
              <a:t>Summary of Original Transaction</a:t>
            </a:r>
          </a:p>
          <a:p>
            <a:pPr lvl="1"/>
            <a:r>
              <a:rPr lang="en-US" sz="2000" dirty="0"/>
              <a:t>Project: Two LNG Trains and cost of developing natural gas reserves</a:t>
            </a:r>
          </a:p>
          <a:p>
            <a:pPr lvl="2"/>
            <a:r>
              <a:rPr lang="en-US" sz="1600" dirty="0"/>
              <a:t>Cost $3.4 billion</a:t>
            </a:r>
          </a:p>
          <a:p>
            <a:pPr lvl="2"/>
            <a:r>
              <a:rPr lang="en-US" sz="1600" dirty="0"/>
              <a:t>5.2 millions of tons per annum</a:t>
            </a:r>
          </a:p>
          <a:p>
            <a:r>
              <a:rPr lang="en-US" dirty="0"/>
              <a:t>Equity Sponsors</a:t>
            </a:r>
          </a:p>
          <a:p>
            <a:pPr lvl="2"/>
            <a:r>
              <a:rPr lang="en-US" sz="1600" dirty="0"/>
              <a:t>70% State of Qatar</a:t>
            </a:r>
          </a:p>
          <a:p>
            <a:pPr lvl="2"/>
            <a:r>
              <a:rPr lang="en-US" sz="1600" dirty="0"/>
              <a:t>30% Mobil Oil</a:t>
            </a:r>
          </a:p>
          <a:p>
            <a:r>
              <a:rPr lang="en-US" dirty="0"/>
              <a:t>EPC Construction Contracts</a:t>
            </a:r>
          </a:p>
          <a:p>
            <a:pPr lvl="1"/>
            <a:r>
              <a:rPr lang="en-US" sz="2000" dirty="0"/>
              <a:t>JCG/MW Kellogg for LNG Trains and on-shore facilities</a:t>
            </a:r>
          </a:p>
          <a:p>
            <a:pPr lvl="1"/>
            <a:r>
              <a:rPr lang="en-US" sz="2000" dirty="0"/>
              <a:t>McDermott-EPTM/Chiyoda for off-shore platforms</a:t>
            </a:r>
          </a:p>
          <a:p>
            <a:pPr lvl="1"/>
            <a:r>
              <a:rPr lang="en-US" sz="2000" dirty="0"/>
              <a:t>Saipan for off-shore pipeline connection</a:t>
            </a:r>
          </a:p>
          <a:p>
            <a:endParaRPr lang="en-US" dirty="0"/>
          </a:p>
        </p:txBody>
      </p:sp>
    </p:spTree>
    <p:extLst>
      <p:ext uri="{BB962C8B-B14F-4D97-AF65-F5344CB8AC3E}">
        <p14:creationId xmlns:p14="http://schemas.microsoft.com/office/powerpoint/2010/main" val="794044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62DAAF-02AF-73EA-747D-4677A7B286F6}"/>
              </a:ext>
            </a:extLst>
          </p:cNvPr>
          <p:cNvSpPr>
            <a:spLocks noGrp="1"/>
          </p:cNvSpPr>
          <p:nvPr>
            <p:ph type="title"/>
          </p:nvPr>
        </p:nvSpPr>
        <p:spPr/>
        <p:txBody>
          <a:bodyPr/>
          <a:lstStyle/>
          <a:p>
            <a:r>
              <a:rPr lang="en-US" dirty="0"/>
              <a:t>Risk Allocation for Renewable Energy</a:t>
            </a:r>
          </a:p>
        </p:txBody>
      </p:sp>
      <p:sp>
        <p:nvSpPr>
          <p:cNvPr id="5" name="Content Placeholder 4"/>
          <p:cNvSpPr>
            <a:spLocks noGrp="1"/>
          </p:cNvSpPr>
          <p:nvPr>
            <p:ph idx="1"/>
          </p:nvPr>
        </p:nvSpPr>
        <p:spPr>
          <a:xfrm>
            <a:off x="5943599" y="1374774"/>
            <a:ext cx="5126183" cy="3100243"/>
          </a:xfrm>
        </p:spPr>
        <p:txBody>
          <a:bodyPr>
            <a:normAutofit lnSpcReduction="10000"/>
          </a:bodyPr>
          <a:lstStyle/>
          <a:p>
            <a:pPr marL="0" indent="0" algn="ctr">
              <a:buNone/>
            </a:pPr>
            <a:r>
              <a:rPr lang="en-US" dirty="0"/>
              <a:t>Contract Mitigation</a:t>
            </a:r>
          </a:p>
          <a:p>
            <a:r>
              <a:rPr lang="en-US" sz="2400" dirty="0"/>
              <a:t>EPC Contract with Fixed Price and LD (LSTK)</a:t>
            </a:r>
          </a:p>
          <a:p>
            <a:r>
              <a:rPr lang="en-US" sz="2400" dirty="0"/>
              <a:t>PPA with Fixed Price and No Inflation</a:t>
            </a:r>
          </a:p>
          <a:p>
            <a:r>
              <a:rPr lang="en-US" sz="2400" dirty="0"/>
              <a:t>O&amp;M Contract</a:t>
            </a:r>
          </a:p>
          <a:p>
            <a:r>
              <a:rPr lang="en-US" sz="2400" dirty="0"/>
              <a:t>Interest Rate Swap</a:t>
            </a:r>
          </a:p>
          <a:p>
            <a:r>
              <a:rPr lang="en-US" sz="2400" dirty="0">
                <a:solidFill>
                  <a:srgbClr val="FF0000"/>
                </a:solidFill>
              </a:rPr>
              <a:t>NONE !!!</a:t>
            </a:r>
          </a:p>
          <a:p>
            <a:endParaRPr lang="en-US" dirty="0"/>
          </a:p>
        </p:txBody>
      </p:sp>
      <p:sp>
        <p:nvSpPr>
          <p:cNvPr id="4" name="Content Placeholder 3"/>
          <p:cNvSpPr>
            <a:spLocks noGrp="1"/>
          </p:cNvSpPr>
          <p:nvPr>
            <p:ph type="body" sz="quarter" idx="4294967295"/>
          </p:nvPr>
        </p:nvSpPr>
        <p:spPr>
          <a:xfrm>
            <a:off x="406400" y="1374775"/>
            <a:ext cx="4678879" cy="3640570"/>
          </a:xfrm>
        </p:spPr>
        <p:txBody>
          <a:bodyPr>
            <a:normAutofit/>
          </a:bodyPr>
          <a:lstStyle/>
          <a:p>
            <a:pPr marL="0" indent="0" algn="ctr">
              <a:buNone/>
            </a:pPr>
            <a:r>
              <a:rPr lang="en-US" dirty="0"/>
              <a:t>IPP Risks</a:t>
            </a:r>
          </a:p>
          <a:p>
            <a:r>
              <a:rPr lang="en-US" dirty="0"/>
              <a:t>Cost of Project, Time Delay and Technology Parameters</a:t>
            </a:r>
          </a:p>
          <a:p>
            <a:r>
              <a:rPr lang="en-US" dirty="0"/>
              <a:t>Demand and Technology Change</a:t>
            </a:r>
          </a:p>
          <a:p>
            <a:r>
              <a:rPr lang="en-US" dirty="0"/>
              <a:t>Performance Ratio Risk</a:t>
            </a:r>
          </a:p>
          <a:p>
            <a:r>
              <a:rPr lang="en-US" dirty="0"/>
              <a:t>Interest Rate Fluctuation</a:t>
            </a:r>
          </a:p>
          <a:p>
            <a:r>
              <a:rPr lang="en-US" dirty="0">
                <a:solidFill>
                  <a:srgbClr val="FF0000"/>
                </a:solidFill>
              </a:rPr>
              <a:t>Generation that Cannot be Controlled</a:t>
            </a:r>
          </a:p>
          <a:p>
            <a:endParaRPr lang="en-US" dirty="0"/>
          </a:p>
        </p:txBody>
      </p:sp>
      <p:sp>
        <p:nvSpPr>
          <p:cNvPr id="2" name="TextBox 1">
            <a:extLst>
              <a:ext uri="{FF2B5EF4-FFF2-40B4-BE49-F238E27FC236}">
                <a16:creationId xmlns:a16="http://schemas.microsoft.com/office/drawing/2014/main" id="{83D19B80-F97B-69FE-F3FB-C717EC12AA1C}"/>
              </a:ext>
            </a:extLst>
          </p:cNvPr>
          <p:cNvSpPr txBox="1"/>
          <p:nvPr/>
        </p:nvSpPr>
        <p:spPr>
          <a:xfrm>
            <a:off x="899652" y="5147187"/>
            <a:ext cx="9129251" cy="1077218"/>
          </a:xfrm>
          <a:prstGeom prst="rect">
            <a:avLst/>
          </a:prstGeom>
          <a:noFill/>
        </p:spPr>
        <p:txBody>
          <a:bodyPr wrap="square" rtlCol="0">
            <a:spAutoFit/>
          </a:bodyPr>
          <a:lstStyle/>
          <a:p>
            <a:pPr algn="ctr"/>
            <a:r>
              <a:rPr lang="en-US" sz="3200" dirty="0"/>
              <a:t>Explain why Single Part Tariff is Used and why risk of generation is taken by the investor</a:t>
            </a:r>
          </a:p>
        </p:txBody>
      </p:sp>
    </p:spTree>
    <p:extLst>
      <p:ext uri="{BB962C8B-B14F-4D97-AF65-F5344CB8AC3E}">
        <p14:creationId xmlns:p14="http://schemas.microsoft.com/office/powerpoint/2010/main" val="1751021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title"/>
          </p:nvPr>
        </p:nvSpPr>
        <p:spPr/>
        <p:txBody>
          <a:bodyPr/>
          <a:lstStyle/>
          <a:p>
            <a:r>
              <a:rPr lang="en-US" dirty="0"/>
              <a:t>Diagram of Solar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idx="1"/>
          </p:nvPr>
        </p:nvSpPr>
        <p:spPr/>
        <p:txBody>
          <a:bodyPr>
            <a:normAutofit/>
          </a:bodyPr>
          <a:lstStyle/>
          <a:p>
            <a:r>
              <a:rPr lang="en-US" dirty="0"/>
              <a:t>Volume or price or availability risk in model, and then, the IRR’s of each party and the DSCR’s of the lenders. Include cost to off-taker for the project economics.</a:t>
            </a:r>
          </a:p>
        </p:txBody>
      </p:sp>
      <p:sp>
        <p:nvSpPr>
          <p:cNvPr id="4" name="Slide Number Placeholder 3">
            <a:extLst>
              <a:ext uri="{FF2B5EF4-FFF2-40B4-BE49-F238E27FC236}">
                <a16:creationId xmlns:a16="http://schemas.microsoft.com/office/drawing/2014/main" id="{0B6A88C2-14FC-46D9-A5F2-E7A07E833897}"/>
              </a:ext>
            </a:extLst>
          </p:cNvPr>
          <p:cNvSpPr>
            <a:spLocks noGrp="1"/>
          </p:cNvSpPr>
          <p:nvPr>
            <p:ph type="sldNum" sz="quarter" idx="12"/>
          </p:nvPr>
        </p:nvSpPr>
        <p:spPr/>
        <p:txBody>
          <a:bodyPr/>
          <a:lstStyle/>
          <a:p>
            <a:pPr algn="ctr"/>
            <a:fld id="{0C3A1854-6B63-4059-B360-A3C4972BF0FC}" type="slidenum">
              <a:rPr lang="ko-KR" altLang="en-US" smtClean="0"/>
              <a:pPr algn="ctr"/>
              <a:t>71</a:t>
            </a:fld>
            <a:endParaRPr lang="ko-KR" altLang="en-US" dirty="0"/>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595745" y="2820378"/>
            <a:ext cx="9417689" cy="3696443"/>
          </a:xfrm>
          <a:prstGeom prst="rect">
            <a:avLst/>
          </a:prstGeom>
        </p:spPr>
      </p:pic>
    </p:spTree>
    <p:extLst>
      <p:ext uri="{BB962C8B-B14F-4D97-AF65-F5344CB8AC3E}">
        <p14:creationId xmlns:p14="http://schemas.microsoft.com/office/powerpoint/2010/main" val="2605555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145C-5BD2-4726-9F0A-E212B02076EC}"/>
              </a:ext>
            </a:extLst>
          </p:cNvPr>
          <p:cNvSpPr>
            <a:spLocks noGrp="1"/>
          </p:cNvSpPr>
          <p:nvPr>
            <p:ph type="ctrTitle"/>
          </p:nvPr>
        </p:nvSpPr>
        <p:spPr>
          <a:xfrm>
            <a:off x="838200" y="969574"/>
            <a:ext cx="7128164" cy="3948789"/>
          </a:xfrm>
        </p:spPr>
        <p:txBody>
          <a:bodyPr>
            <a:normAutofit/>
          </a:bodyPr>
          <a:lstStyle/>
          <a:p>
            <a:r>
              <a:rPr lang="en-US" dirty="0"/>
              <a:t>Renewable (mainly solar) Resource Uncertainty</a:t>
            </a:r>
          </a:p>
        </p:txBody>
      </p:sp>
    </p:spTree>
    <p:extLst>
      <p:ext uri="{BB962C8B-B14F-4D97-AF65-F5344CB8AC3E}">
        <p14:creationId xmlns:p14="http://schemas.microsoft.com/office/powerpoint/2010/main" val="1348261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lstStyle/>
          <a:p>
            <a:r>
              <a:rPr lang="en-US" dirty="0"/>
              <a:t>Where Uncertainty Comes From</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490699" y="2277360"/>
            <a:ext cx="7793665" cy="4379625"/>
          </a:xfrm>
          <a:prstGeom prst="rect">
            <a:avLst/>
          </a:prstGeom>
        </p:spPr>
      </p:pic>
    </p:spTree>
    <p:extLst>
      <p:ext uri="{BB962C8B-B14F-4D97-AF65-F5344CB8AC3E}">
        <p14:creationId xmlns:p14="http://schemas.microsoft.com/office/powerpoint/2010/main" val="2468575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724B-9E19-1735-5CBF-4AE54119AB7B}"/>
              </a:ext>
            </a:extLst>
          </p:cNvPr>
          <p:cNvSpPr>
            <a:spLocks noGrp="1"/>
          </p:cNvSpPr>
          <p:nvPr>
            <p:ph type="title"/>
          </p:nvPr>
        </p:nvSpPr>
        <p:spPr/>
        <p:txBody>
          <a:bodyPr/>
          <a:lstStyle/>
          <a:p>
            <a:r>
              <a:rPr lang="en-US" dirty="0"/>
              <a:t>Understand the Concept of STC</a:t>
            </a:r>
          </a:p>
        </p:txBody>
      </p:sp>
      <p:sp>
        <p:nvSpPr>
          <p:cNvPr id="3" name="Text Placeholder 2">
            <a:extLst>
              <a:ext uri="{FF2B5EF4-FFF2-40B4-BE49-F238E27FC236}">
                <a16:creationId xmlns:a16="http://schemas.microsoft.com/office/drawing/2014/main" id="{79EEBD30-BE11-98BB-BEEC-D2E8A599DD36}"/>
              </a:ext>
            </a:extLst>
          </p:cNvPr>
          <p:cNvSpPr>
            <a:spLocks noGrp="1"/>
          </p:cNvSpPr>
          <p:nvPr>
            <p:ph idx="1"/>
          </p:nvPr>
        </p:nvSpPr>
        <p:spPr/>
        <p:txBody>
          <a:bodyPr/>
          <a:lstStyle/>
          <a:p>
            <a:r>
              <a:rPr lang="en-US" dirty="0"/>
              <a:t>1,000 Watts/m2 = 1kW/m2</a:t>
            </a:r>
          </a:p>
          <a:p>
            <a:r>
              <a:rPr lang="en-US" dirty="0"/>
              <a:t>Measure Electricity Generated Relative to 1,000 watts</a:t>
            </a:r>
          </a:p>
          <a:p>
            <a:r>
              <a:rPr lang="en-US" dirty="0"/>
              <a:t>Temperature at 25 degrees</a:t>
            </a:r>
          </a:p>
          <a:p>
            <a:endParaRPr lang="en-US" dirty="0"/>
          </a:p>
        </p:txBody>
      </p:sp>
      <p:pic>
        <p:nvPicPr>
          <p:cNvPr id="4" name="Picture 3">
            <a:extLst>
              <a:ext uri="{FF2B5EF4-FFF2-40B4-BE49-F238E27FC236}">
                <a16:creationId xmlns:a16="http://schemas.microsoft.com/office/drawing/2014/main" id="{CCA8FF66-3846-41D5-949A-C6FA64F78BD6}"/>
              </a:ext>
            </a:extLst>
          </p:cNvPr>
          <p:cNvPicPr>
            <a:picLocks noChangeAspect="1"/>
          </p:cNvPicPr>
          <p:nvPr/>
        </p:nvPicPr>
        <p:blipFill>
          <a:blip r:embed="rId2"/>
          <a:stretch>
            <a:fillRect/>
          </a:stretch>
        </p:blipFill>
        <p:spPr>
          <a:xfrm>
            <a:off x="1428152" y="3289055"/>
            <a:ext cx="8402653" cy="3189345"/>
          </a:xfrm>
          <a:prstGeom prst="rect">
            <a:avLst/>
          </a:prstGeom>
        </p:spPr>
      </p:pic>
      <p:pic>
        <p:nvPicPr>
          <p:cNvPr id="5" name="Picture 4">
            <a:extLst>
              <a:ext uri="{FF2B5EF4-FFF2-40B4-BE49-F238E27FC236}">
                <a16:creationId xmlns:a16="http://schemas.microsoft.com/office/drawing/2014/main" id="{F67C8D8D-B00B-E89A-6BA9-86C21C41A0F6}"/>
              </a:ext>
            </a:extLst>
          </p:cNvPr>
          <p:cNvPicPr>
            <a:picLocks noChangeAspect="1"/>
          </p:cNvPicPr>
          <p:nvPr/>
        </p:nvPicPr>
        <p:blipFill>
          <a:blip r:embed="rId3"/>
          <a:stretch>
            <a:fillRect/>
          </a:stretch>
        </p:blipFill>
        <p:spPr>
          <a:xfrm>
            <a:off x="7990673" y="770145"/>
            <a:ext cx="3680265" cy="2372920"/>
          </a:xfrm>
          <a:prstGeom prst="rect">
            <a:avLst/>
          </a:prstGeom>
        </p:spPr>
      </p:pic>
    </p:spTree>
    <p:extLst>
      <p:ext uri="{BB962C8B-B14F-4D97-AF65-F5344CB8AC3E}">
        <p14:creationId xmlns:p14="http://schemas.microsoft.com/office/powerpoint/2010/main" val="873239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P50, P90 etc.</a:t>
            </a:r>
          </a:p>
        </p:txBody>
      </p:sp>
      <p:pic>
        <p:nvPicPr>
          <p:cNvPr id="4" name="Content Placeholder 3"/>
          <p:cNvPicPr>
            <a:picLocks noGrp="1" noChangeAspect="1"/>
          </p:cNvPicPr>
          <p:nvPr>
            <p:ph idx="1"/>
          </p:nvPr>
        </p:nvPicPr>
        <p:blipFill>
          <a:blip r:embed="rId2"/>
          <a:stretch>
            <a:fillRect/>
          </a:stretch>
        </p:blipFill>
        <p:spPr>
          <a:xfrm>
            <a:off x="2447571" y="1209675"/>
            <a:ext cx="7006345" cy="4692650"/>
          </a:xfrm>
          <a:prstGeom prst="rect">
            <a:avLst/>
          </a:prstGeom>
        </p:spPr>
      </p:pic>
    </p:spTree>
    <p:extLst>
      <p:ext uri="{BB962C8B-B14F-4D97-AF65-F5344CB8AC3E}">
        <p14:creationId xmlns:p14="http://schemas.microsoft.com/office/powerpoint/2010/main" val="441414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sp>
        <p:nvSpPr>
          <p:cNvPr id="4" name="Slide Number Placeholder 3">
            <a:extLst>
              <a:ext uri="{FF2B5EF4-FFF2-40B4-BE49-F238E27FC236}">
                <a16:creationId xmlns:a16="http://schemas.microsoft.com/office/drawing/2014/main" id="{81DBDDF4-7072-4BCA-8F3E-43F4067EDDCB}"/>
              </a:ext>
            </a:extLst>
          </p:cNvPr>
          <p:cNvSpPr>
            <a:spLocks noGrp="1"/>
          </p:cNvSpPr>
          <p:nvPr>
            <p:ph type="sldNum" sz="quarter" idx="12"/>
          </p:nvPr>
        </p:nvSpPr>
        <p:spPr/>
        <p:txBody>
          <a:bodyPr/>
          <a:lstStyle/>
          <a:p>
            <a:pPr algn="ctr"/>
            <a:fld id="{0C3A1854-6B63-4059-B360-A3C4972BF0FC}" type="slidenum">
              <a:rPr lang="ko-KR" altLang="en-US" smtClean="0"/>
              <a:pPr algn="ctr"/>
              <a:t>76</a:t>
            </a:fld>
            <a:endParaRPr lang="ko-KR" altLang="en-US"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2792395" y="1830445"/>
            <a:ext cx="6607210" cy="4072334"/>
          </a:xfrm>
          <a:prstGeom prst="rect">
            <a:avLst/>
          </a:prstGeom>
        </p:spPr>
      </p:pic>
    </p:spTree>
    <p:extLst>
      <p:ext uri="{BB962C8B-B14F-4D97-AF65-F5344CB8AC3E}">
        <p14:creationId xmlns:p14="http://schemas.microsoft.com/office/powerpoint/2010/main" val="11672973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2389808" y="1209675"/>
            <a:ext cx="7121871" cy="4692650"/>
          </a:xfrm>
          <a:prstGeom prst="rect">
            <a:avLst/>
          </a:prstGeom>
        </p:spPr>
      </p:pic>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77</a:t>
            </a:fld>
            <a:endParaRPr lang="ko-KR" altLang="en-US" dirty="0"/>
          </a:p>
        </p:txBody>
      </p:sp>
    </p:spTree>
    <p:extLst>
      <p:ext uri="{BB962C8B-B14F-4D97-AF65-F5344CB8AC3E}">
        <p14:creationId xmlns:p14="http://schemas.microsoft.com/office/powerpoint/2010/main" val="1212424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r>
              <a:rPr lang="en-US" dirty="0"/>
              <a:t>Nightmare Graph and Missing the P90 – Fitch Report</a:t>
            </a:r>
          </a:p>
        </p:txBody>
      </p:sp>
      <p:pic>
        <p:nvPicPr>
          <p:cNvPr id="5" name="Text Placeholder 4"/>
          <p:cNvPicPr>
            <a:picLocks noGrp="1" noChangeAspect="1" noChangeArrowheads="1"/>
          </p:cNvPicPr>
          <p:nvPr>
            <p:ph idx="1"/>
          </p:nvPr>
        </p:nvPicPr>
        <p:blipFill>
          <a:blip r:embed="rId2" cstate="print"/>
          <a:stretch>
            <a:fillRect/>
          </a:stretch>
        </p:blipFill>
        <p:spPr>
          <a:xfrm>
            <a:off x="2504396" y="1209675"/>
            <a:ext cx="6892695" cy="4692650"/>
          </a:xfrm>
          <a:noFill/>
        </p:spPr>
      </p:pic>
    </p:spTree>
    <p:extLst>
      <p:ext uri="{BB962C8B-B14F-4D97-AF65-F5344CB8AC3E}">
        <p14:creationId xmlns:p14="http://schemas.microsoft.com/office/powerpoint/2010/main" val="3102582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A632-E5F2-D9C8-B410-CAE8E714FF2B}"/>
              </a:ext>
            </a:extLst>
          </p:cNvPr>
          <p:cNvSpPr>
            <a:spLocks noGrp="1"/>
          </p:cNvSpPr>
          <p:nvPr>
            <p:ph type="title"/>
          </p:nvPr>
        </p:nvSpPr>
        <p:spPr/>
        <p:txBody>
          <a:bodyPr/>
          <a:lstStyle/>
          <a:p>
            <a:r>
              <a:rPr lang="en-US" dirty="0"/>
              <a:t>Estimation of Yield or Capacity Factor</a:t>
            </a:r>
          </a:p>
        </p:txBody>
      </p:sp>
      <p:sp>
        <p:nvSpPr>
          <p:cNvPr id="3" name="Text Placeholder 2">
            <a:extLst>
              <a:ext uri="{FF2B5EF4-FFF2-40B4-BE49-F238E27FC236}">
                <a16:creationId xmlns:a16="http://schemas.microsoft.com/office/drawing/2014/main" id="{3335222A-4284-F029-8D14-0FA817EAFA02}"/>
              </a:ext>
            </a:extLst>
          </p:cNvPr>
          <p:cNvSpPr>
            <a:spLocks noGrp="1"/>
          </p:cNvSpPr>
          <p:nvPr>
            <p:ph idx="1"/>
          </p:nvPr>
        </p:nvSpPr>
        <p:spPr/>
        <p:txBody>
          <a:bodyPr/>
          <a:lstStyle/>
          <a:p>
            <a:r>
              <a:rPr lang="en-US" dirty="0"/>
              <a:t>Base Estimate</a:t>
            </a:r>
          </a:p>
          <a:p>
            <a:r>
              <a:rPr lang="en-US" dirty="0"/>
              <a:t>Performance Estimate</a:t>
            </a:r>
          </a:p>
          <a:p>
            <a:r>
              <a:rPr lang="en-US" dirty="0"/>
              <a:t>Variation from Changes in Annual or Semi-Annual Irradiation</a:t>
            </a:r>
          </a:p>
          <a:p>
            <a:r>
              <a:rPr lang="en-US" dirty="0"/>
              <a:t>Variation from Different Starting Points</a:t>
            </a:r>
          </a:p>
          <a:p>
            <a:r>
              <a:rPr lang="en-US" dirty="0"/>
              <a:t>Variation from Modelling Errors</a:t>
            </a:r>
          </a:p>
          <a:p>
            <a:r>
              <a:rPr lang="en-US" dirty="0"/>
              <a:t>Variation from Performance Ratio</a:t>
            </a:r>
          </a:p>
          <a:p>
            <a:r>
              <a:rPr lang="en-US" dirty="0"/>
              <a:t>Use of Mean Square Error to Add up the Components of Standard Deviation</a:t>
            </a:r>
          </a:p>
          <a:p>
            <a:r>
              <a:rPr lang="en-US" dirty="0"/>
              <a:t>Use of NORMINV to Compute P90, P99 etc.</a:t>
            </a:r>
          </a:p>
        </p:txBody>
      </p:sp>
      <p:pic>
        <p:nvPicPr>
          <p:cNvPr id="5" name="Picture 4">
            <a:extLst>
              <a:ext uri="{FF2B5EF4-FFF2-40B4-BE49-F238E27FC236}">
                <a16:creationId xmlns:a16="http://schemas.microsoft.com/office/drawing/2014/main" id="{F97F043F-8BCB-56DD-A6A5-9805496E1E76}"/>
              </a:ext>
            </a:extLst>
          </p:cNvPr>
          <p:cNvPicPr>
            <a:picLocks noChangeAspect="1"/>
          </p:cNvPicPr>
          <p:nvPr/>
        </p:nvPicPr>
        <p:blipFill>
          <a:blip r:embed="rId2"/>
          <a:stretch>
            <a:fillRect/>
          </a:stretch>
        </p:blipFill>
        <p:spPr>
          <a:xfrm>
            <a:off x="7807467" y="634761"/>
            <a:ext cx="4048690" cy="5849166"/>
          </a:xfrm>
          <a:prstGeom prst="rect">
            <a:avLst/>
          </a:prstGeom>
        </p:spPr>
      </p:pic>
    </p:spTree>
    <p:extLst>
      <p:ext uri="{BB962C8B-B14F-4D97-AF65-F5344CB8AC3E}">
        <p14:creationId xmlns:p14="http://schemas.microsoft.com/office/powerpoint/2010/main" val="268246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Ras Laffan Liquified Gas Company</a:t>
            </a:r>
          </a:p>
        </p:txBody>
      </p:sp>
      <p:sp>
        <p:nvSpPr>
          <p:cNvPr id="91139" name="Rectangle 3"/>
          <p:cNvSpPr>
            <a:spLocks noGrp="1" noChangeArrowheads="1"/>
          </p:cNvSpPr>
          <p:nvPr>
            <p:ph idx="1"/>
          </p:nvPr>
        </p:nvSpPr>
        <p:spPr/>
        <p:txBody>
          <a:bodyPr>
            <a:normAutofit/>
          </a:bodyPr>
          <a:lstStyle/>
          <a:p>
            <a:pPr marL="285750" indent="-285750"/>
            <a:r>
              <a:rPr lang="en-US" dirty="0"/>
              <a:t>Financing of $3.4 Billion</a:t>
            </a:r>
          </a:p>
          <a:p>
            <a:pPr marL="742950" lvl="1" indent="-285750"/>
            <a:r>
              <a:rPr lang="en-US" dirty="0"/>
              <a:t>$850 million in Equity</a:t>
            </a:r>
          </a:p>
          <a:p>
            <a:pPr marL="742950" lvl="1" indent="-285750"/>
            <a:r>
              <a:rPr lang="en-US" dirty="0"/>
              <a:t>$465 million supported by US EXIM</a:t>
            </a:r>
          </a:p>
          <a:p>
            <a:pPr marL="742950" lvl="1" indent="-285750"/>
            <a:r>
              <a:rPr lang="en-US" dirty="0"/>
              <a:t>$250 million supported by UK ECGD</a:t>
            </a:r>
          </a:p>
          <a:p>
            <a:pPr marL="742950" lvl="1" indent="-285750"/>
            <a:r>
              <a:rPr lang="en-US" dirty="0"/>
              <a:t>$185 million supported by Italy’s SACE</a:t>
            </a:r>
          </a:p>
          <a:p>
            <a:pPr marL="742950" lvl="1" indent="-285750"/>
            <a:r>
              <a:rPr lang="en-US" dirty="0"/>
              <a:t>$450 million uninsured loan from commercial banks</a:t>
            </a:r>
          </a:p>
          <a:p>
            <a:pPr marL="742950" lvl="1" indent="-285750"/>
            <a:r>
              <a:rPr lang="en-US" dirty="0"/>
              <a:t>$1,200 million from bond markets</a:t>
            </a:r>
          </a:p>
          <a:p>
            <a:pPr lvl="2"/>
            <a:r>
              <a:rPr lang="en-US" sz="1600" dirty="0"/>
              <a:t>10 and 17 year maturity</a:t>
            </a:r>
          </a:p>
          <a:p>
            <a:pPr lvl="2"/>
            <a:r>
              <a:rPr lang="en-US" sz="1600" dirty="0"/>
              <a:t>Rated BBB+ by S&amp;P</a:t>
            </a:r>
          </a:p>
          <a:p>
            <a:pPr lvl="2"/>
            <a:r>
              <a:rPr lang="en-US" sz="1600" dirty="0"/>
              <a:t>Rated A3 by Moody’s</a:t>
            </a:r>
          </a:p>
          <a:p>
            <a:r>
              <a:rPr lang="en-US" sz="2200" dirty="0"/>
              <a:t>Revenue Contracts</a:t>
            </a:r>
          </a:p>
          <a:p>
            <a:pPr lvl="1"/>
            <a:r>
              <a:rPr lang="en-US" dirty="0"/>
              <a:t>25 year contract with Korea Gas Corporation for output of one train</a:t>
            </a:r>
          </a:p>
          <a:p>
            <a:pPr marL="742950" lvl="1" indent="-285750"/>
            <a:r>
              <a:rPr lang="en-US" dirty="0"/>
              <a:t>Korean Gas Corporation built receiving facilities and purchased ships ($3.1 billion)</a:t>
            </a:r>
          </a:p>
          <a:p>
            <a:pPr marL="3175"/>
            <a:endParaRPr lang="en-US" sz="1400" dirty="0"/>
          </a:p>
        </p:txBody>
      </p:sp>
      <p:cxnSp>
        <p:nvCxnSpPr>
          <p:cNvPr id="3" name="Straight Arrow Connector 2">
            <a:extLst>
              <a:ext uri="{FF2B5EF4-FFF2-40B4-BE49-F238E27FC236}">
                <a16:creationId xmlns:a16="http://schemas.microsoft.com/office/drawing/2014/main" id="{9BAC75BB-8CA7-204B-D492-E0E412AD3558}"/>
              </a:ext>
            </a:extLst>
          </p:cNvPr>
          <p:cNvCxnSpPr/>
          <p:nvPr/>
        </p:nvCxnSpPr>
        <p:spPr>
          <a:xfrm flipH="1">
            <a:off x="3338945" y="3048000"/>
            <a:ext cx="6414655" cy="1717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E8AB91-ECB9-0A97-5B2D-D8E4C4EB869B}"/>
              </a:ext>
            </a:extLst>
          </p:cNvPr>
          <p:cNvSpPr txBox="1"/>
          <p:nvPr/>
        </p:nvSpPr>
        <p:spPr>
          <a:xfrm>
            <a:off x="9753599" y="2354401"/>
            <a:ext cx="2096567" cy="2308324"/>
          </a:xfrm>
          <a:prstGeom prst="rect">
            <a:avLst/>
          </a:prstGeom>
          <a:solidFill>
            <a:srgbClr val="00B0F0"/>
          </a:solidFill>
        </p:spPr>
        <p:txBody>
          <a:bodyPr wrap="square" rtlCol="0">
            <a:spAutoFit/>
          </a:bodyPr>
          <a:lstStyle/>
          <a:p>
            <a:r>
              <a:rPr lang="en-US" dirty="0"/>
              <a:t>Relatively unconventional technology, no projects in the country and can achieve bond rating better than country rating</a:t>
            </a:r>
          </a:p>
        </p:txBody>
      </p:sp>
    </p:spTree>
    <p:extLst>
      <p:ext uri="{BB962C8B-B14F-4D97-AF65-F5344CB8AC3E}">
        <p14:creationId xmlns:p14="http://schemas.microsoft.com/office/powerpoint/2010/main" val="35941728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73C48-71DF-4C66-80CB-A90E02D28338}"/>
              </a:ext>
            </a:extLst>
          </p:cNvPr>
          <p:cNvSpPr>
            <a:spLocks noGrp="1"/>
          </p:cNvSpPr>
          <p:nvPr>
            <p:ph type="title"/>
          </p:nvPr>
        </p:nvSpPr>
        <p:spPr/>
        <p:txBody>
          <a:bodyPr>
            <a:normAutofit/>
          </a:bodyPr>
          <a:lstStyle/>
          <a:p>
            <a:r>
              <a:rPr lang="en-US" dirty="0"/>
              <a:t>Focus on In-Plane Yield for Capacity Factor</a:t>
            </a:r>
          </a:p>
        </p:txBody>
      </p:sp>
      <p:sp>
        <p:nvSpPr>
          <p:cNvPr id="2" name="Content Placeholder 1">
            <a:extLst>
              <a:ext uri="{FF2B5EF4-FFF2-40B4-BE49-F238E27FC236}">
                <a16:creationId xmlns:a16="http://schemas.microsoft.com/office/drawing/2014/main" id="{4675CD0F-A691-484A-9414-36218795350D}"/>
              </a:ext>
            </a:extLst>
          </p:cNvPr>
          <p:cNvSpPr>
            <a:spLocks noGrp="1"/>
          </p:cNvSpPr>
          <p:nvPr>
            <p:ph idx="1"/>
          </p:nvPr>
        </p:nvSpPr>
        <p:spPr/>
        <p:txBody>
          <a:bodyPr/>
          <a:lstStyle/>
          <a:p>
            <a:r>
              <a:rPr lang="en-US" dirty="0"/>
              <a:t>Concentrate on the in-plane radiation that hits the panels. Yield in kWh/m2 divided by 8760 gives you the capacity factor: 2780/8760 is 31.7%. You won’t find much better places than this.</a:t>
            </a:r>
          </a:p>
          <a:p>
            <a:endParaRPr lang="en-US" dirty="0"/>
          </a:p>
          <a:p>
            <a:endParaRPr lang="en-US" dirty="0"/>
          </a:p>
        </p:txBody>
      </p:sp>
      <p:sp>
        <p:nvSpPr>
          <p:cNvPr id="4" name="Slide Number Placeholder 3">
            <a:extLst>
              <a:ext uri="{FF2B5EF4-FFF2-40B4-BE49-F238E27FC236}">
                <a16:creationId xmlns:a16="http://schemas.microsoft.com/office/drawing/2014/main" id="{33FEF6EA-BDCD-4CB5-A6F4-A83930E7BA38}"/>
              </a:ext>
            </a:extLst>
          </p:cNvPr>
          <p:cNvSpPr>
            <a:spLocks noGrp="1"/>
          </p:cNvSpPr>
          <p:nvPr>
            <p:ph type="sldNum" sz="quarter" idx="12"/>
          </p:nvPr>
        </p:nvSpPr>
        <p:spPr/>
        <p:txBody>
          <a:bodyPr/>
          <a:lstStyle/>
          <a:p>
            <a:pPr algn="ctr"/>
            <a:fld id="{0C3A1854-6B63-4059-B360-A3C4972BF0FC}" type="slidenum">
              <a:rPr lang="ko-KR" altLang="en-US" smtClean="0"/>
              <a:pPr algn="ctr"/>
              <a:t>80</a:t>
            </a:fld>
            <a:endParaRPr lang="ko-KR" altLang="en-US" dirty="0"/>
          </a:p>
        </p:txBody>
      </p:sp>
      <p:pic>
        <p:nvPicPr>
          <p:cNvPr id="6" name="Picture 5">
            <a:extLst>
              <a:ext uri="{FF2B5EF4-FFF2-40B4-BE49-F238E27FC236}">
                <a16:creationId xmlns:a16="http://schemas.microsoft.com/office/drawing/2014/main" id="{8C983F39-81B6-4EE3-B473-5D661BAC76C0}"/>
              </a:ext>
            </a:extLst>
          </p:cNvPr>
          <p:cNvPicPr>
            <a:picLocks noChangeAspect="1"/>
          </p:cNvPicPr>
          <p:nvPr/>
        </p:nvPicPr>
        <p:blipFill>
          <a:blip r:embed="rId2"/>
          <a:stretch>
            <a:fillRect/>
          </a:stretch>
        </p:blipFill>
        <p:spPr>
          <a:xfrm>
            <a:off x="2185448" y="2880853"/>
            <a:ext cx="7263352" cy="3635968"/>
          </a:xfrm>
          <a:prstGeom prst="rect">
            <a:avLst/>
          </a:prstGeom>
        </p:spPr>
      </p:pic>
      <p:sp>
        <p:nvSpPr>
          <p:cNvPr id="7" name="Freeform: Shape 6">
            <a:extLst>
              <a:ext uri="{FF2B5EF4-FFF2-40B4-BE49-F238E27FC236}">
                <a16:creationId xmlns:a16="http://schemas.microsoft.com/office/drawing/2014/main" id="{A180A8C3-D6DC-4738-9199-EEE1656712C9}"/>
              </a:ext>
            </a:extLst>
          </p:cNvPr>
          <p:cNvSpPr/>
          <p:nvPr/>
        </p:nvSpPr>
        <p:spPr>
          <a:xfrm>
            <a:off x="2651052" y="5231043"/>
            <a:ext cx="2030819" cy="840148"/>
          </a:xfrm>
          <a:custGeom>
            <a:avLst/>
            <a:gdLst>
              <a:gd name="connsiteX0" fmla="*/ 0 w 2030819"/>
              <a:gd name="connsiteY0" fmla="*/ 106501 h 840148"/>
              <a:gd name="connsiteX1" fmla="*/ 10633 w 2030819"/>
              <a:gd name="connsiteY1" fmla="*/ 276622 h 840148"/>
              <a:gd name="connsiteX2" fmla="*/ 53163 w 2030819"/>
              <a:gd name="connsiteY2" fmla="*/ 329785 h 840148"/>
              <a:gd name="connsiteX3" fmla="*/ 127591 w 2030819"/>
              <a:gd name="connsiteY3" fmla="*/ 425478 h 840148"/>
              <a:gd name="connsiteX4" fmla="*/ 148856 w 2030819"/>
              <a:gd name="connsiteY4" fmla="*/ 468008 h 840148"/>
              <a:gd name="connsiteX5" fmla="*/ 180754 w 2030819"/>
              <a:gd name="connsiteY5" fmla="*/ 563701 h 840148"/>
              <a:gd name="connsiteX6" fmla="*/ 212651 w 2030819"/>
              <a:gd name="connsiteY6" fmla="*/ 584966 h 840148"/>
              <a:gd name="connsiteX7" fmla="*/ 223284 w 2030819"/>
              <a:gd name="connsiteY7" fmla="*/ 616864 h 840148"/>
              <a:gd name="connsiteX8" fmla="*/ 297712 w 2030819"/>
              <a:gd name="connsiteY8" fmla="*/ 648762 h 840148"/>
              <a:gd name="connsiteX9" fmla="*/ 457200 w 2030819"/>
              <a:gd name="connsiteY9" fmla="*/ 691292 h 840148"/>
              <a:gd name="connsiteX10" fmla="*/ 563526 w 2030819"/>
              <a:gd name="connsiteY10" fmla="*/ 744455 h 840148"/>
              <a:gd name="connsiteX11" fmla="*/ 765544 w 2030819"/>
              <a:gd name="connsiteY11" fmla="*/ 776352 h 840148"/>
              <a:gd name="connsiteX12" fmla="*/ 839972 w 2030819"/>
              <a:gd name="connsiteY12" fmla="*/ 797617 h 840148"/>
              <a:gd name="connsiteX13" fmla="*/ 871870 w 2030819"/>
              <a:gd name="connsiteY13" fmla="*/ 808250 h 840148"/>
              <a:gd name="connsiteX14" fmla="*/ 956930 w 2030819"/>
              <a:gd name="connsiteY14" fmla="*/ 818883 h 840148"/>
              <a:gd name="connsiteX15" fmla="*/ 1116419 w 2030819"/>
              <a:gd name="connsiteY15" fmla="*/ 840148 h 840148"/>
              <a:gd name="connsiteX16" fmla="*/ 1392865 w 2030819"/>
              <a:gd name="connsiteY16" fmla="*/ 829515 h 840148"/>
              <a:gd name="connsiteX17" fmla="*/ 1424763 w 2030819"/>
              <a:gd name="connsiteY17" fmla="*/ 818883 h 840148"/>
              <a:gd name="connsiteX18" fmla="*/ 1477926 w 2030819"/>
              <a:gd name="connsiteY18" fmla="*/ 808250 h 840148"/>
              <a:gd name="connsiteX19" fmla="*/ 1637414 w 2030819"/>
              <a:gd name="connsiteY19" fmla="*/ 691292 h 840148"/>
              <a:gd name="connsiteX20" fmla="*/ 1743740 w 2030819"/>
              <a:gd name="connsiteY20" fmla="*/ 627497 h 840148"/>
              <a:gd name="connsiteX21" fmla="*/ 1765005 w 2030819"/>
              <a:gd name="connsiteY21" fmla="*/ 595599 h 840148"/>
              <a:gd name="connsiteX22" fmla="*/ 1881963 w 2030819"/>
              <a:gd name="connsiteY22" fmla="*/ 521171 h 840148"/>
              <a:gd name="connsiteX23" fmla="*/ 1945758 w 2030819"/>
              <a:gd name="connsiteY23" fmla="*/ 468008 h 840148"/>
              <a:gd name="connsiteX24" fmla="*/ 1977656 w 2030819"/>
              <a:gd name="connsiteY24" fmla="*/ 457376 h 840148"/>
              <a:gd name="connsiteX25" fmla="*/ 2030819 w 2030819"/>
              <a:gd name="connsiteY25" fmla="*/ 393580 h 840148"/>
              <a:gd name="connsiteX26" fmla="*/ 2009554 w 2030819"/>
              <a:gd name="connsiteY26" fmla="*/ 361683 h 840148"/>
              <a:gd name="connsiteX27" fmla="*/ 1967023 w 2030819"/>
              <a:gd name="connsiteY27" fmla="*/ 276622 h 840148"/>
              <a:gd name="connsiteX28" fmla="*/ 1945758 w 2030819"/>
              <a:gd name="connsiteY28" fmla="*/ 234092 h 840148"/>
              <a:gd name="connsiteX29" fmla="*/ 1924493 w 2030819"/>
              <a:gd name="connsiteY29" fmla="*/ 170297 h 840148"/>
              <a:gd name="connsiteX30" fmla="*/ 1903228 w 2030819"/>
              <a:gd name="connsiteY30" fmla="*/ 149031 h 840148"/>
              <a:gd name="connsiteX31" fmla="*/ 1818168 w 2030819"/>
              <a:gd name="connsiteY31" fmla="*/ 106501 h 840148"/>
              <a:gd name="connsiteX32" fmla="*/ 1722475 w 2030819"/>
              <a:gd name="connsiteY32" fmla="*/ 74604 h 840148"/>
              <a:gd name="connsiteX33" fmla="*/ 1626782 w 2030819"/>
              <a:gd name="connsiteY33" fmla="*/ 53338 h 840148"/>
              <a:gd name="connsiteX34" fmla="*/ 1509823 w 2030819"/>
              <a:gd name="connsiteY34" fmla="*/ 42706 h 840148"/>
              <a:gd name="connsiteX35" fmla="*/ 1382233 w 2030819"/>
              <a:gd name="connsiteY35" fmla="*/ 176 h 840148"/>
              <a:gd name="connsiteX36" fmla="*/ 956930 w 2030819"/>
              <a:gd name="connsiteY36" fmla="*/ 32073 h 840148"/>
              <a:gd name="connsiteX37" fmla="*/ 584791 w 2030819"/>
              <a:gd name="connsiteY37" fmla="*/ 53338 h 840148"/>
              <a:gd name="connsiteX38" fmla="*/ 457200 w 2030819"/>
              <a:gd name="connsiteY38" fmla="*/ 74604 h 840148"/>
              <a:gd name="connsiteX39" fmla="*/ 414670 w 2030819"/>
              <a:gd name="connsiteY39" fmla="*/ 85236 h 840148"/>
              <a:gd name="connsiteX40" fmla="*/ 350875 w 2030819"/>
              <a:gd name="connsiteY40" fmla="*/ 106501 h 840148"/>
              <a:gd name="connsiteX41" fmla="*/ 255182 w 2030819"/>
              <a:gd name="connsiteY41" fmla="*/ 117134 h 840148"/>
              <a:gd name="connsiteX42" fmla="*/ 202019 w 2030819"/>
              <a:gd name="connsiteY42" fmla="*/ 127766 h 840148"/>
              <a:gd name="connsiteX43" fmla="*/ 138223 w 2030819"/>
              <a:gd name="connsiteY43" fmla="*/ 138399 h 840148"/>
              <a:gd name="connsiteX44" fmla="*/ 106326 w 2030819"/>
              <a:gd name="connsiteY44" fmla="*/ 159664 h 840148"/>
              <a:gd name="connsiteX45" fmla="*/ 85061 w 2030819"/>
              <a:gd name="connsiteY45" fmla="*/ 223459 h 840148"/>
              <a:gd name="connsiteX46" fmla="*/ 31898 w 2030819"/>
              <a:gd name="connsiteY46" fmla="*/ 308520 h 84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0819" h="840148">
                <a:moveTo>
                  <a:pt x="0" y="106501"/>
                </a:moveTo>
                <a:cubicBezTo>
                  <a:pt x="3544" y="163208"/>
                  <a:pt x="4685" y="220117"/>
                  <a:pt x="10633" y="276622"/>
                </a:cubicBezTo>
                <a:cubicBezTo>
                  <a:pt x="14997" y="318078"/>
                  <a:pt x="23694" y="305227"/>
                  <a:pt x="53163" y="329785"/>
                </a:cubicBezTo>
                <a:cubicBezTo>
                  <a:pt x="87153" y="358109"/>
                  <a:pt x="103881" y="385961"/>
                  <a:pt x="127591" y="425478"/>
                </a:cubicBezTo>
                <a:cubicBezTo>
                  <a:pt x="135746" y="439069"/>
                  <a:pt x="143166" y="453214"/>
                  <a:pt x="148856" y="468008"/>
                </a:cubicBezTo>
                <a:cubicBezTo>
                  <a:pt x="160926" y="499390"/>
                  <a:pt x="152778" y="545050"/>
                  <a:pt x="180754" y="563701"/>
                </a:cubicBezTo>
                <a:lnTo>
                  <a:pt x="212651" y="584966"/>
                </a:lnTo>
                <a:cubicBezTo>
                  <a:pt x="216195" y="595599"/>
                  <a:pt x="215359" y="608939"/>
                  <a:pt x="223284" y="616864"/>
                </a:cubicBezTo>
                <a:cubicBezTo>
                  <a:pt x="235138" y="628718"/>
                  <a:pt x="279558" y="643316"/>
                  <a:pt x="297712" y="648762"/>
                </a:cubicBezTo>
                <a:cubicBezTo>
                  <a:pt x="370941" y="670731"/>
                  <a:pt x="380297" y="672066"/>
                  <a:pt x="457200" y="691292"/>
                </a:cubicBezTo>
                <a:cubicBezTo>
                  <a:pt x="482852" y="705950"/>
                  <a:pt x="527469" y="737899"/>
                  <a:pt x="563526" y="744455"/>
                </a:cubicBezTo>
                <a:cubicBezTo>
                  <a:pt x="630600" y="756650"/>
                  <a:pt x="765544" y="776352"/>
                  <a:pt x="765544" y="776352"/>
                </a:cubicBezTo>
                <a:cubicBezTo>
                  <a:pt x="842025" y="801846"/>
                  <a:pt x="746516" y="770915"/>
                  <a:pt x="839972" y="797617"/>
                </a:cubicBezTo>
                <a:cubicBezTo>
                  <a:pt x="850749" y="800696"/>
                  <a:pt x="860843" y="806245"/>
                  <a:pt x="871870" y="808250"/>
                </a:cubicBezTo>
                <a:cubicBezTo>
                  <a:pt x="899983" y="813362"/>
                  <a:pt x="928643" y="814842"/>
                  <a:pt x="956930" y="818883"/>
                </a:cubicBezTo>
                <a:cubicBezTo>
                  <a:pt x="1123957" y="842744"/>
                  <a:pt x="892748" y="815295"/>
                  <a:pt x="1116419" y="840148"/>
                </a:cubicBezTo>
                <a:cubicBezTo>
                  <a:pt x="1208568" y="836604"/>
                  <a:pt x="1300867" y="835860"/>
                  <a:pt x="1392865" y="829515"/>
                </a:cubicBezTo>
                <a:cubicBezTo>
                  <a:pt x="1404046" y="828744"/>
                  <a:pt x="1413890" y="821601"/>
                  <a:pt x="1424763" y="818883"/>
                </a:cubicBezTo>
                <a:cubicBezTo>
                  <a:pt x="1442295" y="814500"/>
                  <a:pt x="1460205" y="811794"/>
                  <a:pt x="1477926" y="808250"/>
                </a:cubicBezTo>
                <a:cubicBezTo>
                  <a:pt x="1562341" y="751972"/>
                  <a:pt x="1465136" y="817629"/>
                  <a:pt x="1637414" y="691292"/>
                </a:cubicBezTo>
                <a:cubicBezTo>
                  <a:pt x="1670161" y="667278"/>
                  <a:pt x="1709482" y="647073"/>
                  <a:pt x="1743740" y="627497"/>
                </a:cubicBezTo>
                <a:cubicBezTo>
                  <a:pt x="1750828" y="616864"/>
                  <a:pt x="1754876" y="603390"/>
                  <a:pt x="1765005" y="595599"/>
                </a:cubicBezTo>
                <a:cubicBezTo>
                  <a:pt x="1801632" y="567424"/>
                  <a:pt x="1846463" y="550754"/>
                  <a:pt x="1881963" y="521171"/>
                </a:cubicBezTo>
                <a:cubicBezTo>
                  <a:pt x="1903228" y="503450"/>
                  <a:pt x="1922726" y="483363"/>
                  <a:pt x="1945758" y="468008"/>
                </a:cubicBezTo>
                <a:cubicBezTo>
                  <a:pt x="1955083" y="461791"/>
                  <a:pt x="1967023" y="460920"/>
                  <a:pt x="1977656" y="457376"/>
                </a:cubicBezTo>
                <a:cubicBezTo>
                  <a:pt x="1983753" y="451279"/>
                  <a:pt x="2030819" y="408384"/>
                  <a:pt x="2030819" y="393580"/>
                </a:cubicBezTo>
                <a:cubicBezTo>
                  <a:pt x="2030819" y="380801"/>
                  <a:pt x="2015673" y="372901"/>
                  <a:pt x="2009554" y="361683"/>
                </a:cubicBezTo>
                <a:cubicBezTo>
                  <a:pt x="1994374" y="333853"/>
                  <a:pt x="1981200" y="304976"/>
                  <a:pt x="1967023" y="276622"/>
                </a:cubicBezTo>
                <a:cubicBezTo>
                  <a:pt x="1959935" y="262445"/>
                  <a:pt x="1950770" y="249129"/>
                  <a:pt x="1945758" y="234092"/>
                </a:cubicBezTo>
                <a:cubicBezTo>
                  <a:pt x="1938670" y="212827"/>
                  <a:pt x="1934517" y="190346"/>
                  <a:pt x="1924493" y="170297"/>
                </a:cubicBezTo>
                <a:cubicBezTo>
                  <a:pt x="1920010" y="161331"/>
                  <a:pt x="1910929" y="155449"/>
                  <a:pt x="1903228" y="149031"/>
                </a:cubicBezTo>
                <a:cubicBezTo>
                  <a:pt x="1849658" y="104389"/>
                  <a:pt x="1877353" y="124712"/>
                  <a:pt x="1818168" y="106501"/>
                </a:cubicBezTo>
                <a:cubicBezTo>
                  <a:pt x="1786032" y="96613"/>
                  <a:pt x="1755094" y="82759"/>
                  <a:pt x="1722475" y="74604"/>
                </a:cubicBezTo>
                <a:cubicBezTo>
                  <a:pt x="1695161" y="67775"/>
                  <a:pt x="1653774" y="56712"/>
                  <a:pt x="1626782" y="53338"/>
                </a:cubicBezTo>
                <a:cubicBezTo>
                  <a:pt x="1587937" y="48482"/>
                  <a:pt x="1548809" y="46250"/>
                  <a:pt x="1509823" y="42706"/>
                </a:cubicBezTo>
                <a:cubicBezTo>
                  <a:pt x="1467293" y="28529"/>
                  <a:pt x="1426976" y="-2620"/>
                  <a:pt x="1382233" y="176"/>
                </a:cubicBezTo>
                <a:cubicBezTo>
                  <a:pt x="788811" y="37265"/>
                  <a:pt x="1211241" y="3816"/>
                  <a:pt x="956930" y="32073"/>
                </a:cubicBezTo>
                <a:cubicBezTo>
                  <a:pt x="792755" y="50315"/>
                  <a:pt x="810549" y="44308"/>
                  <a:pt x="584791" y="53338"/>
                </a:cubicBezTo>
                <a:cubicBezTo>
                  <a:pt x="522648" y="62216"/>
                  <a:pt x="513178" y="62165"/>
                  <a:pt x="457200" y="74604"/>
                </a:cubicBezTo>
                <a:cubicBezTo>
                  <a:pt x="442935" y="77774"/>
                  <a:pt x="428667" y="81037"/>
                  <a:pt x="414670" y="85236"/>
                </a:cubicBezTo>
                <a:cubicBezTo>
                  <a:pt x="393200" y="91677"/>
                  <a:pt x="373153" y="104026"/>
                  <a:pt x="350875" y="106501"/>
                </a:cubicBezTo>
                <a:cubicBezTo>
                  <a:pt x="318977" y="110045"/>
                  <a:pt x="286953" y="112595"/>
                  <a:pt x="255182" y="117134"/>
                </a:cubicBezTo>
                <a:cubicBezTo>
                  <a:pt x="237292" y="119690"/>
                  <a:pt x="219799" y="124533"/>
                  <a:pt x="202019" y="127766"/>
                </a:cubicBezTo>
                <a:cubicBezTo>
                  <a:pt x="180808" y="131622"/>
                  <a:pt x="159488" y="134855"/>
                  <a:pt x="138223" y="138399"/>
                </a:cubicBezTo>
                <a:cubicBezTo>
                  <a:pt x="127591" y="145487"/>
                  <a:pt x="113099" y="148828"/>
                  <a:pt x="106326" y="159664"/>
                </a:cubicBezTo>
                <a:cubicBezTo>
                  <a:pt x="94446" y="178672"/>
                  <a:pt x="85061" y="223459"/>
                  <a:pt x="85061" y="223459"/>
                </a:cubicBezTo>
                <a:cubicBezTo>
                  <a:pt x="72670" y="322587"/>
                  <a:pt x="103002" y="308520"/>
                  <a:pt x="31898" y="3085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5685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Desert – Note the Stability</a:t>
            </a:r>
            <a:endParaRPr lang="en-CH"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1"/>
          </p:nvPr>
        </p:nvGraphicFramePr>
        <p:xfrm>
          <a:off x="406400" y="1209675"/>
          <a:ext cx="11088688" cy="469265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p:txBody>
          <a:bodyPr/>
          <a:lstStyle/>
          <a:p>
            <a:pPr algn="ctr"/>
            <a:fld id="{0C3A1854-6B63-4059-B360-A3C4972BF0FC}" type="slidenum">
              <a:rPr lang="ko-KR" altLang="en-US" smtClean="0"/>
              <a:pPr algn="ctr"/>
              <a:t>81</a:t>
            </a:fld>
            <a:endParaRPr lang="ko-KR" altLang="en-US" dirty="0"/>
          </a:p>
        </p:txBody>
      </p:sp>
    </p:spTree>
    <p:extLst>
      <p:ext uri="{BB962C8B-B14F-4D97-AF65-F5344CB8AC3E}">
        <p14:creationId xmlns:p14="http://schemas.microsoft.com/office/powerpoint/2010/main" val="3628228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lstStyle/>
          <a:p>
            <a:r>
              <a:rPr lang="en-029" dirty="0"/>
              <a:t>Weekly Solar Irradiation - Europe</a:t>
            </a:r>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2718924" y="1209675"/>
            <a:ext cx="6463640" cy="4692650"/>
          </a:xfrm>
          <a:prstGeom prst="rect">
            <a:avLst/>
          </a:prstGeom>
        </p:spPr>
      </p:pic>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12"/>
          </p:nvPr>
        </p:nvSpPr>
        <p:spPr/>
        <p:txBody>
          <a:bodyPr/>
          <a:lstStyle/>
          <a:p>
            <a:pPr algn="ctr"/>
            <a:fld id="{0C3A1854-6B63-4059-B360-A3C4972BF0FC}" type="slidenum">
              <a:rPr lang="ko-KR" altLang="en-US" smtClean="0"/>
              <a:pPr algn="ctr"/>
              <a:t>82</a:t>
            </a:fld>
            <a:endParaRPr lang="ko-KR" altLang="en-US" dirty="0"/>
          </a:p>
        </p:txBody>
      </p:sp>
    </p:spTree>
    <p:extLst>
      <p:ext uri="{BB962C8B-B14F-4D97-AF65-F5344CB8AC3E}">
        <p14:creationId xmlns:p14="http://schemas.microsoft.com/office/powerpoint/2010/main" val="1768936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D96A38-F739-4C94-8840-377E288613EC}"/>
              </a:ext>
            </a:extLst>
          </p:cNvPr>
          <p:cNvSpPr>
            <a:spLocks noGrp="1"/>
          </p:cNvSpPr>
          <p:nvPr>
            <p:ph type="title"/>
          </p:nvPr>
        </p:nvSpPr>
        <p:spPr/>
        <p:txBody>
          <a:bodyPr/>
          <a:lstStyle/>
          <a:p>
            <a:r>
              <a:rPr lang="en-US" dirty="0"/>
              <a:t>Final Output and Performance Ratio</a:t>
            </a:r>
          </a:p>
        </p:txBody>
      </p:sp>
      <p:sp>
        <p:nvSpPr>
          <p:cNvPr id="2" name="Content Placeholder 1">
            <a:extLst>
              <a:ext uri="{FF2B5EF4-FFF2-40B4-BE49-F238E27FC236}">
                <a16:creationId xmlns:a16="http://schemas.microsoft.com/office/drawing/2014/main" id="{AC7D53FA-A158-4EB8-B811-A4EC022AA89D}"/>
              </a:ext>
            </a:extLst>
          </p:cNvPr>
          <p:cNvSpPr>
            <a:spLocks noGrp="1"/>
          </p:cNvSpPr>
          <p:nvPr>
            <p:ph idx="1"/>
          </p:nvPr>
        </p:nvSpPr>
        <p:spPr/>
        <p:txBody>
          <a:bodyPr>
            <a:normAutofit/>
          </a:bodyPr>
          <a:lstStyle/>
          <a:p>
            <a:r>
              <a:rPr lang="en-US" dirty="0"/>
              <a:t>In-plane radiation</a:t>
            </a:r>
          </a:p>
          <a:p>
            <a:pPr lvl="1"/>
            <a:r>
              <a:rPr lang="en-US" dirty="0"/>
              <a:t>From the sun and nothing to do with type of solar panels, sand on panels, size of inverters, losses from trees and shading, line losses. Only depends on the day and night and clouds</a:t>
            </a:r>
          </a:p>
          <a:p>
            <a:r>
              <a:rPr lang="en-US" dirty="0"/>
              <a:t>Final output</a:t>
            </a:r>
          </a:p>
          <a:p>
            <a:pPr lvl="1"/>
            <a:r>
              <a:rPr lang="en-US" dirty="0"/>
              <a:t>Depends on panel temperature coefficient, how size the inverters, line losses, losses due to crap on the panels etc.</a:t>
            </a:r>
          </a:p>
          <a:p>
            <a:r>
              <a:rPr lang="en-US" dirty="0"/>
              <a:t>Performance Ratio</a:t>
            </a:r>
          </a:p>
          <a:p>
            <a:pPr lvl="1"/>
            <a:r>
              <a:rPr lang="en-US" dirty="0"/>
              <a:t>Converts in-plane radiation to final output</a:t>
            </a:r>
          </a:p>
          <a:p>
            <a:pPr lvl="1"/>
            <a:r>
              <a:rPr lang="en-US" dirty="0"/>
              <a:t>In-plane capacity factor x PR = Final capacity factor</a:t>
            </a:r>
          </a:p>
          <a:p>
            <a:r>
              <a:rPr lang="en-US" dirty="0"/>
              <a:t>Example</a:t>
            </a:r>
          </a:p>
          <a:p>
            <a:pPr lvl="1"/>
            <a:r>
              <a:rPr lang="en-US" dirty="0"/>
              <a:t>In-Plane (31%) x PR (80%) = 24.8%</a:t>
            </a:r>
          </a:p>
          <a:p>
            <a:pPr lvl="1"/>
            <a:endParaRPr lang="en-US" dirty="0"/>
          </a:p>
        </p:txBody>
      </p:sp>
      <p:sp>
        <p:nvSpPr>
          <p:cNvPr id="4" name="Slide Number Placeholder 3">
            <a:extLst>
              <a:ext uri="{FF2B5EF4-FFF2-40B4-BE49-F238E27FC236}">
                <a16:creationId xmlns:a16="http://schemas.microsoft.com/office/drawing/2014/main" id="{0C8474DC-DECD-4158-98AE-1909767AE3CB}"/>
              </a:ext>
            </a:extLst>
          </p:cNvPr>
          <p:cNvSpPr>
            <a:spLocks noGrp="1"/>
          </p:cNvSpPr>
          <p:nvPr>
            <p:ph type="sldNum" sz="quarter" idx="12"/>
          </p:nvPr>
        </p:nvSpPr>
        <p:spPr/>
        <p:txBody>
          <a:bodyPr/>
          <a:lstStyle/>
          <a:p>
            <a:pPr algn="ctr"/>
            <a:fld id="{0C3A1854-6B63-4059-B360-A3C4972BF0FC}" type="slidenum">
              <a:rPr lang="ko-KR" altLang="en-US" smtClean="0"/>
              <a:pPr algn="ctr"/>
              <a:t>83</a:t>
            </a:fld>
            <a:endParaRPr lang="ko-KR" altLang="en-US" dirty="0"/>
          </a:p>
        </p:txBody>
      </p:sp>
    </p:spTree>
    <p:extLst>
      <p:ext uri="{BB962C8B-B14F-4D97-AF65-F5344CB8AC3E}">
        <p14:creationId xmlns:p14="http://schemas.microsoft.com/office/powerpoint/2010/main" val="1217186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BD9ED-655C-4B60-BD39-BE027DF04326}"/>
              </a:ext>
            </a:extLst>
          </p:cNvPr>
          <p:cNvSpPr>
            <a:spLocks noGrp="1"/>
          </p:cNvSpPr>
          <p:nvPr>
            <p:ph type="title"/>
          </p:nvPr>
        </p:nvSpPr>
        <p:spPr/>
        <p:txBody>
          <a:bodyPr vert="horz" lIns="91440" tIns="45720" rIns="91440" bIns="45720" rtlCol="0" anchor="ctr">
            <a:normAutofit fontScale="90000"/>
          </a:bodyPr>
          <a:lstStyle/>
          <a:p>
            <a:pPr algn="l"/>
            <a:r>
              <a:rPr lang="en-US" sz="4400" dirty="0">
                <a:solidFill>
                  <a:schemeClr val="bg1"/>
                </a:solidFill>
                <a:latin typeface="+mj-lt"/>
                <a:cs typeface="+mj-cs"/>
              </a:rPr>
              <a:t>Work Through PVSyst</a:t>
            </a:r>
          </a:p>
        </p:txBody>
      </p:sp>
      <p:sp>
        <p:nvSpPr>
          <p:cNvPr id="4" name="Content Placeholder 3">
            <a:extLst>
              <a:ext uri="{FF2B5EF4-FFF2-40B4-BE49-F238E27FC236}">
                <a16:creationId xmlns:a16="http://schemas.microsoft.com/office/drawing/2014/main" id="{EA06D021-252D-468E-B160-4DFB5757101A}"/>
              </a:ext>
            </a:extLst>
          </p:cNvPr>
          <p:cNvSpPr>
            <a:spLocks noGrp="1"/>
          </p:cNvSpPr>
          <p:nvPr>
            <p:ph idx="1"/>
          </p:nvPr>
        </p:nvSpPr>
        <p:spPr/>
        <p:txBody>
          <a:bodyPr vert="horz" lIns="91440" tIns="45720" rIns="91440" bIns="45720" rtlCol="0">
            <a:normAutofit/>
          </a:bodyPr>
          <a:lstStyle/>
          <a:p>
            <a:r>
              <a:rPr lang="en-US" sz="1700" dirty="0">
                <a:solidFill>
                  <a:schemeClr val="tx1"/>
                </a:solidFill>
                <a:latin typeface="+mn-lt"/>
                <a:cs typeface="+mn-cs"/>
              </a:rPr>
              <a:t>Don’t need anything other than the column of Effective Irradiance on Collectors as well as Energy Injected into the Grid.  Convert both of these to capacity factors and then divide the energy into grid by the irradiation on collectors.</a:t>
            </a:r>
          </a:p>
          <a:p>
            <a:endParaRPr lang="en-US" sz="1700" dirty="0">
              <a:solidFill>
                <a:schemeClr val="tx1"/>
              </a:solidFill>
              <a:latin typeface="+mn-lt"/>
              <a:cs typeface="+mn-cs"/>
            </a:endParaRPr>
          </a:p>
          <a:p>
            <a:endParaRPr lang="en-US" sz="1700" dirty="0">
              <a:solidFill>
                <a:schemeClr val="tx1"/>
              </a:solidFill>
              <a:latin typeface="+mn-lt"/>
              <a:cs typeface="+mn-cs"/>
            </a:endParaRPr>
          </a:p>
        </p:txBody>
      </p:sp>
      <p:pic>
        <p:nvPicPr>
          <p:cNvPr id="5" name="Picture 4">
            <a:extLst>
              <a:ext uri="{FF2B5EF4-FFF2-40B4-BE49-F238E27FC236}">
                <a16:creationId xmlns:a16="http://schemas.microsoft.com/office/drawing/2014/main" id="{D15609D8-EF57-4A42-90ED-AE1946F9C544}"/>
              </a:ext>
            </a:extLst>
          </p:cNvPr>
          <p:cNvPicPr>
            <a:picLocks noChangeAspect="1"/>
          </p:cNvPicPr>
          <p:nvPr/>
        </p:nvPicPr>
        <p:blipFill>
          <a:blip r:embed="rId2"/>
          <a:stretch>
            <a:fillRect/>
          </a:stretch>
        </p:blipFill>
        <p:spPr>
          <a:xfrm>
            <a:off x="4119340" y="1933791"/>
            <a:ext cx="6548661" cy="4142026"/>
          </a:xfrm>
          <a:prstGeom prst="rect">
            <a:avLst/>
          </a:prstGeom>
        </p:spPr>
      </p:pic>
      <p:cxnSp>
        <p:nvCxnSpPr>
          <p:cNvPr id="7" name="Straight Arrow Connector 6">
            <a:extLst>
              <a:ext uri="{FF2B5EF4-FFF2-40B4-BE49-F238E27FC236}">
                <a16:creationId xmlns:a16="http://schemas.microsoft.com/office/drawing/2014/main" id="{F2C8C4DC-2BBA-487E-B56D-37B61B0D7C12}"/>
              </a:ext>
            </a:extLst>
          </p:cNvPr>
          <p:cNvCxnSpPr>
            <a:cxnSpLocks/>
          </p:cNvCxnSpPr>
          <p:nvPr/>
        </p:nvCxnSpPr>
        <p:spPr>
          <a:xfrm flipH="1">
            <a:off x="7887093" y="461914"/>
            <a:ext cx="1008668"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ED7DC6-7F9D-4FDF-83A6-A4A220FB8F7A}"/>
              </a:ext>
            </a:extLst>
          </p:cNvPr>
          <p:cNvCxnSpPr>
            <a:cxnSpLocks/>
          </p:cNvCxnSpPr>
          <p:nvPr/>
        </p:nvCxnSpPr>
        <p:spPr>
          <a:xfrm>
            <a:off x="8999456" y="461914"/>
            <a:ext cx="1338606"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DEE028-653B-437A-A4A4-DB7970E6094B}"/>
              </a:ext>
            </a:extLst>
          </p:cNvPr>
          <p:cNvSpPr txBox="1"/>
          <p:nvPr/>
        </p:nvSpPr>
        <p:spPr>
          <a:xfrm>
            <a:off x="7393669" y="365125"/>
            <a:ext cx="2765284" cy="923330"/>
          </a:xfrm>
          <a:prstGeom prst="rect">
            <a:avLst/>
          </a:prstGeom>
          <a:solidFill>
            <a:srgbClr val="92D050"/>
          </a:solidFill>
        </p:spPr>
        <p:txBody>
          <a:bodyPr wrap="square" rtlCol="0">
            <a:spAutoFit/>
          </a:bodyPr>
          <a:lstStyle/>
          <a:p>
            <a:r>
              <a:rPr lang="en-US" dirty="0"/>
              <a:t>Can divide the energy injected to grid divided by radiation on collectors</a:t>
            </a:r>
          </a:p>
        </p:txBody>
      </p:sp>
    </p:spTree>
    <p:extLst>
      <p:ext uri="{BB962C8B-B14F-4D97-AF65-F5344CB8AC3E}">
        <p14:creationId xmlns:p14="http://schemas.microsoft.com/office/powerpoint/2010/main" val="2822932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6314993" y="640081"/>
            <a:ext cx="5187246" cy="5577837"/>
          </a:xfrm>
          <a:prstGeom prst="rect">
            <a:avLst/>
          </a:prstGeom>
          <a:effectLst/>
        </p:spPr>
      </p:pic>
      <p:sp>
        <p:nvSpPr>
          <p:cNvPr id="7" name="Title 6">
            <a:extLst>
              <a:ext uri="{FF2B5EF4-FFF2-40B4-BE49-F238E27FC236}">
                <a16:creationId xmlns:a16="http://schemas.microsoft.com/office/drawing/2014/main" id="{A88183BD-3AAB-9145-1E06-DCEBAE767B83}"/>
              </a:ext>
            </a:extLst>
          </p:cNvPr>
          <p:cNvSpPr>
            <a:spLocks noGrp="1"/>
          </p:cNvSpPr>
          <p:nvPr>
            <p:ph type="title"/>
          </p:nvPr>
        </p:nvSpPr>
        <p:spPr/>
        <p:txBody>
          <a:bodyPr/>
          <a:lstStyle/>
          <a:p>
            <a:r>
              <a:rPr lang="en-US" dirty="0"/>
              <a:t>Loss Diagram Illustration</a:t>
            </a:r>
          </a:p>
        </p:txBody>
      </p:sp>
      <p:sp>
        <p:nvSpPr>
          <p:cNvPr id="4" name="Content Placeholder 3">
            <a:extLst>
              <a:ext uri="{FF2B5EF4-FFF2-40B4-BE49-F238E27FC236}">
                <a16:creationId xmlns:a16="http://schemas.microsoft.com/office/drawing/2014/main" id="{5D6EF402-8349-49EA-80AE-59EC23037286}"/>
              </a:ext>
            </a:extLst>
          </p:cNvPr>
          <p:cNvSpPr>
            <a:spLocks noGrp="1"/>
          </p:cNvSpPr>
          <p:nvPr>
            <p:ph idx="1"/>
          </p:nvPr>
        </p:nvSpPr>
        <p:spPr>
          <a:xfrm>
            <a:off x="406401" y="1209675"/>
            <a:ext cx="5024582" cy="3583998"/>
          </a:xfrm>
        </p:spPr>
        <p:txBody>
          <a:bodyPr vert="horz" lIns="91440" tIns="45720" rIns="91440" bIns="45720" rtlCol="0">
            <a:normAutofit/>
          </a:bodyPr>
          <a:lstStyle/>
          <a:p>
            <a:r>
              <a:rPr lang="en-US" dirty="0">
                <a:latin typeface="+mn-lt"/>
                <a:cs typeface="+mn-cs"/>
              </a:rPr>
              <a:t>Convert loss diagram into capacity factor and compare different cases.</a:t>
            </a:r>
          </a:p>
          <a:p>
            <a:r>
              <a:rPr lang="en-US" dirty="0">
                <a:latin typeface="+mn-lt"/>
                <a:cs typeface="+mn-cs"/>
              </a:rPr>
              <a:t>Difficult to compute performance ratio from these diagrams.</a:t>
            </a:r>
          </a:p>
          <a:p>
            <a:r>
              <a:rPr lang="en-US"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406827" y="3873919"/>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4083460" y="3873918"/>
            <a:ext cx="1447652" cy="1272179"/>
          </a:xfrm>
          <a:prstGeom prst="rect">
            <a:avLst/>
          </a:prstGeom>
        </p:spPr>
      </p:pic>
    </p:spTree>
    <p:extLst>
      <p:ext uri="{BB962C8B-B14F-4D97-AF65-F5344CB8AC3E}">
        <p14:creationId xmlns:p14="http://schemas.microsoft.com/office/powerpoint/2010/main" val="17182338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F41DAA-A5B8-4F5A-9BAF-88760595BBE0}"/>
              </a:ext>
            </a:extLst>
          </p:cNvPr>
          <p:cNvSpPr>
            <a:spLocks noGrp="1"/>
          </p:cNvSpPr>
          <p:nvPr>
            <p:ph type="title"/>
          </p:nvPr>
        </p:nvSpPr>
        <p:spPr/>
        <p:txBody>
          <a:bodyPr/>
          <a:lstStyle/>
          <a:p>
            <a:r>
              <a:rPr lang="en-US" dirty="0"/>
              <a:t>Example of Temperature Coefficient</a:t>
            </a:r>
          </a:p>
        </p:txBody>
      </p:sp>
      <p:sp>
        <p:nvSpPr>
          <p:cNvPr id="4" name="Content Placeholder 3">
            <a:extLst>
              <a:ext uri="{FF2B5EF4-FFF2-40B4-BE49-F238E27FC236}">
                <a16:creationId xmlns:a16="http://schemas.microsoft.com/office/drawing/2014/main" id="{1462A823-3369-41C7-AD2B-4601AD446539}"/>
              </a:ext>
            </a:extLst>
          </p:cNvPr>
          <p:cNvSpPr>
            <a:spLocks noGrp="1"/>
          </p:cNvSpPr>
          <p:nvPr>
            <p:ph idx="1"/>
          </p:nvPr>
        </p:nvSpPr>
        <p:spPr/>
        <p:txBody>
          <a:bodyPr/>
          <a:lstStyle/>
          <a:p>
            <a:r>
              <a:rPr lang="en-US" dirty="0"/>
              <a:t>You can find temperature coefficients – some examples are listed below.</a:t>
            </a:r>
          </a:p>
          <a:p>
            <a:r>
              <a:rPr lang="en-US" dirty="0"/>
              <a:t>The Nominal Operating Cell Temperature (NOCT) is defined as the temperature reached by open circuited cells in a module.</a:t>
            </a:r>
          </a:p>
          <a:p>
            <a:endParaRPr lang="en-US" dirty="0"/>
          </a:p>
        </p:txBody>
      </p:sp>
      <p:pic>
        <p:nvPicPr>
          <p:cNvPr id="5" name="Picture 4">
            <a:extLst>
              <a:ext uri="{FF2B5EF4-FFF2-40B4-BE49-F238E27FC236}">
                <a16:creationId xmlns:a16="http://schemas.microsoft.com/office/drawing/2014/main" id="{4B1749D3-AB14-4749-B2FA-72BBDF4D86AF}"/>
              </a:ext>
            </a:extLst>
          </p:cNvPr>
          <p:cNvPicPr>
            <a:picLocks noChangeAspect="1"/>
          </p:cNvPicPr>
          <p:nvPr/>
        </p:nvPicPr>
        <p:blipFill>
          <a:blip r:embed="rId2"/>
          <a:stretch>
            <a:fillRect/>
          </a:stretch>
        </p:blipFill>
        <p:spPr>
          <a:xfrm>
            <a:off x="3040463" y="2931350"/>
            <a:ext cx="5238095" cy="2971429"/>
          </a:xfrm>
          <a:prstGeom prst="rect">
            <a:avLst/>
          </a:prstGeom>
        </p:spPr>
      </p:pic>
    </p:spTree>
    <p:extLst>
      <p:ext uri="{BB962C8B-B14F-4D97-AF65-F5344CB8AC3E}">
        <p14:creationId xmlns:p14="http://schemas.microsoft.com/office/powerpoint/2010/main" val="3730233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14D-4824-1687-C58C-F4C96062C94A}"/>
              </a:ext>
            </a:extLst>
          </p:cNvPr>
          <p:cNvSpPr>
            <a:spLocks noGrp="1"/>
          </p:cNvSpPr>
          <p:nvPr>
            <p:ph type="title"/>
          </p:nvPr>
        </p:nvSpPr>
        <p:spPr/>
        <p:txBody>
          <a:bodyPr/>
          <a:lstStyle/>
          <a:p>
            <a:r>
              <a:rPr lang="en-US" dirty="0"/>
              <a:t>Solar Case Issues to Think About</a:t>
            </a:r>
          </a:p>
        </p:txBody>
      </p:sp>
      <p:sp>
        <p:nvSpPr>
          <p:cNvPr id="3" name="Text Placeholder 2">
            <a:extLst>
              <a:ext uri="{FF2B5EF4-FFF2-40B4-BE49-F238E27FC236}">
                <a16:creationId xmlns:a16="http://schemas.microsoft.com/office/drawing/2014/main" id="{C03BCCFD-D2A3-BA12-FFF3-B46A05A104A5}"/>
              </a:ext>
            </a:extLst>
          </p:cNvPr>
          <p:cNvSpPr>
            <a:spLocks noGrp="1"/>
          </p:cNvSpPr>
          <p:nvPr>
            <p:ph idx="1"/>
          </p:nvPr>
        </p:nvSpPr>
        <p:spPr/>
        <p:txBody>
          <a:bodyPr/>
          <a:lstStyle/>
          <a:p>
            <a:r>
              <a:rPr lang="en-US" dirty="0"/>
              <a:t>Starting Point versus variation</a:t>
            </a:r>
          </a:p>
          <a:p>
            <a:r>
              <a:rPr lang="en-US" dirty="0"/>
              <a:t>Degradation and guarantees</a:t>
            </a:r>
          </a:p>
          <a:p>
            <a:r>
              <a:rPr lang="en-US" dirty="0"/>
              <a:t>If you have other projects in similar areas</a:t>
            </a:r>
          </a:p>
          <a:p>
            <a:r>
              <a:rPr lang="en-US" dirty="0"/>
              <a:t>Comparison with other P90 and standard deviation</a:t>
            </a:r>
          </a:p>
          <a:p>
            <a:endParaRPr lang="en-US" dirty="0"/>
          </a:p>
        </p:txBody>
      </p:sp>
    </p:spTree>
    <p:extLst>
      <p:ext uri="{BB962C8B-B14F-4D97-AF65-F5344CB8AC3E}">
        <p14:creationId xmlns:p14="http://schemas.microsoft.com/office/powerpoint/2010/main" val="4246811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DDBE-A5CC-F903-5B5F-9FC8E75DD664}"/>
              </a:ext>
            </a:extLst>
          </p:cNvPr>
          <p:cNvSpPr>
            <a:spLocks noGrp="1"/>
          </p:cNvSpPr>
          <p:nvPr>
            <p:ph type="ctrTitle"/>
          </p:nvPr>
        </p:nvSpPr>
        <p:spPr>
          <a:xfrm>
            <a:off x="838200" y="969574"/>
            <a:ext cx="6754091" cy="3699407"/>
          </a:xfrm>
        </p:spPr>
        <p:txBody>
          <a:bodyPr>
            <a:normAutofit/>
          </a:bodyPr>
          <a:lstStyle/>
          <a:p>
            <a:r>
              <a:rPr lang="en-US" dirty="0"/>
              <a:t>Section 3:</a:t>
            </a:r>
            <a:br>
              <a:rPr lang="en-US" dirty="0"/>
            </a:br>
            <a:r>
              <a:rPr lang="en-US" dirty="0"/>
              <a:t>Loan Agreement Contract in Project Finance</a:t>
            </a:r>
          </a:p>
        </p:txBody>
      </p:sp>
    </p:spTree>
    <p:extLst>
      <p:ext uri="{BB962C8B-B14F-4D97-AF65-F5344CB8AC3E}">
        <p14:creationId xmlns:p14="http://schemas.microsoft.com/office/powerpoint/2010/main" val="700568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9E54-446B-1C3D-82F3-F14858EA42B8}"/>
              </a:ext>
            </a:extLst>
          </p:cNvPr>
          <p:cNvSpPr>
            <a:spLocks noGrp="1"/>
          </p:cNvSpPr>
          <p:nvPr>
            <p:ph type="title"/>
          </p:nvPr>
        </p:nvSpPr>
        <p:spPr/>
        <p:txBody>
          <a:bodyPr/>
          <a:lstStyle/>
          <a:p>
            <a:r>
              <a:rPr lang="en-US" dirty="0"/>
              <a:t>Five Parts of Debt</a:t>
            </a:r>
          </a:p>
        </p:txBody>
      </p:sp>
      <p:sp>
        <p:nvSpPr>
          <p:cNvPr id="3" name="Text Placeholder 2">
            <a:extLst>
              <a:ext uri="{FF2B5EF4-FFF2-40B4-BE49-F238E27FC236}">
                <a16:creationId xmlns:a16="http://schemas.microsoft.com/office/drawing/2014/main" id="{162BAB9B-134C-E6E0-962B-91E06AA5FD8C}"/>
              </a:ext>
            </a:extLst>
          </p:cNvPr>
          <p:cNvSpPr>
            <a:spLocks noGrp="1"/>
          </p:cNvSpPr>
          <p:nvPr>
            <p:ph idx="1"/>
          </p:nvPr>
        </p:nvSpPr>
        <p:spPr>
          <a:xfrm>
            <a:off x="406401" y="1549152"/>
            <a:ext cx="5024582" cy="4304434"/>
          </a:xfrm>
        </p:spPr>
        <p:txBody>
          <a:bodyPr/>
          <a:lstStyle/>
          <a:p>
            <a:r>
              <a:rPr lang="en-US" dirty="0"/>
              <a:t>Any debt has the following parts in deriving the structure</a:t>
            </a:r>
          </a:p>
          <a:p>
            <a:pPr marL="457200" indent="-457200">
              <a:buFont typeface="+mj-lt"/>
              <a:buAutoNum type="arabicPeriod"/>
            </a:pPr>
            <a:r>
              <a:rPr lang="en-US" dirty="0"/>
              <a:t>Debt Size</a:t>
            </a:r>
          </a:p>
          <a:p>
            <a:pPr marL="457200" indent="-457200">
              <a:buFont typeface="+mj-lt"/>
              <a:buAutoNum type="arabicPeriod"/>
            </a:pPr>
            <a:r>
              <a:rPr lang="en-US" dirty="0"/>
              <a:t>Funding Pre-COD</a:t>
            </a:r>
          </a:p>
          <a:p>
            <a:pPr marL="457200" indent="-457200">
              <a:buFont typeface="+mj-lt"/>
              <a:buAutoNum type="arabicPeriod"/>
            </a:pPr>
            <a:r>
              <a:rPr lang="en-US" dirty="0"/>
              <a:t>Repayment Post-COD</a:t>
            </a:r>
          </a:p>
          <a:p>
            <a:pPr marL="457200" indent="-457200">
              <a:buFont typeface="+mj-lt"/>
              <a:buAutoNum type="arabicPeriod"/>
            </a:pPr>
            <a:r>
              <a:rPr lang="en-US" dirty="0"/>
              <a:t>Interest and Fees Paid </a:t>
            </a:r>
          </a:p>
          <a:p>
            <a:pPr marL="457200" indent="-457200">
              <a:buFont typeface="+mj-lt"/>
              <a:buAutoNum type="arabicPeriod"/>
            </a:pPr>
            <a:r>
              <a:rPr lang="en-US" dirty="0"/>
              <a:t>Other Features to Improve Ability to Repay including covenants, DSRA and cash sweep</a:t>
            </a:r>
          </a:p>
        </p:txBody>
      </p:sp>
      <p:pic>
        <p:nvPicPr>
          <p:cNvPr id="5" name="Picture 4">
            <a:extLst>
              <a:ext uri="{FF2B5EF4-FFF2-40B4-BE49-F238E27FC236}">
                <a16:creationId xmlns:a16="http://schemas.microsoft.com/office/drawing/2014/main" id="{9F6DFC8D-E959-60A9-B391-683ED0DC0B81}"/>
              </a:ext>
            </a:extLst>
          </p:cNvPr>
          <p:cNvPicPr>
            <a:picLocks noChangeAspect="1"/>
          </p:cNvPicPr>
          <p:nvPr/>
        </p:nvPicPr>
        <p:blipFill>
          <a:blip r:embed="rId2"/>
          <a:stretch>
            <a:fillRect/>
          </a:stretch>
        </p:blipFill>
        <p:spPr>
          <a:xfrm>
            <a:off x="5923148" y="1549152"/>
            <a:ext cx="5266417" cy="3759696"/>
          </a:xfrm>
          <a:prstGeom prst="rect">
            <a:avLst/>
          </a:prstGeom>
        </p:spPr>
      </p:pic>
    </p:spTree>
    <p:extLst>
      <p:ext uri="{BB962C8B-B14F-4D97-AF65-F5344CB8AC3E}">
        <p14:creationId xmlns:p14="http://schemas.microsoft.com/office/powerpoint/2010/main" val="195884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530731" y="2751379"/>
            <a:ext cx="2066190" cy="134836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709226" y="4831009"/>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3309452" y="4505372"/>
            <a:ext cx="1846273" cy="69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841342" y="4342065"/>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155724" y="3736979"/>
            <a:ext cx="1820040" cy="128173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Special Purpose Vehicle: Bond Rating of A-</a:t>
            </a:r>
          </a:p>
        </p:txBody>
      </p:sp>
      <p:sp>
        <p:nvSpPr>
          <p:cNvPr id="14" name="Oval 13"/>
          <p:cNvSpPr/>
          <p:nvPr/>
        </p:nvSpPr>
        <p:spPr bwMode="auto">
          <a:xfrm>
            <a:off x="1595344" y="1987281"/>
            <a:ext cx="1996233" cy="107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EPC Contractor: Kellogg with Strong Record and Finances</a:t>
            </a:r>
          </a:p>
        </p:txBody>
      </p:sp>
      <p:sp>
        <p:nvSpPr>
          <p:cNvPr id="15" name="Rectangle 14"/>
          <p:cNvSpPr/>
          <p:nvPr/>
        </p:nvSpPr>
        <p:spPr bwMode="auto">
          <a:xfrm>
            <a:off x="3801912" y="3163546"/>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EPC: Fixed Price Contract with LD</a:t>
            </a:r>
          </a:p>
        </p:txBody>
      </p:sp>
      <p:sp>
        <p:nvSpPr>
          <p:cNvPr id="21" name="Oval 20"/>
          <p:cNvSpPr/>
          <p:nvPr/>
        </p:nvSpPr>
        <p:spPr bwMode="auto">
          <a:xfrm>
            <a:off x="8575964" y="3844937"/>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1" name="Oval 30"/>
          <p:cNvSpPr/>
          <p:nvPr/>
        </p:nvSpPr>
        <p:spPr bwMode="auto">
          <a:xfrm>
            <a:off x="1565565" y="3864638"/>
            <a:ext cx="1743887" cy="129540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1200" dirty="0">
              <a:solidFill>
                <a:schemeClr val="bg1">
                  <a:lumMod val="95000"/>
                </a:schemeClr>
              </a:solidFill>
              <a:latin typeface="Arial" pitchFamily="34" charset="0"/>
            </a:endParaRPr>
          </a:p>
        </p:txBody>
      </p:sp>
      <p:sp>
        <p:nvSpPr>
          <p:cNvPr id="32" name="Oval 31"/>
          <p:cNvSpPr/>
          <p:nvPr/>
        </p:nvSpPr>
        <p:spPr bwMode="auto">
          <a:xfrm>
            <a:off x="8194964" y="5693438"/>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rPr>
              <a:t>Issued bonds and debt with long tenor and low rates</a:t>
            </a:r>
            <a:endParaRPr lang="en-US" sz="1200" dirty="0">
              <a:solidFill>
                <a:schemeClr val="bg1">
                  <a:lumMod val="95000"/>
                </a:schemeClr>
              </a:solidFill>
              <a:latin typeface="Arial" pitchFamily="34" charset="0"/>
            </a:endParaRPr>
          </a:p>
        </p:txBody>
      </p:sp>
      <p:sp>
        <p:nvSpPr>
          <p:cNvPr id="33" name="Oval 32"/>
          <p:cNvSpPr/>
          <p:nvPr/>
        </p:nvSpPr>
        <p:spPr bwMode="auto">
          <a:xfrm>
            <a:off x="1858254" y="5541038"/>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1200" dirty="0">
                <a:solidFill>
                  <a:schemeClr val="bg1">
                    <a:lumMod val="95000"/>
                  </a:schemeClr>
                </a:solidFill>
              </a:rPr>
              <a:t>Mobil </a:t>
            </a:r>
          </a:p>
          <a:p>
            <a:pPr algn="ctr" eaLnBrk="0" fontAlgn="base" hangingPunct="0">
              <a:spcBef>
                <a:spcPct val="0"/>
              </a:spcBef>
              <a:spcAft>
                <a:spcPct val="0"/>
              </a:spcAft>
            </a:pPr>
            <a:r>
              <a:rPr lang="en-US" sz="1200" dirty="0">
                <a:solidFill>
                  <a:schemeClr val="bg1">
                    <a:lumMod val="95000"/>
                  </a:schemeClr>
                </a:solidFill>
                <a:latin typeface="Arial" pitchFamily="34" charset="0"/>
              </a:rPr>
              <a:t>State</a:t>
            </a:r>
          </a:p>
        </p:txBody>
      </p:sp>
      <p:sp>
        <p:nvSpPr>
          <p:cNvPr id="43" name="Rectangle 42"/>
          <p:cNvSpPr/>
          <p:nvPr/>
        </p:nvSpPr>
        <p:spPr bwMode="auto">
          <a:xfrm>
            <a:off x="6709226" y="5252285"/>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3677235" y="4831009"/>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642872" y="2135820"/>
            <a:ext cx="0" cy="17888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7178606" y="4132516"/>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3736430" y="4196653"/>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Supply Agreement</a:t>
            </a:r>
          </a:p>
        </p:txBody>
      </p:sp>
      <p:sp>
        <p:nvSpPr>
          <p:cNvPr id="39" name="Rectangle 38"/>
          <p:cNvSpPr/>
          <p:nvPr/>
        </p:nvSpPr>
        <p:spPr bwMode="auto">
          <a:xfrm>
            <a:off x="6281951" y="2235837"/>
            <a:ext cx="1176574" cy="873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Off-take Contract with minimum supply </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Ras Laffan Diagram</a:t>
            </a:r>
          </a:p>
        </p:txBody>
      </p:sp>
      <p:sp>
        <p:nvSpPr>
          <p:cNvPr id="47" name="Rectangle 46"/>
          <p:cNvSpPr/>
          <p:nvPr/>
        </p:nvSpPr>
        <p:spPr bwMode="auto">
          <a:xfrm>
            <a:off x="4259778" y="5443054"/>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975765" y="4703163"/>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591577" y="4703164"/>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9873AC-FEA8-47A8-BD26-A0A9A9B884A9}"/>
              </a:ext>
            </a:extLst>
          </p:cNvPr>
          <p:cNvSpPr/>
          <p:nvPr/>
        </p:nvSpPr>
        <p:spPr bwMode="auto">
          <a:xfrm>
            <a:off x="4549749" y="1046522"/>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Off-taker: Korea and Japan Utility Companies: Want strong off-taker with inactive to honor</a:t>
            </a:r>
            <a:r>
              <a:rPr lang="en-US" sz="1200" dirty="0">
                <a:solidFill>
                  <a:schemeClr val="bg1">
                    <a:lumMod val="95000"/>
                  </a:schemeClr>
                </a:solidFill>
              </a:rPr>
              <a:t> contract</a:t>
            </a:r>
            <a:endParaRPr lang="en-US" sz="1200" dirty="0">
              <a:solidFill>
                <a:schemeClr val="bg1">
                  <a:lumMod val="95000"/>
                </a:schemeClr>
              </a:solidFill>
              <a:latin typeface="Arial" pitchFamily="34" charset="0"/>
            </a:endParaRPr>
          </a:p>
        </p:txBody>
      </p:sp>
      <p:sp>
        <p:nvSpPr>
          <p:cNvPr id="27" name="Oval 26">
            <a:extLst>
              <a:ext uri="{FF2B5EF4-FFF2-40B4-BE49-F238E27FC236}">
                <a16:creationId xmlns:a16="http://schemas.microsoft.com/office/drawing/2014/main" id="{370EDF97-8264-4FDB-AAF1-F88E89065070}"/>
              </a:ext>
            </a:extLst>
          </p:cNvPr>
          <p:cNvSpPr/>
          <p:nvPr/>
        </p:nvSpPr>
        <p:spPr bwMode="auto">
          <a:xfrm>
            <a:off x="8575964" y="3864602"/>
            <a:ext cx="1585972" cy="94043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O&amp;M Contractor</a:t>
            </a:r>
          </a:p>
        </p:txBody>
      </p:sp>
      <p:sp>
        <p:nvSpPr>
          <p:cNvPr id="30" name="Oval 29">
            <a:extLst>
              <a:ext uri="{FF2B5EF4-FFF2-40B4-BE49-F238E27FC236}">
                <a16:creationId xmlns:a16="http://schemas.microsoft.com/office/drawing/2014/main" id="{2E308543-FEAF-4B03-B552-7F9B6E74ED22}"/>
              </a:ext>
            </a:extLst>
          </p:cNvPr>
          <p:cNvSpPr/>
          <p:nvPr/>
        </p:nvSpPr>
        <p:spPr bwMode="auto">
          <a:xfrm>
            <a:off x="8194964" y="5713103"/>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solidFill>
                  <a:schemeClr val="bg1">
                    <a:lumMod val="95000"/>
                  </a:schemeClr>
                </a:solidFill>
                <a:latin typeface="Arial" pitchFamily="34" charset="0"/>
              </a:rPr>
              <a:t>Lenders:</a:t>
            </a:r>
          </a:p>
          <a:p>
            <a:pPr algn="ctr" eaLnBrk="0" fontAlgn="base" hangingPunct="0">
              <a:spcBef>
                <a:spcPct val="0"/>
              </a:spcBef>
              <a:spcAft>
                <a:spcPct val="0"/>
              </a:spcAft>
            </a:pPr>
            <a:r>
              <a:rPr lang="en-US" sz="1200" dirty="0">
                <a:solidFill>
                  <a:schemeClr val="bg1">
                    <a:lumMod val="95000"/>
                  </a:schemeClr>
                </a:solidFill>
              </a:rPr>
              <a:t>Issued bonds and debt with long tenor and low rates</a:t>
            </a:r>
            <a:endParaRPr lang="en-US" sz="1200" dirty="0">
              <a:solidFill>
                <a:schemeClr val="bg1">
                  <a:lumMod val="95000"/>
                </a:schemeClr>
              </a:solidFill>
              <a:latin typeface="Arial" pitchFamily="34" charset="0"/>
            </a:endParaRPr>
          </a:p>
        </p:txBody>
      </p:sp>
      <p:cxnSp>
        <p:nvCxnSpPr>
          <p:cNvPr id="34" name="Straight Arrow Connector 33">
            <a:extLst>
              <a:ext uri="{FF2B5EF4-FFF2-40B4-BE49-F238E27FC236}">
                <a16:creationId xmlns:a16="http://schemas.microsoft.com/office/drawing/2014/main" id="{D71A6A2F-7A31-430D-BA2F-CDE4C5B74D64}"/>
              </a:ext>
            </a:extLst>
          </p:cNvPr>
          <p:cNvCxnSpPr>
            <a:cxnSpLocks/>
          </p:cNvCxnSpPr>
          <p:nvPr/>
        </p:nvCxnSpPr>
        <p:spPr>
          <a:xfrm>
            <a:off x="5480027" y="2135820"/>
            <a:ext cx="0" cy="17888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C3E508-55F5-4BBB-963A-D870DC4A3685}"/>
              </a:ext>
            </a:extLst>
          </p:cNvPr>
          <p:cNvSpPr/>
          <p:nvPr/>
        </p:nvSpPr>
        <p:spPr bwMode="auto">
          <a:xfrm>
            <a:off x="4891740" y="2263666"/>
            <a:ext cx="1176574" cy="7964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dirty="0">
                <a:latin typeface="Arial" pitchFamily="34" charset="0"/>
              </a:rPr>
              <a:t>Price of Gas Linked to Oil Price</a:t>
            </a:r>
          </a:p>
        </p:txBody>
      </p:sp>
    </p:spTree>
    <p:extLst>
      <p:ext uri="{BB962C8B-B14F-4D97-AF65-F5344CB8AC3E}">
        <p14:creationId xmlns:p14="http://schemas.microsoft.com/office/powerpoint/2010/main" val="40097386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3E906D-CCB4-43EE-BBE8-40312114B3CC}"/>
              </a:ext>
            </a:extLst>
          </p:cNvPr>
          <p:cNvSpPr>
            <a:spLocks noGrp="1"/>
          </p:cNvSpPr>
          <p:nvPr>
            <p:ph type="title"/>
          </p:nvPr>
        </p:nvSpPr>
        <p:spPr/>
        <p:txBody>
          <a:bodyPr/>
          <a:lstStyle/>
          <a:p>
            <a:r>
              <a:rPr lang="en-US" dirty="0"/>
              <a:t>Pre-and Post COD Analysis</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90</a:t>
            </a:fld>
            <a:endParaRPr lang="ko-KR" altLang="en-US" dirty="0"/>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sz="quarter" idx="4294967295"/>
          </p:nvPr>
        </p:nvSpPr>
        <p:spPr>
          <a:xfrm>
            <a:off x="406400" y="1347354"/>
            <a:ext cx="5571897" cy="4163291"/>
          </a:xfrm>
        </p:spPr>
        <p:txBody>
          <a:bodyPr/>
          <a:lstStyle/>
          <a:p>
            <a:pPr marL="0" indent="0">
              <a:buNone/>
            </a:pPr>
            <a:r>
              <a:rPr lang="en-US" dirty="0"/>
              <a:t>Pre-Cod</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4294967295"/>
          </p:nvPr>
        </p:nvSpPr>
        <p:spPr>
          <a:xfrm>
            <a:off x="7188200" y="1360488"/>
            <a:ext cx="5003800" cy="430212"/>
          </a:xfrm>
        </p:spPr>
        <p:txBody>
          <a:bodyPr>
            <a:normAutofit/>
          </a:bodyPr>
          <a:lstStyle/>
          <a:p>
            <a:pPr marL="0" indent="0">
              <a:buNone/>
            </a:pPr>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294967295"/>
          </p:nvPr>
        </p:nvPicPr>
        <p:blipFill>
          <a:blip r:embed="rId2"/>
          <a:stretch>
            <a:fillRect/>
          </a:stretch>
        </p:blipFill>
        <p:spPr>
          <a:xfrm>
            <a:off x="6096000" y="2143124"/>
            <a:ext cx="4875212" cy="3471862"/>
          </a:xfrm>
          <a:prstGeom prst="rect">
            <a:avLst/>
          </a:prstGeom>
        </p:spPr>
      </p:pic>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840316" y="2335798"/>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3870011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D6CB-2652-EF2C-E7AC-D375CDB71D2C}"/>
              </a:ext>
            </a:extLst>
          </p:cNvPr>
          <p:cNvSpPr>
            <a:spLocks noGrp="1"/>
          </p:cNvSpPr>
          <p:nvPr>
            <p:ph type="ctrTitle"/>
          </p:nvPr>
        </p:nvSpPr>
        <p:spPr>
          <a:xfrm>
            <a:off x="838200" y="969574"/>
            <a:ext cx="6532418" cy="4364425"/>
          </a:xfrm>
        </p:spPr>
        <p:txBody>
          <a:bodyPr>
            <a:normAutofit/>
          </a:bodyPr>
          <a:lstStyle/>
          <a:p>
            <a:r>
              <a:rPr lang="en-US" dirty="0"/>
              <a:t>Part 1: Debt Size – Nuanced Issues with DSCR and Debt to Capital Ratio</a:t>
            </a:r>
          </a:p>
        </p:txBody>
      </p:sp>
    </p:spTree>
    <p:extLst>
      <p:ext uri="{BB962C8B-B14F-4D97-AF65-F5344CB8AC3E}">
        <p14:creationId xmlns:p14="http://schemas.microsoft.com/office/powerpoint/2010/main" val="1492098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C986-9F5D-4AB2-9CE1-8F0D50A2E2BB}"/>
              </a:ext>
            </a:extLst>
          </p:cNvPr>
          <p:cNvSpPr>
            <a:spLocks noGrp="1"/>
          </p:cNvSpPr>
          <p:nvPr>
            <p:ph type="title"/>
          </p:nvPr>
        </p:nvSpPr>
        <p:spPr/>
        <p:txBody>
          <a:bodyPr/>
          <a:lstStyle/>
          <a:p>
            <a:r>
              <a:rPr lang="en-029" dirty="0"/>
              <a:t>Debt Size From Debt to Capital and DSCR</a:t>
            </a:r>
          </a:p>
        </p:txBody>
      </p:sp>
      <p:pic>
        <p:nvPicPr>
          <p:cNvPr id="4" name="Content Placeholder 3">
            <a:extLst>
              <a:ext uri="{FF2B5EF4-FFF2-40B4-BE49-F238E27FC236}">
                <a16:creationId xmlns:a16="http://schemas.microsoft.com/office/drawing/2014/main" id="{2223A7B2-4BE9-4D93-B6E8-6EA804CEC79D}"/>
              </a:ext>
            </a:extLst>
          </p:cNvPr>
          <p:cNvPicPr>
            <a:picLocks noGrp="1" noChangeAspect="1"/>
          </p:cNvPicPr>
          <p:nvPr>
            <p:ph idx="1"/>
          </p:nvPr>
        </p:nvPicPr>
        <p:blipFill>
          <a:blip r:embed="rId2"/>
          <a:stretch>
            <a:fillRect/>
          </a:stretch>
        </p:blipFill>
        <p:spPr>
          <a:xfrm>
            <a:off x="266700" y="1410554"/>
            <a:ext cx="11088688" cy="2041627"/>
          </a:xfrm>
          <a:prstGeom prst="rect">
            <a:avLst/>
          </a:prstGeom>
        </p:spPr>
      </p:pic>
      <p:pic>
        <p:nvPicPr>
          <p:cNvPr id="5" name="Picture 4">
            <a:extLst>
              <a:ext uri="{FF2B5EF4-FFF2-40B4-BE49-F238E27FC236}">
                <a16:creationId xmlns:a16="http://schemas.microsoft.com/office/drawing/2014/main" id="{FB6A7587-970B-4C05-97E4-5876BDFF6F36}"/>
              </a:ext>
            </a:extLst>
          </p:cNvPr>
          <p:cNvPicPr>
            <a:picLocks noChangeAspect="1"/>
          </p:cNvPicPr>
          <p:nvPr/>
        </p:nvPicPr>
        <p:blipFill>
          <a:blip r:embed="rId3"/>
          <a:stretch>
            <a:fillRect/>
          </a:stretch>
        </p:blipFill>
        <p:spPr>
          <a:xfrm>
            <a:off x="687629" y="3728395"/>
            <a:ext cx="10498520" cy="2649313"/>
          </a:xfrm>
          <a:prstGeom prst="rect">
            <a:avLst/>
          </a:prstGeom>
        </p:spPr>
      </p:pic>
    </p:spTree>
    <p:extLst>
      <p:ext uri="{BB962C8B-B14F-4D97-AF65-F5344CB8AC3E}">
        <p14:creationId xmlns:p14="http://schemas.microsoft.com/office/powerpoint/2010/main" val="869867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title"/>
          </p:nvPr>
        </p:nvSpPr>
        <p:spPr/>
        <p:txBody>
          <a:bodyPr>
            <a:normAutofit/>
          </a:bodyPr>
          <a:lstStyle/>
          <a:p>
            <a:r>
              <a:rPr lang="en-US" dirty="0"/>
              <a:t>Risk Analysis – Skin in Game versus Safety Buffer</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idx="1"/>
          </p:nvPr>
        </p:nvPicPr>
        <p:blipFill>
          <a:blip r:embed="rId2"/>
          <a:stretch>
            <a:fillRect/>
          </a:stretch>
        </p:blipFill>
        <p:spPr>
          <a:xfrm>
            <a:off x="411894" y="2372013"/>
            <a:ext cx="4925634" cy="3099811"/>
          </a:xfrm>
          <a:prstGeom prst="rect">
            <a:avLst/>
          </a:prstGeom>
        </p:spPr>
      </p:pic>
      <p:sp>
        <p:nvSpPr>
          <p:cNvPr id="4" name="Slide Number Placeholder 3">
            <a:extLst>
              <a:ext uri="{FF2B5EF4-FFF2-40B4-BE49-F238E27FC236}">
                <a16:creationId xmlns:a16="http://schemas.microsoft.com/office/drawing/2014/main" id="{84CACB58-4945-413A-8326-8453731E58A8}"/>
              </a:ext>
            </a:extLst>
          </p:cNvPr>
          <p:cNvSpPr>
            <a:spLocks noGrp="1"/>
          </p:cNvSpPr>
          <p:nvPr>
            <p:ph type="sldNum" sz="quarter" idx="12"/>
          </p:nvPr>
        </p:nvSpPr>
        <p:spPr/>
        <p:txBody>
          <a:bodyPr/>
          <a:lstStyle/>
          <a:p>
            <a:pPr algn="ctr"/>
            <a:fld id="{0C3A1854-6B63-4059-B360-A3C4972BF0FC}" type="slidenum">
              <a:rPr lang="ko-KR" altLang="en-US" smtClean="0"/>
              <a:pPr algn="ctr"/>
              <a:t>93</a:t>
            </a:fld>
            <a:endParaRPr lang="ko-KR" altLang="en-US" dirty="0"/>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sz="quarter" idx="4294967295"/>
          </p:nvPr>
        </p:nvSpPr>
        <p:spPr>
          <a:xfrm>
            <a:off x="309562" y="1662545"/>
            <a:ext cx="6096000" cy="4294188"/>
          </a:xfrm>
        </p:spPr>
        <p:txBody>
          <a:bodyPr/>
          <a:lstStyle/>
          <a:p>
            <a:r>
              <a:rPr lang="en-US" dirty="0"/>
              <a:t>Equity Skin in Game</a:t>
            </a:r>
          </a:p>
        </p:txBody>
      </p:sp>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4294967295"/>
          </p:nvPr>
        </p:nvSpPr>
        <p:spPr>
          <a:xfrm>
            <a:off x="7188200" y="1744663"/>
            <a:ext cx="5003800" cy="430212"/>
          </a:xfrm>
        </p:spPr>
        <p:txBody>
          <a:bodyPr>
            <a:normAutofit/>
          </a:bodyPr>
          <a:lstStyle/>
          <a:p>
            <a:r>
              <a:rPr lang="en-US" dirty="0"/>
              <a:t>Buffer to Make Sure No Problems</a:t>
            </a:r>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294967295"/>
          </p:nvPr>
        </p:nvSpPr>
        <p:spPr>
          <a:xfrm>
            <a:off x="6578600" y="1774825"/>
            <a:ext cx="5613400" cy="4294188"/>
          </a:xfrm>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6572250" y="2407500"/>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6443663" y="4053123"/>
            <a:ext cx="3629025" cy="1724025"/>
          </a:xfrm>
          <a:prstGeom prst="rect">
            <a:avLst/>
          </a:prstGeom>
        </p:spPr>
      </p:pic>
    </p:spTree>
    <p:extLst>
      <p:ext uri="{BB962C8B-B14F-4D97-AF65-F5344CB8AC3E}">
        <p14:creationId xmlns:p14="http://schemas.microsoft.com/office/powerpoint/2010/main" val="24158551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E0DF-F534-4B91-9FCB-9A4A90686C46}"/>
              </a:ext>
            </a:extLst>
          </p:cNvPr>
          <p:cNvSpPr>
            <a:spLocks noGrp="1"/>
          </p:cNvSpPr>
          <p:nvPr>
            <p:ph type="title"/>
          </p:nvPr>
        </p:nvSpPr>
        <p:spPr/>
        <p:txBody>
          <a:bodyPr/>
          <a:lstStyle/>
          <a:p>
            <a:r>
              <a:rPr lang="en-US" dirty="0"/>
              <a:t>DSCR, Alarm Clock</a:t>
            </a:r>
          </a:p>
        </p:txBody>
      </p:sp>
      <p:sp>
        <p:nvSpPr>
          <p:cNvPr id="6" name="Content Placeholder 5">
            <a:extLst>
              <a:ext uri="{FF2B5EF4-FFF2-40B4-BE49-F238E27FC236}">
                <a16:creationId xmlns:a16="http://schemas.microsoft.com/office/drawing/2014/main" id="{E412CF66-FFB8-4878-B19A-5E3EE033BD40}"/>
              </a:ext>
            </a:extLst>
          </p:cNvPr>
          <p:cNvSpPr>
            <a:spLocks noGrp="1"/>
          </p:cNvSpPr>
          <p:nvPr>
            <p:ph idx="1"/>
          </p:nvPr>
        </p:nvSpPr>
        <p:spPr/>
        <p:txBody>
          <a:bodyPr/>
          <a:lstStyle/>
          <a:p>
            <a:r>
              <a:rPr lang="en-US" dirty="0"/>
              <a:t>DSCR = Cash Received/Cash Paid to Bank</a:t>
            </a:r>
          </a:p>
          <a:p>
            <a:r>
              <a:rPr lang="en-US" dirty="0"/>
              <a:t>DSCR = CFADS/Debt Service</a:t>
            </a:r>
          </a:p>
        </p:txBody>
      </p:sp>
      <p:sp>
        <p:nvSpPr>
          <p:cNvPr id="4" name="Slide Number Placeholder 3">
            <a:extLst>
              <a:ext uri="{FF2B5EF4-FFF2-40B4-BE49-F238E27FC236}">
                <a16:creationId xmlns:a16="http://schemas.microsoft.com/office/drawing/2014/main" id="{8795EBBD-AF88-4C35-823F-412A81AB4691}"/>
              </a:ext>
            </a:extLst>
          </p:cNvPr>
          <p:cNvSpPr>
            <a:spLocks noGrp="1"/>
          </p:cNvSpPr>
          <p:nvPr>
            <p:ph type="sldNum" sz="quarter" idx="12"/>
          </p:nvPr>
        </p:nvSpPr>
        <p:spPr/>
        <p:txBody>
          <a:bodyPr/>
          <a:lstStyle/>
          <a:p>
            <a:fld id="{EB241CD2-1E45-42A3-B213-66A034DF9A3B}" type="slidenum">
              <a:rPr lang="en-GB" smtClean="0"/>
              <a:t>94</a:t>
            </a:fld>
            <a:endParaRPr lang="en-GB" dirty="0"/>
          </a:p>
        </p:txBody>
      </p:sp>
      <p:sp>
        <p:nvSpPr>
          <p:cNvPr id="3" name="Content Placeholder 2">
            <a:extLst>
              <a:ext uri="{FF2B5EF4-FFF2-40B4-BE49-F238E27FC236}">
                <a16:creationId xmlns:a16="http://schemas.microsoft.com/office/drawing/2014/main" id="{747BB7A6-D85E-42DD-9A46-3E2E73E6C0ED}"/>
              </a:ext>
            </a:extLst>
          </p:cNvPr>
          <p:cNvSpPr>
            <a:spLocks noGrp="1"/>
          </p:cNvSpPr>
          <p:nvPr>
            <p:ph type="body" sz="quarter" idx="4294967295"/>
          </p:nvPr>
        </p:nvSpPr>
        <p:spPr>
          <a:xfrm>
            <a:off x="6054952" y="678089"/>
            <a:ext cx="5440363" cy="3733800"/>
          </a:xfrm>
        </p:spPr>
        <p:txBody>
          <a:bodyPr/>
          <a:lstStyle/>
          <a:p>
            <a:r>
              <a:rPr lang="en-US" dirty="0"/>
              <a:t>How much buffer do you need to make sure you will not have a risk event</a:t>
            </a:r>
          </a:p>
          <a:p>
            <a:r>
              <a:rPr lang="en-US" dirty="0"/>
              <a:t>Time to catch plane</a:t>
            </a:r>
          </a:p>
          <a:p>
            <a:r>
              <a:rPr lang="en-US" dirty="0"/>
              <a:t>How much time would you leave</a:t>
            </a:r>
          </a:p>
          <a:p>
            <a:pPr lvl="1"/>
            <a:r>
              <a:rPr lang="en-US" dirty="0"/>
              <a:t>First time took the plane</a:t>
            </a:r>
          </a:p>
          <a:p>
            <a:pPr lvl="1"/>
            <a:r>
              <a:rPr lang="en-US" dirty="0"/>
              <a:t>Very important flight that you cannot miss</a:t>
            </a:r>
          </a:p>
          <a:p>
            <a:endParaRPr lang="en-US" dirty="0"/>
          </a:p>
        </p:txBody>
      </p:sp>
      <p:pic>
        <p:nvPicPr>
          <p:cNvPr id="5" name="Picture 4">
            <a:extLst>
              <a:ext uri="{FF2B5EF4-FFF2-40B4-BE49-F238E27FC236}">
                <a16:creationId xmlns:a16="http://schemas.microsoft.com/office/drawing/2014/main" id="{F812569F-1ED8-4A0A-838E-3A4CB6227B84}"/>
              </a:ext>
            </a:extLst>
          </p:cNvPr>
          <p:cNvPicPr>
            <a:picLocks noChangeAspect="1"/>
          </p:cNvPicPr>
          <p:nvPr/>
        </p:nvPicPr>
        <p:blipFill>
          <a:blip r:embed="rId2"/>
          <a:stretch>
            <a:fillRect/>
          </a:stretch>
        </p:blipFill>
        <p:spPr>
          <a:xfrm>
            <a:off x="6863655" y="3666074"/>
            <a:ext cx="4979889" cy="2285464"/>
          </a:xfrm>
          <a:prstGeom prst="rect">
            <a:avLst/>
          </a:prstGeom>
        </p:spPr>
      </p:pic>
      <p:pic>
        <p:nvPicPr>
          <p:cNvPr id="7" name="Picture 6">
            <a:extLst>
              <a:ext uri="{FF2B5EF4-FFF2-40B4-BE49-F238E27FC236}">
                <a16:creationId xmlns:a16="http://schemas.microsoft.com/office/drawing/2014/main" id="{5A6A6C61-6683-4AFC-8F06-8B2ECDAC1EE0}"/>
              </a:ext>
            </a:extLst>
          </p:cNvPr>
          <p:cNvPicPr>
            <a:picLocks noChangeAspect="1"/>
          </p:cNvPicPr>
          <p:nvPr/>
        </p:nvPicPr>
        <p:blipFill>
          <a:blip r:embed="rId3"/>
          <a:stretch>
            <a:fillRect/>
          </a:stretch>
        </p:blipFill>
        <p:spPr>
          <a:xfrm>
            <a:off x="2345531" y="2797857"/>
            <a:ext cx="1630591" cy="1736434"/>
          </a:xfrm>
          <a:prstGeom prst="rect">
            <a:avLst/>
          </a:prstGeom>
        </p:spPr>
      </p:pic>
    </p:spTree>
    <p:extLst>
      <p:ext uri="{BB962C8B-B14F-4D97-AF65-F5344CB8AC3E}">
        <p14:creationId xmlns:p14="http://schemas.microsoft.com/office/powerpoint/2010/main" val="2864012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Debt Sizing – Key Philosophical Question</a:t>
            </a:r>
          </a:p>
        </p:txBody>
      </p:sp>
      <p:sp>
        <p:nvSpPr>
          <p:cNvPr id="4" name="Content Placeholder 3"/>
          <p:cNvSpPr>
            <a:spLocks noGrp="1"/>
          </p:cNvSpPr>
          <p:nvPr>
            <p:ph idx="1"/>
          </p:nvPr>
        </p:nvSpPr>
        <p:spPr/>
        <p:txBody>
          <a:bodyPr>
            <a:normAutofit/>
          </a:bodyPr>
          <a:lstStyle/>
          <a:p>
            <a:r>
              <a:rPr lang="en-US" dirty="0"/>
              <a:t>Debt to Capital Ratio – Trust sponsor to be smart enough to not invest in a bad project.  Make sure the sponsor is taking downside risk.  With no cash invested in the project, there is only upside potential, and the sponsor will not care about downside evaluation. The test is historic investment and do not have to look forward.</a:t>
            </a:r>
          </a:p>
          <a:p>
            <a:r>
              <a:rPr lang="en-US" dirty="0"/>
              <a:t>The notion of DSCR implies that you are smart enough to make a forecast.  If you really believe your forecast and even variation around your forecast, you can back into the debt from the DSCR. This is the notion of negotiated base case and downside for evaluating DSCR.</a:t>
            </a:r>
          </a:p>
          <a:p>
            <a:r>
              <a:rPr lang="en-US" dirty="0"/>
              <a:t>Limit the debt to assure equity is in project and the value of the project is above the debt</a:t>
            </a:r>
          </a:p>
        </p:txBody>
      </p:sp>
    </p:spTree>
    <p:extLst>
      <p:ext uri="{BB962C8B-B14F-4D97-AF65-F5344CB8AC3E}">
        <p14:creationId xmlns:p14="http://schemas.microsoft.com/office/powerpoint/2010/main" val="2461340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A3D9-6545-4F1E-B94F-C5569FDFF70D}"/>
              </a:ext>
            </a:extLst>
          </p:cNvPr>
          <p:cNvSpPr>
            <a:spLocks noGrp="1"/>
          </p:cNvSpPr>
          <p:nvPr>
            <p:ph type="title"/>
          </p:nvPr>
        </p:nvSpPr>
        <p:spPr/>
        <p:txBody>
          <a:bodyPr/>
          <a:lstStyle/>
          <a:p>
            <a:r>
              <a:rPr lang="en-US" dirty="0"/>
              <a:t>Reconciling Debt to Capital with DSCR</a:t>
            </a:r>
          </a:p>
        </p:txBody>
      </p:sp>
      <p:sp>
        <p:nvSpPr>
          <p:cNvPr id="4" name="Slide Number Placeholder 3">
            <a:extLst>
              <a:ext uri="{FF2B5EF4-FFF2-40B4-BE49-F238E27FC236}">
                <a16:creationId xmlns:a16="http://schemas.microsoft.com/office/drawing/2014/main" id="{E6C55FC8-CE73-42BF-B314-EC48AA5C4384}"/>
              </a:ext>
            </a:extLst>
          </p:cNvPr>
          <p:cNvSpPr>
            <a:spLocks noGrp="1"/>
          </p:cNvSpPr>
          <p:nvPr>
            <p:ph type="sldNum" sz="quarter" idx="12"/>
          </p:nvPr>
        </p:nvSpPr>
        <p:spPr/>
        <p:txBody>
          <a:bodyPr/>
          <a:lstStyle/>
          <a:p>
            <a:pPr algn="ctr"/>
            <a:fld id="{0C3A1854-6B63-4059-B360-A3C4972BF0FC}" type="slidenum">
              <a:rPr lang="ko-KR" altLang="en-US" smtClean="0"/>
              <a:pPr algn="ctr"/>
              <a:t>96</a:t>
            </a:fld>
            <a:endParaRPr lang="ko-KR" altLang="en-US" dirty="0"/>
          </a:p>
        </p:txBody>
      </p:sp>
      <p:sp>
        <p:nvSpPr>
          <p:cNvPr id="5" name="Rectangle: Rounded Corners 4">
            <a:extLst>
              <a:ext uri="{FF2B5EF4-FFF2-40B4-BE49-F238E27FC236}">
                <a16:creationId xmlns:a16="http://schemas.microsoft.com/office/drawing/2014/main" id="{6BB385A5-7BDA-4C2F-BF9D-B0AF2839A867}"/>
              </a:ext>
            </a:extLst>
          </p:cNvPr>
          <p:cNvSpPr/>
          <p:nvPr/>
        </p:nvSpPr>
        <p:spPr>
          <a:xfrm>
            <a:off x="3424563" y="5024052"/>
            <a:ext cx="2319688" cy="82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to increase tenor to reduce increase the DSCR</a:t>
            </a:r>
          </a:p>
        </p:txBody>
      </p:sp>
      <p:sp>
        <p:nvSpPr>
          <p:cNvPr id="6" name="Diamond 5">
            <a:extLst>
              <a:ext uri="{FF2B5EF4-FFF2-40B4-BE49-F238E27FC236}">
                <a16:creationId xmlns:a16="http://schemas.microsoft.com/office/drawing/2014/main" id="{1D1C0A67-7C40-483F-9FAA-3823930069C9}"/>
              </a:ext>
            </a:extLst>
          </p:cNvPr>
          <p:cNvSpPr/>
          <p:nvPr/>
        </p:nvSpPr>
        <p:spPr>
          <a:xfrm>
            <a:off x="2609606" y="1294213"/>
            <a:ext cx="4023526" cy="234380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Cash Flow results in too high DSCR meaning that you have debt to cap constraint</a:t>
            </a:r>
          </a:p>
        </p:txBody>
      </p:sp>
      <p:cxnSp>
        <p:nvCxnSpPr>
          <p:cNvPr id="8" name="Straight Arrow Connector 7">
            <a:extLst>
              <a:ext uri="{FF2B5EF4-FFF2-40B4-BE49-F238E27FC236}">
                <a16:creationId xmlns:a16="http://schemas.microsoft.com/office/drawing/2014/main" id="{FF103995-E42D-4C5E-91DC-17608B306336}"/>
              </a:ext>
            </a:extLst>
          </p:cNvPr>
          <p:cNvCxnSpPr>
            <a:cxnSpLocks/>
            <a:stCxn id="6" idx="2"/>
            <a:endCxn id="5" idx="0"/>
          </p:cNvCxnSpPr>
          <p:nvPr/>
        </p:nvCxnSpPr>
        <p:spPr>
          <a:xfrm flipH="1">
            <a:off x="4584407" y="3638013"/>
            <a:ext cx="36962" cy="1386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1A2B60F-7D1B-4711-AE75-EE940F78FF5E}"/>
              </a:ext>
            </a:extLst>
          </p:cNvPr>
          <p:cNvSpPr/>
          <p:nvPr/>
        </p:nvSpPr>
        <p:spPr>
          <a:xfrm>
            <a:off x="4178607" y="4183999"/>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cxnSp>
        <p:nvCxnSpPr>
          <p:cNvPr id="13" name="Straight Arrow Connector 12">
            <a:extLst>
              <a:ext uri="{FF2B5EF4-FFF2-40B4-BE49-F238E27FC236}">
                <a16:creationId xmlns:a16="http://schemas.microsoft.com/office/drawing/2014/main" id="{D4DA647B-C7C2-45CA-A949-3F16D3BAADBC}"/>
              </a:ext>
            </a:extLst>
          </p:cNvPr>
          <p:cNvCxnSpPr>
            <a:cxnSpLocks/>
            <a:stCxn id="6" idx="3"/>
            <a:endCxn id="16" idx="1"/>
          </p:cNvCxnSpPr>
          <p:nvPr/>
        </p:nvCxnSpPr>
        <p:spPr>
          <a:xfrm flipV="1">
            <a:off x="6633132" y="2384455"/>
            <a:ext cx="1377342" cy="8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80C6A-5CC1-4B4C-BADC-C2266786834B}"/>
              </a:ext>
            </a:extLst>
          </p:cNvPr>
          <p:cNvSpPr/>
          <p:nvPr/>
        </p:nvSpPr>
        <p:spPr>
          <a:xfrm>
            <a:off x="6849853" y="2165480"/>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Yes</a:t>
            </a:r>
          </a:p>
        </p:txBody>
      </p:sp>
      <p:sp>
        <p:nvSpPr>
          <p:cNvPr id="16" name="Rectangle: Rounded Corners 15">
            <a:extLst>
              <a:ext uri="{FF2B5EF4-FFF2-40B4-BE49-F238E27FC236}">
                <a16:creationId xmlns:a16="http://schemas.microsoft.com/office/drawing/2014/main" id="{F7C86363-89C5-4246-A07A-C95B29490398}"/>
              </a:ext>
            </a:extLst>
          </p:cNvPr>
          <p:cNvSpPr/>
          <p:nvPr/>
        </p:nvSpPr>
        <p:spPr>
          <a:xfrm>
            <a:off x="8010475" y="1745119"/>
            <a:ext cx="2397881" cy="1278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the project cost WITHOUT spending money on  things like land value</a:t>
            </a:r>
          </a:p>
        </p:txBody>
      </p:sp>
      <p:sp>
        <p:nvSpPr>
          <p:cNvPr id="17" name="TextBox 16">
            <a:extLst>
              <a:ext uri="{FF2B5EF4-FFF2-40B4-BE49-F238E27FC236}">
                <a16:creationId xmlns:a16="http://schemas.microsoft.com/office/drawing/2014/main" id="{872DBC57-1AC6-4233-9ABA-004F470F776E}"/>
              </a:ext>
            </a:extLst>
          </p:cNvPr>
          <p:cNvSpPr txBox="1"/>
          <p:nvPr/>
        </p:nvSpPr>
        <p:spPr>
          <a:xfrm>
            <a:off x="6849853" y="3839449"/>
            <a:ext cx="3254062" cy="1754326"/>
          </a:xfrm>
          <a:prstGeom prst="rect">
            <a:avLst/>
          </a:prstGeom>
          <a:noFill/>
        </p:spPr>
        <p:txBody>
          <a:bodyPr wrap="square" rtlCol="0">
            <a:spAutoFit/>
          </a:bodyPr>
          <a:lstStyle/>
          <a:p>
            <a:r>
              <a:rPr lang="en-US" dirty="0"/>
              <a:t>After you are finished with the term sheet it looks like the DSCR constraint and the debt to capital constraint give you the same answer.  This could be because of the process.</a:t>
            </a:r>
          </a:p>
        </p:txBody>
      </p:sp>
    </p:spTree>
    <p:extLst>
      <p:ext uri="{BB962C8B-B14F-4D97-AF65-F5344CB8AC3E}">
        <p14:creationId xmlns:p14="http://schemas.microsoft.com/office/powerpoint/2010/main" val="38122542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Effects of Non-Cash Increases in Project Cost</a:t>
            </a:r>
          </a:p>
        </p:txBody>
      </p:sp>
      <p:sp>
        <p:nvSpPr>
          <p:cNvPr id="3" name="Content Placeholder 2"/>
          <p:cNvSpPr>
            <a:spLocks noGrp="1"/>
          </p:cNvSpPr>
          <p:nvPr>
            <p:ph idx="1"/>
          </p:nvPr>
        </p:nvSpPr>
        <p:spPr/>
        <p:txBody>
          <a:bodyPr>
            <a:normAutofit/>
          </a:bodyPr>
          <a:lstStyle/>
          <a:p>
            <a:r>
              <a:rPr lang="en-US" dirty="0"/>
              <a:t>When does asset increase matter and when does it not</a:t>
            </a:r>
          </a:p>
          <a:p>
            <a:r>
              <a:rPr lang="en-US" dirty="0"/>
              <a:t>Importance of paying cash or not paying cash</a:t>
            </a:r>
          </a:p>
          <a:p>
            <a:r>
              <a:rPr lang="en-US" dirty="0"/>
              <a:t>Examples of non-cash increases in project cost</a:t>
            </a:r>
          </a:p>
          <a:p>
            <a:pPr lvl="1"/>
            <a:r>
              <a:rPr lang="en-US" dirty="0"/>
              <a:t>Development fees</a:t>
            </a:r>
          </a:p>
          <a:p>
            <a:pPr lvl="1"/>
            <a:r>
              <a:rPr lang="en-US" dirty="0"/>
              <a:t>Owner costs</a:t>
            </a:r>
          </a:p>
          <a:p>
            <a:pPr lvl="1"/>
            <a:r>
              <a:rPr lang="en-US" dirty="0"/>
              <a:t>Some development costs</a:t>
            </a:r>
          </a:p>
          <a:p>
            <a:pPr lvl="1"/>
            <a:r>
              <a:rPr lang="en-US" dirty="0"/>
              <a:t>Contingencies </a:t>
            </a:r>
          </a:p>
          <a:p>
            <a:pPr lvl="1"/>
            <a:r>
              <a:rPr lang="en-US" dirty="0"/>
              <a:t>Value of Land allocated to project</a:t>
            </a:r>
          </a:p>
          <a:p>
            <a:pPr lvl="1"/>
            <a:r>
              <a:rPr lang="en-US" dirty="0"/>
              <a:t>EPC profit if EPC is sponsor</a:t>
            </a:r>
          </a:p>
          <a:p>
            <a:pPr lvl="1"/>
            <a:r>
              <a:rPr lang="en-US" dirty="0"/>
              <a:t>Games with EPC profit</a:t>
            </a:r>
          </a:p>
          <a:p>
            <a:endParaRPr lang="en-US" dirty="0"/>
          </a:p>
          <a:p>
            <a:r>
              <a:rPr lang="en-US" dirty="0"/>
              <a:t>Items that can increase the cost of a project affect returns primarily when the debt to capital constraint applies and have less or no importance when the DSCR drives debt capacity. </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97</a:t>
            </a:fld>
            <a:endParaRPr lang="en-GB" dirty="0"/>
          </a:p>
        </p:txBody>
      </p:sp>
    </p:spTree>
    <p:extLst>
      <p:ext uri="{BB962C8B-B14F-4D97-AF65-F5344CB8AC3E}">
        <p14:creationId xmlns:p14="http://schemas.microsoft.com/office/powerpoint/2010/main" val="31997284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Debt Sizing: Including Items in Project Cost that do not Involve Cash Outflow </a:t>
            </a:r>
          </a:p>
        </p:txBody>
      </p:sp>
      <p:sp>
        <p:nvSpPr>
          <p:cNvPr id="3" name="Content Placeholder 2"/>
          <p:cNvSpPr>
            <a:spLocks noGrp="1"/>
          </p:cNvSpPr>
          <p:nvPr>
            <p:ph idx="1"/>
          </p:nvPr>
        </p:nvSpPr>
        <p:spPr/>
        <p:txBody>
          <a:bodyPr>
            <a:normAutofit/>
          </a:bodyPr>
          <a:lstStyle/>
          <a:p>
            <a:r>
              <a:rPr lang="en-US" dirty="0"/>
              <a:t>Accounting allocations to the project can have large effects on the equity IRR through debt sizing derived from the debt to capital ratio. </a:t>
            </a:r>
          </a:p>
          <a:p>
            <a:r>
              <a:rPr lang="en-US" b="1" i="1" dirty="0"/>
              <a:t>If the DSCR drives debt sizing</a:t>
            </a:r>
            <a:r>
              <a:rPr lang="en-US" dirty="0"/>
              <a:t>, the accounting allocations, fee allocations and other adjustments have no effect on the equity IRR. </a:t>
            </a:r>
          </a:p>
          <a:p>
            <a:r>
              <a:rPr lang="en-US" dirty="0"/>
              <a:t>Accounting allocations and non-cash contributions can change the structure of returns when multiple investors are involved in the project.  If one party is allowed to include non-cash allocations as the basis for his investment, his return is much higher.</a:t>
            </a:r>
          </a:p>
          <a:p>
            <a:r>
              <a:rPr lang="en-US" dirty="0"/>
              <a:t>Depending on the manner in which project costs are accounted for, multiple investors pay debt service and receive dividends, but the investor who did not invest as much cash effectively borrows less relative to the cash investment. </a:t>
            </a:r>
          </a:p>
        </p:txBody>
      </p:sp>
      <p:sp>
        <p:nvSpPr>
          <p:cNvPr id="4" name="Slide Number Placeholder 3"/>
          <p:cNvSpPr>
            <a:spLocks noGrp="1"/>
          </p:cNvSpPr>
          <p:nvPr>
            <p:ph type="sldNum" sz="quarter" idx="12"/>
          </p:nvPr>
        </p:nvSpPr>
        <p:spPr/>
        <p:txBody>
          <a:bodyPr/>
          <a:lstStyle/>
          <a:p>
            <a:fld id="{EB241CD2-1E45-42A3-B213-66A034DF9A3B}" type="slidenum">
              <a:rPr lang="en-GB" smtClean="0"/>
              <a:t>98</a:t>
            </a:fld>
            <a:endParaRPr lang="en-GB" dirty="0"/>
          </a:p>
        </p:txBody>
      </p:sp>
    </p:spTree>
    <p:extLst>
      <p:ext uri="{BB962C8B-B14F-4D97-AF65-F5344CB8AC3E}">
        <p14:creationId xmlns:p14="http://schemas.microsoft.com/office/powerpoint/2010/main" val="17090950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Debt Sizing: Profits from EPC Contractors or O&amp;M Contractor when Investor is also Contractor</a:t>
            </a:r>
          </a:p>
        </p:txBody>
      </p:sp>
      <p:sp>
        <p:nvSpPr>
          <p:cNvPr id="3" name="Content Placeholder 2"/>
          <p:cNvSpPr>
            <a:spLocks noGrp="1"/>
          </p:cNvSpPr>
          <p:nvPr>
            <p:ph idx="1"/>
          </p:nvPr>
        </p:nvSpPr>
        <p:spPr/>
        <p:txBody>
          <a:bodyPr>
            <a:normAutofit/>
          </a:bodyPr>
          <a:lstStyle/>
          <a:p>
            <a:r>
              <a:rPr lang="en-US" dirty="0"/>
              <a:t>If the EPC profits do not affect the debt size and there is only one investor, placing profits at the EPC contractor level or the investor level does not influence overall returns (i.e. if DSCR drives debt size). </a:t>
            </a:r>
          </a:p>
          <a:p>
            <a:r>
              <a:rPr lang="en-US" dirty="0"/>
              <a:t>Depending on whether the debt to capital constraint applies or there are multiple investors, EPC profits can increase equity IRR (by increasing the debt size).</a:t>
            </a:r>
          </a:p>
          <a:p>
            <a:r>
              <a:rPr lang="en-US" dirty="0"/>
              <a:t>Cash Flow Waterfall and issues associated with including profits in O&amp;M contract rather than in SPV cash flow. Profits on the O&amp;M contract versus including O&amp;M costs at the SPV level can affect the distribution of dividends as the O&amp;M fee is paid before debt service.</a:t>
            </a:r>
          </a:p>
        </p:txBody>
      </p:sp>
      <p:sp>
        <p:nvSpPr>
          <p:cNvPr id="4" name="Slide Number Placeholder 3"/>
          <p:cNvSpPr>
            <a:spLocks noGrp="1"/>
          </p:cNvSpPr>
          <p:nvPr>
            <p:ph type="sldNum" sz="quarter" idx="12"/>
          </p:nvPr>
        </p:nvSpPr>
        <p:spPr/>
        <p:txBody>
          <a:bodyPr/>
          <a:lstStyle/>
          <a:p>
            <a:fld id="{EB241CD2-1E45-42A3-B213-66A034DF9A3B}" type="slidenum">
              <a:rPr lang="en-GB" smtClean="0"/>
              <a:t>99</a:t>
            </a:fld>
            <a:endParaRPr lang="en-GB" dirty="0"/>
          </a:p>
        </p:txBody>
      </p:sp>
    </p:spTree>
    <p:extLst>
      <p:ext uri="{BB962C8B-B14F-4D97-AF65-F5344CB8AC3E}">
        <p14:creationId xmlns:p14="http://schemas.microsoft.com/office/powerpoint/2010/main" val="168360809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52227</TotalTime>
  <Words>7286</Words>
  <Application>Microsoft Office PowerPoint</Application>
  <PresentationFormat>Widescreen</PresentationFormat>
  <Paragraphs>687</Paragraphs>
  <Slides>118</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118</vt:i4>
      </vt:variant>
    </vt:vector>
  </HeadingPairs>
  <TitlesOfParts>
    <vt:vector size="134" baseType="lpstr">
      <vt:lpstr>SimSun</vt:lpstr>
      <vt:lpstr>Aptos</vt:lpstr>
      <vt:lpstr>Aptos Display</vt:lpstr>
      <vt:lpstr>Arial</vt:lpstr>
      <vt:lpstr>Calibri</vt:lpstr>
      <vt:lpstr>Calibri Light</vt:lpstr>
      <vt:lpstr>Courier New</vt:lpstr>
      <vt:lpstr>Franklin Gothic Demi</vt:lpstr>
      <vt:lpstr>Rockwell</vt:lpstr>
      <vt:lpstr>Times New Roman</vt:lpstr>
      <vt:lpstr>Wingdings</vt:lpstr>
      <vt:lpstr>Wingdings 2</vt:lpstr>
      <vt:lpstr>Wingdings 3</vt:lpstr>
      <vt:lpstr>2_Office Theme</vt:lpstr>
      <vt:lpstr>Office Theme</vt:lpstr>
      <vt:lpstr>1_Office Theme</vt:lpstr>
      <vt:lpstr>Historic Case Studies </vt:lpstr>
      <vt:lpstr>Mini Cases</vt:lpstr>
      <vt:lpstr>Ras Laffan in Qatar  - 1996 COD</vt:lpstr>
      <vt:lpstr>Issues to Discuss – Ras Laffan</vt:lpstr>
      <vt:lpstr>Illustration of Gas Lake Under the Gulf</vt:lpstr>
      <vt:lpstr>Country of Qatar Background before and After Project</vt:lpstr>
      <vt:lpstr>Example: Ras Laffan Liquified Gas Company (Ras Gas)</vt:lpstr>
      <vt:lpstr>Ras Laffan Liquified Gas Company</vt:lpstr>
      <vt:lpstr>Ras Laffan Diagram</vt:lpstr>
      <vt:lpstr>Commodity Price 1</vt:lpstr>
      <vt:lpstr>Commodity Price 2</vt:lpstr>
      <vt:lpstr>Use Snipping Tool to Fill in Items from Pre-Sale Report</vt:lpstr>
      <vt:lpstr>Use Snipping Tool to Fill in Items from Pre-Sale Report</vt:lpstr>
      <vt:lpstr>Open the Financial Model</vt:lpstr>
      <vt:lpstr>Revenue Risks</vt:lpstr>
      <vt:lpstr>Ras Laffan Postscript</vt:lpstr>
      <vt:lpstr>How Much Money from All Projects before Additions</vt:lpstr>
      <vt:lpstr>Other Questions</vt:lpstr>
      <vt:lpstr>Appendix Case 2: Dabhol Electricity Plant and Capacity Payment</vt:lpstr>
      <vt:lpstr>Case Questions: Dabhol </vt:lpstr>
      <vt:lpstr>Central Philosophical Point</vt:lpstr>
      <vt:lpstr>Dahbol Background</vt:lpstr>
      <vt:lpstr>Where did Rebecca Mark Get her MBA</vt:lpstr>
      <vt:lpstr>Structure of Dabhol PPA Contract</vt:lpstr>
      <vt:lpstr>IRR Exercise</vt:lpstr>
      <vt:lpstr>Dahbol Costs</vt:lpstr>
      <vt:lpstr>Dabhol Structure – Richard Tinsley</vt:lpstr>
      <vt:lpstr>Don’t Be Afraid to Try and Make a Diagram. You Don’t have to be a fancy investment banker </vt:lpstr>
      <vt:lpstr>Awards for Dabhol Contract Structure</vt:lpstr>
      <vt:lpstr>Benchmarking Cost of Other Plants</vt:lpstr>
      <vt:lpstr>Dahbol PPA Tariffs</vt:lpstr>
      <vt:lpstr>Case 3: Eurotunnel – Contract Structure, Ownership and Timing</vt:lpstr>
      <vt:lpstr>Risks for Availability and Output Projects</vt:lpstr>
      <vt:lpstr>Eurotunnel Background</vt:lpstr>
      <vt:lpstr>Eurotunnel</vt:lpstr>
      <vt:lpstr>Simple Eurotunnel Diagram</vt:lpstr>
      <vt:lpstr>Eurotunnel Part 1 – Development Stage</vt:lpstr>
      <vt:lpstr>Eurotunnel Part 2 – Construction Stage</vt:lpstr>
      <vt:lpstr>Excerpts from the IPO Offering Memorandum</vt:lpstr>
      <vt:lpstr>EPC Contract part 1 – Note the Not a Fixed Price Contract for Tunnels and Underground Structures</vt:lpstr>
      <vt:lpstr>EPC Contract Part 2 – Procurement of Locomotives and Other Items</vt:lpstr>
      <vt:lpstr>EPC Contract Part 3 – Liquidated Damages for Delay</vt:lpstr>
      <vt:lpstr>Performance Bonds and Guarantee</vt:lpstr>
      <vt:lpstr>Estimated Uses and Sources</vt:lpstr>
      <vt:lpstr>Revenue Forecast from Traffic</vt:lpstr>
      <vt:lpstr>Eurotunnel Case Questions</vt:lpstr>
      <vt:lpstr>Cost Over-Run Summary</vt:lpstr>
      <vt:lpstr>Eurotunnel Time-Line</vt:lpstr>
      <vt:lpstr>Uses and Sources of Funds</vt:lpstr>
      <vt:lpstr>Eurotunnel Debt/EBITDA</vt:lpstr>
      <vt:lpstr>Problems with Construction costs and Shuttles</vt:lpstr>
      <vt:lpstr>Eurotunnel Traffic Forecast</vt:lpstr>
      <vt:lpstr>Projected and Forecast Traffic and Revenues</vt:lpstr>
      <vt:lpstr>Eurotunnel – Price and Traffic Estimates</vt:lpstr>
      <vt:lpstr>Effect of Traffic Study Errors on the Financial Results of Eurotunnel</vt:lpstr>
      <vt:lpstr>Valuation Problems with Eurotunnel</vt:lpstr>
      <vt:lpstr>Contrast of Eurotunnel to Public Private Partnership</vt:lpstr>
      <vt:lpstr>Appendix Case 4:  Solar Case Study – </vt:lpstr>
      <vt:lpstr>Case Question</vt:lpstr>
      <vt:lpstr>Two Projects that Changed the World</vt:lpstr>
      <vt:lpstr>ACWA Power Dubai 6 Cents per kWh in 2015</vt:lpstr>
      <vt:lpstr>Efficiency and Capacity Factor</vt:lpstr>
      <vt:lpstr>Why Are We Even Discussing Green Hydrogen 1 - German Solar Feed-In Tariffs and Managing Risk</vt:lpstr>
      <vt:lpstr>Why Are We Even Discussing Hydrogen 2 - Module Prices and Polysilicon</vt:lpstr>
      <vt:lpstr>Solar Can be Defined by a Few Parameters</vt:lpstr>
      <vt:lpstr>Cost of Tracking and Bifacial</vt:lpstr>
      <vt:lpstr>Bi-Facial Costs</vt:lpstr>
      <vt:lpstr>Examples of Very Low Solar Prices</vt:lpstr>
      <vt:lpstr>Solar PV – Inverter and Solar Arrays</vt:lpstr>
      <vt:lpstr>Risk Allocation for Renewable Energy</vt:lpstr>
      <vt:lpstr>Diagram of Solar Project Finance</vt:lpstr>
      <vt:lpstr>Renewable (mainly solar) Resource Uncertainty</vt:lpstr>
      <vt:lpstr>Where Uncertainty Comes From</vt:lpstr>
      <vt:lpstr>Understand the Concept of STC</vt:lpstr>
      <vt:lpstr>Explanation of P50, P90 etc.</vt:lpstr>
      <vt:lpstr>P50 and P99 in Solar Case</vt:lpstr>
      <vt:lpstr>Risk Analysis in Solar Projects</vt:lpstr>
      <vt:lpstr>Nightmare Graph and Missing the P90 – Fitch Report</vt:lpstr>
      <vt:lpstr>Estimation of Yield or Capacity Factor</vt:lpstr>
      <vt:lpstr>Focus on In-Plane Yield for Capacity Factor</vt:lpstr>
      <vt:lpstr>Solar Patterns in Desert – Note the Stability</vt:lpstr>
      <vt:lpstr>Weekly Solar Irradiation - Europe</vt:lpstr>
      <vt:lpstr>Final Output and Performance Ratio</vt:lpstr>
      <vt:lpstr>Work Through PVSyst</vt:lpstr>
      <vt:lpstr>Loss Diagram Illustration</vt:lpstr>
      <vt:lpstr>Example of Temperature Coefficient</vt:lpstr>
      <vt:lpstr>Solar Case Issues to Think About</vt:lpstr>
      <vt:lpstr>Section 3: Loan Agreement Contract in Project Finance</vt:lpstr>
      <vt:lpstr>Five Parts of Debt</vt:lpstr>
      <vt:lpstr>Pre-and Post COD Analysis</vt:lpstr>
      <vt:lpstr>Part 1: Debt Size – Nuanced Issues with DSCR and Debt to Capital Ratio</vt:lpstr>
      <vt:lpstr>Debt Size From Debt to Capital and DSCR</vt:lpstr>
      <vt:lpstr>Risk Analysis – Skin in Game versus Safety Buffer</vt:lpstr>
      <vt:lpstr>DSCR, Alarm Clock</vt:lpstr>
      <vt:lpstr>Debt Sizing – Key Philosophical Question</vt:lpstr>
      <vt:lpstr>Reconciling Debt to Capital with DSCR</vt:lpstr>
      <vt:lpstr>Effects of Non-Cash Increases in Project Cost</vt:lpstr>
      <vt:lpstr>Debt Sizing: Including Items in Project Cost that do not Involve Cash Outflow </vt:lpstr>
      <vt:lpstr>Debt Sizing: Profits from EPC Contractors or O&amp;M Contractor when Investor is also Contractor</vt:lpstr>
      <vt:lpstr>Illustration of DSCR and Debt to Capital Constraint</vt:lpstr>
      <vt:lpstr>Which Constraint is in Place</vt:lpstr>
      <vt:lpstr>Why Skin in the Game</vt:lpstr>
      <vt:lpstr>DSCR for Solar PV from Fitch</vt:lpstr>
      <vt:lpstr>Appendix Case 5: Africa Case Study</vt:lpstr>
      <vt:lpstr>Lagos Barge and Columbus</vt:lpstr>
      <vt:lpstr>Stanford AES Nigeria Case </vt:lpstr>
      <vt:lpstr>Excerpts from NBET PPA</vt:lpstr>
      <vt:lpstr>Delay Bonus in Lagos Barge</vt:lpstr>
      <vt:lpstr>More Excerpts from NBET PPA</vt:lpstr>
      <vt:lpstr>Development Fee Theory</vt:lpstr>
      <vt:lpstr>Development Fee Diagram and Round Trip</vt:lpstr>
      <vt:lpstr>Stages of Probability and Development Fee</vt:lpstr>
      <vt:lpstr>Solar Development Fees</vt:lpstr>
      <vt:lpstr>Development Cost Documentation</vt:lpstr>
      <vt:lpstr>BOT/PPA Contract</vt:lpstr>
      <vt:lpstr>Case Study - Funding Enron - Subic Bay, Philippines</vt:lpstr>
      <vt:lpstr>113 MW Diesel Generator Power Station Subic Bay, Philippines and Richard Tinsley</vt:lpstr>
      <vt:lpstr>Importance of Strong Sponsor - Ras Laffan Diagram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Finance Lecture</dc:title>
  <dc:creator>Monika Lewenski</dc:creator>
  <cp:lastModifiedBy>Edward Bodmer</cp:lastModifiedBy>
  <cp:revision>356</cp:revision>
  <dcterms:created xsi:type="dcterms:W3CDTF">2020-08-18T18:41:45Z</dcterms:created>
  <dcterms:modified xsi:type="dcterms:W3CDTF">2025-10-26T18:35:30Z</dcterms:modified>
</cp:coreProperties>
</file>