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422"/>
  </p:notesMasterIdLst>
  <p:handoutMasterIdLst>
    <p:handoutMasterId r:id="rId423"/>
  </p:handoutMasterIdLst>
  <p:sldIdLst>
    <p:sldId id="2294" r:id="rId2"/>
    <p:sldId id="2357" r:id="rId3"/>
    <p:sldId id="2320" r:id="rId4"/>
    <p:sldId id="2280" r:id="rId5"/>
    <p:sldId id="2330" r:id="rId6"/>
    <p:sldId id="3832" r:id="rId7"/>
    <p:sldId id="3833" r:id="rId8"/>
    <p:sldId id="3835" r:id="rId9"/>
    <p:sldId id="3836" r:id="rId10"/>
    <p:sldId id="3834" r:id="rId11"/>
    <p:sldId id="3837" r:id="rId12"/>
    <p:sldId id="2617" r:id="rId13"/>
    <p:sldId id="2311" r:id="rId14"/>
    <p:sldId id="2095" r:id="rId15"/>
    <p:sldId id="2094" r:id="rId16"/>
    <p:sldId id="2306" r:id="rId17"/>
    <p:sldId id="2316" r:id="rId18"/>
    <p:sldId id="2317" r:id="rId19"/>
    <p:sldId id="327" r:id="rId20"/>
    <p:sldId id="2307" r:id="rId21"/>
    <p:sldId id="2619" r:id="rId22"/>
    <p:sldId id="2296" r:id="rId23"/>
    <p:sldId id="2104" r:id="rId24"/>
    <p:sldId id="2097" r:id="rId25"/>
    <p:sldId id="2103" r:id="rId26"/>
    <p:sldId id="2098" r:id="rId27"/>
    <p:sldId id="2291" r:id="rId28"/>
    <p:sldId id="2620" r:id="rId29"/>
    <p:sldId id="2305" r:id="rId30"/>
    <p:sldId id="2239" r:id="rId31"/>
    <p:sldId id="2329" r:id="rId32"/>
    <p:sldId id="2096" r:id="rId33"/>
    <p:sldId id="2289" r:id="rId34"/>
    <p:sldId id="2257" r:id="rId35"/>
    <p:sldId id="2618" r:id="rId36"/>
    <p:sldId id="2318" r:id="rId37"/>
    <p:sldId id="2267" r:id="rId38"/>
    <p:sldId id="2265" r:id="rId39"/>
    <p:sldId id="2268" r:id="rId40"/>
    <p:sldId id="2319" r:id="rId41"/>
    <p:sldId id="2325" r:id="rId42"/>
    <p:sldId id="2110" r:id="rId43"/>
    <p:sldId id="2238" r:id="rId44"/>
    <p:sldId id="2271" r:id="rId45"/>
    <p:sldId id="2274" r:id="rId46"/>
    <p:sldId id="2272" r:id="rId47"/>
    <p:sldId id="2308" r:id="rId48"/>
    <p:sldId id="2093" r:id="rId49"/>
    <p:sldId id="2105" r:id="rId50"/>
    <p:sldId id="2328" r:id="rId51"/>
    <p:sldId id="2102" r:id="rId52"/>
    <p:sldId id="2100" r:id="rId53"/>
    <p:sldId id="2313" r:id="rId54"/>
    <p:sldId id="2101" r:id="rId55"/>
    <p:sldId id="2621" r:id="rId56"/>
    <p:sldId id="2302" r:id="rId57"/>
    <p:sldId id="2099" r:id="rId58"/>
    <p:sldId id="2106" r:id="rId59"/>
    <p:sldId id="2301" r:id="rId60"/>
    <p:sldId id="2297" r:id="rId61"/>
    <p:sldId id="2303" r:id="rId62"/>
    <p:sldId id="2107" r:id="rId63"/>
    <p:sldId id="2108" r:id="rId64"/>
    <p:sldId id="3786" r:id="rId65"/>
    <p:sldId id="3796" r:id="rId66"/>
    <p:sldId id="3787" r:id="rId67"/>
    <p:sldId id="3788" r:id="rId68"/>
    <p:sldId id="3797" r:id="rId69"/>
    <p:sldId id="3798" r:id="rId70"/>
    <p:sldId id="3790" r:id="rId71"/>
    <p:sldId id="3795" r:id="rId72"/>
    <p:sldId id="3791" r:id="rId73"/>
    <p:sldId id="3793" r:id="rId74"/>
    <p:sldId id="3794" r:id="rId75"/>
    <p:sldId id="3792" r:id="rId76"/>
    <p:sldId id="3799" r:id="rId77"/>
    <p:sldId id="3800" r:id="rId78"/>
    <p:sldId id="3801" r:id="rId79"/>
    <p:sldId id="3802" r:id="rId80"/>
    <p:sldId id="3803" r:id="rId81"/>
    <p:sldId id="3815" r:id="rId82"/>
    <p:sldId id="3804" r:id="rId83"/>
    <p:sldId id="3817" r:id="rId84"/>
    <p:sldId id="3805" r:id="rId85"/>
    <p:sldId id="3818" r:id="rId86"/>
    <p:sldId id="3806" r:id="rId87"/>
    <p:sldId id="3819" r:id="rId88"/>
    <p:sldId id="3808" r:id="rId89"/>
    <p:sldId id="3826" r:id="rId90"/>
    <p:sldId id="3807" r:id="rId91"/>
    <p:sldId id="3809" r:id="rId92"/>
    <p:sldId id="3821" r:id="rId93"/>
    <p:sldId id="3825" r:id="rId94"/>
    <p:sldId id="3810" r:id="rId95"/>
    <p:sldId id="3822" r:id="rId96"/>
    <p:sldId id="3827" r:id="rId97"/>
    <p:sldId id="3811" r:id="rId98"/>
    <p:sldId id="3820" r:id="rId99"/>
    <p:sldId id="3828" r:id="rId100"/>
    <p:sldId id="3812" r:id="rId101"/>
    <p:sldId id="3830" r:id="rId102"/>
    <p:sldId id="3813" r:id="rId103"/>
    <p:sldId id="3814" r:id="rId104"/>
    <p:sldId id="3816" r:id="rId105"/>
    <p:sldId id="3824" r:id="rId106"/>
    <p:sldId id="3829" r:id="rId107"/>
    <p:sldId id="3831" r:id="rId108"/>
    <p:sldId id="3838" r:id="rId109"/>
    <p:sldId id="3711" r:id="rId110"/>
    <p:sldId id="3716" r:id="rId111"/>
    <p:sldId id="3713" r:id="rId112"/>
    <p:sldId id="3630" r:id="rId113"/>
    <p:sldId id="3714" r:id="rId114"/>
    <p:sldId id="2467" r:id="rId115"/>
    <p:sldId id="3777" r:id="rId116"/>
    <p:sldId id="3778" r:id="rId117"/>
    <p:sldId id="3779" r:id="rId118"/>
    <p:sldId id="3728" r:id="rId119"/>
    <p:sldId id="2462" r:id="rId120"/>
    <p:sldId id="2447" r:id="rId121"/>
    <p:sldId id="2460" r:id="rId122"/>
    <p:sldId id="2337" r:id="rId123"/>
    <p:sldId id="2734" r:id="rId124"/>
    <p:sldId id="3604" r:id="rId125"/>
    <p:sldId id="801" r:id="rId126"/>
    <p:sldId id="3730" r:id="rId127"/>
    <p:sldId id="2455" r:id="rId128"/>
    <p:sldId id="2451" r:id="rId129"/>
    <p:sldId id="2425" r:id="rId130"/>
    <p:sldId id="3729" r:id="rId131"/>
    <p:sldId id="2475" r:id="rId132"/>
    <p:sldId id="2479" r:id="rId133"/>
    <p:sldId id="3785" r:id="rId134"/>
    <p:sldId id="3622" r:id="rId135"/>
    <p:sldId id="3591" r:id="rId136"/>
    <p:sldId id="3623" r:id="rId137"/>
    <p:sldId id="3624" r:id="rId138"/>
    <p:sldId id="3689" r:id="rId139"/>
    <p:sldId id="3690" r:id="rId140"/>
    <p:sldId id="3691" r:id="rId141"/>
    <p:sldId id="3676" r:id="rId142"/>
    <p:sldId id="3687" r:id="rId143"/>
    <p:sldId id="3701" r:id="rId144"/>
    <p:sldId id="3696" r:id="rId145"/>
    <p:sldId id="3731" r:id="rId146"/>
    <p:sldId id="3706" r:id="rId147"/>
    <p:sldId id="3758" r:id="rId148"/>
    <p:sldId id="3759" r:id="rId149"/>
    <p:sldId id="3760" r:id="rId150"/>
    <p:sldId id="3615" r:id="rId151"/>
    <p:sldId id="3567" r:id="rId152"/>
    <p:sldId id="3672" r:id="rId153"/>
    <p:sldId id="2360" r:id="rId154"/>
    <p:sldId id="3516" r:id="rId155"/>
    <p:sldId id="3784" r:id="rId156"/>
    <p:sldId id="3614" r:id="rId157"/>
    <p:sldId id="3613" r:id="rId158"/>
    <p:sldId id="1575" r:id="rId159"/>
    <p:sldId id="2277" r:id="rId160"/>
    <p:sldId id="2278" r:id="rId161"/>
    <p:sldId id="262" r:id="rId162"/>
    <p:sldId id="2180" r:id="rId163"/>
    <p:sldId id="2349" r:id="rId164"/>
    <p:sldId id="1977" r:id="rId165"/>
    <p:sldId id="2571" r:id="rId166"/>
    <p:sldId id="3761" r:id="rId167"/>
    <p:sldId id="3783" r:id="rId168"/>
    <p:sldId id="3564" r:id="rId169"/>
    <p:sldId id="3780" r:id="rId170"/>
    <p:sldId id="1854" r:id="rId171"/>
    <p:sldId id="2566" r:id="rId172"/>
    <p:sldId id="3781" r:id="rId173"/>
    <p:sldId id="3782" r:id="rId174"/>
    <p:sldId id="890" r:id="rId175"/>
    <p:sldId id="3503" r:id="rId176"/>
    <p:sldId id="2361" r:id="rId177"/>
    <p:sldId id="282" r:id="rId178"/>
    <p:sldId id="283" r:id="rId179"/>
    <p:sldId id="285" r:id="rId180"/>
    <p:sldId id="286" r:id="rId181"/>
    <p:sldId id="3588" r:id="rId182"/>
    <p:sldId id="1695" r:id="rId183"/>
    <p:sldId id="3684" r:id="rId184"/>
    <p:sldId id="3715" r:id="rId185"/>
    <p:sldId id="3595" r:id="rId186"/>
    <p:sldId id="3596" r:id="rId187"/>
    <p:sldId id="3774" r:id="rId188"/>
    <p:sldId id="2116" r:id="rId189"/>
    <p:sldId id="3683" r:id="rId190"/>
    <p:sldId id="3775" r:id="rId191"/>
    <p:sldId id="2635" r:id="rId192"/>
    <p:sldId id="3776" r:id="rId193"/>
    <p:sldId id="840" r:id="rId194"/>
    <p:sldId id="3601" r:id="rId195"/>
    <p:sldId id="3685" r:id="rId196"/>
    <p:sldId id="2359" r:id="rId197"/>
    <p:sldId id="1979" r:id="rId198"/>
    <p:sldId id="409" r:id="rId199"/>
    <p:sldId id="411" r:id="rId200"/>
    <p:sldId id="2231" r:id="rId201"/>
    <p:sldId id="2370" r:id="rId202"/>
    <p:sldId id="495" r:id="rId203"/>
    <p:sldId id="2642" r:id="rId204"/>
    <p:sldId id="2643" r:id="rId205"/>
    <p:sldId id="1702" r:id="rId206"/>
    <p:sldId id="2279" r:id="rId207"/>
    <p:sldId id="2552" r:id="rId208"/>
    <p:sldId id="2561" r:id="rId209"/>
    <p:sldId id="2518" r:id="rId210"/>
    <p:sldId id="2520" r:id="rId211"/>
    <p:sldId id="2614" r:id="rId212"/>
    <p:sldId id="2615" r:id="rId213"/>
    <p:sldId id="2616" r:id="rId214"/>
    <p:sldId id="780" r:id="rId215"/>
    <p:sldId id="2551" r:id="rId216"/>
    <p:sldId id="783" r:id="rId217"/>
    <p:sldId id="1800" r:id="rId218"/>
    <p:sldId id="1613" r:id="rId219"/>
    <p:sldId id="1612" r:id="rId220"/>
    <p:sldId id="2594" r:id="rId221"/>
    <p:sldId id="2525" r:id="rId222"/>
    <p:sldId id="2528" r:id="rId223"/>
    <p:sldId id="2514" r:id="rId224"/>
    <p:sldId id="2572" r:id="rId225"/>
    <p:sldId id="2391" r:id="rId226"/>
    <p:sldId id="1908" r:id="rId227"/>
    <p:sldId id="458" r:id="rId228"/>
    <p:sldId id="459" r:id="rId229"/>
    <p:sldId id="468" r:id="rId230"/>
    <p:sldId id="2426" r:id="rId231"/>
    <p:sldId id="781" r:id="rId232"/>
    <p:sldId id="2418" r:id="rId233"/>
    <p:sldId id="1872" r:id="rId234"/>
    <p:sldId id="1863" r:id="rId235"/>
    <p:sldId id="1867" r:id="rId236"/>
    <p:sldId id="469" r:id="rId237"/>
    <p:sldId id="470" r:id="rId238"/>
    <p:sldId id="2423" r:id="rId239"/>
    <p:sldId id="471" r:id="rId240"/>
    <p:sldId id="472" r:id="rId241"/>
    <p:sldId id="473" r:id="rId242"/>
    <p:sldId id="2592" r:id="rId243"/>
    <p:sldId id="2515" r:id="rId244"/>
    <p:sldId id="2299" r:id="rId245"/>
    <p:sldId id="2300" r:id="rId246"/>
    <p:sldId id="2356" r:id="rId247"/>
    <p:sldId id="2236" r:id="rId248"/>
    <p:sldId id="2237" r:id="rId249"/>
    <p:sldId id="555" r:id="rId250"/>
    <p:sldId id="2622" r:id="rId251"/>
    <p:sldId id="2625" r:id="rId252"/>
    <p:sldId id="2636" r:id="rId253"/>
    <p:sldId id="2588" r:id="rId254"/>
    <p:sldId id="2638" r:id="rId255"/>
    <p:sldId id="2626" r:id="rId256"/>
    <p:sldId id="2627" r:id="rId257"/>
    <p:sldId id="2628" r:id="rId258"/>
    <p:sldId id="2590" r:id="rId259"/>
    <p:sldId id="2595" r:id="rId260"/>
    <p:sldId id="1942" r:id="rId261"/>
    <p:sldId id="2392" r:id="rId262"/>
    <p:sldId id="1840" r:id="rId263"/>
    <p:sldId id="2422" r:id="rId264"/>
    <p:sldId id="2067" r:id="rId265"/>
    <p:sldId id="2175" r:id="rId266"/>
    <p:sldId id="2124" r:id="rId267"/>
    <p:sldId id="2005" r:id="rId268"/>
    <p:sldId id="1931" r:id="rId269"/>
    <p:sldId id="2579" r:id="rId270"/>
    <p:sldId id="1927" r:id="rId271"/>
    <p:sldId id="782" r:id="rId272"/>
    <p:sldId id="2587" r:id="rId273"/>
    <p:sldId id="1947" r:id="rId274"/>
    <p:sldId id="1706" r:id="rId275"/>
    <p:sldId id="2352" r:id="rId276"/>
    <p:sldId id="1982" r:id="rId277"/>
    <p:sldId id="2390" r:id="rId278"/>
    <p:sldId id="2393" r:id="rId279"/>
    <p:sldId id="2241" r:id="rId280"/>
    <p:sldId id="1876" r:id="rId281"/>
    <p:sldId id="1941" r:id="rId282"/>
    <p:sldId id="1597" r:id="rId283"/>
    <p:sldId id="1877" r:id="rId284"/>
    <p:sldId id="1852" r:id="rId285"/>
    <p:sldId id="1868" r:id="rId286"/>
    <p:sldId id="1811" r:id="rId287"/>
    <p:sldId id="1866" r:id="rId288"/>
    <p:sldId id="1622" r:id="rId289"/>
    <p:sldId id="1916" r:id="rId290"/>
    <p:sldId id="2578" r:id="rId291"/>
    <p:sldId id="2152" r:id="rId292"/>
    <p:sldId id="1912" r:id="rId293"/>
    <p:sldId id="1913" r:id="rId294"/>
    <p:sldId id="1882" r:id="rId295"/>
    <p:sldId id="2597" r:id="rId296"/>
    <p:sldId id="1640" r:id="rId297"/>
    <p:sldId id="1644" r:id="rId298"/>
    <p:sldId id="1649" r:id="rId299"/>
    <p:sldId id="1646" r:id="rId300"/>
    <p:sldId id="1652" r:id="rId301"/>
    <p:sldId id="1651" r:id="rId302"/>
    <p:sldId id="1946" r:id="rId303"/>
    <p:sldId id="1864" r:id="rId304"/>
    <p:sldId id="1865" r:id="rId305"/>
    <p:sldId id="1880" r:id="rId306"/>
    <p:sldId id="1871" r:id="rId307"/>
    <p:sldId id="1873" r:id="rId308"/>
    <p:sldId id="2258" r:id="rId309"/>
    <p:sldId id="1897" r:id="rId310"/>
    <p:sldId id="2576" r:id="rId311"/>
    <p:sldId id="265" r:id="rId312"/>
    <p:sldId id="266" r:id="rId313"/>
    <p:sldId id="267" r:id="rId314"/>
    <p:sldId id="268" r:id="rId315"/>
    <p:sldId id="269" r:id="rId316"/>
    <p:sldId id="270" r:id="rId317"/>
    <p:sldId id="277" r:id="rId318"/>
    <p:sldId id="272" r:id="rId319"/>
    <p:sldId id="273" r:id="rId320"/>
    <p:sldId id="2358" r:id="rId321"/>
    <p:sldId id="274" r:id="rId322"/>
    <p:sldId id="275" r:id="rId323"/>
    <p:sldId id="276" r:id="rId324"/>
    <p:sldId id="571" r:id="rId325"/>
    <p:sldId id="572" r:id="rId326"/>
    <p:sldId id="573" r:id="rId327"/>
    <p:sldId id="2298" r:id="rId328"/>
    <p:sldId id="2264" r:id="rId329"/>
    <p:sldId id="278" r:id="rId330"/>
    <p:sldId id="279" r:id="rId331"/>
    <p:sldId id="280" r:id="rId332"/>
    <p:sldId id="281" r:id="rId333"/>
    <p:sldId id="1801" r:id="rId334"/>
    <p:sldId id="1776" r:id="rId335"/>
    <p:sldId id="2584" r:id="rId336"/>
    <p:sldId id="2586" r:id="rId337"/>
    <p:sldId id="2583" r:id="rId338"/>
    <p:sldId id="2581" r:id="rId339"/>
    <p:sldId id="2582" r:id="rId340"/>
    <p:sldId id="2585" r:id="rId341"/>
    <p:sldId id="2281" r:id="rId342"/>
    <p:sldId id="2046" r:id="rId343"/>
    <p:sldId id="2068" r:id="rId344"/>
    <p:sldId id="2069" r:id="rId345"/>
    <p:sldId id="2250" r:id="rId346"/>
    <p:sldId id="591" r:id="rId347"/>
    <p:sldId id="2326" r:id="rId348"/>
    <p:sldId id="2270" r:id="rId349"/>
    <p:sldId id="2273" r:id="rId350"/>
    <p:sldId id="2598" r:id="rId351"/>
    <p:sldId id="2632" r:id="rId352"/>
    <p:sldId id="2633" r:id="rId353"/>
    <p:sldId id="2634" r:id="rId354"/>
    <p:sldId id="2599" r:id="rId355"/>
    <p:sldId id="2600" r:id="rId356"/>
    <p:sldId id="2629" r:id="rId357"/>
    <p:sldId id="2630" r:id="rId358"/>
    <p:sldId id="2631" r:id="rId359"/>
    <p:sldId id="2601" r:id="rId360"/>
    <p:sldId id="2602" r:id="rId361"/>
    <p:sldId id="2603" r:id="rId362"/>
    <p:sldId id="2604" r:id="rId363"/>
    <p:sldId id="2605" r:id="rId364"/>
    <p:sldId id="2607" r:id="rId365"/>
    <p:sldId id="2608" r:id="rId366"/>
    <p:sldId id="2623" r:id="rId367"/>
    <p:sldId id="2624" r:id="rId368"/>
    <p:sldId id="2609" r:id="rId369"/>
    <p:sldId id="2637" r:id="rId370"/>
    <p:sldId id="2363" r:id="rId371"/>
    <p:sldId id="537" r:id="rId372"/>
    <p:sldId id="538" r:id="rId373"/>
    <p:sldId id="577" r:id="rId374"/>
    <p:sldId id="2610" r:id="rId375"/>
    <p:sldId id="2611" r:id="rId376"/>
    <p:sldId id="2612" r:id="rId377"/>
    <p:sldId id="1774" r:id="rId378"/>
    <p:sldId id="539" r:id="rId379"/>
    <p:sldId id="1789" r:id="rId380"/>
    <p:sldId id="544" r:id="rId381"/>
    <p:sldId id="1778" r:id="rId382"/>
    <p:sldId id="2567" r:id="rId383"/>
    <p:sldId id="2568" r:id="rId384"/>
    <p:sldId id="1798" r:id="rId385"/>
    <p:sldId id="543" r:id="rId386"/>
    <p:sldId id="553" r:id="rId387"/>
    <p:sldId id="1788" r:id="rId388"/>
    <p:sldId id="481" r:id="rId389"/>
    <p:sldId id="1799" r:id="rId390"/>
    <p:sldId id="482" r:id="rId391"/>
    <p:sldId id="480" r:id="rId392"/>
    <p:sldId id="1802" r:id="rId393"/>
    <p:sldId id="549" r:id="rId394"/>
    <p:sldId id="1803" r:id="rId395"/>
    <p:sldId id="551" r:id="rId396"/>
    <p:sldId id="554" r:id="rId397"/>
    <p:sldId id="548" r:id="rId398"/>
    <p:sldId id="1773" r:id="rId399"/>
    <p:sldId id="1804" r:id="rId400"/>
    <p:sldId id="542" r:id="rId401"/>
    <p:sldId id="1805" r:id="rId402"/>
    <p:sldId id="550" r:id="rId403"/>
    <p:sldId id="1806" r:id="rId404"/>
    <p:sldId id="307" r:id="rId405"/>
    <p:sldId id="1807" r:id="rId406"/>
    <p:sldId id="442" r:id="rId407"/>
    <p:sldId id="2040" r:id="rId408"/>
    <p:sldId id="830" r:id="rId409"/>
    <p:sldId id="773" r:id="rId410"/>
    <p:sldId id="454" r:id="rId411"/>
    <p:sldId id="456" r:id="rId412"/>
    <p:sldId id="557" r:id="rId413"/>
    <p:sldId id="558" r:id="rId414"/>
    <p:sldId id="2577" r:id="rId415"/>
    <p:sldId id="365" r:id="rId416"/>
    <p:sldId id="367" r:id="rId417"/>
    <p:sldId id="2613" r:id="rId418"/>
    <p:sldId id="1797" r:id="rId419"/>
    <p:sldId id="2047" r:id="rId420"/>
    <p:sldId id="284" r:id="rId421"/>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2F5674B-92DC-68C0-F53E-491EB09422B1}" name="Flynn, Michael" initials="FM" userId="S::michael.flynn@siemens-energy.com::3ae36b12-03b5-4d7a-b5f5-90fd3738029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A63"/>
    <a:srgbClr val="152E58"/>
    <a:srgbClr val="4545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48AD92-AF31-4B27-BB54-2566C306C4F2}" v="9" dt="2025-12-01T01:31:03.6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57" autoAdjust="0"/>
  </p:normalViewPr>
  <p:slideViewPr>
    <p:cSldViewPr snapToGrid="0">
      <p:cViewPr varScale="1">
        <p:scale>
          <a:sx n="102" d="100"/>
          <a:sy n="102" d="100"/>
        </p:scale>
        <p:origin x="996" y="57"/>
      </p:cViewPr>
      <p:guideLst>
        <p:guide orient="horz" pos="2160"/>
        <p:guide pos="2880"/>
      </p:guideLst>
    </p:cSldViewPr>
  </p:slideViewPr>
  <p:outlineViewPr>
    <p:cViewPr>
      <p:scale>
        <a:sx n="33" d="100"/>
        <a:sy n="33" d="100"/>
      </p:scale>
      <p:origin x="0" y="-35056"/>
    </p:cViewPr>
  </p:outlineViewPr>
  <p:notesTextViewPr>
    <p:cViewPr>
      <p:scale>
        <a:sx n="1" d="1"/>
        <a:sy n="1" d="1"/>
      </p:scale>
      <p:origin x="0" y="0"/>
    </p:cViewPr>
  </p:notesTextViewPr>
  <p:sorterViewPr>
    <p:cViewPr>
      <p:scale>
        <a:sx n="60" d="100"/>
        <a:sy n="60" d="100"/>
      </p:scale>
      <p:origin x="0" y="0"/>
    </p:cViewPr>
  </p:sorterViewPr>
  <p:notesViewPr>
    <p:cSldViewPr snapToGrid="0">
      <p:cViewPr varScale="1">
        <p:scale>
          <a:sx n="46" d="100"/>
          <a:sy n="46" d="100"/>
        </p:scale>
        <p:origin x="2764" y="44"/>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402" Type="http://schemas.openxmlformats.org/officeDocument/2006/relationships/slide" Target="slides/slide401.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slide" Target="slides/slide398.xml"/><Relationship Id="rId259" Type="http://schemas.openxmlformats.org/officeDocument/2006/relationships/slide" Target="slides/slide258.xml"/><Relationship Id="rId424" Type="http://schemas.openxmlformats.org/officeDocument/2006/relationships/presProps" Target="presProps.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261" Type="http://schemas.openxmlformats.org/officeDocument/2006/relationships/slide" Target="slides/slide260.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426" Type="http://schemas.openxmlformats.org/officeDocument/2006/relationships/theme" Target="theme/theme1.xml"/><Relationship Id="rId230" Type="http://schemas.openxmlformats.org/officeDocument/2006/relationships/slide" Target="slides/slide229.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132" Type="http://schemas.openxmlformats.org/officeDocument/2006/relationships/slide" Target="slides/slide131.xml"/><Relationship Id="rId174" Type="http://schemas.openxmlformats.org/officeDocument/2006/relationships/slide" Target="slides/slide173.xml"/><Relationship Id="rId381" Type="http://schemas.openxmlformats.org/officeDocument/2006/relationships/slide" Target="slides/slide380.xml"/><Relationship Id="rId241" Type="http://schemas.openxmlformats.org/officeDocument/2006/relationships/slide" Target="slides/slide240.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78" Type="http://schemas.openxmlformats.org/officeDocument/2006/relationships/slide" Target="slides/slide77.xml"/><Relationship Id="rId101" Type="http://schemas.openxmlformats.org/officeDocument/2006/relationships/slide" Target="slides/slide100.xml"/><Relationship Id="rId143" Type="http://schemas.openxmlformats.org/officeDocument/2006/relationships/slide" Target="slides/slide142.xml"/><Relationship Id="rId185" Type="http://schemas.openxmlformats.org/officeDocument/2006/relationships/slide" Target="slides/slide184.xml"/><Relationship Id="rId350" Type="http://schemas.openxmlformats.org/officeDocument/2006/relationships/slide" Target="slides/slide349.xml"/><Relationship Id="rId406" Type="http://schemas.openxmlformats.org/officeDocument/2006/relationships/slide" Target="slides/slide405.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252" Type="http://schemas.openxmlformats.org/officeDocument/2006/relationships/slide" Target="slides/slide251.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89" Type="http://schemas.openxmlformats.org/officeDocument/2006/relationships/slide" Target="slides/slide88.xml"/><Relationship Id="rId112" Type="http://schemas.openxmlformats.org/officeDocument/2006/relationships/slide" Target="slides/slide111.xml"/><Relationship Id="rId154" Type="http://schemas.openxmlformats.org/officeDocument/2006/relationships/slide" Target="slides/slide153.xml"/><Relationship Id="rId361" Type="http://schemas.openxmlformats.org/officeDocument/2006/relationships/slide" Target="slides/slide360.xml"/><Relationship Id="rId196" Type="http://schemas.openxmlformats.org/officeDocument/2006/relationships/slide" Target="slides/slide195.xml"/><Relationship Id="rId417" Type="http://schemas.openxmlformats.org/officeDocument/2006/relationships/slide" Target="slides/slide416.xml"/><Relationship Id="rId16" Type="http://schemas.openxmlformats.org/officeDocument/2006/relationships/slide" Target="slides/slide15.xml"/><Relationship Id="rId221" Type="http://schemas.openxmlformats.org/officeDocument/2006/relationships/slide" Target="slides/slide220.xml"/><Relationship Id="rId263" Type="http://schemas.openxmlformats.org/officeDocument/2006/relationships/slide" Target="slides/slide262.xml"/><Relationship Id="rId319" Type="http://schemas.openxmlformats.org/officeDocument/2006/relationships/slide" Target="slides/slide318.xml"/><Relationship Id="rId58" Type="http://schemas.openxmlformats.org/officeDocument/2006/relationships/slide" Target="slides/slide57.xml"/><Relationship Id="rId123" Type="http://schemas.openxmlformats.org/officeDocument/2006/relationships/slide" Target="slides/slide122.xml"/><Relationship Id="rId330" Type="http://schemas.openxmlformats.org/officeDocument/2006/relationships/slide" Target="slides/slide329.xml"/><Relationship Id="rId165" Type="http://schemas.openxmlformats.org/officeDocument/2006/relationships/slide" Target="slides/slide164.xml"/><Relationship Id="rId372" Type="http://schemas.openxmlformats.org/officeDocument/2006/relationships/slide" Target="slides/slide371.xml"/><Relationship Id="rId428" Type="http://schemas.microsoft.com/office/2016/11/relationships/changesInfo" Target="changesInfos/changesInfo1.xml"/><Relationship Id="rId232" Type="http://schemas.openxmlformats.org/officeDocument/2006/relationships/slide" Target="slides/slide231.xml"/><Relationship Id="rId274" Type="http://schemas.openxmlformats.org/officeDocument/2006/relationships/slide" Target="slides/slide273.xml"/><Relationship Id="rId27" Type="http://schemas.openxmlformats.org/officeDocument/2006/relationships/slide" Target="slides/slide26.xml"/><Relationship Id="rId69" Type="http://schemas.openxmlformats.org/officeDocument/2006/relationships/slide" Target="slides/slide68.xml"/><Relationship Id="rId134" Type="http://schemas.openxmlformats.org/officeDocument/2006/relationships/slide" Target="slides/slide133.xml"/><Relationship Id="rId80" Type="http://schemas.openxmlformats.org/officeDocument/2006/relationships/slide" Target="slides/slide79.xml"/><Relationship Id="rId176" Type="http://schemas.openxmlformats.org/officeDocument/2006/relationships/slide" Target="slides/slide175.xml"/><Relationship Id="rId341" Type="http://schemas.openxmlformats.org/officeDocument/2006/relationships/slide" Target="slides/slide340.xml"/><Relationship Id="rId383" Type="http://schemas.openxmlformats.org/officeDocument/2006/relationships/slide" Target="slides/slide382.xml"/><Relationship Id="rId201" Type="http://schemas.openxmlformats.org/officeDocument/2006/relationships/slide" Target="slides/slide200.xml"/><Relationship Id="rId243" Type="http://schemas.openxmlformats.org/officeDocument/2006/relationships/slide" Target="slides/slide242.xml"/><Relationship Id="rId285" Type="http://schemas.openxmlformats.org/officeDocument/2006/relationships/slide" Target="slides/slide284.xml"/><Relationship Id="rId38" Type="http://schemas.openxmlformats.org/officeDocument/2006/relationships/slide" Target="slides/slide37.xml"/><Relationship Id="rId103" Type="http://schemas.openxmlformats.org/officeDocument/2006/relationships/slide" Target="slides/slide102.xml"/><Relationship Id="rId310" Type="http://schemas.openxmlformats.org/officeDocument/2006/relationships/slide" Target="slides/slide309.xml"/><Relationship Id="rId91" Type="http://schemas.openxmlformats.org/officeDocument/2006/relationships/slide" Target="slides/slide90.xml"/><Relationship Id="rId145" Type="http://schemas.openxmlformats.org/officeDocument/2006/relationships/slide" Target="slides/slide144.xml"/><Relationship Id="rId187" Type="http://schemas.openxmlformats.org/officeDocument/2006/relationships/slide" Target="slides/slide186.xml"/><Relationship Id="rId352" Type="http://schemas.openxmlformats.org/officeDocument/2006/relationships/slide" Target="slides/slide351.xml"/><Relationship Id="rId394" Type="http://schemas.openxmlformats.org/officeDocument/2006/relationships/slide" Target="slides/slide393.xml"/><Relationship Id="rId408" Type="http://schemas.openxmlformats.org/officeDocument/2006/relationships/slide" Target="slides/slide407.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slide" Target="slides/slide383.xml"/><Relationship Id="rId419" Type="http://schemas.openxmlformats.org/officeDocument/2006/relationships/slide" Target="slides/slide418.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430" Type="http://schemas.microsoft.com/office/2018/10/relationships/authors" Target="authors.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395" Type="http://schemas.openxmlformats.org/officeDocument/2006/relationships/slide" Target="slides/slide394.xml"/><Relationship Id="rId409" Type="http://schemas.openxmlformats.org/officeDocument/2006/relationships/slide" Target="slides/slide408.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420" Type="http://schemas.openxmlformats.org/officeDocument/2006/relationships/slide" Target="slides/slide419.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410" Type="http://schemas.openxmlformats.org/officeDocument/2006/relationships/slide" Target="slides/slide409.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slide" Target="slides/slide395.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400" Type="http://schemas.openxmlformats.org/officeDocument/2006/relationships/slide" Target="slides/slide399.xml"/><Relationship Id="rId421" Type="http://schemas.openxmlformats.org/officeDocument/2006/relationships/slide" Target="slides/slide420.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411" Type="http://schemas.openxmlformats.org/officeDocument/2006/relationships/slide" Target="slides/slide410.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slide" Target="slides/slide400.xml"/><Relationship Id="rId422" Type="http://schemas.openxmlformats.org/officeDocument/2006/relationships/notesMaster" Target="notesMasters/notesMaster1.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handoutMaster" Target="handoutMasters/handoutMaster1.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425" Type="http://schemas.openxmlformats.org/officeDocument/2006/relationships/viewProps" Target="viewProps.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240" Type="http://schemas.openxmlformats.org/officeDocument/2006/relationships/slide" Target="slides/slide239.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251" Type="http://schemas.openxmlformats.org/officeDocument/2006/relationships/slide" Target="slides/slide250.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416" Type="http://schemas.openxmlformats.org/officeDocument/2006/relationships/slide" Target="slides/slide415.xml"/><Relationship Id="rId220" Type="http://schemas.openxmlformats.org/officeDocument/2006/relationships/slide" Target="slides/slide219.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427" Type="http://schemas.openxmlformats.org/officeDocument/2006/relationships/tableStyles" Target="tableStyles.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 Id="rId200" Type="http://schemas.openxmlformats.org/officeDocument/2006/relationships/slide" Target="slides/slide199.xml"/><Relationship Id="rId382" Type="http://schemas.openxmlformats.org/officeDocument/2006/relationships/slide" Target="slides/slide381.xml"/><Relationship Id="rId242" Type="http://schemas.openxmlformats.org/officeDocument/2006/relationships/slide" Target="slides/slide241.xml"/><Relationship Id="rId284" Type="http://schemas.openxmlformats.org/officeDocument/2006/relationships/slide" Target="slides/slide283.xml"/><Relationship Id="rId37" Type="http://schemas.openxmlformats.org/officeDocument/2006/relationships/slide" Target="slides/slide36.xml"/><Relationship Id="rId79" Type="http://schemas.openxmlformats.org/officeDocument/2006/relationships/slide" Target="slides/slide78.xml"/><Relationship Id="rId102" Type="http://schemas.openxmlformats.org/officeDocument/2006/relationships/slide" Target="slides/slide101.xml"/><Relationship Id="rId144" Type="http://schemas.openxmlformats.org/officeDocument/2006/relationships/slide" Target="slides/slide143.xml"/><Relationship Id="rId90" Type="http://schemas.openxmlformats.org/officeDocument/2006/relationships/slide" Target="slides/slide89.xml"/><Relationship Id="rId186" Type="http://schemas.openxmlformats.org/officeDocument/2006/relationships/slide" Target="slides/slide185.xml"/><Relationship Id="rId351" Type="http://schemas.openxmlformats.org/officeDocument/2006/relationships/slide" Target="slides/slide350.xml"/><Relationship Id="rId393" Type="http://schemas.openxmlformats.org/officeDocument/2006/relationships/slide" Target="slides/slide392.xml"/><Relationship Id="rId407" Type="http://schemas.openxmlformats.org/officeDocument/2006/relationships/slide" Target="slides/slide406.xml"/><Relationship Id="rId211" Type="http://schemas.openxmlformats.org/officeDocument/2006/relationships/slide" Target="slides/slide210.xml"/><Relationship Id="rId253" Type="http://schemas.openxmlformats.org/officeDocument/2006/relationships/slide" Target="slides/slide252.xml"/><Relationship Id="rId295" Type="http://schemas.openxmlformats.org/officeDocument/2006/relationships/slide" Target="slides/slide294.xml"/><Relationship Id="rId309" Type="http://schemas.openxmlformats.org/officeDocument/2006/relationships/slide" Target="slides/slide308.xml"/><Relationship Id="rId48" Type="http://schemas.openxmlformats.org/officeDocument/2006/relationships/slide" Target="slides/slide47.xml"/><Relationship Id="rId113" Type="http://schemas.openxmlformats.org/officeDocument/2006/relationships/slide" Target="slides/slide112.xml"/><Relationship Id="rId320" Type="http://schemas.openxmlformats.org/officeDocument/2006/relationships/slide" Target="slides/slide319.xml"/><Relationship Id="rId155" Type="http://schemas.openxmlformats.org/officeDocument/2006/relationships/slide" Target="slides/slide154.xml"/><Relationship Id="rId197" Type="http://schemas.openxmlformats.org/officeDocument/2006/relationships/slide" Target="slides/slide196.xml"/><Relationship Id="rId362" Type="http://schemas.openxmlformats.org/officeDocument/2006/relationships/slide" Target="slides/slide361.xml"/><Relationship Id="rId418" Type="http://schemas.openxmlformats.org/officeDocument/2006/relationships/slide" Target="slides/slide417.xml"/><Relationship Id="rId222" Type="http://schemas.openxmlformats.org/officeDocument/2006/relationships/slide" Target="slides/slide221.xml"/><Relationship Id="rId264" Type="http://schemas.openxmlformats.org/officeDocument/2006/relationships/slide" Target="slides/slide263.xml"/><Relationship Id="rId17" Type="http://schemas.openxmlformats.org/officeDocument/2006/relationships/slide" Target="slides/slide16.xml"/><Relationship Id="rId59" Type="http://schemas.openxmlformats.org/officeDocument/2006/relationships/slide" Target="slides/slide58.xml"/><Relationship Id="rId124" Type="http://schemas.openxmlformats.org/officeDocument/2006/relationships/slide" Target="slides/slide123.xml"/><Relationship Id="rId70" Type="http://schemas.openxmlformats.org/officeDocument/2006/relationships/slide" Target="slides/slide69.xml"/><Relationship Id="rId166" Type="http://schemas.openxmlformats.org/officeDocument/2006/relationships/slide" Target="slides/slide165.xml"/><Relationship Id="rId331" Type="http://schemas.openxmlformats.org/officeDocument/2006/relationships/slide" Target="slides/slide330.xml"/><Relationship Id="rId373" Type="http://schemas.openxmlformats.org/officeDocument/2006/relationships/slide" Target="slides/slide372.xml"/><Relationship Id="rId429"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ard Bodmer" userId="f82d64a42721f930" providerId="LiveId" clId="{8D0FE261-6E01-4CB4-B887-A2CA345C3A85}"/>
    <pc:docChg chg="undo custSel addSld delSld modSld sldOrd">
      <pc:chgData name="Edward Bodmer" userId="f82d64a42721f930" providerId="LiveId" clId="{8D0FE261-6E01-4CB4-B887-A2CA345C3A85}" dt="2025-12-01T01:31:46.326" v="1731" actId="20577"/>
      <pc:docMkLst>
        <pc:docMk/>
      </pc:docMkLst>
      <pc:sldChg chg="del">
        <pc:chgData name="Edward Bodmer" userId="f82d64a42721f930" providerId="LiveId" clId="{8D0FE261-6E01-4CB4-B887-A2CA345C3A85}" dt="2025-11-30T21:47:55.014" v="20" actId="47"/>
        <pc:sldMkLst>
          <pc:docMk/>
          <pc:sldMk cId="3934772704" sldId="258"/>
        </pc:sldMkLst>
      </pc:sldChg>
      <pc:sldChg chg="del">
        <pc:chgData name="Edward Bodmer" userId="f82d64a42721f930" providerId="LiveId" clId="{8D0FE261-6E01-4CB4-B887-A2CA345C3A85}" dt="2025-11-30T21:44:20.258" v="18" actId="2696"/>
        <pc:sldMkLst>
          <pc:docMk/>
          <pc:sldMk cId="3704069922" sldId="327"/>
        </pc:sldMkLst>
      </pc:sldChg>
      <pc:sldChg chg="addSp modSp add mod">
        <pc:chgData name="Edward Bodmer" userId="f82d64a42721f930" providerId="LiveId" clId="{8D0FE261-6E01-4CB4-B887-A2CA345C3A85}" dt="2025-12-01T01:07:25.561" v="1627" actId="11529"/>
        <pc:sldMkLst>
          <pc:docMk/>
          <pc:sldMk cId="4082013374" sldId="327"/>
        </pc:sldMkLst>
        <pc:spChg chg="add mod">
          <ac:chgData name="Edward Bodmer" userId="f82d64a42721f930" providerId="LiveId" clId="{8D0FE261-6E01-4CB4-B887-A2CA345C3A85}" dt="2025-12-01T01:07:14.097" v="1626" actId="1076"/>
          <ac:spMkLst>
            <pc:docMk/>
            <pc:sldMk cId="4082013374" sldId="327"/>
            <ac:spMk id="2" creationId="{3184B422-C8C5-650E-1B9A-035F7A1E80FC}"/>
          </ac:spMkLst>
        </pc:spChg>
        <pc:cxnChg chg="add">
          <ac:chgData name="Edward Bodmer" userId="f82d64a42721f930" providerId="LiveId" clId="{8D0FE261-6E01-4CB4-B887-A2CA345C3A85}" dt="2025-12-01T01:07:25.561" v="1627" actId="11529"/>
          <ac:cxnSpMkLst>
            <pc:docMk/>
            <pc:sldMk cId="4082013374" sldId="327"/>
            <ac:cxnSpMk id="5" creationId="{9EDDB465-BF30-6E34-BF84-4D53DE3ED786}"/>
          </ac:cxnSpMkLst>
        </pc:cxnChg>
      </pc:sldChg>
      <pc:sldChg chg="add">
        <pc:chgData name="Edward Bodmer" userId="f82d64a42721f930" providerId="LiveId" clId="{8D0FE261-6E01-4CB4-B887-A2CA345C3A85}" dt="2025-12-01T01:28:17.086" v="1705"/>
        <pc:sldMkLst>
          <pc:docMk/>
          <pc:sldMk cId="2155982711" sldId="801"/>
        </pc:sldMkLst>
      </pc:sldChg>
      <pc:sldChg chg="del">
        <pc:chgData name="Edward Bodmer" userId="f82d64a42721f930" providerId="LiveId" clId="{8D0FE261-6E01-4CB4-B887-A2CA345C3A85}" dt="2025-12-01T01:27:46.145" v="1704" actId="2696"/>
        <pc:sldMkLst>
          <pc:docMk/>
          <pc:sldMk cId="3250739145" sldId="801"/>
        </pc:sldMkLst>
      </pc:sldChg>
      <pc:sldChg chg="add">
        <pc:chgData name="Edward Bodmer" userId="f82d64a42721f930" providerId="LiveId" clId="{8D0FE261-6E01-4CB4-B887-A2CA345C3A85}" dt="2025-11-30T21:44:36.495" v="19"/>
        <pc:sldMkLst>
          <pc:docMk/>
          <pc:sldMk cId="2437405079" sldId="2093"/>
        </pc:sldMkLst>
      </pc:sldChg>
      <pc:sldChg chg="del">
        <pc:chgData name="Edward Bodmer" userId="f82d64a42721f930" providerId="LiveId" clId="{8D0FE261-6E01-4CB4-B887-A2CA345C3A85}" dt="2025-11-30T21:44:20.258" v="18" actId="2696"/>
        <pc:sldMkLst>
          <pc:docMk/>
          <pc:sldMk cId="3320764181" sldId="2093"/>
        </pc:sldMkLst>
      </pc:sldChg>
      <pc:sldChg chg="del">
        <pc:chgData name="Edward Bodmer" userId="f82d64a42721f930" providerId="LiveId" clId="{8D0FE261-6E01-4CB4-B887-A2CA345C3A85}" dt="2025-11-30T21:44:20.258" v="18" actId="2696"/>
        <pc:sldMkLst>
          <pc:docMk/>
          <pc:sldMk cId="23684453" sldId="2094"/>
        </pc:sldMkLst>
      </pc:sldChg>
      <pc:sldChg chg="add">
        <pc:chgData name="Edward Bodmer" userId="f82d64a42721f930" providerId="LiveId" clId="{8D0FE261-6E01-4CB4-B887-A2CA345C3A85}" dt="2025-11-30T21:44:36.495" v="19"/>
        <pc:sldMkLst>
          <pc:docMk/>
          <pc:sldMk cId="3144538882" sldId="2094"/>
        </pc:sldMkLst>
      </pc:sldChg>
      <pc:sldChg chg="del">
        <pc:chgData name="Edward Bodmer" userId="f82d64a42721f930" providerId="LiveId" clId="{8D0FE261-6E01-4CB4-B887-A2CA345C3A85}" dt="2025-11-30T21:44:20.258" v="18" actId="2696"/>
        <pc:sldMkLst>
          <pc:docMk/>
          <pc:sldMk cId="1056939969" sldId="2095"/>
        </pc:sldMkLst>
      </pc:sldChg>
      <pc:sldChg chg="modSp add mod">
        <pc:chgData name="Edward Bodmer" userId="f82d64a42721f930" providerId="LiveId" clId="{8D0FE261-6E01-4CB4-B887-A2CA345C3A85}" dt="2025-12-01T00:54:09.025" v="1601" actId="6549"/>
        <pc:sldMkLst>
          <pc:docMk/>
          <pc:sldMk cId="1317042498" sldId="2095"/>
        </pc:sldMkLst>
        <pc:spChg chg="mod">
          <ac:chgData name="Edward Bodmer" userId="f82d64a42721f930" providerId="LiveId" clId="{8D0FE261-6E01-4CB4-B887-A2CA345C3A85}" dt="2025-12-01T00:54:09.025" v="1601" actId="6549"/>
          <ac:spMkLst>
            <pc:docMk/>
            <pc:sldMk cId="1317042498" sldId="2095"/>
            <ac:spMk id="3" creationId="{761CBFDC-5FFA-4F1D-B4C4-3B8D15B8A08A}"/>
          </ac:spMkLst>
        </pc:spChg>
      </pc:sldChg>
      <pc:sldChg chg="del">
        <pc:chgData name="Edward Bodmer" userId="f82d64a42721f930" providerId="LiveId" clId="{8D0FE261-6E01-4CB4-B887-A2CA345C3A85}" dt="2025-11-30T21:44:20.258" v="18" actId="2696"/>
        <pc:sldMkLst>
          <pc:docMk/>
          <pc:sldMk cId="2145077067" sldId="2096"/>
        </pc:sldMkLst>
      </pc:sldChg>
      <pc:sldChg chg="modSp add mod">
        <pc:chgData name="Edward Bodmer" userId="f82d64a42721f930" providerId="LiveId" clId="{8D0FE261-6E01-4CB4-B887-A2CA345C3A85}" dt="2025-12-01T01:11:47.709" v="1651" actId="1076"/>
        <pc:sldMkLst>
          <pc:docMk/>
          <pc:sldMk cId="4243253738" sldId="2096"/>
        </pc:sldMkLst>
        <pc:spChg chg="mod">
          <ac:chgData name="Edward Bodmer" userId="f82d64a42721f930" providerId="LiveId" clId="{8D0FE261-6E01-4CB4-B887-A2CA345C3A85}" dt="2025-12-01T01:11:47.709" v="1651" actId="1076"/>
          <ac:spMkLst>
            <pc:docMk/>
            <pc:sldMk cId="4243253738" sldId="2096"/>
            <ac:spMk id="2" creationId="{77A38DC1-64B9-480B-B884-9592D419A4A8}"/>
          </ac:spMkLst>
        </pc:spChg>
      </pc:sldChg>
      <pc:sldChg chg="add">
        <pc:chgData name="Edward Bodmer" userId="f82d64a42721f930" providerId="LiveId" clId="{8D0FE261-6E01-4CB4-B887-A2CA345C3A85}" dt="2025-11-30T21:44:36.495" v="19"/>
        <pc:sldMkLst>
          <pc:docMk/>
          <pc:sldMk cId="789611092" sldId="2097"/>
        </pc:sldMkLst>
      </pc:sldChg>
      <pc:sldChg chg="del">
        <pc:chgData name="Edward Bodmer" userId="f82d64a42721f930" providerId="LiveId" clId="{8D0FE261-6E01-4CB4-B887-A2CA345C3A85}" dt="2025-11-30T21:44:20.258" v="18" actId="2696"/>
        <pc:sldMkLst>
          <pc:docMk/>
          <pc:sldMk cId="3045605578" sldId="2097"/>
        </pc:sldMkLst>
      </pc:sldChg>
      <pc:sldChg chg="add">
        <pc:chgData name="Edward Bodmer" userId="f82d64a42721f930" providerId="LiveId" clId="{8D0FE261-6E01-4CB4-B887-A2CA345C3A85}" dt="2025-11-30T21:44:36.495" v="19"/>
        <pc:sldMkLst>
          <pc:docMk/>
          <pc:sldMk cId="2357366087" sldId="2098"/>
        </pc:sldMkLst>
      </pc:sldChg>
      <pc:sldChg chg="del">
        <pc:chgData name="Edward Bodmer" userId="f82d64a42721f930" providerId="LiveId" clId="{8D0FE261-6E01-4CB4-B887-A2CA345C3A85}" dt="2025-11-30T21:44:20.258" v="18" actId="2696"/>
        <pc:sldMkLst>
          <pc:docMk/>
          <pc:sldMk cId="3418233174" sldId="2098"/>
        </pc:sldMkLst>
      </pc:sldChg>
      <pc:sldChg chg="add">
        <pc:chgData name="Edward Bodmer" userId="f82d64a42721f930" providerId="LiveId" clId="{8D0FE261-6E01-4CB4-B887-A2CA345C3A85}" dt="2025-11-30T21:44:36.495" v="19"/>
        <pc:sldMkLst>
          <pc:docMk/>
          <pc:sldMk cId="1108747551" sldId="2099"/>
        </pc:sldMkLst>
      </pc:sldChg>
      <pc:sldChg chg="del">
        <pc:chgData name="Edward Bodmer" userId="f82d64a42721f930" providerId="LiveId" clId="{8D0FE261-6E01-4CB4-B887-A2CA345C3A85}" dt="2025-11-30T21:44:20.258" v="18" actId="2696"/>
        <pc:sldMkLst>
          <pc:docMk/>
          <pc:sldMk cId="2979365220" sldId="2099"/>
        </pc:sldMkLst>
      </pc:sldChg>
      <pc:sldChg chg="add del">
        <pc:chgData name="Edward Bodmer" userId="f82d64a42721f930" providerId="LiveId" clId="{8D0FE261-6E01-4CB4-B887-A2CA345C3A85}" dt="2025-12-01T00:03:54.131" v="1161" actId="2696"/>
        <pc:sldMkLst>
          <pc:docMk/>
          <pc:sldMk cId="1361275837" sldId="2100"/>
        </pc:sldMkLst>
      </pc:sldChg>
      <pc:sldChg chg="del">
        <pc:chgData name="Edward Bodmer" userId="f82d64a42721f930" providerId="LiveId" clId="{8D0FE261-6E01-4CB4-B887-A2CA345C3A85}" dt="2025-11-30T21:44:20.258" v="18" actId="2696"/>
        <pc:sldMkLst>
          <pc:docMk/>
          <pc:sldMk cId="1395263359" sldId="2100"/>
        </pc:sldMkLst>
      </pc:sldChg>
      <pc:sldChg chg="add">
        <pc:chgData name="Edward Bodmer" userId="f82d64a42721f930" providerId="LiveId" clId="{8D0FE261-6E01-4CB4-B887-A2CA345C3A85}" dt="2025-12-01T00:05:21.979" v="1162"/>
        <pc:sldMkLst>
          <pc:docMk/>
          <pc:sldMk cId="3421221541" sldId="2100"/>
        </pc:sldMkLst>
      </pc:sldChg>
      <pc:sldChg chg="add">
        <pc:chgData name="Edward Bodmer" userId="f82d64a42721f930" providerId="LiveId" clId="{8D0FE261-6E01-4CB4-B887-A2CA345C3A85}" dt="2025-12-01T00:05:21.979" v="1162"/>
        <pc:sldMkLst>
          <pc:docMk/>
          <pc:sldMk cId="1866573969" sldId="2101"/>
        </pc:sldMkLst>
      </pc:sldChg>
      <pc:sldChg chg="del">
        <pc:chgData name="Edward Bodmer" userId="f82d64a42721f930" providerId="LiveId" clId="{8D0FE261-6E01-4CB4-B887-A2CA345C3A85}" dt="2025-11-30T21:44:20.258" v="18" actId="2696"/>
        <pc:sldMkLst>
          <pc:docMk/>
          <pc:sldMk cId="3145970190" sldId="2101"/>
        </pc:sldMkLst>
      </pc:sldChg>
      <pc:sldChg chg="add del">
        <pc:chgData name="Edward Bodmer" userId="f82d64a42721f930" providerId="LiveId" clId="{8D0FE261-6E01-4CB4-B887-A2CA345C3A85}" dt="2025-12-01T00:03:54.131" v="1161" actId="2696"/>
        <pc:sldMkLst>
          <pc:docMk/>
          <pc:sldMk cId="4244412200" sldId="2101"/>
        </pc:sldMkLst>
      </pc:sldChg>
      <pc:sldChg chg="del">
        <pc:chgData name="Edward Bodmer" userId="f82d64a42721f930" providerId="LiveId" clId="{8D0FE261-6E01-4CB4-B887-A2CA345C3A85}" dt="2025-11-30T21:44:20.258" v="18" actId="2696"/>
        <pc:sldMkLst>
          <pc:docMk/>
          <pc:sldMk cId="473103447" sldId="2102"/>
        </pc:sldMkLst>
      </pc:sldChg>
      <pc:sldChg chg="add">
        <pc:chgData name="Edward Bodmer" userId="f82d64a42721f930" providerId="LiveId" clId="{8D0FE261-6E01-4CB4-B887-A2CA345C3A85}" dt="2025-12-01T00:05:21.979" v="1162"/>
        <pc:sldMkLst>
          <pc:docMk/>
          <pc:sldMk cId="1497248858" sldId="2102"/>
        </pc:sldMkLst>
      </pc:sldChg>
      <pc:sldChg chg="add del">
        <pc:chgData name="Edward Bodmer" userId="f82d64a42721f930" providerId="LiveId" clId="{8D0FE261-6E01-4CB4-B887-A2CA345C3A85}" dt="2025-12-01T00:03:54.131" v="1161" actId="2696"/>
        <pc:sldMkLst>
          <pc:docMk/>
          <pc:sldMk cId="2003963839" sldId="2102"/>
        </pc:sldMkLst>
      </pc:sldChg>
      <pc:sldChg chg="del">
        <pc:chgData name="Edward Bodmer" userId="f82d64a42721f930" providerId="LiveId" clId="{8D0FE261-6E01-4CB4-B887-A2CA345C3A85}" dt="2025-11-30T21:44:20.258" v="18" actId="2696"/>
        <pc:sldMkLst>
          <pc:docMk/>
          <pc:sldMk cId="1397231666" sldId="2103"/>
        </pc:sldMkLst>
      </pc:sldChg>
      <pc:sldChg chg="add">
        <pc:chgData name="Edward Bodmer" userId="f82d64a42721f930" providerId="LiveId" clId="{8D0FE261-6E01-4CB4-B887-A2CA345C3A85}" dt="2025-11-30T21:44:36.495" v="19"/>
        <pc:sldMkLst>
          <pc:docMk/>
          <pc:sldMk cId="4031538669" sldId="2103"/>
        </pc:sldMkLst>
      </pc:sldChg>
      <pc:sldChg chg="del">
        <pc:chgData name="Edward Bodmer" userId="f82d64a42721f930" providerId="LiveId" clId="{8D0FE261-6E01-4CB4-B887-A2CA345C3A85}" dt="2025-11-30T21:44:20.258" v="18" actId="2696"/>
        <pc:sldMkLst>
          <pc:docMk/>
          <pc:sldMk cId="2811470115" sldId="2104"/>
        </pc:sldMkLst>
      </pc:sldChg>
      <pc:sldChg chg="add">
        <pc:chgData name="Edward Bodmer" userId="f82d64a42721f930" providerId="LiveId" clId="{8D0FE261-6E01-4CB4-B887-A2CA345C3A85}" dt="2025-11-30T21:44:36.495" v="19"/>
        <pc:sldMkLst>
          <pc:docMk/>
          <pc:sldMk cId="3085909556" sldId="2104"/>
        </pc:sldMkLst>
      </pc:sldChg>
      <pc:sldChg chg="add del">
        <pc:chgData name="Edward Bodmer" userId="f82d64a42721f930" providerId="LiveId" clId="{8D0FE261-6E01-4CB4-B887-A2CA345C3A85}" dt="2025-12-01T00:03:54.131" v="1161" actId="2696"/>
        <pc:sldMkLst>
          <pc:docMk/>
          <pc:sldMk cId="1898710301" sldId="2105"/>
        </pc:sldMkLst>
      </pc:sldChg>
      <pc:sldChg chg="add">
        <pc:chgData name="Edward Bodmer" userId="f82d64a42721f930" providerId="LiveId" clId="{8D0FE261-6E01-4CB4-B887-A2CA345C3A85}" dt="2025-12-01T00:05:21.979" v="1162"/>
        <pc:sldMkLst>
          <pc:docMk/>
          <pc:sldMk cId="3549528256" sldId="2105"/>
        </pc:sldMkLst>
      </pc:sldChg>
      <pc:sldChg chg="del">
        <pc:chgData name="Edward Bodmer" userId="f82d64a42721f930" providerId="LiveId" clId="{8D0FE261-6E01-4CB4-B887-A2CA345C3A85}" dt="2025-11-30T21:44:20.258" v="18" actId="2696"/>
        <pc:sldMkLst>
          <pc:docMk/>
          <pc:sldMk cId="4238110504" sldId="2105"/>
        </pc:sldMkLst>
      </pc:sldChg>
      <pc:sldChg chg="add">
        <pc:chgData name="Edward Bodmer" userId="f82d64a42721f930" providerId="LiveId" clId="{8D0FE261-6E01-4CB4-B887-A2CA345C3A85}" dt="2025-11-30T21:44:36.495" v="19"/>
        <pc:sldMkLst>
          <pc:docMk/>
          <pc:sldMk cId="1639954139" sldId="2106"/>
        </pc:sldMkLst>
      </pc:sldChg>
      <pc:sldChg chg="del">
        <pc:chgData name="Edward Bodmer" userId="f82d64a42721f930" providerId="LiveId" clId="{8D0FE261-6E01-4CB4-B887-A2CA345C3A85}" dt="2025-11-30T21:44:20.258" v="18" actId="2696"/>
        <pc:sldMkLst>
          <pc:docMk/>
          <pc:sldMk cId="2471126925" sldId="2106"/>
        </pc:sldMkLst>
      </pc:sldChg>
      <pc:sldChg chg="add del">
        <pc:chgData name="Edward Bodmer" userId="f82d64a42721f930" providerId="LiveId" clId="{8D0FE261-6E01-4CB4-B887-A2CA345C3A85}" dt="2025-12-01T01:15:24.860" v="1652" actId="2696"/>
        <pc:sldMkLst>
          <pc:docMk/>
          <pc:sldMk cId="1421463647" sldId="2107"/>
        </pc:sldMkLst>
      </pc:sldChg>
      <pc:sldChg chg="del">
        <pc:chgData name="Edward Bodmer" userId="f82d64a42721f930" providerId="LiveId" clId="{8D0FE261-6E01-4CB4-B887-A2CA345C3A85}" dt="2025-11-30T21:44:20.258" v="18" actId="2696"/>
        <pc:sldMkLst>
          <pc:docMk/>
          <pc:sldMk cId="1771930863" sldId="2107"/>
        </pc:sldMkLst>
      </pc:sldChg>
      <pc:sldChg chg="add">
        <pc:chgData name="Edward Bodmer" userId="f82d64a42721f930" providerId="LiveId" clId="{8D0FE261-6E01-4CB4-B887-A2CA345C3A85}" dt="2025-12-01T01:15:36.801" v="1653"/>
        <pc:sldMkLst>
          <pc:docMk/>
          <pc:sldMk cId="3314796769" sldId="2107"/>
        </pc:sldMkLst>
      </pc:sldChg>
      <pc:sldChg chg="add">
        <pc:chgData name="Edward Bodmer" userId="f82d64a42721f930" providerId="LiveId" clId="{8D0FE261-6E01-4CB4-B887-A2CA345C3A85}" dt="2025-12-01T01:15:36.801" v="1653"/>
        <pc:sldMkLst>
          <pc:docMk/>
          <pc:sldMk cId="1380784665" sldId="2108"/>
        </pc:sldMkLst>
      </pc:sldChg>
      <pc:sldChg chg="del">
        <pc:chgData name="Edward Bodmer" userId="f82d64a42721f930" providerId="LiveId" clId="{8D0FE261-6E01-4CB4-B887-A2CA345C3A85}" dt="2025-11-30T21:44:20.258" v="18" actId="2696"/>
        <pc:sldMkLst>
          <pc:docMk/>
          <pc:sldMk cId="2172811547" sldId="2108"/>
        </pc:sldMkLst>
      </pc:sldChg>
      <pc:sldChg chg="add del">
        <pc:chgData name="Edward Bodmer" userId="f82d64a42721f930" providerId="LiveId" clId="{8D0FE261-6E01-4CB4-B887-A2CA345C3A85}" dt="2025-12-01T01:15:24.860" v="1652" actId="2696"/>
        <pc:sldMkLst>
          <pc:docMk/>
          <pc:sldMk cId="2309560858" sldId="2108"/>
        </pc:sldMkLst>
      </pc:sldChg>
      <pc:sldChg chg="add">
        <pc:chgData name="Edward Bodmer" userId="f82d64a42721f930" providerId="LiveId" clId="{8D0FE261-6E01-4CB4-B887-A2CA345C3A85}" dt="2025-11-30T21:44:36.495" v="19"/>
        <pc:sldMkLst>
          <pc:docMk/>
          <pc:sldMk cId="1879342728" sldId="2110"/>
        </pc:sldMkLst>
      </pc:sldChg>
      <pc:sldChg chg="del">
        <pc:chgData name="Edward Bodmer" userId="f82d64a42721f930" providerId="LiveId" clId="{8D0FE261-6E01-4CB4-B887-A2CA345C3A85}" dt="2025-11-30T21:44:20.258" v="18" actId="2696"/>
        <pc:sldMkLst>
          <pc:docMk/>
          <pc:sldMk cId="3368538407" sldId="2110"/>
        </pc:sldMkLst>
      </pc:sldChg>
      <pc:sldChg chg="add">
        <pc:chgData name="Edward Bodmer" userId="f82d64a42721f930" providerId="LiveId" clId="{8D0FE261-6E01-4CB4-B887-A2CA345C3A85}" dt="2025-11-30T21:44:36.495" v="19"/>
        <pc:sldMkLst>
          <pc:docMk/>
          <pc:sldMk cId="2475563653" sldId="2238"/>
        </pc:sldMkLst>
      </pc:sldChg>
      <pc:sldChg chg="del">
        <pc:chgData name="Edward Bodmer" userId="f82d64a42721f930" providerId="LiveId" clId="{8D0FE261-6E01-4CB4-B887-A2CA345C3A85}" dt="2025-11-30T21:44:20.258" v="18" actId="2696"/>
        <pc:sldMkLst>
          <pc:docMk/>
          <pc:sldMk cId="2482727591" sldId="2238"/>
        </pc:sldMkLst>
      </pc:sldChg>
      <pc:sldChg chg="addSp modSp add mod">
        <pc:chgData name="Edward Bodmer" userId="f82d64a42721f930" providerId="LiveId" clId="{8D0FE261-6E01-4CB4-B887-A2CA345C3A85}" dt="2025-11-30T23:07:33.077" v="916" actId="20577"/>
        <pc:sldMkLst>
          <pc:docMk/>
          <pc:sldMk cId="3553979907" sldId="2239"/>
        </pc:sldMkLst>
        <pc:spChg chg="add mod">
          <ac:chgData name="Edward Bodmer" userId="f82d64a42721f930" providerId="LiveId" clId="{8D0FE261-6E01-4CB4-B887-A2CA345C3A85}" dt="2025-11-30T23:07:33.077" v="916" actId="20577"/>
          <ac:spMkLst>
            <pc:docMk/>
            <pc:sldMk cId="3553979907" sldId="2239"/>
            <ac:spMk id="3" creationId="{D20EC5D5-B61F-585C-9C18-877ED9A9D38D}"/>
          </ac:spMkLst>
        </pc:spChg>
      </pc:sldChg>
      <pc:sldChg chg="del">
        <pc:chgData name="Edward Bodmer" userId="f82d64a42721f930" providerId="LiveId" clId="{8D0FE261-6E01-4CB4-B887-A2CA345C3A85}" dt="2025-11-30T21:44:20.258" v="18" actId="2696"/>
        <pc:sldMkLst>
          <pc:docMk/>
          <pc:sldMk cId="4197946175" sldId="2239"/>
        </pc:sldMkLst>
      </pc:sldChg>
      <pc:sldChg chg="del">
        <pc:chgData name="Edward Bodmer" userId="f82d64a42721f930" providerId="LiveId" clId="{8D0FE261-6E01-4CB4-B887-A2CA345C3A85}" dt="2025-11-30T21:44:20.258" v="18" actId="2696"/>
        <pc:sldMkLst>
          <pc:docMk/>
          <pc:sldMk cId="1008919176" sldId="2257"/>
        </pc:sldMkLst>
      </pc:sldChg>
      <pc:sldChg chg="add">
        <pc:chgData name="Edward Bodmer" userId="f82d64a42721f930" providerId="LiveId" clId="{8D0FE261-6E01-4CB4-B887-A2CA345C3A85}" dt="2025-11-30T21:44:36.495" v="19"/>
        <pc:sldMkLst>
          <pc:docMk/>
          <pc:sldMk cId="3076126002" sldId="2257"/>
        </pc:sldMkLst>
      </pc:sldChg>
      <pc:sldChg chg="del">
        <pc:chgData name="Edward Bodmer" userId="f82d64a42721f930" providerId="LiveId" clId="{8D0FE261-6E01-4CB4-B887-A2CA345C3A85}" dt="2025-11-30T21:44:20.258" v="18" actId="2696"/>
        <pc:sldMkLst>
          <pc:docMk/>
          <pc:sldMk cId="2671409785" sldId="2265"/>
        </pc:sldMkLst>
      </pc:sldChg>
      <pc:sldChg chg="add">
        <pc:chgData name="Edward Bodmer" userId="f82d64a42721f930" providerId="LiveId" clId="{8D0FE261-6E01-4CB4-B887-A2CA345C3A85}" dt="2025-11-30T21:44:36.495" v="19"/>
        <pc:sldMkLst>
          <pc:docMk/>
          <pc:sldMk cId="2900644434" sldId="2265"/>
        </pc:sldMkLst>
      </pc:sldChg>
      <pc:sldChg chg="del">
        <pc:chgData name="Edward Bodmer" userId="f82d64a42721f930" providerId="LiveId" clId="{8D0FE261-6E01-4CB4-B887-A2CA345C3A85}" dt="2025-11-30T21:44:20.258" v="18" actId="2696"/>
        <pc:sldMkLst>
          <pc:docMk/>
          <pc:sldMk cId="733609432" sldId="2267"/>
        </pc:sldMkLst>
      </pc:sldChg>
      <pc:sldChg chg="add">
        <pc:chgData name="Edward Bodmer" userId="f82d64a42721f930" providerId="LiveId" clId="{8D0FE261-6E01-4CB4-B887-A2CA345C3A85}" dt="2025-11-30T21:44:36.495" v="19"/>
        <pc:sldMkLst>
          <pc:docMk/>
          <pc:sldMk cId="3603113351" sldId="2267"/>
        </pc:sldMkLst>
      </pc:sldChg>
      <pc:sldChg chg="del">
        <pc:chgData name="Edward Bodmer" userId="f82d64a42721f930" providerId="LiveId" clId="{8D0FE261-6E01-4CB4-B887-A2CA345C3A85}" dt="2025-11-30T21:44:20.258" v="18" actId="2696"/>
        <pc:sldMkLst>
          <pc:docMk/>
          <pc:sldMk cId="1428753809" sldId="2268"/>
        </pc:sldMkLst>
      </pc:sldChg>
      <pc:sldChg chg="add">
        <pc:chgData name="Edward Bodmer" userId="f82d64a42721f930" providerId="LiveId" clId="{8D0FE261-6E01-4CB4-B887-A2CA345C3A85}" dt="2025-11-30T21:44:36.495" v="19"/>
        <pc:sldMkLst>
          <pc:docMk/>
          <pc:sldMk cId="1747646232" sldId="2268"/>
        </pc:sldMkLst>
      </pc:sldChg>
      <pc:sldChg chg="add">
        <pc:chgData name="Edward Bodmer" userId="f82d64a42721f930" providerId="LiveId" clId="{8D0FE261-6E01-4CB4-B887-A2CA345C3A85}" dt="2025-11-30T21:44:36.495" v="19"/>
        <pc:sldMkLst>
          <pc:docMk/>
          <pc:sldMk cId="57683924" sldId="2271"/>
        </pc:sldMkLst>
      </pc:sldChg>
      <pc:sldChg chg="del">
        <pc:chgData name="Edward Bodmer" userId="f82d64a42721f930" providerId="LiveId" clId="{8D0FE261-6E01-4CB4-B887-A2CA345C3A85}" dt="2025-11-30T21:44:20.258" v="18" actId="2696"/>
        <pc:sldMkLst>
          <pc:docMk/>
          <pc:sldMk cId="2059813408" sldId="2271"/>
        </pc:sldMkLst>
      </pc:sldChg>
      <pc:sldChg chg="add">
        <pc:chgData name="Edward Bodmer" userId="f82d64a42721f930" providerId="LiveId" clId="{8D0FE261-6E01-4CB4-B887-A2CA345C3A85}" dt="2025-11-30T21:44:36.495" v="19"/>
        <pc:sldMkLst>
          <pc:docMk/>
          <pc:sldMk cId="3011917616" sldId="2272"/>
        </pc:sldMkLst>
      </pc:sldChg>
      <pc:sldChg chg="del">
        <pc:chgData name="Edward Bodmer" userId="f82d64a42721f930" providerId="LiveId" clId="{8D0FE261-6E01-4CB4-B887-A2CA345C3A85}" dt="2025-11-30T21:44:20.258" v="18" actId="2696"/>
        <pc:sldMkLst>
          <pc:docMk/>
          <pc:sldMk cId="3333765715" sldId="2272"/>
        </pc:sldMkLst>
      </pc:sldChg>
      <pc:sldChg chg="add">
        <pc:chgData name="Edward Bodmer" userId="f82d64a42721f930" providerId="LiveId" clId="{8D0FE261-6E01-4CB4-B887-A2CA345C3A85}" dt="2025-11-30T21:44:36.495" v="19"/>
        <pc:sldMkLst>
          <pc:docMk/>
          <pc:sldMk cId="3588877573" sldId="2274"/>
        </pc:sldMkLst>
      </pc:sldChg>
      <pc:sldChg chg="del">
        <pc:chgData name="Edward Bodmer" userId="f82d64a42721f930" providerId="LiveId" clId="{8D0FE261-6E01-4CB4-B887-A2CA345C3A85}" dt="2025-11-30T21:44:20.258" v="18" actId="2696"/>
        <pc:sldMkLst>
          <pc:docMk/>
          <pc:sldMk cId="3791656241" sldId="2274"/>
        </pc:sldMkLst>
      </pc:sldChg>
      <pc:sldChg chg="del">
        <pc:chgData name="Edward Bodmer" userId="f82d64a42721f930" providerId="LiveId" clId="{8D0FE261-6E01-4CB4-B887-A2CA345C3A85}" dt="2025-11-30T21:44:20.258" v="18" actId="2696"/>
        <pc:sldMkLst>
          <pc:docMk/>
          <pc:sldMk cId="1011257966" sldId="2285"/>
        </pc:sldMkLst>
      </pc:sldChg>
      <pc:sldChg chg="add del">
        <pc:chgData name="Edward Bodmer" userId="f82d64a42721f930" providerId="LiveId" clId="{8D0FE261-6E01-4CB4-B887-A2CA345C3A85}" dt="2025-11-30T23:16:32.033" v="917" actId="47"/>
        <pc:sldMkLst>
          <pc:docMk/>
          <pc:sldMk cId="3299051482" sldId="2285"/>
        </pc:sldMkLst>
      </pc:sldChg>
      <pc:sldChg chg="del">
        <pc:chgData name="Edward Bodmer" userId="f82d64a42721f930" providerId="LiveId" clId="{8D0FE261-6E01-4CB4-B887-A2CA345C3A85}" dt="2025-11-30T21:44:20.258" v="18" actId="2696"/>
        <pc:sldMkLst>
          <pc:docMk/>
          <pc:sldMk cId="2954005373" sldId="2289"/>
        </pc:sldMkLst>
      </pc:sldChg>
      <pc:sldChg chg="add">
        <pc:chgData name="Edward Bodmer" userId="f82d64a42721f930" providerId="LiveId" clId="{8D0FE261-6E01-4CB4-B887-A2CA345C3A85}" dt="2025-11-30T21:44:36.495" v="19"/>
        <pc:sldMkLst>
          <pc:docMk/>
          <pc:sldMk cId="3960036362" sldId="2289"/>
        </pc:sldMkLst>
      </pc:sldChg>
      <pc:sldChg chg="modSp add mod">
        <pc:chgData name="Edward Bodmer" userId="f82d64a42721f930" providerId="LiveId" clId="{8D0FE261-6E01-4CB4-B887-A2CA345C3A85}" dt="2025-12-01T00:11:49.135" v="1170" actId="27636"/>
        <pc:sldMkLst>
          <pc:docMk/>
          <pc:sldMk cId="1055193603" sldId="2291"/>
        </pc:sldMkLst>
        <pc:spChg chg="mod">
          <ac:chgData name="Edward Bodmer" userId="f82d64a42721f930" providerId="LiveId" clId="{8D0FE261-6E01-4CB4-B887-A2CA345C3A85}" dt="2025-12-01T00:11:49.135" v="1170" actId="27636"/>
          <ac:spMkLst>
            <pc:docMk/>
            <pc:sldMk cId="1055193603" sldId="2291"/>
            <ac:spMk id="3" creationId="{EB7BFDBA-D939-D6BE-E435-D2EB0156B757}"/>
          </ac:spMkLst>
        </pc:spChg>
      </pc:sldChg>
      <pc:sldChg chg="del">
        <pc:chgData name="Edward Bodmer" userId="f82d64a42721f930" providerId="LiveId" clId="{8D0FE261-6E01-4CB4-B887-A2CA345C3A85}" dt="2025-11-30T21:44:20.258" v="18" actId="2696"/>
        <pc:sldMkLst>
          <pc:docMk/>
          <pc:sldMk cId="3047563346" sldId="2291"/>
        </pc:sldMkLst>
      </pc:sldChg>
      <pc:sldChg chg="modSp mod">
        <pc:chgData name="Edward Bodmer" userId="f82d64a42721f930" providerId="LiveId" clId="{8D0FE261-6E01-4CB4-B887-A2CA345C3A85}" dt="2025-11-30T23:45:15.247" v="918" actId="120"/>
        <pc:sldMkLst>
          <pc:docMk/>
          <pc:sldMk cId="2845590867" sldId="2294"/>
        </pc:sldMkLst>
        <pc:spChg chg="mod">
          <ac:chgData name="Edward Bodmer" userId="f82d64a42721f930" providerId="LiveId" clId="{8D0FE261-6E01-4CB4-B887-A2CA345C3A85}" dt="2025-11-30T23:45:15.247" v="918" actId="120"/>
          <ac:spMkLst>
            <pc:docMk/>
            <pc:sldMk cId="2845590867" sldId="2294"/>
            <ac:spMk id="3" creationId="{DAB62C72-D78B-6B57-C84F-D248CEC70244}"/>
          </ac:spMkLst>
        </pc:spChg>
      </pc:sldChg>
      <pc:sldChg chg="add">
        <pc:chgData name="Edward Bodmer" userId="f82d64a42721f930" providerId="LiveId" clId="{8D0FE261-6E01-4CB4-B887-A2CA345C3A85}" dt="2025-11-30T21:44:36.495" v="19"/>
        <pc:sldMkLst>
          <pc:docMk/>
          <pc:sldMk cId="1941977668" sldId="2296"/>
        </pc:sldMkLst>
      </pc:sldChg>
      <pc:sldChg chg="del">
        <pc:chgData name="Edward Bodmer" userId="f82d64a42721f930" providerId="LiveId" clId="{8D0FE261-6E01-4CB4-B887-A2CA345C3A85}" dt="2025-11-30T21:44:20.258" v="18" actId="2696"/>
        <pc:sldMkLst>
          <pc:docMk/>
          <pc:sldMk cId="3912365740" sldId="2296"/>
        </pc:sldMkLst>
      </pc:sldChg>
      <pc:sldChg chg="add del">
        <pc:chgData name="Edward Bodmer" userId="f82d64a42721f930" providerId="LiveId" clId="{8D0FE261-6E01-4CB4-B887-A2CA345C3A85}" dt="2025-12-01T01:15:24.860" v="1652" actId="2696"/>
        <pc:sldMkLst>
          <pc:docMk/>
          <pc:sldMk cId="941054182" sldId="2297"/>
        </pc:sldMkLst>
      </pc:sldChg>
      <pc:sldChg chg="del">
        <pc:chgData name="Edward Bodmer" userId="f82d64a42721f930" providerId="LiveId" clId="{8D0FE261-6E01-4CB4-B887-A2CA345C3A85}" dt="2025-11-30T21:44:20.258" v="18" actId="2696"/>
        <pc:sldMkLst>
          <pc:docMk/>
          <pc:sldMk cId="1744062994" sldId="2297"/>
        </pc:sldMkLst>
      </pc:sldChg>
      <pc:sldChg chg="add">
        <pc:chgData name="Edward Bodmer" userId="f82d64a42721f930" providerId="LiveId" clId="{8D0FE261-6E01-4CB4-B887-A2CA345C3A85}" dt="2025-12-01T01:15:36.801" v="1653"/>
        <pc:sldMkLst>
          <pc:docMk/>
          <pc:sldMk cId="3039997127" sldId="2297"/>
        </pc:sldMkLst>
      </pc:sldChg>
      <pc:sldChg chg="add del">
        <pc:chgData name="Edward Bodmer" userId="f82d64a42721f930" providerId="LiveId" clId="{8D0FE261-6E01-4CB4-B887-A2CA345C3A85}" dt="2025-12-01T01:15:24.860" v="1652" actId="2696"/>
        <pc:sldMkLst>
          <pc:docMk/>
          <pc:sldMk cId="939105542" sldId="2301"/>
        </pc:sldMkLst>
      </pc:sldChg>
      <pc:sldChg chg="del">
        <pc:chgData name="Edward Bodmer" userId="f82d64a42721f930" providerId="LiveId" clId="{8D0FE261-6E01-4CB4-B887-A2CA345C3A85}" dt="2025-11-30T21:44:20.258" v="18" actId="2696"/>
        <pc:sldMkLst>
          <pc:docMk/>
          <pc:sldMk cId="1027424276" sldId="2301"/>
        </pc:sldMkLst>
      </pc:sldChg>
      <pc:sldChg chg="add">
        <pc:chgData name="Edward Bodmer" userId="f82d64a42721f930" providerId="LiveId" clId="{8D0FE261-6E01-4CB4-B887-A2CA345C3A85}" dt="2025-12-01T01:15:36.801" v="1653"/>
        <pc:sldMkLst>
          <pc:docMk/>
          <pc:sldMk cId="1640072495" sldId="2301"/>
        </pc:sldMkLst>
      </pc:sldChg>
      <pc:sldChg chg="del">
        <pc:chgData name="Edward Bodmer" userId="f82d64a42721f930" providerId="LiveId" clId="{8D0FE261-6E01-4CB4-B887-A2CA345C3A85}" dt="2025-11-30T21:44:20.258" v="18" actId="2696"/>
        <pc:sldMkLst>
          <pc:docMk/>
          <pc:sldMk cId="3301326521" sldId="2302"/>
        </pc:sldMkLst>
      </pc:sldChg>
      <pc:sldChg chg="add">
        <pc:chgData name="Edward Bodmer" userId="f82d64a42721f930" providerId="LiveId" clId="{8D0FE261-6E01-4CB4-B887-A2CA345C3A85}" dt="2025-11-30T21:44:36.495" v="19"/>
        <pc:sldMkLst>
          <pc:docMk/>
          <pc:sldMk cId="3420494805" sldId="2302"/>
        </pc:sldMkLst>
      </pc:sldChg>
      <pc:sldChg chg="add del">
        <pc:chgData name="Edward Bodmer" userId="f82d64a42721f930" providerId="LiveId" clId="{8D0FE261-6E01-4CB4-B887-A2CA345C3A85}" dt="2025-12-01T01:15:24.860" v="1652" actId="2696"/>
        <pc:sldMkLst>
          <pc:docMk/>
          <pc:sldMk cId="4998937" sldId="2303"/>
        </pc:sldMkLst>
      </pc:sldChg>
      <pc:sldChg chg="add">
        <pc:chgData name="Edward Bodmer" userId="f82d64a42721f930" providerId="LiveId" clId="{8D0FE261-6E01-4CB4-B887-A2CA345C3A85}" dt="2025-12-01T01:15:36.801" v="1653"/>
        <pc:sldMkLst>
          <pc:docMk/>
          <pc:sldMk cId="1682360628" sldId="2303"/>
        </pc:sldMkLst>
      </pc:sldChg>
      <pc:sldChg chg="del">
        <pc:chgData name="Edward Bodmer" userId="f82d64a42721f930" providerId="LiveId" clId="{8D0FE261-6E01-4CB4-B887-A2CA345C3A85}" dt="2025-11-30T21:44:20.258" v="18" actId="2696"/>
        <pc:sldMkLst>
          <pc:docMk/>
          <pc:sldMk cId="3809247987" sldId="2303"/>
        </pc:sldMkLst>
      </pc:sldChg>
      <pc:sldChg chg="modSp add mod">
        <pc:chgData name="Edward Bodmer" userId="f82d64a42721f930" providerId="LiveId" clId="{8D0FE261-6E01-4CB4-B887-A2CA345C3A85}" dt="2025-12-01T00:16:14.249" v="1582" actId="27636"/>
        <pc:sldMkLst>
          <pc:docMk/>
          <pc:sldMk cId="1603791988" sldId="2305"/>
        </pc:sldMkLst>
        <pc:spChg chg="mod">
          <ac:chgData name="Edward Bodmer" userId="f82d64a42721f930" providerId="LiveId" clId="{8D0FE261-6E01-4CB4-B887-A2CA345C3A85}" dt="2025-12-01T00:16:14.249" v="1582" actId="27636"/>
          <ac:spMkLst>
            <pc:docMk/>
            <pc:sldMk cId="1603791988" sldId="2305"/>
            <ac:spMk id="3" creationId="{EC45243A-E4E1-64D1-2FD0-96E6824F578A}"/>
          </ac:spMkLst>
        </pc:spChg>
      </pc:sldChg>
      <pc:sldChg chg="del">
        <pc:chgData name="Edward Bodmer" userId="f82d64a42721f930" providerId="LiveId" clId="{8D0FE261-6E01-4CB4-B887-A2CA345C3A85}" dt="2025-11-30T21:44:20.258" v="18" actId="2696"/>
        <pc:sldMkLst>
          <pc:docMk/>
          <pc:sldMk cId="4054305576" sldId="2305"/>
        </pc:sldMkLst>
      </pc:sldChg>
      <pc:sldChg chg="add">
        <pc:chgData name="Edward Bodmer" userId="f82d64a42721f930" providerId="LiveId" clId="{8D0FE261-6E01-4CB4-B887-A2CA345C3A85}" dt="2025-11-30T21:44:36.495" v="19"/>
        <pc:sldMkLst>
          <pc:docMk/>
          <pc:sldMk cId="2625997336" sldId="2306"/>
        </pc:sldMkLst>
      </pc:sldChg>
      <pc:sldChg chg="del">
        <pc:chgData name="Edward Bodmer" userId="f82d64a42721f930" providerId="LiveId" clId="{8D0FE261-6E01-4CB4-B887-A2CA345C3A85}" dt="2025-11-30T21:44:20.258" v="18" actId="2696"/>
        <pc:sldMkLst>
          <pc:docMk/>
          <pc:sldMk cId="3855906434" sldId="2306"/>
        </pc:sldMkLst>
      </pc:sldChg>
      <pc:sldChg chg="add">
        <pc:chgData name="Edward Bodmer" userId="f82d64a42721f930" providerId="LiveId" clId="{8D0FE261-6E01-4CB4-B887-A2CA345C3A85}" dt="2025-11-30T21:44:36.495" v="19"/>
        <pc:sldMkLst>
          <pc:docMk/>
          <pc:sldMk cId="220950751" sldId="2307"/>
        </pc:sldMkLst>
      </pc:sldChg>
      <pc:sldChg chg="del">
        <pc:chgData name="Edward Bodmer" userId="f82d64a42721f930" providerId="LiveId" clId="{8D0FE261-6E01-4CB4-B887-A2CA345C3A85}" dt="2025-11-30T21:44:20.258" v="18" actId="2696"/>
        <pc:sldMkLst>
          <pc:docMk/>
          <pc:sldMk cId="1654293232" sldId="2307"/>
        </pc:sldMkLst>
      </pc:sldChg>
      <pc:sldChg chg="del">
        <pc:chgData name="Edward Bodmer" userId="f82d64a42721f930" providerId="LiveId" clId="{8D0FE261-6E01-4CB4-B887-A2CA345C3A85}" dt="2025-11-30T21:44:20.258" v="18" actId="2696"/>
        <pc:sldMkLst>
          <pc:docMk/>
          <pc:sldMk cId="897479397" sldId="2308"/>
        </pc:sldMkLst>
      </pc:sldChg>
      <pc:sldChg chg="add ord">
        <pc:chgData name="Edward Bodmer" userId="f82d64a42721f930" providerId="LiveId" clId="{8D0FE261-6E01-4CB4-B887-A2CA345C3A85}" dt="2025-12-01T00:05:28.912" v="1164"/>
        <pc:sldMkLst>
          <pc:docMk/>
          <pc:sldMk cId="1516666188" sldId="2308"/>
        </pc:sldMkLst>
      </pc:sldChg>
      <pc:sldChg chg="add del">
        <pc:chgData name="Edward Bodmer" userId="f82d64a42721f930" providerId="LiveId" clId="{8D0FE261-6E01-4CB4-B887-A2CA345C3A85}" dt="2025-12-01T00:03:54.131" v="1161" actId="2696"/>
        <pc:sldMkLst>
          <pc:docMk/>
          <pc:sldMk cId="1625210796" sldId="2308"/>
        </pc:sldMkLst>
      </pc:sldChg>
      <pc:sldChg chg="del">
        <pc:chgData name="Edward Bodmer" userId="f82d64a42721f930" providerId="LiveId" clId="{8D0FE261-6E01-4CB4-B887-A2CA345C3A85}" dt="2025-11-30T21:44:20.258" v="18" actId="2696"/>
        <pc:sldMkLst>
          <pc:docMk/>
          <pc:sldMk cId="358720519" sldId="2311"/>
        </pc:sldMkLst>
      </pc:sldChg>
      <pc:sldChg chg="add">
        <pc:chgData name="Edward Bodmer" userId="f82d64a42721f930" providerId="LiveId" clId="{8D0FE261-6E01-4CB4-B887-A2CA345C3A85}" dt="2025-11-30T21:44:36.495" v="19"/>
        <pc:sldMkLst>
          <pc:docMk/>
          <pc:sldMk cId="3327398214" sldId="2311"/>
        </pc:sldMkLst>
      </pc:sldChg>
      <pc:sldChg chg="add">
        <pc:chgData name="Edward Bodmer" userId="f82d64a42721f930" providerId="LiveId" clId="{8D0FE261-6E01-4CB4-B887-A2CA345C3A85}" dt="2025-12-01T00:05:21.979" v="1162"/>
        <pc:sldMkLst>
          <pc:docMk/>
          <pc:sldMk cId="2153032695" sldId="2313"/>
        </pc:sldMkLst>
      </pc:sldChg>
      <pc:sldChg chg="add del">
        <pc:chgData name="Edward Bodmer" userId="f82d64a42721f930" providerId="LiveId" clId="{8D0FE261-6E01-4CB4-B887-A2CA345C3A85}" dt="2025-12-01T00:03:54.131" v="1161" actId="2696"/>
        <pc:sldMkLst>
          <pc:docMk/>
          <pc:sldMk cId="2442264466" sldId="2313"/>
        </pc:sldMkLst>
      </pc:sldChg>
      <pc:sldChg chg="del">
        <pc:chgData name="Edward Bodmer" userId="f82d64a42721f930" providerId="LiveId" clId="{8D0FE261-6E01-4CB4-B887-A2CA345C3A85}" dt="2025-11-30T21:44:20.258" v="18" actId="2696"/>
        <pc:sldMkLst>
          <pc:docMk/>
          <pc:sldMk cId="3351024397" sldId="2313"/>
        </pc:sldMkLst>
      </pc:sldChg>
      <pc:sldChg chg="del">
        <pc:chgData name="Edward Bodmer" userId="f82d64a42721f930" providerId="LiveId" clId="{8D0FE261-6E01-4CB4-B887-A2CA345C3A85}" dt="2025-11-30T21:44:20.258" v="18" actId="2696"/>
        <pc:sldMkLst>
          <pc:docMk/>
          <pc:sldMk cId="477645240" sldId="2316"/>
        </pc:sldMkLst>
      </pc:sldChg>
      <pc:sldChg chg="add">
        <pc:chgData name="Edward Bodmer" userId="f82d64a42721f930" providerId="LiveId" clId="{8D0FE261-6E01-4CB4-B887-A2CA345C3A85}" dt="2025-11-30T21:44:36.495" v="19"/>
        <pc:sldMkLst>
          <pc:docMk/>
          <pc:sldMk cId="1387763277" sldId="2316"/>
        </pc:sldMkLst>
      </pc:sldChg>
      <pc:sldChg chg="modSp add mod">
        <pc:chgData name="Edward Bodmer" userId="f82d64a42721f930" providerId="LiveId" clId="{8D0FE261-6E01-4CB4-B887-A2CA345C3A85}" dt="2025-11-30T23:50:52.331" v="1160" actId="20577"/>
        <pc:sldMkLst>
          <pc:docMk/>
          <pc:sldMk cId="473298513" sldId="2317"/>
        </pc:sldMkLst>
        <pc:spChg chg="mod">
          <ac:chgData name="Edward Bodmer" userId="f82d64a42721f930" providerId="LiveId" clId="{8D0FE261-6E01-4CB4-B887-A2CA345C3A85}" dt="2025-11-30T23:49:40.909" v="999" actId="20577"/>
          <ac:spMkLst>
            <pc:docMk/>
            <pc:sldMk cId="473298513" sldId="2317"/>
            <ac:spMk id="2" creationId="{08110815-A590-83EB-1060-2C64A35249DB}"/>
          </ac:spMkLst>
        </pc:spChg>
        <pc:spChg chg="mod">
          <ac:chgData name="Edward Bodmer" userId="f82d64a42721f930" providerId="LiveId" clId="{8D0FE261-6E01-4CB4-B887-A2CA345C3A85}" dt="2025-11-30T23:50:52.331" v="1160" actId="20577"/>
          <ac:spMkLst>
            <pc:docMk/>
            <pc:sldMk cId="473298513" sldId="2317"/>
            <ac:spMk id="3" creationId="{E179C207-DB3C-3ED0-7511-83B75B7D8130}"/>
          </ac:spMkLst>
        </pc:spChg>
      </pc:sldChg>
      <pc:sldChg chg="del">
        <pc:chgData name="Edward Bodmer" userId="f82d64a42721f930" providerId="LiveId" clId="{8D0FE261-6E01-4CB4-B887-A2CA345C3A85}" dt="2025-11-30T21:44:20.258" v="18" actId="2696"/>
        <pc:sldMkLst>
          <pc:docMk/>
          <pc:sldMk cId="1067926146" sldId="2317"/>
        </pc:sldMkLst>
      </pc:sldChg>
      <pc:sldChg chg="del">
        <pc:chgData name="Edward Bodmer" userId="f82d64a42721f930" providerId="LiveId" clId="{8D0FE261-6E01-4CB4-B887-A2CA345C3A85}" dt="2025-11-30T21:44:20.258" v="18" actId="2696"/>
        <pc:sldMkLst>
          <pc:docMk/>
          <pc:sldMk cId="427411095" sldId="2318"/>
        </pc:sldMkLst>
      </pc:sldChg>
      <pc:sldChg chg="add">
        <pc:chgData name="Edward Bodmer" userId="f82d64a42721f930" providerId="LiveId" clId="{8D0FE261-6E01-4CB4-B887-A2CA345C3A85}" dt="2025-11-30T21:44:36.495" v="19"/>
        <pc:sldMkLst>
          <pc:docMk/>
          <pc:sldMk cId="3755622902" sldId="2318"/>
        </pc:sldMkLst>
      </pc:sldChg>
      <pc:sldChg chg="add">
        <pc:chgData name="Edward Bodmer" userId="f82d64a42721f930" providerId="LiveId" clId="{8D0FE261-6E01-4CB4-B887-A2CA345C3A85}" dt="2025-11-30T21:44:36.495" v="19"/>
        <pc:sldMkLst>
          <pc:docMk/>
          <pc:sldMk cId="2780363666" sldId="2319"/>
        </pc:sldMkLst>
      </pc:sldChg>
      <pc:sldChg chg="del">
        <pc:chgData name="Edward Bodmer" userId="f82d64a42721f930" providerId="LiveId" clId="{8D0FE261-6E01-4CB4-B887-A2CA345C3A85}" dt="2025-11-30T21:44:20.258" v="18" actId="2696"/>
        <pc:sldMkLst>
          <pc:docMk/>
          <pc:sldMk cId="2933743247" sldId="2319"/>
        </pc:sldMkLst>
      </pc:sldChg>
      <pc:sldChg chg="add del">
        <pc:chgData name="Edward Bodmer" userId="f82d64a42721f930" providerId="LiveId" clId="{8D0FE261-6E01-4CB4-B887-A2CA345C3A85}" dt="2025-12-01T01:31:09.607" v="1713" actId="47"/>
        <pc:sldMkLst>
          <pc:docMk/>
          <pc:sldMk cId="2433232259" sldId="2322"/>
        </pc:sldMkLst>
      </pc:sldChg>
      <pc:sldChg chg="del">
        <pc:chgData name="Edward Bodmer" userId="f82d64a42721f930" providerId="LiveId" clId="{8D0FE261-6E01-4CB4-B887-A2CA345C3A85}" dt="2025-12-01T01:27:46.145" v="1704" actId="2696"/>
        <pc:sldMkLst>
          <pc:docMk/>
          <pc:sldMk cId="3393064654" sldId="2322"/>
        </pc:sldMkLst>
      </pc:sldChg>
      <pc:sldChg chg="del">
        <pc:chgData name="Edward Bodmer" userId="f82d64a42721f930" providerId="LiveId" clId="{8D0FE261-6E01-4CB4-B887-A2CA345C3A85}" dt="2025-11-30T21:44:20.258" v="18" actId="2696"/>
        <pc:sldMkLst>
          <pc:docMk/>
          <pc:sldMk cId="3573110119" sldId="2325"/>
        </pc:sldMkLst>
      </pc:sldChg>
      <pc:sldChg chg="add">
        <pc:chgData name="Edward Bodmer" userId="f82d64a42721f930" providerId="LiveId" clId="{8D0FE261-6E01-4CB4-B887-A2CA345C3A85}" dt="2025-11-30T21:44:36.495" v="19"/>
        <pc:sldMkLst>
          <pc:docMk/>
          <pc:sldMk cId="4072507942" sldId="2325"/>
        </pc:sldMkLst>
      </pc:sldChg>
      <pc:sldChg chg="add del">
        <pc:chgData name="Edward Bodmer" userId="f82d64a42721f930" providerId="LiveId" clId="{8D0FE261-6E01-4CB4-B887-A2CA345C3A85}" dt="2025-12-01T00:05:31.305" v="1165" actId="47"/>
        <pc:sldMkLst>
          <pc:docMk/>
          <pc:sldMk cId="2059693456" sldId="2327"/>
        </pc:sldMkLst>
      </pc:sldChg>
      <pc:sldChg chg="del">
        <pc:chgData name="Edward Bodmer" userId="f82d64a42721f930" providerId="LiveId" clId="{8D0FE261-6E01-4CB4-B887-A2CA345C3A85}" dt="2025-11-30T21:44:20.258" v="18" actId="2696"/>
        <pc:sldMkLst>
          <pc:docMk/>
          <pc:sldMk cId="2677545208" sldId="2327"/>
        </pc:sldMkLst>
      </pc:sldChg>
      <pc:sldChg chg="add del">
        <pc:chgData name="Edward Bodmer" userId="f82d64a42721f930" providerId="LiveId" clId="{8D0FE261-6E01-4CB4-B887-A2CA345C3A85}" dt="2025-12-01T00:03:54.131" v="1161" actId="2696"/>
        <pc:sldMkLst>
          <pc:docMk/>
          <pc:sldMk cId="2984837340" sldId="2328"/>
        </pc:sldMkLst>
      </pc:sldChg>
      <pc:sldChg chg="del">
        <pc:chgData name="Edward Bodmer" userId="f82d64a42721f930" providerId="LiveId" clId="{8D0FE261-6E01-4CB4-B887-A2CA345C3A85}" dt="2025-11-30T21:44:20.258" v="18" actId="2696"/>
        <pc:sldMkLst>
          <pc:docMk/>
          <pc:sldMk cId="3337810797" sldId="2328"/>
        </pc:sldMkLst>
      </pc:sldChg>
      <pc:sldChg chg="add">
        <pc:chgData name="Edward Bodmer" userId="f82d64a42721f930" providerId="LiveId" clId="{8D0FE261-6E01-4CB4-B887-A2CA345C3A85}" dt="2025-12-01T00:05:21.979" v="1162"/>
        <pc:sldMkLst>
          <pc:docMk/>
          <pc:sldMk cId="4166579878" sldId="2328"/>
        </pc:sldMkLst>
      </pc:sldChg>
      <pc:sldChg chg="add">
        <pc:chgData name="Edward Bodmer" userId="f82d64a42721f930" providerId="LiveId" clId="{8D0FE261-6E01-4CB4-B887-A2CA345C3A85}" dt="2025-11-30T21:44:36.495" v="19"/>
        <pc:sldMkLst>
          <pc:docMk/>
          <pc:sldMk cId="787590467" sldId="2329"/>
        </pc:sldMkLst>
      </pc:sldChg>
      <pc:sldChg chg="del">
        <pc:chgData name="Edward Bodmer" userId="f82d64a42721f930" providerId="LiveId" clId="{8D0FE261-6E01-4CB4-B887-A2CA345C3A85}" dt="2025-11-30T21:44:20.258" v="18" actId="2696"/>
        <pc:sldMkLst>
          <pc:docMk/>
          <pc:sldMk cId="3864315192" sldId="2329"/>
        </pc:sldMkLst>
      </pc:sldChg>
      <pc:sldChg chg="del">
        <pc:chgData name="Edward Bodmer" userId="f82d64a42721f930" providerId="LiveId" clId="{8D0FE261-6E01-4CB4-B887-A2CA345C3A85}" dt="2025-12-01T01:27:46.145" v="1704" actId="2696"/>
        <pc:sldMkLst>
          <pc:docMk/>
          <pc:sldMk cId="1927537090" sldId="2337"/>
        </pc:sldMkLst>
      </pc:sldChg>
      <pc:sldChg chg="add">
        <pc:chgData name="Edward Bodmer" userId="f82d64a42721f930" providerId="LiveId" clId="{8D0FE261-6E01-4CB4-B887-A2CA345C3A85}" dt="2025-12-01T01:28:17.086" v="1705"/>
        <pc:sldMkLst>
          <pc:docMk/>
          <pc:sldMk cId="3120887543" sldId="2337"/>
        </pc:sldMkLst>
      </pc:sldChg>
      <pc:sldChg chg="modSp add mod">
        <pc:chgData name="Edward Bodmer" userId="f82d64a42721f930" providerId="LiveId" clId="{8D0FE261-6E01-4CB4-B887-A2CA345C3A85}" dt="2025-12-01T01:31:03.739" v="1708" actId="27636"/>
        <pc:sldMkLst>
          <pc:docMk/>
          <pc:sldMk cId="2361872199" sldId="2425"/>
        </pc:sldMkLst>
        <pc:spChg chg="mod">
          <ac:chgData name="Edward Bodmer" userId="f82d64a42721f930" providerId="LiveId" clId="{8D0FE261-6E01-4CB4-B887-A2CA345C3A85}" dt="2025-12-01T01:31:03.739" v="1708" actId="27636"/>
          <ac:spMkLst>
            <pc:docMk/>
            <pc:sldMk cId="2361872199" sldId="2425"/>
            <ac:spMk id="2" creationId="{A602C5AF-41A4-FEAA-8171-8A46B21BB3CC}"/>
          </ac:spMkLst>
        </pc:spChg>
        <pc:spChg chg="mod">
          <ac:chgData name="Edward Bodmer" userId="f82d64a42721f930" providerId="LiveId" clId="{8D0FE261-6E01-4CB4-B887-A2CA345C3A85}" dt="2025-12-01T01:31:03.686" v="1706"/>
          <ac:spMkLst>
            <pc:docMk/>
            <pc:sldMk cId="2361872199" sldId="2425"/>
            <ac:spMk id="3" creationId="{C81C1077-030E-CE92-173E-3F4E917A505F}"/>
          </ac:spMkLst>
        </pc:spChg>
      </pc:sldChg>
      <pc:sldChg chg="add">
        <pc:chgData name="Edward Bodmer" userId="f82d64a42721f930" providerId="LiveId" clId="{8D0FE261-6E01-4CB4-B887-A2CA345C3A85}" dt="2025-12-01T01:28:17.086" v="1705"/>
        <pc:sldMkLst>
          <pc:docMk/>
          <pc:sldMk cId="78504634" sldId="2447"/>
        </pc:sldMkLst>
      </pc:sldChg>
      <pc:sldChg chg="del">
        <pc:chgData name="Edward Bodmer" userId="f82d64a42721f930" providerId="LiveId" clId="{8D0FE261-6E01-4CB4-B887-A2CA345C3A85}" dt="2025-12-01T01:27:46.145" v="1704" actId="2696"/>
        <pc:sldMkLst>
          <pc:docMk/>
          <pc:sldMk cId="387175337" sldId="2447"/>
        </pc:sldMkLst>
      </pc:sldChg>
      <pc:sldChg chg="modSp add">
        <pc:chgData name="Edward Bodmer" userId="f82d64a42721f930" providerId="LiveId" clId="{8D0FE261-6E01-4CB4-B887-A2CA345C3A85}" dt="2025-12-01T01:31:03.686" v="1706"/>
        <pc:sldMkLst>
          <pc:docMk/>
          <pc:sldMk cId="1096222830" sldId="2451"/>
        </pc:sldMkLst>
        <pc:spChg chg="mod">
          <ac:chgData name="Edward Bodmer" userId="f82d64a42721f930" providerId="LiveId" clId="{8D0FE261-6E01-4CB4-B887-A2CA345C3A85}" dt="2025-12-01T01:31:03.686" v="1706"/>
          <ac:spMkLst>
            <pc:docMk/>
            <pc:sldMk cId="1096222830" sldId="2451"/>
            <ac:spMk id="6" creationId="{469469B0-9575-F0D3-0A74-CF737907BC6B}"/>
          </ac:spMkLst>
        </pc:spChg>
      </pc:sldChg>
      <pc:sldChg chg="modSp add mod">
        <pc:chgData name="Edward Bodmer" userId="f82d64a42721f930" providerId="LiveId" clId="{8D0FE261-6E01-4CB4-B887-A2CA345C3A85}" dt="2025-12-01T01:31:03.730" v="1707" actId="27636"/>
        <pc:sldMkLst>
          <pc:docMk/>
          <pc:sldMk cId="3098485618" sldId="2455"/>
        </pc:sldMkLst>
        <pc:spChg chg="mod">
          <ac:chgData name="Edward Bodmer" userId="f82d64a42721f930" providerId="LiveId" clId="{8D0FE261-6E01-4CB4-B887-A2CA345C3A85}" dt="2025-12-01T01:31:03.730" v="1707" actId="27636"/>
          <ac:spMkLst>
            <pc:docMk/>
            <pc:sldMk cId="3098485618" sldId="2455"/>
            <ac:spMk id="2" creationId="{59AA5AC5-683C-D2E2-0CED-EC45DC84837A}"/>
          </ac:spMkLst>
        </pc:spChg>
        <pc:spChg chg="mod">
          <ac:chgData name="Edward Bodmer" userId="f82d64a42721f930" providerId="LiveId" clId="{8D0FE261-6E01-4CB4-B887-A2CA345C3A85}" dt="2025-12-01T01:31:03.686" v="1706"/>
          <ac:spMkLst>
            <pc:docMk/>
            <pc:sldMk cId="3098485618" sldId="2455"/>
            <ac:spMk id="3" creationId="{A7AA5363-C3B2-B8D4-91B8-59237F6AB849}"/>
          </ac:spMkLst>
        </pc:spChg>
      </pc:sldChg>
      <pc:sldChg chg="del">
        <pc:chgData name="Edward Bodmer" userId="f82d64a42721f930" providerId="LiveId" clId="{8D0FE261-6E01-4CB4-B887-A2CA345C3A85}" dt="2025-12-01T01:27:46.145" v="1704" actId="2696"/>
        <pc:sldMkLst>
          <pc:docMk/>
          <pc:sldMk cId="1739755186" sldId="2460"/>
        </pc:sldMkLst>
      </pc:sldChg>
      <pc:sldChg chg="add">
        <pc:chgData name="Edward Bodmer" userId="f82d64a42721f930" providerId="LiveId" clId="{8D0FE261-6E01-4CB4-B887-A2CA345C3A85}" dt="2025-12-01T01:28:17.086" v="1705"/>
        <pc:sldMkLst>
          <pc:docMk/>
          <pc:sldMk cId="3230778625" sldId="2460"/>
        </pc:sldMkLst>
      </pc:sldChg>
      <pc:sldChg chg="add">
        <pc:chgData name="Edward Bodmer" userId="f82d64a42721f930" providerId="LiveId" clId="{8D0FE261-6E01-4CB4-B887-A2CA345C3A85}" dt="2025-12-01T01:28:17.086" v="1705"/>
        <pc:sldMkLst>
          <pc:docMk/>
          <pc:sldMk cId="607075438" sldId="2462"/>
        </pc:sldMkLst>
      </pc:sldChg>
      <pc:sldChg chg="del">
        <pc:chgData name="Edward Bodmer" userId="f82d64a42721f930" providerId="LiveId" clId="{8D0FE261-6E01-4CB4-B887-A2CA345C3A85}" dt="2025-12-01T01:27:46.145" v="1704" actId="2696"/>
        <pc:sldMkLst>
          <pc:docMk/>
          <pc:sldMk cId="3174213348" sldId="2462"/>
        </pc:sldMkLst>
      </pc:sldChg>
      <pc:sldChg chg="del">
        <pc:chgData name="Edward Bodmer" userId="f82d64a42721f930" providerId="LiveId" clId="{8D0FE261-6E01-4CB4-B887-A2CA345C3A85}" dt="2025-12-01T01:25:16.145" v="1701" actId="2696"/>
        <pc:sldMkLst>
          <pc:docMk/>
          <pc:sldMk cId="2097256656" sldId="2467"/>
        </pc:sldMkLst>
      </pc:sldChg>
      <pc:sldChg chg="add">
        <pc:chgData name="Edward Bodmer" userId="f82d64a42721f930" providerId="LiveId" clId="{8D0FE261-6E01-4CB4-B887-A2CA345C3A85}" dt="2025-12-01T01:25:52.623" v="1702"/>
        <pc:sldMkLst>
          <pc:docMk/>
          <pc:sldMk cId="2517514182" sldId="2467"/>
        </pc:sldMkLst>
      </pc:sldChg>
      <pc:sldChg chg="modSp add mod">
        <pc:chgData name="Edward Bodmer" userId="f82d64a42721f930" providerId="LiveId" clId="{8D0FE261-6E01-4CB4-B887-A2CA345C3A85}" dt="2025-12-01T01:31:03.755" v="1711" actId="27636"/>
        <pc:sldMkLst>
          <pc:docMk/>
          <pc:sldMk cId="4285239286" sldId="2475"/>
        </pc:sldMkLst>
        <pc:spChg chg="mod">
          <ac:chgData name="Edward Bodmer" userId="f82d64a42721f930" providerId="LiveId" clId="{8D0FE261-6E01-4CB4-B887-A2CA345C3A85}" dt="2025-12-01T01:31:03.755" v="1711" actId="27636"/>
          <ac:spMkLst>
            <pc:docMk/>
            <pc:sldMk cId="4285239286" sldId="2475"/>
            <ac:spMk id="2" creationId="{9B08393C-F065-E65F-2214-5356431BD8EE}"/>
          </ac:spMkLst>
        </pc:spChg>
        <pc:spChg chg="mod">
          <ac:chgData name="Edward Bodmer" userId="f82d64a42721f930" providerId="LiveId" clId="{8D0FE261-6E01-4CB4-B887-A2CA345C3A85}" dt="2025-12-01T01:31:03.755" v="1710" actId="27636"/>
          <ac:spMkLst>
            <pc:docMk/>
            <pc:sldMk cId="4285239286" sldId="2475"/>
            <ac:spMk id="3" creationId="{879D3FE7-046A-DDB8-DFCE-4B0116DE8362}"/>
          </ac:spMkLst>
        </pc:spChg>
        <pc:spChg chg="mod">
          <ac:chgData name="Edward Bodmer" userId="f82d64a42721f930" providerId="LiveId" clId="{8D0FE261-6E01-4CB4-B887-A2CA345C3A85}" dt="2025-12-01T01:31:03.686" v="1706"/>
          <ac:spMkLst>
            <pc:docMk/>
            <pc:sldMk cId="4285239286" sldId="2475"/>
            <ac:spMk id="4" creationId="{CBC416F8-96A8-BE82-9A31-8D3F72A32D0F}"/>
          </ac:spMkLst>
        </pc:spChg>
      </pc:sldChg>
      <pc:sldChg chg="modSp add mod">
        <pc:chgData name="Edward Bodmer" userId="f82d64a42721f930" providerId="LiveId" clId="{8D0FE261-6E01-4CB4-B887-A2CA345C3A85}" dt="2025-12-01T01:31:03.755" v="1712" actId="27636"/>
        <pc:sldMkLst>
          <pc:docMk/>
          <pc:sldMk cId="1599240282" sldId="2479"/>
        </pc:sldMkLst>
        <pc:spChg chg="mod">
          <ac:chgData name="Edward Bodmer" userId="f82d64a42721f930" providerId="LiveId" clId="{8D0FE261-6E01-4CB4-B887-A2CA345C3A85}" dt="2025-12-01T01:31:03.755" v="1712" actId="27636"/>
          <ac:spMkLst>
            <pc:docMk/>
            <pc:sldMk cId="1599240282" sldId="2479"/>
            <ac:spMk id="2" creationId="{E565318A-EC87-7C08-64F5-73C72E8AE9FD}"/>
          </ac:spMkLst>
        </pc:spChg>
        <pc:spChg chg="mod">
          <ac:chgData name="Edward Bodmer" userId="f82d64a42721f930" providerId="LiveId" clId="{8D0FE261-6E01-4CB4-B887-A2CA345C3A85}" dt="2025-12-01T01:31:03.686" v="1706"/>
          <ac:spMkLst>
            <pc:docMk/>
            <pc:sldMk cId="1599240282" sldId="2479"/>
            <ac:spMk id="4" creationId="{E6A60525-3396-E458-B8ED-41E4CF77B22A}"/>
          </ac:spMkLst>
        </pc:spChg>
      </pc:sldChg>
      <pc:sldChg chg="add">
        <pc:chgData name="Edward Bodmer" userId="f82d64a42721f930" providerId="LiveId" clId="{8D0FE261-6E01-4CB4-B887-A2CA345C3A85}" dt="2025-11-30T21:44:36.495" v="19"/>
        <pc:sldMkLst>
          <pc:docMk/>
          <pc:sldMk cId="3056682346" sldId="2617"/>
        </pc:sldMkLst>
      </pc:sldChg>
      <pc:sldChg chg="del">
        <pc:chgData name="Edward Bodmer" userId="f82d64a42721f930" providerId="LiveId" clId="{8D0FE261-6E01-4CB4-B887-A2CA345C3A85}" dt="2025-11-30T21:44:20.258" v="18" actId="2696"/>
        <pc:sldMkLst>
          <pc:docMk/>
          <pc:sldMk cId="3663400642" sldId="2617"/>
        </pc:sldMkLst>
      </pc:sldChg>
      <pc:sldChg chg="del">
        <pc:chgData name="Edward Bodmer" userId="f82d64a42721f930" providerId="LiveId" clId="{8D0FE261-6E01-4CB4-B887-A2CA345C3A85}" dt="2025-11-30T21:44:20.258" v="18" actId="2696"/>
        <pc:sldMkLst>
          <pc:docMk/>
          <pc:sldMk cId="1934245043" sldId="2618"/>
        </pc:sldMkLst>
      </pc:sldChg>
      <pc:sldChg chg="add">
        <pc:chgData name="Edward Bodmer" userId="f82d64a42721f930" providerId="LiveId" clId="{8D0FE261-6E01-4CB4-B887-A2CA345C3A85}" dt="2025-11-30T21:44:36.495" v="19"/>
        <pc:sldMkLst>
          <pc:docMk/>
          <pc:sldMk cId="4001266287" sldId="2618"/>
        </pc:sldMkLst>
      </pc:sldChg>
      <pc:sldChg chg="add">
        <pc:chgData name="Edward Bodmer" userId="f82d64a42721f930" providerId="LiveId" clId="{8D0FE261-6E01-4CB4-B887-A2CA345C3A85}" dt="2025-11-30T21:44:36.495" v="19"/>
        <pc:sldMkLst>
          <pc:docMk/>
          <pc:sldMk cId="1050585691" sldId="2619"/>
        </pc:sldMkLst>
      </pc:sldChg>
      <pc:sldChg chg="del">
        <pc:chgData name="Edward Bodmer" userId="f82d64a42721f930" providerId="LiveId" clId="{8D0FE261-6E01-4CB4-B887-A2CA345C3A85}" dt="2025-11-30T21:44:20.258" v="18" actId="2696"/>
        <pc:sldMkLst>
          <pc:docMk/>
          <pc:sldMk cId="3625850536" sldId="2619"/>
        </pc:sldMkLst>
      </pc:sldChg>
      <pc:sldChg chg="modSp add mod">
        <pc:chgData name="Edward Bodmer" userId="f82d64a42721f930" providerId="LiveId" clId="{8D0FE261-6E01-4CB4-B887-A2CA345C3A85}" dt="2025-12-01T01:11:21.844" v="1650" actId="20577"/>
        <pc:sldMkLst>
          <pc:docMk/>
          <pc:sldMk cId="52999103" sldId="2620"/>
        </pc:sldMkLst>
        <pc:spChg chg="mod">
          <ac:chgData name="Edward Bodmer" userId="f82d64a42721f930" providerId="LiveId" clId="{8D0FE261-6E01-4CB4-B887-A2CA345C3A85}" dt="2025-12-01T01:11:21.844" v="1650" actId="20577"/>
          <ac:spMkLst>
            <pc:docMk/>
            <pc:sldMk cId="52999103" sldId="2620"/>
            <ac:spMk id="2" creationId="{06174565-8210-6D2C-E8A0-2B902137045C}"/>
          </ac:spMkLst>
        </pc:spChg>
        <pc:spChg chg="mod">
          <ac:chgData name="Edward Bodmer" userId="f82d64a42721f930" providerId="LiveId" clId="{8D0FE261-6E01-4CB4-B887-A2CA345C3A85}" dt="2025-12-01T00:14:35.992" v="1425" actId="6549"/>
          <ac:spMkLst>
            <pc:docMk/>
            <pc:sldMk cId="52999103" sldId="2620"/>
            <ac:spMk id="3" creationId="{DF2AE09A-926D-DE84-AEBE-E4978DCF6704}"/>
          </ac:spMkLst>
        </pc:spChg>
      </pc:sldChg>
      <pc:sldChg chg="del">
        <pc:chgData name="Edward Bodmer" userId="f82d64a42721f930" providerId="LiveId" clId="{8D0FE261-6E01-4CB4-B887-A2CA345C3A85}" dt="2025-11-30T21:44:20.258" v="18" actId="2696"/>
        <pc:sldMkLst>
          <pc:docMk/>
          <pc:sldMk cId="1681335850" sldId="2620"/>
        </pc:sldMkLst>
      </pc:sldChg>
      <pc:sldChg chg="add">
        <pc:chgData name="Edward Bodmer" userId="f82d64a42721f930" providerId="LiveId" clId="{8D0FE261-6E01-4CB4-B887-A2CA345C3A85}" dt="2025-11-30T21:44:36.495" v="19"/>
        <pc:sldMkLst>
          <pc:docMk/>
          <pc:sldMk cId="601634792" sldId="2621"/>
        </pc:sldMkLst>
      </pc:sldChg>
      <pc:sldChg chg="del">
        <pc:chgData name="Edward Bodmer" userId="f82d64a42721f930" providerId="LiveId" clId="{8D0FE261-6E01-4CB4-B887-A2CA345C3A85}" dt="2025-11-30T21:44:20.258" v="18" actId="2696"/>
        <pc:sldMkLst>
          <pc:docMk/>
          <pc:sldMk cId="654164748" sldId="2621"/>
        </pc:sldMkLst>
      </pc:sldChg>
      <pc:sldChg chg="add del">
        <pc:chgData name="Edward Bodmer" userId="f82d64a42721f930" providerId="LiveId" clId="{8D0FE261-6E01-4CB4-B887-A2CA345C3A85}" dt="2025-12-01T01:15:40.838" v="1654" actId="47"/>
        <pc:sldMkLst>
          <pc:docMk/>
          <pc:sldMk cId="3842103968" sldId="2640"/>
        </pc:sldMkLst>
      </pc:sldChg>
      <pc:sldChg chg="del">
        <pc:chgData name="Edward Bodmer" userId="f82d64a42721f930" providerId="LiveId" clId="{8D0FE261-6E01-4CB4-B887-A2CA345C3A85}" dt="2025-11-30T21:44:20.258" v="18" actId="2696"/>
        <pc:sldMkLst>
          <pc:docMk/>
          <pc:sldMk cId="3895658022" sldId="2640"/>
        </pc:sldMkLst>
      </pc:sldChg>
      <pc:sldChg chg="del">
        <pc:chgData name="Edward Bodmer" userId="f82d64a42721f930" providerId="LiveId" clId="{8D0FE261-6E01-4CB4-B887-A2CA345C3A85}" dt="2025-12-01T01:27:46.145" v="1704" actId="2696"/>
        <pc:sldMkLst>
          <pc:docMk/>
          <pc:sldMk cId="1189105134" sldId="2734"/>
        </pc:sldMkLst>
      </pc:sldChg>
      <pc:sldChg chg="add">
        <pc:chgData name="Edward Bodmer" userId="f82d64a42721f930" providerId="LiveId" clId="{8D0FE261-6E01-4CB4-B887-A2CA345C3A85}" dt="2025-12-01T01:28:17.086" v="1705"/>
        <pc:sldMkLst>
          <pc:docMk/>
          <pc:sldMk cId="2941102449" sldId="2734"/>
        </pc:sldMkLst>
      </pc:sldChg>
      <pc:sldChg chg="add">
        <pc:chgData name="Edward Bodmer" userId="f82d64a42721f930" providerId="LiveId" clId="{8D0FE261-6E01-4CB4-B887-A2CA345C3A85}" dt="2025-12-01T01:28:17.086" v="1705"/>
        <pc:sldMkLst>
          <pc:docMk/>
          <pc:sldMk cId="32000501" sldId="3604"/>
        </pc:sldMkLst>
      </pc:sldChg>
      <pc:sldChg chg="del">
        <pc:chgData name="Edward Bodmer" userId="f82d64a42721f930" providerId="LiveId" clId="{8D0FE261-6E01-4CB4-B887-A2CA345C3A85}" dt="2025-12-01T01:27:46.145" v="1704" actId="2696"/>
        <pc:sldMkLst>
          <pc:docMk/>
          <pc:sldMk cId="3214305892" sldId="3604"/>
        </pc:sldMkLst>
      </pc:sldChg>
      <pc:sldChg chg="add">
        <pc:chgData name="Edward Bodmer" userId="f82d64a42721f930" providerId="LiveId" clId="{8D0FE261-6E01-4CB4-B887-A2CA345C3A85}" dt="2025-12-01T01:25:52.623" v="1702"/>
        <pc:sldMkLst>
          <pc:docMk/>
          <pc:sldMk cId="143137877" sldId="3630"/>
        </pc:sldMkLst>
      </pc:sldChg>
      <pc:sldChg chg="del">
        <pc:chgData name="Edward Bodmer" userId="f82d64a42721f930" providerId="LiveId" clId="{8D0FE261-6E01-4CB4-B887-A2CA345C3A85}" dt="2025-12-01T01:25:16.145" v="1701" actId="2696"/>
        <pc:sldMkLst>
          <pc:docMk/>
          <pc:sldMk cId="477685505" sldId="3630"/>
        </pc:sldMkLst>
      </pc:sldChg>
      <pc:sldChg chg="del">
        <pc:chgData name="Edward Bodmer" userId="f82d64a42721f930" providerId="LiveId" clId="{8D0FE261-6E01-4CB4-B887-A2CA345C3A85}" dt="2025-12-01T01:27:00.054" v="1703" actId="47"/>
        <pc:sldMkLst>
          <pc:docMk/>
          <pc:sldMk cId="2049968920" sldId="3699"/>
        </pc:sldMkLst>
      </pc:sldChg>
      <pc:sldChg chg="del">
        <pc:chgData name="Edward Bodmer" userId="f82d64a42721f930" providerId="LiveId" clId="{8D0FE261-6E01-4CB4-B887-A2CA345C3A85}" dt="2025-12-01T01:25:16.145" v="1701" actId="2696"/>
        <pc:sldMkLst>
          <pc:docMk/>
          <pc:sldMk cId="418214236" sldId="3711"/>
        </pc:sldMkLst>
      </pc:sldChg>
      <pc:sldChg chg="add">
        <pc:chgData name="Edward Bodmer" userId="f82d64a42721f930" providerId="LiveId" clId="{8D0FE261-6E01-4CB4-B887-A2CA345C3A85}" dt="2025-12-01T01:25:52.623" v="1702"/>
        <pc:sldMkLst>
          <pc:docMk/>
          <pc:sldMk cId="3304415269" sldId="3711"/>
        </pc:sldMkLst>
      </pc:sldChg>
      <pc:sldChg chg="del">
        <pc:chgData name="Edward Bodmer" userId="f82d64a42721f930" providerId="LiveId" clId="{8D0FE261-6E01-4CB4-B887-A2CA345C3A85}" dt="2025-12-01T01:25:16.145" v="1701" actId="2696"/>
        <pc:sldMkLst>
          <pc:docMk/>
          <pc:sldMk cId="1414048624" sldId="3713"/>
        </pc:sldMkLst>
      </pc:sldChg>
      <pc:sldChg chg="add">
        <pc:chgData name="Edward Bodmer" userId="f82d64a42721f930" providerId="LiveId" clId="{8D0FE261-6E01-4CB4-B887-A2CA345C3A85}" dt="2025-12-01T01:25:52.623" v="1702"/>
        <pc:sldMkLst>
          <pc:docMk/>
          <pc:sldMk cId="2149241986" sldId="3713"/>
        </pc:sldMkLst>
      </pc:sldChg>
      <pc:sldChg chg="add">
        <pc:chgData name="Edward Bodmer" userId="f82d64a42721f930" providerId="LiveId" clId="{8D0FE261-6E01-4CB4-B887-A2CA345C3A85}" dt="2025-12-01T01:25:52.623" v="1702"/>
        <pc:sldMkLst>
          <pc:docMk/>
          <pc:sldMk cId="183130432" sldId="3714"/>
        </pc:sldMkLst>
      </pc:sldChg>
      <pc:sldChg chg="del">
        <pc:chgData name="Edward Bodmer" userId="f82d64a42721f930" providerId="LiveId" clId="{8D0FE261-6E01-4CB4-B887-A2CA345C3A85}" dt="2025-12-01T01:25:16.145" v="1701" actId="2696"/>
        <pc:sldMkLst>
          <pc:docMk/>
          <pc:sldMk cId="3474047841" sldId="3714"/>
        </pc:sldMkLst>
      </pc:sldChg>
      <pc:sldChg chg="add">
        <pc:chgData name="Edward Bodmer" userId="f82d64a42721f930" providerId="LiveId" clId="{8D0FE261-6E01-4CB4-B887-A2CA345C3A85}" dt="2025-12-01T01:25:52.623" v="1702"/>
        <pc:sldMkLst>
          <pc:docMk/>
          <pc:sldMk cId="1427562609" sldId="3716"/>
        </pc:sldMkLst>
      </pc:sldChg>
      <pc:sldChg chg="del">
        <pc:chgData name="Edward Bodmer" userId="f82d64a42721f930" providerId="LiveId" clId="{8D0FE261-6E01-4CB4-B887-A2CA345C3A85}" dt="2025-12-01T01:25:16.145" v="1701" actId="2696"/>
        <pc:sldMkLst>
          <pc:docMk/>
          <pc:sldMk cId="4288628971" sldId="3716"/>
        </pc:sldMkLst>
      </pc:sldChg>
      <pc:sldChg chg="add">
        <pc:chgData name="Edward Bodmer" userId="f82d64a42721f930" providerId="LiveId" clId="{8D0FE261-6E01-4CB4-B887-A2CA345C3A85}" dt="2025-12-01T01:28:17.086" v="1705"/>
        <pc:sldMkLst>
          <pc:docMk/>
          <pc:sldMk cId="921049300" sldId="3728"/>
        </pc:sldMkLst>
      </pc:sldChg>
      <pc:sldChg chg="del">
        <pc:chgData name="Edward Bodmer" userId="f82d64a42721f930" providerId="LiveId" clId="{8D0FE261-6E01-4CB4-B887-A2CA345C3A85}" dt="2025-12-01T01:27:46.145" v="1704" actId="2696"/>
        <pc:sldMkLst>
          <pc:docMk/>
          <pc:sldMk cId="3182865851" sldId="3728"/>
        </pc:sldMkLst>
      </pc:sldChg>
      <pc:sldChg chg="modSp add mod">
        <pc:chgData name="Edward Bodmer" userId="f82d64a42721f930" providerId="LiveId" clId="{8D0FE261-6E01-4CB4-B887-A2CA345C3A85}" dt="2025-12-01T01:31:03.741" v="1709" actId="27636"/>
        <pc:sldMkLst>
          <pc:docMk/>
          <pc:sldMk cId="657554821" sldId="3729"/>
        </pc:sldMkLst>
        <pc:spChg chg="mod">
          <ac:chgData name="Edward Bodmer" userId="f82d64a42721f930" providerId="LiveId" clId="{8D0FE261-6E01-4CB4-B887-A2CA345C3A85}" dt="2025-12-01T01:31:03.741" v="1709" actId="27636"/>
          <ac:spMkLst>
            <pc:docMk/>
            <pc:sldMk cId="657554821" sldId="3729"/>
            <ac:spMk id="2" creationId="{B1AFDD2B-E8C1-64A1-9487-5B2AA5FD3295}"/>
          </ac:spMkLst>
        </pc:spChg>
      </pc:sldChg>
      <pc:sldChg chg="modSp add">
        <pc:chgData name="Edward Bodmer" userId="f82d64a42721f930" providerId="LiveId" clId="{8D0FE261-6E01-4CB4-B887-A2CA345C3A85}" dt="2025-12-01T01:31:03.686" v="1706"/>
        <pc:sldMkLst>
          <pc:docMk/>
          <pc:sldMk cId="1415721333" sldId="3730"/>
        </pc:sldMkLst>
        <pc:spChg chg="mod">
          <ac:chgData name="Edward Bodmer" userId="f82d64a42721f930" providerId="LiveId" clId="{8D0FE261-6E01-4CB4-B887-A2CA345C3A85}" dt="2025-12-01T01:31:03.686" v="1706"/>
          <ac:spMkLst>
            <pc:docMk/>
            <pc:sldMk cId="1415721333" sldId="3730"/>
            <ac:spMk id="4" creationId="{B2548A5C-81C0-E587-32DC-BA321121B36B}"/>
          </ac:spMkLst>
        </pc:spChg>
      </pc:sldChg>
      <pc:sldChg chg="del">
        <pc:chgData name="Edward Bodmer" userId="f82d64a42721f930" providerId="LiveId" clId="{8D0FE261-6E01-4CB4-B887-A2CA345C3A85}" dt="2025-12-01T01:27:46.145" v="1704" actId="2696"/>
        <pc:sldMkLst>
          <pc:docMk/>
          <pc:sldMk cId="2476167953" sldId="3777"/>
        </pc:sldMkLst>
      </pc:sldChg>
      <pc:sldChg chg="add">
        <pc:chgData name="Edward Bodmer" userId="f82d64a42721f930" providerId="LiveId" clId="{8D0FE261-6E01-4CB4-B887-A2CA345C3A85}" dt="2025-12-01T01:28:17.086" v="1705"/>
        <pc:sldMkLst>
          <pc:docMk/>
          <pc:sldMk cId="3157351430" sldId="3777"/>
        </pc:sldMkLst>
      </pc:sldChg>
      <pc:sldChg chg="add">
        <pc:chgData name="Edward Bodmer" userId="f82d64a42721f930" providerId="LiveId" clId="{8D0FE261-6E01-4CB4-B887-A2CA345C3A85}" dt="2025-12-01T01:28:17.086" v="1705"/>
        <pc:sldMkLst>
          <pc:docMk/>
          <pc:sldMk cId="1025437324" sldId="3778"/>
        </pc:sldMkLst>
      </pc:sldChg>
      <pc:sldChg chg="del">
        <pc:chgData name="Edward Bodmer" userId="f82d64a42721f930" providerId="LiveId" clId="{8D0FE261-6E01-4CB4-B887-A2CA345C3A85}" dt="2025-12-01T01:27:46.145" v="1704" actId="2696"/>
        <pc:sldMkLst>
          <pc:docMk/>
          <pc:sldMk cId="2145260411" sldId="3778"/>
        </pc:sldMkLst>
      </pc:sldChg>
      <pc:sldChg chg="add">
        <pc:chgData name="Edward Bodmer" userId="f82d64a42721f930" providerId="LiveId" clId="{8D0FE261-6E01-4CB4-B887-A2CA345C3A85}" dt="2025-12-01T01:28:17.086" v="1705"/>
        <pc:sldMkLst>
          <pc:docMk/>
          <pc:sldMk cId="1762222461" sldId="3779"/>
        </pc:sldMkLst>
      </pc:sldChg>
      <pc:sldChg chg="del">
        <pc:chgData name="Edward Bodmer" userId="f82d64a42721f930" providerId="LiveId" clId="{8D0FE261-6E01-4CB4-B887-A2CA345C3A85}" dt="2025-12-01T01:27:46.145" v="1704" actId="2696"/>
        <pc:sldMkLst>
          <pc:docMk/>
          <pc:sldMk cId="4094204526" sldId="3779"/>
        </pc:sldMkLst>
      </pc:sldChg>
      <pc:sldChg chg="modSp mod">
        <pc:chgData name="Edward Bodmer" userId="f82d64a42721f930" providerId="LiveId" clId="{8D0FE261-6E01-4CB4-B887-A2CA345C3A85}" dt="2025-11-30T20:42:41.030" v="17" actId="20577"/>
        <pc:sldMkLst>
          <pc:docMk/>
          <pc:sldMk cId="2242770056" sldId="3786"/>
        </pc:sldMkLst>
        <pc:spChg chg="mod">
          <ac:chgData name="Edward Bodmer" userId="f82d64a42721f930" providerId="LiveId" clId="{8D0FE261-6E01-4CB4-B887-A2CA345C3A85}" dt="2025-11-30T20:42:41.030" v="17" actId="20577"/>
          <ac:spMkLst>
            <pc:docMk/>
            <pc:sldMk cId="2242770056" sldId="3786"/>
            <ac:spMk id="2" creationId="{AF0541EE-0D89-DEDE-59F1-8E5FD64FAA69}"/>
          </ac:spMkLst>
        </pc:spChg>
      </pc:sldChg>
      <pc:sldChg chg="modSp mod">
        <pc:chgData name="Edward Bodmer" userId="f82d64a42721f930" providerId="LiveId" clId="{8D0FE261-6E01-4CB4-B887-A2CA345C3A85}" dt="2025-12-01T01:16:58.586" v="1699" actId="20577"/>
        <pc:sldMkLst>
          <pc:docMk/>
          <pc:sldMk cId="3156284960" sldId="3804"/>
        </pc:sldMkLst>
        <pc:spChg chg="mod">
          <ac:chgData name="Edward Bodmer" userId="f82d64a42721f930" providerId="LiveId" clId="{8D0FE261-6E01-4CB4-B887-A2CA345C3A85}" dt="2025-12-01T01:16:58.586" v="1699" actId="20577"/>
          <ac:spMkLst>
            <pc:docMk/>
            <pc:sldMk cId="3156284960" sldId="3804"/>
            <ac:spMk id="3" creationId="{9F5DBDFC-2E3F-FB06-D42C-EE28E6A89F47}"/>
          </ac:spMkLst>
        </pc:spChg>
      </pc:sldChg>
      <pc:sldChg chg="modSp mod">
        <pc:chgData name="Edward Bodmer" userId="f82d64a42721f930" providerId="LiveId" clId="{8D0FE261-6E01-4CB4-B887-A2CA345C3A85}" dt="2025-12-01T01:22:27.568" v="1700" actId="1035"/>
        <pc:sldMkLst>
          <pc:docMk/>
          <pc:sldMk cId="3653632310" sldId="3812"/>
        </pc:sldMkLst>
        <pc:picChg chg="mod">
          <ac:chgData name="Edward Bodmer" userId="f82d64a42721f930" providerId="LiveId" clId="{8D0FE261-6E01-4CB4-B887-A2CA345C3A85}" dt="2025-12-01T01:22:27.568" v="1700" actId="1035"/>
          <ac:picMkLst>
            <pc:docMk/>
            <pc:sldMk cId="3653632310" sldId="3812"/>
            <ac:picMk id="5" creationId="{9E4352A2-4B52-A7A1-9AFF-8B497D14176A}"/>
          </ac:picMkLst>
        </pc:picChg>
      </pc:sldChg>
      <pc:sldChg chg="modSp new mod">
        <pc:chgData name="Edward Bodmer" userId="f82d64a42721f930" providerId="LiveId" clId="{8D0FE261-6E01-4CB4-B887-A2CA345C3A85}" dt="2025-11-30T21:56:06.398" v="45" actId="20577"/>
        <pc:sldMkLst>
          <pc:docMk/>
          <pc:sldMk cId="1679220664" sldId="3832"/>
        </pc:sldMkLst>
        <pc:spChg chg="mod">
          <ac:chgData name="Edward Bodmer" userId="f82d64a42721f930" providerId="LiveId" clId="{8D0FE261-6E01-4CB4-B887-A2CA345C3A85}" dt="2025-11-30T21:56:06.398" v="45" actId="20577"/>
          <ac:spMkLst>
            <pc:docMk/>
            <pc:sldMk cId="1679220664" sldId="3832"/>
            <ac:spMk id="2" creationId="{A47861CC-FB81-9F89-D463-F123579A496D}"/>
          </ac:spMkLst>
        </pc:spChg>
      </pc:sldChg>
      <pc:sldChg chg="addSp modSp new mod">
        <pc:chgData name="Edward Bodmer" userId="f82d64a42721f930" providerId="LiveId" clId="{8D0FE261-6E01-4CB4-B887-A2CA345C3A85}" dt="2025-11-30T22:00:28.180" v="183" actId="20577"/>
        <pc:sldMkLst>
          <pc:docMk/>
          <pc:sldMk cId="4086022694" sldId="3833"/>
        </pc:sldMkLst>
        <pc:spChg chg="mod">
          <ac:chgData name="Edward Bodmer" userId="f82d64a42721f930" providerId="LiveId" clId="{8D0FE261-6E01-4CB4-B887-A2CA345C3A85}" dt="2025-11-30T21:56:19.886" v="67" actId="20577"/>
          <ac:spMkLst>
            <pc:docMk/>
            <pc:sldMk cId="4086022694" sldId="3833"/>
            <ac:spMk id="2" creationId="{A8B7B4F5-0413-E42A-BED0-88511EDA3949}"/>
          </ac:spMkLst>
        </pc:spChg>
        <pc:spChg chg="mod">
          <ac:chgData name="Edward Bodmer" userId="f82d64a42721f930" providerId="LiveId" clId="{8D0FE261-6E01-4CB4-B887-A2CA345C3A85}" dt="2025-11-30T22:00:28.180" v="183" actId="20577"/>
          <ac:spMkLst>
            <pc:docMk/>
            <pc:sldMk cId="4086022694" sldId="3833"/>
            <ac:spMk id="3" creationId="{DDF41EF0-F737-CF76-94B4-99ECE09CEFC1}"/>
          </ac:spMkLst>
        </pc:spChg>
        <pc:picChg chg="add mod">
          <ac:chgData name="Edward Bodmer" userId="f82d64a42721f930" providerId="LiveId" clId="{8D0FE261-6E01-4CB4-B887-A2CA345C3A85}" dt="2025-11-30T21:56:42.476" v="86" actId="1076"/>
          <ac:picMkLst>
            <pc:docMk/>
            <pc:sldMk cId="4086022694" sldId="3833"/>
            <ac:picMk id="5" creationId="{869A3B3B-9370-B0DF-F269-26E942709A09}"/>
          </ac:picMkLst>
        </pc:picChg>
      </pc:sldChg>
      <pc:sldChg chg="addSp delSp modSp new mod">
        <pc:chgData name="Edward Bodmer" userId="f82d64a42721f930" providerId="LiveId" clId="{8D0FE261-6E01-4CB4-B887-A2CA345C3A85}" dt="2025-11-30T22:08:13.012" v="400" actId="20577"/>
        <pc:sldMkLst>
          <pc:docMk/>
          <pc:sldMk cId="3996121141" sldId="3834"/>
        </pc:sldMkLst>
        <pc:spChg chg="mod">
          <ac:chgData name="Edward Bodmer" userId="f82d64a42721f930" providerId="LiveId" clId="{8D0FE261-6E01-4CB4-B887-A2CA345C3A85}" dt="2025-11-30T22:06:45.737" v="251" actId="20577"/>
          <ac:spMkLst>
            <pc:docMk/>
            <pc:sldMk cId="3996121141" sldId="3834"/>
            <ac:spMk id="2" creationId="{C4BC0E78-B80B-B4BF-6548-BF391FBE3334}"/>
          </ac:spMkLst>
        </pc:spChg>
        <pc:spChg chg="add del mod">
          <ac:chgData name="Edward Bodmer" userId="f82d64a42721f930" providerId="LiveId" clId="{8D0FE261-6E01-4CB4-B887-A2CA345C3A85}" dt="2025-11-30T22:08:13.012" v="400" actId="20577"/>
          <ac:spMkLst>
            <pc:docMk/>
            <pc:sldMk cId="3996121141" sldId="3834"/>
            <ac:spMk id="3" creationId="{EB68694D-0F40-986B-F8FA-BAD70A31DA6F}"/>
          </ac:spMkLst>
        </pc:spChg>
        <pc:picChg chg="add del mod ord">
          <ac:chgData name="Edward Bodmer" userId="f82d64a42721f930" providerId="LiveId" clId="{8D0FE261-6E01-4CB4-B887-A2CA345C3A85}" dt="2025-11-30T22:06:55.373" v="257" actId="22"/>
          <ac:picMkLst>
            <pc:docMk/>
            <pc:sldMk cId="3996121141" sldId="3834"/>
            <ac:picMk id="5" creationId="{2412BC1C-D7A1-79D1-AC1A-93E21C3DD956}"/>
          </ac:picMkLst>
        </pc:picChg>
        <pc:picChg chg="add mod">
          <ac:chgData name="Edward Bodmer" userId="f82d64a42721f930" providerId="LiveId" clId="{8D0FE261-6E01-4CB4-B887-A2CA345C3A85}" dt="2025-11-30T22:07:07.942" v="265" actId="1076"/>
          <ac:picMkLst>
            <pc:docMk/>
            <pc:sldMk cId="3996121141" sldId="3834"/>
            <ac:picMk id="7" creationId="{8730703D-6195-070A-93A8-AC6DBC65A451}"/>
          </ac:picMkLst>
        </pc:picChg>
      </pc:sldChg>
      <pc:sldChg chg="addSp delSp modSp new mod">
        <pc:chgData name="Edward Bodmer" userId="f82d64a42721f930" providerId="LiveId" clId="{8D0FE261-6E01-4CB4-B887-A2CA345C3A85}" dt="2025-11-30T22:26:11.735" v="633" actId="14100"/>
        <pc:sldMkLst>
          <pc:docMk/>
          <pc:sldMk cId="3062775725" sldId="3835"/>
        </pc:sldMkLst>
        <pc:spChg chg="mod">
          <ac:chgData name="Edward Bodmer" userId="f82d64a42721f930" providerId="LiveId" clId="{8D0FE261-6E01-4CB4-B887-A2CA345C3A85}" dt="2025-11-30T22:13:59.201" v="440" actId="20577"/>
          <ac:spMkLst>
            <pc:docMk/>
            <pc:sldMk cId="3062775725" sldId="3835"/>
            <ac:spMk id="2" creationId="{A6463E6B-FC33-296A-39CA-09EE33BA9360}"/>
          </ac:spMkLst>
        </pc:spChg>
        <pc:spChg chg="add del mod">
          <ac:chgData name="Edward Bodmer" userId="f82d64a42721f930" providerId="LiveId" clId="{8D0FE261-6E01-4CB4-B887-A2CA345C3A85}" dt="2025-11-30T22:17:01.785" v="582" actId="20577"/>
          <ac:spMkLst>
            <pc:docMk/>
            <pc:sldMk cId="3062775725" sldId="3835"/>
            <ac:spMk id="3" creationId="{C5BA5D53-D60C-4CF3-54AF-BD31EF6845D5}"/>
          </ac:spMkLst>
        </pc:spChg>
        <pc:picChg chg="add del mod ord">
          <ac:chgData name="Edward Bodmer" userId="f82d64a42721f930" providerId="LiveId" clId="{8D0FE261-6E01-4CB4-B887-A2CA345C3A85}" dt="2025-11-30T22:14:04.763" v="444" actId="22"/>
          <ac:picMkLst>
            <pc:docMk/>
            <pc:sldMk cId="3062775725" sldId="3835"/>
            <ac:picMk id="5" creationId="{DC2133F3-E9B3-E0E7-1C58-E20DC2A223D5}"/>
          </ac:picMkLst>
        </pc:picChg>
        <pc:picChg chg="add mod">
          <ac:chgData name="Edward Bodmer" userId="f82d64a42721f930" providerId="LiveId" clId="{8D0FE261-6E01-4CB4-B887-A2CA345C3A85}" dt="2025-11-30T22:26:03.602" v="631" actId="1076"/>
          <ac:picMkLst>
            <pc:docMk/>
            <pc:sldMk cId="3062775725" sldId="3835"/>
            <ac:picMk id="7" creationId="{16819EE0-E699-6448-CCB8-0F71ABAB4C39}"/>
          </ac:picMkLst>
        </pc:picChg>
        <pc:picChg chg="add mod">
          <ac:chgData name="Edward Bodmer" userId="f82d64a42721f930" providerId="LiveId" clId="{8D0FE261-6E01-4CB4-B887-A2CA345C3A85}" dt="2025-11-30T22:26:11.735" v="633" actId="14100"/>
          <ac:picMkLst>
            <pc:docMk/>
            <pc:sldMk cId="3062775725" sldId="3835"/>
            <ac:picMk id="9" creationId="{C3992410-0FE8-92C3-0136-6FF90563D317}"/>
          </ac:picMkLst>
        </pc:picChg>
      </pc:sldChg>
      <pc:sldChg chg="addSp modSp new mod">
        <pc:chgData name="Edward Bodmer" userId="f82d64a42721f930" providerId="LiveId" clId="{8D0FE261-6E01-4CB4-B887-A2CA345C3A85}" dt="2025-11-30T22:28:49.896" v="766" actId="20577"/>
        <pc:sldMkLst>
          <pc:docMk/>
          <pc:sldMk cId="2560790577" sldId="3836"/>
        </pc:sldMkLst>
        <pc:spChg chg="mod">
          <ac:chgData name="Edward Bodmer" userId="f82d64a42721f930" providerId="LiveId" clId="{8D0FE261-6E01-4CB4-B887-A2CA345C3A85}" dt="2025-11-30T22:21:53.735" v="619" actId="20577"/>
          <ac:spMkLst>
            <pc:docMk/>
            <pc:sldMk cId="2560790577" sldId="3836"/>
            <ac:spMk id="2" creationId="{0375BD22-9537-2FDE-A336-A460E7FB8602}"/>
          </ac:spMkLst>
        </pc:spChg>
        <pc:spChg chg="mod">
          <ac:chgData name="Edward Bodmer" userId="f82d64a42721f930" providerId="LiveId" clId="{8D0FE261-6E01-4CB4-B887-A2CA345C3A85}" dt="2025-11-30T22:28:49.896" v="766" actId="20577"/>
          <ac:spMkLst>
            <pc:docMk/>
            <pc:sldMk cId="2560790577" sldId="3836"/>
            <ac:spMk id="3" creationId="{BA3D4E7C-4A34-16E1-BDB2-0C48AB275AE7}"/>
          </ac:spMkLst>
        </pc:spChg>
        <pc:picChg chg="add mod">
          <ac:chgData name="Edward Bodmer" userId="f82d64a42721f930" providerId="LiveId" clId="{8D0FE261-6E01-4CB4-B887-A2CA345C3A85}" dt="2025-11-30T22:27:39.162" v="639" actId="1076"/>
          <ac:picMkLst>
            <pc:docMk/>
            <pc:sldMk cId="2560790577" sldId="3836"/>
            <ac:picMk id="5" creationId="{BE49E8DB-E1D4-D729-89C2-ADEF75D551E0}"/>
          </ac:picMkLst>
        </pc:picChg>
        <pc:picChg chg="add mod">
          <ac:chgData name="Edward Bodmer" userId="f82d64a42721f930" providerId="LiveId" clId="{8D0FE261-6E01-4CB4-B887-A2CA345C3A85}" dt="2025-11-30T22:27:41.844" v="640" actId="1076"/>
          <ac:picMkLst>
            <pc:docMk/>
            <pc:sldMk cId="2560790577" sldId="3836"/>
            <ac:picMk id="7" creationId="{BB96949A-ABE4-7941-EC5A-20CD1CE01600}"/>
          </ac:picMkLst>
        </pc:picChg>
      </pc:sldChg>
      <pc:sldChg chg="addSp modSp new mod">
        <pc:chgData name="Edward Bodmer" userId="f82d64a42721f930" providerId="LiveId" clId="{8D0FE261-6E01-4CB4-B887-A2CA345C3A85}" dt="2025-11-30T22:59:17.674" v="866" actId="20577"/>
        <pc:sldMkLst>
          <pc:docMk/>
          <pc:sldMk cId="1633433355" sldId="3837"/>
        </pc:sldMkLst>
        <pc:spChg chg="mod">
          <ac:chgData name="Edward Bodmer" userId="f82d64a42721f930" providerId="LiveId" clId="{8D0FE261-6E01-4CB4-B887-A2CA345C3A85}" dt="2025-11-30T22:58:54.068" v="808" actId="20577"/>
          <ac:spMkLst>
            <pc:docMk/>
            <pc:sldMk cId="1633433355" sldId="3837"/>
            <ac:spMk id="2" creationId="{E524FC34-E9EF-CF4D-9F75-090ED1119887}"/>
          </ac:spMkLst>
        </pc:spChg>
        <pc:spChg chg="mod">
          <ac:chgData name="Edward Bodmer" userId="f82d64a42721f930" providerId="LiveId" clId="{8D0FE261-6E01-4CB4-B887-A2CA345C3A85}" dt="2025-11-30T22:59:17.674" v="866" actId="20577"/>
          <ac:spMkLst>
            <pc:docMk/>
            <pc:sldMk cId="1633433355" sldId="3837"/>
            <ac:spMk id="3" creationId="{60B3BA3D-DB48-EA9A-6AD9-E602BEA9AEF4}"/>
          </ac:spMkLst>
        </pc:spChg>
        <pc:picChg chg="add mod">
          <ac:chgData name="Edward Bodmer" userId="f82d64a42721f930" providerId="LiveId" clId="{8D0FE261-6E01-4CB4-B887-A2CA345C3A85}" dt="2025-11-30T22:59:04.544" v="818" actId="27614"/>
          <ac:picMkLst>
            <pc:docMk/>
            <pc:sldMk cId="1633433355" sldId="3837"/>
            <ac:picMk id="5" creationId="{4A50595A-639F-0894-A237-62848273093D}"/>
          </ac:picMkLst>
        </pc:picChg>
      </pc:sldChg>
      <pc:sldChg chg="modSp new mod">
        <pc:chgData name="Edward Bodmer" userId="f82d64a42721f930" providerId="LiveId" clId="{8D0FE261-6E01-4CB4-B887-A2CA345C3A85}" dt="2025-12-01T01:31:46.326" v="1731" actId="20577"/>
        <pc:sldMkLst>
          <pc:docMk/>
          <pc:sldMk cId="3392777142" sldId="3838"/>
        </pc:sldMkLst>
        <pc:spChg chg="mod">
          <ac:chgData name="Edward Bodmer" userId="f82d64a42721f930" providerId="LiveId" clId="{8D0FE261-6E01-4CB4-B887-A2CA345C3A85}" dt="2025-12-01T01:31:46.326" v="1731" actId="20577"/>
          <ac:spMkLst>
            <pc:docMk/>
            <pc:sldMk cId="3392777142" sldId="3838"/>
            <ac:spMk id="2" creationId="{68609B12-699F-27C7-E0DE-1E3F46C353AD}"/>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Chapters\Chapter%205.%20Electricity\Renewable%20Energy\3.%20Resource%20Assessment%20Data\Solar%20Resource%20Assessment\Nigeria%20and%20Scotland.xlsb"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val>
            <c:numRef>
              <c:f>Nigeria!$C$992:$C$1135</c:f>
              <c:numCache>
                <c:formatCode>General</c:formatCode>
                <c:ptCount val="144"/>
                <c:pt idx="0">
                  <c:v>0</c:v>
                </c:pt>
                <c:pt idx="1">
                  <c:v>0</c:v>
                </c:pt>
                <c:pt idx="2">
                  <c:v>0</c:v>
                </c:pt>
                <c:pt idx="3">
                  <c:v>0</c:v>
                </c:pt>
                <c:pt idx="4">
                  <c:v>0</c:v>
                </c:pt>
                <c:pt idx="5">
                  <c:v>0</c:v>
                </c:pt>
                <c:pt idx="6">
                  <c:v>0</c:v>
                </c:pt>
                <c:pt idx="7">
                  <c:v>0</c:v>
                </c:pt>
                <c:pt idx="8">
                  <c:v>4.8899999999999997</c:v>
                </c:pt>
                <c:pt idx="9">
                  <c:v>213.69</c:v>
                </c:pt>
                <c:pt idx="10">
                  <c:v>426.65</c:v>
                </c:pt>
                <c:pt idx="11">
                  <c:v>824.71</c:v>
                </c:pt>
                <c:pt idx="12">
                  <c:v>968.22</c:v>
                </c:pt>
                <c:pt idx="13">
                  <c:v>1014.89</c:v>
                </c:pt>
                <c:pt idx="14">
                  <c:v>977.58</c:v>
                </c:pt>
                <c:pt idx="15">
                  <c:v>860.43</c:v>
                </c:pt>
                <c:pt idx="16">
                  <c:v>673.31</c:v>
                </c:pt>
                <c:pt idx="17">
                  <c:v>436.39</c:v>
                </c:pt>
                <c:pt idx="18">
                  <c:v>57.16</c:v>
                </c:pt>
                <c:pt idx="19">
                  <c:v>0</c:v>
                </c:pt>
                <c:pt idx="20">
                  <c:v>0</c:v>
                </c:pt>
                <c:pt idx="21">
                  <c:v>0</c:v>
                </c:pt>
                <c:pt idx="22">
                  <c:v>0</c:v>
                </c:pt>
                <c:pt idx="23">
                  <c:v>0</c:v>
                </c:pt>
                <c:pt idx="24">
                  <c:v>0</c:v>
                </c:pt>
                <c:pt idx="25">
                  <c:v>0</c:v>
                </c:pt>
                <c:pt idx="26">
                  <c:v>0</c:v>
                </c:pt>
                <c:pt idx="27">
                  <c:v>0</c:v>
                </c:pt>
                <c:pt idx="28">
                  <c:v>0</c:v>
                </c:pt>
                <c:pt idx="29">
                  <c:v>0</c:v>
                </c:pt>
                <c:pt idx="30">
                  <c:v>0</c:v>
                </c:pt>
                <c:pt idx="31">
                  <c:v>0</c:v>
                </c:pt>
                <c:pt idx="32">
                  <c:v>151.94999999999999</c:v>
                </c:pt>
                <c:pt idx="33">
                  <c:v>297.52</c:v>
                </c:pt>
                <c:pt idx="34">
                  <c:v>493.65</c:v>
                </c:pt>
                <c:pt idx="35">
                  <c:v>847.28</c:v>
                </c:pt>
                <c:pt idx="36">
                  <c:v>981.17</c:v>
                </c:pt>
                <c:pt idx="37">
                  <c:v>1028.32</c:v>
                </c:pt>
                <c:pt idx="38">
                  <c:v>990.62</c:v>
                </c:pt>
                <c:pt idx="39">
                  <c:v>607.55999999999995</c:v>
                </c:pt>
                <c:pt idx="40">
                  <c:v>291.39</c:v>
                </c:pt>
                <c:pt idx="41">
                  <c:v>189.54</c:v>
                </c:pt>
                <c:pt idx="42">
                  <c:v>89.96</c:v>
                </c:pt>
                <c:pt idx="43">
                  <c:v>0</c:v>
                </c:pt>
                <c:pt idx="44">
                  <c:v>0</c:v>
                </c:pt>
                <c:pt idx="45">
                  <c:v>0</c:v>
                </c:pt>
                <c:pt idx="46">
                  <c:v>0</c:v>
                </c:pt>
                <c:pt idx="47">
                  <c:v>0</c:v>
                </c:pt>
                <c:pt idx="48">
                  <c:v>0</c:v>
                </c:pt>
                <c:pt idx="49">
                  <c:v>0</c:v>
                </c:pt>
                <c:pt idx="50">
                  <c:v>0</c:v>
                </c:pt>
                <c:pt idx="51">
                  <c:v>0</c:v>
                </c:pt>
                <c:pt idx="52">
                  <c:v>0</c:v>
                </c:pt>
                <c:pt idx="53">
                  <c:v>0</c:v>
                </c:pt>
                <c:pt idx="54">
                  <c:v>0</c:v>
                </c:pt>
                <c:pt idx="55">
                  <c:v>0</c:v>
                </c:pt>
                <c:pt idx="56">
                  <c:v>150.26</c:v>
                </c:pt>
                <c:pt idx="57">
                  <c:v>408.76</c:v>
                </c:pt>
                <c:pt idx="58">
                  <c:v>649.63</c:v>
                </c:pt>
                <c:pt idx="59">
                  <c:v>843.53</c:v>
                </c:pt>
                <c:pt idx="60">
                  <c:v>982.73</c:v>
                </c:pt>
                <c:pt idx="61">
                  <c:v>1029.97</c:v>
                </c:pt>
                <c:pt idx="62">
                  <c:v>992.18</c:v>
                </c:pt>
                <c:pt idx="63">
                  <c:v>874</c:v>
                </c:pt>
                <c:pt idx="64">
                  <c:v>684.73</c:v>
                </c:pt>
                <c:pt idx="65">
                  <c:v>445.03</c:v>
                </c:pt>
                <c:pt idx="66">
                  <c:v>183.78</c:v>
                </c:pt>
                <c:pt idx="67">
                  <c:v>0</c:v>
                </c:pt>
                <c:pt idx="68">
                  <c:v>0</c:v>
                </c:pt>
                <c:pt idx="69">
                  <c:v>0</c:v>
                </c:pt>
                <c:pt idx="70">
                  <c:v>0</c:v>
                </c:pt>
                <c:pt idx="71">
                  <c:v>0</c:v>
                </c:pt>
                <c:pt idx="72">
                  <c:v>0</c:v>
                </c:pt>
                <c:pt idx="73">
                  <c:v>0</c:v>
                </c:pt>
                <c:pt idx="74">
                  <c:v>0</c:v>
                </c:pt>
                <c:pt idx="75">
                  <c:v>0</c:v>
                </c:pt>
                <c:pt idx="76">
                  <c:v>0</c:v>
                </c:pt>
                <c:pt idx="77">
                  <c:v>0</c:v>
                </c:pt>
                <c:pt idx="78">
                  <c:v>0</c:v>
                </c:pt>
                <c:pt idx="79">
                  <c:v>0</c:v>
                </c:pt>
                <c:pt idx="80">
                  <c:v>162.21</c:v>
                </c:pt>
                <c:pt idx="81">
                  <c:v>429.79</c:v>
                </c:pt>
                <c:pt idx="82">
                  <c:v>677.95</c:v>
                </c:pt>
                <c:pt idx="83">
                  <c:v>877.34</c:v>
                </c:pt>
                <c:pt idx="84">
                  <c:v>1012.17</c:v>
                </c:pt>
                <c:pt idx="85">
                  <c:v>1060.33</c:v>
                </c:pt>
                <c:pt idx="86">
                  <c:v>1021.7</c:v>
                </c:pt>
                <c:pt idx="87">
                  <c:v>879.86</c:v>
                </c:pt>
                <c:pt idx="88">
                  <c:v>689.64</c:v>
                </c:pt>
                <c:pt idx="89">
                  <c:v>448.73</c:v>
                </c:pt>
                <c:pt idx="90">
                  <c:v>184.85</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157.06</c:v>
                </c:pt>
                <c:pt idx="105">
                  <c:v>421.96</c:v>
                </c:pt>
                <c:pt idx="106">
                  <c:v>667.21</c:v>
                </c:pt>
                <c:pt idx="107">
                  <c:v>864.43</c:v>
                </c:pt>
                <c:pt idx="108">
                  <c:v>991.37</c:v>
                </c:pt>
                <c:pt idx="109">
                  <c:v>1038.76</c:v>
                </c:pt>
                <c:pt idx="110">
                  <c:v>1000.64</c:v>
                </c:pt>
                <c:pt idx="111">
                  <c:v>877.43</c:v>
                </c:pt>
                <c:pt idx="112">
                  <c:v>687.56</c:v>
                </c:pt>
                <c:pt idx="113">
                  <c:v>447.15</c:v>
                </c:pt>
                <c:pt idx="114">
                  <c:v>185.47</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159.22</c:v>
                </c:pt>
                <c:pt idx="129">
                  <c:v>424.26</c:v>
                </c:pt>
                <c:pt idx="130">
                  <c:v>670.14</c:v>
                </c:pt>
                <c:pt idx="131">
                  <c:v>867.79</c:v>
                </c:pt>
                <c:pt idx="132">
                  <c:v>992.55</c:v>
                </c:pt>
                <c:pt idx="133">
                  <c:v>1039.92</c:v>
                </c:pt>
                <c:pt idx="134">
                  <c:v>1001.72</c:v>
                </c:pt>
                <c:pt idx="135">
                  <c:v>881.18</c:v>
                </c:pt>
                <c:pt idx="136">
                  <c:v>690.67</c:v>
                </c:pt>
                <c:pt idx="137">
                  <c:v>449.44</c:v>
                </c:pt>
                <c:pt idx="138">
                  <c:v>184.45</c:v>
                </c:pt>
                <c:pt idx="139">
                  <c:v>0</c:v>
                </c:pt>
                <c:pt idx="140">
                  <c:v>0</c:v>
                </c:pt>
                <c:pt idx="141">
                  <c:v>0</c:v>
                </c:pt>
                <c:pt idx="142">
                  <c:v>0</c:v>
                </c:pt>
                <c:pt idx="143">
                  <c:v>0</c:v>
                </c:pt>
              </c:numCache>
            </c:numRef>
          </c:val>
          <c:extLst>
            <c:ext xmlns:c16="http://schemas.microsoft.com/office/drawing/2014/chart" uri="{C3380CC4-5D6E-409C-BE32-E72D297353CC}">
              <c16:uniqueId val="{00000000-F603-4AE2-831E-FC74CC22601C}"/>
            </c:ext>
          </c:extLst>
        </c:ser>
        <c:dLbls>
          <c:showLegendKey val="0"/>
          <c:showVal val="0"/>
          <c:showCatName val="0"/>
          <c:showSerName val="0"/>
          <c:showPercent val="0"/>
          <c:showBubbleSize val="0"/>
        </c:dLbls>
        <c:gapWidth val="219"/>
        <c:overlap val="-27"/>
        <c:axId val="434118592"/>
        <c:axId val="434117936"/>
      </c:barChart>
      <c:catAx>
        <c:axId val="434118592"/>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4117936"/>
        <c:crosses val="autoZero"/>
        <c:auto val="1"/>
        <c:lblAlgn val="ctr"/>
        <c:lblOffset val="100"/>
        <c:noMultiLvlLbl val="0"/>
      </c:catAx>
      <c:valAx>
        <c:axId val="434117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41185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GB" dirty="0"/>
          </a:p>
        </p:txBody>
      </p:sp>
      <p:sp>
        <p:nvSpPr>
          <p:cNvPr id="4" name="Footer Placeholder 3"/>
          <p:cNvSpPr>
            <a:spLocks noGrp="1"/>
          </p:cNvSpPr>
          <p:nvPr>
            <p:ph type="ftr" sz="quarter" idx="2"/>
          </p:nvPr>
        </p:nvSpPr>
        <p:spPr>
          <a:xfrm>
            <a:off x="0" y="9721107"/>
            <a:ext cx="3076363" cy="513507"/>
          </a:xfrm>
          <a:prstGeom prst="rect">
            <a:avLst/>
          </a:prstGeom>
        </p:spPr>
        <p:txBody>
          <a:bodyPr vert="horz" lIns="99048" tIns="49524" rIns="99048" bIns="49524" rtlCol="0" anchor="b"/>
          <a:lstStyle>
            <a:lvl1pPr algn="l">
              <a:defRPr sz="1300"/>
            </a:lvl1pPr>
          </a:lstStyle>
          <a:p>
            <a:endParaRPr lang="en-GB" dirty="0"/>
          </a:p>
        </p:txBody>
      </p:sp>
      <p:sp>
        <p:nvSpPr>
          <p:cNvPr id="5" name="Slide Number Placeholder 4"/>
          <p:cNvSpPr>
            <a:spLocks noGrp="1"/>
          </p:cNvSpPr>
          <p:nvPr>
            <p:ph type="sldNum" sz="quarter" idx="3"/>
          </p:nvPr>
        </p:nvSpPr>
        <p:spPr>
          <a:xfrm>
            <a:off x="4021294" y="9721107"/>
            <a:ext cx="3076363" cy="513507"/>
          </a:xfrm>
          <a:prstGeom prst="rect">
            <a:avLst/>
          </a:prstGeom>
        </p:spPr>
        <p:txBody>
          <a:bodyPr vert="horz" lIns="99048" tIns="49524" rIns="99048" bIns="49524" rtlCol="0" anchor="b"/>
          <a:lstStyle>
            <a:lvl1pPr algn="r">
              <a:defRPr sz="1300"/>
            </a:lvl1pPr>
          </a:lstStyle>
          <a:p>
            <a:fld id="{5A4BD871-AC4C-4644-8D41-937EFAD34EDE}" type="slidenum">
              <a:rPr lang="en-GB" smtClean="0"/>
              <a:t>‹#›</a:t>
            </a:fld>
            <a:endParaRPr lang="en-GB" dirty="0"/>
          </a:p>
        </p:txBody>
      </p:sp>
    </p:spTree>
    <p:extLst>
      <p:ext uri="{BB962C8B-B14F-4D97-AF65-F5344CB8AC3E}">
        <p14:creationId xmlns:p14="http://schemas.microsoft.com/office/powerpoint/2010/main" val="6994193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GB" dirty="0"/>
          </a:p>
        </p:txBody>
      </p:sp>
      <p:sp>
        <p:nvSpPr>
          <p:cNvPr id="3" name="Date Placehold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33F28571-2F41-43C0-88A5-5009138D1E05}" type="datetimeFigureOut">
              <a:rPr lang="en-GB" smtClean="0"/>
              <a:t>30/11/2025</a:t>
            </a:fld>
            <a:endParaRPr lang="en-GB" dirty="0"/>
          </a:p>
        </p:txBody>
      </p:sp>
      <p:sp>
        <p:nvSpPr>
          <p:cNvPr id="4" name="Slide Image Placeholder 3"/>
          <p:cNvSpPr>
            <a:spLocks noGrp="1" noRot="1" noChangeAspect="1"/>
          </p:cNvSpPr>
          <p:nvPr>
            <p:ph type="sldImg" idx="2"/>
          </p:nvPr>
        </p:nvSpPr>
        <p:spPr>
          <a:xfrm>
            <a:off x="1247775" y="1279525"/>
            <a:ext cx="4603750" cy="3454400"/>
          </a:xfrm>
          <a:prstGeom prst="rect">
            <a:avLst/>
          </a:prstGeom>
          <a:noFill/>
          <a:ln w="12700">
            <a:solidFill>
              <a:prstClr val="black"/>
            </a:solidFill>
          </a:ln>
        </p:spPr>
        <p:txBody>
          <a:bodyPr vert="horz" lIns="99048" tIns="49524" rIns="99048" bIns="49524" rtlCol="0" anchor="ctr"/>
          <a:lstStyle/>
          <a:p>
            <a:endParaRPr lang="en-GB" dirty="0"/>
          </a:p>
        </p:txBody>
      </p:sp>
      <p:sp>
        <p:nvSpPr>
          <p:cNvPr id="5" name="Notes Placehold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en-GB" dirty="0"/>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92A4A1E6-AFF2-4655-977E-81BC5B8B3CD5}" type="slidenum">
              <a:rPr lang="en-GB" smtClean="0"/>
              <a:t>‹#›</a:t>
            </a:fld>
            <a:endParaRPr lang="en-GB" dirty="0"/>
          </a:p>
        </p:txBody>
      </p:sp>
    </p:spTree>
    <p:extLst>
      <p:ext uri="{BB962C8B-B14F-4D97-AF65-F5344CB8AC3E}">
        <p14:creationId xmlns:p14="http://schemas.microsoft.com/office/powerpoint/2010/main" val="3556379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639517B-92EA-9747-8AE6-1A87FA8E28F9}"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503179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639517B-92EA-9747-8AE6-1A87FA8E28F9}"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1030764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A4A1E6-AFF2-4655-977E-81BC5B8B3CD5}" type="slidenum">
              <a:rPr lang="en-GB" smtClean="0"/>
              <a:t>152</a:t>
            </a:fld>
            <a:endParaRPr lang="en-GB" dirty="0"/>
          </a:p>
        </p:txBody>
      </p:sp>
    </p:spTree>
    <p:extLst>
      <p:ext uri="{BB962C8B-B14F-4D97-AF65-F5344CB8AC3E}">
        <p14:creationId xmlns:p14="http://schemas.microsoft.com/office/powerpoint/2010/main" val="154020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5"/>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a:lstStyle/>
          <a:p>
            <a:fld id="{033CE7E9-1099-4A7E-ABEB-BA55365A13A9}" type="slidenum">
              <a:rPr lang="en-AU"/>
              <a:pPr/>
              <a:t>171</a:t>
            </a:fld>
            <a:endParaRPr lang="en-AU" dirty="0"/>
          </a:p>
        </p:txBody>
      </p:sp>
      <p:sp>
        <p:nvSpPr>
          <p:cNvPr id="243715" name="Rectangle 2"/>
          <p:cNvSpPr>
            <a:spLocks noGrp="1" noRot="1" noChangeAspect="1" noChangeArrowheads="1" noTextEdit="1"/>
          </p:cNvSpPr>
          <p:nvPr>
            <p:ph type="sldImg"/>
          </p:nvPr>
        </p:nvSpPr>
        <p:spPr bwMode="auto">
          <a:xfrm>
            <a:off x="582613" y="796925"/>
            <a:ext cx="5692775" cy="3203575"/>
          </a:xfrm>
          <a:prstGeom prst="rect">
            <a:avLst/>
          </a:prstGeom>
          <a:noFill/>
          <a:ln>
            <a:miter lim="800000"/>
            <a:headEnd/>
            <a:tailEnd/>
          </a:ln>
        </p:spPr>
      </p:sp>
      <p:sp>
        <p:nvSpPr>
          <p:cNvPr id="243716"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dirty="0"/>
          </a:p>
        </p:txBody>
      </p:sp>
    </p:spTree>
    <p:extLst>
      <p:ext uri="{BB962C8B-B14F-4D97-AF65-F5344CB8AC3E}">
        <p14:creationId xmlns:p14="http://schemas.microsoft.com/office/powerpoint/2010/main" val="2138994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Rot="1" noChangeAspect="1" noChangeArrowheads="1" noTextEdit="1"/>
          </p:cNvSpPr>
          <p:nvPr>
            <p:ph type="sldImg"/>
          </p:nvPr>
        </p:nvSpPr>
        <p:spPr bwMode="auto">
          <a:xfrm>
            <a:off x="582613" y="796925"/>
            <a:ext cx="5694362" cy="3203575"/>
          </a:xfrm>
          <a:prstGeom prst="rect">
            <a:avLst/>
          </a:prstGeom>
          <a:noFill/>
          <a:ln w="12700">
            <a:solidFill>
              <a:schemeClr val="tx1"/>
            </a:solidFill>
            <a:miter lim="800000"/>
            <a:headEnd/>
            <a:tailEnd/>
          </a:ln>
        </p:spPr>
      </p:sp>
      <p:sp>
        <p:nvSpPr>
          <p:cNvPr id="244739" name="Rectangle 3"/>
          <p:cNvSpPr>
            <a:spLocks noGrp="1" noChangeArrowheads="1"/>
          </p:cNvSpPr>
          <p:nvPr>
            <p:ph type="body" idx="1"/>
          </p:nvPr>
        </p:nvSpPr>
        <p:spPr bwMode="auto">
          <a:xfrm>
            <a:off x="914400" y="4344988"/>
            <a:ext cx="5029200" cy="3851275"/>
          </a:xfrm>
          <a:prstGeom prst="rect">
            <a:avLst/>
          </a:prstGeom>
          <a:noFill/>
          <a:ln>
            <a:miter lim="800000"/>
            <a:headEnd/>
            <a:tailEnd/>
          </a:ln>
        </p:spPr>
        <p:txBody>
          <a:bodyPr lIns="90488" tIns="44450" rIns="90488" bIns="44450"/>
          <a:lstStyle/>
          <a:p>
            <a:endParaRPr lang="en-US" dirty="0"/>
          </a:p>
        </p:txBody>
      </p:sp>
    </p:spTree>
    <p:extLst>
      <p:ext uri="{BB962C8B-B14F-4D97-AF65-F5344CB8AC3E}">
        <p14:creationId xmlns:p14="http://schemas.microsoft.com/office/powerpoint/2010/main" val="4181220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457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dirty="0"/>
          </a:p>
        </p:txBody>
      </p:sp>
    </p:spTree>
    <p:extLst>
      <p:ext uri="{BB962C8B-B14F-4D97-AF65-F5344CB8AC3E}">
        <p14:creationId xmlns:p14="http://schemas.microsoft.com/office/powerpoint/2010/main" val="308690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Tree>
    <p:extLst>
      <p:ext uri="{BB962C8B-B14F-4D97-AF65-F5344CB8AC3E}">
        <p14:creationId xmlns:p14="http://schemas.microsoft.com/office/powerpoint/2010/main" val="2482365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A4A1E6-AFF2-4655-977E-81BC5B8B3CD5}" type="slidenum">
              <a:rPr lang="en-GB" smtClean="0"/>
              <a:t>226</a:t>
            </a:fld>
            <a:endParaRPr lang="en-GB" dirty="0"/>
          </a:p>
        </p:txBody>
      </p:sp>
    </p:spTree>
    <p:extLst>
      <p:ext uri="{BB962C8B-B14F-4D97-AF65-F5344CB8AC3E}">
        <p14:creationId xmlns:p14="http://schemas.microsoft.com/office/powerpoint/2010/main" val="3683676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A4A1E6-AFF2-4655-977E-81BC5B8B3CD5}" type="slidenum">
              <a:rPr lang="en-GB" smtClean="0"/>
              <a:t>260</a:t>
            </a:fld>
            <a:endParaRPr lang="en-GB" dirty="0"/>
          </a:p>
        </p:txBody>
      </p:sp>
    </p:spTree>
    <p:extLst>
      <p:ext uri="{BB962C8B-B14F-4D97-AF65-F5344CB8AC3E}">
        <p14:creationId xmlns:p14="http://schemas.microsoft.com/office/powerpoint/2010/main" val="9581560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0"/>
            <a:ext cx="6363947" cy="1767794"/>
          </a:xfrm>
        </p:spPr>
        <p:txBody>
          <a:bodyPr anchor="b">
            <a:normAutofit/>
          </a:bodyPr>
          <a:lstStyle>
            <a:lvl1pPr algn="l">
              <a:defRPr sz="3450">
                <a:solidFill>
                  <a:srgbClr val="043F63"/>
                </a:solidFill>
                <a:latin typeface="Rockwell" panose="02060603020205020403" pitchFamily="18" charset="0"/>
              </a:defRPr>
            </a:lvl1pPr>
          </a:lstStyle>
          <a:p>
            <a:r>
              <a:rPr lang="en-US"/>
              <a:t>Click to edit Master title style</a:t>
            </a:r>
            <a:endParaRPr lang="en-US" dirty="0"/>
          </a:p>
        </p:txBody>
      </p:sp>
      <p:sp>
        <p:nvSpPr>
          <p:cNvPr id="8" name="Rectangle 7"/>
          <p:cNvSpPr/>
          <p:nvPr userDrawn="1"/>
        </p:nvSpPr>
        <p:spPr>
          <a:xfrm>
            <a:off x="8376562"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Tree>
    <p:extLst>
      <p:ext uri="{BB962C8B-B14F-4D97-AF65-F5344CB8AC3E}">
        <p14:creationId xmlns:p14="http://schemas.microsoft.com/office/powerpoint/2010/main" val="4005931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32344" y="1055803"/>
            <a:ext cx="7902608" cy="4913771"/>
          </a:xfrm>
        </p:spPr>
        <p:txBody>
          <a:bodyPr>
            <a:normAutofit/>
          </a:bodyPr>
          <a:lstStyle>
            <a:lvl1pPr>
              <a:defRPr sz="3200">
                <a:latin typeface="Times New Roman" panose="02020603050405020304" pitchFamily="18" charset="0"/>
                <a:cs typeface="Times New Roman" panose="02020603050405020304" pitchFamily="18" charset="0"/>
              </a:defRPr>
            </a:lvl1pPr>
            <a:lvl2pPr>
              <a:defRPr sz="2800">
                <a:latin typeface="Times New Roman" panose="02020603050405020304" pitchFamily="18" charset="0"/>
                <a:cs typeface="Times New Roman" panose="02020603050405020304" pitchFamily="18" charset="0"/>
              </a:defRPr>
            </a:lvl2pPr>
            <a:lvl3pPr>
              <a:defRPr sz="24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a:extLst>
              <a:ext uri="{FF2B5EF4-FFF2-40B4-BE49-F238E27FC236}">
                <a16:creationId xmlns:a16="http://schemas.microsoft.com/office/drawing/2014/main" id="{56B3EF04-CBD9-44A7-828D-D03E9B23CBDD}"/>
              </a:ext>
            </a:extLst>
          </p:cNvPr>
          <p:cNvSpPr>
            <a:spLocks noGrp="1"/>
          </p:cNvSpPr>
          <p:nvPr>
            <p:ph type="title"/>
          </p:nvPr>
        </p:nvSpPr>
        <p:spPr>
          <a:xfrm>
            <a:off x="732344" y="198385"/>
            <a:ext cx="7666938" cy="690676"/>
          </a:xfrm>
        </p:spPr>
        <p:txBody>
          <a:bodyPr>
            <a:normAutofit/>
          </a:bodyPr>
          <a:lstStyle>
            <a:lvl1pPr algn="ctr">
              <a:defRPr sz="3200" b="0">
                <a:latin typeface="Franklin Gothic Demi" panose="020B0703020102020204" pitchFamily="34" charset="0"/>
                <a:cs typeface="Times New Roman" panose="02020603050405020304" pitchFamily="18" charset="0"/>
              </a:defRPr>
            </a:lvl1pPr>
          </a:lstStyle>
          <a:p>
            <a:r>
              <a:rPr lang="en-US" dirty="0"/>
              <a:t>Click to edit Master title style</a:t>
            </a:r>
          </a:p>
        </p:txBody>
      </p:sp>
      <p:sp>
        <p:nvSpPr>
          <p:cNvPr id="9" name="슬라이드 번호 개체 틀 5">
            <a:extLst>
              <a:ext uri="{FF2B5EF4-FFF2-40B4-BE49-F238E27FC236}">
                <a16:creationId xmlns:a16="http://schemas.microsoft.com/office/drawing/2014/main" id="{B775D987-4BB2-4315-9290-E5AA81557DF0}"/>
              </a:ext>
            </a:extLst>
          </p:cNvPr>
          <p:cNvSpPr>
            <a:spLocks noGrp="1"/>
          </p:cNvSpPr>
          <p:nvPr>
            <p:ph type="sldNum" sz="quarter" idx="12"/>
          </p:nvPr>
        </p:nvSpPr>
        <p:spPr>
          <a:xfrm>
            <a:off x="8531258" y="6482601"/>
            <a:ext cx="546754" cy="266991"/>
          </a:xfrm>
          <a:prstGeom prst="rect">
            <a:avLst/>
          </a:prstGeom>
        </p:spPr>
        <p:txBody>
          <a:bodyPr/>
          <a:lstStyle>
            <a:lvl1pPr>
              <a:defRPr sz="1100">
                <a:solidFill>
                  <a:schemeClr val="accent1"/>
                </a:solidFill>
              </a:defRPr>
            </a:lvl1pPr>
          </a:lstStyle>
          <a:p>
            <a:pPr algn="ctr"/>
            <a:fld id="{0C3A1854-6B63-4059-B360-A3C4972BF0FC}" type="slidenum">
              <a:rPr lang="ko-KR" altLang="en-US" smtClean="0"/>
              <a:pPr algn="ctr"/>
              <a:t>‹#›</a:t>
            </a:fld>
            <a:endParaRPr lang="ko-KR" altLang="en-US" dirty="0"/>
          </a:p>
        </p:txBody>
      </p:sp>
    </p:spTree>
    <p:extLst>
      <p:ext uri="{BB962C8B-B14F-4D97-AF65-F5344CB8AC3E}">
        <p14:creationId xmlns:p14="http://schemas.microsoft.com/office/powerpoint/2010/main" val="3730096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71199276"/>
      </p:ext>
    </p:extLst>
  </p:cSld>
  <p:clrMapOvr>
    <a:masterClrMapping/>
  </p:clrMapOvr>
  <p:transition>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NaturEner 1 Column">
    <p:spTree>
      <p:nvGrpSpPr>
        <p:cNvPr id="1" name=""/>
        <p:cNvGrpSpPr/>
        <p:nvPr/>
      </p:nvGrpSpPr>
      <p:grpSpPr>
        <a:xfrm>
          <a:off x="0" y="0"/>
          <a:ext cx="0" cy="0"/>
          <a:chOff x="0" y="0"/>
          <a:chExt cx="0" cy="0"/>
        </a:xfrm>
      </p:grpSpPr>
      <p:sp>
        <p:nvSpPr>
          <p:cNvPr id="7" name="Rectangle 6"/>
          <p:cNvSpPr/>
          <p:nvPr userDrawn="1"/>
        </p:nvSpPr>
        <p:spPr>
          <a:xfrm>
            <a:off x="0" y="0"/>
            <a:ext cx="7263924" cy="4187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Slide Number Placeholder 5"/>
          <p:cNvSpPr>
            <a:spLocks noGrp="1"/>
          </p:cNvSpPr>
          <p:nvPr>
            <p:ph type="sldNum" sz="quarter" idx="12"/>
          </p:nvPr>
        </p:nvSpPr>
        <p:spPr>
          <a:xfrm>
            <a:off x="8468890" y="6470618"/>
            <a:ext cx="525566" cy="365125"/>
          </a:xfrm>
          <a:prstGeom prst="rect">
            <a:avLst/>
          </a:prstGeom>
        </p:spPr>
        <p:txBody>
          <a:bodyPr/>
          <a:lstStyle>
            <a:lvl1pPr>
              <a:defRPr b="1" i="0" baseline="0">
                <a:solidFill>
                  <a:schemeClr val="bg1"/>
                </a:solidFill>
                <a:latin typeface="Calibri" pitchFamily="34" charset="0"/>
              </a:defRPr>
            </a:lvl1pPr>
          </a:lstStyle>
          <a:p>
            <a:fld id="{544D8C8E-B901-46BC-B69F-216056E5919B}" type="slidenum">
              <a:rPr lang="en-US" smtClean="0"/>
              <a:pPr/>
              <a:t>‹#›</a:t>
            </a:fld>
            <a:endParaRPr lang="en-US" dirty="0"/>
          </a:p>
        </p:txBody>
      </p:sp>
      <p:sp>
        <p:nvSpPr>
          <p:cNvPr id="12" name="Title 1"/>
          <p:cNvSpPr>
            <a:spLocks noGrp="1"/>
          </p:cNvSpPr>
          <p:nvPr>
            <p:ph type="ctrTitle" hasCustomPrompt="1"/>
          </p:nvPr>
        </p:nvSpPr>
        <p:spPr>
          <a:xfrm>
            <a:off x="238117" y="566590"/>
            <a:ext cx="8649509" cy="488877"/>
          </a:xfrm>
          <a:noFill/>
        </p:spPr>
        <p:txBody>
          <a:bodyPr>
            <a:noAutofit/>
          </a:bodyPr>
          <a:lstStyle>
            <a:lvl1pPr algn="l">
              <a:defRPr sz="3600" b="1" baseline="0">
                <a:solidFill>
                  <a:srgbClr val="002060"/>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247102" y="1490133"/>
            <a:ext cx="8448165" cy="4312400"/>
          </a:xfrm>
        </p:spPr>
        <p:txBody>
          <a:bodyPr/>
          <a:lstStyle>
            <a:lvl1pPr>
              <a:buFont typeface="Wingdings" pitchFamily="2" charset="2"/>
              <a:buChar char="§"/>
              <a:defRPr sz="1650" b="1" i="0" baseline="0">
                <a:solidFill>
                  <a:srgbClr val="898989"/>
                </a:solidFill>
                <a:latin typeface="Calibri" pitchFamily="34" charset="0"/>
              </a:defRPr>
            </a:lvl1pPr>
            <a:lvl2pPr>
              <a:buFont typeface="Wingdings" pitchFamily="2" charset="2"/>
              <a:buChar char="ú"/>
              <a:defRPr sz="1500" b="1" i="0" baseline="0">
                <a:solidFill>
                  <a:srgbClr val="898989"/>
                </a:solidFill>
                <a:latin typeface="Calibri" pitchFamily="34" charset="0"/>
              </a:defRPr>
            </a:lvl2pPr>
            <a:lvl3pPr>
              <a:buFont typeface="Wingdings 2" pitchFamily="18" charset="2"/>
              <a:buChar char=""/>
              <a:defRPr sz="1350" b="1" i="0" baseline="0">
                <a:solidFill>
                  <a:srgbClr val="898989"/>
                </a:solidFill>
                <a:latin typeface="Calibri" pitchFamily="34" charset="0"/>
              </a:defRPr>
            </a:lvl3pPr>
            <a:lvl4pPr>
              <a:buFont typeface="Courier New" pitchFamily="49" charset="0"/>
              <a:buChar char="o"/>
              <a:defRPr sz="1200" b="1"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509654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8" name="Rectangle 7"/>
          <p:cNvSpPr/>
          <p:nvPr userDrawn="1"/>
        </p:nvSpPr>
        <p:spPr>
          <a:xfrm>
            <a:off x="7254876" y="6439256"/>
            <a:ext cx="1889125" cy="41874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ctrTitle"/>
          </p:nvPr>
        </p:nvSpPr>
        <p:spPr>
          <a:xfrm>
            <a:off x="685800" y="2130427"/>
            <a:ext cx="7772400" cy="1470025"/>
          </a:xfrm>
        </p:spPr>
        <p:txBody>
          <a:bodyPr/>
          <a:lstStyle>
            <a:lvl1pPr>
              <a:defRPr lang="en-US" b="1" smtClean="0">
                <a:solidFill>
                  <a:srgbClr val="002060"/>
                </a:solidFill>
                <a:latin typeface="Calibri" pitchFamily="34" charset="0"/>
              </a:defRPr>
            </a:lvl1pPr>
          </a:lstStyle>
          <a:p>
            <a:r>
              <a:rPr lang="es-ES_tradnl" err="1"/>
              <a:t>Click</a:t>
            </a:r>
            <a:r>
              <a:rPr lang="es-ES_tradnl"/>
              <a:t> </a:t>
            </a:r>
            <a:r>
              <a:rPr lang="es-ES_tradnl" err="1"/>
              <a:t>to</a:t>
            </a:r>
            <a:r>
              <a:rPr lang="es-ES_tradnl"/>
              <a:t> </a:t>
            </a:r>
            <a:r>
              <a:rPr lang="es-ES_tradnl" err="1"/>
              <a:t>edit</a:t>
            </a:r>
            <a:r>
              <a:rPr lang="es-ES_tradnl"/>
              <a:t> Master </a:t>
            </a:r>
            <a:r>
              <a:rPr lang="es-ES_tradnl" err="1"/>
              <a:t>title</a:t>
            </a:r>
            <a:r>
              <a:rPr lang="es-ES_tradnl"/>
              <a:t> </a:t>
            </a:r>
            <a:r>
              <a:rPr lang="es-ES_tradnl" err="1"/>
              <a:t>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_tradnl"/>
              <a:t>Click to edit Master subtitle style</a:t>
            </a:r>
            <a:endParaRPr lang="en-US"/>
          </a:p>
        </p:txBody>
      </p:sp>
      <p:sp>
        <p:nvSpPr>
          <p:cNvPr id="6" name="Slide Number Placeholder 5"/>
          <p:cNvSpPr>
            <a:spLocks noGrp="1"/>
          </p:cNvSpPr>
          <p:nvPr>
            <p:ph type="sldNum" sz="quarter" idx="12"/>
          </p:nvPr>
        </p:nvSpPr>
        <p:spPr>
          <a:xfrm>
            <a:off x="7010400" y="6538914"/>
            <a:ext cx="2133600" cy="365125"/>
          </a:xfrm>
        </p:spPr>
        <p:txBody>
          <a:bodyPr/>
          <a:lstStyle>
            <a:lvl1pPr>
              <a:defRPr>
                <a:solidFill>
                  <a:schemeClr val="bg1"/>
                </a:solidFill>
              </a:defRPr>
            </a:lvl1pPr>
          </a:lstStyle>
          <a:p>
            <a:fld id="{0C3D48BA-1CC6-8043-95CA-D75C416F4593}" type="slidenum">
              <a:rPr lang="en-US" smtClean="0"/>
              <a:pPr/>
              <a:t>‹#›</a:t>
            </a:fld>
            <a:endParaRPr lang="en-US" dirty="0"/>
          </a:p>
        </p:txBody>
      </p:sp>
      <p:sp>
        <p:nvSpPr>
          <p:cNvPr id="7" name="Rectangle 6"/>
          <p:cNvSpPr/>
          <p:nvPr userDrawn="1"/>
        </p:nvSpPr>
        <p:spPr>
          <a:xfrm>
            <a:off x="0" y="0"/>
            <a:ext cx="7263924" cy="41874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4060519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0"/>
            <a:ext cx="6363947" cy="1767794"/>
          </a:xfrm>
        </p:spPr>
        <p:txBody>
          <a:bodyPr anchor="b">
            <a:normAutofit/>
          </a:bodyPr>
          <a:lstStyle>
            <a:lvl1pPr algn="l">
              <a:defRPr sz="3450">
                <a:solidFill>
                  <a:srgbClr val="043F63"/>
                </a:solidFill>
                <a:latin typeface="Rockwell" panose="02060603020205020403" pitchFamily="18" charset="0"/>
              </a:defRPr>
            </a:lvl1pPr>
          </a:lstStyle>
          <a:p>
            <a:r>
              <a:rPr lang="en-US"/>
              <a:t>Click to edit Master title style</a:t>
            </a:r>
            <a:endParaRPr lang="en-US" dirty="0"/>
          </a:p>
        </p:txBody>
      </p:sp>
      <p:sp>
        <p:nvSpPr>
          <p:cNvPr id="8" name="Rectangle 7"/>
          <p:cNvSpPr/>
          <p:nvPr userDrawn="1"/>
        </p:nvSpPr>
        <p:spPr>
          <a:xfrm>
            <a:off x="8376562"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Tree>
    <p:extLst>
      <p:ext uri="{BB962C8B-B14F-4D97-AF65-F5344CB8AC3E}">
        <p14:creationId xmlns:p14="http://schemas.microsoft.com/office/powerpoint/2010/main" val="19092627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NaturEner 1 Column">
    <p:spTree>
      <p:nvGrpSpPr>
        <p:cNvPr id="1" name=""/>
        <p:cNvGrpSpPr/>
        <p:nvPr/>
      </p:nvGrpSpPr>
      <p:grpSpPr>
        <a:xfrm>
          <a:off x="0" y="0"/>
          <a:ext cx="0" cy="0"/>
          <a:chOff x="0" y="0"/>
          <a:chExt cx="0" cy="0"/>
        </a:xfrm>
      </p:grpSpPr>
      <p:sp>
        <p:nvSpPr>
          <p:cNvPr id="7" name="Rectangle 6"/>
          <p:cNvSpPr/>
          <p:nvPr userDrawn="1"/>
        </p:nvSpPr>
        <p:spPr>
          <a:xfrm>
            <a:off x="0" y="-16933"/>
            <a:ext cx="7263924" cy="4187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00B0F0"/>
              </a:solidFill>
              <a:highlight>
                <a:srgbClr val="00FFFF"/>
              </a:highlight>
            </a:endParaRPr>
          </a:p>
        </p:txBody>
      </p:sp>
      <p:sp>
        <p:nvSpPr>
          <p:cNvPr id="12" name="Title 1"/>
          <p:cNvSpPr>
            <a:spLocks noGrp="1"/>
          </p:cNvSpPr>
          <p:nvPr>
            <p:ph type="ctrTitle" hasCustomPrompt="1"/>
          </p:nvPr>
        </p:nvSpPr>
        <p:spPr>
          <a:xfrm>
            <a:off x="242608" y="770144"/>
            <a:ext cx="8649509" cy="488877"/>
          </a:xfrm>
          <a:noFill/>
        </p:spPr>
        <p:txBody>
          <a:bodyPr>
            <a:noAutofit/>
          </a:bodyPr>
          <a:lstStyle>
            <a:lvl1pPr algn="l">
              <a:defRPr sz="3600" b="1" baseline="0">
                <a:solidFill>
                  <a:srgbClr val="002060"/>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242608" y="1600200"/>
            <a:ext cx="8649509" cy="4360333"/>
          </a:xfrm>
        </p:spPr>
        <p:txBody>
          <a:bodyPr/>
          <a:lstStyle>
            <a:lvl1pPr>
              <a:buFont typeface="Wingdings" pitchFamily="2" charset="2"/>
              <a:buChar char="§"/>
              <a:defRPr sz="2400" b="0" i="0" baseline="0">
                <a:solidFill>
                  <a:schemeClr val="tx1"/>
                </a:solidFill>
                <a:latin typeface="Calibri" pitchFamily="34" charset="0"/>
              </a:defRPr>
            </a:lvl1pPr>
            <a:lvl2pPr>
              <a:buFont typeface="Wingdings" pitchFamily="2" charset="2"/>
              <a:buChar char="ú"/>
              <a:defRPr sz="2400" b="0" i="0" baseline="0">
                <a:solidFill>
                  <a:srgbClr val="898989"/>
                </a:solidFill>
                <a:latin typeface="Calibri" pitchFamily="34" charset="0"/>
              </a:defRPr>
            </a:lvl2pPr>
            <a:lvl3pPr>
              <a:buFont typeface="Wingdings 2" pitchFamily="18" charset="2"/>
              <a:buChar char=""/>
              <a:defRPr sz="1800" b="0" i="0" baseline="0">
                <a:solidFill>
                  <a:srgbClr val="898989"/>
                </a:solidFill>
                <a:latin typeface="Calibri" pitchFamily="34" charset="0"/>
              </a:defRPr>
            </a:lvl3pPr>
            <a:lvl4pPr>
              <a:buFont typeface="Courier New" pitchFamily="49" charset="0"/>
              <a:buChar char="o"/>
              <a:defRPr sz="1600" b="0"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005856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NaturEner 1 Column">
    <p:spTree>
      <p:nvGrpSpPr>
        <p:cNvPr id="1" name=""/>
        <p:cNvGrpSpPr/>
        <p:nvPr/>
      </p:nvGrpSpPr>
      <p:grpSpPr>
        <a:xfrm>
          <a:off x="0" y="0"/>
          <a:ext cx="0" cy="0"/>
          <a:chOff x="0" y="0"/>
          <a:chExt cx="0" cy="0"/>
        </a:xfrm>
      </p:grpSpPr>
      <p:sp>
        <p:nvSpPr>
          <p:cNvPr id="7" name="Rectangle 6"/>
          <p:cNvSpPr/>
          <p:nvPr userDrawn="1"/>
        </p:nvSpPr>
        <p:spPr>
          <a:xfrm>
            <a:off x="0" y="0"/>
            <a:ext cx="7263924" cy="41874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userDrawn="1"/>
        </p:nvSpPr>
        <p:spPr>
          <a:xfrm>
            <a:off x="7254876" y="6439256"/>
            <a:ext cx="1889125" cy="41874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Slide Number Placeholder 5"/>
          <p:cNvSpPr>
            <a:spLocks noGrp="1"/>
          </p:cNvSpPr>
          <p:nvPr>
            <p:ph type="sldNum" sz="quarter" idx="12"/>
          </p:nvPr>
        </p:nvSpPr>
        <p:spPr>
          <a:xfrm>
            <a:off x="8737600" y="6356351"/>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C3D48BA-1CC6-8043-95CA-D75C416F4593}" type="slidenum">
              <a:rPr lang="en-US" smtClean="0"/>
              <a:pPr/>
              <a:t>‹#›</a:t>
            </a:fld>
            <a:endParaRPr lang="en-US"/>
          </a:p>
        </p:txBody>
      </p:sp>
      <p:sp>
        <p:nvSpPr>
          <p:cNvPr id="12" name="Title 1"/>
          <p:cNvSpPr>
            <a:spLocks noGrp="1"/>
          </p:cNvSpPr>
          <p:nvPr>
            <p:ph type="ctrTitle" hasCustomPrompt="1"/>
          </p:nvPr>
        </p:nvSpPr>
        <p:spPr>
          <a:xfrm>
            <a:off x="238117" y="566590"/>
            <a:ext cx="8649509" cy="488877"/>
          </a:xfrm>
          <a:noFill/>
        </p:spPr>
        <p:txBody>
          <a:bodyPr>
            <a:noAutofit/>
          </a:bodyPr>
          <a:lstStyle>
            <a:lvl1pPr algn="l">
              <a:defRPr sz="3200" b="1" baseline="0">
                <a:solidFill>
                  <a:srgbClr val="002060"/>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247102" y="1136652"/>
            <a:ext cx="8640524" cy="5221421"/>
          </a:xfrm>
        </p:spPr>
        <p:txBody>
          <a:bodyPr>
            <a:normAutofit/>
          </a:bodyPr>
          <a:lstStyle>
            <a:lvl1pPr>
              <a:buFont typeface="Wingdings" pitchFamily="2" charset="2"/>
              <a:buChar char="§"/>
              <a:defRPr sz="2800" b="1" i="0" baseline="0">
                <a:solidFill>
                  <a:schemeClr val="tx1"/>
                </a:solidFill>
                <a:latin typeface="Calibri" pitchFamily="34" charset="0"/>
              </a:defRPr>
            </a:lvl1pPr>
            <a:lvl2pPr>
              <a:buFont typeface="Wingdings" pitchFamily="2" charset="2"/>
              <a:buChar char="ú"/>
              <a:defRPr sz="2000" b="0" i="0" baseline="0">
                <a:solidFill>
                  <a:schemeClr val="tx1"/>
                </a:solidFill>
                <a:latin typeface="Calibri" pitchFamily="34" charset="0"/>
              </a:defRPr>
            </a:lvl2pPr>
            <a:lvl3pPr>
              <a:buFont typeface="Wingdings 2" pitchFamily="18" charset="2"/>
              <a:buChar char=""/>
              <a:defRPr sz="1800" b="0" i="0" baseline="0">
                <a:solidFill>
                  <a:schemeClr val="tx1"/>
                </a:solidFill>
                <a:latin typeface="Calibri" pitchFamily="34" charset="0"/>
              </a:defRPr>
            </a:lvl3pPr>
            <a:lvl4pPr>
              <a:buFont typeface="Courier New" pitchFamily="49" charset="0"/>
              <a:buChar char="o"/>
              <a:defRPr sz="1800" b="0" i="0" baseline="0">
                <a:solidFill>
                  <a:schemeClr val="tx1"/>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5050613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Table">
    <p:spTree>
      <p:nvGrpSpPr>
        <p:cNvPr id="1" name=""/>
        <p:cNvGrpSpPr/>
        <p:nvPr/>
      </p:nvGrpSpPr>
      <p:grpSpPr>
        <a:xfrm>
          <a:off x="0" y="0"/>
          <a:ext cx="0" cy="0"/>
          <a:chOff x="0" y="0"/>
          <a:chExt cx="0" cy="0"/>
        </a:xfrm>
      </p:grpSpPr>
      <p:sp>
        <p:nvSpPr>
          <p:cNvPr id="3" name="Table Placeholder 2"/>
          <p:cNvSpPr>
            <a:spLocks noGrp="1"/>
          </p:cNvSpPr>
          <p:nvPr>
            <p:ph type="tbl" idx="1"/>
          </p:nvPr>
        </p:nvSpPr>
        <p:spPr>
          <a:xfrm>
            <a:off x="539552" y="1268760"/>
            <a:ext cx="6635750" cy="4824412"/>
          </a:xfrm>
        </p:spPr>
        <p:txBody>
          <a:bodyPr/>
          <a:lstStyle/>
          <a:p>
            <a:r>
              <a:rPr lang="en-US" dirty="0"/>
              <a:t>Click icon to add table</a:t>
            </a:r>
          </a:p>
        </p:txBody>
      </p:sp>
      <p:sp>
        <p:nvSpPr>
          <p:cNvPr id="4" name="Rectangle 2"/>
          <p:cNvSpPr>
            <a:spLocks noGrp="1" noChangeArrowheads="1"/>
          </p:cNvSpPr>
          <p:nvPr>
            <p:ph type="title"/>
          </p:nvPr>
        </p:nvSpPr>
        <p:spPr bwMode="auto">
          <a:xfrm>
            <a:off x="467544" y="692696"/>
            <a:ext cx="7272808" cy="4320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a:solidFill>
                  <a:srgbClr val="003A63"/>
                </a:solidFill>
              </a:defRPr>
            </a:lvl1pPr>
          </a:lstStyle>
          <a:p>
            <a:pPr lvl="0"/>
            <a:r>
              <a:rPr lang="en-US"/>
              <a:t>Click to edit Master title style</a:t>
            </a:r>
            <a:endParaRPr lang="en-US" dirty="0"/>
          </a:p>
        </p:txBody>
      </p:sp>
    </p:spTree>
    <p:extLst>
      <p:ext uri="{BB962C8B-B14F-4D97-AF65-F5344CB8AC3E}">
        <p14:creationId xmlns:p14="http://schemas.microsoft.com/office/powerpoint/2010/main" val="5799796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able of Contents">
    <p:bg>
      <p:bgPr>
        <a:solidFill>
          <a:schemeClr val="bg1"/>
        </a:solid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0" y="1100138"/>
            <a:ext cx="9144000" cy="176212"/>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dirty="0">
              <a:solidFill>
                <a:schemeClr val="bg1"/>
              </a:solidFill>
              <a:latin typeface="+mn-lt"/>
            </a:endParaRPr>
          </a:p>
        </p:txBody>
      </p:sp>
      <p:sp>
        <p:nvSpPr>
          <p:cNvPr id="2" name="Title 1"/>
          <p:cNvSpPr>
            <a:spLocks noGrp="1"/>
          </p:cNvSpPr>
          <p:nvPr>
            <p:ph type="title"/>
          </p:nvPr>
        </p:nvSpPr>
        <p:spPr>
          <a:xfrm>
            <a:off x="356934" y="301626"/>
            <a:ext cx="8462029" cy="756707"/>
          </a:xfrm>
        </p:spPr>
        <p:txBody>
          <a:bodyPr anchor="b"/>
          <a:lstStyle>
            <a:lvl1pPr>
              <a:defRPr sz="2200" b="0" i="0">
                <a:solidFill>
                  <a:schemeClr val="tx1"/>
                </a:solidFill>
              </a:defRPr>
            </a:lvl1pPr>
          </a:lstStyle>
          <a:p>
            <a:r>
              <a:rPr lang="en-US"/>
              <a:t>Click to edit Master title style</a:t>
            </a:r>
            <a:endParaRPr lang="en-US" dirty="0"/>
          </a:p>
        </p:txBody>
      </p:sp>
      <p:sp>
        <p:nvSpPr>
          <p:cNvPr id="5" name="Slide Number Placeholder 3"/>
          <p:cNvSpPr>
            <a:spLocks noGrp="1"/>
          </p:cNvSpPr>
          <p:nvPr>
            <p:ph type="sldNum" sz="quarter" idx="14"/>
          </p:nvPr>
        </p:nvSpPr>
        <p:spPr>
          <a:xfrm>
            <a:off x="8621486" y="6457951"/>
            <a:ext cx="522514" cy="400050"/>
          </a:xfrm>
          <a:prstGeom prst="rect">
            <a:avLst/>
          </a:prstGeom>
        </p:spPr>
        <p:txBody>
          <a:bodyPr/>
          <a:lstStyle>
            <a:lvl1pPr>
              <a:defRPr/>
            </a:lvl1pPr>
          </a:lstStyle>
          <a:p>
            <a:pPr>
              <a:defRPr/>
            </a:pPr>
            <a:fld id="{6B280459-1A24-4455-AB86-61F66DD677CF}" type="slidenum">
              <a:rPr lang="en-US"/>
              <a:pPr>
                <a:defRPr/>
              </a:pPr>
              <a:t>‹#›</a:t>
            </a:fld>
            <a:endParaRPr lang="en-US" dirty="0"/>
          </a:p>
        </p:txBody>
      </p:sp>
    </p:spTree>
    <p:extLst>
      <p:ext uri="{BB962C8B-B14F-4D97-AF65-F5344CB8AC3E}">
        <p14:creationId xmlns:p14="http://schemas.microsoft.com/office/powerpoint/2010/main" val="4106344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grpSp>
        <p:nvGrpSpPr>
          <p:cNvPr id="3" name="Group 12"/>
          <p:cNvGrpSpPr>
            <a:grpSpLocks/>
          </p:cNvGrpSpPr>
          <p:nvPr/>
        </p:nvGrpSpPr>
        <p:grpSpPr bwMode="auto">
          <a:xfrm>
            <a:off x="0" y="0"/>
            <a:ext cx="9144000" cy="6858000"/>
            <a:chOff x="0" y="0"/>
            <a:chExt cx="5760" cy="4320"/>
          </a:xfrm>
        </p:grpSpPr>
        <p:sp>
          <p:nvSpPr>
            <p:cNvPr id="4" name="Rectangle 13"/>
            <p:cNvSpPr>
              <a:spLocks noChangeArrowheads="1"/>
            </p:cNvSpPr>
            <p:nvPr/>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eaLnBrk="0" hangingPunct="0">
                <a:defRPr sz="1200">
                  <a:solidFill>
                    <a:schemeClr val="tx1"/>
                  </a:solidFill>
                  <a:latin typeface="Arial" charset="0"/>
                  <a:cs typeface="Arial" charset="0"/>
                </a:defRPr>
              </a:lvl1pPr>
              <a:lvl2pPr marL="742950" indent="-285750" eaLnBrk="0" hangingPunct="0">
                <a:defRPr sz="1200">
                  <a:solidFill>
                    <a:schemeClr val="tx1"/>
                  </a:solidFill>
                  <a:latin typeface="Arial" charset="0"/>
                  <a:cs typeface="Arial" charset="0"/>
                </a:defRPr>
              </a:lvl2pPr>
              <a:lvl3pPr marL="1143000" indent="-228600" eaLnBrk="0" hangingPunct="0">
                <a:defRPr sz="1200">
                  <a:solidFill>
                    <a:schemeClr val="tx1"/>
                  </a:solidFill>
                  <a:latin typeface="Arial" charset="0"/>
                  <a:cs typeface="Arial" charset="0"/>
                </a:defRPr>
              </a:lvl3pPr>
              <a:lvl4pPr marL="1600200" indent="-228600" eaLnBrk="0" hangingPunct="0">
                <a:defRPr sz="1200">
                  <a:solidFill>
                    <a:schemeClr val="tx1"/>
                  </a:solidFill>
                  <a:latin typeface="Arial" charset="0"/>
                  <a:cs typeface="Arial" charset="0"/>
                </a:defRPr>
              </a:lvl4pPr>
              <a:lvl5pPr marL="2057400" indent="-228600" eaLnBrk="0" hangingPunct="0">
                <a:defRPr sz="1200">
                  <a:solidFill>
                    <a:schemeClr val="tx1"/>
                  </a:solidFill>
                  <a:latin typeface="Arial" charset="0"/>
                  <a:cs typeface="Arial" charset="0"/>
                </a:defRPr>
              </a:lvl5pPr>
              <a:lvl6pPr marL="2514600" indent="-228600" eaLnBrk="0" fontAlgn="base" hangingPunct="0">
                <a:spcBef>
                  <a:spcPct val="0"/>
                </a:spcBef>
                <a:spcAft>
                  <a:spcPct val="0"/>
                </a:spcAft>
                <a:defRPr sz="1200">
                  <a:solidFill>
                    <a:schemeClr val="tx1"/>
                  </a:solidFill>
                  <a:latin typeface="Arial" charset="0"/>
                  <a:cs typeface="Arial" charset="0"/>
                </a:defRPr>
              </a:lvl6pPr>
              <a:lvl7pPr marL="2971800" indent="-228600" eaLnBrk="0" fontAlgn="base" hangingPunct="0">
                <a:spcBef>
                  <a:spcPct val="0"/>
                </a:spcBef>
                <a:spcAft>
                  <a:spcPct val="0"/>
                </a:spcAft>
                <a:defRPr sz="1200">
                  <a:solidFill>
                    <a:schemeClr val="tx1"/>
                  </a:solidFill>
                  <a:latin typeface="Arial" charset="0"/>
                  <a:cs typeface="Arial" charset="0"/>
                </a:defRPr>
              </a:lvl7pPr>
              <a:lvl8pPr marL="3429000" indent="-228600" eaLnBrk="0" fontAlgn="base" hangingPunct="0">
                <a:spcBef>
                  <a:spcPct val="0"/>
                </a:spcBef>
                <a:spcAft>
                  <a:spcPct val="0"/>
                </a:spcAft>
                <a:defRPr sz="1200">
                  <a:solidFill>
                    <a:schemeClr val="tx1"/>
                  </a:solidFill>
                  <a:latin typeface="Arial" charset="0"/>
                  <a:cs typeface="Arial" charset="0"/>
                </a:defRPr>
              </a:lvl8pPr>
              <a:lvl9pPr marL="3886200" indent="-228600" eaLnBrk="0" fontAlgn="base" hangingPunct="0">
                <a:spcBef>
                  <a:spcPct val="0"/>
                </a:spcBef>
                <a:spcAft>
                  <a:spcPct val="0"/>
                </a:spcAft>
                <a:defRPr sz="1200">
                  <a:solidFill>
                    <a:schemeClr val="tx1"/>
                  </a:solidFill>
                  <a:latin typeface="Arial" charset="0"/>
                  <a:cs typeface="Arial" charset="0"/>
                </a:defRPr>
              </a:lvl9pPr>
            </a:lstStyle>
            <a:p>
              <a:pPr algn="ctr"/>
              <a:endParaRPr lang="en-US" altLang="en-US" dirty="0"/>
            </a:p>
          </p:txBody>
        </p:sp>
        <p:sp>
          <p:nvSpPr>
            <p:cNvPr id="5" name="Rectangle 14"/>
            <p:cNvSpPr>
              <a:spLocks noChangeArrowheads="1"/>
            </p:cNvSpPr>
            <p:nvPr/>
          </p:nvSpPr>
          <p:spPr bwMode="auto">
            <a:xfrm>
              <a:off x="144" y="178"/>
              <a:ext cx="5424" cy="3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eaLnBrk="0" hangingPunct="0">
                <a:defRPr sz="1200">
                  <a:solidFill>
                    <a:schemeClr val="tx1"/>
                  </a:solidFill>
                  <a:latin typeface="Arial" charset="0"/>
                  <a:cs typeface="Arial" charset="0"/>
                </a:defRPr>
              </a:lvl1pPr>
              <a:lvl2pPr marL="742950" indent="-285750" eaLnBrk="0" hangingPunct="0">
                <a:defRPr sz="1200">
                  <a:solidFill>
                    <a:schemeClr val="tx1"/>
                  </a:solidFill>
                  <a:latin typeface="Arial" charset="0"/>
                  <a:cs typeface="Arial" charset="0"/>
                </a:defRPr>
              </a:lvl2pPr>
              <a:lvl3pPr marL="1143000" indent="-228600" eaLnBrk="0" hangingPunct="0">
                <a:defRPr sz="1200">
                  <a:solidFill>
                    <a:schemeClr val="tx1"/>
                  </a:solidFill>
                  <a:latin typeface="Arial" charset="0"/>
                  <a:cs typeface="Arial" charset="0"/>
                </a:defRPr>
              </a:lvl3pPr>
              <a:lvl4pPr marL="1600200" indent="-228600" eaLnBrk="0" hangingPunct="0">
                <a:defRPr sz="1200">
                  <a:solidFill>
                    <a:schemeClr val="tx1"/>
                  </a:solidFill>
                  <a:latin typeface="Arial" charset="0"/>
                  <a:cs typeface="Arial" charset="0"/>
                </a:defRPr>
              </a:lvl4pPr>
              <a:lvl5pPr marL="2057400" indent="-228600" eaLnBrk="0" hangingPunct="0">
                <a:defRPr sz="1200">
                  <a:solidFill>
                    <a:schemeClr val="tx1"/>
                  </a:solidFill>
                  <a:latin typeface="Arial" charset="0"/>
                  <a:cs typeface="Arial" charset="0"/>
                </a:defRPr>
              </a:lvl5pPr>
              <a:lvl6pPr marL="2514600" indent="-228600" eaLnBrk="0" fontAlgn="base" hangingPunct="0">
                <a:spcBef>
                  <a:spcPct val="0"/>
                </a:spcBef>
                <a:spcAft>
                  <a:spcPct val="0"/>
                </a:spcAft>
                <a:defRPr sz="1200">
                  <a:solidFill>
                    <a:schemeClr val="tx1"/>
                  </a:solidFill>
                  <a:latin typeface="Arial" charset="0"/>
                  <a:cs typeface="Arial" charset="0"/>
                </a:defRPr>
              </a:lvl6pPr>
              <a:lvl7pPr marL="2971800" indent="-228600" eaLnBrk="0" fontAlgn="base" hangingPunct="0">
                <a:spcBef>
                  <a:spcPct val="0"/>
                </a:spcBef>
                <a:spcAft>
                  <a:spcPct val="0"/>
                </a:spcAft>
                <a:defRPr sz="1200">
                  <a:solidFill>
                    <a:schemeClr val="tx1"/>
                  </a:solidFill>
                  <a:latin typeface="Arial" charset="0"/>
                  <a:cs typeface="Arial" charset="0"/>
                </a:defRPr>
              </a:lvl7pPr>
              <a:lvl8pPr marL="3429000" indent="-228600" eaLnBrk="0" fontAlgn="base" hangingPunct="0">
                <a:spcBef>
                  <a:spcPct val="0"/>
                </a:spcBef>
                <a:spcAft>
                  <a:spcPct val="0"/>
                </a:spcAft>
                <a:defRPr sz="1200">
                  <a:solidFill>
                    <a:schemeClr val="tx1"/>
                  </a:solidFill>
                  <a:latin typeface="Arial" charset="0"/>
                  <a:cs typeface="Arial" charset="0"/>
                </a:defRPr>
              </a:lvl8pPr>
              <a:lvl9pPr marL="3886200" indent="-228600" eaLnBrk="0" fontAlgn="base" hangingPunct="0">
                <a:spcBef>
                  <a:spcPct val="0"/>
                </a:spcBef>
                <a:spcAft>
                  <a:spcPct val="0"/>
                </a:spcAft>
                <a:defRPr sz="1200">
                  <a:solidFill>
                    <a:schemeClr val="tx1"/>
                  </a:solidFill>
                  <a:latin typeface="Arial" charset="0"/>
                  <a:cs typeface="Arial" charset="0"/>
                </a:defRPr>
              </a:lvl9pPr>
            </a:lstStyle>
            <a:p>
              <a:pPr algn="ctr"/>
              <a:endParaRPr lang="en-US" altLang="en-US" dirty="0"/>
            </a:p>
          </p:txBody>
        </p:sp>
      </p:grpSp>
      <p:sp>
        <p:nvSpPr>
          <p:cNvPr id="10" name="Title 1"/>
          <p:cNvSpPr>
            <a:spLocks noGrp="1"/>
          </p:cNvSpPr>
          <p:nvPr>
            <p:ph type="ctrTitle"/>
          </p:nvPr>
        </p:nvSpPr>
        <p:spPr>
          <a:xfrm>
            <a:off x="628650" y="307197"/>
            <a:ext cx="7772400" cy="1767794"/>
          </a:xfrm>
        </p:spPr>
        <p:txBody>
          <a:bodyPr anchor="b">
            <a:normAutofit/>
          </a:bodyPr>
          <a:lstStyle>
            <a:lvl1pPr algn="l">
              <a:defRPr sz="4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04349033"/>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defTabSz="685800" rtl="0" eaLnBrk="1" latinLnBrk="0" hangingPunct="1">
              <a:lnSpc>
                <a:spcPct val="90000"/>
              </a:lnSpc>
              <a:spcBef>
                <a:spcPct val="0"/>
              </a:spcBef>
              <a:buNone/>
              <a:defRPr lang="en-US" sz="3600" b="1" kern="1200" baseline="0" dirty="0">
                <a:solidFill>
                  <a:srgbClr val="002060"/>
                </a:solidFill>
                <a:latin typeface="Calibri" pitchFamily="34" charset="0"/>
                <a:ea typeface="+mj-ea"/>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04801" y="1209675"/>
            <a:ext cx="8316686" cy="43952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p:nvPr userDrawn="1"/>
        </p:nvSpPr>
        <p:spPr>
          <a:xfrm>
            <a:off x="8306580"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Tree>
    <p:extLst>
      <p:ext uri="{BB962C8B-B14F-4D97-AF65-F5344CB8AC3E}">
        <p14:creationId xmlns:p14="http://schemas.microsoft.com/office/powerpoint/2010/main" val="10187252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EB241CD2-1E45-42A3-B213-66A034DF9A3B}" type="slidenum">
              <a:rPr lang="en-GB" smtClean="0"/>
              <a:t>‹#›</a:t>
            </a:fld>
            <a:endParaRPr lang="en-GB" dirty="0"/>
          </a:p>
        </p:txBody>
      </p:sp>
      <p:sp>
        <p:nvSpPr>
          <p:cNvPr id="6" name="Rectangle 5"/>
          <p:cNvSpPr/>
          <p:nvPr userDrawn="1"/>
        </p:nvSpPr>
        <p:spPr>
          <a:xfrm>
            <a:off x="8306580"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2025</a:t>
            </a:r>
            <a:endParaRPr lang="en-GB" sz="525" dirty="0">
              <a:solidFill>
                <a:schemeClr val="tx1"/>
              </a:solidFill>
            </a:endParaRPr>
          </a:p>
        </p:txBody>
      </p:sp>
    </p:spTree>
    <p:extLst>
      <p:ext uri="{BB962C8B-B14F-4D97-AF65-F5344CB8AC3E}">
        <p14:creationId xmlns:p14="http://schemas.microsoft.com/office/powerpoint/2010/main" val="2134673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787178"/>
            <a:ext cx="7886700" cy="1572303"/>
          </a:xfrm>
        </p:spPr>
        <p:txBody>
          <a:bodyPr anchor="b">
            <a:normAutofit/>
          </a:bodyPr>
          <a:lstStyle>
            <a:lvl1pPr algn="l">
              <a:defRPr sz="3450"/>
            </a:lvl1pPr>
          </a:lstStyle>
          <a:p>
            <a:r>
              <a:rPr lang="en-US"/>
              <a:t>Click to edit Master title style</a:t>
            </a:r>
            <a:endParaRPr lang="en-US" dirty="0"/>
          </a:p>
        </p:txBody>
      </p:sp>
      <p:sp>
        <p:nvSpPr>
          <p:cNvPr id="3" name="Text Placeholder 2"/>
          <p:cNvSpPr>
            <a:spLocks noGrp="1"/>
          </p:cNvSpPr>
          <p:nvPr>
            <p:ph type="body" idx="1"/>
          </p:nvPr>
        </p:nvSpPr>
        <p:spPr>
          <a:xfrm>
            <a:off x="623888" y="2669721"/>
            <a:ext cx="7886700" cy="2808515"/>
          </a:xfrm>
        </p:spPr>
        <p:txBody>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8621487" y="6492456"/>
            <a:ext cx="522514" cy="400050"/>
          </a:xfrm>
          <a:prstGeom prst="rect">
            <a:avLst/>
          </a:prstGeom>
        </p:spPr>
        <p:txBody>
          <a:bodyPr/>
          <a:lstStyle/>
          <a:p>
            <a:fld id="{EB241CD2-1E45-42A3-B213-66A034DF9A3B}" type="slidenum">
              <a:rPr lang="en-GB" smtClean="0"/>
              <a:t>‹#›</a:t>
            </a:fld>
            <a:endParaRPr lang="en-GB" dirty="0"/>
          </a:p>
        </p:txBody>
      </p:sp>
      <p:sp>
        <p:nvSpPr>
          <p:cNvPr id="7" name="Rectangle 6"/>
          <p:cNvSpPr/>
          <p:nvPr userDrawn="1"/>
        </p:nvSpPr>
        <p:spPr>
          <a:xfrm>
            <a:off x="8306580"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Tree>
    <p:extLst>
      <p:ext uri="{BB962C8B-B14F-4D97-AF65-F5344CB8AC3E}">
        <p14:creationId xmlns:p14="http://schemas.microsoft.com/office/powerpoint/2010/main" val="1798244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38125" y="1285875"/>
            <a:ext cx="4152900" cy="4344458"/>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43425" y="1285875"/>
            <a:ext cx="4152900" cy="4344458"/>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8621487" y="6492456"/>
            <a:ext cx="522514" cy="400050"/>
          </a:xfrm>
          <a:prstGeom prst="rect">
            <a:avLst/>
          </a:prstGeom>
        </p:spPr>
        <p:txBody>
          <a:bodyPr/>
          <a:lstStyle/>
          <a:p>
            <a:fld id="{EB241CD2-1E45-42A3-B213-66A034DF9A3B}" type="slidenum">
              <a:rPr lang="en-GB" smtClean="0"/>
              <a:t>‹#›</a:t>
            </a:fld>
            <a:endParaRPr lang="en-GB" dirty="0"/>
          </a:p>
        </p:txBody>
      </p:sp>
      <p:sp>
        <p:nvSpPr>
          <p:cNvPr id="8" name="Rectangle 7"/>
          <p:cNvSpPr/>
          <p:nvPr userDrawn="1"/>
        </p:nvSpPr>
        <p:spPr>
          <a:xfrm>
            <a:off x="8306580"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Tree>
    <p:extLst>
      <p:ext uri="{BB962C8B-B14F-4D97-AF65-F5344CB8AC3E}">
        <p14:creationId xmlns:p14="http://schemas.microsoft.com/office/powerpoint/2010/main" val="105530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21487" y="6492456"/>
            <a:ext cx="522514" cy="400050"/>
          </a:xfrm>
          <a:prstGeom prst="rect">
            <a:avLst/>
          </a:prstGeom>
        </p:spPr>
        <p:txBody>
          <a:bodyPr/>
          <a:lstStyle/>
          <a:p>
            <a:fld id="{EB241CD2-1E45-42A3-B213-66A034DF9A3B}" type="slidenum">
              <a:rPr lang="en-GB" smtClean="0"/>
              <a:t>‹#›</a:t>
            </a:fld>
            <a:endParaRPr lang="en-GB" dirty="0"/>
          </a:p>
        </p:txBody>
      </p:sp>
      <p:sp>
        <p:nvSpPr>
          <p:cNvPr id="5" name="Rectangle 4"/>
          <p:cNvSpPr/>
          <p:nvPr userDrawn="1"/>
        </p:nvSpPr>
        <p:spPr>
          <a:xfrm>
            <a:off x="8306580"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Tree>
    <p:extLst>
      <p:ext uri="{BB962C8B-B14F-4D97-AF65-F5344CB8AC3E}">
        <p14:creationId xmlns:p14="http://schemas.microsoft.com/office/powerpoint/2010/main" val="1206616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2"/>
          <p:cNvSpPr>
            <a:spLocks noGrp="1"/>
          </p:cNvSpPr>
          <p:nvPr>
            <p:ph type="sldNum" sz="quarter" idx="10"/>
          </p:nvPr>
        </p:nvSpPr>
        <p:spPr>
          <a:xfrm>
            <a:off x="8621487" y="6492456"/>
            <a:ext cx="522514" cy="400050"/>
          </a:xfrm>
          <a:prstGeom prst="rect">
            <a:avLst/>
          </a:prstGeom>
        </p:spPr>
        <p:txBody>
          <a:bodyPr/>
          <a:lstStyle/>
          <a:p>
            <a:fld id="{EB241CD2-1E45-42A3-B213-66A034DF9A3B}" type="slidenum">
              <a:rPr lang="en-GB" smtClean="0"/>
              <a:pPr/>
              <a:t>‹#›</a:t>
            </a:fld>
            <a:endParaRPr lang="en-GB" dirty="0"/>
          </a:p>
        </p:txBody>
      </p:sp>
      <p:sp>
        <p:nvSpPr>
          <p:cNvPr id="4" name="Content Placeholder 2"/>
          <p:cNvSpPr>
            <a:spLocks noGrp="1"/>
          </p:cNvSpPr>
          <p:nvPr>
            <p:ph sz="half" idx="1"/>
          </p:nvPr>
        </p:nvSpPr>
        <p:spPr>
          <a:xfrm>
            <a:off x="238126" y="1285875"/>
            <a:ext cx="1810808" cy="46658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p:cNvSpPr>
            <a:spLocks noGrp="1"/>
          </p:cNvSpPr>
          <p:nvPr>
            <p:ph sz="half" idx="2"/>
          </p:nvPr>
        </p:nvSpPr>
        <p:spPr>
          <a:xfrm>
            <a:off x="2502960" y="1285875"/>
            <a:ext cx="1810808" cy="46658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p:cNvSpPr>
            <a:spLocks noGrp="1"/>
          </p:cNvSpPr>
          <p:nvPr>
            <p:ph sz="half" idx="11"/>
          </p:nvPr>
        </p:nvSpPr>
        <p:spPr>
          <a:xfrm>
            <a:off x="4767793" y="1285875"/>
            <a:ext cx="1810808" cy="46658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p:cNvSpPr>
            <a:spLocks noGrp="1"/>
          </p:cNvSpPr>
          <p:nvPr>
            <p:ph sz="half" idx="12"/>
          </p:nvPr>
        </p:nvSpPr>
        <p:spPr>
          <a:xfrm>
            <a:off x="7032628" y="1285875"/>
            <a:ext cx="1810808" cy="46658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8306580"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Tree>
    <p:extLst>
      <p:ext uri="{BB962C8B-B14F-4D97-AF65-F5344CB8AC3E}">
        <p14:creationId xmlns:p14="http://schemas.microsoft.com/office/powerpoint/2010/main" val="3109135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turEner 1 Column">
    <p:spTree>
      <p:nvGrpSpPr>
        <p:cNvPr id="1" name=""/>
        <p:cNvGrpSpPr/>
        <p:nvPr/>
      </p:nvGrpSpPr>
      <p:grpSpPr>
        <a:xfrm>
          <a:off x="0" y="0"/>
          <a:ext cx="0" cy="0"/>
          <a:chOff x="0" y="0"/>
          <a:chExt cx="0" cy="0"/>
        </a:xfrm>
      </p:grpSpPr>
      <p:sp>
        <p:nvSpPr>
          <p:cNvPr id="7" name="Rectangle 6"/>
          <p:cNvSpPr/>
          <p:nvPr userDrawn="1"/>
        </p:nvSpPr>
        <p:spPr>
          <a:xfrm>
            <a:off x="0" y="-16933"/>
            <a:ext cx="7263924" cy="4187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00B0F0"/>
              </a:solidFill>
              <a:highlight>
                <a:srgbClr val="00FFFF"/>
              </a:highlight>
            </a:endParaRPr>
          </a:p>
        </p:txBody>
      </p:sp>
      <p:sp>
        <p:nvSpPr>
          <p:cNvPr id="12" name="Title 1"/>
          <p:cNvSpPr>
            <a:spLocks noGrp="1"/>
          </p:cNvSpPr>
          <p:nvPr>
            <p:ph type="ctrTitle" hasCustomPrompt="1"/>
          </p:nvPr>
        </p:nvSpPr>
        <p:spPr>
          <a:xfrm>
            <a:off x="242608" y="770144"/>
            <a:ext cx="8649509" cy="488877"/>
          </a:xfrm>
          <a:noFill/>
        </p:spPr>
        <p:txBody>
          <a:bodyPr>
            <a:noAutofit/>
          </a:bodyPr>
          <a:lstStyle>
            <a:lvl1pPr algn="l">
              <a:defRPr sz="3600" b="1" baseline="0">
                <a:solidFill>
                  <a:srgbClr val="002060"/>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242608" y="1600200"/>
            <a:ext cx="8649509" cy="4360333"/>
          </a:xfrm>
        </p:spPr>
        <p:txBody>
          <a:bodyPr/>
          <a:lstStyle>
            <a:lvl1pPr>
              <a:buFont typeface="Wingdings" pitchFamily="2" charset="2"/>
              <a:buChar char="§"/>
              <a:defRPr sz="2400" b="0" i="0" baseline="0">
                <a:solidFill>
                  <a:schemeClr val="tx1"/>
                </a:solidFill>
                <a:latin typeface="Calibri" pitchFamily="34" charset="0"/>
              </a:defRPr>
            </a:lvl1pPr>
            <a:lvl2pPr>
              <a:buFont typeface="Wingdings" pitchFamily="2" charset="2"/>
              <a:buChar char="ú"/>
              <a:defRPr sz="2400" b="0" i="0" baseline="0">
                <a:solidFill>
                  <a:srgbClr val="898989"/>
                </a:solidFill>
                <a:latin typeface="Calibri" pitchFamily="34" charset="0"/>
              </a:defRPr>
            </a:lvl2pPr>
            <a:lvl3pPr>
              <a:buFont typeface="Wingdings 2" pitchFamily="18" charset="2"/>
              <a:buChar char=""/>
              <a:defRPr sz="1800" b="0" i="0" baseline="0">
                <a:solidFill>
                  <a:srgbClr val="898989"/>
                </a:solidFill>
                <a:latin typeface="Calibri" pitchFamily="34" charset="0"/>
              </a:defRPr>
            </a:lvl3pPr>
            <a:lvl4pPr>
              <a:buFont typeface="Courier New" pitchFamily="49" charset="0"/>
              <a:buChar char="o"/>
              <a:defRPr sz="1600" b="0"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02167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lgn="ctr">
              <a:defRPr lang="en-US" sz="6000" b="1" smtClean="0">
                <a:solidFill>
                  <a:srgbClr val="002060"/>
                </a:solidFill>
                <a:latin typeface="Calibri" pitchFamily="34" charset="0"/>
              </a:defRPr>
            </a:lvl1pPr>
          </a:lstStyle>
          <a:p>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title</a:t>
            </a:r>
            <a:r>
              <a:rPr lang="es-ES_tradnl" dirty="0"/>
              <a:t> </a:t>
            </a:r>
            <a:r>
              <a:rPr lang="es-ES_tradnl" dirty="0" err="1"/>
              <a:t>style</a:t>
            </a:r>
            <a:endParaRPr lang="en-US" dirty="0"/>
          </a:p>
        </p:txBody>
      </p:sp>
      <p:sp>
        <p:nvSpPr>
          <p:cNvPr id="7" name="Rectangle 6"/>
          <p:cNvSpPr/>
          <p:nvPr userDrawn="1"/>
        </p:nvSpPr>
        <p:spPr>
          <a:xfrm>
            <a:off x="0" y="-51758"/>
            <a:ext cx="7263924" cy="4187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322930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NaturEner 1 Column">
    <p:spTree>
      <p:nvGrpSpPr>
        <p:cNvPr id="1" name=""/>
        <p:cNvGrpSpPr/>
        <p:nvPr/>
      </p:nvGrpSpPr>
      <p:grpSpPr>
        <a:xfrm>
          <a:off x="0" y="0"/>
          <a:ext cx="0" cy="0"/>
          <a:chOff x="0" y="0"/>
          <a:chExt cx="0" cy="0"/>
        </a:xfrm>
      </p:grpSpPr>
      <p:sp>
        <p:nvSpPr>
          <p:cNvPr id="7" name="Rectangle 6"/>
          <p:cNvSpPr/>
          <p:nvPr userDrawn="1"/>
        </p:nvSpPr>
        <p:spPr>
          <a:xfrm>
            <a:off x="0" y="-51758"/>
            <a:ext cx="7263924" cy="4187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itle 1"/>
          <p:cNvSpPr>
            <a:spLocks noGrp="1"/>
          </p:cNvSpPr>
          <p:nvPr>
            <p:ph type="ctrTitle" hasCustomPrompt="1"/>
          </p:nvPr>
        </p:nvSpPr>
        <p:spPr>
          <a:xfrm>
            <a:off x="238117" y="566590"/>
            <a:ext cx="8649509" cy="488877"/>
          </a:xfrm>
          <a:noFill/>
        </p:spPr>
        <p:txBody>
          <a:bodyPr>
            <a:noAutofit/>
          </a:bodyPr>
          <a:lstStyle>
            <a:lvl1pPr algn="l">
              <a:defRPr sz="3600" b="1" baseline="0">
                <a:solidFill>
                  <a:srgbClr val="002060"/>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238117" y="1284499"/>
            <a:ext cx="4118223" cy="4615969"/>
          </a:xfrm>
        </p:spPr>
        <p:txBody>
          <a:bodyPr/>
          <a:lstStyle>
            <a:lvl1pPr>
              <a:buFont typeface="Wingdings" pitchFamily="2" charset="2"/>
              <a:buChar char="§"/>
              <a:defRPr sz="2400" b="0" i="0" baseline="0">
                <a:solidFill>
                  <a:schemeClr val="tx1"/>
                </a:solidFill>
                <a:latin typeface="Calibri" pitchFamily="34" charset="0"/>
              </a:defRPr>
            </a:lvl1pPr>
            <a:lvl2pPr>
              <a:buFont typeface="Wingdings" pitchFamily="2" charset="2"/>
              <a:buChar char="ú"/>
              <a:defRPr sz="2400" b="0" i="0" baseline="0">
                <a:solidFill>
                  <a:srgbClr val="898989"/>
                </a:solidFill>
                <a:latin typeface="Calibri" pitchFamily="34" charset="0"/>
              </a:defRPr>
            </a:lvl2pPr>
            <a:lvl3pPr>
              <a:buFont typeface="Wingdings 2" pitchFamily="18" charset="2"/>
              <a:buChar char=""/>
              <a:defRPr sz="1800" b="0" i="0" baseline="0">
                <a:solidFill>
                  <a:srgbClr val="898989"/>
                </a:solidFill>
                <a:latin typeface="Calibri" pitchFamily="34" charset="0"/>
              </a:defRPr>
            </a:lvl3pPr>
            <a:lvl4pPr>
              <a:buFont typeface="Courier New" pitchFamily="49" charset="0"/>
              <a:buChar char="o"/>
              <a:defRPr sz="1600" b="0"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ext Placeholder 12">
            <a:extLst>
              <a:ext uri="{FF2B5EF4-FFF2-40B4-BE49-F238E27FC236}">
                <a16:creationId xmlns:a16="http://schemas.microsoft.com/office/drawing/2014/main" id="{72716ADE-FC81-0C94-5914-0651BD09FFCC}"/>
              </a:ext>
            </a:extLst>
          </p:cNvPr>
          <p:cNvSpPr>
            <a:spLocks noGrp="1"/>
          </p:cNvSpPr>
          <p:nvPr>
            <p:ph type="body" sz="quarter" idx="14"/>
          </p:nvPr>
        </p:nvSpPr>
        <p:spPr>
          <a:xfrm>
            <a:off x="4548997" y="1284499"/>
            <a:ext cx="4118224" cy="4615969"/>
          </a:xfrm>
        </p:spPr>
        <p:txBody>
          <a:bodyPr/>
          <a:lstStyle>
            <a:lvl1pPr>
              <a:buFont typeface="Wingdings" pitchFamily="2" charset="2"/>
              <a:buChar char="§"/>
              <a:defRPr sz="2400" b="0" i="0" baseline="0">
                <a:solidFill>
                  <a:schemeClr val="tx1"/>
                </a:solidFill>
                <a:latin typeface="Calibri" pitchFamily="34" charset="0"/>
              </a:defRPr>
            </a:lvl1pPr>
            <a:lvl2pPr>
              <a:buFont typeface="Wingdings" pitchFamily="2" charset="2"/>
              <a:buChar char="ú"/>
              <a:defRPr sz="2400" b="0" i="0" baseline="0">
                <a:solidFill>
                  <a:srgbClr val="898989"/>
                </a:solidFill>
                <a:latin typeface="Calibri" pitchFamily="34" charset="0"/>
              </a:defRPr>
            </a:lvl2pPr>
            <a:lvl3pPr>
              <a:buFont typeface="Wingdings 2" pitchFamily="18" charset="2"/>
              <a:buChar char=""/>
              <a:defRPr sz="1800" b="0" i="0" baseline="0">
                <a:solidFill>
                  <a:srgbClr val="898989"/>
                </a:solidFill>
                <a:latin typeface="Calibri" pitchFamily="34" charset="0"/>
              </a:defRPr>
            </a:lvl3pPr>
            <a:lvl4pPr>
              <a:buFont typeface="Courier New" pitchFamily="49" charset="0"/>
              <a:buChar char="o"/>
              <a:defRPr sz="1600" b="0"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32060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0025" y="186270"/>
            <a:ext cx="7606242" cy="65404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04801" y="1286933"/>
            <a:ext cx="8280399" cy="461584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1118469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4" r:id="rId7"/>
    <p:sldLayoutId id="2147483695" r:id="rId8"/>
    <p:sldLayoutId id="2147483696" r:id="rId9"/>
    <p:sldLayoutId id="2147483697" r:id="rId10"/>
    <p:sldLayoutId id="2147483698" r:id="rId11"/>
    <p:sldLayoutId id="2147483699" r:id="rId12"/>
    <p:sldLayoutId id="2147483700" r:id="rId13"/>
    <p:sldLayoutId id="2147483676" r:id="rId14"/>
    <p:sldLayoutId id="2147483684" r:id="rId15"/>
    <p:sldLayoutId id="2147483674" r:id="rId16"/>
    <p:sldLayoutId id="2147483669" r:id="rId17"/>
    <p:sldLayoutId id="2147483672" r:id="rId18"/>
    <p:sldLayoutId id="2147483673" r:id="rId19"/>
    <p:sldLayoutId id="2147483701" r:id="rId20"/>
  </p:sldLayoutIdLst>
  <p:hf hdr="0" ftr="0" dt="0"/>
  <p:txStyles>
    <p:titleStyle>
      <a:lvl1pPr algn="l" defTabSz="685800" rtl="0" eaLnBrk="1" latinLnBrk="0" hangingPunct="1">
        <a:lnSpc>
          <a:spcPct val="90000"/>
        </a:lnSpc>
        <a:spcBef>
          <a:spcPct val="0"/>
        </a:spcBef>
        <a:buNone/>
        <a:defRPr lang="en-US" sz="3600" b="1" kern="1200" baseline="0" dirty="0">
          <a:solidFill>
            <a:srgbClr val="002060"/>
          </a:solidFill>
          <a:latin typeface="Calibri" pitchFamily="34" charset="0"/>
          <a:ea typeface="+mj-ea"/>
          <a:cs typeface="Arial" panose="020B0604020202020204" pitchFamily="34" charset="0"/>
        </a:defRPr>
      </a:lvl1pPr>
    </p:titleStyle>
    <p:bodyStyle>
      <a:lvl1pPr marL="171450" indent="-171450" algn="just" defTabSz="685800" rtl="0" eaLnBrk="1" latinLnBrk="0" hangingPunct="1">
        <a:lnSpc>
          <a:spcPct val="90000"/>
        </a:lnSpc>
        <a:spcBef>
          <a:spcPts val="750"/>
        </a:spcBef>
        <a:buFont typeface="Arial" panose="020B0604020202020204" pitchFamily="34" charset="0"/>
        <a:buChar char="•"/>
        <a:defRPr sz="15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514350" indent="-171450" algn="just" defTabSz="685800" rtl="0" eaLnBrk="1" latinLnBrk="0" hangingPunct="1">
        <a:lnSpc>
          <a:spcPct val="90000"/>
        </a:lnSpc>
        <a:spcBef>
          <a:spcPts val="375"/>
        </a:spcBef>
        <a:buFont typeface="Wingdings 3" panose="05040102010807070707" pitchFamily="18" charset="2"/>
        <a:buChar char=""/>
        <a:defRPr sz="135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857250" indent="-171450" algn="just" defTabSz="685800" rtl="0" eaLnBrk="1" latinLnBrk="0" hangingPunct="1">
        <a:lnSpc>
          <a:spcPct val="90000"/>
        </a:lnSpc>
        <a:spcBef>
          <a:spcPts val="375"/>
        </a:spcBef>
        <a:buFont typeface="Wingdings 3" panose="05040102010807070707" pitchFamily="18" charset="2"/>
        <a:buChar char=""/>
        <a:defRPr sz="12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200150" indent="-171450" algn="just" defTabSz="685800" rtl="0" eaLnBrk="1" latinLnBrk="0" hangingPunct="1">
        <a:lnSpc>
          <a:spcPct val="90000"/>
        </a:lnSpc>
        <a:spcBef>
          <a:spcPts val="375"/>
        </a:spcBef>
        <a:buFont typeface="Wingdings 3" panose="05040102010807070707" pitchFamily="18" charset="2"/>
        <a:buChar char=""/>
        <a:defRPr sz="12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543050" indent="-171450" algn="just" defTabSz="685800" rtl="0" eaLnBrk="1" latinLnBrk="0" hangingPunct="1">
        <a:lnSpc>
          <a:spcPct val="90000"/>
        </a:lnSpc>
        <a:spcBef>
          <a:spcPts val="375"/>
        </a:spcBef>
        <a:buFont typeface="Wingdings 3" panose="05040102010807070707" pitchFamily="18" charset="2"/>
        <a:buChar char=""/>
        <a:defRPr sz="105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14.wmf"/><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14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7.xml"/><Relationship Id="rId4" Type="http://schemas.openxmlformats.org/officeDocument/2006/relationships/image" Target="../media/image154.png"/></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59.emf"/><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0.xml"/></Relationships>
</file>

<file path=ppt/slides/_rels/slide187.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xml"/><Relationship Id="rId5" Type="http://schemas.openxmlformats.org/officeDocument/2006/relationships/image" Target="../media/image169.png"/><Relationship Id="rId4" Type="http://schemas.openxmlformats.org/officeDocument/2006/relationships/image" Target="../media/image168.png"/></Relationships>
</file>

<file path=ppt/slides/_rels/slide189.xml.rels><?xml version="1.0" encoding="UTF-8" standalone="yes"?>
<Relationships xmlns="http://schemas.openxmlformats.org/package/2006/relationships"><Relationship Id="rId2" Type="http://schemas.openxmlformats.org/officeDocument/2006/relationships/image" Target="../media/image170.wmf"/><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image" Target="../media/image179.emf"/><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180.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15.xml"/></Relationships>
</file>

<file path=ppt/slides/_rels/slide203.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8.xml"/></Relationships>
</file>

<file path=ppt/slides/_rels/slide213.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7.xml"/><Relationship Id="rId5" Type="http://schemas.openxmlformats.org/officeDocument/2006/relationships/image" Target="../media/image199.png"/><Relationship Id="rId4" Type="http://schemas.openxmlformats.org/officeDocument/2006/relationships/image" Target="../media/image198.png"/></Relationships>
</file>

<file path=ppt/slides/_rels/slide236.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2" Type="http://schemas.openxmlformats.org/officeDocument/2006/relationships/image" Target="../media/image207.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3.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9.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7.xml"/></Relationships>
</file>

<file path=ppt/slides/_rels/slide284.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7.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7.xml"/></Relationships>
</file>

<file path=ppt/slides/_rels/slide288.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7.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1.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7.xml"/></Relationships>
</file>

<file path=ppt/slides/_rels/slide292.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7.xml"/></Relationships>
</file>

<file path=ppt/slides/_rels/slide293.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7.xml"/></Relationships>
</file>

<file path=ppt/slides/_rels/slide294.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7.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6.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7.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8.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40.png"/><Relationship Id="rId1" Type="http://schemas.openxmlformats.org/officeDocument/2006/relationships/slideLayout" Target="../slideLayouts/slideLayout7.xml"/></Relationships>
</file>

<file path=ppt/slides/_rels/slide299.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2.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image" Target="../media/image243.png"/><Relationship Id="rId1" Type="http://schemas.openxmlformats.org/officeDocument/2006/relationships/slideLayout" Target="../slideLayouts/slideLayout7.xml"/></Relationships>
</file>

<file path=ppt/slides/_rels/slide303.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7.xml"/></Relationships>
</file>

<file path=ppt/slides/_rels/slide304.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246.png"/><Relationship Id="rId1" Type="http://schemas.openxmlformats.org/officeDocument/2006/relationships/slideLayout" Target="../slideLayouts/slideLayout7.xml"/></Relationships>
</file>

<file path=ppt/slides/_rels/slide305.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48.png"/><Relationship Id="rId1" Type="http://schemas.openxmlformats.org/officeDocument/2006/relationships/slideLayout" Target="../slideLayouts/slideLayout7.xml"/></Relationships>
</file>

<file path=ppt/slides/_rels/slide306.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50.png"/><Relationship Id="rId1" Type="http://schemas.openxmlformats.org/officeDocument/2006/relationships/slideLayout" Target="../slideLayouts/slideLayout7.xml"/></Relationships>
</file>

<file path=ppt/slides/_rels/slide307.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7.xml"/></Relationships>
</file>

<file path=ppt/slides/_rels/slide308.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7.xml"/></Relationships>
</file>

<file path=ppt/slides/_rels/slide309.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5.xml.rels><?xml version="1.0" encoding="UTF-8" standalone="yes"?>
<Relationships xmlns="http://schemas.openxmlformats.org/package/2006/relationships"><Relationship Id="rId2" Type="http://schemas.openxmlformats.org/officeDocument/2006/relationships/image" Target="../media/image255.emf"/><Relationship Id="rId1" Type="http://schemas.openxmlformats.org/officeDocument/2006/relationships/slideLayout" Target="../slideLayouts/slideLayout7.xml"/></Relationships>
</file>

<file path=ppt/slides/_rels/slide316.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7.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1.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7.xml"/></Relationships>
</file>

<file path=ppt/slides/_rels/slide322.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323.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5.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7.xml"/></Relationships>
</file>

<file path=ppt/slides/_rels/slide326.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7.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2.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7.xml"/></Relationships>
</file>

<file path=ppt/slides/_rels/slide333.xml.rels><?xml version="1.0" encoding="UTF-8" standalone="yes"?>
<Relationships xmlns="http://schemas.openxmlformats.org/package/2006/relationships"><Relationship Id="rId2" Type="http://schemas.openxmlformats.org/officeDocument/2006/relationships/image" Target="../media/image261.JPG"/><Relationship Id="rId1" Type="http://schemas.openxmlformats.org/officeDocument/2006/relationships/slideLayout" Target="../slideLayouts/slideLayout7.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6.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7.xml"/></Relationships>
</file>

<file path=ppt/slides/_rels/slide337.xml.rels><?xml version="1.0" encoding="UTF-8" standalone="yes"?>
<Relationships xmlns="http://schemas.openxmlformats.org/package/2006/relationships"><Relationship Id="rId2" Type="http://schemas.openxmlformats.org/officeDocument/2006/relationships/image" Target="../media/image263.png"/><Relationship Id="rId1" Type="http://schemas.openxmlformats.org/officeDocument/2006/relationships/slideLayout" Target="../slideLayouts/slideLayout7.xml"/></Relationships>
</file>

<file path=ppt/slides/_rels/slide338.xml.rels><?xml version="1.0" encoding="UTF-8" standalone="yes"?>
<Relationships xmlns="http://schemas.openxmlformats.org/package/2006/relationships"><Relationship Id="rId2" Type="http://schemas.openxmlformats.org/officeDocument/2006/relationships/image" Target="../media/image264.png"/><Relationship Id="rId1" Type="http://schemas.openxmlformats.org/officeDocument/2006/relationships/slideLayout" Target="../slideLayouts/slideLayout7.xml"/></Relationships>
</file>

<file path=ppt/slides/_rels/slide339.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40.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7.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2.xml.rels><?xml version="1.0" encoding="UTF-8" standalone="yes"?>
<Relationships xmlns="http://schemas.openxmlformats.org/package/2006/relationships"><Relationship Id="rId2" Type="http://schemas.openxmlformats.org/officeDocument/2006/relationships/image" Target="../media/image267.JPG"/><Relationship Id="rId1" Type="http://schemas.openxmlformats.org/officeDocument/2006/relationships/slideLayout" Target="../slideLayouts/slideLayout7.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4.xml.rels><?xml version="1.0" encoding="UTF-8" standalone="yes"?>
<Relationships xmlns="http://schemas.openxmlformats.org/package/2006/relationships"><Relationship Id="rId2" Type="http://schemas.openxmlformats.org/officeDocument/2006/relationships/image" Target="../media/image268.png"/><Relationship Id="rId1" Type="http://schemas.openxmlformats.org/officeDocument/2006/relationships/slideLayout" Target="../slideLayouts/slideLayout7.xml"/></Relationships>
</file>

<file path=ppt/slides/_rels/slide345.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7.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eqrreportviewer.ferc.gov/" TargetMode="External"/><Relationship Id="rId2" Type="http://schemas.openxmlformats.org/officeDocument/2006/relationships/hyperlink" Target="https://cebuyers.org/" TargetMode="External"/><Relationship Id="rId1" Type="http://schemas.openxmlformats.org/officeDocument/2006/relationships/slideLayout" Target="../slideLayouts/slideLayout2.xml"/><Relationship Id="rId4" Type="http://schemas.openxmlformats.org/officeDocument/2006/relationships/hyperlink" Target="https://www.wbcsd.org/contentwbc/download/12227/182946/1" TargetMode="External"/></Relationships>
</file>

<file path=ppt/slides/_rels/slide350.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7.xml"/></Relationships>
</file>

<file path=ppt/slides/_rels/slide351.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7.xml"/></Relationships>
</file>

<file path=ppt/slides/_rels/slide352.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7.xml"/></Relationships>
</file>

<file path=ppt/slides/_rels/slide353.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7.xml"/></Relationships>
</file>

<file path=ppt/slides/_rels/slide354.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7.xml"/></Relationships>
</file>

<file path=ppt/slides/_rels/slide355.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7.xml"/></Relationships>
</file>

<file path=ppt/slides/_rels/slide356.xml.rels><?xml version="1.0" encoding="UTF-8" standalone="yes"?>
<Relationships xmlns="http://schemas.openxmlformats.org/package/2006/relationships"><Relationship Id="rId2" Type="http://schemas.openxmlformats.org/officeDocument/2006/relationships/image" Target="../media/image273.png"/><Relationship Id="rId1" Type="http://schemas.openxmlformats.org/officeDocument/2006/relationships/slideLayout" Target="../slideLayouts/slideLayout7.xml"/></Relationships>
</file>

<file path=ppt/slides/_rels/slide357.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7.xml"/></Relationships>
</file>

<file path=ppt/slides/_rels/slide358.xml.rels><?xml version="1.0" encoding="UTF-8" standalone="yes"?>
<Relationships xmlns="http://schemas.openxmlformats.org/package/2006/relationships"><Relationship Id="rId2" Type="http://schemas.openxmlformats.org/officeDocument/2006/relationships/image" Target="../media/image275.png"/><Relationship Id="rId1" Type="http://schemas.openxmlformats.org/officeDocument/2006/relationships/slideLayout" Target="../slideLayouts/slideLayout7.xml"/></Relationships>
</file>

<file path=ppt/slides/_rels/slide359.xml.rels><?xml version="1.0" encoding="UTF-8" standalone="yes"?>
<Relationships xmlns="http://schemas.openxmlformats.org/package/2006/relationships"><Relationship Id="rId2" Type="http://schemas.openxmlformats.org/officeDocument/2006/relationships/image" Target="../media/image27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0.xml.rels><?xml version="1.0" encoding="UTF-8" standalone="yes"?>
<Relationships xmlns="http://schemas.openxmlformats.org/package/2006/relationships"><Relationship Id="rId2" Type="http://schemas.openxmlformats.org/officeDocument/2006/relationships/image" Target="../media/image277.png"/><Relationship Id="rId1" Type="http://schemas.openxmlformats.org/officeDocument/2006/relationships/slideLayout" Target="../slideLayouts/slideLayout7.xml"/></Relationships>
</file>

<file path=ppt/slides/_rels/slide361.xml.rels><?xml version="1.0" encoding="UTF-8" standalone="yes"?>
<Relationships xmlns="http://schemas.openxmlformats.org/package/2006/relationships"><Relationship Id="rId2" Type="http://schemas.openxmlformats.org/officeDocument/2006/relationships/image" Target="../media/image278.png"/><Relationship Id="rId1" Type="http://schemas.openxmlformats.org/officeDocument/2006/relationships/slideLayout" Target="../slideLayouts/slideLayout7.xml"/></Relationships>
</file>

<file path=ppt/slides/_rels/slide362.xml.rels><?xml version="1.0" encoding="UTF-8" standalone="yes"?>
<Relationships xmlns="http://schemas.openxmlformats.org/package/2006/relationships"><Relationship Id="rId2" Type="http://schemas.openxmlformats.org/officeDocument/2006/relationships/image" Target="../media/image279.png"/><Relationship Id="rId1" Type="http://schemas.openxmlformats.org/officeDocument/2006/relationships/slideLayout" Target="../slideLayouts/slideLayout7.xml"/></Relationships>
</file>

<file path=ppt/slides/_rels/slide363.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7.xml"/></Relationships>
</file>

<file path=ppt/slides/_rels/slide364.xml.rels><?xml version="1.0" encoding="UTF-8" standalone="yes"?>
<Relationships xmlns="http://schemas.openxmlformats.org/package/2006/relationships"><Relationship Id="rId2" Type="http://schemas.openxmlformats.org/officeDocument/2006/relationships/image" Target="../media/image281.png"/><Relationship Id="rId1" Type="http://schemas.openxmlformats.org/officeDocument/2006/relationships/slideLayout" Target="../slideLayouts/slideLayout7.xml"/></Relationships>
</file>

<file path=ppt/slides/_rels/slide365.xml.rels><?xml version="1.0" encoding="UTF-8" standalone="yes"?>
<Relationships xmlns="http://schemas.openxmlformats.org/package/2006/relationships"><Relationship Id="rId2" Type="http://schemas.openxmlformats.org/officeDocument/2006/relationships/image" Target="../media/image282.png"/><Relationship Id="rId1" Type="http://schemas.openxmlformats.org/officeDocument/2006/relationships/slideLayout" Target="../slideLayouts/slideLayout7.xml"/></Relationships>
</file>

<file path=ppt/slides/_rels/slide366.xml.rels><?xml version="1.0" encoding="UTF-8" standalone="yes"?>
<Relationships xmlns="http://schemas.openxmlformats.org/package/2006/relationships"><Relationship Id="rId2" Type="http://schemas.openxmlformats.org/officeDocument/2006/relationships/image" Target="../media/image283.png"/><Relationship Id="rId1" Type="http://schemas.openxmlformats.org/officeDocument/2006/relationships/slideLayout" Target="../slideLayouts/slideLayout7.xml"/></Relationships>
</file>

<file path=ppt/slides/_rels/slide367.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7.xml"/></Relationships>
</file>

<file path=ppt/slides/_rels/slide368.xml.rels><?xml version="1.0" encoding="UTF-8" standalone="yes"?>
<Relationships xmlns="http://schemas.openxmlformats.org/package/2006/relationships"><Relationship Id="rId2" Type="http://schemas.openxmlformats.org/officeDocument/2006/relationships/image" Target="../media/image284.png"/><Relationship Id="rId1" Type="http://schemas.openxmlformats.org/officeDocument/2006/relationships/slideLayout" Target="../slideLayouts/slideLayout7.xml"/></Relationships>
</file>

<file path=ppt/slides/_rels/slide369.xml.rels><?xml version="1.0" encoding="UTF-8" standalone="yes"?>
<Relationships xmlns="http://schemas.openxmlformats.org/package/2006/relationships"><Relationship Id="rId2" Type="http://schemas.openxmlformats.org/officeDocument/2006/relationships/image" Target="../media/image28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3.xml.rels><?xml version="1.0" encoding="UTF-8" standalone="yes"?>
<Relationships xmlns="http://schemas.openxmlformats.org/package/2006/relationships"><Relationship Id="rId2" Type="http://schemas.openxmlformats.org/officeDocument/2006/relationships/image" Target="../media/image286.png"/><Relationship Id="rId1" Type="http://schemas.openxmlformats.org/officeDocument/2006/relationships/slideLayout" Target="../slideLayouts/slideLayout7.xml"/></Relationships>
</file>

<file path=ppt/slides/_rels/slide374.xml.rels><?xml version="1.0" encoding="UTF-8" standalone="yes"?>
<Relationships xmlns="http://schemas.openxmlformats.org/package/2006/relationships"><Relationship Id="rId2" Type="http://schemas.openxmlformats.org/officeDocument/2006/relationships/image" Target="../media/image287.png"/><Relationship Id="rId1" Type="http://schemas.openxmlformats.org/officeDocument/2006/relationships/slideLayout" Target="../slideLayouts/slideLayout7.xml"/></Relationships>
</file>

<file path=ppt/slides/_rels/slide375.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7.xml"/></Relationships>
</file>

<file path=ppt/slides/_rels/slide376.xml.rels><?xml version="1.0" encoding="UTF-8" standalone="yes"?>
<Relationships xmlns="http://schemas.openxmlformats.org/package/2006/relationships"><Relationship Id="rId2" Type="http://schemas.openxmlformats.org/officeDocument/2006/relationships/image" Target="../media/image289.png"/><Relationship Id="rId1" Type="http://schemas.openxmlformats.org/officeDocument/2006/relationships/slideLayout" Target="../slideLayouts/slideLayout7.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8.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7.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2.xml.rels><?xml version="1.0" encoding="UTF-8" standalone="yes"?>
<Relationships xmlns="http://schemas.openxmlformats.org/package/2006/relationships"><Relationship Id="rId2" Type="http://schemas.openxmlformats.org/officeDocument/2006/relationships/image" Target="../media/image291.png"/><Relationship Id="rId1" Type="http://schemas.openxmlformats.org/officeDocument/2006/relationships/slideLayout" Target="../slideLayouts/slideLayout7.xml"/></Relationships>
</file>

<file path=ppt/slides/_rels/slide383.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7.xml"/></Relationships>
</file>

<file path=ppt/slides/_rels/slide384.xml.rels><?xml version="1.0" encoding="UTF-8" standalone="yes"?>
<Relationships xmlns="http://schemas.openxmlformats.org/package/2006/relationships"><Relationship Id="rId3" Type="http://schemas.openxmlformats.org/officeDocument/2006/relationships/image" Target="../media/image293.JPG"/><Relationship Id="rId2" Type="http://schemas.openxmlformats.org/officeDocument/2006/relationships/image" Target="../media/image292.JPG"/><Relationship Id="rId1" Type="http://schemas.openxmlformats.org/officeDocument/2006/relationships/slideLayout" Target="../slideLayouts/slideLayout7.xml"/><Relationship Id="rId4" Type="http://schemas.openxmlformats.org/officeDocument/2006/relationships/image" Target="../media/image294.JPG"/></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9.xml.rels><?xml version="1.0" encoding="UTF-8" standalone="yes"?>
<Relationships xmlns="http://schemas.openxmlformats.org/package/2006/relationships"><Relationship Id="rId2" Type="http://schemas.openxmlformats.org/officeDocument/2006/relationships/image" Target="../media/image295.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0.xml.rels><?xml version="1.0" encoding="UTF-8" standalone="yes"?>
<Relationships xmlns="http://schemas.openxmlformats.org/package/2006/relationships"><Relationship Id="rId2" Type="http://schemas.openxmlformats.org/officeDocument/2006/relationships/image" Target="../media/image296.emf"/><Relationship Id="rId1" Type="http://schemas.openxmlformats.org/officeDocument/2006/relationships/slideLayout" Target="../slideLayouts/slideLayout7.xml"/></Relationships>
</file>

<file path=ppt/slides/_rels/slide391.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7.xml"/></Relationships>
</file>

<file path=ppt/slides/_rels/slide392.xml.rels><?xml version="1.0" encoding="UTF-8" standalone="yes"?>
<Relationships xmlns="http://schemas.openxmlformats.org/package/2006/relationships"><Relationship Id="rId2" Type="http://schemas.openxmlformats.org/officeDocument/2006/relationships/image" Target="../media/image297.JPG"/><Relationship Id="rId1" Type="http://schemas.openxmlformats.org/officeDocument/2006/relationships/slideLayout" Target="../slideLayouts/slideLayout7.xml"/></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4.xml.rels><?xml version="1.0" encoding="UTF-8" standalone="yes"?>
<Relationships xmlns="http://schemas.openxmlformats.org/package/2006/relationships"><Relationship Id="rId2" Type="http://schemas.openxmlformats.org/officeDocument/2006/relationships/image" Target="../media/image298.png"/><Relationship Id="rId1" Type="http://schemas.openxmlformats.org/officeDocument/2006/relationships/slideLayout" Target="../slideLayouts/slideLayout7.xml"/></Relationships>
</file>

<file path=ppt/slides/_rels/slide395.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299.png"/><Relationship Id="rId1" Type="http://schemas.openxmlformats.org/officeDocument/2006/relationships/slideLayout" Target="../slideLayouts/slideLayout7.xml"/></Relationships>
</file>

<file path=ppt/slides/_rels/slide3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9.xml.rels><?xml version="1.0" encoding="UTF-8" standalone="yes"?>
<Relationships xmlns="http://schemas.openxmlformats.org/package/2006/relationships"><Relationship Id="rId2" Type="http://schemas.openxmlformats.org/officeDocument/2006/relationships/image" Target="../media/image30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0.xml.rels><?xml version="1.0" encoding="UTF-8" standalone="yes"?>
<Relationships xmlns="http://schemas.openxmlformats.org/package/2006/relationships"><Relationship Id="rId2" Type="http://schemas.openxmlformats.org/officeDocument/2006/relationships/image" Target="../media/image302.png"/><Relationship Id="rId1" Type="http://schemas.openxmlformats.org/officeDocument/2006/relationships/slideLayout" Target="../slideLayouts/slideLayout7.xml"/></Relationships>
</file>

<file path=ppt/slides/_rels/slide401.xml.rels><?xml version="1.0" encoding="UTF-8" standalone="yes"?>
<Relationships xmlns="http://schemas.openxmlformats.org/package/2006/relationships"><Relationship Id="rId2" Type="http://schemas.openxmlformats.org/officeDocument/2006/relationships/image" Target="../media/image303.png"/><Relationship Id="rId1" Type="http://schemas.openxmlformats.org/officeDocument/2006/relationships/slideLayout" Target="../slideLayouts/slideLayout7.xml"/></Relationships>
</file>

<file path=ppt/slides/_rels/slide402.xml.rels><?xml version="1.0" encoding="UTF-8" standalone="yes"?>
<Relationships xmlns="http://schemas.openxmlformats.org/package/2006/relationships"><Relationship Id="rId2" Type="http://schemas.openxmlformats.org/officeDocument/2006/relationships/image" Target="../media/image304.png"/><Relationship Id="rId1" Type="http://schemas.openxmlformats.org/officeDocument/2006/relationships/slideLayout" Target="../slideLayouts/slideLayout7.xml"/></Relationships>
</file>

<file path=ppt/slides/_rels/slide403.xml.rels><?xml version="1.0" encoding="UTF-8" standalone="yes"?>
<Relationships xmlns="http://schemas.openxmlformats.org/package/2006/relationships"><Relationship Id="rId2" Type="http://schemas.openxmlformats.org/officeDocument/2006/relationships/image" Target="../media/image305.png"/><Relationship Id="rId1" Type="http://schemas.openxmlformats.org/officeDocument/2006/relationships/slideLayout" Target="../slideLayouts/slideLayout7.xml"/></Relationships>
</file>

<file path=ppt/slides/_rels/slide404.xml.rels><?xml version="1.0" encoding="UTF-8" standalone="yes"?>
<Relationships xmlns="http://schemas.openxmlformats.org/package/2006/relationships"><Relationship Id="rId2" Type="http://schemas.openxmlformats.org/officeDocument/2006/relationships/image" Target="../media/image306.png"/><Relationship Id="rId1" Type="http://schemas.openxmlformats.org/officeDocument/2006/relationships/slideLayout" Target="../slideLayouts/slideLayout7.xml"/></Relationships>
</file>

<file path=ppt/slides/_rels/slide405.xml.rels><?xml version="1.0" encoding="UTF-8" standalone="yes"?>
<Relationships xmlns="http://schemas.openxmlformats.org/package/2006/relationships"><Relationship Id="rId2" Type="http://schemas.openxmlformats.org/officeDocument/2006/relationships/image" Target="../media/image179.emf"/><Relationship Id="rId1" Type="http://schemas.openxmlformats.org/officeDocument/2006/relationships/slideLayout" Target="../slideLayouts/slideLayout7.xml"/></Relationships>
</file>

<file path=ppt/slides/_rels/slide406.xml.rels><?xml version="1.0" encoding="UTF-8" standalone="yes"?>
<Relationships xmlns="http://schemas.openxmlformats.org/package/2006/relationships"><Relationship Id="rId2" Type="http://schemas.openxmlformats.org/officeDocument/2006/relationships/image" Target="../media/image180.emf"/><Relationship Id="rId1" Type="http://schemas.openxmlformats.org/officeDocument/2006/relationships/slideLayout" Target="../slideLayouts/slideLayout7.xml"/></Relationships>
</file>

<file path=ppt/slides/_rels/slide407.xml.rels><?xml version="1.0" encoding="UTF-8" standalone="yes"?>
<Relationships xmlns="http://schemas.openxmlformats.org/package/2006/relationships"><Relationship Id="rId2" Type="http://schemas.openxmlformats.org/officeDocument/2006/relationships/image" Target="../media/image307.emf"/><Relationship Id="rId1" Type="http://schemas.openxmlformats.org/officeDocument/2006/relationships/slideLayout" Target="../slideLayouts/slideLayout7.xml"/></Relationships>
</file>

<file path=ppt/slides/_rels/slide408.xml.rels><?xml version="1.0" encoding="UTF-8" standalone="yes"?>
<Relationships xmlns="http://schemas.openxmlformats.org/package/2006/relationships"><Relationship Id="rId2" Type="http://schemas.openxmlformats.org/officeDocument/2006/relationships/image" Target="../media/image308.wmf"/><Relationship Id="rId1" Type="http://schemas.openxmlformats.org/officeDocument/2006/relationships/slideLayout" Target="../slideLayouts/slideLayout7.xml"/></Relationships>
</file>

<file path=ppt/slides/_rels/slide409.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image" Target="../media/image309.w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0.xml.rels><?xml version="1.0" encoding="UTF-8" standalone="yes"?>
<Relationships xmlns="http://schemas.openxmlformats.org/package/2006/relationships"><Relationship Id="rId2" Type="http://schemas.openxmlformats.org/officeDocument/2006/relationships/image" Target="../media/image311.png"/><Relationship Id="rId1" Type="http://schemas.openxmlformats.org/officeDocument/2006/relationships/slideLayout" Target="../slideLayouts/slideLayout7.xml"/></Relationships>
</file>

<file path=ppt/slides/_rels/slide411.xml.rels><?xml version="1.0" encoding="UTF-8" standalone="yes"?>
<Relationships xmlns="http://schemas.openxmlformats.org/package/2006/relationships"><Relationship Id="rId2" Type="http://schemas.openxmlformats.org/officeDocument/2006/relationships/image" Target="../media/image312.png"/><Relationship Id="rId1" Type="http://schemas.openxmlformats.org/officeDocument/2006/relationships/slideLayout" Target="../slideLayouts/slideLayout7.xml"/></Relationships>
</file>

<file path=ppt/slides/_rels/slide412.xml.rels><?xml version="1.0" encoding="UTF-8" standalone="yes"?>
<Relationships xmlns="http://schemas.openxmlformats.org/package/2006/relationships"><Relationship Id="rId2" Type="http://schemas.openxmlformats.org/officeDocument/2006/relationships/image" Target="../media/image313.png"/><Relationship Id="rId1" Type="http://schemas.openxmlformats.org/officeDocument/2006/relationships/slideLayout" Target="../slideLayouts/slideLayout7.xml"/></Relationships>
</file>

<file path=ppt/slides/_rels/slide413.xml.rels><?xml version="1.0" encoding="UTF-8" standalone="yes"?>
<Relationships xmlns="http://schemas.openxmlformats.org/package/2006/relationships"><Relationship Id="rId2" Type="http://schemas.openxmlformats.org/officeDocument/2006/relationships/image" Target="../media/image314.png"/><Relationship Id="rId1" Type="http://schemas.openxmlformats.org/officeDocument/2006/relationships/slideLayout" Target="../slideLayouts/slideLayout7.xml"/></Relationships>
</file>

<file path=ppt/slides/_rels/slide4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6.xml.rels><?xml version="1.0" encoding="UTF-8" standalone="yes"?>
<Relationships xmlns="http://schemas.openxmlformats.org/package/2006/relationships"><Relationship Id="rId2" Type="http://schemas.openxmlformats.org/officeDocument/2006/relationships/image" Target="../media/image315.emf"/><Relationship Id="rId1" Type="http://schemas.openxmlformats.org/officeDocument/2006/relationships/slideLayout" Target="../slideLayouts/slideLayout7.xml"/></Relationships>
</file>

<file path=ppt/slides/_rels/slide4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9.xml.rels><?xml version="1.0" encoding="UTF-8" standalone="yes"?>
<Relationships xmlns="http://schemas.openxmlformats.org/package/2006/relationships"><Relationship Id="rId2" Type="http://schemas.openxmlformats.org/officeDocument/2006/relationships/image" Target="../media/image31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6.emf"/></Relationships>
</file>

<file path=ppt/slides/_rels/slide4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0B7A4-7BC4-D6B2-E47F-1BF4CDD844AB}"/>
              </a:ext>
            </a:extLst>
          </p:cNvPr>
          <p:cNvSpPr>
            <a:spLocks noGrp="1"/>
          </p:cNvSpPr>
          <p:nvPr>
            <p:ph type="ctrTitle"/>
          </p:nvPr>
        </p:nvSpPr>
        <p:spPr/>
        <p:txBody>
          <a:bodyPr/>
          <a:lstStyle/>
          <a:p>
            <a:r>
              <a:rPr lang="en-US" dirty="0"/>
              <a:t>Introductory Notes</a:t>
            </a:r>
          </a:p>
        </p:txBody>
      </p:sp>
      <p:sp>
        <p:nvSpPr>
          <p:cNvPr id="3" name="Content Placeholder 2">
            <a:extLst>
              <a:ext uri="{FF2B5EF4-FFF2-40B4-BE49-F238E27FC236}">
                <a16:creationId xmlns:a16="http://schemas.microsoft.com/office/drawing/2014/main" id="{DAB62C72-D78B-6B57-C84F-D248CEC70244}"/>
              </a:ext>
            </a:extLst>
          </p:cNvPr>
          <p:cNvSpPr>
            <a:spLocks noGrp="1"/>
          </p:cNvSpPr>
          <p:nvPr>
            <p:ph type="body" sz="quarter" idx="13"/>
          </p:nvPr>
        </p:nvSpPr>
        <p:spPr>
          <a:xfrm>
            <a:off x="242609" y="1609345"/>
            <a:ext cx="8169872" cy="4261104"/>
          </a:xfrm>
        </p:spPr>
        <p:txBody>
          <a:bodyPr>
            <a:normAutofit lnSpcReduction="10000"/>
          </a:bodyPr>
          <a:lstStyle/>
          <a:p>
            <a:pPr algn="l"/>
            <a:r>
              <a:rPr lang="en-US" dirty="0"/>
              <a:t>Some starting point items may seem basic like allocating risks to those who control the risk, but beginning with the key philosophic items will drive much more nuanced issues. </a:t>
            </a:r>
          </a:p>
          <a:p>
            <a:pPr algn="l"/>
            <a:r>
              <a:rPr lang="en-US" dirty="0"/>
              <a:t>Some of the marginal cost analysis may seem simple and obvious like developing a supply curve and matching that with demand. But the fundamental ideas can be used to evaluate all sorts of issues related to renewable energy, storage and merchant prices.</a:t>
            </a:r>
          </a:p>
          <a:p>
            <a:pPr algn="l"/>
            <a:r>
              <a:rPr lang="en-US" dirty="0"/>
              <a:t>Some of the merchant price analysis based on historic data may seem to be out of date. But the case studies which are driven by supply and demand reflect analysis that has not changed and studying selected issues using historic price analysis. </a:t>
            </a:r>
          </a:p>
          <a:p>
            <a:pPr algn="l"/>
            <a:endParaRPr lang="en-US" dirty="0"/>
          </a:p>
        </p:txBody>
      </p:sp>
    </p:spTree>
    <p:extLst>
      <p:ext uri="{BB962C8B-B14F-4D97-AF65-F5344CB8AC3E}">
        <p14:creationId xmlns:p14="http://schemas.microsoft.com/office/powerpoint/2010/main" val="2845590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C0E78-B80B-B4BF-6548-BF391FBE3334}"/>
              </a:ext>
            </a:extLst>
          </p:cNvPr>
          <p:cNvSpPr>
            <a:spLocks noGrp="1"/>
          </p:cNvSpPr>
          <p:nvPr>
            <p:ph type="title"/>
          </p:nvPr>
        </p:nvSpPr>
        <p:spPr/>
        <p:txBody>
          <a:bodyPr>
            <a:normAutofit fontScale="90000"/>
          </a:bodyPr>
          <a:lstStyle/>
          <a:p>
            <a:r>
              <a:rPr lang="en-US" dirty="0"/>
              <a:t>Interpretation and Understanding of More Complex Items</a:t>
            </a:r>
          </a:p>
        </p:txBody>
      </p:sp>
      <p:sp>
        <p:nvSpPr>
          <p:cNvPr id="3" name="Content Placeholder 2">
            <a:extLst>
              <a:ext uri="{FF2B5EF4-FFF2-40B4-BE49-F238E27FC236}">
                <a16:creationId xmlns:a16="http://schemas.microsoft.com/office/drawing/2014/main" id="{EB68694D-0F40-986B-F8FA-BAD70A31DA6F}"/>
              </a:ext>
            </a:extLst>
          </p:cNvPr>
          <p:cNvSpPr>
            <a:spLocks noGrp="1"/>
          </p:cNvSpPr>
          <p:nvPr>
            <p:ph idx="1"/>
          </p:nvPr>
        </p:nvSpPr>
        <p:spPr>
          <a:xfrm>
            <a:off x="304801" y="1209675"/>
            <a:ext cx="7920110" cy="1800811"/>
          </a:xfrm>
        </p:spPr>
        <p:txBody>
          <a:bodyPr/>
          <a:lstStyle/>
          <a:p>
            <a:r>
              <a:rPr lang="en-US" dirty="0"/>
              <a:t>Work through examples and refer to definitions.</a:t>
            </a:r>
          </a:p>
          <a:p>
            <a:r>
              <a:rPr lang="en-US" dirty="0"/>
              <a:t>Use actual market prices to illustrate the impacts</a:t>
            </a:r>
          </a:p>
          <a:p>
            <a:endParaRPr lang="en-US" dirty="0"/>
          </a:p>
        </p:txBody>
      </p:sp>
      <p:pic>
        <p:nvPicPr>
          <p:cNvPr id="7" name="Picture 6" descr="A close-up of a text&#10;&#10;AI-generated content may be incorrect.">
            <a:extLst>
              <a:ext uri="{FF2B5EF4-FFF2-40B4-BE49-F238E27FC236}">
                <a16:creationId xmlns:a16="http://schemas.microsoft.com/office/drawing/2014/main" id="{8730703D-6195-070A-93A8-AC6DBC65A451}"/>
              </a:ext>
            </a:extLst>
          </p:cNvPr>
          <p:cNvPicPr>
            <a:picLocks noChangeAspect="1"/>
          </p:cNvPicPr>
          <p:nvPr/>
        </p:nvPicPr>
        <p:blipFill>
          <a:blip r:embed="rId2"/>
          <a:stretch>
            <a:fillRect/>
          </a:stretch>
        </p:blipFill>
        <p:spPr>
          <a:xfrm>
            <a:off x="588162" y="3463061"/>
            <a:ext cx="7315253" cy="2276492"/>
          </a:xfrm>
          <a:prstGeom prst="rect">
            <a:avLst/>
          </a:prstGeom>
        </p:spPr>
      </p:pic>
    </p:spTree>
    <p:extLst>
      <p:ext uri="{BB962C8B-B14F-4D97-AF65-F5344CB8AC3E}">
        <p14:creationId xmlns:p14="http://schemas.microsoft.com/office/powerpoint/2010/main" val="399612114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6A4E6-3463-D04B-F14C-E11347871380}"/>
              </a:ext>
            </a:extLst>
          </p:cNvPr>
          <p:cNvSpPr>
            <a:spLocks noGrp="1"/>
          </p:cNvSpPr>
          <p:nvPr>
            <p:ph type="title"/>
          </p:nvPr>
        </p:nvSpPr>
        <p:spPr/>
        <p:txBody>
          <a:bodyPr>
            <a:normAutofit fontScale="90000"/>
          </a:bodyPr>
          <a:lstStyle/>
          <a:p>
            <a:r>
              <a:rPr lang="en-US" dirty="0"/>
              <a:t>Calculation of Battery Revenues from One Hour and Two Hour Battery</a:t>
            </a:r>
          </a:p>
        </p:txBody>
      </p:sp>
      <p:sp>
        <p:nvSpPr>
          <p:cNvPr id="3" name="Content Placeholder 2">
            <a:extLst>
              <a:ext uri="{FF2B5EF4-FFF2-40B4-BE49-F238E27FC236}">
                <a16:creationId xmlns:a16="http://schemas.microsoft.com/office/drawing/2014/main" id="{A54E9BFB-CAEF-0A93-8195-8018C824F62A}"/>
              </a:ext>
            </a:extLst>
          </p:cNvPr>
          <p:cNvSpPr>
            <a:spLocks noGrp="1"/>
          </p:cNvSpPr>
          <p:nvPr>
            <p:ph idx="1"/>
          </p:nvPr>
        </p:nvSpPr>
        <p:spPr/>
        <p:txBody>
          <a:bodyPr/>
          <a:lstStyle/>
          <a:p>
            <a:r>
              <a:rPr lang="en-US" dirty="0"/>
              <a:t>Use the SMALL and LARGE Functions in Excel (these can be slow function)</a:t>
            </a:r>
          </a:p>
          <a:p>
            <a:r>
              <a:rPr lang="en-US" dirty="0"/>
              <a:t>Use the SMALL and LARGE from the prior 24 hours</a:t>
            </a:r>
          </a:p>
          <a:p>
            <a:r>
              <a:rPr lang="en-US" dirty="0"/>
              <a:t>Could have assumed perfect foresight</a:t>
            </a:r>
          </a:p>
          <a:p>
            <a:r>
              <a:rPr lang="en-US" dirty="0"/>
              <a:t>Could have made Day by Day Graph</a:t>
            </a:r>
          </a:p>
          <a:p>
            <a:endParaRPr lang="en-US" dirty="0"/>
          </a:p>
        </p:txBody>
      </p:sp>
      <p:pic>
        <p:nvPicPr>
          <p:cNvPr id="5" name="Picture 4">
            <a:extLst>
              <a:ext uri="{FF2B5EF4-FFF2-40B4-BE49-F238E27FC236}">
                <a16:creationId xmlns:a16="http://schemas.microsoft.com/office/drawing/2014/main" id="{9E4352A2-4B52-A7A1-9AFF-8B497D14176A}"/>
              </a:ext>
            </a:extLst>
          </p:cNvPr>
          <p:cNvPicPr>
            <a:picLocks noChangeAspect="1"/>
          </p:cNvPicPr>
          <p:nvPr/>
        </p:nvPicPr>
        <p:blipFill>
          <a:blip r:embed="rId2"/>
          <a:stretch>
            <a:fillRect/>
          </a:stretch>
        </p:blipFill>
        <p:spPr>
          <a:xfrm>
            <a:off x="85107" y="2694378"/>
            <a:ext cx="8756073" cy="3972663"/>
          </a:xfrm>
          <a:prstGeom prst="rect">
            <a:avLst/>
          </a:prstGeom>
        </p:spPr>
      </p:pic>
    </p:spTree>
    <p:extLst>
      <p:ext uri="{BB962C8B-B14F-4D97-AF65-F5344CB8AC3E}">
        <p14:creationId xmlns:p14="http://schemas.microsoft.com/office/powerpoint/2010/main" val="365363231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515FE-DD8E-B1AA-792D-C9A2414F5AC6}"/>
              </a:ext>
            </a:extLst>
          </p:cNvPr>
          <p:cNvSpPr>
            <a:spLocks noGrp="1"/>
          </p:cNvSpPr>
          <p:nvPr>
            <p:ph type="title"/>
          </p:nvPr>
        </p:nvSpPr>
        <p:spPr/>
        <p:txBody>
          <a:bodyPr/>
          <a:lstStyle/>
          <a:p>
            <a:r>
              <a:rPr lang="en-US" dirty="0"/>
              <a:t>Monthly Battery Profits - Netherlands</a:t>
            </a:r>
          </a:p>
        </p:txBody>
      </p:sp>
      <p:sp>
        <p:nvSpPr>
          <p:cNvPr id="3" name="Content Placeholder 2">
            <a:extLst>
              <a:ext uri="{FF2B5EF4-FFF2-40B4-BE49-F238E27FC236}">
                <a16:creationId xmlns:a16="http://schemas.microsoft.com/office/drawing/2014/main" id="{EDBE706A-1334-4925-82FF-0F184657B600}"/>
              </a:ext>
            </a:extLst>
          </p:cNvPr>
          <p:cNvSpPr>
            <a:spLocks noGrp="1"/>
          </p:cNvSpPr>
          <p:nvPr>
            <p:ph idx="1"/>
          </p:nvPr>
        </p:nvSpPr>
        <p:spPr/>
        <p:txBody>
          <a:bodyPr/>
          <a:lstStyle/>
          <a:p>
            <a:r>
              <a:rPr lang="en-US" dirty="0"/>
              <a:t>Battery profits are compiled using SUMIF and EOMONTH.</a:t>
            </a:r>
          </a:p>
          <a:p>
            <a:r>
              <a:rPr lang="en-US" dirty="0"/>
              <a:t>Could have used regulation markets instead of day ahead prices</a:t>
            </a:r>
          </a:p>
          <a:p>
            <a:endParaRPr lang="en-US" dirty="0"/>
          </a:p>
        </p:txBody>
      </p:sp>
      <p:pic>
        <p:nvPicPr>
          <p:cNvPr id="5" name="Picture 4">
            <a:extLst>
              <a:ext uri="{FF2B5EF4-FFF2-40B4-BE49-F238E27FC236}">
                <a16:creationId xmlns:a16="http://schemas.microsoft.com/office/drawing/2014/main" id="{37E667D3-326B-365B-3B8D-1F465FD74CE0}"/>
              </a:ext>
            </a:extLst>
          </p:cNvPr>
          <p:cNvPicPr>
            <a:picLocks noChangeAspect="1"/>
          </p:cNvPicPr>
          <p:nvPr/>
        </p:nvPicPr>
        <p:blipFill>
          <a:blip r:embed="rId2"/>
          <a:stretch>
            <a:fillRect/>
          </a:stretch>
        </p:blipFill>
        <p:spPr>
          <a:xfrm>
            <a:off x="1237674" y="2153767"/>
            <a:ext cx="6058211" cy="4407126"/>
          </a:xfrm>
          <a:prstGeom prst="rect">
            <a:avLst/>
          </a:prstGeom>
        </p:spPr>
      </p:pic>
    </p:spTree>
    <p:extLst>
      <p:ext uri="{BB962C8B-B14F-4D97-AF65-F5344CB8AC3E}">
        <p14:creationId xmlns:p14="http://schemas.microsoft.com/office/powerpoint/2010/main" val="18509778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C2005-75D4-2098-4BEA-C9BD2CAA170C}"/>
              </a:ext>
            </a:extLst>
          </p:cNvPr>
          <p:cNvSpPr>
            <a:spLocks noGrp="1"/>
          </p:cNvSpPr>
          <p:nvPr>
            <p:ph type="title"/>
          </p:nvPr>
        </p:nvSpPr>
        <p:spPr/>
        <p:txBody>
          <a:bodyPr>
            <a:normAutofit fontScale="90000"/>
          </a:bodyPr>
          <a:lstStyle/>
          <a:p>
            <a:r>
              <a:rPr lang="en-US" dirty="0"/>
              <a:t>Monthly Analysis and Payback with 325 Euro per kWh Battery Cost - Netherlands</a:t>
            </a:r>
          </a:p>
        </p:txBody>
      </p:sp>
      <p:sp>
        <p:nvSpPr>
          <p:cNvPr id="3" name="Content Placeholder 2">
            <a:extLst>
              <a:ext uri="{FF2B5EF4-FFF2-40B4-BE49-F238E27FC236}">
                <a16:creationId xmlns:a16="http://schemas.microsoft.com/office/drawing/2014/main" id="{031BCDF4-71D2-2D16-6AF0-EDB88A44ABD3}"/>
              </a:ext>
            </a:extLst>
          </p:cNvPr>
          <p:cNvSpPr>
            <a:spLocks noGrp="1"/>
          </p:cNvSpPr>
          <p:nvPr>
            <p:ph idx="1"/>
          </p:nvPr>
        </p:nvSpPr>
        <p:spPr/>
        <p:txBody>
          <a:bodyPr/>
          <a:lstStyle/>
          <a:p>
            <a:r>
              <a:rPr lang="en-US" dirty="0"/>
              <a:t>The implication of this chart is that the volatility of prices should diminish in the future</a:t>
            </a:r>
          </a:p>
          <a:p>
            <a:r>
              <a:rPr lang="en-US" dirty="0"/>
              <a:t>Note that this does not include O&amp;M taxes, financing and other issues.</a:t>
            </a:r>
          </a:p>
          <a:p>
            <a:endParaRPr lang="en-US" dirty="0"/>
          </a:p>
        </p:txBody>
      </p:sp>
      <p:pic>
        <p:nvPicPr>
          <p:cNvPr id="5" name="Picture 4">
            <a:extLst>
              <a:ext uri="{FF2B5EF4-FFF2-40B4-BE49-F238E27FC236}">
                <a16:creationId xmlns:a16="http://schemas.microsoft.com/office/drawing/2014/main" id="{A6A90C99-6F21-6F30-8C57-68613BF2C8A5}"/>
              </a:ext>
            </a:extLst>
          </p:cNvPr>
          <p:cNvPicPr>
            <a:picLocks noChangeAspect="1"/>
          </p:cNvPicPr>
          <p:nvPr/>
        </p:nvPicPr>
        <p:blipFill>
          <a:blip r:embed="rId2"/>
          <a:stretch>
            <a:fillRect/>
          </a:stretch>
        </p:blipFill>
        <p:spPr>
          <a:xfrm>
            <a:off x="1813356" y="2047459"/>
            <a:ext cx="5683542" cy="4305521"/>
          </a:xfrm>
          <a:prstGeom prst="rect">
            <a:avLst/>
          </a:prstGeom>
        </p:spPr>
      </p:pic>
    </p:spTree>
    <p:extLst>
      <p:ext uri="{BB962C8B-B14F-4D97-AF65-F5344CB8AC3E}">
        <p14:creationId xmlns:p14="http://schemas.microsoft.com/office/powerpoint/2010/main" val="49111948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092FF-DEC2-ED1A-7D49-0CA820F2D542}"/>
              </a:ext>
            </a:extLst>
          </p:cNvPr>
          <p:cNvSpPr>
            <a:spLocks noGrp="1"/>
          </p:cNvSpPr>
          <p:nvPr>
            <p:ph type="title"/>
          </p:nvPr>
        </p:nvSpPr>
        <p:spPr/>
        <p:txBody>
          <a:bodyPr>
            <a:normAutofit fontScale="90000"/>
          </a:bodyPr>
          <a:lstStyle/>
          <a:p>
            <a:r>
              <a:rPr lang="en-US" dirty="0"/>
              <a:t>Monthly Analysis with 100 Euro Battery Cost - Netherlands</a:t>
            </a:r>
          </a:p>
        </p:txBody>
      </p:sp>
      <p:sp>
        <p:nvSpPr>
          <p:cNvPr id="3" name="Content Placeholder 2">
            <a:extLst>
              <a:ext uri="{FF2B5EF4-FFF2-40B4-BE49-F238E27FC236}">
                <a16:creationId xmlns:a16="http://schemas.microsoft.com/office/drawing/2014/main" id="{5212F888-44F1-EE29-03ED-AFC9E43A780E}"/>
              </a:ext>
            </a:extLst>
          </p:cNvPr>
          <p:cNvSpPr>
            <a:spLocks noGrp="1"/>
          </p:cNvSpPr>
          <p:nvPr>
            <p:ph idx="1"/>
          </p:nvPr>
        </p:nvSpPr>
        <p:spPr/>
        <p:txBody>
          <a:bodyPr/>
          <a:lstStyle/>
          <a:p>
            <a:r>
              <a:rPr lang="en-US" dirty="0"/>
              <a:t>The summation of profits is for part of 2019 and 2020.</a:t>
            </a:r>
          </a:p>
          <a:p>
            <a:endParaRPr lang="en-US" dirty="0"/>
          </a:p>
          <a:p>
            <a:endParaRPr lang="en-US" dirty="0"/>
          </a:p>
        </p:txBody>
      </p:sp>
      <p:pic>
        <p:nvPicPr>
          <p:cNvPr id="5" name="Picture 4">
            <a:extLst>
              <a:ext uri="{FF2B5EF4-FFF2-40B4-BE49-F238E27FC236}">
                <a16:creationId xmlns:a16="http://schemas.microsoft.com/office/drawing/2014/main" id="{09434EE8-DB67-1431-A844-8B58D1121DA8}"/>
              </a:ext>
            </a:extLst>
          </p:cNvPr>
          <p:cNvPicPr>
            <a:picLocks noChangeAspect="1"/>
          </p:cNvPicPr>
          <p:nvPr/>
        </p:nvPicPr>
        <p:blipFill>
          <a:blip r:embed="rId2"/>
          <a:stretch>
            <a:fillRect/>
          </a:stretch>
        </p:blipFill>
        <p:spPr>
          <a:xfrm>
            <a:off x="1273282" y="1681468"/>
            <a:ext cx="5958789" cy="4656811"/>
          </a:xfrm>
          <a:prstGeom prst="rect">
            <a:avLst/>
          </a:prstGeom>
        </p:spPr>
      </p:pic>
    </p:spTree>
    <p:extLst>
      <p:ext uri="{BB962C8B-B14F-4D97-AF65-F5344CB8AC3E}">
        <p14:creationId xmlns:p14="http://schemas.microsoft.com/office/powerpoint/2010/main" val="255255600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536B6-51BB-6DA8-A251-F9DBC394998B}"/>
              </a:ext>
            </a:extLst>
          </p:cNvPr>
          <p:cNvSpPr>
            <a:spLocks noGrp="1"/>
          </p:cNvSpPr>
          <p:nvPr>
            <p:ph type="title"/>
          </p:nvPr>
        </p:nvSpPr>
        <p:spPr/>
        <p:txBody>
          <a:bodyPr/>
          <a:lstStyle/>
          <a:p>
            <a:r>
              <a:rPr lang="en-US" dirty="0"/>
              <a:t>Monthly Battery Profits - Germany</a:t>
            </a:r>
          </a:p>
        </p:txBody>
      </p:sp>
      <p:sp>
        <p:nvSpPr>
          <p:cNvPr id="3" name="Content Placeholder 2">
            <a:extLst>
              <a:ext uri="{FF2B5EF4-FFF2-40B4-BE49-F238E27FC236}">
                <a16:creationId xmlns:a16="http://schemas.microsoft.com/office/drawing/2014/main" id="{7B9CADBF-9A8E-57E4-EBD1-D2B86A511443}"/>
              </a:ext>
            </a:extLst>
          </p:cNvPr>
          <p:cNvSpPr>
            <a:spLocks noGrp="1"/>
          </p:cNvSpPr>
          <p:nvPr>
            <p:ph idx="1"/>
          </p:nvPr>
        </p:nvSpPr>
        <p:spPr/>
        <p:txBody>
          <a:bodyPr/>
          <a:lstStyle/>
          <a:p>
            <a:r>
              <a:rPr lang="en-US" dirty="0"/>
              <a:t>Using SUMIF across months to accumulate daily profits from buying low and selling high.</a:t>
            </a:r>
          </a:p>
          <a:p>
            <a:r>
              <a:rPr lang="en-US" dirty="0"/>
              <a:t>Note the difference in profits in 2024 between France and Germany</a:t>
            </a:r>
          </a:p>
          <a:p>
            <a:endParaRPr lang="en-US" dirty="0"/>
          </a:p>
        </p:txBody>
      </p:sp>
      <p:pic>
        <p:nvPicPr>
          <p:cNvPr id="5" name="Picture 4">
            <a:extLst>
              <a:ext uri="{FF2B5EF4-FFF2-40B4-BE49-F238E27FC236}">
                <a16:creationId xmlns:a16="http://schemas.microsoft.com/office/drawing/2014/main" id="{F6FD4F7C-94D7-3FAA-8623-5F3FD26ABC12}"/>
              </a:ext>
            </a:extLst>
          </p:cNvPr>
          <p:cNvPicPr>
            <a:picLocks noChangeAspect="1"/>
          </p:cNvPicPr>
          <p:nvPr/>
        </p:nvPicPr>
        <p:blipFill>
          <a:blip r:embed="rId2"/>
          <a:stretch>
            <a:fillRect/>
          </a:stretch>
        </p:blipFill>
        <p:spPr>
          <a:xfrm>
            <a:off x="129730" y="2402768"/>
            <a:ext cx="4442270" cy="3245558"/>
          </a:xfrm>
          <a:prstGeom prst="rect">
            <a:avLst/>
          </a:prstGeom>
        </p:spPr>
      </p:pic>
      <p:pic>
        <p:nvPicPr>
          <p:cNvPr id="7" name="Picture 6">
            <a:extLst>
              <a:ext uri="{FF2B5EF4-FFF2-40B4-BE49-F238E27FC236}">
                <a16:creationId xmlns:a16="http://schemas.microsoft.com/office/drawing/2014/main" id="{F0F63ABF-5318-4320-BB27-AD59941EC4FA}"/>
              </a:ext>
            </a:extLst>
          </p:cNvPr>
          <p:cNvPicPr>
            <a:picLocks noChangeAspect="1"/>
          </p:cNvPicPr>
          <p:nvPr/>
        </p:nvPicPr>
        <p:blipFill>
          <a:blip r:embed="rId3"/>
          <a:stretch>
            <a:fillRect/>
          </a:stretch>
        </p:blipFill>
        <p:spPr>
          <a:xfrm>
            <a:off x="4572000" y="2402768"/>
            <a:ext cx="4420274" cy="3245558"/>
          </a:xfrm>
          <a:prstGeom prst="rect">
            <a:avLst/>
          </a:prstGeom>
        </p:spPr>
      </p:pic>
    </p:spTree>
    <p:extLst>
      <p:ext uri="{BB962C8B-B14F-4D97-AF65-F5344CB8AC3E}">
        <p14:creationId xmlns:p14="http://schemas.microsoft.com/office/powerpoint/2010/main" val="92020295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09DE0-EC74-D698-E34D-94014E9139CD}"/>
              </a:ext>
            </a:extLst>
          </p:cNvPr>
          <p:cNvSpPr>
            <a:spLocks noGrp="1"/>
          </p:cNvSpPr>
          <p:nvPr>
            <p:ph type="title"/>
          </p:nvPr>
        </p:nvSpPr>
        <p:spPr/>
        <p:txBody>
          <a:bodyPr>
            <a:normAutofit fontScale="90000"/>
          </a:bodyPr>
          <a:lstStyle/>
          <a:p>
            <a:r>
              <a:rPr lang="en-US" dirty="0"/>
              <a:t>Valuation of Battery – Germany and France with 100 per kWh</a:t>
            </a:r>
          </a:p>
        </p:txBody>
      </p:sp>
      <p:sp>
        <p:nvSpPr>
          <p:cNvPr id="3" name="Content Placeholder 2">
            <a:extLst>
              <a:ext uri="{FF2B5EF4-FFF2-40B4-BE49-F238E27FC236}">
                <a16:creationId xmlns:a16="http://schemas.microsoft.com/office/drawing/2014/main" id="{7279D44A-ACEF-C2E7-0CE0-59B24A167241}"/>
              </a:ext>
            </a:extLst>
          </p:cNvPr>
          <p:cNvSpPr>
            <a:spLocks noGrp="1"/>
          </p:cNvSpPr>
          <p:nvPr>
            <p:ph idx="1"/>
          </p:nvPr>
        </p:nvSpPr>
        <p:spPr/>
        <p:txBody>
          <a:bodyPr/>
          <a:lstStyle/>
          <a:p>
            <a:r>
              <a:rPr lang="en-US" dirty="0"/>
              <a:t>Compare to other regions</a:t>
            </a:r>
          </a:p>
          <a:p>
            <a:r>
              <a:rPr lang="en-US" dirty="0"/>
              <a:t>Compare early years to later years</a:t>
            </a:r>
          </a:p>
          <a:p>
            <a:endParaRPr lang="en-US" dirty="0"/>
          </a:p>
        </p:txBody>
      </p:sp>
      <p:pic>
        <p:nvPicPr>
          <p:cNvPr id="5" name="Picture 4">
            <a:extLst>
              <a:ext uri="{FF2B5EF4-FFF2-40B4-BE49-F238E27FC236}">
                <a16:creationId xmlns:a16="http://schemas.microsoft.com/office/drawing/2014/main" id="{08508E58-BBAA-BECE-0BF9-60904CCD139F}"/>
              </a:ext>
            </a:extLst>
          </p:cNvPr>
          <p:cNvPicPr>
            <a:picLocks noChangeAspect="1"/>
          </p:cNvPicPr>
          <p:nvPr/>
        </p:nvPicPr>
        <p:blipFill>
          <a:blip r:embed="rId2"/>
          <a:stretch>
            <a:fillRect/>
          </a:stretch>
        </p:blipFill>
        <p:spPr>
          <a:xfrm>
            <a:off x="200025" y="2478116"/>
            <a:ext cx="4247851" cy="3496173"/>
          </a:xfrm>
          <a:prstGeom prst="rect">
            <a:avLst/>
          </a:prstGeom>
        </p:spPr>
      </p:pic>
      <p:pic>
        <p:nvPicPr>
          <p:cNvPr id="7" name="Picture 6">
            <a:extLst>
              <a:ext uri="{FF2B5EF4-FFF2-40B4-BE49-F238E27FC236}">
                <a16:creationId xmlns:a16="http://schemas.microsoft.com/office/drawing/2014/main" id="{25BBF643-8EFB-B52B-FF8C-B4ED0FC843F0}"/>
              </a:ext>
            </a:extLst>
          </p:cNvPr>
          <p:cNvPicPr>
            <a:picLocks noChangeAspect="1"/>
          </p:cNvPicPr>
          <p:nvPr/>
        </p:nvPicPr>
        <p:blipFill>
          <a:blip r:embed="rId3"/>
          <a:stretch>
            <a:fillRect/>
          </a:stretch>
        </p:blipFill>
        <p:spPr>
          <a:xfrm>
            <a:off x="4770364" y="2660073"/>
            <a:ext cx="4268402" cy="3411293"/>
          </a:xfrm>
          <a:prstGeom prst="rect">
            <a:avLst/>
          </a:prstGeom>
        </p:spPr>
      </p:pic>
    </p:spTree>
    <p:extLst>
      <p:ext uri="{BB962C8B-B14F-4D97-AF65-F5344CB8AC3E}">
        <p14:creationId xmlns:p14="http://schemas.microsoft.com/office/powerpoint/2010/main" val="137894511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98606-ADCD-2961-3E0D-753253DD6492}"/>
              </a:ext>
            </a:extLst>
          </p:cNvPr>
          <p:cNvSpPr>
            <a:spLocks noGrp="1"/>
          </p:cNvSpPr>
          <p:nvPr>
            <p:ph type="title"/>
          </p:nvPr>
        </p:nvSpPr>
        <p:spPr/>
        <p:txBody>
          <a:bodyPr>
            <a:normAutofit fontScale="90000"/>
          </a:bodyPr>
          <a:lstStyle/>
          <a:p>
            <a:r>
              <a:rPr lang="en-US" dirty="0"/>
              <a:t>German and French Monthly Prices Realised for Solar, Wind and All-hours</a:t>
            </a:r>
          </a:p>
        </p:txBody>
      </p:sp>
      <p:sp>
        <p:nvSpPr>
          <p:cNvPr id="3" name="Content Placeholder 2">
            <a:extLst>
              <a:ext uri="{FF2B5EF4-FFF2-40B4-BE49-F238E27FC236}">
                <a16:creationId xmlns:a16="http://schemas.microsoft.com/office/drawing/2014/main" id="{34454007-6C0E-7BAD-76DB-BA8AFBEB1EF3}"/>
              </a:ext>
            </a:extLst>
          </p:cNvPr>
          <p:cNvSpPr>
            <a:spLocks noGrp="1"/>
          </p:cNvSpPr>
          <p:nvPr>
            <p:ph idx="1"/>
          </p:nvPr>
        </p:nvSpPr>
        <p:spPr/>
        <p:txBody>
          <a:bodyPr/>
          <a:lstStyle/>
          <a:p>
            <a:r>
              <a:rPr lang="en-US" dirty="0"/>
              <a:t>Prices for solar have become lower with more capacity</a:t>
            </a:r>
          </a:p>
          <a:p>
            <a:r>
              <a:rPr lang="en-US" dirty="0"/>
              <a:t>Focus on the summer months</a:t>
            </a:r>
          </a:p>
          <a:p>
            <a:endParaRPr lang="en-US" dirty="0"/>
          </a:p>
        </p:txBody>
      </p:sp>
      <p:pic>
        <p:nvPicPr>
          <p:cNvPr id="5" name="Picture 4">
            <a:extLst>
              <a:ext uri="{FF2B5EF4-FFF2-40B4-BE49-F238E27FC236}">
                <a16:creationId xmlns:a16="http://schemas.microsoft.com/office/drawing/2014/main" id="{AC742B34-FF3C-F42D-A3AF-96054E853AEA}"/>
              </a:ext>
            </a:extLst>
          </p:cNvPr>
          <p:cNvPicPr>
            <a:picLocks noChangeAspect="1"/>
          </p:cNvPicPr>
          <p:nvPr/>
        </p:nvPicPr>
        <p:blipFill>
          <a:blip r:embed="rId2"/>
          <a:stretch>
            <a:fillRect/>
          </a:stretch>
        </p:blipFill>
        <p:spPr>
          <a:xfrm>
            <a:off x="1265793" y="2082384"/>
            <a:ext cx="6271079" cy="4589346"/>
          </a:xfrm>
          <a:prstGeom prst="rect">
            <a:avLst/>
          </a:prstGeom>
        </p:spPr>
      </p:pic>
    </p:spTree>
    <p:extLst>
      <p:ext uri="{BB962C8B-B14F-4D97-AF65-F5344CB8AC3E}">
        <p14:creationId xmlns:p14="http://schemas.microsoft.com/office/powerpoint/2010/main" val="46245808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1C9E7-CABE-8A8D-EE9B-2AB389FB6F9A}"/>
              </a:ext>
            </a:extLst>
          </p:cNvPr>
          <p:cNvSpPr>
            <a:spLocks noGrp="1"/>
          </p:cNvSpPr>
          <p:nvPr>
            <p:ph type="title"/>
          </p:nvPr>
        </p:nvSpPr>
        <p:spPr/>
        <p:txBody>
          <a:bodyPr>
            <a:normAutofit fontScale="90000"/>
          </a:bodyPr>
          <a:lstStyle/>
          <a:p>
            <a:r>
              <a:rPr lang="en-US" dirty="0"/>
              <a:t>German and French Monthly Prices Realised for Solar, Wind and All-hours</a:t>
            </a:r>
          </a:p>
        </p:txBody>
      </p:sp>
      <p:sp>
        <p:nvSpPr>
          <p:cNvPr id="3" name="Content Placeholder 2">
            <a:extLst>
              <a:ext uri="{FF2B5EF4-FFF2-40B4-BE49-F238E27FC236}">
                <a16:creationId xmlns:a16="http://schemas.microsoft.com/office/drawing/2014/main" id="{05C59735-695D-5AB7-3522-EA940EFA020F}"/>
              </a:ext>
            </a:extLst>
          </p:cNvPr>
          <p:cNvSpPr>
            <a:spLocks noGrp="1"/>
          </p:cNvSpPr>
          <p:nvPr>
            <p:ph idx="1"/>
          </p:nvPr>
        </p:nvSpPr>
        <p:spPr/>
        <p:txBody>
          <a:bodyPr/>
          <a:lstStyle/>
          <a:p>
            <a:r>
              <a:rPr lang="en-US" dirty="0"/>
              <a:t>Dramatic change in solar value in current period</a:t>
            </a:r>
          </a:p>
          <a:p>
            <a:r>
              <a:rPr lang="en-US" dirty="0"/>
              <a:t>Depends on incentives in the market</a:t>
            </a:r>
          </a:p>
          <a:p>
            <a:endParaRPr lang="en-US" dirty="0"/>
          </a:p>
        </p:txBody>
      </p:sp>
      <p:pic>
        <p:nvPicPr>
          <p:cNvPr id="6" name="Picture 5">
            <a:extLst>
              <a:ext uri="{FF2B5EF4-FFF2-40B4-BE49-F238E27FC236}">
                <a16:creationId xmlns:a16="http://schemas.microsoft.com/office/drawing/2014/main" id="{543C9374-D108-256D-2ACF-60A0FDFFEEB2}"/>
              </a:ext>
            </a:extLst>
          </p:cNvPr>
          <p:cNvPicPr>
            <a:picLocks noChangeAspect="1"/>
          </p:cNvPicPr>
          <p:nvPr/>
        </p:nvPicPr>
        <p:blipFill>
          <a:blip r:embed="rId2"/>
          <a:stretch>
            <a:fillRect/>
          </a:stretch>
        </p:blipFill>
        <p:spPr>
          <a:xfrm>
            <a:off x="304802" y="2290618"/>
            <a:ext cx="4341090" cy="3185457"/>
          </a:xfrm>
          <a:prstGeom prst="rect">
            <a:avLst/>
          </a:prstGeom>
        </p:spPr>
      </p:pic>
      <p:sp>
        <p:nvSpPr>
          <p:cNvPr id="7" name="Control 2">
            <a:extLst>
              <a:ext uri="{FF2B5EF4-FFF2-40B4-BE49-F238E27FC236}">
                <a16:creationId xmlns:a16="http://schemas.microsoft.com/office/drawing/2014/main" id="{0A329193-0571-113E-518F-9E45BD17A479}"/>
              </a:ext>
            </a:extLst>
          </p:cNvPr>
          <p:cNvSpPr>
            <a:spLocks noRot="1" noChangeArrowheads="1" noChangeShapeType="1"/>
          </p:cNvSpPr>
          <p:nvPr/>
        </p:nvSpPr>
        <p:spPr bwMode="auto">
          <a:xfrm>
            <a:off x="417513" y="60325"/>
            <a:ext cx="1638300" cy="209550"/>
          </a:xfrm>
          <a:prstGeom prst="rect">
            <a:avLst/>
          </a:prstGeom>
          <a:noFill/>
          <a:ln>
            <a:noFill/>
          </a:ln>
          <a:extLst>
            <a:ext uri="{91240B29-F687-4F45-9708-019B960494DF}">
              <a14:hiddenLine xmlns:a14="http://schemas.microsoft.com/office/drawing/2010/main" w="9525">
                <a:no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52A3504C-0494-46E5-65F4-C9E83C47A633}"/>
              </a:ext>
            </a:extLst>
          </p:cNvPr>
          <p:cNvPicPr>
            <a:picLocks noChangeAspect="1"/>
          </p:cNvPicPr>
          <p:nvPr/>
        </p:nvPicPr>
        <p:blipFill>
          <a:blip r:embed="rId3"/>
          <a:stretch>
            <a:fillRect/>
          </a:stretch>
        </p:blipFill>
        <p:spPr>
          <a:xfrm>
            <a:off x="4839318" y="2290617"/>
            <a:ext cx="4101481" cy="2986201"/>
          </a:xfrm>
          <a:prstGeom prst="rect">
            <a:avLst/>
          </a:prstGeom>
        </p:spPr>
      </p:pic>
    </p:spTree>
    <p:extLst>
      <p:ext uri="{BB962C8B-B14F-4D97-AF65-F5344CB8AC3E}">
        <p14:creationId xmlns:p14="http://schemas.microsoft.com/office/powerpoint/2010/main" val="38776710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09B12-699F-27C7-E0DE-1E3F46C353AD}"/>
              </a:ext>
            </a:extLst>
          </p:cNvPr>
          <p:cNvSpPr>
            <a:spLocks noGrp="1"/>
          </p:cNvSpPr>
          <p:nvPr>
            <p:ph type="ctrTitle"/>
          </p:nvPr>
        </p:nvSpPr>
        <p:spPr/>
        <p:txBody>
          <a:bodyPr/>
          <a:lstStyle/>
          <a:p>
            <a:r>
              <a:rPr lang="en-US" dirty="0"/>
              <a:t>Orsted Case Study</a:t>
            </a:r>
          </a:p>
        </p:txBody>
      </p:sp>
    </p:spTree>
    <p:extLst>
      <p:ext uri="{BB962C8B-B14F-4D97-AF65-F5344CB8AC3E}">
        <p14:creationId xmlns:p14="http://schemas.microsoft.com/office/powerpoint/2010/main" val="339277714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FE8D0-2EF7-CDFE-BB7F-BD2B41124E20}"/>
              </a:ext>
            </a:extLst>
          </p:cNvPr>
          <p:cNvSpPr>
            <a:spLocks noGrp="1"/>
          </p:cNvSpPr>
          <p:nvPr>
            <p:ph type="title"/>
          </p:nvPr>
        </p:nvSpPr>
        <p:spPr/>
        <p:txBody>
          <a:bodyPr>
            <a:normAutofit/>
          </a:bodyPr>
          <a:lstStyle/>
          <a:p>
            <a:r>
              <a:rPr lang="en-US" dirty="0"/>
              <a:t>Orsted Subsidy Regimes and Pricing</a:t>
            </a:r>
          </a:p>
        </p:txBody>
      </p:sp>
      <p:sp>
        <p:nvSpPr>
          <p:cNvPr id="3" name="Content Placeholder 2">
            <a:extLst>
              <a:ext uri="{FF2B5EF4-FFF2-40B4-BE49-F238E27FC236}">
                <a16:creationId xmlns:a16="http://schemas.microsoft.com/office/drawing/2014/main" id="{3F753257-10DB-0785-5427-15A12C065A35}"/>
              </a:ext>
            </a:extLst>
          </p:cNvPr>
          <p:cNvSpPr>
            <a:spLocks noGrp="1"/>
          </p:cNvSpPr>
          <p:nvPr>
            <p:ph idx="1"/>
          </p:nvPr>
        </p:nvSpPr>
        <p:spPr/>
        <p:txBody>
          <a:bodyPr/>
          <a:lstStyle/>
          <a:p>
            <a:r>
              <a:rPr lang="en-US" dirty="0"/>
              <a:t>Orsted presents the different pricing and subsidy regimes for its projects. In general, the pricing regimes can have the following characteristics.</a:t>
            </a:r>
          </a:p>
          <a:p>
            <a:r>
              <a:rPr lang="en-US" dirty="0"/>
              <a:t>Prices per MWH can come from Government Established Prices or from a Bidding Process</a:t>
            </a:r>
          </a:p>
          <a:p>
            <a:r>
              <a:rPr lang="en-US" dirty="0"/>
              <a:t>Prices per MWH can be fixed or have some merchant price portion (with a merchant price portion and a fixed adder per MWH)</a:t>
            </a:r>
          </a:p>
          <a:p>
            <a:r>
              <a:rPr lang="en-US" dirty="0"/>
              <a:t>Prices per MWH can extend for different lengths of time, after which merchant prices are applied</a:t>
            </a:r>
          </a:p>
          <a:p>
            <a:r>
              <a:rPr lang="en-US" dirty="0"/>
              <a:t>Price per MWH can be paid by a corporation instead of the government (a corporate PPA)</a:t>
            </a:r>
          </a:p>
          <a:p>
            <a:r>
              <a:rPr lang="en-US" dirty="0"/>
              <a:t>In the U.S. there are subsidies from large breaks. The subsidies are an Investment Tax Credit that can directly reduce taxes by 30% to 40% of the project cost. An alternative is the production tax credit, where taxes are reduced by a credit per MWH produced. The tax subsidy scheme in the US is so aggressive that partnerships are formed with companies that have a high tax liability.</a:t>
            </a:r>
          </a:p>
        </p:txBody>
      </p:sp>
      <p:sp>
        <p:nvSpPr>
          <p:cNvPr id="4" name="Slide Number Placeholder 3">
            <a:extLst>
              <a:ext uri="{FF2B5EF4-FFF2-40B4-BE49-F238E27FC236}">
                <a16:creationId xmlns:a16="http://schemas.microsoft.com/office/drawing/2014/main" id="{29983DF9-78D4-A2B6-AE02-678086FE33E5}"/>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109</a:t>
            </a:fld>
            <a:endParaRPr lang="en-GB" dirty="0"/>
          </a:p>
        </p:txBody>
      </p:sp>
    </p:spTree>
    <p:extLst>
      <p:ext uri="{BB962C8B-B14F-4D97-AF65-F5344CB8AC3E}">
        <p14:creationId xmlns:p14="http://schemas.microsoft.com/office/powerpoint/2010/main" val="3304415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4FC34-E9EF-CF4D-9F75-090ED1119887}"/>
              </a:ext>
            </a:extLst>
          </p:cNvPr>
          <p:cNvSpPr>
            <a:spLocks noGrp="1"/>
          </p:cNvSpPr>
          <p:nvPr>
            <p:ph type="title"/>
          </p:nvPr>
        </p:nvSpPr>
        <p:spPr/>
        <p:txBody>
          <a:bodyPr/>
          <a:lstStyle/>
          <a:p>
            <a:r>
              <a:rPr lang="en-US" dirty="0"/>
              <a:t>Contract Term and Merchant Exposure</a:t>
            </a:r>
          </a:p>
        </p:txBody>
      </p:sp>
      <p:sp>
        <p:nvSpPr>
          <p:cNvPr id="3" name="Content Placeholder 2">
            <a:extLst>
              <a:ext uri="{FF2B5EF4-FFF2-40B4-BE49-F238E27FC236}">
                <a16:creationId xmlns:a16="http://schemas.microsoft.com/office/drawing/2014/main" id="{60B3BA3D-DB48-EA9A-6AD9-E602BEA9AEF4}"/>
              </a:ext>
            </a:extLst>
          </p:cNvPr>
          <p:cNvSpPr>
            <a:spLocks noGrp="1"/>
          </p:cNvSpPr>
          <p:nvPr>
            <p:ph idx="1"/>
          </p:nvPr>
        </p:nvSpPr>
        <p:spPr/>
        <p:txBody>
          <a:bodyPr/>
          <a:lstStyle/>
          <a:p>
            <a:r>
              <a:rPr lang="en-US" dirty="0"/>
              <a:t>Need to understand merchant risk.</a:t>
            </a:r>
          </a:p>
          <a:p>
            <a:endParaRPr lang="en-US" dirty="0"/>
          </a:p>
        </p:txBody>
      </p:sp>
      <p:pic>
        <p:nvPicPr>
          <p:cNvPr id="5" name="Picture 4" descr="A close-up of a document&#10;&#10;AI-generated content may be incorrect.">
            <a:extLst>
              <a:ext uri="{FF2B5EF4-FFF2-40B4-BE49-F238E27FC236}">
                <a16:creationId xmlns:a16="http://schemas.microsoft.com/office/drawing/2014/main" id="{4A50595A-639F-0894-A237-62848273093D}"/>
              </a:ext>
            </a:extLst>
          </p:cNvPr>
          <p:cNvPicPr>
            <a:picLocks noChangeAspect="1"/>
          </p:cNvPicPr>
          <p:nvPr/>
        </p:nvPicPr>
        <p:blipFill>
          <a:blip r:embed="rId2"/>
          <a:stretch>
            <a:fillRect/>
          </a:stretch>
        </p:blipFill>
        <p:spPr>
          <a:xfrm>
            <a:off x="990574" y="2747957"/>
            <a:ext cx="7162852" cy="1362085"/>
          </a:xfrm>
          <a:prstGeom prst="rect">
            <a:avLst/>
          </a:prstGeom>
        </p:spPr>
      </p:pic>
    </p:spTree>
    <p:extLst>
      <p:ext uri="{BB962C8B-B14F-4D97-AF65-F5344CB8AC3E}">
        <p14:creationId xmlns:p14="http://schemas.microsoft.com/office/powerpoint/2010/main" val="163343335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CF1E4-7B88-F875-F761-8BB834253334}"/>
              </a:ext>
            </a:extLst>
          </p:cNvPr>
          <p:cNvSpPr>
            <a:spLocks noGrp="1"/>
          </p:cNvSpPr>
          <p:nvPr>
            <p:ph type="title"/>
          </p:nvPr>
        </p:nvSpPr>
        <p:spPr/>
        <p:txBody>
          <a:bodyPr>
            <a:normAutofit fontScale="90000"/>
          </a:bodyPr>
          <a:lstStyle/>
          <a:p>
            <a:r>
              <a:rPr lang="en-US" dirty="0"/>
              <a:t>Pricing Regimes for Orsted’s Non-UK Offshore Wind Projects</a:t>
            </a:r>
          </a:p>
        </p:txBody>
      </p:sp>
      <p:sp>
        <p:nvSpPr>
          <p:cNvPr id="3" name="Content Placeholder 2">
            <a:extLst>
              <a:ext uri="{FF2B5EF4-FFF2-40B4-BE49-F238E27FC236}">
                <a16:creationId xmlns:a16="http://schemas.microsoft.com/office/drawing/2014/main" id="{808ACC34-C9E0-AEB5-B12A-2535F61E2299}"/>
              </a:ext>
            </a:extLst>
          </p:cNvPr>
          <p:cNvSpPr>
            <a:spLocks noGrp="1"/>
          </p:cNvSpPr>
          <p:nvPr>
            <p:ph idx="1"/>
          </p:nvPr>
        </p:nvSpPr>
        <p:spPr/>
        <p:txBody>
          <a:bodyPr/>
          <a:lstStyle/>
          <a:p>
            <a:r>
              <a:rPr lang="en-US" dirty="0"/>
              <a:t>After disaster with the Ocean Wind Project, Orsted just began publishing prices for different projects. Most of the projects have feed-in tariffs. Note that the highest prices are in Taiwan and in US (in Taiwan the capacity factor is low). The lowest prices are the recent fixed price contracts in Poland. Most contracts have some merchant price exposure.</a:t>
            </a:r>
          </a:p>
          <a:p>
            <a:endParaRPr lang="en-US" dirty="0"/>
          </a:p>
        </p:txBody>
      </p:sp>
      <p:sp>
        <p:nvSpPr>
          <p:cNvPr id="4" name="Slide Number Placeholder 3">
            <a:extLst>
              <a:ext uri="{FF2B5EF4-FFF2-40B4-BE49-F238E27FC236}">
                <a16:creationId xmlns:a16="http://schemas.microsoft.com/office/drawing/2014/main" id="{5ACDE1B9-6EA7-A8DB-A214-B61F7AA93543}"/>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110</a:t>
            </a:fld>
            <a:endParaRPr lang="en-GB" dirty="0"/>
          </a:p>
        </p:txBody>
      </p:sp>
      <p:pic>
        <p:nvPicPr>
          <p:cNvPr id="7" name="Picture 6">
            <a:extLst>
              <a:ext uri="{FF2B5EF4-FFF2-40B4-BE49-F238E27FC236}">
                <a16:creationId xmlns:a16="http://schemas.microsoft.com/office/drawing/2014/main" id="{03DF0F74-CEC5-A341-F2F2-BF370B9A5731}"/>
              </a:ext>
            </a:extLst>
          </p:cNvPr>
          <p:cNvPicPr>
            <a:picLocks noChangeAspect="1"/>
          </p:cNvPicPr>
          <p:nvPr/>
        </p:nvPicPr>
        <p:blipFill>
          <a:blip r:embed="rId2"/>
          <a:stretch>
            <a:fillRect/>
          </a:stretch>
        </p:blipFill>
        <p:spPr>
          <a:xfrm>
            <a:off x="0" y="2716626"/>
            <a:ext cx="8974183" cy="3284125"/>
          </a:xfrm>
          <a:prstGeom prst="rect">
            <a:avLst/>
          </a:prstGeom>
        </p:spPr>
      </p:pic>
    </p:spTree>
    <p:extLst>
      <p:ext uri="{BB962C8B-B14F-4D97-AF65-F5344CB8AC3E}">
        <p14:creationId xmlns:p14="http://schemas.microsoft.com/office/powerpoint/2010/main" val="14275626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92004-D85A-74AD-5B22-4349F9E66B18}"/>
              </a:ext>
            </a:extLst>
          </p:cNvPr>
          <p:cNvSpPr>
            <a:spLocks noGrp="1"/>
          </p:cNvSpPr>
          <p:nvPr>
            <p:ph type="title"/>
          </p:nvPr>
        </p:nvSpPr>
        <p:spPr/>
        <p:txBody>
          <a:bodyPr>
            <a:normAutofit fontScale="90000"/>
          </a:bodyPr>
          <a:lstStyle/>
          <a:p>
            <a:r>
              <a:rPr lang="en-US" dirty="0"/>
              <a:t>UK Renewable Obligation Certificates (ROC) and CFD</a:t>
            </a:r>
          </a:p>
        </p:txBody>
      </p:sp>
      <p:sp>
        <p:nvSpPr>
          <p:cNvPr id="3" name="Content Placeholder 2">
            <a:extLst>
              <a:ext uri="{FF2B5EF4-FFF2-40B4-BE49-F238E27FC236}">
                <a16:creationId xmlns:a16="http://schemas.microsoft.com/office/drawing/2014/main" id="{536E6046-C3D4-93DF-A254-F0D867E5C8EC}"/>
              </a:ext>
            </a:extLst>
          </p:cNvPr>
          <p:cNvSpPr>
            <a:spLocks noGrp="1"/>
          </p:cNvSpPr>
          <p:nvPr>
            <p:ph idx="1"/>
          </p:nvPr>
        </p:nvSpPr>
        <p:spPr/>
        <p:txBody>
          <a:bodyPr/>
          <a:lstStyle/>
          <a:p>
            <a:r>
              <a:rPr lang="en-US" dirty="0"/>
              <a:t>The UK attempted to base subsidies from a market basis where suppliers are given targets and the subsidy required to meet the target is applied to different renewable energy projects.  As different renewable energy technologies have different costs, the amount of ROC’s depends on the type of technology. The table shows the renewable energy subsidy (which is above the market price) for different periods.</a:t>
            </a:r>
          </a:p>
          <a:p>
            <a:r>
              <a:rPr lang="en-US" dirty="0"/>
              <a:t>The UK has moved to a bidding system where total prices are fixed (with inflation indexes). The fixed prices are like forward prices and termed contracts for differences discussed below.</a:t>
            </a:r>
          </a:p>
          <a:p>
            <a:endParaRPr lang="en-US" dirty="0"/>
          </a:p>
          <a:p>
            <a:endParaRPr lang="en-US" dirty="0"/>
          </a:p>
        </p:txBody>
      </p:sp>
      <p:pic>
        <p:nvPicPr>
          <p:cNvPr id="9" name="Picture 8">
            <a:extLst>
              <a:ext uri="{FF2B5EF4-FFF2-40B4-BE49-F238E27FC236}">
                <a16:creationId xmlns:a16="http://schemas.microsoft.com/office/drawing/2014/main" id="{4891C1B9-8FE7-F102-7CB3-BEA9E9C31170}"/>
              </a:ext>
            </a:extLst>
          </p:cNvPr>
          <p:cNvPicPr>
            <a:picLocks noChangeAspect="1"/>
          </p:cNvPicPr>
          <p:nvPr/>
        </p:nvPicPr>
        <p:blipFill>
          <a:blip r:embed="rId2"/>
          <a:stretch>
            <a:fillRect/>
          </a:stretch>
        </p:blipFill>
        <p:spPr>
          <a:xfrm>
            <a:off x="1" y="3951439"/>
            <a:ext cx="9092927" cy="1917184"/>
          </a:xfrm>
          <a:prstGeom prst="rect">
            <a:avLst/>
          </a:prstGeom>
        </p:spPr>
      </p:pic>
      <p:sp>
        <p:nvSpPr>
          <p:cNvPr id="4" name="Slide Number Placeholder 3">
            <a:extLst>
              <a:ext uri="{FF2B5EF4-FFF2-40B4-BE49-F238E27FC236}">
                <a16:creationId xmlns:a16="http://schemas.microsoft.com/office/drawing/2014/main" id="{A73FB67F-1C36-D80B-EBFD-E23EC12F660E}"/>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111</a:t>
            </a:fld>
            <a:endParaRPr lang="en-GB" dirty="0"/>
          </a:p>
        </p:txBody>
      </p:sp>
    </p:spTree>
    <p:extLst>
      <p:ext uri="{BB962C8B-B14F-4D97-AF65-F5344CB8AC3E}">
        <p14:creationId xmlns:p14="http://schemas.microsoft.com/office/powerpoint/2010/main" val="214924198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5FB70-BD80-C6AC-33A1-D7209B98726D}"/>
              </a:ext>
            </a:extLst>
          </p:cNvPr>
          <p:cNvSpPr>
            <a:spLocks noGrp="1"/>
          </p:cNvSpPr>
          <p:nvPr>
            <p:ph type="title"/>
          </p:nvPr>
        </p:nvSpPr>
        <p:spPr/>
        <p:txBody>
          <a:bodyPr>
            <a:normAutofit fontScale="90000"/>
          </a:bodyPr>
          <a:lstStyle/>
          <a:p>
            <a:r>
              <a:rPr lang="en-US" dirty="0"/>
              <a:t>Risks of Transmission Constraints with UK </a:t>
            </a:r>
            <a:r>
              <a:rPr lang="en-US" dirty="0" err="1"/>
              <a:t>CfD</a:t>
            </a:r>
            <a:r>
              <a:rPr lang="en-US" dirty="0"/>
              <a:t> Pricing</a:t>
            </a:r>
          </a:p>
        </p:txBody>
      </p:sp>
      <p:sp>
        <p:nvSpPr>
          <p:cNvPr id="3" name="Content Placeholder 2">
            <a:extLst>
              <a:ext uri="{FF2B5EF4-FFF2-40B4-BE49-F238E27FC236}">
                <a16:creationId xmlns:a16="http://schemas.microsoft.com/office/drawing/2014/main" id="{1906B062-2CB8-F5C3-8F66-4F8BB68F3047}"/>
              </a:ext>
            </a:extLst>
          </p:cNvPr>
          <p:cNvSpPr>
            <a:spLocks noGrp="1"/>
          </p:cNvSpPr>
          <p:nvPr>
            <p:ph idx="1"/>
          </p:nvPr>
        </p:nvSpPr>
        <p:spPr/>
        <p:txBody>
          <a:bodyPr>
            <a:normAutofit/>
          </a:bodyPr>
          <a:lstStyle/>
          <a:p>
            <a:r>
              <a:rPr lang="en-US" sz="1800" dirty="0"/>
              <a:t>The following discussion illustrates that unlike feed-in tariffs, where payment is made at the meter in the project, the </a:t>
            </a:r>
            <a:r>
              <a:rPr lang="en-US" sz="1800" dirty="0" err="1"/>
              <a:t>CfD</a:t>
            </a:r>
            <a:r>
              <a:rPr lang="en-US" sz="1800" dirty="0"/>
              <a:t> transactions are paid at the meter where the power is delivered. This means that if there is a transmission constraint, Orsted will not get paid for the power that is not able to be delivered.</a:t>
            </a:r>
          </a:p>
          <a:p>
            <a:pPr lvl="1"/>
            <a:r>
              <a:rPr lang="en-US" sz="1500" dirty="0"/>
              <a:t>Investor: Can I ask about these Hornsea 1 and 2 curtailments that you mentioned. So, how much of an earnings impact did those have, or how much of an earnings improvement can we get, when they're fixed later in the year? How much is it going to cost to fix them? And how sure are you that they will be fully fixed?</a:t>
            </a:r>
          </a:p>
          <a:p>
            <a:pPr lvl="1"/>
            <a:r>
              <a:rPr lang="en-US" sz="1500" dirty="0"/>
              <a:t>Orsted: We are not going to give you the specific number, but it is one that, as you can see, does not move the fact that we have delivered a quarter as expected and with higher offshore earnings, and one that does not, in any way, impact the full year guidance. </a:t>
            </a:r>
          </a:p>
          <a:p>
            <a:pPr lvl="1"/>
            <a:r>
              <a:rPr lang="en-US" sz="1500" dirty="0"/>
              <a:t>Orsted: We are going into a low wind quarter now, and given that, as mentioned, this is a transmission issue that only has an impact at the highest loads, then this is something where we expect that the additional impact will be minimal, and we have a high confidence that we will be able to fix it. The costs are not high. It is expected to be a relatively simple fix, but we will continue to monitor the development, to ensure that it is fixed, and we will do that during Q2.</a:t>
            </a:r>
          </a:p>
        </p:txBody>
      </p:sp>
      <p:sp>
        <p:nvSpPr>
          <p:cNvPr id="4" name="Slide Number Placeholder 3">
            <a:extLst>
              <a:ext uri="{FF2B5EF4-FFF2-40B4-BE49-F238E27FC236}">
                <a16:creationId xmlns:a16="http://schemas.microsoft.com/office/drawing/2014/main" id="{91FB2B5A-F95B-90E4-8197-8F7C4D794134}"/>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112</a:t>
            </a:fld>
            <a:endParaRPr lang="en-GB" dirty="0"/>
          </a:p>
        </p:txBody>
      </p:sp>
    </p:spTree>
    <p:extLst>
      <p:ext uri="{BB962C8B-B14F-4D97-AF65-F5344CB8AC3E}">
        <p14:creationId xmlns:p14="http://schemas.microsoft.com/office/powerpoint/2010/main" val="14313787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703DB-F68D-78F3-E7F1-F9B25C54E0FE}"/>
              </a:ext>
            </a:extLst>
          </p:cNvPr>
          <p:cNvSpPr>
            <a:spLocks noGrp="1"/>
          </p:cNvSpPr>
          <p:nvPr>
            <p:ph type="title"/>
          </p:nvPr>
        </p:nvSpPr>
        <p:spPr>
          <a:xfrm>
            <a:off x="200025" y="1009652"/>
            <a:ext cx="7606242" cy="490537"/>
          </a:xfrm>
        </p:spPr>
        <p:txBody>
          <a:bodyPr>
            <a:normAutofit fontScale="90000"/>
          </a:bodyPr>
          <a:lstStyle/>
          <a:p>
            <a:r>
              <a:rPr lang="en-US" dirty="0"/>
              <a:t>Renewable Energy Certificate Prices and Contracts for Difference</a:t>
            </a:r>
          </a:p>
        </p:txBody>
      </p:sp>
      <p:sp>
        <p:nvSpPr>
          <p:cNvPr id="3" name="Content Placeholder 2">
            <a:extLst>
              <a:ext uri="{FF2B5EF4-FFF2-40B4-BE49-F238E27FC236}">
                <a16:creationId xmlns:a16="http://schemas.microsoft.com/office/drawing/2014/main" id="{E04B3D4C-5CA0-BACE-DF20-9EA5D1EE39FF}"/>
              </a:ext>
            </a:extLst>
          </p:cNvPr>
          <p:cNvSpPr>
            <a:spLocks noGrp="1"/>
          </p:cNvSpPr>
          <p:nvPr>
            <p:ph idx="1"/>
          </p:nvPr>
        </p:nvSpPr>
        <p:spPr>
          <a:xfrm>
            <a:off x="304801" y="1764506"/>
            <a:ext cx="5489510" cy="3296841"/>
          </a:xfrm>
        </p:spPr>
        <p:txBody>
          <a:bodyPr>
            <a:normAutofit/>
          </a:bodyPr>
          <a:lstStyle/>
          <a:p>
            <a:r>
              <a:rPr lang="en-US" dirty="0"/>
              <a:t>Renewable energy certificate prices in the UK as a function of the required amount of renewable energy (shown in the third column) and the supply of renewable energy.</a:t>
            </a:r>
          </a:p>
          <a:p>
            <a:r>
              <a:rPr lang="en-US" dirty="0"/>
              <a:t>Note that the certificate prices are in addition to the market prices meaning the there is some merchant risk (discussed below).</a:t>
            </a:r>
          </a:p>
          <a:p>
            <a:r>
              <a:rPr lang="en-US" dirty="0"/>
              <a:t>In the UK, we were awarded a contract for difference (</a:t>
            </a:r>
            <a:r>
              <a:rPr lang="en-US" dirty="0" err="1"/>
              <a:t>CfD</a:t>
            </a:r>
            <a:r>
              <a:rPr lang="en-US" dirty="0"/>
              <a:t>) for building Hornsea 3, the world’s single biggest offshore wind farm, and we commissioned Hornsea 2, the world’s largest operating wind farm.</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CAFCFC8A-8B86-1C18-3418-676E726DBB34}"/>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113</a:t>
            </a:fld>
            <a:endParaRPr lang="en-GB" dirty="0"/>
          </a:p>
        </p:txBody>
      </p:sp>
      <p:pic>
        <p:nvPicPr>
          <p:cNvPr id="5" name="Picture 4">
            <a:extLst>
              <a:ext uri="{FF2B5EF4-FFF2-40B4-BE49-F238E27FC236}">
                <a16:creationId xmlns:a16="http://schemas.microsoft.com/office/drawing/2014/main" id="{93D59830-5598-C301-F6B5-DA6EBE2556F8}"/>
              </a:ext>
            </a:extLst>
          </p:cNvPr>
          <p:cNvPicPr>
            <a:picLocks noChangeAspect="1"/>
          </p:cNvPicPr>
          <p:nvPr/>
        </p:nvPicPr>
        <p:blipFill>
          <a:blip r:embed="rId2"/>
          <a:stretch>
            <a:fillRect/>
          </a:stretch>
        </p:blipFill>
        <p:spPr>
          <a:xfrm>
            <a:off x="6030190" y="1764506"/>
            <a:ext cx="2809010" cy="3124200"/>
          </a:xfrm>
          <a:prstGeom prst="rect">
            <a:avLst/>
          </a:prstGeom>
        </p:spPr>
      </p:pic>
    </p:spTree>
    <p:extLst>
      <p:ext uri="{BB962C8B-B14F-4D97-AF65-F5344CB8AC3E}">
        <p14:creationId xmlns:p14="http://schemas.microsoft.com/office/powerpoint/2010/main" val="18313043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142CD-16A0-B649-8138-185C0F50C123}"/>
              </a:ext>
            </a:extLst>
          </p:cNvPr>
          <p:cNvSpPr>
            <a:spLocks noGrp="1"/>
          </p:cNvSpPr>
          <p:nvPr>
            <p:ph type="title"/>
          </p:nvPr>
        </p:nvSpPr>
        <p:spPr/>
        <p:txBody>
          <a:bodyPr>
            <a:normAutofit/>
          </a:bodyPr>
          <a:lstStyle/>
          <a:p>
            <a:r>
              <a:rPr lang="en-US" dirty="0"/>
              <a:t>Orsted Corporate PPA And No Subsidy</a:t>
            </a:r>
          </a:p>
        </p:txBody>
      </p:sp>
      <p:sp>
        <p:nvSpPr>
          <p:cNvPr id="3" name="Content Placeholder 2">
            <a:extLst>
              <a:ext uri="{FF2B5EF4-FFF2-40B4-BE49-F238E27FC236}">
                <a16:creationId xmlns:a16="http://schemas.microsoft.com/office/drawing/2014/main" id="{6B67F6BA-12CB-1A3C-D0F1-18C604F0C223}"/>
              </a:ext>
            </a:extLst>
          </p:cNvPr>
          <p:cNvSpPr>
            <a:spLocks noGrp="1"/>
          </p:cNvSpPr>
          <p:nvPr>
            <p:ph idx="1"/>
          </p:nvPr>
        </p:nvSpPr>
        <p:spPr/>
        <p:txBody>
          <a:bodyPr/>
          <a:lstStyle/>
          <a:p>
            <a:r>
              <a:rPr lang="en-US" dirty="0"/>
              <a:t>We reached a major milestone for the German program as the first foundation for Gode Wind 3 was installed. </a:t>
            </a:r>
          </a:p>
          <a:p>
            <a:r>
              <a:rPr lang="en-US" dirty="0"/>
              <a:t>Gode Wind 3 is being constructed in tandem with our Borkum Riffgrund 3 Offshore Wind Farm, and combined they will have a capacity of around 1.1 GW. </a:t>
            </a:r>
          </a:p>
          <a:p>
            <a:r>
              <a:rPr lang="en-US" dirty="0"/>
              <a:t>The German projects are a clear example of Ørsted's continued leadership in offshore wind. Gode Wind 3 will pioneer Siemens Gamesa's 11 MW turbine</a:t>
            </a:r>
          </a:p>
          <a:p>
            <a:r>
              <a:rPr lang="en-US" dirty="0"/>
              <a:t>Borkum Riffgrund 3 is the world's first zero subsidy offshore wind farm that has been enabled by corporate PPAs with key corporate partners. We are progressing according to plan and expect commissioning in 2024 and 2025, respectively.</a:t>
            </a:r>
          </a:p>
        </p:txBody>
      </p:sp>
      <p:sp>
        <p:nvSpPr>
          <p:cNvPr id="4" name="Slide Number Placeholder 3">
            <a:extLst>
              <a:ext uri="{FF2B5EF4-FFF2-40B4-BE49-F238E27FC236}">
                <a16:creationId xmlns:a16="http://schemas.microsoft.com/office/drawing/2014/main" id="{22C1A4BF-7978-F1A3-F26B-6B8FC638B277}"/>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114</a:t>
            </a:fld>
            <a:endParaRPr lang="en-GB" dirty="0"/>
          </a:p>
        </p:txBody>
      </p:sp>
    </p:spTree>
    <p:extLst>
      <p:ext uri="{BB962C8B-B14F-4D97-AF65-F5344CB8AC3E}">
        <p14:creationId xmlns:p14="http://schemas.microsoft.com/office/powerpoint/2010/main" val="251751418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07434-4B36-FFF4-7358-C2AF399953CC}"/>
              </a:ext>
            </a:extLst>
          </p:cNvPr>
          <p:cNvSpPr>
            <a:spLocks noGrp="1"/>
          </p:cNvSpPr>
          <p:nvPr>
            <p:ph type="title"/>
          </p:nvPr>
        </p:nvSpPr>
        <p:spPr/>
        <p:txBody>
          <a:bodyPr>
            <a:normAutofit fontScale="90000"/>
          </a:bodyPr>
          <a:lstStyle/>
          <a:p>
            <a:r>
              <a:rPr lang="en-US" dirty="0"/>
              <a:t>Orsted Merchant Exposure and Hedging</a:t>
            </a:r>
          </a:p>
        </p:txBody>
      </p:sp>
      <p:sp>
        <p:nvSpPr>
          <p:cNvPr id="5" name="Content Placeholder 4">
            <a:extLst>
              <a:ext uri="{FF2B5EF4-FFF2-40B4-BE49-F238E27FC236}">
                <a16:creationId xmlns:a16="http://schemas.microsoft.com/office/drawing/2014/main" id="{F33EA716-9CA8-75B0-08C0-E44E75273EBC}"/>
              </a:ext>
            </a:extLst>
          </p:cNvPr>
          <p:cNvSpPr>
            <a:spLocks noGrp="1"/>
          </p:cNvSpPr>
          <p:nvPr>
            <p:ph idx="1"/>
          </p:nvPr>
        </p:nvSpPr>
        <p:spPr/>
        <p:txBody>
          <a:bodyPr/>
          <a:lstStyle/>
          <a:p>
            <a:r>
              <a:rPr lang="en-US" dirty="0"/>
              <a:t>Kasper asked to discuss hedging of merchant prices. The Orsted case illustrates difficulties in hedging merchant prices with power generation that does not produce power at predictable times. The excerpts from Orsted’s financial statements have some background on Orsted’s hedging and merchant exposure. The right-hand slide shows that the merchant exposure is about 20% of generation. The left-hand slide shows historic and forward prices. Note that at the beginning of the chart prices for the U.S. and Europe were similar and that they have dramatically diverged after Russia’s invasion of Ukraine. Subsequent slides discuss the mechanics of hedging and how Orsted to a loss from over-hedging.</a:t>
            </a:r>
          </a:p>
          <a:p>
            <a:endParaRPr lang="en-US" dirty="0"/>
          </a:p>
        </p:txBody>
      </p:sp>
      <p:sp>
        <p:nvSpPr>
          <p:cNvPr id="3" name="Slide Number Placeholder 2">
            <a:extLst>
              <a:ext uri="{FF2B5EF4-FFF2-40B4-BE49-F238E27FC236}">
                <a16:creationId xmlns:a16="http://schemas.microsoft.com/office/drawing/2014/main" id="{89E0741C-F777-CF76-BDAA-9685FC0DFFAC}"/>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115</a:t>
            </a:fld>
            <a:endParaRPr lang="en-GB" dirty="0"/>
          </a:p>
        </p:txBody>
      </p:sp>
      <p:pic>
        <p:nvPicPr>
          <p:cNvPr id="4" name="Picture 3">
            <a:extLst>
              <a:ext uri="{FF2B5EF4-FFF2-40B4-BE49-F238E27FC236}">
                <a16:creationId xmlns:a16="http://schemas.microsoft.com/office/drawing/2014/main" id="{11AFB2BB-6DD0-38C7-7EC0-BD9238009A84}"/>
              </a:ext>
            </a:extLst>
          </p:cNvPr>
          <p:cNvPicPr>
            <a:picLocks noChangeAspect="1"/>
          </p:cNvPicPr>
          <p:nvPr/>
        </p:nvPicPr>
        <p:blipFill>
          <a:blip r:embed="rId2"/>
          <a:stretch>
            <a:fillRect/>
          </a:stretch>
        </p:blipFill>
        <p:spPr>
          <a:xfrm>
            <a:off x="1188607" y="3580324"/>
            <a:ext cx="2667921" cy="2420426"/>
          </a:xfrm>
          <a:prstGeom prst="rect">
            <a:avLst/>
          </a:prstGeom>
        </p:spPr>
      </p:pic>
      <p:pic>
        <p:nvPicPr>
          <p:cNvPr id="6" name="Content Placeholder 4">
            <a:extLst>
              <a:ext uri="{FF2B5EF4-FFF2-40B4-BE49-F238E27FC236}">
                <a16:creationId xmlns:a16="http://schemas.microsoft.com/office/drawing/2014/main" id="{802312ED-2E0C-270C-5E49-67D1203C3EC0}"/>
              </a:ext>
            </a:extLst>
          </p:cNvPr>
          <p:cNvPicPr>
            <a:picLocks noChangeAspect="1"/>
          </p:cNvPicPr>
          <p:nvPr/>
        </p:nvPicPr>
        <p:blipFill>
          <a:blip r:embed="rId3"/>
          <a:stretch>
            <a:fillRect/>
          </a:stretch>
        </p:blipFill>
        <p:spPr>
          <a:xfrm>
            <a:off x="4463143" y="3580325"/>
            <a:ext cx="3527327" cy="2420426"/>
          </a:xfrm>
          <a:prstGeom prst="rect">
            <a:avLst/>
          </a:prstGeom>
        </p:spPr>
      </p:pic>
    </p:spTree>
    <p:extLst>
      <p:ext uri="{BB962C8B-B14F-4D97-AF65-F5344CB8AC3E}">
        <p14:creationId xmlns:p14="http://schemas.microsoft.com/office/powerpoint/2010/main" val="315735143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0D099-7F7D-B030-9864-079515ACC5C8}"/>
              </a:ext>
            </a:extLst>
          </p:cNvPr>
          <p:cNvSpPr>
            <a:spLocks noGrp="1"/>
          </p:cNvSpPr>
          <p:nvPr>
            <p:ph type="title"/>
          </p:nvPr>
        </p:nvSpPr>
        <p:spPr>
          <a:xfrm>
            <a:off x="200025" y="1009652"/>
            <a:ext cx="7606242" cy="490537"/>
          </a:xfrm>
        </p:spPr>
        <p:txBody>
          <a:bodyPr>
            <a:normAutofit fontScale="90000"/>
          </a:bodyPr>
          <a:lstStyle/>
          <a:p>
            <a:r>
              <a:rPr lang="en-US" dirty="0"/>
              <a:t>Difference between a Standard Forward Swap and Contract for Difference</a:t>
            </a:r>
          </a:p>
        </p:txBody>
      </p:sp>
      <p:sp>
        <p:nvSpPr>
          <p:cNvPr id="16" name="Content Placeholder 15">
            <a:extLst>
              <a:ext uri="{FF2B5EF4-FFF2-40B4-BE49-F238E27FC236}">
                <a16:creationId xmlns:a16="http://schemas.microsoft.com/office/drawing/2014/main" id="{CF15D192-2986-9E60-4C46-64FB1F3E1A2A}"/>
              </a:ext>
            </a:extLst>
          </p:cNvPr>
          <p:cNvSpPr>
            <a:spLocks noGrp="1"/>
          </p:cNvSpPr>
          <p:nvPr>
            <p:ph idx="1"/>
          </p:nvPr>
        </p:nvSpPr>
        <p:spPr>
          <a:xfrm>
            <a:off x="304801" y="1764506"/>
            <a:ext cx="8316686" cy="3296444"/>
          </a:xfrm>
        </p:spPr>
        <p:txBody>
          <a:bodyPr/>
          <a:lstStyle/>
          <a:p>
            <a:pPr marL="0" indent="0">
              <a:buNone/>
            </a:pPr>
            <a:r>
              <a:rPr lang="en-US" dirty="0"/>
              <a:t>We discussed Contracts for Differences above in the context of UK and Polish projects. In these forward contracts the settlement is made based on production which can vary.  The price is assured no matter what is the production. Classic forward contracts like interest rate swaps are different because they have fixed notional volumes which allows the counter party to evaluate prices without the price variation. Orsted’s hedging uses forward or swap contracts where notional volume is fixed.</a:t>
            </a:r>
          </a:p>
          <a:p>
            <a:endParaRPr lang="en-GB" dirty="0"/>
          </a:p>
        </p:txBody>
      </p:sp>
      <p:sp>
        <p:nvSpPr>
          <p:cNvPr id="17" name="Text Placeholder 5">
            <a:extLst>
              <a:ext uri="{FF2B5EF4-FFF2-40B4-BE49-F238E27FC236}">
                <a16:creationId xmlns:a16="http://schemas.microsoft.com/office/drawing/2014/main" id="{90D7173A-BF66-C46B-49F2-6F117E88C79B}"/>
              </a:ext>
            </a:extLst>
          </p:cNvPr>
          <p:cNvSpPr txBox="1">
            <a:spLocks/>
          </p:cNvSpPr>
          <p:nvPr/>
        </p:nvSpPr>
        <p:spPr>
          <a:xfrm>
            <a:off x="4626770" y="3156261"/>
            <a:ext cx="3031331" cy="479822"/>
          </a:xfrm>
          <a:prstGeom prst="rect">
            <a:avLst/>
          </a:prstGeom>
        </p:spPr>
        <p:txBody>
          <a:bodyPr/>
          <a:lstStyle>
            <a:lvl1pPr marL="228600" indent="-228600" algn="just" defTabSz="914400" rtl="0" eaLnBrk="1" latinLnBrk="0" hangingPunct="1">
              <a:lnSpc>
                <a:spcPct val="90000"/>
              </a:lnSpc>
              <a:spcBef>
                <a:spcPts val="10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just" defTabSz="914400" rtl="0" eaLnBrk="1" latinLnBrk="0" hangingPunct="1">
              <a:lnSpc>
                <a:spcPct val="90000"/>
              </a:lnSpc>
              <a:spcBef>
                <a:spcPts val="500"/>
              </a:spcBef>
              <a:buFont typeface="Wingdings 3" panose="05040102010807070707" pitchFamily="18"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just" defTabSz="914400" rtl="0" eaLnBrk="1" latinLnBrk="0" hangingPunct="1">
              <a:lnSpc>
                <a:spcPct val="90000"/>
              </a:lnSpc>
              <a:spcBef>
                <a:spcPts val="500"/>
              </a:spcBef>
              <a:buFont typeface="Wingdings 3" panose="050401020108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just" defTabSz="914400" rtl="0" eaLnBrk="1" latinLnBrk="0" hangingPunct="1">
              <a:lnSpc>
                <a:spcPct val="90000"/>
              </a:lnSpc>
              <a:spcBef>
                <a:spcPts val="500"/>
              </a:spcBef>
              <a:buFont typeface="Wingdings 3" panose="050401020108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just" defTabSz="914400" rtl="0" eaLnBrk="1" latinLnBrk="0" hangingPunct="1">
              <a:lnSpc>
                <a:spcPct val="90000"/>
              </a:lnSpc>
              <a:spcBef>
                <a:spcPts val="500"/>
              </a:spcBef>
              <a:buFont typeface="Wingdings 3" panose="05040102010807070707" pitchFamily="18" charset="2"/>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b="1" dirty="0"/>
              <a:t>Contract for Difference</a:t>
            </a:r>
          </a:p>
        </p:txBody>
      </p:sp>
      <p:sp>
        <p:nvSpPr>
          <p:cNvPr id="18" name="Text Placeholder 3">
            <a:extLst>
              <a:ext uri="{FF2B5EF4-FFF2-40B4-BE49-F238E27FC236}">
                <a16:creationId xmlns:a16="http://schemas.microsoft.com/office/drawing/2014/main" id="{49E4D000-52FF-3981-254C-4DB41728639B}"/>
              </a:ext>
            </a:extLst>
          </p:cNvPr>
          <p:cNvSpPr txBox="1">
            <a:spLocks/>
          </p:cNvSpPr>
          <p:nvPr/>
        </p:nvSpPr>
        <p:spPr>
          <a:xfrm>
            <a:off x="1448036" y="3171847"/>
            <a:ext cx="3030141" cy="479822"/>
          </a:xfrm>
          <a:prstGeom prst="rect">
            <a:avLst/>
          </a:prstGeom>
        </p:spPr>
        <p:txBody>
          <a:bodyPr vert="horz" lIns="68580" tIns="34290" rIns="68580" bIns="34290" rtlCol="0">
            <a:norm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just" defTabSz="914400" rtl="0" eaLnBrk="1" latinLnBrk="0" hangingPunct="1">
              <a:lnSpc>
                <a:spcPct val="90000"/>
              </a:lnSpc>
              <a:spcBef>
                <a:spcPts val="500"/>
              </a:spcBef>
              <a:buFont typeface="Wingdings 3" panose="05040102010807070707" pitchFamily="18"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just" defTabSz="914400" rtl="0" eaLnBrk="1" latinLnBrk="0" hangingPunct="1">
              <a:lnSpc>
                <a:spcPct val="90000"/>
              </a:lnSpc>
              <a:spcBef>
                <a:spcPts val="500"/>
              </a:spcBef>
              <a:buFont typeface="Wingdings 3" panose="050401020108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just" defTabSz="914400" rtl="0" eaLnBrk="1" latinLnBrk="0" hangingPunct="1">
              <a:lnSpc>
                <a:spcPct val="90000"/>
              </a:lnSpc>
              <a:spcBef>
                <a:spcPts val="500"/>
              </a:spcBef>
              <a:buFont typeface="Wingdings 3" panose="050401020108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just" defTabSz="914400" rtl="0" eaLnBrk="1" latinLnBrk="0" hangingPunct="1">
              <a:lnSpc>
                <a:spcPct val="90000"/>
              </a:lnSpc>
              <a:spcBef>
                <a:spcPts val="500"/>
              </a:spcBef>
              <a:buFont typeface="Wingdings 3" panose="05040102010807070707" pitchFamily="18" charset="2"/>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b="1" dirty="0"/>
              <a:t>Forward Contract (Swap)</a:t>
            </a:r>
          </a:p>
        </p:txBody>
      </p:sp>
      <p:sp>
        <p:nvSpPr>
          <p:cNvPr id="19" name="Content Placeholder 4">
            <a:extLst>
              <a:ext uri="{FF2B5EF4-FFF2-40B4-BE49-F238E27FC236}">
                <a16:creationId xmlns:a16="http://schemas.microsoft.com/office/drawing/2014/main" id="{AFE2E0AB-91C5-441C-A322-46ECCD082CDE}"/>
              </a:ext>
            </a:extLst>
          </p:cNvPr>
          <p:cNvSpPr txBox="1">
            <a:spLocks/>
          </p:cNvSpPr>
          <p:nvPr/>
        </p:nvSpPr>
        <p:spPr>
          <a:xfrm>
            <a:off x="1449228" y="3518000"/>
            <a:ext cx="2774373" cy="1926237"/>
          </a:xfrm>
          <a:prstGeom prst="rect">
            <a:avLst/>
          </a:prstGeom>
          <a:solidFill>
            <a:schemeClr val="bg1"/>
          </a:solidFill>
        </p:spPr>
        <p:txBody>
          <a:bodyPr>
            <a:normAutofit fontScale="92500" lnSpcReduction="10000"/>
          </a:bodyPr>
          <a:lstStyle>
            <a:lvl1pPr marL="228600" indent="-228600" algn="just" defTabSz="914400" rtl="0" eaLnBrk="1" latinLnBrk="0" hangingPunct="1">
              <a:lnSpc>
                <a:spcPct val="90000"/>
              </a:lnSpc>
              <a:spcBef>
                <a:spcPts val="10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just" defTabSz="914400" rtl="0" eaLnBrk="1" latinLnBrk="0" hangingPunct="1">
              <a:lnSpc>
                <a:spcPct val="90000"/>
              </a:lnSpc>
              <a:spcBef>
                <a:spcPts val="500"/>
              </a:spcBef>
              <a:buFont typeface="Wingdings 3" panose="05040102010807070707" pitchFamily="18"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just" defTabSz="914400" rtl="0" eaLnBrk="1" latinLnBrk="0" hangingPunct="1">
              <a:lnSpc>
                <a:spcPct val="90000"/>
              </a:lnSpc>
              <a:spcBef>
                <a:spcPts val="500"/>
              </a:spcBef>
              <a:buFont typeface="Wingdings 3" panose="050401020108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just" defTabSz="914400" rtl="0" eaLnBrk="1" latinLnBrk="0" hangingPunct="1">
              <a:lnSpc>
                <a:spcPct val="90000"/>
              </a:lnSpc>
              <a:spcBef>
                <a:spcPts val="500"/>
              </a:spcBef>
              <a:buFont typeface="Wingdings 3" panose="050401020108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just" defTabSz="914400" rtl="0" eaLnBrk="1" latinLnBrk="0" hangingPunct="1">
              <a:lnSpc>
                <a:spcPct val="90000"/>
              </a:lnSpc>
              <a:spcBef>
                <a:spcPts val="500"/>
              </a:spcBef>
              <a:buFont typeface="Wingdings 3" panose="05040102010807070707" pitchFamily="18" charset="2"/>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500" dirty="0"/>
              <a:t>Contract settles on the difference between a fixed forward price and the merchant price</a:t>
            </a:r>
          </a:p>
          <a:p>
            <a:pPr algn="l"/>
            <a:r>
              <a:rPr lang="en-US" sz="1500" dirty="0"/>
              <a:t>Contract has defined term</a:t>
            </a:r>
          </a:p>
          <a:p>
            <a:pPr algn="l"/>
            <a:r>
              <a:rPr lang="en-US" sz="1500" dirty="0"/>
              <a:t>Contract based on a notional amount like and interest rate swap or a forward exchange rate contract</a:t>
            </a:r>
          </a:p>
        </p:txBody>
      </p:sp>
      <p:sp>
        <p:nvSpPr>
          <p:cNvPr id="20" name="Content Placeholder 7">
            <a:extLst>
              <a:ext uri="{FF2B5EF4-FFF2-40B4-BE49-F238E27FC236}">
                <a16:creationId xmlns:a16="http://schemas.microsoft.com/office/drawing/2014/main" id="{1E4C26CD-C1E6-CE13-3587-7AC2B26C3E60}"/>
              </a:ext>
            </a:extLst>
          </p:cNvPr>
          <p:cNvSpPr txBox="1">
            <a:spLocks/>
          </p:cNvSpPr>
          <p:nvPr/>
        </p:nvSpPr>
        <p:spPr>
          <a:xfrm>
            <a:off x="4626769" y="3580347"/>
            <a:ext cx="2841179" cy="1863892"/>
          </a:xfrm>
          <a:prstGeom prst="rect">
            <a:avLst/>
          </a:prstGeom>
          <a:solidFill>
            <a:schemeClr val="bg1"/>
          </a:solidFill>
        </p:spPr>
        <p:txBody>
          <a:bodyPr>
            <a:normAutofit fontScale="92500" lnSpcReduction="10000"/>
          </a:bodyPr>
          <a:lstStyle>
            <a:lvl1pPr marL="228600" indent="-228600" algn="just" defTabSz="914400" rtl="0" eaLnBrk="1" latinLnBrk="0" hangingPunct="1">
              <a:lnSpc>
                <a:spcPct val="90000"/>
              </a:lnSpc>
              <a:spcBef>
                <a:spcPts val="10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just" defTabSz="914400" rtl="0" eaLnBrk="1" latinLnBrk="0" hangingPunct="1">
              <a:lnSpc>
                <a:spcPct val="90000"/>
              </a:lnSpc>
              <a:spcBef>
                <a:spcPts val="500"/>
              </a:spcBef>
              <a:buFont typeface="Wingdings 3" panose="05040102010807070707" pitchFamily="18"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just" defTabSz="914400" rtl="0" eaLnBrk="1" latinLnBrk="0" hangingPunct="1">
              <a:lnSpc>
                <a:spcPct val="90000"/>
              </a:lnSpc>
              <a:spcBef>
                <a:spcPts val="500"/>
              </a:spcBef>
              <a:buFont typeface="Wingdings 3" panose="050401020108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just" defTabSz="914400" rtl="0" eaLnBrk="1" latinLnBrk="0" hangingPunct="1">
              <a:lnSpc>
                <a:spcPct val="90000"/>
              </a:lnSpc>
              <a:spcBef>
                <a:spcPts val="500"/>
              </a:spcBef>
              <a:buFont typeface="Wingdings 3" panose="050401020108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just" defTabSz="914400" rtl="0" eaLnBrk="1" latinLnBrk="0" hangingPunct="1">
              <a:lnSpc>
                <a:spcPct val="90000"/>
              </a:lnSpc>
              <a:spcBef>
                <a:spcPts val="500"/>
              </a:spcBef>
              <a:buFont typeface="Wingdings 3" panose="05040102010807070707" pitchFamily="18" charset="2"/>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500"/>
              <a:t>Contract settles on the difference between a fixed forward price and the merchant price</a:t>
            </a:r>
          </a:p>
          <a:p>
            <a:pPr algn="l"/>
            <a:r>
              <a:rPr lang="en-US" sz="1500"/>
              <a:t>Contract has defined term</a:t>
            </a:r>
          </a:p>
          <a:p>
            <a:pPr algn="l"/>
            <a:r>
              <a:rPr lang="en-US" sz="1500"/>
              <a:t>Contract based on production at a power project where the amount of output is not fixed</a:t>
            </a:r>
            <a:endParaRPr lang="en-US" sz="1500" dirty="0"/>
          </a:p>
        </p:txBody>
      </p:sp>
    </p:spTree>
    <p:extLst>
      <p:ext uri="{BB962C8B-B14F-4D97-AF65-F5344CB8AC3E}">
        <p14:creationId xmlns:p14="http://schemas.microsoft.com/office/powerpoint/2010/main" val="102543732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5EA81-AF13-414B-8952-84997F02BA8C}"/>
              </a:ext>
            </a:extLst>
          </p:cNvPr>
          <p:cNvSpPr>
            <a:spLocks noGrp="1"/>
          </p:cNvSpPr>
          <p:nvPr>
            <p:ph type="title"/>
          </p:nvPr>
        </p:nvSpPr>
        <p:spPr>
          <a:xfrm>
            <a:off x="200025" y="1009652"/>
            <a:ext cx="7606242" cy="490537"/>
          </a:xfrm>
        </p:spPr>
        <p:txBody>
          <a:bodyPr>
            <a:normAutofit fontScale="90000"/>
          </a:bodyPr>
          <a:lstStyle/>
          <a:p>
            <a:r>
              <a:rPr lang="en-US"/>
              <a:t>Forward Merchant Prices, Natural Gas Prices and Market Heat Rates</a:t>
            </a:r>
            <a:endParaRPr lang="en-US" dirty="0"/>
          </a:p>
        </p:txBody>
      </p:sp>
      <p:sp>
        <p:nvSpPr>
          <p:cNvPr id="11" name="Content Placeholder 10">
            <a:extLst>
              <a:ext uri="{FF2B5EF4-FFF2-40B4-BE49-F238E27FC236}">
                <a16:creationId xmlns:a16="http://schemas.microsoft.com/office/drawing/2014/main" id="{78A2A7C6-CADC-6FC7-2659-E3739CF0D1DC}"/>
              </a:ext>
            </a:extLst>
          </p:cNvPr>
          <p:cNvSpPr>
            <a:spLocks noGrp="1"/>
          </p:cNvSpPr>
          <p:nvPr>
            <p:ph idx="1"/>
          </p:nvPr>
        </p:nvSpPr>
        <p:spPr>
          <a:xfrm>
            <a:off x="304800" y="1764507"/>
            <a:ext cx="8316516" cy="1273853"/>
          </a:xfrm>
        </p:spPr>
        <p:txBody>
          <a:bodyPr>
            <a:normAutofit fontScale="85000" lnSpcReduction="20000"/>
          </a:bodyPr>
          <a:lstStyle/>
          <a:p>
            <a:r>
              <a:rPr lang="en-US" dirty="0"/>
              <a:t>The graphs below are intended to illustrate how a trader could evaluate future electricity prices. As electricity is driven by natural gas and as natural gas can be stored, the forward prices for natural gas are stable as shown on the left-hand side graph. </a:t>
            </a:r>
          </a:p>
          <a:p>
            <a:r>
              <a:rPr lang="en-US" dirty="0"/>
              <a:t>Electricity prices can be evaluated relative to natural gas prices using the formula: Heat Rate = Electric Price/Natural Gas Price. The right-hand side graph shows that the implied heat rate in France and Denmark. For France it is quite stable. The forward price could then be evaluated as: Forward Price = HR x Gas Price. For Denmark the heat rate is much more variable and more difficult for the trader to evaluate.</a:t>
            </a:r>
          </a:p>
          <a:p>
            <a:endParaRPr lang="en-GB" dirty="0"/>
          </a:p>
        </p:txBody>
      </p:sp>
      <p:sp>
        <p:nvSpPr>
          <p:cNvPr id="4" name="Slide Number Placeholder 3">
            <a:extLst>
              <a:ext uri="{FF2B5EF4-FFF2-40B4-BE49-F238E27FC236}">
                <a16:creationId xmlns:a16="http://schemas.microsoft.com/office/drawing/2014/main" id="{FE39D368-83E9-6A18-549D-12DE6BE8C4DF}"/>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117</a:t>
            </a:fld>
            <a:endParaRPr lang="en-GB" dirty="0"/>
          </a:p>
        </p:txBody>
      </p:sp>
      <p:pic>
        <p:nvPicPr>
          <p:cNvPr id="9" name="Picture 8">
            <a:extLst>
              <a:ext uri="{FF2B5EF4-FFF2-40B4-BE49-F238E27FC236}">
                <a16:creationId xmlns:a16="http://schemas.microsoft.com/office/drawing/2014/main" id="{C85AAAC3-8AA9-1ADA-8776-043B0D7F49ED}"/>
              </a:ext>
            </a:extLst>
          </p:cNvPr>
          <p:cNvPicPr>
            <a:picLocks noChangeAspect="1"/>
          </p:cNvPicPr>
          <p:nvPr/>
        </p:nvPicPr>
        <p:blipFill>
          <a:blip r:embed="rId2"/>
          <a:stretch>
            <a:fillRect/>
          </a:stretch>
        </p:blipFill>
        <p:spPr>
          <a:xfrm>
            <a:off x="4945846" y="3302678"/>
            <a:ext cx="3675470" cy="2685921"/>
          </a:xfrm>
          <a:prstGeom prst="rect">
            <a:avLst/>
          </a:prstGeom>
        </p:spPr>
      </p:pic>
      <p:pic>
        <p:nvPicPr>
          <p:cNvPr id="12" name="Content Placeholder 6">
            <a:extLst>
              <a:ext uri="{FF2B5EF4-FFF2-40B4-BE49-F238E27FC236}">
                <a16:creationId xmlns:a16="http://schemas.microsoft.com/office/drawing/2014/main" id="{12AE96D3-80B6-4FA5-9585-C7773AF4D617}"/>
              </a:ext>
            </a:extLst>
          </p:cNvPr>
          <p:cNvPicPr>
            <a:picLocks noChangeAspect="1"/>
          </p:cNvPicPr>
          <p:nvPr/>
        </p:nvPicPr>
        <p:blipFill>
          <a:blip r:embed="rId3"/>
          <a:stretch>
            <a:fillRect/>
          </a:stretch>
        </p:blipFill>
        <p:spPr>
          <a:xfrm>
            <a:off x="522684" y="3305862"/>
            <a:ext cx="3675470" cy="2694888"/>
          </a:xfrm>
          <a:prstGeom prst="rect">
            <a:avLst/>
          </a:prstGeom>
        </p:spPr>
      </p:pic>
    </p:spTree>
    <p:extLst>
      <p:ext uri="{BB962C8B-B14F-4D97-AF65-F5344CB8AC3E}">
        <p14:creationId xmlns:p14="http://schemas.microsoft.com/office/powerpoint/2010/main" val="176222246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4B21C-8BF8-A32E-7596-D4814630272A}"/>
              </a:ext>
            </a:extLst>
          </p:cNvPr>
          <p:cNvSpPr>
            <a:spLocks noGrp="1"/>
          </p:cNvSpPr>
          <p:nvPr>
            <p:ph type="title"/>
          </p:nvPr>
        </p:nvSpPr>
        <p:spPr/>
        <p:txBody>
          <a:bodyPr>
            <a:normAutofit fontScale="90000"/>
          </a:bodyPr>
          <a:lstStyle/>
          <a:p>
            <a:r>
              <a:rPr lang="en-US" dirty="0"/>
              <a:t>Counter Parties, Swap Contract and Exposure</a:t>
            </a:r>
          </a:p>
        </p:txBody>
      </p:sp>
      <p:pic>
        <p:nvPicPr>
          <p:cNvPr id="5" name="Picture 4">
            <a:extLst>
              <a:ext uri="{FF2B5EF4-FFF2-40B4-BE49-F238E27FC236}">
                <a16:creationId xmlns:a16="http://schemas.microsoft.com/office/drawing/2014/main" id="{405D5EA5-9C2F-E9D0-47A4-742708CA1F60}"/>
              </a:ext>
            </a:extLst>
          </p:cNvPr>
          <p:cNvPicPr>
            <a:picLocks noChangeAspect="1"/>
          </p:cNvPicPr>
          <p:nvPr/>
        </p:nvPicPr>
        <p:blipFill>
          <a:blip r:embed="rId2"/>
          <a:stretch>
            <a:fillRect/>
          </a:stretch>
        </p:blipFill>
        <p:spPr>
          <a:xfrm>
            <a:off x="6311362" y="1364802"/>
            <a:ext cx="2216750" cy="3817043"/>
          </a:xfrm>
          <a:prstGeom prst="rect">
            <a:avLst/>
          </a:prstGeom>
        </p:spPr>
      </p:pic>
      <p:pic>
        <p:nvPicPr>
          <p:cNvPr id="3" name="Picture 2">
            <a:extLst>
              <a:ext uri="{FF2B5EF4-FFF2-40B4-BE49-F238E27FC236}">
                <a16:creationId xmlns:a16="http://schemas.microsoft.com/office/drawing/2014/main" id="{6664AA05-4D92-3185-0098-F8913A8A035F}"/>
              </a:ext>
            </a:extLst>
          </p:cNvPr>
          <p:cNvPicPr>
            <a:picLocks noChangeAspect="1"/>
          </p:cNvPicPr>
          <p:nvPr/>
        </p:nvPicPr>
        <p:blipFill>
          <a:blip r:embed="rId3"/>
          <a:stretch>
            <a:fillRect/>
          </a:stretch>
        </p:blipFill>
        <p:spPr>
          <a:xfrm>
            <a:off x="1169844" y="1603092"/>
            <a:ext cx="4000115" cy="2846444"/>
          </a:xfrm>
          <a:prstGeom prst="rect">
            <a:avLst/>
          </a:prstGeom>
        </p:spPr>
      </p:pic>
      <p:sp>
        <p:nvSpPr>
          <p:cNvPr id="6" name="TextBox 5">
            <a:extLst>
              <a:ext uri="{FF2B5EF4-FFF2-40B4-BE49-F238E27FC236}">
                <a16:creationId xmlns:a16="http://schemas.microsoft.com/office/drawing/2014/main" id="{05A9DD1C-96EB-CC82-178B-185D8B47D37F}"/>
              </a:ext>
            </a:extLst>
          </p:cNvPr>
          <p:cNvSpPr txBox="1"/>
          <p:nvPr/>
        </p:nvSpPr>
        <p:spPr>
          <a:xfrm>
            <a:off x="54593" y="4654744"/>
            <a:ext cx="2540726" cy="1384995"/>
          </a:xfrm>
          <a:prstGeom prst="rect">
            <a:avLst/>
          </a:prstGeom>
          <a:solidFill>
            <a:srgbClr val="FFFF00"/>
          </a:solidFill>
        </p:spPr>
        <p:txBody>
          <a:bodyPr wrap="square" rtlCol="0">
            <a:spAutoFit/>
          </a:bodyPr>
          <a:lstStyle/>
          <a:p>
            <a:r>
              <a:rPr lang="en-US" sz="1050" dirty="0">
                <a:latin typeface="Arial" panose="020B0604020202020204" pitchFamily="34" charset="0"/>
                <a:cs typeface="Arial" panose="020B0604020202020204" pitchFamily="34" charset="0"/>
              </a:rPr>
              <a:t>Fixed price is 40</a:t>
            </a:r>
          </a:p>
          <a:p>
            <a:r>
              <a:rPr lang="en-US" sz="1050" dirty="0">
                <a:latin typeface="Arial" panose="020B0604020202020204" pitchFamily="34" charset="0"/>
                <a:cs typeface="Arial" panose="020B0604020202020204" pitchFamily="34" charset="0"/>
              </a:rPr>
              <a:t>Merchant Price is 5</a:t>
            </a:r>
          </a:p>
          <a:p>
            <a:r>
              <a:rPr lang="en-US" sz="1050" dirty="0">
                <a:latin typeface="Arial" panose="020B0604020202020204" pitchFamily="34" charset="0"/>
                <a:cs typeface="Arial" panose="020B0604020202020204" pitchFamily="34" charset="0"/>
              </a:rPr>
              <a:t>Production is Notional amount of 100</a:t>
            </a:r>
          </a:p>
          <a:p>
            <a:endParaRPr lang="en-US" sz="1050" dirty="0">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Sell at Merchant price and receive 500</a:t>
            </a:r>
          </a:p>
          <a:p>
            <a:r>
              <a:rPr lang="en-US" sz="1050" dirty="0">
                <a:latin typeface="Arial" panose="020B0604020202020204" pitchFamily="34" charset="0"/>
                <a:cs typeface="Arial" panose="020B0604020202020204" pitchFamily="34" charset="0"/>
              </a:rPr>
              <a:t>Receive Settlement of 35 x 100 or 3,500</a:t>
            </a:r>
          </a:p>
          <a:p>
            <a:r>
              <a:rPr lang="en-US" sz="1050" dirty="0">
                <a:latin typeface="Arial" panose="020B0604020202020204" pitchFamily="34" charset="0"/>
                <a:cs typeface="Arial" panose="020B0604020202020204" pitchFamily="34" charset="0"/>
              </a:rPr>
              <a:t>Receive Total of 40,000</a:t>
            </a:r>
          </a:p>
        </p:txBody>
      </p:sp>
      <p:sp>
        <p:nvSpPr>
          <p:cNvPr id="7" name="TextBox 6">
            <a:extLst>
              <a:ext uri="{FF2B5EF4-FFF2-40B4-BE49-F238E27FC236}">
                <a16:creationId xmlns:a16="http://schemas.microsoft.com/office/drawing/2014/main" id="{77FDB6C7-A234-9435-2950-2F108BC22875}"/>
              </a:ext>
            </a:extLst>
          </p:cNvPr>
          <p:cNvSpPr txBox="1"/>
          <p:nvPr/>
        </p:nvSpPr>
        <p:spPr>
          <a:xfrm>
            <a:off x="2936866" y="4647806"/>
            <a:ext cx="2724212" cy="1223412"/>
          </a:xfrm>
          <a:prstGeom prst="rect">
            <a:avLst/>
          </a:prstGeom>
          <a:solidFill>
            <a:srgbClr val="FFFF00"/>
          </a:solidFill>
        </p:spPr>
        <p:txBody>
          <a:bodyPr wrap="square" rtlCol="0">
            <a:spAutoFit/>
          </a:bodyPr>
          <a:lstStyle/>
          <a:p>
            <a:r>
              <a:rPr lang="en-US" sz="1050" dirty="0">
                <a:latin typeface="Arial" panose="020B0604020202020204" pitchFamily="34" charset="0"/>
                <a:cs typeface="Arial" panose="020B0604020202020204" pitchFamily="34" charset="0"/>
              </a:rPr>
              <a:t>Fixed price is 40</a:t>
            </a:r>
          </a:p>
          <a:p>
            <a:r>
              <a:rPr lang="en-US" sz="1050" dirty="0">
                <a:latin typeface="Arial" panose="020B0604020202020204" pitchFamily="34" charset="0"/>
                <a:cs typeface="Arial" panose="020B0604020202020204" pitchFamily="34" charset="0"/>
              </a:rPr>
              <a:t>Merchant Price is 200</a:t>
            </a:r>
          </a:p>
          <a:p>
            <a:r>
              <a:rPr lang="en-US" sz="1050" dirty="0">
                <a:latin typeface="Arial" panose="020B0604020202020204" pitchFamily="34" charset="0"/>
                <a:cs typeface="Arial" panose="020B0604020202020204" pitchFamily="34" charset="0"/>
              </a:rPr>
              <a:t>Production is 0</a:t>
            </a:r>
          </a:p>
          <a:p>
            <a:endParaRPr lang="en-US" sz="1050" dirty="0">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Pay Settlement of 160 x 100 or 160,000</a:t>
            </a:r>
          </a:p>
          <a:p>
            <a:r>
              <a:rPr lang="en-US" sz="1050" dirty="0">
                <a:latin typeface="Arial" panose="020B0604020202020204" pitchFamily="34" charset="0"/>
                <a:cs typeface="Arial" panose="020B0604020202020204" pitchFamily="34" charset="0"/>
              </a:rPr>
              <a:t>No offset from selling notional amount of power because none is produced</a:t>
            </a:r>
          </a:p>
        </p:txBody>
      </p:sp>
      <p:sp>
        <p:nvSpPr>
          <p:cNvPr id="4" name="TextBox 3">
            <a:extLst>
              <a:ext uri="{FF2B5EF4-FFF2-40B4-BE49-F238E27FC236}">
                <a16:creationId xmlns:a16="http://schemas.microsoft.com/office/drawing/2014/main" id="{9392B256-EF1A-7D3F-6629-428D999F2B38}"/>
              </a:ext>
            </a:extLst>
          </p:cNvPr>
          <p:cNvSpPr txBox="1"/>
          <p:nvPr/>
        </p:nvSpPr>
        <p:spPr>
          <a:xfrm>
            <a:off x="3936076" y="1487490"/>
            <a:ext cx="1496291" cy="1200329"/>
          </a:xfrm>
          <a:prstGeom prst="rect">
            <a:avLst/>
          </a:prstGeom>
          <a:solidFill>
            <a:srgbClr val="FF0000"/>
          </a:solid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The example below shows the danger of hedging without production. There is no notional amount.</a:t>
            </a:r>
          </a:p>
        </p:txBody>
      </p:sp>
      <p:cxnSp>
        <p:nvCxnSpPr>
          <p:cNvPr id="9" name="Straight Arrow Connector 8">
            <a:extLst>
              <a:ext uri="{FF2B5EF4-FFF2-40B4-BE49-F238E27FC236}">
                <a16:creationId xmlns:a16="http://schemas.microsoft.com/office/drawing/2014/main" id="{2F1894F1-E049-D435-338F-9AA37BD01EA2}"/>
              </a:ext>
            </a:extLst>
          </p:cNvPr>
          <p:cNvCxnSpPr>
            <a:cxnSpLocks/>
          </p:cNvCxnSpPr>
          <p:nvPr/>
        </p:nvCxnSpPr>
        <p:spPr>
          <a:xfrm flipH="1">
            <a:off x="2410098" y="2295404"/>
            <a:ext cx="2161903" cy="10633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20F9B6FB-DBCA-7530-0C96-416270181511}"/>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118</a:t>
            </a:fld>
            <a:endParaRPr lang="en-GB" dirty="0"/>
          </a:p>
        </p:txBody>
      </p:sp>
    </p:spTree>
    <p:extLst>
      <p:ext uri="{BB962C8B-B14F-4D97-AF65-F5344CB8AC3E}">
        <p14:creationId xmlns:p14="http://schemas.microsoft.com/office/powerpoint/2010/main" val="92104930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34CD5-0C0B-A70E-13D2-F78754C63A98}"/>
              </a:ext>
            </a:extLst>
          </p:cNvPr>
          <p:cNvSpPr>
            <a:spLocks noGrp="1"/>
          </p:cNvSpPr>
          <p:nvPr>
            <p:ph type="title"/>
          </p:nvPr>
        </p:nvSpPr>
        <p:spPr>
          <a:xfrm>
            <a:off x="200025" y="1009652"/>
            <a:ext cx="7606242" cy="490537"/>
          </a:xfrm>
        </p:spPr>
        <p:txBody>
          <a:bodyPr>
            <a:normAutofit fontScale="90000"/>
          </a:bodyPr>
          <a:lstStyle/>
          <a:p>
            <a:r>
              <a:rPr lang="en-US" dirty="0"/>
              <a:t>Orsted Losses from Over-Hedging</a:t>
            </a:r>
          </a:p>
        </p:txBody>
      </p:sp>
      <p:sp>
        <p:nvSpPr>
          <p:cNvPr id="3" name="Text Placeholder 2">
            <a:extLst>
              <a:ext uri="{FF2B5EF4-FFF2-40B4-BE49-F238E27FC236}">
                <a16:creationId xmlns:a16="http://schemas.microsoft.com/office/drawing/2014/main" id="{F5E22F68-C468-DE7E-B698-FBB33478F7AE}"/>
              </a:ext>
            </a:extLst>
          </p:cNvPr>
          <p:cNvSpPr>
            <a:spLocks noGrp="1"/>
          </p:cNvSpPr>
          <p:nvPr>
            <p:ph idx="1"/>
          </p:nvPr>
        </p:nvSpPr>
        <p:spPr>
          <a:xfrm>
            <a:off x="304800" y="1764506"/>
            <a:ext cx="5517502" cy="3296841"/>
          </a:xfrm>
        </p:spPr>
        <p:txBody>
          <a:bodyPr>
            <a:normAutofit lnSpcReduction="10000"/>
          </a:bodyPr>
          <a:lstStyle/>
          <a:p>
            <a:r>
              <a:rPr lang="en-US" dirty="0"/>
              <a:t>Orsted Comment:</a:t>
            </a:r>
          </a:p>
          <a:p>
            <a:r>
              <a:rPr lang="en-US" dirty="0"/>
              <a:t>Also, we saw negative effects from volume-related over-hedging. When we hedge our future power generation, we try to take into account the difference between the price we will receive from our power generation and the price our hedges will be settled at, i.e. what we describe as intermittency. In addition to cater for intermittency, when we enter into hedges years in advance, we have entered into trades to mitigate the more near-term risk of even higher price differences between peak and off-peak periods over the '22-'23 winter period.</a:t>
            </a:r>
          </a:p>
          <a:p>
            <a:r>
              <a:rPr lang="en-US" dirty="0"/>
              <a:t>Over-hedging Defined by Orsted</a:t>
            </a:r>
          </a:p>
          <a:p>
            <a:r>
              <a:rPr lang="en-US" dirty="0"/>
              <a:t>Misalignment between volume of actual production versus volume that was hedged. Potential causes include delayed ramp-up and low wind</a:t>
            </a:r>
          </a:p>
          <a:p>
            <a:endParaRPr lang="en-US" dirty="0"/>
          </a:p>
        </p:txBody>
      </p:sp>
      <p:sp>
        <p:nvSpPr>
          <p:cNvPr id="6" name="Slide Number Placeholder 5">
            <a:extLst>
              <a:ext uri="{FF2B5EF4-FFF2-40B4-BE49-F238E27FC236}">
                <a16:creationId xmlns:a16="http://schemas.microsoft.com/office/drawing/2014/main" id="{D5FF1254-93CE-E036-5DA7-1B2150120B21}"/>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119</a:t>
            </a:fld>
            <a:endParaRPr lang="en-GB" dirty="0"/>
          </a:p>
        </p:txBody>
      </p:sp>
      <p:pic>
        <p:nvPicPr>
          <p:cNvPr id="4" name="Picture 3">
            <a:extLst>
              <a:ext uri="{FF2B5EF4-FFF2-40B4-BE49-F238E27FC236}">
                <a16:creationId xmlns:a16="http://schemas.microsoft.com/office/drawing/2014/main" id="{186C7393-D2F5-B393-99A5-559EA58E1678}"/>
              </a:ext>
            </a:extLst>
          </p:cNvPr>
          <p:cNvPicPr>
            <a:picLocks noChangeAspect="1"/>
          </p:cNvPicPr>
          <p:nvPr/>
        </p:nvPicPr>
        <p:blipFill>
          <a:blip r:embed="rId2"/>
          <a:stretch>
            <a:fillRect/>
          </a:stretch>
        </p:blipFill>
        <p:spPr>
          <a:xfrm>
            <a:off x="6128436" y="1500187"/>
            <a:ext cx="2838221" cy="2079977"/>
          </a:xfrm>
          <a:prstGeom prst="rect">
            <a:avLst/>
          </a:prstGeom>
        </p:spPr>
      </p:pic>
      <p:sp>
        <p:nvSpPr>
          <p:cNvPr id="5" name="TextBox 4">
            <a:extLst>
              <a:ext uri="{FF2B5EF4-FFF2-40B4-BE49-F238E27FC236}">
                <a16:creationId xmlns:a16="http://schemas.microsoft.com/office/drawing/2014/main" id="{BF8CE93E-7168-8BCE-E04D-9A72E56B86A0}"/>
              </a:ext>
            </a:extLst>
          </p:cNvPr>
          <p:cNvSpPr txBox="1"/>
          <p:nvPr/>
        </p:nvSpPr>
        <p:spPr>
          <a:xfrm>
            <a:off x="6128436" y="3644637"/>
            <a:ext cx="2838221" cy="1754326"/>
          </a:xfrm>
          <a:prstGeom prst="rect">
            <a:avLst/>
          </a:prstGeom>
          <a:solidFill>
            <a:srgbClr val="FFFF00"/>
          </a:solidFill>
        </p:spPr>
        <p:txBody>
          <a:bodyPr wrap="square" rtlCol="0">
            <a:spAutoFit/>
          </a:bodyPr>
          <a:lstStyle/>
          <a:p>
            <a:r>
              <a:rPr lang="en-US" sz="1350" dirty="0">
                <a:latin typeface="Arial" panose="020B0604020202020204" pitchFamily="34" charset="0"/>
                <a:cs typeface="Arial" panose="020B0604020202020204" pitchFamily="34" charset="0"/>
              </a:rPr>
              <a:t>Presumably, Orsted is producing when the prices are zero and collects a settlement to receive a fixed price. But if there is no production when the prices are high, the settlement must be paid. If the production were constant, the hedge would work.</a:t>
            </a:r>
          </a:p>
        </p:txBody>
      </p:sp>
    </p:spTree>
    <p:extLst>
      <p:ext uri="{BB962C8B-B14F-4D97-AF65-F5344CB8AC3E}">
        <p14:creationId xmlns:p14="http://schemas.microsoft.com/office/powerpoint/2010/main" val="607075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7434D-5111-39F1-98ED-585732076215}"/>
              </a:ext>
            </a:extLst>
          </p:cNvPr>
          <p:cNvSpPr>
            <a:spLocks noGrp="1"/>
          </p:cNvSpPr>
          <p:nvPr>
            <p:ph type="ctrTitle"/>
          </p:nvPr>
        </p:nvSpPr>
        <p:spPr/>
        <p:txBody>
          <a:bodyPr/>
          <a:lstStyle/>
          <a:p>
            <a:r>
              <a:rPr lang="en-US" dirty="0"/>
              <a:t>Forward Prices</a:t>
            </a:r>
          </a:p>
        </p:txBody>
      </p:sp>
    </p:spTree>
    <p:extLst>
      <p:ext uri="{BB962C8B-B14F-4D97-AF65-F5344CB8AC3E}">
        <p14:creationId xmlns:p14="http://schemas.microsoft.com/office/powerpoint/2010/main" val="305668234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A16865-29E9-C5B5-9DEA-B311EE3E3CE4}"/>
              </a:ext>
            </a:extLst>
          </p:cNvPr>
          <p:cNvSpPr>
            <a:spLocks noGrp="1"/>
          </p:cNvSpPr>
          <p:nvPr>
            <p:ph type="ctrTitle"/>
          </p:nvPr>
        </p:nvSpPr>
        <p:spPr>
          <a:xfrm>
            <a:off x="452302" y="2890717"/>
            <a:ext cx="6363947" cy="1325846"/>
          </a:xfrm>
        </p:spPr>
        <p:txBody>
          <a:bodyPr/>
          <a:lstStyle/>
          <a:p>
            <a:r>
              <a:rPr lang="en-US" dirty="0"/>
              <a:t>Resource Risk with Data from Orsted</a:t>
            </a:r>
          </a:p>
        </p:txBody>
      </p:sp>
    </p:spTree>
    <p:extLst>
      <p:ext uri="{BB962C8B-B14F-4D97-AF65-F5344CB8AC3E}">
        <p14:creationId xmlns:p14="http://schemas.microsoft.com/office/powerpoint/2010/main" val="7850463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66C1E-6950-55A0-6FAF-03231BF5B753}"/>
              </a:ext>
            </a:extLst>
          </p:cNvPr>
          <p:cNvSpPr>
            <a:spLocks noGrp="1"/>
          </p:cNvSpPr>
          <p:nvPr>
            <p:ph type="title"/>
          </p:nvPr>
        </p:nvSpPr>
        <p:spPr/>
        <p:txBody>
          <a:bodyPr/>
          <a:lstStyle/>
          <a:p>
            <a:r>
              <a:rPr lang="en-US" dirty="0"/>
              <a:t>Data in 2024 versus Earlier Years</a:t>
            </a:r>
          </a:p>
        </p:txBody>
      </p:sp>
      <p:pic>
        <p:nvPicPr>
          <p:cNvPr id="5" name="Content Placeholder 4">
            <a:extLst>
              <a:ext uri="{FF2B5EF4-FFF2-40B4-BE49-F238E27FC236}">
                <a16:creationId xmlns:a16="http://schemas.microsoft.com/office/drawing/2014/main" id="{80B94229-B80F-A5F3-BE24-4613835BE14F}"/>
              </a:ext>
            </a:extLst>
          </p:cNvPr>
          <p:cNvPicPr>
            <a:picLocks noGrp="1" noChangeAspect="1"/>
          </p:cNvPicPr>
          <p:nvPr>
            <p:ph idx="1"/>
          </p:nvPr>
        </p:nvPicPr>
        <p:blipFill>
          <a:blip r:embed="rId2"/>
          <a:stretch>
            <a:fillRect/>
          </a:stretch>
        </p:blipFill>
        <p:spPr>
          <a:xfrm>
            <a:off x="185296" y="1769770"/>
            <a:ext cx="5506685" cy="1850275"/>
          </a:xfrm>
        </p:spPr>
      </p:pic>
      <p:pic>
        <p:nvPicPr>
          <p:cNvPr id="7" name="Picture 6">
            <a:extLst>
              <a:ext uri="{FF2B5EF4-FFF2-40B4-BE49-F238E27FC236}">
                <a16:creationId xmlns:a16="http://schemas.microsoft.com/office/drawing/2014/main" id="{0E6B1BBB-BE3F-E0B6-47E9-C5BF3CFB9CC0}"/>
              </a:ext>
            </a:extLst>
          </p:cNvPr>
          <p:cNvPicPr>
            <a:picLocks noChangeAspect="1"/>
          </p:cNvPicPr>
          <p:nvPr/>
        </p:nvPicPr>
        <p:blipFill>
          <a:blip r:embed="rId3"/>
          <a:stretch>
            <a:fillRect/>
          </a:stretch>
        </p:blipFill>
        <p:spPr>
          <a:xfrm>
            <a:off x="1857004" y="3951290"/>
            <a:ext cx="3518362" cy="1954153"/>
          </a:xfrm>
          <a:prstGeom prst="rect">
            <a:avLst/>
          </a:prstGeom>
        </p:spPr>
      </p:pic>
      <p:sp>
        <p:nvSpPr>
          <p:cNvPr id="3" name="TextBox 2">
            <a:extLst>
              <a:ext uri="{FF2B5EF4-FFF2-40B4-BE49-F238E27FC236}">
                <a16:creationId xmlns:a16="http://schemas.microsoft.com/office/drawing/2014/main" id="{0A7D0144-0C6E-70BD-DD4B-5A72E1B1BAFB}"/>
              </a:ext>
            </a:extLst>
          </p:cNvPr>
          <p:cNvSpPr txBox="1"/>
          <p:nvPr/>
        </p:nvSpPr>
        <p:spPr>
          <a:xfrm>
            <a:off x="5974773" y="1693045"/>
            <a:ext cx="1714500" cy="3624069"/>
          </a:xfrm>
          <a:prstGeom prst="rect">
            <a:avLst/>
          </a:prstGeom>
          <a:noFill/>
        </p:spPr>
        <p:txBody>
          <a:bodyPr wrap="square" rtlCol="0">
            <a:spAutoFit/>
          </a:bodyPr>
          <a:lstStyle/>
          <a:p>
            <a:r>
              <a:rPr lang="en-US" sz="1350" dirty="0">
                <a:latin typeface="Arial" panose="020B0604020202020204" pitchFamily="34" charset="0"/>
                <a:cs typeface="Arial" panose="020B0604020202020204" pitchFamily="34" charset="0"/>
              </a:rPr>
              <a:t>Because revenues are based on volumes produced multiplied by a price per MWH, the risk of changes in production must be assessed (the tree). </a:t>
            </a:r>
          </a:p>
          <a:p>
            <a:endParaRPr lang="en-US" sz="1350" dirty="0">
              <a:latin typeface="Arial" panose="020B0604020202020204" pitchFamily="34" charset="0"/>
              <a:cs typeface="Arial" panose="020B0604020202020204" pitchFamily="34" charset="0"/>
            </a:endParaRPr>
          </a:p>
          <a:p>
            <a:r>
              <a:rPr lang="en-US" sz="1350" dirty="0">
                <a:latin typeface="Arial" panose="020B0604020202020204" pitchFamily="34" charset="0"/>
                <a:cs typeface="Arial" panose="020B0604020202020204" pitchFamily="34" charset="0"/>
              </a:rPr>
              <a:t>After the failure of Ocean Wind Orsted  began to publish statistics on its wind production over time. This illustrates analysis of resource risk.</a:t>
            </a:r>
          </a:p>
        </p:txBody>
      </p:sp>
      <p:cxnSp>
        <p:nvCxnSpPr>
          <p:cNvPr id="6" name="Straight Arrow Connector 5">
            <a:extLst>
              <a:ext uri="{FF2B5EF4-FFF2-40B4-BE49-F238E27FC236}">
                <a16:creationId xmlns:a16="http://schemas.microsoft.com/office/drawing/2014/main" id="{3CEDC075-82E8-6E47-743E-83C55BF58A83}"/>
              </a:ext>
            </a:extLst>
          </p:cNvPr>
          <p:cNvCxnSpPr/>
          <p:nvPr/>
        </p:nvCxnSpPr>
        <p:spPr>
          <a:xfrm flipH="1" flipV="1">
            <a:off x="5270269" y="3429000"/>
            <a:ext cx="704504" cy="12531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C43C3279-D385-9816-8099-6AE0D1656B7C}"/>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121</a:t>
            </a:fld>
            <a:endParaRPr lang="en-GB" dirty="0"/>
          </a:p>
        </p:txBody>
      </p:sp>
    </p:spTree>
    <p:extLst>
      <p:ext uri="{BB962C8B-B14F-4D97-AF65-F5344CB8AC3E}">
        <p14:creationId xmlns:p14="http://schemas.microsoft.com/office/powerpoint/2010/main" val="323077862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4F3D4-69EA-8129-CDF2-6B166ABC4EFD}"/>
              </a:ext>
            </a:extLst>
          </p:cNvPr>
          <p:cNvSpPr>
            <a:spLocks noGrp="1"/>
          </p:cNvSpPr>
          <p:nvPr>
            <p:ph type="title"/>
          </p:nvPr>
        </p:nvSpPr>
        <p:spPr/>
        <p:txBody>
          <a:bodyPr>
            <a:normAutofit fontScale="90000"/>
          </a:bodyPr>
          <a:lstStyle/>
          <a:p>
            <a:r>
              <a:rPr lang="en-US" dirty="0"/>
              <a:t>Estimation of Production with Resource Study</a:t>
            </a:r>
          </a:p>
        </p:txBody>
      </p:sp>
      <p:pic>
        <p:nvPicPr>
          <p:cNvPr id="6" name="Content Placeholder 5">
            <a:extLst>
              <a:ext uri="{FF2B5EF4-FFF2-40B4-BE49-F238E27FC236}">
                <a16:creationId xmlns:a16="http://schemas.microsoft.com/office/drawing/2014/main" id="{9C6FB8A6-5E4C-2FFF-6E73-65CBB6E45A0F}"/>
              </a:ext>
            </a:extLst>
          </p:cNvPr>
          <p:cNvPicPr>
            <a:picLocks noGrp="1" noChangeAspect="1"/>
          </p:cNvPicPr>
          <p:nvPr>
            <p:ph idx="1"/>
          </p:nvPr>
        </p:nvPicPr>
        <p:blipFill>
          <a:blip r:embed="rId2"/>
          <a:stretch>
            <a:fillRect/>
          </a:stretch>
        </p:blipFill>
        <p:spPr>
          <a:xfrm>
            <a:off x="924220" y="1752055"/>
            <a:ext cx="4861037" cy="2378465"/>
          </a:xfrm>
        </p:spPr>
      </p:pic>
      <p:pic>
        <p:nvPicPr>
          <p:cNvPr id="4" name="Picture 3">
            <a:extLst>
              <a:ext uri="{FF2B5EF4-FFF2-40B4-BE49-F238E27FC236}">
                <a16:creationId xmlns:a16="http://schemas.microsoft.com/office/drawing/2014/main" id="{58A13F89-82BD-C6EC-E037-957EA3163ADF}"/>
              </a:ext>
            </a:extLst>
          </p:cNvPr>
          <p:cNvPicPr>
            <a:picLocks noChangeAspect="1"/>
          </p:cNvPicPr>
          <p:nvPr/>
        </p:nvPicPr>
        <p:blipFill>
          <a:blip r:embed="rId3"/>
          <a:stretch>
            <a:fillRect/>
          </a:stretch>
        </p:blipFill>
        <p:spPr>
          <a:xfrm>
            <a:off x="1175658" y="4357624"/>
            <a:ext cx="4393610" cy="1602662"/>
          </a:xfrm>
          <a:prstGeom prst="rect">
            <a:avLst/>
          </a:prstGeom>
        </p:spPr>
      </p:pic>
      <p:sp>
        <p:nvSpPr>
          <p:cNvPr id="5" name="TextBox 4">
            <a:extLst>
              <a:ext uri="{FF2B5EF4-FFF2-40B4-BE49-F238E27FC236}">
                <a16:creationId xmlns:a16="http://schemas.microsoft.com/office/drawing/2014/main" id="{3D0326B8-54F0-F27A-FFA6-46CDE9746C9F}"/>
              </a:ext>
            </a:extLst>
          </p:cNvPr>
          <p:cNvSpPr txBox="1"/>
          <p:nvPr/>
        </p:nvSpPr>
        <p:spPr>
          <a:xfrm>
            <a:off x="5983918" y="1706176"/>
            <a:ext cx="2546594" cy="2031325"/>
          </a:xfrm>
          <a:prstGeom prst="rect">
            <a:avLst/>
          </a:prstGeom>
          <a:solidFill>
            <a:srgbClr val="FFFF00"/>
          </a:solidFill>
        </p:spPr>
        <p:txBody>
          <a:bodyPr wrap="square" rtlCol="0">
            <a:spAutoFit/>
          </a:bodyPr>
          <a:lstStyle/>
          <a:p>
            <a:r>
              <a:rPr lang="en-US" sz="1050" dirty="0">
                <a:latin typeface="Arial" panose="020B0604020202020204" pitchFamily="34" charset="0"/>
                <a:cs typeface="Arial" panose="020B0604020202020204" pitchFamily="34" charset="0"/>
              </a:rPr>
              <a:t>For any renewable energy project, a resource analysis is made. For wind projects this is based on an assessment of local wind speed and the wind power curve.</a:t>
            </a:r>
          </a:p>
          <a:p>
            <a:endParaRPr lang="en-US" sz="1050" dirty="0">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The output from a resource study can be expressed as a capacity factor (average/maximum). In the example, 340.3 x 1000/8760 is the average and this average divided by the 94 capacity gives the capacity factor.</a:t>
            </a:r>
          </a:p>
        </p:txBody>
      </p:sp>
      <p:sp>
        <p:nvSpPr>
          <p:cNvPr id="7" name="TextBox 6">
            <a:extLst>
              <a:ext uri="{FF2B5EF4-FFF2-40B4-BE49-F238E27FC236}">
                <a16:creationId xmlns:a16="http://schemas.microsoft.com/office/drawing/2014/main" id="{61623A56-1A8E-3907-ECD8-D56F42F3EB61}"/>
              </a:ext>
            </a:extLst>
          </p:cNvPr>
          <p:cNvSpPr txBox="1"/>
          <p:nvPr/>
        </p:nvSpPr>
        <p:spPr>
          <a:xfrm>
            <a:off x="5892944" y="4216537"/>
            <a:ext cx="2728542" cy="830997"/>
          </a:xfrm>
          <a:prstGeom prst="rect">
            <a:avLst/>
          </a:prstGeom>
          <a:solidFill>
            <a:srgbClr val="FFFF00"/>
          </a:solidFill>
        </p:spPr>
        <p:txBody>
          <a:bodyPr wrap="square" rtlCol="0">
            <a:spAutoFit/>
          </a:bodyPr>
          <a:lstStyle/>
          <a:p>
            <a:r>
              <a:rPr lang="en-US" sz="1200" dirty="0">
                <a:latin typeface="Arial" panose="020B0604020202020204" pitchFamily="34" charset="0"/>
                <a:cs typeface="Arial" panose="020B0604020202020204" pitchFamily="34" charset="0"/>
              </a:rPr>
              <a:t>The resource study also gives probabilities of downside cases which is essential for banks. The P99 one year capacity factor is 31.1%</a:t>
            </a:r>
          </a:p>
        </p:txBody>
      </p:sp>
      <p:sp>
        <p:nvSpPr>
          <p:cNvPr id="3" name="Slide Number Placeholder 2">
            <a:extLst>
              <a:ext uri="{FF2B5EF4-FFF2-40B4-BE49-F238E27FC236}">
                <a16:creationId xmlns:a16="http://schemas.microsoft.com/office/drawing/2014/main" id="{055B597F-51AE-E2B3-8CF0-3299156C95EC}"/>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122</a:t>
            </a:fld>
            <a:endParaRPr lang="en-GB" dirty="0"/>
          </a:p>
        </p:txBody>
      </p:sp>
    </p:spTree>
    <p:extLst>
      <p:ext uri="{BB962C8B-B14F-4D97-AF65-F5344CB8AC3E}">
        <p14:creationId xmlns:p14="http://schemas.microsoft.com/office/powerpoint/2010/main" val="312088754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41674-9813-93F4-1CD8-177CD3957B8C}"/>
              </a:ext>
            </a:extLst>
          </p:cNvPr>
          <p:cNvSpPr>
            <a:spLocks noGrp="1"/>
          </p:cNvSpPr>
          <p:nvPr>
            <p:ph type="title"/>
          </p:nvPr>
        </p:nvSpPr>
        <p:spPr>
          <a:xfrm>
            <a:off x="200025" y="1009652"/>
            <a:ext cx="7606242" cy="490537"/>
          </a:xfrm>
        </p:spPr>
        <p:txBody>
          <a:bodyPr>
            <a:normAutofit fontScale="90000"/>
          </a:bodyPr>
          <a:lstStyle/>
          <a:p>
            <a:r>
              <a:rPr lang="en-US" dirty="0"/>
              <a:t>Aggregate Capacity Factor for Denmark</a:t>
            </a:r>
          </a:p>
        </p:txBody>
      </p:sp>
      <p:sp>
        <p:nvSpPr>
          <p:cNvPr id="3" name="Text Placeholder 2">
            <a:extLst>
              <a:ext uri="{FF2B5EF4-FFF2-40B4-BE49-F238E27FC236}">
                <a16:creationId xmlns:a16="http://schemas.microsoft.com/office/drawing/2014/main" id="{E407E789-D769-0234-6C08-0B6E3FD2B3D4}"/>
              </a:ext>
            </a:extLst>
          </p:cNvPr>
          <p:cNvSpPr>
            <a:spLocks noGrp="1"/>
          </p:cNvSpPr>
          <p:nvPr>
            <p:ph idx="1"/>
          </p:nvPr>
        </p:nvSpPr>
        <p:spPr>
          <a:xfrm>
            <a:off x="95795" y="1764506"/>
            <a:ext cx="2934788" cy="4187258"/>
          </a:xfrm>
        </p:spPr>
        <p:txBody>
          <a:bodyPr/>
          <a:lstStyle/>
          <a:p>
            <a:r>
              <a:rPr lang="en-US" dirty="0"/>
              <a:t>From </a:t>
            </a:r>
            <a:r>
              <a:rPr lang="en-US" dirty="0" err="1"/>
              <a:t>Nordpool</a:t>
            </a:r>
            <a:r>
              <a:rPr lang="en-US" dirty="0"/>
              <a:t> you can obtain hour by hour wind since 2013. The graph below shows the variation over time with some assumptions. From the standard deviation you can compute different downside probabilities. By aggregating across plants (as Orsted does in its presentation, you can miss potentially miss important trends).</a:t>
            </a:r>
          </a:p>
        </p:txBody>
      </p:sp>
      <p:sp>
        <p:nvSpPr>
          <p:cNvPr id="4" name="Slide Number Placeholder 3">
            <a:extLst>
              <a:ext uri="{FF2B5EF4-FFF2-40B4-BE49-F238E27FC236}">
                <a16:creationId xmlns:a16="http://schemas.microsoft.com/office/drawing/2014/main" id="{63465FFE-45CB-5204-5CC0-6D2185AB8373}"/>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123</a:t>
            </a:fld>
            <a:endParaRPr lang="en-GB" dirty="0"/>
          </a:p>
        </p:txBody>
      </p:sp>
      <p:pic>
        <p:nvPicPr>
          <p:cNvPr id="5" name="Picture 4">
            <a:extLst>
              <a:ext uri="{FF2B5EF4-FFF2-40B4-BE49-F238E27FC236}">
                <a16:creationId xmlns:a16="http://schemas.microsoft.com/office/drawing/2014/main" id="{AC8497E1-72B5-B3C6-3765-681A92310FE5}"/>
              </a:ext>
            </a:extLst>
          </p:cNvPr>
          <p:cNvPicPr>
            <a:picLocks noChangeAspect="1"/>
          </p:cNvPicPr>
          <p:nvPr/>
        </p:nvPicPr>
        <p:blipFill>
          <a:blip r:embed="rId2"/>
          <a:stretch>
            <a:fillRect/>
          </a:stretch>
        </p:blipFill>
        <p:spPr>
          <a:xfrm>
            <a:off x="3540675" y="2124348"/>
            <a:ext cx="5507531" cy="3667806"/>
          </a:xfrm>
          <a:prstGeom prst="rect">
            <a:avLst/>
          </a:prstGeom>
        </p:spPr>
      </p:pic>
    </p:spTree>
    <p:extLst>
      <p:ext uri="{BB962C8B-B14F-4D97-AF65-F5344CB8AC3E}">
        <p14:creationId xmlns:p14="http://schemas.microsoft.com/office/powerpoint/2010/main" val="294110244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normAutofit fontScale="90000"/>
          </a:bodyPr>
          <a:lstStyle/>
          <a:p>
            <a:r>
              <a:rPr lang="en-US" dirty="0"/>
              <a:t>Nightmare Graph and Missing the P90 – Fitch Report</a:t>
            </a:r>
          </a:p>
        </p:txBody>
      </p:sp>
      <p:pic>
        <p:nvPicPr>
          <p:cNvPr id="138243" name="Picture 4"/>
          <p:cNvPicPr>
            <a:picLocks noGrp="1" noChangeAspect="1" noChangeArrowheads="1"/>
          </p:cNvPicPr>
          <p:nvPr>
            <p:ph idx="1"/>
          </p:nvPr>
        </p:nvPicPr>
        <p:blipFill>
          <a:blip r:embed="rId2" cstate="print"/>
          <a:srcRect t="1627"/>
          <a:stretch/>
        </p:blipFill>
        <p:spPr>
          <a:xfrm>
            <a:off x="0" y="1954530"/>
            <a:ext cx="5901620" cy="3952555"/>
          </a:xfrm>
          <a:noFill/>
        </p:spPr>
      </p:pic>
      <p:sp>
        <p:nvSpPr>
          <p:cNvPr id="2" name="TextBox 1">
            <a:extLst>
              <a:ext uri="{FF2B5EF4-FFF2-40B4-BE49-F238E27FC236}">
                <a16:creationId xmlns:a16="http://schemas.microsoft.com/office/drawing/2014/main" id="{79653DA5-42C6-EFF7-2B9F-A9ACC718F661}"/>
              </a:ext>
            </a:extLst>
          </p:cNvPr>
          <p:cNvSpPr txBox="1"/>
          <p:nvPr/>
        </p:nvSpPr>
        <p:spPr>
          <a:xfrm>
            <a:off x="6157059" y="1781403"/>
            <a:ext cx="1920240" cy="3831818"/>
          </a:xfrm>
          <a:prstGeom prst="rect">
            <a:avLst/>
          </a:prstGeom>
          <a:solidFill>
            <a:srgbClr val="FFFF00"/>
          </a:solidFill>
        </p:spPr>
        <p:txBody>
          <a:bodyPr wrap="square" rtlCol="0">
            <a:spAutoFit/>
          </a:bodyPr>
          <a:lstStyle/>
          <a:p>
            <a:r>
              <a:rPr lang="en-US" sz="1350" dirty="0">
                <a:latin typeface="Arial" panose="020B0604020202020204" pitchFamily="34" charset="0"/>
                <a:cs typeface="Arial" panose="020B0604020202020204" pitchFamily="34" charset="0"/>
              </a:rPr>
              <a:t>This is one of my favorite graphs showing the P50, P90 and the actual data.</a:t>
            </a:r>
          </a:p>
          <a:p>
            <a:endParaRPr lang="en-US" sz="1350" dirty="0">
              <a:latin typeface="Arial" panose="020B0604020202020204" pitchFamily="34" charset="0"/>
              <a:cs typeface="Arial" panose="020B0604020202020204" pitchFamily="34" charset="0"/>
            </a:endParaRPr>
          </a:p>
          <a:p>
            <a:r>
              <a:rPr lang="en-US" sz="1350" dirty="0">
                <a:latin typeface="Arial" panose="020B0604020202020204" pitchFamily="34" charset="0"/>
                <a:cs typeface="Arial" panose="020B0604020202020204" pitchFamily="34" charset="0"/>
              </a:rPr>
              <a:t>In theory the P90 should be below the P50 level only for one year out of 10. </a:t>
            </a:r>
          </a:p>
          <a:p>
            <a:endParaRPr lang="en-US" sz="1350" dirty="0">
              <a:latin typeface="Arial" panose="020B0604020202020204" pitchFamily="34" charset="0"/>
              <a:cs typeface="Arial" panose="020B0604020202020204" pitchFamily="34" charset="0"/>
            </a:endParaRPr>
          </a:p>
          <a:p>
            <a:r>
              <a:rPr lang="en-US" sz="1350" dirty="0">
                <a:latin typeface="Arial" panose="020B0604020202020204" pitchFamily="34" charset="0"/>
                <a:cs typeface="Arial" panose="020B0604020202020204" pitchFamily="34" charset="0"/>
              </a:rPr>
              <a:t>In the graph it is below the P50 in just about every month and by a large margin. </a:t>
            </a:r>
          </a:p>
          <a:p>
            <a:endParaRPr lang="en-US" sz="1350" dirty="0">
              <a:latin typeface="Arial" panose="020B0604020202020204" pitchFamily="34" charset="0"/>
              <a:cs typeface="Arial" panose="020B0604020202020204" pitchFamily="34" charset="0"/>
            </a:endParaRPr>
          </a:p>
          <a:p>
            <a:r>
              <a:rPr lang="en-US" sz="1350" dirty="0">
                <a:latin typeface="Arial" panose="020B0604020202020204" pitchFamily="34" charset="0"/>
                <a:cs typeface="Arial" panose="020B0604020202020204" pitchFamily="34" charset="0"/>
              </a:rPr>
              <a:t>This shows that estimation of the P90 was completely flawed</a:t>
            </a:r>
          </a:p>
        </p:txBody>
      </p:sp>
      <p:sp>
        <p:nvSpPr>
          <p:cNvPr id="3" name="Slide Number Placeholder 2">
            <a:extLst>
              <a:ext uri="{FF2B5EF4-FFF2-40B4-BE49-F238E27FC236}">
                <a16:creationId xmlns:a16="http://schemas.microsoft.com/office/drawing/2014/main" id="{C4D86BEC-B1EF-E631-C5F1-42883EC3E2D3}"/>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124</a:t>
            </a:fld>
            <a:endParaRPr lang="en-GB" dirty="0"/>
          </a:p>
        </p:txBody>
      </p:sp>
    </p:spTree>
    <p:extLst>
      <p:ext uri="{BB962C8B-B14F-4D97-AF65-F5344CB8AC3E}">
        <p14:creationId xmlns:p14="http://schemas.microsoft.com/office/powerpoint/2010/main" val="3200050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normAutofit fontScale="90000"/>
          </a:bodyPr>
          <a:lstStyle/>
          <a:p>
            <a:r>
              <a:rPr lang="en-US" dirty="0"/>
              <a:t>First Step on Resource Study – Match the Wind Speed and the Power Curve</a:t>
            </a:r>
          </a:p>
        </p:txBody>
      </p:sp>
      <p:pic>
        <p:nvPicPr>
          <p:cNvPr id="57347" name="Picture 2"/>
          <p:cNvPicPr>
            <a:picLocks noGrp="1" noChangeAspect="1" noChangeArrowheads="1"/>
          </p:cNvPicPr>
          <p:nvPr>
            <p:ph idx="1"/>
          </p:nvPr>
        </p:nvPicPr>
        <p:blipFill>
          <a:blip r:embed="rId2" cstate="print"/>
          <a:stretch>
            <a:fillRect/>
          </a:stretch>
        </p:blipFill>
        <p:spPr>
          <a:xfrm>
            <a:off x="729682" y="2671702"/>
            <a:ext cx="3842318" cy="2790205"/>
          </a:xfrm>
        </p:spPr>
      </p:pic>
      <p:sp>
        <p:nvSpPr>
          <p:cNvPr id="57351" name="TextBox 1"/>
          <p:cNvSpPr txBox="1">
            <a:spLocks noChangeArrowheads="1"/>
          </p:cNvSpPr>
          <p:nvPr/>
        </p:nvSpPr>
        <p:spPr bwMode="auto">
          <a:xfrm>
            <a:off x="1938938" y="5608335"/>
            <a:ext cx="2397930" cy="415498"/>
          </a:xfrm>
          <a:prstGeom prst="rect">
            <a:avLst/>
          </a:prstGeom>
          <a:solidFill>
            <a:srgbClr val="FFFF00"/>
          </a:solidFill>
          <a:ln w="9525">
            <a:noFill/>
            <a:miter lim="800000"/>
            <a:headEnd/>
            <a:tailEnd/>
          </a:ln>
        </p:spPr>
        <p:txBody>
          <a:bodyPr wrap="square">
            <a:spAutoFit/>
          </a:bodyPr>
          <a:lstStyle/>
          <a:p>
            <a:r>
              <a:rPr lang="en-US" sz="1050" dirty="0">
                <a:latin typeface="Arial" panose="020B0604020202020204" pitchFamily="34" charset="0"/>
                <a:cs typeface="Arial" panose="020B0604020202020204" pitchFamily="34" charset="0"/>
              </a:rPr>
              <a:t>Note that normal distribution produces negative values</a:t>
            </a:r>
            <a:endParaRPr lang="en-JM" sz="105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C777FFC-D29E-4595-8303-E6C5722E7E80}"/>
              </a:ext>
            </a:extLst>
          </p:cNvPr>
          <p:cNvPicPr>
            <a:picLocks noChangeAspect="1"/>
          </p:cNvPicPr>
          <p:nvPr/>
        </p:nvPicPr>
        <p:blipFill>
          <a:blip r:embed="rId3"/>
          <a:stretch>
            <a:fillRect/>
          </a:stretch>
        </p:blipFill>
        <p:spPr>
          <a:xfrm>
            <a:off x="4647207" y="2671704"/>
            <a:ext cx="3836731" cy="2790203"/>
          </a:xfrm>
          <a:prstGeom prst="rect">
            <a:avLst/>
          </a:prstGeom>
        </p:spPr>
      </p:pic>
      <p:cxnSp>
        <p:nvCxnSpPr>
          <p:cNvPr id="3" name="Straight Arrow Connector 2">
            <a:extLst>
              <a:ext uri="{FF2B5EF4-FFF2-40B4-BE49-F238E27FC236}">
                <a16:creationId xmlns:a16="http://schemas.microsoft.com/office/drawing/2014/main" id="{9288BBC1-3580-238B-4673-A3780F0C8132}"/>
              </a:ext>
            </a:extLst>
          </p:cNvPr>
          <p:cNvCxnSpPr>
            <a:cxnSpLocks/>
          </p:cNvCxnSpPr>
          <p:nvPr/>
        </p:nvCxnSpPr>
        <p:spPr>
          <a:xfrm>
            <a:off x="2383675" y="3837363"/>
            <a:ext cx="395181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34BD3ED-3AC7-62EA-16DC-E6C23EBA3BC8}"/>
              </a:ext>
            </a:extLst>
          </p:cNvPr>
          <p:cNvSpPr txBox="1"/>
          <p:nvPr/>
        </p:nvSpPr>
        <p:spPr>
          <a:xfrm>
            <a:off x="342900" y="1736322"/>
            <a:ext cx="8551506" cy="923330"/>
          </a:xfrm>
          <a:prstGeom prst="rect">
            <a:avLst/>
          </a:prstGeom>
          <a:noFill/>
        </p:spPr>
        <p:txBody>
          <a:bodyPr wrap="square" rtlCol="0">
            <a:spAutoFit/>
          </a:bodyPr>
          <a:lstStyle/>
          <a:p>
            <a:r>
              <a:rPr lang="en-US" sz="1350" dirty="0">
                <a:latin typeface="Arial" panose="020B0604020202020204" pitchFamily="34" charset="0"/>
                <a:cs typeface="Arial" panose="020B0604020202020204" pitchFamily="34" charset="0"/>
              </a:rPr>
              <a:t>The capacity factor can be computed by matching the wind speed with the power curve for each hour of the period used. The x-axis in both graphs is the wind speed in meter per second. When the wind speed is in the steep portion of the power curve, small changes in wind speed can result in large changes in capacity factor. Innovation that produces different power curves can have a big effect on capacity factor.</a:t>
            </a:r>
          </a:p>
        </p:txBody>
      </p:sp>
      <p:sp>
        <p:nvSpPr>
          <p:cNvPr id="2" name="Slide Number Placeholder 1">
            <a:extLst>
              <a:ext uri="{FF2B5EF4-FFF2-40B4-BE49-F238E27FC236}">
                <a16:creationId xmlns:a16="http://schemas.microsoft.com/office/drawing/2014/main" id="{C5191E21-727B-7EC9-424F-2688F434DF46}"/>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125</a:t>
            </a:fld>
            <a:endParaRPr lang="en-GB" dirty="0"/>
          </a:p>
        </p:txBody>
      </p:sp>
    </p:spTree>
    <p:extLst>
      <p:ext uri="{BB962C8B-B14F-4D97-AF65-F5344CB8AC3E}">
        <p14:creationId xmlns:p14="http://schemas.microsoft.com/office/powerpoint/2010/main" val="215598271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5F040-31F8-C661-7C44-AF09119FF817}"/>
              </a:ext>
            </a:extLst>
          </p:cNvPr>
          <p:cNvSpPr>
            <a:spLocks noGrp="1"/>
          </p:cNvSpPr>
          <p:nvPr>
            <p:ph type="title"/>
          </p:nvPr>
        </p:nvSpPr>
        <p:spPr/>
        <p:txBody>
          <a:bodyPr>
            <a:normAutofit fontScale="90000"/>
          </a:bodyPr>
          <a:lstStyle/>
          <a:p>
            <a:r>
              <a:rPr lang="en-US" dirty="0"/>
              <a:t>Selected Graphs of Historic Capacity Factors for Orsted Projects – Mean Reverting Case</a:t>
            </a:r>
          </a:p>
        </p:txBody>
      </p:sp>
      <p:sp>
        <p:nvSpPr>
          <p:cNvPr id="3" name="Content Placeholder 2">
            <a:extLst>
              <a:ext uri="{FF2B5EF4-FFF2-40B4-BE49-F238E27FC236}">
                <a16:creationId xmlns:a16="http://schemas.microsoft.com/office/drawing/2014/main" id="{42C3AD57-C83B-77FD-17C9-902A6883FFBE}"/>
              </a:ext>
            </a:extLst>
          </p:cNvPr>
          <p:cNvSpPr>
            <a:spLocks noGrp="1"/>
          </p:cNvSpPr>
          <p:nvPr>
            <p:ph idx="1"/>
          </p:nvPr>
        </p:nvSpPr>
        <p:spPr>
          <a:xfrm>
            <a:off x="483326" y="1881339"/>
            <a:ext cx="3252652" cy="3967010"/>
          </a:xfrm>
        </p:spPr>
        <p:txBody>
          <a:bodyPr>
            <a:normAutofit/>
          </a:bodyPr>
          <a:lstStyle/>
          <a:p>
            <a:pPr marL="0" indent="0" algn="l">
              <a:buNone/>
            </a:pPr>
            <a:r>
              <a:rPr lang="en-US" dirty="0"/>
              <a:t>I have used the data provided by Orsted to compute and present capacity factors for different cases. This data highlights financial risks that investors are concerned about. The first case for an off-shore plant in the UK with a lot of history demonstrates a situation that should not be of concern. There is variation in the capacity factor, but this variation does not have a trend, and it is mean reverting. For valuation you should be much less concerned about mean reverting cash flow.</a:t>
            </a:r>
          </a:p>
          <a:p>
            <a:pPr algn="l"/>
            <a:endParaRPr lang="en-US" dirty="0"/>
          </a:p>
        </p:txBody>
      </p:sp>
      <p:pic>
        <p:nvPicPr>
          <p:cNvPr id="6" name="Picture 5">
            <a:extLst>
              <a:ext uri="{FF2B5EF4-FFF2-40B4-BE49-F238E27FC236}">
                <a16:creationId xmlns:a16="http://schemas.microsoft.com/office/drawing/2014/main" id="{CA05AB87-EC6E-6152-6CA6-C48095F69E00}"/>
              </a:ext>
            </a:extLst>
          </p:cNvPr>
          <p:cNvPicPr>
            <a:picLocks noChangeAspect="1"/>
          </p:cNvPicPr>
          <p:nvPr/>
        </p:nvPicPr>
        <p:blipFill>
          <a:blip r:embed="rId2"/>
          <a:stretch>
            <a:fillRect/>
          </a:stretch>
        </p:blipFill>
        <p:spPr>
          <a:xfrm>
            <a:off x="4169176" y="1881339"/>
            <a:ext cx="4287540" cy="3148135"/>
          </a:xfrm>
          <a:prstGeom prst="rect">
            <a:avLst/>
          </a:prstGeom>
        </p:spPr>
      </p:pic>
      <p:sp>
        <p:nvSpPr>
          <p:cNvPr id="4" name="Slide Number Placeholder 3">
            <a:extLst>
              <a:ext uri="{FF2B5EF4-FFF2-40B4-BE49-F238E27FC236}">
                <a16:creationId xmlns:a16="http://schemas.microsoft.com/office/drawing/2014/main" id="{B2548A5C-81C0-E587-32DC-BA321121B36B}"/>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126</a:t>
            </a:fld>
            <a:endParaRPr lang="en-GB" dirty="0"/>
          </a:p>
        </p:txBody>
      </p:sp>
    </p:spTree>
    <p:extLst>
      <p:ext uri="{BB962C8B-B14F-4D97-AF65-F5344CB8AC3E}">
        <p14:creationId xmlns:p14="http://schemas.microsoft.com/office/powerpoint/2010/main" val="141572133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A5AC5-683C-D2E2-0CED-EC45DC84837A}"/>
              </a:ext>
            </a:extLst>
          </p:cNvPr>
          <p:cNvSpPr>
            <a:spLocks noGrp="1"/>
          </p:cNvSpPr>
          <p:nvPr>
            <p:ph type="title"/>
          </p:nvPr>
        </p:nvSpPr>
        <p:spPr/>
        <p:txBody>
          <a:bodyPr>
            <a:normAutofit fontScale="90000"/>
          </a:bodyPr>
          <a:lstStyle/>
          <a:p>
            <a:r>
              <a:rPr lang="en-US" dirty="0"/>
              <a:t>Drop Off in Capacity Factor for German Project</a:t>
            </a:r>
          </a:p>
        </p:txBody>
      </p:sp>
      <p:sp>
        <p:nvSpPr>
          <p:cNvPr id="4" name="Content Placeholder 3">
            <a:extLst>
              <a:ext uri="{FF2B5EF4-FFF2-40B4-BE49-F238E27FC236}">
                <a16:creationId xmlns:a16="http://schemas.microsoft.com/office/drawing/2014/main" id="{17ADBB0D-ADAD-1F12-3080-86524AB9A0A1}"/>
              </a:ext>
            </a:extLst>
          </p:cNvPr>
          <p:cNvSpPr>
            <a:spLocks noGrp="1"/>
          </p:cNvSpPr>
          <p:nvPr>
            <p:ph idx="1"/>
          </p:nvPr>
        </p:nvSpPr>
        <p:spPr>
          <a:xfrm>
            <a:off x="404949" y="1764506"/>
            <a:ext cx="2864033" cy="3936207"/>
          </a:xfrm>
        </p:spPr>
        <p:txBody>
          <a:bodyPr>
            <a:normAutofit lnSpcReduction="10000"/>
          </a:bodyPr>
          <a:lstStyle/>
          <a:p>
            <a:pPr marL="0" indent="0" algn="l">
              <a:buNone/>
            </a:pPr>
            <a:r>
              <a:rPr lang="en-US" dirty="0"/>
              <a:t>The second example I use is a case of a German project. If you were making a valuation of the project, would you use the average or the recent data (I would use the recent data). There has been discussion of global warming having an important effect on wind speeds in different locations.</a:t>
            </a:r>
          </a:p>
          <a:p>
            <a:pPr marL="0" indent="0" algn="l">
              <a:buNone/>
            </a:pPr>
            <a:r>
              <a:rPr lang="en-US" dirty="0"/>
              <a:t>Note that the lower capacity factor in the initial year is expected.</a:t>
            </a:r>
          </a:p>
          <a:p>
            <a:pPr marL="0" indent="0" algn="l">
              <a:buNone/>
            </a:pPr>
            <a:r>
              <a:rPr lang="en-US" dirty="0"/>
              <a:t>This worrisome trend appears in other German projects as well.</a:t>
            </a:r>
          </a:p>
          <a:p>
            <a:pPr marL="0" indent="0" algn="l">
              <a:buNone/>
            </a:pPr>
            <a:r>
              <a:rPr lang="en-US" dirty="0"/>
              <a:t>The lower capacity factor could also be the result of transmission constraints.</a:t>
            </a:r>
          </a:p>
        </p:txBody>
      </p:sp>
      <p:pic>
        <p:nvPicPr>
          <p:cNvPr id="6" name="Content Placeholder 4">
            <a:extLst>
              <a:ext uri="{FF2B5EF4-FFF2-40B4-BE49-F238E27FC236}">
                <a16:creationId xmlns:a16="http://schemas.microsoft.com/office/drawing/2014/main" id="{CDA173F2-3C2A-AC94-9576-BE5C27B31897}"/>
              </a:ext>
            </a:extLst>
          </p:cNvPr>
          <p:cNvPicPr>
            <a:picLocks noChangeAspect="1"/>
          </p:cNvPicPr>
          <p:nvPr/>
        </p:nvPicPr>
        <p:blipFill>
          <a:blip r:embed="rId2"/>
          <a:stretch>
            <a:fillRect/>
          </a:stretch>
        </p:blipFill>
        <p:spPr>
          <a:xfrm>
            <a:off x="3935843" y="1835067"/>
            <a:ext cx="4387131" cy="3187866"/>
          </a:xfrm>
          <a:prstGeom prst="rect">
            <a:avLst/>
          </a:prstGeom>
        </p:spPr>
      </p:pic>
      <p:sp>
        <p:nvSpPr>
          <p:cNvPr id="3" name="Slide Number Placeholder 2">
            <a:extLst>
              <a:ext uri="{FF2B5EF4-FFF2-40B4-BE49-F238E27FC236}">
                <a16:creationId xmlns:a16="http://schemas.microsoft.com/office/drawing/2014/main" id="{A7AA5363-C3B2-B8D4-91B8-59237F6AB849}"/>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127</a:t>
            </a:fld>
            <a:endParaRPr lang="en-GB" dirty="0"/>
          </a:p>
        </p:txBody>
      </p:sp>
    </p:spTree>
    <p:extLst>
      <p:ext uri="{BB962C8B-B14F-4D97-AF65-F5344CB8AC3E}">
        <p14:creationId xmlns:p14="http://schemas.microsoft.com/office/powerpoint/2010/main" val="309848561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D76D2-EA81-4DF9-8CEF-8A8639F47A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83C0F6-6CC7-5407-D28A-4FA67AA56EC3}"/>
              </a:ext>
            </a:extLst>
          </p:cNvPr>
          <p:cNvSpPr>
            <a:spLocks noGrp="1"/>
          </p:cNvSpPr>
          <p:nvPr>
            <p:ph type="title"/>
          </p:nvPr>
        </p:nvSpPr>
        <p:spPr/>
        <p:txBody>
          <a:bodyPr/>
          <a:lstStyle/>
          <a:p>
            <a:r>
              <a:rPr lang="en-US" dirty="0"/>
              <a:t>Denmark Off-shore Projects</a:t>
            </a:r>
          </a:p>
        </p:txBody>
      </p:sp>
      <p:sp>
        <p:nvSpPr>
          <p:cNvPr id="3" name="Content Placeholder 2">
            <a:extLst>
              <a:ext uri="{FF2B5EF4-FFF2-40B4-BE49-F238E27FC236}">
                <a16:creationId xmlns:a16="http://schemas.microsoft.com/office/drawing/2014/main" id="{8E2CD69B-322B-168E-2C75-EB5C796AE09A}"/>
              </a:ext>
            </a:extLst>
          </p:cNvPr>
          <p:cNvSpPr>
            <a:spLocks noGrp="1"/>
          </p:cNvSpPr>
          <p:nvPr>
            <p:ph idx="1"/>
          </p:nvPr>
        </p:nvSpPr>
        <p:spPr>
          <a:xfrm>
            <a:off x="97972" y="1764506"/>
            <a:ext cx="5311451" cy="4083842"/>
          </a:xfrm>
        </p:spPr>
        <p:txBody>
          <a:bodyPr>
            <a:normAutofit/>
          </a:bodyPr>
          <a:lstStyle/>
          <a:p>
            <a:r>
              <a:rPr lang="en-US" dirty="0"/>
              <a:t>The adjacent graphs show capacity factors for two projects in Denmark. These projects also demonstrate a downward trend for the past three or four years.</a:t>
            </a:r>
          </a:p>
          <a:p>
            <a:pPr algn="l"/>
            <a:r>
              <a:rPr lang="en-US" dirty="0"/>
              <a:t>The kind of drop off in production could lead to the exposure that Orsted had for overproduction in the hedge contracts. </a:t>
            </a:r>
          </a:p>
          <a:p>
            <a:pPr algn="l"/>
            <a:r>
              <a:rPr lang="en-US" dirty="0"/>
              <a:t>Needless to say, when making forecasts for M&amp;A analysis you should ask detailed questions about the historic achieved capacity factors and whether factors other than wind speeds are driving the trends.</a:t>
            </a:r>
          </a:p>
        </p:txBody>
      </p:sp>
      <p:sp>
        <p:nvSpPr>
          <p:cNvPr id="6" name="Slide Number Placeholder 5">
            <a:extLst>
              <a:ext uri="{FF2B5EF4-FFF2-40B4-BE49-F238E27FC236}">
                <a16:creationId xmlns:a16="http://schemas.microsoft.com/office/drawing/2014/main" id="{469469B0-9575-F0D3-0A74-CF737907BC6B}"/>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128</a:t>
            </a:fld>
            <a:endParaRPr lang="en-GB" dirty="0"/>
          </a:p>
        </p:txBody>
      </p:sp>
      <p:pic>
        <p:nvPicPr>
          <p:cNvPr id="4" name="Picture 3">
            <a:extLst>
              <a:ext uri="{FF2B5EF4-FFF2-40B4-BE49-F238E27FC236}">
                <a16:creationId xmlns:a16="http://schemas.microsoft.com/office/drawing/2014/main" id="{70A0EA6B-2178-340E-98C2-8D16C9D91DDB}"/>
              </a:ext>
            </a:extLst>
          </p:cNvPr>
          <p:cNvPicPr>
            <a:picLocks noChangeAspect="1"/>
          </p:cNvPicPr>
          <p:nvPr/>
        </p:nvPicPr>
        <p:blipFill>
          <a:blip r:embed="rId2"/>
          <a:stretch>
            <a:fillRect/>
          </a:stretch>
        </p:blipFill>
        <p:spPr>
          <a:xfrm>
            <a:off x="5594831" y="1009651"/>
            <a:ext cx="3287912" cy="2403082"/>
          </a:xfrm>
          <a:prstGeom prst="rect">
            <a:avLst/>
          </a:prstGeom>
        </p:spPr>
      </p:pic>
      <p:pic>
        <p:nvPicPr>
          <p:cNvPr id="5" name="Content Placeholder 4">
            <a:extLst>
              <a:ext uri="{FF2B5EF4-FFF2-40B4-BE49-F238E27FC236}">
                <a16:creationId xmlns:a16="http://schemas.microsoft.com/office/drawing/2014/main" id="{B82E1FEA-00D8-5EE6-0BA0-F3942476BFE6}"/>
              </a:ext>
            </a:extLst>
          </p:cNvPr>
          <p:cNvPicPr>
            <a:picLocks noChangeAspect="1"/>
          </p:cNvPicPr>
          <p:nvPr/>
        </p:nvPicPr>
        <p:blipFill>
          <a:blip r:embed="rId3"/>
          <a:stretch>
            <a:fillRect/>
          </a:stretch>
        </p:blipFill>
        <p:spPr>
          <a:xfrm>
            <a:off x="5664030" y="3643114"/>
            <a:ext cx="3218713" cy="2357636"/>
          </a:xfrm>
          <a:prstGeom prst="rect">
            <a:avLst/>
          </a:prstGeom>
        </p:spPr>
      </p:pic>
    </p:spTree>
    <p:extLst>
      <p:ext uri="{BB962C8B-B14F-4D97-AF65-F5344CB8AC3E}">
        <p14:creationId xmlns:p14="http://schemas.microsoft.com/office/powerpoint/2010/main" val="109622283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2C5AF-41A4-FEAA-8171-8A46B21BB3CC}"/>
              </a:ext>
            </a:extLst>
          </p:cNvPr>
          <p:cNvSpPr>
            <a:spLocks noGrp="1"/>
          </p:cNvSpPr>
          <p:nvPr>
            <p:ph type="title"/>
          </p:nvPr>
        </p:nvSpPr>
        <p:spPr/>
        <p:txBody>
          <a:bodyPr>
            <a:normAutofit fontScale="90000"/>
          </a:bodyPr>
          <a:lstStyle/>
          <a:p>
            <a:r>
              <a:rPr lang="en-US" dirty="0"/>
              <a:t>Aggregate Data Masks Worrisome Trends</a:t>
            </a:r>
          </a:p>
        </p:txBody>
      </p:sp>
      <p:pic>
        <p:nvPicPr>
          <p:cNvPr id="6" name="Content Placeholder 5">
            <a:extLst>
              <a:ext uri="{FF2B5EF4-FFF2-40B4-BE49-F238E27FC236}">
                <a16:creationId xmlns:a16="http://schemas.microsoft.com/office/drawing/2014/main" id="{CA03123B-654D-A996-7762-CC65FB3F2FB9}"/>
              </a:ext>
            </a:extLst>
          </p:cNvPr>
          <p:cNvPicPr>
            <a:picLocks noGrp="1" noChangeAspect="1"/>
          </p:cNvPicPr>
          <p:nvPr>
            <p:ph idx="1"/>
          </p:nvPr>
        </p:nvPicPr>
        <p:blipFill>
          <a:blip r:embed="rId2"/>
          <a:stretch>
            <a:fillRect/>
          </a:stretch>
        </p:blipFill>
        <p:spPr>
          <a:xfrm>
            <a:off x="739440" y="4625885"/>
            <a:ext cx="7401898" cy="1300841"/>
          </a:xfrm>
        </p:spPr>
      </p:pic>
      <p:pic>
        <p:nvPicPr>
          <p:cNvPr id="5" name="Picture 4">
            <a:extLst>
              <a:ext uri="{FF2B5EF4-FFF2-40B4-BE49-F238E27FC236}">
                <a16:creationId xmlns:a16="http://schemas.microsoft.com/office/drawing/2014/main" id="{8F842C2B-7E9B-F466-7AA0-BC8E6CAD90BC}"/>
              </a:ext>
            </a:extLst>
          </p:cNvPr>
          <p:cNvPicPr>
            <a:picLocks noChangeAspect="1"/>
          </p:cNvPicPr>
          <p:nvPr/>
        </p:nvPicPr>
        <p:blipFill>
          <a:blip r:embed="rId3"/>
          <a:stretch>
            <a:fillRect/>
          </a:stretch>
        </p:blipFill>
        <p:spPr>
          <a:xfrm>
            <a:off x="3900092" y="1635049"/>
            <a:ext cx="3584925" cy="2630816"/>
          </a:xfrm>
          <a:prstGeom prst="rect">
            <a:avLst/>
          </a:prstGeom>
        </p:spPr>
      </p:pic>
      <p:sp>
        <p:nvSpPr>
          <p:cNvPr id="7" name="TextBox 6">
            <a:extLst>
              <a:ext uri="{FF2B5EF4-FFF2-40B4-BE49-F238E27FC236}">
                <a16:creationId xmlns:a16="http://schemas.microsoft.com/office/drawing/2014/main" id="{9E4C314F-C809-F8E4-64E5-D51F1D8C032E}"/>
              </a:ext>
            </a:extLst>
          </p:cNvPr>
          <p:cNvSpPr txBox="1"/>
          <p:nvPr/>
        </p:nvSpPr>
        <p:spPr>
          <a:xfrm>
            <a:off x="398418" y="1530837"/>
            <a:ext cx="2707574" cy="2862322"/>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Orsted’s largest projects are in the UK which do not show the drop-off in capacity factors and these projects result in the load factor below that shows reasonably constant capacity factors.</a:t>
            </a:r>
          </a:p>
          <a:p>
            <a:endParaRPr lang="en-US" sz="1500" dirty="0">
              <a:latin typeface="Arial" panose="020B0604020202020204" pitchFamily="34" charset="0"/>
              <a:cs typeface="Arial" panose="020B0604020202020204" pitchFamily="34" charset="0"/>
            </a:endParaRPr>
          </a:p>
          <a:p>
            <a:r>
              <a:rPr lang="en-US" sz="1500" dirty="0">
                <a:latin typeface="Arial" panose="020B0604020202020204" pitchFamily="34" charset="0"/>
                <a:cs typeface="Arial" panose="020B0604020202020204" pitchFamily="34" charset="0"/>
              </a:rPr>
              <a:t>Orsted management refers to the aggregate data when asked about lower wind speeds.</a:t>
            </a:r>
          </a:p>
        </p:txBody>
      </p:sp>
      <p:sp>
        <p:nvSpPr>
          <p:cNvPr id="3" name="Slide Number Placeholder 2">
            <a:extLst>
              <a:ext uri="{FF2B5EF4-FFF2-40B4-BE49-F238E27FC236}">
                <a16:creationId xmlns:a16="http://schemas.microsoft.com/office/drawing/2014/main" id="{C81C1077-030E-CE92-173E-3F4E917A505F}"/>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129</a:t>
            </a:fld>
            <a:endParaRPr lang="en-GB" dirty="0"/>
          </a:p>
        </p:txBody>
      </p:sp>
    </p:spTree>
    <p:extLst>
      <p:ext uri="{BB962C8B-B14F-4D97-AF65-F5344CB8AC3E}">
        <p14:creationId xmlns:p14="http://schemas.microsoft.com/office/powerpoint/2010/main" val="2361872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4B21C-8BF8-A32E-7596-D4814630272A}"/>
              </a:ext>
            </a:extLst>
          </p:cNvPr>
          <p:cNvSpPr>
            <a:spLocks noGrp="1"/>
          </p:cNvSpPr>
          <p:nvPr>
            <p:ph type="ctrTitle"/>
          </p:nvPr>
        </p:nvSpPr>
        <p:spPr/>
        <p:txBody>
          <a:bodyPr/>
          <a:lstStyle/>
          <a:p>
            <a:r>
              <a:rPr lang="en-US" dirty="0"/>
              <a:t>Counter Parties</a:t>
            </a:r>
          </a:p>
        </p:txBody>
      </p:sp>
      <p:pic>
        <p:nvPicPr>
          <p:cNvPr id="5" name="Picture 4">
            <a:extLst>
              <a:ext uri="{FF2B5EF4-FFF2-40B4-BE49-F238E27FC236}">
                <a16:creationId xmlns:a16="http://schemas.microsoft.com/office/drawing/2014/main" id="{405D5EA5-9C2F-E9D0-47A4-742708CA1F60}"/>
              </a:ext>
            </a:extLst>
          </p:cNvPr>
          <p:cNvPicPr>
            <a:picLocks noChangeAspect="1"/>
          </p:cNvPicPr>
          <p:nvPr/>
        </p:nvPicPr>
        <p:blipFill>
          <a:blip r:embed="rId2"/>
          <a:stretch>
            <a:fillRect/>
          </a:stretch>
        </p:blipFill>
        <p:spPr>
          <a:xfrm>
            <a:off x="5025390" y="566590"/>
            <a:ext cx="3390900" cy="5838825"/>
          </a:xfrm>
          <a:prstGeom prst="rect">
            <a:avLst/>
          </a:prstGeom>
        </p:spPr>
      </p:pic>
    </p:spTree>
    <p:extLst>
      <p:ext uri="{BB962C8B-B14F-4D97-AF65-F5344CB8AC3E}">
        <p14:creationId xmlns:p14="http://schemas.microsoft.com/office/powerpoint/2010/main" val="332739821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FDD2B-E8C1-64A1-9487-5B2AA5FD3295}"/>
              </a:ext>
            </a:extLst>
          </p:cNvPr>
          <p:cNvSpPr>
            <a:spLocks noGrp="1"/>
          </p:cNvSpPr>
          <p:nvPr>
            <p:ph type="title"/>
          </p:nvPr>
        </p:nvSpPr>
        <p:spPr/>
        <p:txBody>
          <a:bodyPr>
            <a:normAutofit fontScale="90000"/>
          </a:bodyPr>
          <a:lstStyle/>
          <a:p>
            <a:r>
              <a:rPr lang="en-US" dirty="0"/>
              <a:t>Capacity Factor of On-Shore Wind Farms</a:t>
            </a:r>
          </a:p>
        </p:txBody>
      </p:sp>
      <p:sp>
        <p:nvSpPr>
          <p:cNvPr id="3" name="Slide Number Placeholder 2">
            <a:extLst>
              <a:ext uri="{FF2B5EF4-FFF2-40B4-BE49-F238E27FC236}">
                <a16:creationId xmlns:a16="http://schemas.microsoft.com/office/drawing/2014/main" id="{C641FD48-D13D-9A0A-9F53-B5A263E41B78}"/>
              </a:ext>
            </a:extLst>
          </p:cNvPr>
          <p:cNvSpPr>
            <a:spLocks noGrp="1"/>
          </p:cNvSpPr>
          <p:nvPr>
            <p:ph type="sldNum" sz="quarter" idx="12"/>
          </p:nvPr>
        </p:nvSpPr>
        <p:spPr/>
        <p:txBody>
          <a:bodyPr/>
          <a:lstStyle/>
          <a:p>
            <a:fld id="{EB241CD2-1E45-42A3-B213-66A034DF9A3B}" type="slidenum">
              <a:rPr lang="en-GB" smtClean="0"/>
              <a:t>130</a:t>
            </a:fld>
            <a:endParaRPr lang="en-GB" dirty="0"/>
          </a:p>
        </p:txBody>
      </p:sp>
      <p:pic>
        <p:nvPicPr>
          <p:cNvPr id="9" name="Picture 8">
            <a:extLst>
              <a:ext uri="{FF2B5EF4-FFF2-40B4-BE49-F238E27FC236}">
                <a16:creationId xmlns:a16="http://schemas.microsoft.com/office/drawing/2014/main" id="{0610F4B0-AF57-195B-A7C6-9EFAFA7BA254}"/>
              </a:ext>
            </a:extLst>
          </p:cNvPr>
          <p:cNvPicPr>
            <a:picLocks noChangeAspect="1"/>
          </p:cNvPicPr>
          <p:nvPr/>
        </p:nvPicPr>
        <p:blipFill>
          <a:blip r:embed="rId2"/>
          <a:stretch>
            <a:fillRect/>
          </a:stretch>
        </p:blipFill>
        <p:spPr>
          <a:xfrm>
            <a:off x="796629" y="1614326"/>
            <a:ext cx="5538856" cy="1916879"/>
          </a:xfrm>
          <a:prstGeom prst="rect">
            <a:avLst/>
          </a:prstGeom>
        </p:spPr>
      </p:pic>
      <p:pic>
        <p:nvPicPr>
          <p:cNvPr id="11" name="Picture 10">
            <a:extLst>
              <a:ext uri="{FF2B5EF4-FFF2-40B4-BE49-F238E27FC236}">
                <a16:creationId xmlns:a16="http://schemas.microsoft.com/office/drawing/2014/main" id="{403E6117-9896-BA2A-BA7E-1DD2F113A16D}"/>
              </a:ext>
            </a:extLst>
          </p:cNvPr>
          <p:cNvPicPr>
            <a:picLocks noChangeAspect="1"/>
          </p:cNvPicPr>
          <p:nvPr/>
        </p:nvPicPr>
        <p:blipFill>
          <a:blip r:embed="rId3"/>
          <a:stretch>
            <a:fillRect/>
          </a:stretch>
        </p:blipFill>
        <p:spPr>
          <a:xfrm>
            <a:off x="4428013" y="3474679"/>
            <a:ext cx="4252256" cy="2459006"/>
          </a:xfrm>
          <a:prstGeom prst="rect">
            <a:avLst/>
          </a:prstGeom>
        </p:spPr>
      </p:pic>
      <p:sp>
        <p:nvSpPr>
          <p:cNvPr id="12" name="TextBox 11">
            <a:extLst>
              <a:ext uri="{FF2B5EF4-FFF2-40B4-BE49-F238E27FC236}">
                <a16:creationId xmlns:a16="http://schemas.microsoft.com/office/drawing/2014/main" id="{B8B77AB0-0B83-BEE1-0C9B-E5AE78B97CBD}"/>
              </a:ext>
            </a:extLst>
          </p:cNvPr>
          <p:cNvSpPr txBox="1"/>
          <p:nvPr/>
        </p:nvSpPr>
        <p:spPr>
          <a:xfrm>
            <a:off x="374280" y="4248609"/>
            <a:ext cx="3442346" cy="1708160"/>
          </a:xfrm>
          <a:prstGeom prst="rect">
            <a:avLst/>
          </a:prstGeom>
          <a:solidFill>
            <a:schemeClr val="bg1"/>
          </a:solidFill>
        </p:spPr>
        <p:txBody>
          <a:bodyPr wrap="square" rtlCol="0">
            <a:spAutoFit/>
          </a:bodyPr>
          <a:lstStyle/>
          <a:p>
            <a:r>
              <a:rPr lang="en-US" sz="1500" dirty="0">
                <a:latin typeface="Arial" panose="020B0604020202020204" pitchFamily="34" charset="0"/>
                <a:cs typeface="Arial" panose="020B0604020202020204" pitchFamily="34" charset="0"/>
              </a:rPr>
              <a:t>The on-shore for US projects shown above demonstrate a drop-off in 2023. This could be one bad year or due to transmission constraints. This data was not available to investors until recently and Orsted has not addressed the issue.</a:t>
            </a:r>
          </a:p>
        </p:txBody>
      </p:sp>
    </p:spTree>
    <p:extLst>
      <p:ext uri="{BB962C8B-B14F-4D97-AF65-F5344CB8AC3E}">
        <p14:creationId xmlns:p14="http://schemas.microsoft.com/office/powerpoint/2010/main" val="65755482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8393C-F065-E65F-2214-5356431BD8EE}"/>
              </a:ext>
            </a:extLst>
          </p:cNvPr>
          <p:cNvSpPr>
            <a:spLocks noGrp="1"/>
          </p:cNvSpPr>
          <p:nvPr>
            <p:ph type="title"/>
          </p:nvPr>
        </p:nvSpPr>
        <p:spPr>
          <a:xfrm>
            <a:off x="200025" y="1009652"/>
            <a:ext cx="7606242" cy="490537"/>
          </a:xfrm>
        </p:spPr>
        <p:txBody>
          <a:bodyPr>
            <a:normAutofit fontScale="90000"/>
          </a:bodyPr>
          <a:lstStyle/>
          <a:p>
            <a:r>
              <a:rPr lang="en-US" dirty="0"/>
              <a:t>Another Comment from Earnings Call Transcripts</a:t>
            </a:r>
          </a:p>
        </p:txBody>
      </p:sp>
      <p:sp>
        <p:nvSpPr>
          <p:cNvPr id="3" name="Content Placeholder 2">
            <a:extLst>
              <a:ext uri="{FF2B5EF4-FFF2-40B4-BE49-F238E27FC236}">
                <a16:creationId xmlns:a16="http://schemas.microsoft.com/office/drawing/2014/main" id="{879D3FE7-046A-DDB8-DFCE-4B0116DE8362}"/>
              </a:ext>
            </a:extLst>
          </p:cNvPr>
          <p:cNvSpPr>
            <a:spLocks noGrp="1"/>
          </p:cNvSpPr>
          <p:nvPr>
            <p:ph idx="1"/>
          </p:nvPr>
        </p:nvSpPr>
        <p:spPr>
          <a:xfrm>
            <a:off x="304801" y="1764506"/>
            <a:ext cx="8316686" cy="3296444"/>
          </a:xfrm>
        </p:spPr>
        <p:txBody>
          <a:bodyPr>
            <a:normAutofit fontScale="85000" lnSpcReduction="20000"/>
          </a:bodyPr>
          <a:lstStyle/>
          <a:p>
            <a:r>
              <a:rPr lang="en-US" dirty="0"/>
              <a:t>If you'd like a bit more about kind of what's happened this year and where we go next with your strategy update or the review that you've talked about. And I think my kind of opening comment is if we reflect on the various announcements this year. </a:t>
            </a:r>
          </a:p>
          <a:p>
            <a:r>
              <a:rPr lang="en-US" dirty="0"/>
              <a:t>Since you've started really dealing with and communicating about these legacy issues, starting with the first impairment at the beginning of the year, the full year results for Q1 and Q2, the CMD, the August profit warning, and then the release we're talking about today. </a:t>
            </a:r>
            <a:r>
              <a:rPr lang="en-US" b="1" i="1" dirty="0"/>
              <a:t>And it does seem clear that each time you've had an update, the situation has been kind of worse than you thought it was at the time before. </a:t>
            </a:r>
            <a:r>
              <a:rPr lang="en-US" dirty="0"/>
              <a:t>And the numbers have got bigger, not smaller. And I guess that's what drives the kind of questions that we receive from your shareholders and investors. </a:t>
            </a:r>
          </a:p>
          <a:p>
            <a:r>
              <a:rPr lang="en-US" dirty="0"/>
              <a:t>And what people constantly ask us is when do we think you can draw a line underneath all these problems and kind of move forward in a way that leaves the uncertainties behind? And I'm sure that you're asking the same question. I don't mean to be flippant about it. But just to kind of turn this into a question you can answer. I mean, when you set out this strategy update that you've talked about, is it your intention that update will then give us a new base plan. Like financial targets and financing equation, that only then relies on projects where you've taken FID. You've got contracts 100% locked.</a:t>
            </a:r>
          </a:p>
          <a:p>
            <a:r>
              <a:rPr lang="en-US" dirty="0"/>
              <a:t>You have good status of project execution. Suppliers are delivering comfortably against what you're expecting and so on. So, is there anything else that you might be hoping for, like projects that could go ahead if they get a bump in the tax credit or get a bit more support or anything else, would all be an upside to the plan. </a:t>
            </a:r>
          </a:p>
        </p:txBody>
      </p:sp>
      <p:sp>
        <p:nvSpPr>
          <p:cNvPr id="4" name="Slide Number Placeholder 3">
            <a:extLst>
              <a:ext uri="{FF2B5EF4-FFF2-40B4-BE49-F238E27FC236}">
                <a16:creationId xmlns:a16="http://schemas.microsoft.com/office/drawing/2014/main" id="{CBC416F8-96A8-BE82-9A31-8D3F72A32D0F}"/>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131</a:t>
            </a:fld>
            <a:endParaRPr lang="en-GB" dirty="0"/>
          </a:p>
        </p:txBody>
      </p:sp>
    </p:spTree>
    <p:extLst>
      <p:ext uri="{BB962C8B-B14F-4D97-AF65-F5344CB8AC3E}">
        <p14:creationId xmlns:p14="http://schemas.microsoft.com/office/powerpoint/2010/main" val="428523928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318A-EC87-7C08-64F5-73C72E8AE9FD}"/>
              </a:ext>
            </a:extLst>
          </p:cNvPr>
          <p:cNvSpPr>
            <a:spLocks noGrp="1"/>
          </p:cNvSpPr>
          <p:nvPr>
            <p:ph type="title"/>
          </p:nvPr>
        </p:nvSpPr>
        <p:spPr>
          <a:xfrm>
            <a:off x="200025" y="1009652"/>
            <a:ext cx="7606242" cy="490537"/>
          </a:xfrm>
        </p:spPr>
        <p:txBody>
          <a:bodyPr>
            <a:normAutofit fontScale="90000"/>
          </a:bodyPr>
          <a:lstStyle/>
          <a:p>
            <a:r>
              <a:rPr lang="en-US" dirty="0"/>
              <a:t>Target Credit Rating</a:t>
            </a:r>
          </a:p>
        </p:txBody>
      </p:sp>
      <p:sp>
        <p:nvSpPr>
          <p:cNvPr id="3" name="Content Placeholder 2">
            <a:extLst>
              <a:ext uri="{FF2B5EF4-FFF2-40B4-BE49-F238E27FC236}">
                <a16:creationId xmlns:a16="http://schemas.microsoft.com/office/drawing/2014/main" id="{A84DBAD0-FBF1-E82A-86DC-6BA5F3EDE0F2}"/>
              </a:ext>
            </a:extLst>
          </p:cNvPr>
          <p:cNvSpPr>
            <a:spLocks noGrp="1"/>
          </p:cNvSpPr>
          <p:nvPr>
            <p:ph idx="1"/>
          </p:nvPr>
        </p:nvSpPr>
        <p:spPr>
          <a:xfrm>
            <a:off x="304801" y="1764506"/>
            <a:ext cx="8316686" cy="3296444"/>
          </a:xfrm>
        </p:spPr>
        <p:txBody>
          <a:bodyPr/>
          <a:lstStyle/>
          <a:p>
            <a:r>
              <a:rPr lang="en-US" dirty="0"/>
              <a:t>Yeah. So, our perspective on this is that of course we want to create stability around our credit profile. And we believe that the BBB+ level is also a level that makes us competitive when we are bidding with the right level of funding costs compared to the capacity, we have within the key credit metrics. </a:t>
            </a:r>
          </a:p>
          <a:p>
            <a:r>
              <a:rPr lang="en-US" dirty="0"/>
              <a:t>On top of that, we also rely on, for example, a lot of counterparts for doing trading and also to deliver on our farm down model. We are also relying on being a credit worthy counterpart towards the investors. Those are some of the key drivers for us wanting to retain a BBB+ rating. But we are not targeting a lower credit rating. So, that is our target and that is what we will protect with our capital structure.</a:t>
            </a:r>
          </a:p>
        </p:txBody>
      </p:sp>
      <p:sp>
        <p:nvSpPr>
          <p:cNvPr id="4" name="Slide Number Placeholder 3">
            <a:extLst>
              <a:ext uri="{FF2B5EF4-FFF2-40B4-BE49-F238E27FC236}">
                <a16:creationId xmlns:a16="http://schemas.microsoft.com/office/drawing/2014/main" id="{E6A60525-3396-E458-B8ED-41E4CF77B22A}"/>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132</a:t>
            </a:fld>
            <a:endParaRPr lang="en-GB" dirty="0"/>
          </a:p>
        </p:txBody>
      </p:sp>
    </p:spTree>
    <p:extLst>
      <p:ext uri="{BB962C8B-B14F-4D97-AF65-F5344CB8AC3E}">
        <p14:creationId xmlns:p14="http://schemas.microsoft.com/office/powerpoint/2010/main" val="159924028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15BC9-43DF-D087-3FA6-63D433520864}"/>
              </a:ext>
            </a:extLst>
          </p:cNvPr>
          <p:cNvSpPr>
            <a:spLocks noGrp="1"/>
          </p:cNvSpPr>
          <p:nvPr>
            <p:ph type="ctrTitle"/>
          </p:nvPr>
        </p:nvSpPr>
        <p:spPr/>
        <p:txBody>
          <a:bodyPr/>
          <a:lstStyle/>
          <a:p>
            <a:r>
              <a:rPr lang="en-US" dirty="0"/>
              <a:t>Electricity Pricing History</a:t>
            </a:r>
          </a:p>
        </p:txBody>
      </p:sp>
    </p:spTree>
    <p:extLst>
      <p:ext uri="{BB962C8B-B14F-4D97-AF65-F5344CB8AC3E}">
        <p14:creationId xmlns:p14="http://schemas.microsoft.com/office/powerpoint/2010/main" val="318989130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90D38-9942-E54C-0B6A-818E5C843EDE}"/>
              </a:ext>
            </a:extLst>
          </p:cNvPr>
          <p:cNvSpPr>
            <a:spLocks noGrp="1"/>
          </p:cNvSpPr>
          <p:nvPr>
            <p:ph type="ctrTitle"/>
          </p:nvPr>
        </p:nvSpPr>
        <p:spPr>
          <a:xfrm>
            <a:off x="888023" y="2102644"/>
            <a:ext cx="6363891" cy="1326356"/>
          </a:xfrm>
        </p:spPr>
        <p:txBody>
          <a:bodyPr>
            <a:noAutofit/>
          </a:bodyPr>
          <a:lstStyle/>
          <a:p>
            <a:br>
              <a:rPr lang="en-US" sz="3200" dirty="0"/>
            </a:br>
            <a:r>
              <a:rPr lang="en-US" sz="3200" dirty="0"/>
              <a:t>Some Historic Perspective would be good</a:t>
            </a:r>
            <a:br>
              <a:rPr lang="en-US" sz="3200" dirty="0"/>
            </a:br>
            <a:br>
              <a:rPr lang="en-US" sz="3200" dirty="0"/>
            </a:br>
            <a:r>
              <a:rPr lang="en-US" sz="3200" dirty="0"/>
              <a:t>Part 1: 1945 to 1973</a:t>
            </a:r>
            <a:br>
              <a:rPr lang="en-US" sz="3200" dirty="0"/>
            </a:br>
            <a:br>
              <a:rPr lang="en-US" sz="3200" dirty="0"/>
            </a:br>
            <a:r>
              <a:rPr lang="en-US" sz="3200" dirty="0"/>
              <a:t>Les Trente Gloriouses or MAGA</a:t>
            </a:r>
            <a:br>
              <a:rPr lang="en-US" sz="3200" dirty="0"/>
            </a:br>
            <a:br>
              <a:rPr lang="en-US" sz="3200" dirty="0"/>
            </a:br>
            <a:r>
              <a:rPr lang="en-US" sz="3200" dirty="0"/>
              <a:t>Regulatory Scheme – Cost Plus Regulation with WACC</a:t>
            </a:r>
          </a:p>
        </p:txBody>
      </p:sp>
    </p:spTree>
    <p:extLst>
      <p:ext uri="{BB962C8B-B14F-4D97-AF65-F5344CB8AC3E}">
        <p14:creationId xmlns:p14="http://schemas.microsoft.com/office/powerpoint/2010/main" val="215951350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E02A8-A5D3-2024-6878-D319E8649E90}"/>
              </a:ext>
            </a:extLst>
          </p:cNvPr>
          <p:cNvSpPr>
            <a:spLocks noGrp="1"/>
          </p:cNvSpPr>
          <p:nvPr>
            <p:ph type="title"/>
          </p:nvPr>
        </p:nvSpPr>
        <p:spPr/>
        <p:txBody>
          <a:bodyPr>
            <a:normAutofit fontScale="90000"/>
          </a:bodyPr>
          <a:lstStyle/>
          <a:p>
            <a:r>
              <a:rPr lang="en-US" dirty="0"/>
              <a:t>Les Trente Glorieouses  and MAGA or MUBA – 1945 to 1973 </a:t>
            </a:r>
          </a:p>
        </p:txBody>
      </p:sp>
      <p:sp>
        <p:nvSpPr>
          <p:cNvPr id="10" name="Content Placeholder 9">
            <a:extLst>
              <a:ext uri="{FF2B5EF4-FFF2-40B4-BE49-F238E27FC236}">
                <a16:creationId xmlns:a16="http://schemas.microsoft.com/office/drawing/2014/main" id="{0A93E0B1-4878-2009-1BCF-A39DFCEDA44E}"/>
              </a:ext>
            </a:extLst>
          </p:cNvPr>
          <p:cNvSpPr>
            <a:spLocks noGrp="1"/>
          </p:cNvSpPr>
          <p:nvPr>
            <p:ph idx="1"/>
          </p:nvPr>
        </p:nvSpPr>
        <p:spPr/>
        <p:txBody>
          <a:bodyPr>
            <a:normAutofit/>
          </a:bodyPr>
          <a:lstStyle/>
          <a:p>
            <a:r>
              <a:rPr lang="en-US" dirty="0"/>
              <a:t>Appliances and Bigger Houses</a:t>
            </a:r>
          </a:p>
          <a:p>
            <a:pPr lvl="1"/>
            <a:r>
              <a:rPr lang="en-US" dirty="0"/>
              <a:t>Washing Machine</a:t>
            </a:r>
          </a:p>
          <a:p>
            <a:pPr lvl="1"/>
            <a:r>
              <a:rPr lang="en-US" dirty="0"/>
              <a:t>Dryer</a:t>
            </a:r>
          </a:p>
          <a:p>
            <a:pPr lvl="1"/>
            <a:r>
              <a:rPr lang="en-US" dirty="0"/>
              <a:t>Electric Stove</a:t>
            </a:r>
          </a:p>
          <a:p>
            <a:pPr lvl="1"/>
            <a:r>
              <a:rPr lang="en-US" dirty="0"/>
              <a:t>More Lights</a:t>
            </a:r>
          </a:p>
          <a:p>
            <a:pPr lvl="1"/>
            <a:r>
              <a:rPr lang="en-US" dirty="0"/>
              <a:t>Air Conditioning</a:t>
            </a:r>
          </a:p>
          <a:p>
            <a:endParaRPr lang="en-US" dirty="0"/>
          </a:p>
        </p:txBody>
      </p:sp>
      <p:sp>
        <p:nvSpPr>
          <p:cNvPr id="7" name="Slide Number Placeholder 6">
            <a:extLst>
              <a:ext uri="{FF2B5EF4-FFF2-40B4-BE49-F238E27FC236}">
                <a16:creationId xmlns:a16="http://schemas.microsoft.com/office/drawing/2014/main" id="{E5D77F58-644C-CDDB-7C77-1486E039A1CB}"/>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135</a:t>
            </a:fld>
            <a:endParaRPr lang="en-GB" dirty="0"/>
          </a:p>
        </p:txBody>
      </p:sp>
      <p:pic>
        <p:nvPicPr>
          <p:cNvPr id="12" name="Picture 11">
            <a:extLst>
              <a:ext uri="{FF2B5EF4-FFF2-40B4-BE49-F238E27FC236}">
                <a16:creationId xmlns:a16="http://schemas.microsoft.com/office/drawing/2014/main" id="{8FC958A3-25DB-1C40-66BA-2A7B2C03058B}"/>
              </a:ext>
            </a:extLst>
          </p:cNvPr>
          <p:cNvPicPr>
            <a:picLocks noChangeAspect="1"/>
          </p:cNvPicPr>
          <p:nvPr/>
        </p:nvPicPr>
        <p:blipFill>
          <a:blip r:embed="rId2"/>
          <a:stretch>
            <a:fillRect/>
          </a:stretch>
        </p:blipFill>
        <p:spPr>
          <a:xfrm>
            <a:off x="4445750" y="2650667"/>
            <a:ext cx="4581393" cy="3312764"/>
          </a:xfrm>
          <a:prstGeom prst="rect">
            <a:avLst/>
          </a:prstGeom>
        </p:spPr>
      </p:pic>
      <p:pic>
        <p:nvPicPr>
          <p:cNvPr id="8" name="Picture 7">
            <a:extLst>
              <a:ext uri="{FF2B5EF4-FFF2-40B4-BE49-F238E27FC236}">
                <a16:creationId xmlns:a16="http://schemas.microsoft.com/office/drawing/2014/main" id="{9460EEA3-6971-622C-6730-2CAE0ABBFBB5}"/>
              </a:ext>
            </a:extLst>
          </p:cNvPr>
          <p:cNvPicPr>
            <a:picLocks noChangeAspect="1"/>
          </p:cNvPicPr>
          <p:nvPr/>
        </p:nvPicPr>
        <p:blipFill>
          <a:blip r:embed="rId3"/>
          <a:stretch>
            <a:fillRect/>
          </a:stretch>
        </p:blipFill>
        <p:spPr>
          <a:xfrm>
            <a:off x="437606" y="3614955"/>
            <a:ext cx="3721751" cy="2340911"/>
          </a:xfrm>
          <a:prstGeom prst="rect">
            <a:avLst/>
          </a:prstGeom>
        </p:spPr>
      </p:pic>
      <p:sp>
        <p:nvSpPr>
          <p:cNvPr id="3" name="TextBox 2">
            <a:extLst>
              <a:ext uri="{FF2B5EF4-FFF2-40B4-BE49-F238E27FC236}">
                <a16:creationId xmlns:a16="http://schemas.microsoft.com/office/drawing/2014/main" id="{8AB1CFCE-C91A-6401-9B4B-CF507C1FC40A}"/>
              </a:ext>
            </a:extLst>
          </p:cNvPr>
          <p:cNvSpPr txBox="1"/>
          <p:nvPr/>
        </p:nvSpPr>
        <p:spPr>
          <a:xfrm>
            <a:off x="4292163" y="1849087"/>
            <a:ext cx="1533872" cy="1892826"/>
          </a:xfrm>
          <a:prstGeom prst="rect">
            <a:avLst/>
          </a:prstGeom>
          <a:solidFill>
            <a:srgbClr val="FFFF00"/>
          </a:solidFill>
        </p:spPr>
        <p:txBody>
          <a:bodyPr wrap="square" rtlCol="0">
            <a:spAutoFit/>
          </a:bodyPr>
          <a:lstStyle/>
          <a:p>
            <a:r>
              <a:rPr lang="en-US" sz="900" dirty="0">
                <a:latin typeface="Arial" panose="020B0604020202020204" pitchFamily="34" charset="0"/>
                <a:cs typeface="Arial" panose="020B0604020202020204" pitchFamily="34" charset="0"/>
              </a:rPr>
              <a:t>Why is this introduction relevant for M&amp;A Analysis. Demonstrates classic corporate finance. Companies want to get back to the low risk from cost plus model with WACC.</a:t>
            </a:r>
          </a:p>
          <a:p>
            <a:endParaRPr lang="en-US" sz="900" dirty="0">
              <a:latin typeface="Arial" panose="020B060402020202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You will see that this analysis cannot be applied to companies like Orsted that are not stable.  </a:t>
            </a:r>
          </a:p>
        </p:txBody>
      </p:sp>
    </p:spTree>
    <p:extLst>
      <p:ext uri="{BB962C8B-B14F-4D97-AF65-F5344CB8AC3E}">
        <p14:creationId xmlns:p14="http://schemas.microsoft.com/office/powerpoint/2010/main" val="400891072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48CC3-CF44-612E-16FA-41585AC2C0D0}"/>
              </a:ext>
            </a:extLst>
          </p:cNvPr>
          <p:cNvSpPr>
            <a:spLocks noGrp="1"/>
          </p:cNvSpPr>
          <p:nvPr>
            <p:ph type="title"/>
          </p:nvPr>
        </p:nvSpPr>
        <p:spPr/>
        <p:txBody>
          <a:bodyPr/>
          <a:lstStyle/>
          <a:p>
            <a:r>
              <a:rPr lang="en-US" dirty="0"/>
              <a:t>GE and Electricity</a:t>
            </a:r>
          </a:p>
        </p:txBody>
      </p:sp>
      <p:sp>
        <p:nvSpPr>
          <p:cNvPr id="3" name="Content Placeholder 2">
            <a:extLst>
              <a:ext uri="{FF2B5EF4-FFF2-40B4-BE49-F238E27FC236}">
                <a16:creationId xmlns:a16="http://schemas.microsoft.com/office/drawing/2014/main" id="{DFC9938C-DD3A-1A58-1E8F-BFF445E8A94E}"/>
              </a:ext>
            </a:extLst>
          </p:cNvPr>
          <p:cNvSpPr>
            <a:spLocks noGrp="1"/>
          </p:cNvSpPr>
          <p:nvPr>
            <p:ph idx="1"/>
          </p:nvPr>
        </p:nvSpPr>
        <p:spPr>
          <a:xfrm>
            <a:off x="304801" y="1209674"/>
            <a:ext cx="4961791" cy="4733925"/>
          </a:xfrm>
        </p:spPr>
        <p:txBody>
          <a:bodyPr>
            <a:normAutofit/>
          </a:bodyPr>
          <a:lstStyle/>
          <a:p>
            <a:pPr algn="l"/>
            <a:r>
              <a:rPr lang="en-US" sz="2100" dirty="0"/>
              <a:t>Natural monopoly and cost-plus regulation or government ownership – No incentives for cost control of capital expenditures or operating costs.</a:t>
            </a:r>
          </a:p>
          <a:p>
            <a:pPr algn="l"/>
            <a:r>
              <a:rPr lang="en-US" sz="2100" dirty="0"/>
              <a:t>GE is most valuable company in the world – Note what a 15% growth rate means from compounding over a long period of time,</a:t>
            </a:r>
          </a:p>
          <a:p>
            <a:pPr algn="l"/>
            <a:r>
              <a:rPr lang="en-US" sz="2100" dirty="0"/>
              <a:t>High Growth and economies of scale allowed declining real cost. Larger networks and larger coal plants.</a:t>
            </a:r>
          </a:p>
          <a:p>
            <a:pPr algn="l"/>
            <a:endParaRPr lang="en-US" sz="2100" dirty="0"/>
          </a:p>
        </p:txBody>
      </p:sp>
      <p:sp>
        <p:nvSpPr>
          <p:cNvPr id="4" name="Slide Number Placeholder 3">
            <a:extLst>
              <a:ext uri="{FF2B5EF4-FFF2-40B4-BE49-F238E27FC236}">
                <a16:creationId xmlns:a16="http://schemas.microsoft.com/office/drawing/2014/main" id="{CC83CCF7-FD6F-BF86-5EC5-3686AA341CF7}"/>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136</a:t>
            </a:fld>
            <a:endParaRPr lang="en-GB" dirty="0"/>
          </a:p>
        </p:txBody>
      </p:sp>
      <p:pic>
        <p:nvPicPr>
          <p:cNvPr id="6" name="Picture 5">
            <a:extLst>
              <a:ext uri="{FF2B5EF4-FFF2-40B4-BE49-F238E27FC236}">
                <a16:creationId xmlns:a16="http://schemas.microsoft.com/office/drawing/2014/main" id="{339E9B2F-F4B0-6012-A583-755BE567CEEB}"/>
              </a:ext>
            </a:extLst>
          </p:cNvPr>
          <p:cNvPicPr>
            <a:picLocks noChangeAspect="1"/>
          </p:cNvPicPr>
          <p:nvPr/>
        </p:nvPicPr>
        <p:blipFill>
          <a:blip r:embed="rId2"/>
          <a:stretch>
            <a:fillRect/>
          </a:stretch>
        </p:blipFill>
        <p:spPr>
          <a:xfrm>
            <a:off x="5743547" y="1240646"/>
            <a:ext cx="2648819" cy="1933249"/>
          </a:xfrm>
          <a:prstGeom prst="rect">
            <a:avLst/>
          </a:prstGeom>
        </p:spPr>
      </p:pic>
      <p:pic>
        <p:nvPicPr>
          <p:cNvPr id="9" name="Picture 8">
            <a:extLst>
              <a:ext uri="{FF2B5EF4-FFF2-40B4-BE49-F238E27FC236}">
                <a16:creationId xmlns:a16="http://schemas.microsoft.com/office/drawing/2014/main" id="{B3F1460B-07D8-836E-1921-FEFD7BE8C2EC}"/>
              </a:ext>
            </a:extLst>
          </p:cNvPr>
          <p:cNvPicPr>
            <a:picLocks noChangeAspect="1"/>
          </p:cNvPicPr>
          <p:nvPr/>
        </p:nvPicPr>
        <p:blipFill>
          <a:blip r:embed="rId3"/>
          <a:stretch>
            <a:fillRect/>
          </a:stretch>
        </p:blipFill>
        <p:spPr>
          <a:xfrm>
            <a:off x="5797684" y="3429000"/>
            <a:ext cx="2594683" cy="1889865"/>
          </a:xfrm>
          <a:prstGeom prst="rect">
            <a:avLst/>
          </a:prstGeom>
        </p:spPr>
      </p:pic>
    </p:spTree>
    <p:extLst>
      <p:ext uri="{BB962C8B-B14F-4D97-AF65-F5344CB8AC3E}">
        <p14:creationId xmlns:p14="http://schemas.microsoft.com/office/powerpoint/2010/main" val="176852604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7A478-6D93-3995-7838-EAB8B0CEDA24}"/>
              </a:ext>
            </a:extLst>
          </p:cNvPr>
          <p:cNvSpPr>
            <a:spLocks noGrp="1"/>
          </p:cNvSpPr>
          <p:nvPr>
            <p:ph type="title"/>
          </p:nvPr>
        </p:nvSpPr>
        <p:spPr/>
        <p:txBody>
          <a:bodyPr>
            <a:normAutofit fontScale="90000"/>
          </a:bodyPr>
          <a:lstStyle/>
          <a:p>
            <a:r>
              <a:rPr lang="en-US" dirty="0"/>
              <a:t>Originally the Class was Named Utility M&amp;A – A Boring Utility Company and MUBA</a:t>
            </a:r>
          </a:p>
        </p:txBody>
      </p:sp>
      <p:pic>
        <p:nvPicPr>
          <p:cNvPr id="6" name="Content Placeholder 5">
            <a:extLst>
              <a:ext uri="{FF2B5EF4-FFF2-40B4-BE49-F238E27FC236}">
                <a16:creationId xmlns:a16="http://schemas.microsoft.com/office/drawing/2014/main" id="{77C79955-301D-EA88-C361-480B72C3640B}"/>
              </a:ext>
            </a:extLst>
          </p:cNvPr>
          <p:cNvPicPr>
            <a:picLocks noGrp="1" noChangeAspect="1"/>
          </p:cNvPicPr>
          <p:nvPr>
            <p:ph idx="1"/>
          </p:nvPr>
        </p:nvPicPr>
        <p:blipFill>
          <a:blip r:embed="rId2"/>
          <a:stretch>
            <a:fillRect/>
          </a:stretch>
        </p:blipFill>
        <p:spPr>
          <a:xfrm>
            <a:off x="304800" y="1585166"/>
            <a:ext cx="8316913" cy="3644806"/>
          </a:xfrm>
        </p:spPr>
      </p:pic>
      <p:sp>
        <p:nvSpPr>
          <p:cNvPr id="4" name="Slide Number Placeholder 3">
            <a:extLst>
              <a:ext uri="{FF2B5EF4-FFF2-40B4-BE49-F238E27FC236}">
                <a16:creationId xmlns:a16="http://schemas.microsoft.com/office/drawing/2014/main" id="{F679B88C-DBA8-E73D-F6D7-B88498E73D7A}"/>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137</a:t>
            </a:fld>
            <a:endParaRPr lang="en-GB" dirty="0"/>
          </a:p>
        </p:txBody>
      </p:sp>
      <p:sp>
        <p:nvSpPr>
          <p:cNvPr id="3" name="TextBox 2">
            <a:extLst>
              <a:ext uri="{FF2B5EF4-FFF2-40B4-BE49-F238E27FC236}">
                <a16:creationId xmlns:a16="http://schemas.microsoft.com/office/drawing/2014/main" id="{F02A9842-F8B2-ED8E-B579-A19298CA746F}"/>
              </a:ext>
            </a:extLst>
          </p:cNvPr>
          <p:cNvSpPr txBox="1"/>
          <p:nvPr/>
        </p:nvSpPr>
        <p:spPr>
          <a:xfrm>
            <a:off x="73241" y="4009814"/>
            <a:ext cx="1995614" cy="1546577"/>
          </a:xfrm>
          <a:prstGeom prst="rect">
            <a:avLst/>
          </a:prstGeom>
          <a:solidFill>
            <a:srgbClr val="FFFF00"/>
          </a:solidFill>
        </p:spPr>
        <p:txBody>
          <a:bodyPr wrap="square" rtlCol="0">
            <a:spAutoFit/>
          </a:bodyPr>
          <a:lstStyle/>
          <a:p>
            <a:r>
              <a:rPr lang="en-US" sz="1350" dirty="0">
                <a:latin typeface="Arial" panose="020B0604020202020204" pitchFamily="34" charset="0"/>
                <a:cs typeface="Arial" panose="020B0604020202020204" pitchFamily="34" charset="0"/>
              </a:rPr>
              <a:t>12% return on equity produces market values relative to investment of well more than 2 suggesting that the cost of capital is far below 12%.</a:t>
            </a:r>
          </a:p>
        </p:txBody>
      </p:sp>
      <p:sp>
        <p:nvSpPr>
          <p:cNvPr id="5" name="TextBox 4">
            <a:extLst>
              <a:ext uri="{FF2B5EF4-FFF2-40B4-BE49-F238E27FC236}">
                <a16:creationId xmlns:a16="http://schemas.microsoft.com/office/drawing/2014/main" id="{6AFBEDED-D3DA-5D94-85B6-148B10DA43EB}"/>
              </a:ext>
            </a:extLst>
          </p:cNvPr>
          <p:cNvSpPr txBox="1"/>
          <p:nvPr/>
        </p:nvSpPr>
        <p:spPr>
          <a:xfrm>
            <a:off x="5925262" y="1319298"/>
            <a:ext cx="2799311" cy="646331"/>
          </a:xfrm>
          <a:prstGeom prst="rect">
            <a:avLst/>
          </a:prstGeom>
          <a:solidFill>
            <a:srgbClr val="FFFF00"/>
          </a:solidFill>
        </p:spPr>
        <p:txBody>
          <a:bodyPr wrap="square" rtlCol="0">
            <a:spAutoFit/>
          </a:bodyPr>
          <a:lstStyle/>
          <a:p>
            <a:r>
              <a:rPr lang="en-US" sz="1200" dirty="0">
                <a:latin typeface="Arial" panose="020B0604020202020204" pitchFamily="34" charset="0"/>
                <a:cs typeface="Arial" panose="020B0604020202020204" pitchFamily="34" charset="0"/>
              </a:rPr>
              <a:t>After US experience maybe Orsted is longing for the good old days of DONG Energy</a:t>
            </a:r>
          </a:p>
        </p:txBody>
      </p:sp>
    </p:spTree>
    <p:extLst>
      <p:ext uri="{BB962C8B-B14F-4D97-AF65-F5344CB8AC3E}">
        <p14:creationId xmlns:p14="http://schemas.microsoft.com/office/powerpoint/2010/main" val="100436236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38235-7528-398F-E407-637ABB7A9A80}"/>
              </a:ext>
            </a:extLst>
          </p:cNvPr>
          <p:cNvSpPr>
            <a:spLocks noGrp="1"/>
          </p:cNvSpPr>
          <p:nvPr>
            <p:ph type="title"/>
          </p:nvPr>
        </p:nvSpPr>
        <p:spPr/>
        <p:txBody>
          <a:bodyPr>
            <a:normAutofit fontScale="90000"/>
          </a:bodyPr>
          <a:lstStyle/>
          <a:p>
            <a:r>
              <a:rPr lang="en-US" dirty="0"/>
              <a:t>Another Boring Company ConEd of New York</a:t>
            </a:r>
          </a:p>
        </p:txBody>
      </p:sp>
      <p:sp>
        <p:nvSpPr>
          <p:cNvPr id="3" name="Content Placeholder 2">
            <a:extLst>
              <a:ext uri="{FF2B5EF4-FFF2-40B4-BE49-F238E27FC236}">
                <a16:creationId xmlns:a16="http://schemas.microsoft.com/office/drawing/2014/main" id="{B2A11337-F3F9-5FDF-FF6D-9C016290E1A4}"/>
              </a:ext>
            </a:extLst>
          </p:cNvPr>
          <p:cNvSpPr>
            <a:spLocks noGrp="1"/>
          </p:cNvSpPr>
          <p:nvPr>
            <p:ph idx="1"/>
          </p:nvPr>
        </p:nvSpPr>
        <p:spPr/>
        <p:txBody>
          <a:bodyPr/>
          <a:lstStyle/>
          <a:p>
            <a:r>
              <a:rPr lang="en-US" dirty="0"/>
              <a:t>Returns relatively flat and returns of about 8% produce price to book value of 1.5. Growth about 2%</a:t>
            </a:r>
          </a:p>
          <a:p>
            <a:endParaRPr lang="en-US" dirty="0"/>
          </a:p>
        </p:txBody>
      </p:sp>
      <p:sp>
        <p:nvSpPr>
          <p:cNvPr id="6" name="Slide Number Placeholder 5">
            <a:extLst>
              <a:ext uri="{FF2B5EF4-FFF2-40B4-BE49-F238E27FC236}">
                <a16:creationId xmlns:a16="http://schemas.microsoft.com/office/drawing/2014/main" id="{0C4CE193-89BD-0C97-3BF6-C3D9199EACA3}"/>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138</a:t>
            </a:fld>
            <a:endParaRPr lang="en-GB" dirty="0"/>
          </a:p>
        </p:txBody>
      </p:sp>
      <p:pic>
        <p:nvPicPr>
          <p:cNvPr id="7" name="Picture 6">
            <a:extLst>
              <a:ext uri="{FF2B5EF4-FFF2-40B4-BE49-F238E27FC236}">
                <a16:creationId xmlns:a16="http://schemas.microsoft.com/office/drawing/2014/main" id="{3B8981F5-ACB7-9CBF-1861-65D3F8A3BF09}"/>
              </a:ext>
            </a:extLst>
          </p:cNvPr>
          <p:cNvPicPr>
            <a:picLocks noChangeAspect="1"/>
          </p:cNvPicPr>
          <p:nvPr/>
        </p:nvPicPr>
        <p:blipFill>
          <a:blip r:embed="rId2"/>
          <a:stretch>
            <a:fillRect/>
          </a:stretch>
        </p:blipFill>
        <p:spPr>
          <a:xfrm>
            <a:off x="141514" y="2318953"/>
            <a:ext cx="8337779" cy="3678281"/>
          </a:xfrm>
          <a:prstGeom prst="rect">
            <a:avLst/>
          </a:prstGeom>
        </p:spPr>
      </p:pic>
      <p:sp>
        <p:nvSpPr>
          <p:cNvPr id="4" name="TextBox 3">
            <a:extLst>
              <a:ext uri="{FF2B5EF4-FFF2-40B4-BE49-F238E27FC236}">
                <a16:creationId xmlns:a16="http://schemas.microsoft.com/office/drawing/2014/main" id="{F9366F7F-B08E-0ABE-228A-1EEC86D7B0DA}"/>
              </a:ext>
            </a:extLst>
          </p:cNvPr>
          <p:cNvSpPr txBox="1"/>
          <p:nvPr/>
        </p:nvSpPr>
        <p:spPr>
          <a:xfrm>
            <a:off x="141514" y="4547508"/>
            <a:ext cx="1883229" cy="923330"/>
          </a:xfrm>
          <a:prstGeom prst="rect">
            <a:avLst/>
          </a:prstGeom>
          <a:solidFill>
            <a:srgbClr val="FFFF00"/>
          </a:solidFill>
        </p:spPr>
        <p:txBody>
          <a:bodyPr wrap="square" rtlCol="0">
            <a:spAutoFit/>
          </a:bodyPr>
          <a:lstStyle/>
          <a:p>
            <a:r>
              <a:rPr lang="en-US" sz="1350" dirty="0"/>
              <a:t>This company exited a bit of solar power development (it earned a gain).</a:t>
            </a:r>
          </a:p>
        </p:txBody>
      </p:sp>
    </p:spTree>
    <p:extLst>
      <p:ext uri="{BB962C8B-B14F-4D97-AF65-F5344CB8AC3E}">
        <p14:creationId xmlns:p14="http://schemas.microsoft.com/office/powerpoint/2010/main" val="367976738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726BF-7FF9-7ED1-4F0E-04358437152F}"/>
              </a:ext>
            </a:extLst>
          </p:cNvPr>
          <p:cNvSpPr>
            <a:spLocks noGrp="1"/>
          </p:cNvSpPr>
          <p:nvPr>
            <p:ph type="title"/>
          </p:nvPr>
        </p:nvSpPr>
        <p:spPr/>
        <p:txBody>
          <a:bodyPr>
            <a:normAutofit fontScale="90000"/>
          </a:bodyPr>
          <a:lstStyle/>
          <a:p>
            <a:r>
              <a:rPr lang="en-US" dirty="0"/>
              <a:t>Boring Utility Company Earning Much Lower Returns – ROIC Perspective</a:t>
            </a:r>
          </a:p>
        </p:txBody>
      </p:sp>
      <p:pic>
        <p:nvPicPr>
          <p:cNvPr id="6" name="Content Placeholder 5">
            <a:extLst>
              <a:ext uri="{FF2B5EF4-FFF2-40B4-BE49-F238E27FC236}">
                <a16:creationId xmlns:a16="http://schemas.microsoft.com/office/drawing/2014/main" id="{040CDC4B-8DBC-F4BB-D65A-768779323AC8}"/>
              </a:ext>
            </a:extLst>
          </p:cNvPr>
          <p:cNvPicPr>
            <a:picLocks noGrp="1" noChangeAspect="1"/>
          </p:cNvPicPr>
          <p:nvPr>
            <p:ph idx="1"/>
          </p:nvPr>
        </p:nvPicPr>
        <p:blipFill>
          <a:blip r:embed="rId2"/>
          <a:stretch>
            <a:fillRect/>
          </a:stretch>
        </p:blipFill>
        <p:spPr>
          <a:xfrm>
            <a:off x="304800" y="1542343"/>
            <a:ext cx="8316913" cy="3730452"/>
          </a:xfrm>
        </p:spPr>
      </p:pic>
      <p:sp>
        <p:nvSpPr>
          <p:cNvPr id="4" name="Slide Number Placeholder 3">
            <a:extLst>
              <a:ext uri="{FF2B5EF4-FFF2-40B4-BE49-F238E27FC236}">
                <a16:creationId xmlns:a16="http://schemas.microsoft.com/office/drawing/2014/main" id="{4D43CA9D-4CC0-25E9-5F85-A081930BDF8B}"/>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139</a:t>
            </a:fld>
            <a:endParaRPr lang="en-GB" dirty="0"/>
          </a:p>
        </p:txBody>
      </p:sp>
      <p:sp>
        <p:nvSpPr>
          <p:cNvPr id="3" name="TextBox 2">
            <a:extLst>
              <a:ext uri="{FF2B5EF4-FFF2-40B4-BE49-F238E27FC236}">
                <a16:creationId xmlns:a16="http://schemas.microsoft.com/office/drawing/2014/main" id="{660D4D3E-FAAC-5BF6-066B-3442045FAC9B}"/>
              </a:ext>
            </a:extLst>
          </p:cNvPr>
          <p:cNvSpPr txBox="1"/>
          <p:nvPr/>
        </p:nvSpPr>
        <p:spPr>
          <a:xfrm>
            <a:off x="44348" y="3900072"/>
            <a:ext cx="1804386" cy="1384995"/>
          </a:xfrm>
          <a:prstGeom prst="rect">
            <a:avLst/>
          </a:prstGeom>
          <a:solidFill>
            <a:srgbClr val="FFFF00"/>
          </a:solidFill>
        </p:spPr>
        <p:txBody>
          <a:bodyPr wrap="square" rtlCol="0">
            <a:spAutoFit/>
          </a:bodyPr>
          <a:lstStyle/>
          <a:p>
            <a:r>
              <a:rPr lang="en-US" sz="1050" dirty="0">
                <a:latin typeface="Arial" panose="020B0604020202020204" pitchFamily="34" charset="0"/>
                <a:cs typeface="Arial" panose="020B0604020202020204" pitchFamily="34" charset="0"/>
              </a:rPr>
              <a:t>Valuation can be made from stable multiples, DCF and maybe CAPM. Could apply valuation formulas P/B = (ROE-g)/(k-g). Cost plus regulation. But cannot apply to renewable companies like Orsted</a:t>
            </a:r>
          </a:p>
        </p:txBody>
      </p:sp>
    </p:spTree>
    <p:extLst>
      <p:ext uri="{BB962C8B-B14F-4D97-AF65-F5344CB8AC3E}">
        <p14:creationId xmlns:p14="http://schemas.microsoft.com/office/powerpoint/2010/main" val="1270776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BBE65-7F29-4A5C-A6AD-B14A9A38A4C4}"/>
              </a:ext>
            </a:extLst>
          </p:cNvPr>
          <p:cNvSpPr>
            <a:spLocks noGrp="1"/>
          </p:cNvSpPr>
          <p:nvPr>
            <p:ph type="ctrTitle"/>
          </p:nvPr>
        </p:nvSpPr>
        <p:spPr/>
        <p:txBody>
          <a:bodyPr/>
          <a:lstStyle/>
          <a:p>
            <a:r>
              <a:rPr lang="en-US" dirty="0"/>
              <a:t>General Issues in Fixing Prices</a:t>
            </a:r>
          </a:p>
        </p:txBody>
      </p:sp>
      <p:sp>
        <p:nvSpPr>
          <p:cNvPr id="3" name="Content Placeholder 2">
            <a:extLst>
              <a:ext uri="{FF2B5EF4-FFF2-40B4-BE49-F238E27FC236}">
                <a16:creationId xmlns:a16="http://schemas.microsoft.com/office/drawing/2014/main" id="{761CBFDC-5FFA-4F1D-B4C4-3B8D15B8A08A}"/>
              </a:ext>
            </a:extLst>
          </p:cNvPr>
          <p:cNvSpPr>
            <a:spLocks noGrp="1"/>
          </p:cNvSpPr>
          <p:nvPr>
            <p:ph type="body" sz="quarter" idx="13"/>
          </p:nvPr>
        </p:nvSpPr>
        <p:spPr/>
        <p:txBody>
          <a:bodyPr/>
          <a:lstStyle/>
          <a:p>
            <a:r>
              <a:rPr lang="en-US" dirty="0"/>
              <a:t>Can Fix Prices of many things if you know the quantity</a:t>
            </a:r>
          </a:p>
          <a:p>
            <a:pPr lvl="1"/>
            <a:r>
              <a:rPr lang="en-US" dirty="0">
                <a:solidFill>
                  <a:schemeClr val="tx1"/>
                </a:solidFill>
              </a:rPr>
              <a:t>Interest Rate Swap</a:t>
            </a:r>
          </a:p>
          <a:p>
            <a:pPr lvl="1"/>
            <a:r>
              <a:rPr lang="en-US" dirty="0">
                <a:solidFill>
                  <a:schemeClr val="tx1"/>
                </a:solidFill>
              </a:rPr>
              <a:t>Exchange Rate Swap</a:t>
            </a:r>
          </a:p>
          <a:p>
            <a:pPr lvl="1"/>
            <a:r>
              <a:rPr lang="en-US" dirty="0">
                <a:solidFill>
                  <a:schemeClr val="tx1"/>
                </a:solidFill>
              </a:rPr>
              <a:t>Commodity Price Swap</a:t>
            </a:r>
          </a:p>
          <a:p>
            <a:r>
              <a:rPr lang="en-US" dirty="0"/>
              <a:t>Problem with Renewable Energy</a:t>
            </a:r>
          </a:p>
          <a:p>
            <a:pPr lvl="1"/>
            <a:r>
              <a:rPr lang="en-US" dirty="0">
                <a:solidFill>
                  <a:schemeClr val="tx1"/>
                </a:solidFill>
              </a:rPr>
              <a:t>Volumes not known</a:t>
            </a:r>
          </a:p>
          <a:p>
            <a:pPr lvl="1"/>
            <a:r>
              <a:rPr lang="en-US" dirty="0">
                <a:solidFill>
                  <a:schemeClr val="tx1"/>
                </a:solidFill>
              </a:rPr>
              <a:t>Cannot always deliver on contract</a:t>
            </a:r>
          </a:p>
          <a:p>
            <a:pPr lvl="1"/>
            <a:r>
              <a:rPr lang="en-US" dirty="0">
                <a:solidFill>
                  <a:schemeClr val="tx1"/>
                </a:solidFill>
              </a:rPr>
              <a:t>It is like you hedged interest rates but don’t know how much debt</a:t>
            </a:r>
          </a:p>
          <a:p>
            <a:pPr lvl="1"/>
            <a:r>
              <a:rPr lang="en-US" dirty="0">
                <a:solidFill>
                  <a:schemeClr val="tx1"/>
                </a:solidFill>
              </a:rPr>
              <a:t>Tracking Accounts for Volume Differences</a:t>
            </a:r>
          </a:p>
        </p:txBody>
      </p:sp>
    </p:spTree>
    <p:extLst>
      <p:ext uri="{BB962C8B-B14F-4D97-AF65-F5344CB8AC3E}">
        <p14:creationId xmlns:p14="http://schemas.microsoft.com/office/powerpoint/2010/main" val="131704249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CB540-AEEF-1C0A-5662-FED273D1C99C}"/>
              </a:ext>
            </a:extLst>
          </p:cNvPr>
          <p:cNvSpPr>
            <a:spLocks noGrp="1"/>
          </p:cNvSpPr>
          <p:nvPr>
            <p:ph type="title"/>
          </p:nvPr>
        </p:nvSpPr>
        <p:spPr/>
        <p:txBody>
          <a:bodyPr>
            <a:normAutofit fontScale="90000"/>
          </a:bodyPr>
          <a:lstStyle/>
          <a:p>
            <a:r>
              <a:rPr lang="en-US" dirty="0"/>
              <a:t>Relatively Stable Multiples of Earnings and EBITDA for Boring Utility Companies</a:t>
            </a:r>
          </a:p>
        </p:txBody>
      </p:sp>
      <p:sp>
        <p:nvSpPr>
          <p:cNvPr id="4" name="Slide Number Placeholder 3">
            <a:extLst>
              <a:ext uri="{FF2B5EF4-FFF2-40B4-BE49-F238E27FC236}">
                <a16:creationId xmlns:a16="http://schemas.microsoft.com/office/drawing/2014/main" id="{77FA49D7-59D8-F9CF-DA79-C3E92DFD9CE2}"/>
              </a:ext>
            </a:extLst>
          </p:cNvPr>
          <p:cNvSpPr>
            <a:spLocks noGrp="1"/>
          </p:cNvSpPr>
          <p:nvPr>
            <p:ph type="sldNum" sz="quarter" idx="4294967295"/>
          </p:nvPr>
        </p:nvSpPr>
        <p:spPr>
          <a:xfrm>
            <a:off x="0" y="0"/>
            <a:ext cx="0" cy="0"/>
          </a:xfrm>
        </p:spPr>
        <p:txBody>
          <a:bodyPr/>
          <a:lstStyle/>
          <a:p>
            <a:fld id="{EB241CD2-1E45-42A3-B213-66A034DF9A3B}" type="slidenum">
              <a:rPr lang="en-GB" smtClean="0"/>
              <a:t>140</a:t>
            </a:fld>
            <a:endParaRPr lang="en-GB" dirty="0"/>
          </a:p>
        </p:txBody>
      </p:sp>
      <p:pic>
        <p:nvPicPr>
          <p:cNvPr id="5" name="Picture 4">
            <a:extLst>
              <a:ext uri="{FF2B5EF4-FFF2-40B4-BE49-F238E27FC236}">
                <a16:creationId xmlns:a16="http://schemas.microsoft.com/office/drawing/2014/main" id="{7C0C2540-872C-2458-53AE-D72518405162}"/>
              </a:ext>
            </a:extLst>
          </p:cNvPr>
          <p:cNvPicPr>
            <a:picLocks noChangeAspect="1"/>
          </p:cNvPicPr>
          <p:nvPr/>
        </p:nvPicPr>
        <p:blipFill>
          <a:blip r:embed="rId2"/>
          <a:stretch>
            <a:fillRect/>
          </a:stretch>
        </p:blipFill>
        <p:spPr>
          <a:xfrm>
            <a:off x="158866" y="1725820"/>
            <a:ext cx="8723877" cy="4220501"/>
          </a:xfrm>
          <a:prstGeom prst="rect">
            <a:avLst/>
          </a:prstGeom>
        </p:spPr>
      </p:pic>
    </p:spTree>
    <p:extLst>
      <p:ext uri="{BB962C8B-B14F-4D97-AF65-F5344CB8AC3E}">
        <p14:creationId xmlns:p14="http://schemas.microsoft.com/office/powerpoint/2010/main" val="291088211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580A-AF68-D73F-05C3-6C56EDFDB30B}"/>
              </a:ext>
            </a:extLst>
          </p:cNvPr>
          <p:cNvSpPr>
            <a:spLocks noGrp="1"/>
          </p:cNvSpPr>
          <p:nvPr>
            <p:ph type="title"/>
          </p:nvPr>
        </p:nvSpPr>
        <p:spPr/>
        <p:txBody>
          <a:bodyPr>
            <a:normAutofit fontScale="90000"/>
          </a:bodyPr>
          <a:lstStyle/>
          <a:p>
            <a:r>
              <a:rPr lang="en-US" dirty="0"/>
              <a:t>Implied Cost of Capital or Value for Companies with Stable Return</a:t>
            </a:r>
          </a:p>
        </p:txBody>
      </p:sp>
      <p:sp>
        <p:nvSpPr>
          <p:cNvPr id="3" name="Content Placeholder 2">
            <a:extLst>
              <a:ext uri="{FF2B5EF4-FFF2-40B4-BE49-F238E27FC236}">
                <a16:creationId xmlns:a16="http://schemas.microsoft.com/office/drawing/2014/main" id="{53E42C00-1699-D3A8-D376-DB94B322A5E2}"/>
              </a:ext>
            </a:extLst>
          </p:cNvPr>
          <p:cNvSpPr>
            <a:spLocks noGrp="1"/>
          </p:cNvSpPr>
          <p:nvPr>
            <p:ph idx="1"/>
          </p:nvPr>
        </p:nvSpPr>
        <p:spPr/>
        <p:txBody>
          <a:bodyPr>
            <a:normAutofit/>
          </a:bodyPr>
          <a:lstStyle/>
          <a:p>
            <a:r>
              <a:rPr lang="en-US" dirty="0"/>
              <a:t>Value = Dividend1/(k-g)</a:t>
            </a:r>
          </a:p>
          <a:p>
            <a:r>
              <a:rPr lang="en-US" dirty="0"/>
              <a:t>Growth = ROE x (1-Payout)</a:t>
            </a:r>
          </a:p>
          <a:p>
            <a:endParaRPr lang="en-US" dirty="0"/>
          </a:p>
          <a:p>
            <a:r>
              <a:rPr lang="en-US" dirty="0"/>
              <a:t>Payout = (1-g/ROE)</a:t>
            </a:r>
          </a:p>
          <a:p>
            <a:r>
              <a:rPr lang="en-US" dirty="0"/>
              <a:t>Value = Earnings x (1-g/ROE)/(k-g)</a:t>
            </a:r>
          </a:p>
          <a:p>
            <a:r>
              <a:rPr lang="en-US" dirty="0"/>
              <a:t>P/E = (1-g/ROE)/(k-g) </a:t>
            </a:r>
          </a:p>
          <a:p>
            <a:endParaRPr lang="en-US" dirty="0">
              <a:sym typeface="Wingdings" panose="05000000000000000000" pitchFamily="2" charset="2"/>
            </a:endParaRPr>
          </a:p>
          <a:p>
            <a:r>
              <a:rPr lang="en-US" dirty="0">
                <a:sym typeface="Wingdings" panose="05000000000000000000" pitchFamily="2" charset="2"/>
              </a:rPr>
              <a:t>P = ROE x BV * (1-g/ROE)/(k-g)</a:t>
            </a:r>
          </a:p>
          <a:p>
            <a:r>
              <a:rPr lang="en-US" dirty="0">
                <a:sym typeface="Wingdings" panose="05000000000000000000" pitchFamily="2" charset="2"/>
              </a:rPr>
              <a:t>P/BV = ROE * (1-g/ROE)/(k-g)</a:t>
            </a:r>
          </a:p>
          <a:p>
            <a:r>
              <a:rPr lang="en-US" dirty="0">
                <a:sym typeface="Wingdings" panose="05000000000000000000" pitchFamily="2" charset="2"/>
              </a:rPr>
              <a:t>P/BV = (ROE-g)/(k-g)</a:t>
            </a:r>
          </a:p>
          <a:p>
            <a:endParaRPr lang="en-US" dirty="0">
              <a:sym typeface="Wingdings" panose="05000000000000000000" pitchFamily="2" charset="2"/>
            </a:endParaRPr>
          </a:p>
          <a:p>
            <a:r>
              <a:rPr lang="en-US" dirty="0">
                <a:sym typeface="Wingdings" panose="05000000000000000000" pitchFamily="2" charset="2"/>
              </a:rPr>
              <a:t>k= (ROE-g)/(P/BV) + g</a:t>
            </a:r>
            <a:endParaRPr lang="en-US" dirty="0"/>
          </a:p>
        </p:txBody>
      </p:sp>
      <p:sp>
        <p:nvSpPr>
          <p:cNvPr id="4" name="Slide Number Placeholder 3">
            <a:extLst>
              <a:ext uri="{FF2B5EF4-FFF2-40B4-BE49-F238E27FC236}">
                <a16:creationId xmlns:a16="http://schemas.microsoft.com/office/drawing/2014/main" id="{4D9DC950-ADDF-61EB-4F7D-511801A0600E}"/>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141</a:t>
            </a:fld>
            <a:endParaRPr lang="en-GB" dirty="0"/>
          </a:p>
        </p:txBody>
      </p:sp>
      <p:sp>
        <p:nvSpPr>
          <p:cNvPr id="8" name="TextBox 7">
            <a:extLst>
              <a:ext uri="{FF2B5EF4-FFF2-40B4-BE49-F238E27FC236}">
                <a16:creationId xmlns:a16="http://schemas.microsoft.com/office/drawing/2014/main" id="{EB4198A5-42A0-57EC-0E8B-9E05A685607E}"/>
              </a:ext>
            </a:extLst>
          </p:cNvPr>
          <p:cNvSpPr txBox="1"/>
          <p:nvPr/>
        </p:nvSpPr>
        <p:spPr>
          <a:xfrm>
            <a:off x="4786422" y="1553166"/>
            <a:ext cx="3225800" cy="923330"/>
          </a:xfrm>
          <a:prstGeom prst="rect">
            <a:avLst/>
          </a:prstGeom>
          <a:solidFill>
            <a:srgbClr val="FFFF00"/>
          </a:solidFill>
        </p:spPr>
        <p:txBody>
          <a:bodyPr wrap="square" rtlCol="0">
            <a:spAutoFit/>
          </a:bodyPr>
          <a:lstStyle/>
          <a:p>
            <a:r>
              <a:rPr lang="en-US" sz="1350" dirty="0">
                <a:latin typeface="Arial" panose="020B0604020202020204" pitchFamily="34" charset="0"/>
                <a:cs typeface="Arial" panose="020B0604020202020204" pitchFamily="34" charset="0"/>
              </a:rPr>
              <a:t>The most fundamental principle of old-fashion regulatory regimes is that in return for cost plus low risk regulation, returns should be set at the WACC.</a:t>
            </a:r>
          </a:p>
        </p:txBody>
      </p:sp>
      <p:pic>
        <p:nvPicPr>
          <p:cNvPr id="10" name="Picture 9">
            <a:extLst>
              <a:ext uri="{FF2B5EF4-FFF2-40B4-BE49-F238E27FC236}">
                <a16:creationId xmlns:a16="http://schemas.microsoft.com/office/drawing/2014/main" id="{923DCB7B-CD31-8FB9-6F49-5816C34D670B}"/>
              </a:ext>
            </a:extLst>
          </p:cNvPr>
          <p:cNvPicPr>
            <a:picLocks noChangeAspect="1"/>
          </p:cNvPicPr>
          <p:nvPr/>
        </p:nvPicPr>
        <p:blipFill>
          <a:blip r:embed="rId2"/>
          <a:stretch>
            <a:fillRect/>
          </a:stretch>
        </p:blipFill>
        <p:spPr>
          <a:xfrm>
            <a:off x="4953930" y="2929072"/>
            <a:ext cx="3880009" cy="2988052"/>
          </a:xfrm>
          <a:prstGeom prst="rect">
            <a:avLst/>
          </a:prstGeom>
        </p:spPr>
      </p:pic>
      <p:sp>
        <p:nvSpPr>
          <p:cNvPr id="11" name="TextBox 10">
            <a:extLst>
              <a:ext uri="{FF2B5EF4-FFF2-40B4-BE49-F238E27FC236}">
                <a16:creationId xmlns:a16="http://schemas.microsoft.com/office/drawing/2014/main" id="{1E3B3F38-B83B-DCBD-0985-BC738E06EF51}"/>
              </a:ext>
            </a:extLst>
          </p:cNvPr>
          <p:cNvSpPr txBox="1"/>
          <p:nvPr/>
        </p:nvSpPr>
        <p:spPr>
          <a:xfrm>
            <a:off x="394510" y="5256488"/>
            <a:ext cx="2951357" cy="715581"/>
          </a:xfrm>
          <a:prstGeom prst="rect">
            <a:avLst/>
          </a:prstGeom>
          <a:solidFill>
            <a:srgbClr val="FFFF00"/>
          </a:solidFill>
        </p:spPr>
        <p:txBody>
          <a:bodyPr wrap="square" rtlCol="0">
            <a:spAutoFit/>
          </a:bodyPr>
          <a:lstStyle/>
          <a:p>
            <a:r>
              <a:rPr lang="en-US" sz="1350" dirty="0">
                <a:latin typeface="Arial" panose="020B0604020202020204" pitchFamily="34" charset="0"/>
                <a:cs typeface="Arial" panose="020B0604020202020204" pitchFamily="34" charset="0"/>
              </a:rPr>
              <a:t>If returns are stable, you can use a formula like (1-g/ROIC)/(WACC-g) for the terminal value</a:t>
            </a:r>
          </a:p>
        </p:txBody>
      </p:sp>
      <p:cxnSp>
        <p:nvCxnSpPr>
          <p:cNvPr id="13" name="Straight Arrow Connector 12">
            <a:extLst>
              <a:ext uri="{FF2B5EF4-FFF2-40B4-BE49-F238E27FC236}">
                <a16:creationId xmlns:a16="http://schemas.microsoft.com/office/drawing/2014/main" id="{DA24F778-62F1-A229-081D-9557849569A5}"/>
              </a:ext>
            </a:extLst>
          </p:cNvPr>
          <p:cNvCxnSpPr>
            <a:cxnSpLocks/>
          </p:cNvCxnSpPr>
          <p:nvPr/>
        </p:nvCxnSpPr>
        <p:spPr>
          <a:xfrm flipH="1" flipV="1">
            <a:off x="2310413" y="3367412"/>
            <a:ext cx="884648" cy="18890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669483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771A1-62DB-ACC3-A1D2-76228949442F}"/>
              </a:ext>
            </a:extLst>
          </p:cNvPr>
          <p:cNvSpPr>
            <a:spLocks noGrp="1"/>
          </p:cNvSpPr>
          <p:nvPr>
            <p:ph type="title"/>
          </p:nvPr>
        </p:nvSpPr>
        <p:spPr/>
        <p:txBody>
          <a:bodyPr>
            <a:normAutofit fontScale="90000"/>
          </a:bodyPr>
          <a:lstStyle/>
          <a:p>
            <a:r>
              <a:rPr lang="en-US" dirty="0"/>
              <a:t>Orsted Obsession with 150-300 Basis Points Over WACC as the Target IRR</a:t>
            </a:r>
          </a:p>
        </p:txBody>
      </p:sp>
      <p:sp>
        <p:nvSpPr>
          <p:cNvPr id="3" name="Content Placeholder 2">
            <a:extLst>
              <a:ext uri="{FF2B5EF4-FFF2-40B4-BE49-F238E27FC236}">
                <a16:creationId xmlns:a16="http://schemas.microsoft.com/office/drawing/2014/main" id="{C024AE6D-4357-58BD-539B-163B89323A5D}"/>
              </a:ext>
            </a:extLst>
          </p:cNvPr>
          <p:cNvSpPr>
            <a:spLocks noGrp="1"/>
          </p:cNvSpPr>
          <p:nvPr>
            <p:ph idx="1"/>
          </p:nvPr>
        </p:nvSpPr>
        <p:spPr/>
        <p:txBody>
          <a:bodyPr/>
          <a:lstStyle/>
          <a:p>
            <a:r>
              <a:rPr lang="en-US" dirty="0"/>
              <a:t>Statements by Orsted about the WACC premium: </a:t>
            </a:r>
          </a:p>
          <a:p>
            <a:r>
              <a:rPr lang="en-US" dirty="0"/>
              <a:t>“All of this leads to, and you will hear us say that again, the updated guidance is an unchanged 150 to 300 basis points spread to WACC. This is industry-leading, as I’m sure you’re aware, and fully loaded so that it is fully cost-loaded with our fixed cost as well.”</a:t>
            </a:r>
          </a:p>
          <a:p>
            <a:r>
              <a:rPr lang="en-US" dirty="0"/>
              <a:t>“The portfolio of Asia Pacific and Europe projects are within the guided range of 150 to 300 basis points spread to WACC, a key piece of information despite the turbulence that we have seen and despite the additional cost for the mitigating actions that we have taken.”</a:t>
            </a:r>
          </a:p>
        </p:txBody>
      </p:sp>
      <p:sp>
        <p:nvSpPr>
          <p:cNvPr id="8" name="Slide Number Placeholder 7">
            <a:extLst>
              <a:ext uri="{FF2B5EF4-FFF2-40B4-BE49-F238E27FC236}">
                <a16:creationId xmlns:a16="http://schemas.microsoft.com/office/drawing/2014/main" id="{8CB41310-94D7-1763-2B26-0A2716B15591}"/>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142</a:t>
            </a:fld>
            <a:endParaRPr lang="en-GB" dirty="0"/>
          </a:p>
        </p:txBody>
      </p:sp>
      <p:pic>
        <p:nvPicPr>
          <p:cNvPr id="5" name="Picture 4">
            <a:extLst>
              <a:ext uri="{FF2B5EF4-FFF2-40B4-BE49-F238E27FC236}">
                <a16:creationId xmlns:a16="http://schemas.microsoft.com/office/drawing/2014/main" id="{B27C7010-7C5A-1095-625E-15833C90357B}"/>
              </a:ext>
            </a:extLst>
          </p:cNvPr>
          <p:cNvPicPr>
            <a:picLocks noChangeAspect="1"/>
          </p:cNvPicPr>
          <p:nvPr/>
        </p:nvPicPr>
        <p:blipFill>
          <a:blip r:embed="rId2"/>
          <a:stretch>
            <a:fillRect/>
          </a:stretch>
        </p:blipFill>
        <p:spPr>
          <a:xfrm>
            <a:off x="5271028" y="3609809"/>
            <a:ext cx="2832065" cy="1413000"/>
          </a:xfrm>
          <a:prstGeom prst="rect">
            <a:avLst/>
          </a:prstGeom>
        </p:spPr>
      </p:pic>
      <p:sp>
        <p:nvSpPr>
          <p:cNvPr id="4" name="TextBox 3">
            <a:extLst>
              <a:ext uri="{FF2B5EF4-FFF2-40B4-BE49-F238E27FC236}">
                <a16:creationId xmlns:a16="http://schemas.microsoft.com/office/drawing/2014/main" id="{87C6A984-FE4C-E872-6FBF-50B152EEB468}"/>
              </a:ext>
            </a:extLst>
          </p:cNvPr>
          <p:cNvSpPr txBox="1"/>
          <p:nvPr/>
        </p:nvSpPr>
        <p:spPr>
          <a:xfrm>
            <a:off x="846753" y="3554563"/>
            <a:ext cx="3001477" cy="1546577"/>
          </a:xfrm>
          <a:prstGeom prst="rect">
            <a:avLst/>
          </a:prstGeom>
          <a:solidFill>
            <a:srgbClr val="FFFF00"/>
          </a:solidFill>
        </p:spPr>
        <p:txBody>
          <a:bodyPr wrap="square" rtlCol="0">
            <a:spAutoFit/>
          </a:bodyPr>
          <a:lstStyle/>
          <a:p>
            <a:r>
              <a:rPr lang="en-US" sz="1350" dirty="0">
                <a:latin typeface="Arial" panose="020B0604020202020204" pitchFamily="34" charset="0"/>
                <a:cs typeface="Arial" panose="020B0604020202020204" pitchFamily="34" charset="0"/>
              </a:rPr>
              <a:t>What does “industry leading” mean – it seems to imply that Orsted is so efficient in construction and operation that it can bid the same price and earn a higher return than other companies (or maybe it takes more risk)</a:t>
            </a:r>
          </a:p>
        </p:txBody>
      </p:sp>
      <p:pic>
        <p:nvPicPr>
          <p:cNvPr id="7" name="Picture 6">
            <a:extLst>
              <a:ext uri="{FF2B5EF4-FFF2-40B4-BE49-F238E27FC236}">
                <a16:creationId xmlns:a16="http://schemas.microsoft.com/office/drawing/2014/main" id="{D66DFDCE-CEC2-4D11-0DD4-229F19921A4F}"/>
              </a:ext>
            </a:extLst>
          </p:cNvPr>
          <p:cNvPicPr>
            <a:picLocks noChangeAspect="1"/>
          </p:cNvPicPr>
          <p:nvPr/>
        </p:nvPicPr>
        <p:blipFill>
          <a:blip r:embed="rId3"/>
          <a:stretch>
            <a:fillRect/>
          </a:stretch>
        </p:blipFill>
        <p:spPr>
          <a:xfrm>
            <a:off x="3927707" y="3554562"/>
            <a:ext cx="1039350" cy="1762171"/>
          </a:xfrm>
          <a:prstGeom prst="rect">
            <a:avLst/>
          </a:prstGeom>
        </p:spPr>
      </p:pic>
      <p:pic>
        <p:nvPicPr>
          <p:cNvPr id="6" name="Picture 5">
            <a:extLst>
              <a:ext uri="{FF2B5EF4-FFF2-40B4-BE49-F238E27FC236}">
                <a16:creationId xmlns:a16="http://schemas.microsoft.com/office/drawing/2014/main" id="{8161C386-BEAF-19A3-77AD-89DCA8E0BF16}"/>
              </a:ext>
            </a:extLst>
          </p:cNvPr>
          <p:cNvPicPr>
            <a:picLocks noChangeAspect="1"/>
          </p:cNvPicPr>
          <p:nvPr/>
        </p:nvPicPr>
        <p:blipFill>
          <a:blip r:embed="rId4"/>
          <a:srcRect t="34941"/>
          <a:stretch/>
        </p:blipFill>
        <p:spPr>
          <a:xfrm>
            <a:off x="213219" y="5490852"/>
            <a:ext cx="8885929" cy="453935"/>
          </a:xfrm>
          <a:prstGeom prst="rect">
            <a:avLst/>
          </a:prstGeom>
        </p:spPr>
      </p:pic>
    </p:spTree>
    <p:extLst>
      <p:ext uri="{BB962C8B-B14F-4D97-AF65-F5344CB8AC3E}">
        <p14:creationId xmlns:p14="http://schemas.microsoft.com/office/powerpoint/2010/main" val="417065455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8DE52-B205-B0BA-AF99-333B3D919EE4}"/>
              </a:ext>
            </a:extLst>
          </p:cNvPr>
          <p:cNvSpPr>
            <a:spLocks noGrp="1"/>
          </p:cNvSpPr>
          <p:nvPr>
            <p:ph type="title"/>
          </p:nvPr>
        </p:nvSpPr>
        <p:spPr/>
        <p:txBody>
          <a:bodyPr>
            <a:normAutofit fontScale="90000"/>
          </a:bodyPr>
          <a:lstStyle/>
          <a:p>
            <a:r>
              <a:rPr lang="en-US" dirty="0"/>
              <a:t>WACC Part 2 – Illustrative Estimation and Premium</a:t>
            </a:r>
          </a:p>
        </p:txBody>
      </p:sp>
      <p:sp>
        <p:nvSpPr>
          <p:cNvPr id="3" name="Content Placeholder 2">
            <a:extLst>
              <a:ext uri="{FF2B5EF4-FFF2-40B4-BE49-F238E27FC236}">
                <a16:creationId xmlns:a16="http://schemas.microsoft.com/office/drawing/2014/main" id="{A907344A-49C1-732F-3109-4CB879B84072}"/>
              </a:ext>
            </a:extLst>
          </p:cNvPr>
          <p:cNvSpPr>
            <a:spLocks noGrp="1"/>
          </p:cNvSpPr>
          <p:nvPr>
            <p:ph idx="1"/>
          </p:nvPr>
        </p:nvSpPr>
        <p:spPr/>
        <p:txBody>
          <a:bodyPr/>
          <a:lstStyle/>
          <a:p>
            <a:r>
              <a:rPr lang="en-US" dirty="0"/>
              <a:t>I have estimated WACC and WACC plus the premia below. I use these estimates to illustrate conceptual issues associated valuation analysis of Orsted.</a:t>
            </a:r>
          </a:p>
          <a:p>
            <a:endParaRPr lang="en-US" dirty="0"/>
          </a:p>
        </p:txBody>
      </p:sp>
      <p:sp>
        <p:nvSpPr>
          <p:cNvPr id="4" name="Slide Number Placeholder 3">
            <a:extLst>
              <a:ext uri="{FF2B5EF4-FFF2-40B4-BE49-F238E27FC236}">
                <a16:creationId xmlns:a16="http://schemas.microsoft.com/office/drawing/2014/main" id="{662C0447-55C5-E1E1-13DA-0BCA3AEE2EFB}"/>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143</a:t>
            </a:fld>
            <a:endParaRPr lang="en-GB" dirty="0"/>
          </a:p>
        </p:txBody>
      </p:sp>
      <p:pic>
        <p:nvPicPr>
          <p:cNvPr id="5" name="Picture 4">
            <a:extLst>
              <a:ext uri="{FF2B5EF4-FFF2-40B4-BE49-F238E27FC236}">
                <a16:creationId xmlns:a16="http://schemas.microsoft.com/office/drawing/2014/main" id="{74184C29-899F-F2B8-E3D6-3E0410844DAB}"/>
              </a:ext>
            </a:extLst>
          </p:cNvPr>
          <p:cNvPicPr>
            <a:picLocks noChangeAspect="1"/>
          </p:cNvPicPr>
          <p:nvPr/>
        </p:nvPicPr>
        <p:blipFill>
          <a:blip r:embed="rId2"/>
          <a:stretch>
            <a:fillRect/>
          </a:stretch>
        </p:blipFill>
        <p:spPr>
          <a:xfrm>
            <a:off x="2694199" y="2223579"/>
            <a:ext cx="4724865" cy="3624770"/>
          </a:xfrm>
          <a:prstGeom prst="rect">
            <a:avLst/>
          </a:prstGeom>
        </p:spPr>
      </p:pic>
      <p:sp>
        <p:nvSpPr>
          <p:cNvPr id="6" name="TextBox 5">
            <a:extLst>
              <a:ext uri="{FF2B5EF4-FFF2-40B4-BE49-F238E27FC236}">
                <a16:creationId xmlns:a16="http://schemas.microsoft.com/office/drawing/2014/main" id="{84D22777-1428-A049-37E6-9B5DDC100195}"/>
              </a:ext>
            </a:extLst>
          </p:cNvPr>
          <p:cNvSpPr txBox="1"/>
          <p:nvPr/>
        </p:nvSpPr>
        <p:spPr>
          <a:xfrm>
            <a:off x="7829914" y="2561812"/>
            <a:ext cx="1282700" cy="1546577"/>
          </a:xfrm>
          <a:prstGeom prst="rect">
            <a:avLst/>
          </a:prstGeom>
          <a:solidFill>
            <a:srgbClr val="FFFF00"/>
          </a:solidFill>
        </p:spPr>
        <p:txBody>
          <a:bodyPr wrap="square" rtlCol="0">
            <a:spAutoFit/>
          </a:bodyPr>
          <a:lstStyle/>
          <a:p>
            <a:r>
              <a:rPr lang="en-US" sz="1350" dirty="0">
                <a:latin typeface="Arial" panose="020B0604020202020204" pitchFamily="34" charset="0"/>
                <a:cs typeface="Arial" panose="020B0604020202020204" pitchFamily="34" charset="0"/>
              </a:rPr>
              <a:t>In this example, adding 3.5% to the WACC increases the ROE from 10% to 16.7%</a:t>
            </a:r>
          </a:p>
        </p:txBody>
      </p:sp>
      <p:sp>
        <p:nvSpPr>
          <p:cNvPr id="7" name="TextBox 6">
            <a:extLst>
              <a:ext uri="{FF2B5EF4-FFF2-40B4-BE49-F238E27FC236}">
                <a16:creationId xmlns:a16="http://schemas.microsoft.com/office/drawing/2014/main" id="{76F14666-A1E1-A840-B3E5-B71F7D1A51D3}"/>
              </a:ext>
            </a:extLst>
          </p:cNvPr>
          <p:cNvSpPr txBox="1"/>
          <p:nvPr/>
        </p:nvSpPr>
        <p:spPr>
          <a:xfrm>
            <a:off x="119270" y="2787927"/>
            <a:ext cx="2083802" cy="2377574"/>
          </a:xfrm>
          <a:prstGeom prst="rect">
            <a:avLst/>
          </a:prstGeom>
          <a:solidFill>
            <a:srgbClr val="FFFF00"/>
          </a:solidFill>
        </p:spPr>
        <p:txBody>
          <a:bodyPr wrap="square" rtlCol="0">
            <a:spAutoFit/>
          </a:bodyPr>
          <a:lstStyle/>
          <a:p>
            <a:r>
              <a:rPr lang="en-US" sz="1350" dirty="0"/>
              <a:t>I will explain why the business of adding a premium to WACC and not changing the cost of capital over the life of the project from initial development through signing contracts for construction through realizing operating cash flow.</a:t>
            </a:r>
          </a:p>
        </p:txBody>
      </p:sp>
    </p:spTree>
    <p:extLst>
      <p:ext uri="{BB962C8B-B14F-4D97-AF65-F5344CB8AC3E}">
        <p14:creationId xmlns:p14="http://schemas.microsoft.com/office/powerpoint/2010/main" val="392278953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6EA7C5A-9B65-AFA3-C8F3-2801FE9B9E2B}"/>
              </a:ext>
            </a:extLst>
          </p:cNvPr>
          <p:cNvPicPr>
            <a:picLocks noChangeAspect="1"/>
          </p:cNvPicPr>
          <p:nvPr/>
        </p:nvPicPr>
        <p:blipFill>
          <a:blip r:embed="rId2"/>
          <a:stretch>
            <a:fillRect/>
          </a:stretch>
        </p:blipFill>
        <p:spPr>
          <a:xfrm>
            <a:off x="2305050" y="2780371"/>
            <a:ext cx="4448447" cy="3233362"/>
          </a:xfrm>
          <a:prstGeom prst="rect">
            <a:avLst/>
          </a:prstGeom>
        </p:spPr>
      </p:pic>
      <p:sp>
        <p:nvSpPr>
          <p:cNvPr id="2" name="Title 1">
            <a:extLst>
              <a:ext uri="{FF2B5EF4-FFF2-40B4-BE49-F238E27FC236}">
                <a16:creationId xmlns:a16="http://schemas.microsoft.com/office/drawing/2014/main" id="{089CAF3C-2E23-C494-6EC3-2507A406F430}"/>
              </a:ext>
            </a:extLst>
          </p:cNvPr>
          <p:cNvSpPr>
            <a:spLocks noGrp="1"/>
          </p:cNvSpPr>
          <p:nvPr>
            <p:ph type="title"/>
          </p:nvPr>
        </p:nvSpPr>
        <p:spPr/>
        <p:txBody>
          <a:bodyPr/>
          <a:lstStyle/>
          <a:p>
            <a:r>
              <a:rPr lang="en-US" dirty="0"/>
              <a:t>Project IRR and ROIC for Single Asset</a:t>
            </a:r>
          </a:p>
        </p:txBody>
      </p:sp>
      <p:sp>
        <p:nvSpPr>
          <p:cNvPr id="3" name="Content Placeholder 2">
            <a:extLst>
              <a:ext uri="{FF2B5EF4-FFF2-40B4-BE49-F238E27FC236}">
                <a16:creationId xmlns:a16="http://schemas.microsoft.com/office/drawing/2014/main" id="{E949F928-31CB-5701-C550-8980CEEEE04B}"/>
              </a:ext>
            </a:extLst>
          </p:cNvPr>
          <p:cNvSpPr>
            <a:spLocks noGrp="1"/>
          </p:cNvSpPr>
          <p:nvPr>
            <p:ph idx="1"/>
          </p:nvPr>
        </p:nvSpPr>
        <p:spPr/>
        <p:txBody>
          <a:bodyPr/>
          <a:lstStyle/>
          <a:p>
            <a:r>
              <a:rPr lang="en-US" dirty="0"/>
              <a:t>And summing up, this all leads to these updated guidance targets, which I already mentioned in the beginning, but let me reiterate them. An unchanged industry-leading, value-creating target of 150 to 300 basis-point spread to WACC, average 14 % return on capital employed.</a:t>
            </a:r>
          </a:p>
          <a:p>
            <a:endParaRPr lang="en-US" dirty="0"/>
          </a:p>
        </p:txBody>
      </p:sp>
      <p:sp>
        <p:nvSpPr>
          <p:cNvPr id="4" name="Slide Number Placeholder 3">
            <a:extLst>
              <a:ext uri="{FF2B5EF4-FFF2-40B4-BE49-F238E27FC236}">
                <a16:creationId xmlns:a16="http://schemas.microsoft.com/office/drawing/2014/main" id="{BD16AF93-E0C5-DE52-F879-94C84367A167}"/>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144</a:t>
            </a:fld>
            <a:endParaRPr lang="en-GB" dirty="0"/>
          </a:p>
        </p:txBody>
      </p:sp>
      <p:sp>
        <p:nvSpPr>
          <p:cNvPr id="8" name="TextBox 7">
            <a:extLst>
              <a:ext uri="{FF2B5EF4-FFF2-40B4-BE49-F238E27FC236}">
                <a16:creationId xmlns:a16="http://schemas.microsoft.com/office/drawing/2014/main" id="{53D85744-966A-55EC-CE13-D516E5EDB084}"/>
              </a:ext>
            </a:extLst>
          </p:cNvPr>
          <p:cNvSpPr txBox="1"/>
          <p:nvPr/>
        </p:nvSpPr>
        <p:spPr>
          <a:xfrm>
            <a:off x="55246" y="3984898"/>
            <a:ext cx="781050" cy="1200329"/>
          </a:xfrm>
          <a:prstGeom prst="rect">
            <a:avLst/>
          </a:prstGeom>
          <a:solidFill>
            <a:srgbClr val="FFFF00"/>
          </a:solidFill>
        </p:spPr>
        <p:txBody>
          <a:bodyPr wrap="square" rtlCol="0">
            <a:spAutoFit/>
          </a:bodyPr>
          <a:lstStyle/>
          <a:p>
            <a:r>
              <a:rPr lang="en-US" sz="1200" dirty="0">
                <a:latin typeface="Arial" panose="020B0604020202020204" pitchFamily="34" charset="0"/>
                <a:cs typeface="Arial" panose="020B0604020202020204" pitchFamily="34" charset="0"/>
              </a:rPr>
              <a:t>Initial Years – the ROIC is below the IRR</a:t>
            </a:r>
          </a:p>
        </p:txBody>
      </p:sp>
      <p:cxnSp>
        <p:nvCxnSpPr>
          <p:cNvPr id="10" name="Straight Arrow Connector 9">
            <a:extLst>
              <a:ext uri="{FF2B5EF4-FFF2-40B4-BE49-F238E27FC236}">
                <a16:creationId xmlns:a16="http://schemas.microsoft.com/office/drawing/2014/main" id="{830E76D6-C19A-1A99-6B10-F4A6E7EB6E21}"/>
              </a:ext>
            </a:extLst>
          </p:cNvPr>
          <p:cNvCxnSpPr>
            <a:cxnSpLocks/>
            <a:stCxn id="8" idx="3"/>
          </p:cNvCxnSpPr>
          <p:nvPr/>
        </p:nvCxnSpPr>
        <p:spPr>
          <a:xfrm>
            <a:off x="836296" y="4585063"/>
            <a:ext cx="1851977" cy="5084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9FC2F15-9E29-3D9C-23F3-31B56D48AC0D}"/>
              </a:ext>
            </a:extLst>
          </p:cNvPr>
          <p:cNvSpPr txBox="1"/>
          <p:nvPr/>
        </p:nvSpPr>
        <p:spPr>
          <a:xfrm>
            <a:off x="8058150" y="3476465"/>
            <a:ext cx="781050" cy="1442703"/>
          </a:xfrm>
          <a:prstGeom prst="rect">
            <a:avLst/>
          </a:prstGeom>
          <a:solidFill>
            <a:srgbClr val="FFFF00"/>
          </a:solidFill>
        </p:spPr>
        <p:txBody>
          <a:bodyPr wrap="square" rtlCol="0">
            <a:spAutoFit/>
          </a:bodyPr>
          <a:lstStyle/>
          <a:p>
            <a:r>
              <a:rPr lang="en-US" sz="975" dirty="0">
                <a:latin typeface="Arial" panose="020B0604020202020204" pitchFamily="34" charset="0"/>
                <a:cs typeface="Arial" panose="020B0604020202020204" pitchFamily="34" charset="0"/>
              </a:rPr>
              <a:t>Late years with less PV and lower investment, ROIC is higher than the ROE</a:t>
            </a:r>
          </a:p>
        </p:txBody>
      </p:sp>
      <p:cxnSp>
        <p:nvCxnSpPr>
          <p:cNvPr id="7" name="Straight Arrow Connector 6">
            <a:extLst>
              <a:ext uri="{FF2B5EF4-FFF2-40B4-BE49-F238E27FC236}">
                <a16:creationId xmlns:a16="http://schemas.microsoft.com/office/drawing/2014/main" id="{633CC999-9A19-8F52-4C23-E7C48F88E509}"/>
              </a:ext>
            </a:extLst>
          </p:cNvPr>
          <p:cNvCxnSpPr/>
          <p:nvPr/>
        </p:nvCxnSpPr>
        <p:spPr>
          <a:xfrm flipH="1">
            <a:off x="6270172" y="3984898"/>
            <a:ext cx="1658983" cy="4962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182701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AD745-8DF1-86D0-11B8-6FA7DF9BB9AD}"/>
              </a:ext>
            </a:extLst>
          </p:cNvPr>
          <p:cNvSpPr>
            <a:spLocks noGrp="1"/>
          </p:cNvSpPr>
          <p:nvPr>
            <p:ph type="title"/>
          </p:nvPr>
        </p:nvSpPr>
        <p:spPr/>
        <p:txBody>
          <a:bodyPr>
            <a:normAutofit fontScale="90000"/>
          </a:bodyPr>
          <a:lstStyle/>
          <a:p>
            <a:r>
              <a:rPr lang="en-US" dirty="0"/>
              <a:t>What you Really Want to See – The Earned Project IRR on Each Project</a:t>
            </a:r>
          </a:p>
        </p:txBody>
      </p:sp>
      <p:sp>
        <p:nvSpPr>
          <p:cNvPr id="3" name="Content Placeholder 2">
            <a:extLst>
              <a:ext uri="{FF2B5EF4-FFF2-40B4-BE49-F238E27FC236}">
                <a16:creationId xmlns:a16="http://schemas.microsoft.com/office/drawing/2014/main" id="{B6B0CCAC-6C6C-0FBC-CD66-E9A651E573F6}"/>
              </a:ext>
            </a:extLst>
          </p:cNvPr>
          <p:cNvSpPr>
            <a:spLocks noGrp="1"/>
          </p:cNvSpPr>
          <p:nvPr>
            <p:ph idx="1"/>
          </p:nvPr>
        </p:nvSpPr>
        <p:spPr/>
        <p:txBody>
          <a:bodyPr>
            <a:normAutofit/>
          </a:bodyPr>
          <a:lstStyle/>
          <a:p>
            <a:pPr algn="l"/>
            <a:r>
              <a:rPr lang="en-US" dirty="0"/>
              <a:t>If you compute the IRR from the original anticipated cashflow you can compute the value over time and the economic depreciation as the change in this value.</a:t>
            </a:r>
          </a:p>
          <a:p>
            <a:pPr algn="l"/>
            <a:r>
              <a:rPr lang="en-US" dirty="0"/>
              <a:t>If the cash flows turn out to be equal the expected cash flow, then the ROIC for each year is the same as the project IRR.</a:t>
            </a:r>
          </a:p>
          <a:p>
            <a:pPr algn="l"/>
            <a:r>
              <a:rPr lang="en-US" dirty="0"/>
              <a:t>If the cash flow are lower because of lower electricity production or higher costs, then the ROIC with economic depreciation will capture.</a:t>
            </a:r>
          </a:p>
        </p:txBody>
      </p:sp>
      <p:sp>
        <p:nvSpPr>
          <p:cNvPr id="4" name="Slide Number Placeholder 3">
            <a:extLst>
              <a:ext uri="{FF2B5EF4-FFF2-40B4-BE49-F238E27FC236}">
                <a16:creationId xmlns:a16="http://schemas.microsoft.com/office/drawing/2014/main" id="{45DC05FE-A1C1-E8DC-7043-FBAC124CE557}"/>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145</a:t>
            </a:fld>
            <a:endParaRPr lang="en-GB" dirty="0"/>
          </a:p>
        </p:txBody>
      </p:sp>
      <p:pic>
        <p:nvPicPr>
          <p:cNvPr id="6" name="Picture 5">
            <a:extLst>
              <a:ext uri="{FF2B5EF4-FFF2-40B4-BE49-F238E27FC236}">
                <a16:creationId xmlns:a16="http://schemas.microsoft.com/office/drawing/2014/main" id="{EEF3FD8C-D036-A3E9-577B-7721CCF13417}"/>
              </a:ext>
            </a:extLst>
          </p:cNvPr>
          <p:cNvPicPr>
            <a:picLocks noChangeAspect="1"/>
          </p:cNvPicPr>
          <p:nvPr/>
        </p:nvPicPr>
        <p:blipFill>
          <a:blip r:embed="rId2"/>
          <a:stretch>
            <a:fillRect/>
          </a:stretch>
        </p:blipFill>
        <p:spPr>
          <a:xfrm>
            <a:off x="1085140" y="3195556"/>
            <a:ext cx="6343787" cy="2975474"/>
          </a:xfrm>
          <a:prstGeom prst="rect">
            <a:avLst/>
          </a:prstGeom>
        </p:spPr>
      </p:pic>
    </p:spTree>
    <p:extLst>
      <p:ext uri="{BB962C8B-B14F-4D97-AF65-F5344CB8AC3E}">
        <p14:creationId xmlns:p14="http://schemas.microsoft.com/office/powerpoint/2010/main" val="258609337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A351A-4061-3123-5072-9D011BC84019}"/>
              </a:ext>
            </a:extLst>
          </p:cNvPr>
          <p:cNvSpPr>
            <a:spLocks noGrp="1"/>
          </p:cNvSpPr>
          <p:nvPr>
            <p:ph type="title"/>
          </p:nvPr>
        </p:nvSpPr>
        <p:spPr/>
        <p:txBody>
          <a:bodyPr>
            <a:normAutofit fontScale="90000"/>
          </a:bodyPr>
          <a:lstStyle/>
          <a:p>
            <a:r>
              <a:rPr lang="en-US" dirty="0"/>
              <a:t>Method for Modelling Individual Projects and Consolidating the Projects</a:t>
            </a:r>
          </a:p>
        </p:txBody>
      </p:sp>
      <p:sp>
        <p:nvSpPr>
          <p:cNvPr id="3" name="Content Placeholder 2">
            <a:extLst>
              <a:ext uri="{FF2B5EF4-FFF2-40B4-BE49-F238E27FC236}">
                <a16:creationId xmlns:a16="http://schemas.microsoft.com/office/drawing/2014/main" id="{AB818AC3-BCFC-684B-4831-0338ABAB05AA}"/>
              </a:ext>
            </a:extLst>
          </p:cNvPr>
          <p:cNvSpPr>
            <a:spLocks noGrp="1"/>
          </p:cNvSpPr>
          <p:nvPr>
            <p:ph idx="1"/>
          </p:nvPr>
        </p:nvSpPr>
        <p:spPr/>
        <p:txBody>
          <a:bodyPr>
            <a:normAutofit/>
          </a:bodyPr>
          <a:lstStyle/>
          <a:p>
            <a:r>
              <a:rPr lang="en-US" dirty="0"/>
              <a:t>In valuing projects whether project financed or not, you will most probably end up modelling the projects over their remaining life and computing the value of the projects with different scenario from the cash flow over the life of the projects. In other words, no terminal value, no valuation multiples, no computation of accounting returns.</a:t>
            </a:r>
          </a:p>
          <a:p>
            <a:r>
              <a:rPr lang="en-US" dirty="0"/>
              <a:t>If you are working on multiple assets as a package which is often the case, you can put the individual projects in different sheets (don’t worry I will not open excel). Once the projects are in different sheets you can consolidate the cash flows into another sheet that adds the projects together. To do this effectively you should be very careful with timelines and drive the analysis with some kind control sheet.</a:t>
            </a:r>
          </a:p>
          <a:p>
            <a:r>
              <a:rPr lang="en-US" dirty="0"/>
              <a:t>To illustrate how the consolidation of projects, I assume one project per year is added for many years. After the first project reaches the end of its life, the company stabilizes, and you can see the effect of different WACC premia and growth rates.  This is of course illustrative, but it demonstrates the general patters and magnitude of multiples.</a:t>
            </a:r>
          </a:p>
          <a:p>
            <a:r>
              <a:rPr lang="en-US" dirty="0"/>
              <a:t>We can use Orsted’s WACC premium, its current balance of equity capital and invested capital to illustrate </a:t>
            </a:r>
          </a:p>
        </p:txBody>
      </p:sp>
      <p:sp>
        <p:nvSpPr>
          <p:cNvPr id="4" name="Slide Number Placeholder 3">
            <a:extLst>
              <a:ext uri="{FF2B5EF4-FFF2-40B4-BE49-F238E27FC236}">
                <a16:creationId xmlns:a16="http://schemas.microsoft.com/office/drawing/2014/main" id="{27F71319-7D92-EC27-A9D9-AC733CE81992}"/>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146</a:t>
            </a:fld>
            <a:endParaRPr lang="en-GB" dirty="0"/>
          </a:p>
        </p:txBody>
      </p:sp>
    </p:spTree>
    <p:extLst>
      <p:ext uri="{BB962C8B-B14F-4D97-AF65-F5344CB8AC3E}">
        <p14:creationId xmlns:p14="http://schemas.microsoft.com/office/powerpoint/2010/main" val="32786150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A9620-521E-52DF-4177-8EC0A826799E}"/>
              </a:ext>
            </a:extLst>
          </p:cNvPr>
          <p:cNvSpPr>
            <a:spLocks noGrp="1"/>
          </p:cNvSpPr>
          <p:nvPr>
            <p:ph type="title"/>
          </p:nvPr>
        </p:nvSpPr>
        <p:spPr/>
        <p:txBody>
          <a:bodyPr>
            <a:normAutofit fontScale="90000"/>
          </a:bodyPr>
          <a:lstStyle/>
          <a:p>
            <a:r>
              <a:rPr lang="en-US" dirty="0"/>
              <a:t>Illustration of How Ratios Stabilize But are Change in Growth Stage</a:t>
            </a:r>
          </a:p>
        </p:txBody>
      </p:sp>
      <p:sp>
        <p:nvSpPr>
          <p:cNvPr id="3" name="Content Placeholder 2">
            <a:extLst>
              <a:ext uri="{FF2B5EF4-FFF2-40B4-BE49-F238E27FC236}">
                <a16:creationId xmlns:a16="http://schemas.microsoft.com/office/drawing/2014/main" id="{C63CC0EE-BA24-6C49-7A99-FA6AE27251B0}"/>
              </a:ext>
            </a:extLst>
          </p:cNvPr>
          <p:cNvSpPr>
            <a:spLocks noGrp="1"/>
          </p:cNvSpPr>
          <p:nvPr>
            <p:ph idx="1"/>
          </p:nvPr>
        </p:nvSpPr>
        <p:spPr/>
        <p:txBody>
          <a:bodyPr/>
          <a:lstStyle/>
          <a:p>
            <a:r>
              <a:rPr lang="en-US" dirty="0"/>
              <a:t>To introduce the simulation, I show the consolidated analysis with constant growth and with inflation.  In this scenario the premium earned relative to WACC is 200 basis points. The cap exp to depreciation stabilizes at 170% when the old assets are retired and replaced with inflated assets. The ROIC stabilizes when the assets are being replaced.</a:t>
            </a:r>
          </a:p>
          <a:p>
            <a:pPr marL="0" indent="0">
              <a:buNone/>
            </a:pPr>
            <a:endParaRPr lang="en-US" dirty="0"/>
          </a:p>
        </p:txBody>
      </p:sp>
      <p:sp>
        <p:nvSpPr>
          <p:cNvPr id="4" name="Slide Number Placeholder 3">
            <a:extLst>
              <a:ext uri="{FF2B5EF4-FFF2-40B4-BE49-F238E27FC236}">
                <a16:creationId xmlns:a16="http://schemas.microsoft.com/office/drawing/2014/main" id="{A98DE97E-D882-A085-050A-A092A8A1B8BA}"/>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147</a:t>
            </a:fld>
            <a:endParaRPr lang="en-GB" dirty="0"/>
          </a:p>
        </p:txBody>
      </p:sp>
      <p:pic>
        <p:nvPicPr>
          <p:cNvPr id="5" name="Picture 4">
            <a:extLst>
              <a:ext uri="{FF2B5EF4-FFF2-40B4-BE49-F238E27FC236}">
                <a16:creationId xmlns:a16="http://schemas.microsoft.com/office/drawing/2014/main" id="{39890018-D4D9-86D5-5F45-1A2D34895FC5}"/>
              </a:ext>
            </a:extLst>
          </p:cNvPr>
          <p:cNvPicPr>
            <a:picLocks noChangeAspect="1"/>
          </p:cNvPicPr>
          <p:nvPr/>
        </p:nvPicPr>
        <p:blipFill>
          <a:blip r:embed="rId2"/>
          <a:stretch>
            <a:fillRect/>
          </a:stretch>
        </p:blipFill>
        <p:spPr>
          <a:xfrm>
            <a:off x="137956" y="2851657"/>
            <a:ext cx="4205444" cy="3080684"/>
          </a:xfrm>
          <a:prstGeom prst="rect">
            <a:avLst/>
          </a:prstGeom>
        </p:spPr>
      </p:pic>
      <p:pic>
        <p:nvPicPr>
          <p:cNvPr id="7" name="Picture 6">
            <a:extLst>
              <a:ext uri="{FF2B5EF4-FFF2-40B4-BE49-F238E27FC236}">
                <a16:creationId xmlns:a16="http://schemas.microsoft.com/office/drawing/2014/main" id="{734DD82E-FC2E-7723-B297-495E73FCABEF}"/>
              </a:ext>
            </a:extLst>
          </p:cNvPr>
          <p:cNvPicPr>
            <a:picLocks noChangeAspect="1"/>
          </p:cNvPicPr>
          <p:nvPr/>
        </p:nvPicPr>
        <p:blipFill>
          <a:blip r:embed="rId3"/>
          <a:stretch>
            <a:fillRect/>
          </a:stretch>
        </p:blipFill>
        <p:spPr>
          <a:xfrm>
            <a:off x="4682498" y="2851657"/>
            <a:ext cx="4226120" cy="3080684"/>
          </a:xfrm>
          <a:prstGeom prst="rect">
            <a:avLst/>
          </a:prstGeom>
        </p:spPr>
      </p:pic>
      <p:sp>
        <p:nvSpPr>
          <p:cNvPr id="6" name="TextBox 5">
            <a:extLst>
              <a:ext uri="{FF2B5EF4-FFF2-40B4-BE49-F238E27FC236}">
                <a16:creationId xmlns:a16="http://schemas.microsoft.com/office/drawing/2014/main" id="{9FDA2247-A45B-BB9C-A400-5C712844E5D0}"/>
              </a:ext>
            </a:extLst>
          </p:cNvPr>
          <p:cNvSpPr txBox="1"/>
          <p:nvPr/>
        </p:nvSpPr>
        <p:spPr>
          <a:xfrm>
            <a:off x="1639389" y="3528605"/>
            <a:ext cx="2129246" cy="923330"/>
          </a:xfrm>
          <a:prstGeom prst="rect">
            <a:avLst/>
          </a:prstGeom>
          <a:solidFill>
            <a:srgbClr val="FFFF00"/>
          </a:solidFill>
        </p:spPr>
        <p:txBody>
          <a:bodyPr wrap="square" rtlCol="0">
            <a:spAutoFit/>
          </a:bodyPr>
          <a:lstStyle/>
          <a:p>
            <a:r>
              <a:rPr lang="en-US" sz="1350" dirty="0"/>
              <a:t>Stable Period after asset life is achieved and replace existing assets. With growth not 100%</a:t>
            </a:r>
          </a:p>
        </p:txBody>
      </p:sp>
      <p:sp>
        <p:nvSpPr>
          <p:cNvPr id="8" name="TextBox 7">
            <a:extLst>
              <a:ext uri="{FF2B5EF4-FFF2-40B4-BE49-F238E27FC236}">
                <a16:creationId xmlns:a16="http://schemas.microsoft.com/office/drawing/2014/main" id="{2138C88E-2E70-C39C-3F3C-8CF15D22909F}"/>
              </a:ext>
            </a:extLst>
          </p:cNvPr>
          <p:cNvSpPr txBox="1"/>
          <p:nvPr/>
        </p:nvSpPr>
        <p:spPr>
          <a:xfrm>
            <a:off x="5881481" y="3734629"/>
            <a:ext cx="2288485" cy="507831"/>
          </a:xfrm>
          <a:prstGeom prst="rect">
            <a:avLst/>
          </a:prstGeom>
          <a:solidFill>
            <a:srgbClr val="FFFF00"/>
          </a:solidFill>
        </p:spPr>
        <p:txBody>
          <a:bodyPr wrap="square" rtlCol="0">
            <a:spAutoFit/>
          </a:bodyPr>
          <a:lstStyle/>
          <a:p>
            <a:r>
              <a:rPr lang="en-US" sz="1350" dirty="0">
                <a:highlight>
                  <a:srgbClr val="FFFF00"/>
                </a:highlight>
              </a:rPr>
              <a:t>ROIC eventually stabilizes when assets are replaced</a:t>
            </a:r>
          </a:p>
        </p:txBody>
      </p:sp>
      <p:cxnSp>
        <p:nvCxnSpPr>
          <p:cNvPr id="10" name="Straight Arrow Connector 9">
            <a:extLst>
              <a:ext uri="{FF2B5EF4-FFF2-40B4-BE49-F238E27FC236}">
                <a16:creationId xmlns:a16="http://schemas.microsoft.com/office/drawing/2014/main" id="{69158F25-35EB-0A78-1C33-71A594F12822}"/>
              </a:ext>
            </a:extLst>
          </p:cNvPr>
          <p:cNvCxnSpPr/>
          <p:nvPr/>
        </p:nvCxnSpPr>
        <p:spPr>
          <a:xfrm flipH="1">
            <a:off x="6858000" y="4286250"/>
            <a:ext cx="134178" cy="4472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057975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69552-B3B0-4913-5210-0B943549CD6E}"/>
              </a:ext>
            </a:extLst>
          </p:cNvPr>
          <p:cNvSpPr>
            <a:spLocks noGrp="1"/>
          </p:cNvSpPr>
          <p:nvPr>
            <p:ph type="title"/>
          </p:nvPr>
        </p:nvSpPr>
        <p:spPr/>
        <p:txBody>
          <a:bodyPr/>
          <a:lstStyle/>
          <a:p>
            <a:r>
              <a:rPr lang="en-US" dirty="0"/>
              <a:t>Simulation of Multiples with Growth</a:t>
            </a:r>
          </a:p>
        </p:txBody>
      </p:sp>
      <p:sp>
        <p:nvSpPr>
          <p:cNvPr id="3" name="Content Placeholder 2">
            <a:extLst>
              <a:ext uri="{FF2B5EF4-FFF2-40B4-BE49-F238E27FC236}">
                <a16:creationId xmlns:a16="http://schemas.microsoft.com/office/drawing/2014/main" id="{E05ED60E-C6A5-4C39-2980-F6DCD361DDE1}"/>
              </a:ext>
            </a:extLst>
          </p:cNvPr>
          <p:cNvSpPr>
            <a:spLocks noGrp="1"/>
          </p:cNvSpPr>
          <p:nvPr>
            <p:ph idx="1"/>
          </p:nvPr>
        </p:nvSpPr>
        <p:spPr/>
        <p:txBody>
          <a:bodyPr/>
          <a:lstStyle/>
          <a:p>
            <a:r>
              <a:rPr lang="en-US" dirty="0"/>
              <a:t>The simulation illustrates that with 2% real growth, 2% inflation and earning 200 basis points relative to the WACC that the EV/EBITDA ratio and the P/E ratio are not constant values until the company is in the period of stabilization. The idea of the graph is to demonstrate that you cannot use a simple EV/EBITDA, P/E or price to book multiple when evaluating companies that are in a growth or in a decline stage.</a:t>
            </a:r>
          </a:p>
          <a:p>
            <a:endParaRPr lang="en-US" dirty="0"/>
          </a:p>
        </p:txBody>
      </p:sp>
      <p:sp>
        <p:nvSpPr>
          <p:cNvPr id="4" name="Slide Number Placeholder 3">
            <a:extLst>
              <a:ext uri="{FF2B5EF4-FFF2-40B4-BE49-F238E27FC236}">
                <a16:creationId xmlns:a16="http://schemas.microsoft.com/office/drawing/2014/main" id="{5C0EC6F3-9416-17DB-EB55-0C183B6F89CA}"/>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148</a:t>
            </a:fld>
            <a:endParaRPr lang="en-GB" dirty="0"/>
          </a:p>
        </p:txBody>
      </p:sp>
      <p:pic>
        <p:nvPicPr>
          <p:cNvPr id="5" name="Picture 4">
            <a:extLst>
              <a:ext uri="{FF2B5EF4-FFF2-40B4-BE49-F238E27FC236}">
                <a16:creationId xmlns:a16="http://schemas.microsoft.com/office/drawing/2014/main" id="{EE85EC6C-2537-4A86-68D6-66112D084A11}"/>
              </a:ext>
            </a:extLst>
          </p:cNvPr>
          <p:cNvPicPr>
            <a:picLocks noChangeAspect="1"/>
          </p:cNvPicPr>
          <p:nvPr/>
        </p:nvPicPr>
        <p:blipFill>
          <a:blip r:embed="rId2"/>
          <a:stretch>
            <a:fillRect/>
          </a:stretch>
        </p:blipFill>
        <p:spPr>
          <a:xfrm>
            <a:off x="157977" y="2919940"/>
            <a:ext cx="4193381" cy="3074327"/>
          </a:xfrm>
          <a:prstGeom prst="rect">
            <a:avLst/>
          </a:prstGeom>
        </p:spPr>
      </p:pic>
      <p:pic>
        <p:nvPicPr>
          <p:cNvPr id="7" name="Picture 6">
            <a:extLst>
              <a:ext uri="{FF2B5EF4-FFF2-40B4-BE49-F238E27FC236}">
                <a16:creationId xmlns:a16="http://schemas.microsoft.com/office/drawing/2014/main" id="{BAEFF3D6-6530-0C4B-9591-D74FA36F6EA0}"/>
              </a:ext>
            </a:extLst>
          </p:cNvPr>
          <p:cNvPicPr>
            <a:picLocks noChangeAspect="1"/>
          </p:cNvPicPr>
          <p:nvPr/>
        </p:nvPicPr>
        <p:blipFill>
          <a:blip r:embed="rId3"/>
          <a:stretch>
            <a:fillRect/>
          </a:stretch>
        </p:blipFill>
        <p:spPr>
          <a:xfrm>
            <a:off x="4643491" y="2919940"/>
            <a:ext cx="4270129" cy="3074327"/>
          </a:xfrm>
          <a:prstGeom prst="rect">
            <a:avLst/>
          </a:prstGeom>
        </p:spPr>
      </p:pic>
    </p:spTree>
    <p:extLst>
      <p:ext uri="{BB962C8B-B14F-4D97-AF65-F5344CB8AC3E}">
        <p14:creationId xmlns:p14="http://schemas.microsoft.com/office/powerpoint/2010/main" val="302739169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8B5AB-32C2-3BCB-13A1-C10ED9057D69}"/>
              </a:ext>
            </a:extLst>
          </p:cNvPr>
          <p:cNvSpPr>
            <a:spLocks noGrp="1"/>
          </p:cNvSpPr>
          <p:nvPr>
            <p:ph type="ctrTitle"/>
          </p:nvPr>
        </p:nvSpPr>
        <p:spPr>
          <a:xfrm>
            <a:off x="912894" y="2898000"/>
            <a:ext cx="6363891" cy="1326356"/>
          </a:xfrm>
        </p:spPr>
        <p:txBody>
          <a:bodyPr>
            <a:noAutofit/>
          </a:bodyPr>
          <a:lstStyle/>
          <a:p>
            <a:r>
              <a:rPr lang="en-US" sz="3600" dirty="0"/>
              <a:t>Part 2: Capital Expenditure Over-runs; Low Efficiency, Independent Power Producers and PPA Agreements</a:t>
            </a:r>
            <a:br>
              <a:rPr lang="en-US" sz="3600" dirty="0"/>
            </a:br>
            <a:br>
              <a:rPr lang="en-US" sz="3600" dirty="0"/>
            </a:br>
            <a:r>
              <a:rPr lang="en-US" sz="3600" dirty="0"/>
              <a:t>Introduction to PPA Regulatory Scheme</a:t>
            </a:r>
            <a:br>
              <a:rPr lang="en-US" sz="3600" dirty="0"/>
            </a:br>
            <a:br>
              <a:rPr lang="en-US" sz="3600" dirty="0"/>
            </a:br>
            <a:r>
              <a:rPr lang="en-US" sz="3600" dirty="0"/>
              <a:t>Different Structures of PPA</a:t>
            </a:r>
            <a:br>
              <a:rPr lang="en-US" sz="3600" dirty="0"/>
            </a:br>
            <a:endParaRPr lang="en-US" sz="3600" dirty="0"/>
          </a:p>
        </p:txBody>
      </p:sp>
    </p:spTree>
    <p:extLst>
      <p:ext uri="{BB962C8B-B14F-4D97-AF65-F5344CB8AC3E}">
        <p14:creationId xmlns:p14="http://schemas.microsoft.com/office/powerpoint/2010/main" val="1535486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2BE98-4D1C-4FC3-9699-2AFB4E6B06A0}"/>
              </a:ext>
            </a:extLst>
          </p:cNvPr>
          <p:cNvSpPr>
            <a:spLocks noGrp="1"/>
          </p:cNvSpPr>
          <p:nvPr>
            <p:ph type="ctrTitle"/>
          </p:nvPr>
        </p:nvSpPr>
        <p:spPr/>
        <p:txBody>
          <a:bodyPr/>
          <a:lstStyle/>
          <a:p>
            <a:r>
              <a:rPr lang="en-US" dirty="0"/>
              <a:t>Different Types of Contracts</a:t>
            </a:r>
          </a:p>
        </p:txBody>
      </p:sp>
      <p:pic>
        <p:nvPicPr>
          <p:cNvPr id="5" name="Content Placeholder 4">
            <a:extLst>
              <a:ext uri="{FF2B5EF4-FFF2-40B4-BE49-F238E27FC236}">
                <a16:creationId xmlns:a16="http://schemas.microsoft.com/office/drawing/2014/main" id="{37A5A48E-9ECC-454A-8707-12DFE9B62F8E}"/>
              </a:ext>
            </a:extLst>
          </p:cNvPr>
          <p:cNvPicPr>
            <a:picLocks noGrp="1" noChangeAspect="1"/>
          </p:cNvPicPr>
          <p:nvPr>
            <p:ph idx="4294967295"/>
          </p:nvPr>
        </p:nvPicPr>
        <p:blipFill>
          <a:blip r:embed="rId2"/>
          <a:stretch>
            <a:fillRect/>
          </a:stretch>
        </p:blipFill>
        <p:spPr>
          <a:xfrm>
            <a:off x="790699" y="1349820"/>
            <a:ext cx="7553325" cy="5238750"/>
          </a:xfrm>
        </p:spPr>
      </p:pic>
    </p:spTree>
    <p:extLst>
      <p:ext uri="{BB962C8B-B14F-4D97-AF65-F5344CB8AC3E}">
        <p14:creationId xmlns:p14="http://schemas.microsoft.com/office/powerpoint/2010/main" val="314453888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97CFC-34D0-9338-2994-65B18B4B5FFC}"/>
              </a:ext>
            </a:extLst>
          </p:cNvPr>
          <p:cNvSpPr>
            <a:spLocks noGrp="1"/>
          </p:cNvSpPr>
          <p:nvPr>
            <p:ph type="title"/>
          </p:nvPr>
        </p:nvSpPr>
        <p:spPr/>
        <p:txBody>
          <a:bodyPr>
            <a:normAutofit fontScale="90000"/>
          </a:bodyPr>
          <a:lstStyle/>
          <a:p>
            <a:r>
              <a:rPr lang="en-US" dirty="0"/>
              <a:t>Part 2: 1973 Energy Crisis and End of Declining Real Prices</a:t>
            </a:r>
          </a:p>
        </p:txBody>
      </p:sp>
      <p:sp>
        <p:nvSpPr>
          <p:cNvPr id="3" name="Content Placeholder 2">
            <a:extLst>
              <a:ext uri="{FF2B5EF4-FFF2-40B4-BE49-F238E27FC236}">
                <a16:creationId xmlns:a16="http://schemas.microsoft.com/office/drawing/2014/main" id="{D34F4809-DCD9-E5BC-2D65-1C4773CDE553}"/>
              </a:ext>
            </a:extLst>
          </p:cNvPr>
          <p:cNvSpPr>
            <a:spLocks noGrp="1"/>
          </p:cNvSpPr>
          <p:nvPr>
            <p:ph idx="1"/>
          </p:nvPr>
        </p:nvSpPr>
        <p:spPr>
          <a:xfrm>
            <a:off x="304801" y="1521069"/>
            <a:ext cx="8232530" cy="4083864"/>
          </a:xfrm>
        </p:spPr>
        <p:txBody>
          <a:bodyPr/>
          <a:lstStyle/>
          <a:p>
            <a:r>
              <a:rPr lang="en-US" dirty="0"/>
              <a:t>Dramatic Oil Shock of 1973 ended the Trente Gloriouses. Led to more nuclear power and first thinking about renewable </a:t>
            </a:r>
          </a:p>
          <a:p>
            <a:endParaRPr lang="en-US" dirty="0"/>
          </a:p>
        </p:txBody>
      </p:sp>
      <p:sp>
        <p:nvSpPr>
          <p:cNvPr id="4" name="Slide Number Placeholder 3">
            <a:extLst>
              <a:ext uri="{FF2B5EF4-FFF2-40B4-BE49-F238E27FC236}">
                <a16:creationId xmlns:a16="http://schemas.microsoft.com/office/drawing/2014/main" id="{9F842A57-F075-8058-4CD5-714EE7EB3E70}"/>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150</a:t>
            </a:fld>
            <a:endParaRPr lang="en-GB" dirty="0"/>
          </a:p>
        </p:txBody>
      </p:sp>
      <p:pic>
        <p:nvPicPr>
          <p:cNvPr id="6" name="Picture 5">
            <a:extLst>
              <a:ext uri="{FF2B5EF4-FFF2-40B4-BE49-F238E27FC236}">
                <a16:creationId xmlns:a16="http://schemas.microsoft.com/office/drawing/2014/main" id="{6A3209DB-8DC0-398A-F4F2-520C422F82FF}"/>
              </a:ext>
            </a:extLst>
          </p:cNvPr>
          <p:cNvPicPr>
            <a:picLocks noChangeAspect="1"/>
          </p:cNvPicPr>
          <p:nvPr/>
        </p:nvPicPr>
        <p:blipFill>
          <a:blip r:embed="rId2"/>
          <a:stretch>
            <a:fillRect/>
          </a:stretch>
        </p:blipFill>
        <p:spPr>
          <a:xfrm>
            <a:off x="200025" y="2888525"/>
            <a:ext cx="8566253" cy="3024052"/>
          </a:xfrm>
          <a:prstGeom prst="rect">
            <a:avLst/>
          </a:prstGeom>
        </p:spPr>
      </p:pic>
    </p:spTree>
    <p:extLst>
      <p:ext uri="{BB962C8B-B14F-4D97-AF65-F5344CB8AC3E}">
        <p14:creationId xmlns:p14="http://schemas.microsoft.com/office/powerpoint/2010/main" val="65754187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C9158-EC24-6669-CE51-295379E37D6F}"/>
              </a:ext>
            </a:extLst>
          </p:cNvPr>
          <p:cNvSpPr>
            <a:spLocks noGrp="1"/>
          </p:cNvSpPr>
          <p:nvPr>
            <p:ph type="title"/>
          </p:nvPr>
        </p:nvSpPr>
        <p:spPr/>
        <p:txBody>
          <a:bodyPr>
            <a:normAutofit fontScale="90000"/>
          </a:bodyPr>
          <a:lstStyle/>
          <a:p>
            <a:r>
              <a:rPr lang="en-US" dirty="0"/>
              <a:t>Part 2: 1980’s and Cost Increases and Cost Over-runs </a:t>
            </a:r>
          </a:p>
        </p:txBody>
      </p:sp>
      <p:sp>
        <p:nvSpPr>
          <p:cNvPr id="3" name="Content Placeholder 2">
            <a:extLst>
              <a:ext uri="{FF2B5EF4-FFF2-40B4-BE49-F238E27FC236}">
                <a16:creationId xmlns:a16="http://schemas.microsoft.com/office/drawing/2014/main" id="{A431245A-BD2D-CD7C-FC9E-849085617AB1}"/>
              </a:ext>
            </a:extLst>
          </p:cNvPr>
          <p:cNvSpPr>
            <a:spLocks noGrp="1"/>
          </p:cNvSpPr>
          <p:nvPr>
            <p:ph idx="1"/>
          </p:nvPr>
        </p:nvSpPr>
        <p:spPr/>
        <p:txBody>
          <a:bodyPr/>
          <a:lstStyle/>
          <a:p>
            <a:r>
              <a:rPr lang="en-US" dirty="0"/>
              <a:t>Seabrook nuclear plant in US. (I understand that Denmark was considering nuclear power as well).</a:t>
            </a:r>
          </a:p>
          <a:p>
            <a:endParaRPr lang="en-US" dirty="0"/>
          </a:p>
        </p:txBody>
      </p:sp>
      <p:sp>
        <p:nvSpPr>
          <p:cNvPr id="4" name="Slide Number Placeholder 3">
            <a:extLst>
              <a:ext uri="{FF2B5EF4-FFF2-40B4-BE49-F238E27FC236}">
                <a16:creationId xmlns:a16="http://schemas.microsoft.com/office/drawing/2014/main" id="{DE5D2667-9D25-C1C0-060B-C4510FBE7579}"/>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151</a:t>
            </a:fld>
            <a:endParaRPr lang="en-GB" dirty="0"/>
          </a:p>
        </p:txBody>
      </p:sp>
      <p:pic>
        <p:nvPicPr>
          <p:cNvPr id="6" name="Picture 5">
            <a:extLst>
              <a:ext uri="{FF2B5EF4-FFF2-40B4-BE49-F238E27FC236}">
                <a16:creationId xmlns:a16="http://schemas.microsoft.com/office/drawing/2014/main" id="{81A5101F-33B6-A6E1-E239-BBEB39071D96}"/>
              </a:ext>
            </a:extLst>
          </p:cNvPr>
          <p:cNvPicPr>
            <a:picLocks noChangeAspect="1"/>
          </p:cNvPicPr>
          <p:nvPr/>
        </p:nvPicPr>
        <p:blipFill>
          <a:blip r:embed="rId2"/>
          <a:stretch>
            <a:fillRect/>
          </a:stretch>
        </p:blipFill>
        <p:spPr>
          <a:xfrm>
            <a:off x="576339" y="2495816"/>
            <a:ext cx="4846486" cy="3352533"/>
          </a:xfrm>
          <a:prstGeom prst="rect">
            <a:avLst/>
          </a:prstGeom>
        </p:spPr>
      </p:pic>
      <p:pic>
        <p:nvPicPr>
          <p:cNvPr id="8" name="Picture 7">
            <a:extLst>
              <a:ext uri="{FF2B5EF4-FFF2-40B4-BE49-F238E27FC236}">
                <a16:creationId xmlns:a16="http://schemas.microsoft.com/office/drawing/2014/main" id="{EA7A8C58-58F4-F6AD-CFAB-830BACEFE503}"/>
              </a:ext>
            </a:extLst>
          </p:cNvPr>
          <p:cNvPicPr>
            <a:picLocks noChangeAspect="1"/>
          </p:cNvPicPr>
          <p:nvPr/>
        </p:nvPicPr>
        <p:blipFill>
          <a:blip r:embed="rId3"/>
          <a:stretch>
            <a:fillRect/>
          </a:stretch>
        </p:blipFill>
        <p:spPr>
          <a:xfrm>
            <a:off x="5587392" y="2495816"/>
            <a:ext cx="2365699" cy="1294909"/>
          </a:xfrm>
          <a:prstGeom prst="rect">
            <a:avLst/>
          </a:prstGeom>
        </p:spPr>
      </p:pic>
      <p:sp>
        <p:nvSpPr>
          <p:cNvPr id="5" name="TextBox 4">
            <a:extLst>
              <a:ext uri="{FF2B5EF4-FFF2-40B4-BE49-F238E27FC236}">
                <a16:creationId xmlns:a16="http://schemas.microsoft.com/office/drawing/2014/main" id="{DC04C94B-8AD2-7E20-2547-1C114882D853}"/>
              </a:ext>
            </a:extLst>
          </p:cNvPr>
          <p:cNvSpPr txBox="1"/>
          <p:nvPr/>
        </p:nvSpPr>
        <p:spPr>
          <a:xfrm>
            <a:off x="5829897" y="4104351"/>
            <a:ext cx="2077474" cy="1569660"/>
          </a:xfrm>
          <a:prstGeom prst="rect">
            <a:avLst/>
          </a:prstGeom>
          <a:solidFill>
            <a:srgbClr val="FFFF00"/>
          </a:solidFill>
        </p:spPr>
        <p:txBody>
          <a:bodyPr wrap="square" rtlCol="0">
            <a:spAutoFit/>
          </a:bodyPr>
          <a:lstStyle/>
          <a:p>
            <a:r>
              <a:rPr lang="en-US" sz="1200" dirty="0">
                <a:latin typeface="Arial" panose="020B0604020202020204" pitchFamily="34" charset="0"/>
                <a:cs typeface="Arial" panose="020B0604020202020204" pitchFamily="34" charset="0"/>
              </a:rPr>
              <a:t>Enough of the cost-plus regulatory scheme. Let companies bid and hold them to their cost estimates – if costs increase, you cannot increase prices, and multiple companies can build assets.</a:t>
            </a:r>
          </a:p>
        </p:txBody>
      </p:sp>
    </p:spTree>
    <p:extLst>
      <p:ext uri="{BB962C8B-B14F-4D97-AF65-F5344CB8AC3E}">
        <p14:creationId xmlns:p14="http://schemas.microsoft.com/office/powerpoint/2010/main" val="239299682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C1AF1-21A6-6A76-58FF-5D5ED0719D92}"/>
              </a:ext>
            </a:extLst>
          </p:cNvPr>
          <p:cNvSpPr>
            <a:spLocks noGrp="1"/>
          </p:cNvSpPr>
          <p:nvPr>
            <p:ph type="title"/>
          </p:nvPr>
        </p:nvSpPr>
        <p:spPr/>
        <p:txBody>
          <a:bodyPr>
            <a:normAutofit fontScale="90000"/>
          </a:bodyPr>
          <a:lstStyle/>
          <a:p>
            <a:r>
              <a:rPr lang="en-US" dirty="0"/>
              <a:t>Notion of Independent Power Projects, Risk Allocation and PPA</a:t>
            </a:r>
          </a:p>
        </p:txBody>
      </p:sp>
      <p:sp>
        <p:nvSpPr>
          <p:cNvPr id="3" name="Content Placeholder 2">
            <a:extLst>
              <a:ext uri="{FF2B5EF4-FFF2-40B4-BE49-F238E27FC236}">
                <a16:creationId xmlns:a16="http://schemas.microsoft.com/office/drawing/2014/main" id="{01F1974E-FA1A-5103-5816-6E48D138EBD4}"/>
              </a:ext>
            </a:extLst>
          </p:cNvPr>
          <p:cNvSpPr>
            <a:spLocks noGrp="1"/>
          </p:cNvSpPr>
          <p:nvPr>
            <p:ph idx="1"/>
          </p:nvPr>
        </p:nvSpPr>
        <p:spPr>
          <a:xfrm>
            <a:off x="304801" y="1209675"/>
            <a:ext cx="5957451" cy="4664652"/>
          </a:xfrm>
        </p:spPr>
        <p:txBody>
          <a:bodyPr>
            <a:normAutofit/>
          </a:bodyPr>
          <a:lstStyle/>
          <a:p>
            <a:pPr algn="l"/>
            <a:r>
              <a:rPr lang="en-US" dirty="0"/>
              <a:t>With nuclear cost increases and price of oil increases, cost plus and WACC model considered a poor approach.</a:t>
            </a:r>
          </a:p>
          <a:p>
            <a:pPr algn="l"/>
            <a:r>
              <a:rPr lang="en-US" dirty="0"/>
              <a:t>Bidding systems where companies competed to provide generating capacity (no longer belief in economies of scale for generation). Idea that companies bid down to their cost of capital.</a:t>
            </a:r>
          </a:p>
          <a:p>
            <a:pPr algn="l"/>
            <a:r>
              <a:rPr lang="en-US" dirty="0"/>
              <a:t>Bid on long-term fixed price contracts (same as today) – purchased power agreements (PPA’s) were designed to allocate risks under control of investor (construction cost, construction timing, fixed operating cost, plant efficiency, plant availability). Costs that could not be controlled – fuel cost and amount of generation required were allocated to investors.</a:t>
            </a:r>
          </a:p>
          <a:p>
            <a:pPr algn="l"/>
            <a:r>
              <a:rPr lang="en-US" dirty="0"/>
              <a:t>Once investor takes risk, the risk can be allocated to a company that takes construction risk, a company that guarantees plant efficiency, a company that provides operation and maintenance.</a:t>
            </a:r>
          </a:p>
          <a:p>
            <a:pPr algn="l"/>
            <a:r>
              <a:rPr lang="en-US" dirty="0"/>
              <a:t>The risk allocation to third parties (off-takers) led to project finance where lenders verified fixed construction costs, operation costs and technical aspects of plant efficiency and availability.</a:t>
            </a:r>
          </a:p>
        </p:txBody>
      </p:sp>
      <p:sp>
        <p:nvSpPr>
          <p:cNvPr id="4" name="Slide Number Placeholder 3">
            <a:extLst>
              <a:ext uri="{FF2B5EF4-FFF2-40B4-BE49-F238E27FC236}">
                <a16:creationId xmlns:a16="http://schemas.microsoft.com/office/drawing/2014/main" id="{2928F482-469E-5335-2DBB-B0E95BA2B902}"/>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152</a:t>
            </a:fld>
            <a:endParaRPr lang="en-GB" dirty="0"/>
          </a:p>
        </p:txBody>
      </p:sp>
      <p:sp>
        <p:nvSpPr>
          <p:cNvPr id="5" name="TextBox 4">
            <a:extLst>
              <a:ext uri="{FF2B5EF4-FFF2-40B4-BE49-F238E27FC236}">
                <a16:creationId xmlns:a16="http://schemas.microsoft.com/office/drawing/2014/main" id="{22A3FCCA-B1B2-60D8-AD9A-43A40CE8A330}"/>
              </a:ext>
            </a:extLst>
          </p:cNvPr>
          <p:cNvSpPr txBox="1"/>
          <p:nvPr/>
        </p:nvSpPr>
        <p:spPr>
          <a:xfrm>
            <a:off x="6045264" y="2220510"/>
            <a:ext cx="1095068" cy="784830"/>
          </a:xfrm>
          <a:prstGeom prst="rect">
            <a:avLst/>
          </a:prstGeom>
          <a:solidFill>
            <a:srgbClr val="FFFF00"/>
          </a:solidFill>
        </p:spPr>
        <p:txBody>
          <a:bodyPr wrap="square" rtlCol="0">
            <a:spAutoFit/>
          </a:bodyPr>
          <a:lstStyle/>
          <a:p>
            <a:r>
              <a:rPr lang="en-US" sz="900" dirty="0">
                <a:latin typeface="Arial" panose="020B0604020202020204" pitchFamily="34" charset="0"/>
                <a:cs typeface="Arial" panose="020B0604020202020204" pitchFamily="34" charset="0"/>
              </a:rPr>
              <a:t>Risks remaining with purchaser – fuel price, generation (maybe inflation)</a:t>
            </a:r>
          </a:p>
        </p:txBody>
      </p:sp>
      <p:sp>
        <p:nvSpPr>
          <p:cNvPr id="8" name="TextBox 7">
            <a:extLst>
              <a:ext uri="{FF2B5EF4-FFF2-40B4-BE49-F238E27FC236}">
                <a16:creationId xmlns:a16="http://schemas.microsoft.com/office/drawing/2014/main" id="{2DFA36E6-90FB-E981-E474-B1FC1D9ABECC}"/>
              </a:ext>
            </a:extLst>
          </p:cNvPr>
          <p:cNvSpPr txBox="1"/>
          <p:nvPr/>
        </p:nvSpPr>
        <p:spPr>
          <a:xfrm>
            <a:off x="7332471" y="2223235"/>
            <a:ext cx="1181714" cy="1338828"/>
          </a:xfrm>
          <a:prstGeom prst="rect">
            <a:avLst/>
          </a:prstGeom>
          <a:solidFill>
            <a:srgbClr val="FFFF00"/>
          </a:solidFill>
        </p:spPr>
        <p:txBody>
          <a:bodyPr wrap="square" rtlCol="0">
            <a:spAutoFit/>
          </a:bodyPr>
          <a:lstStyle/>
          <a:p>
            <a:r>
              <a:rPr lang="en-US" sz="900" dirty="0">
                <a:latin typeface="Arial" panose="020B0604020202020204" pitchFamily="34" charset="0"/>
                <a:cs typeface="Arial" panose="020B0604020202020204" pitchFamily="34" charset="0"/>
              </a:rPr>
              <a:t>Risks taken by investor and allocated – construction cost, construction timing, efficiency, availability, operating cost except fuel</a:t>
            </a:r>
          </a:p>
        </p:txBody>
      </p:sp>
      <p:cxnSp>
        <p:nvCxnSpPr>
          <p:cNvPr id="10" name="Straight Arrow Connector 9">
            <a:extLst>
              <a:ext uri="{FF2B5EF4-FFF2-40B4-BE49-F238E27FC236}">
                <a16:creationId xmlns:a16="http://schemas.microsoft.com/office/drawing/2014/main" id="{A5E4ADF8-A6DC-CB98-7C29-0AB7F4A463EE}"/>
              </a:ext>
            </a:extLst>
          </p:cNvPr>
          <p:cNvCxnSpPr>
            <a:cxnSpLocks/>
            <a:stCxn id="8" idx="2"/>
            <a:endCxn id="11" idx="0"/>
          </p:cNvCxnSpPr>
          <p:nvPr/>
        </p:nvCxnSpPr>
        <p:spPr>
          <a:xfrm flipH="1">
            <a:off x="7923327" y="3562063"/>
            <a:ext cx="1" cy="6404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2E7D29B-FBCA-2EE8-CD5C-12D63C8AED4A}"/>
              </a:ext>
            </a:extLst>
          </p:cNvPr>
          <p:cNvSpPr txBox="1"/>
          <p:nvPr/>
        </p:nvSpPr>
        <p:spPr>
          <a:xfrm>
            <a:off x="7375793" y="4202485"/>
            <a:ext cx="1095068" cy="1200329"/>
          </a:xfrm>
          <a:prstGeom prst="rect">
            <a:avLst/>
          </a:prstGeom>
          <a:solidFill>
            <a:srgbClr val="FFFF00"/>
          </a:solidFill>
        </p:spPr>
        <p:txBody>
          <a:bodyPr wrap="square" rtlCol="0">
            <a:spAutoFit/>
          </a:bodyPr>
          <a:lstStyle/>
          <a:p>
            <a:r>
              <a:rPr lang="en-US" sz="900" dirty="0">
                <a:latin typeface="Arial" panose="020B0604020202020204" pitchFamily="34" charset="0"/>
                <a:cs typeface="Arial" panose="020B0604020202020204" pitchFamily="34" charset="0"/>
              </a:rPr>
              <a:t>Risks allocated from investor to contractors who provide fixed prices and absorb penalties for efficiency and availability</a:t>
            </a:r>
          </a:p>
        </p:txBody>
      </p:sp>
    </p:spTree>
    <p:extLst>
      <p:ext uri="{BB962C8B-B14F-4D97-AF65-F5344CB8AC3E}">
        <p14:creationId xmlns:p14="http://schemas.microsoft.com/office/powerpoint/2010/main" val="376529258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229F4-72ED-6C04-3A3A-593EFA1D43D3}"/>
              </a:ext>
            </a:extLst>
          </p:cNvPr>
          <p:cNvSpPr>
            <a:spLocks noGrp="1"/>
          </p:cNvSpPr>
          <p:nvPr>
            <p:ph type="title"/>
          </p:nvPr>
        </p:nvSpPr>
        <p:spPr/>
        <p:txBody>
          <a:bodyPr>
            <a:normAutofit fontScale="90000"/>
          </a:bodyPr>
          <a:lstStyle/>
          <a:p>
            <a:r>
              <a:rPr lang="en-US" dirty="0"/>
              <a:t>Allocation of Risk – What Else Does Contract Do</a:t>
            </a:r>
          </a:p>
        </p:txBody>
      </p:sp>
      <p:sp>
        <p:nvSpPr>
          <p:cNvPr id="3" name="Text Placeholder 2">
            <a:extLst>
              <a:ext uri="{FF2B5EF4-FFF2-40B4-BE49-F238E27FC236}">
                <a16:creationId xmlns:a16="http://schemas.microsoft.com/office/drawing/2014/main" id="{03D29154-9668-D450-B341-17F753951567}"/>
              </a:ext>
            </a:extLst>
          </p:cNvPr>
          <p:cNvSpPr>
            <a:spLocks noGrp="1"/>
          </p:cNvSpPr>
          <p:nvPr>
            <p:ph idx="1"/>
          </p:nvPr>
        </p:nvSpPr>
        <p:spPr/>
        <p:txBody>
          <a:bodyPr>
            <a:normAutofit/>
          </a:bodyPr>
          <a:lstStyle/>
          <a:p>
            <a:r>
              <a:rPr lang="en-US" sz="2000" dirty="0"/>
              <a:t>Agreements</a:t>
            </a:r>
          </a:p>
          <a:p>
            <a:pPr lvl="1"/>
            <a:r>
              <a:rPr lang="en-US" sz="2000" dirty="0">
                <a:solidFill>
                  <a:schemeClr val="tx1"/>
                </a:solidFill>
              </a:rPr>
              <a:t>Define Delivery of Products</a:t>
            </a:r>
          </a:p>
          <a:p>
            <a:pPr lvl="1"/>
            <a:r>
              <a:rPr lang="en-US" sz="2000" dirty="0">
                <a:solidFill>
                  <a:schemeClr val="tx1"/>
                </a:solidFill>
              </a:rPr>
              <a:t>Define Responsibilities</a:t>
            </a:r>
          </a:p>
          <a:p>
            <a:pPr lvl="1"/>
            <a:r>
              <a:rPr lang="en-US" sz="2000" dirty="0">
                <a:solidFill>
                  <a:schemeClr val="tx1"/>
                </a:solidFill>
              </a:rPr>
              <a:t>Define Penalties</a:t>
            </a:r>
          </a:p>
          <a:p>
            <a:pPr lvl="1"/>
            <a:r>
              <a:rPr lang="en-US" sz="2000" dirty="0">
                <a:solidFill>
                  <a:schemeClr val="tx1"/>
                </a:solidFill>
              </a:rPr>
              <a:t>Define Timing</a:t>
            </a:r>
          </a:p>
          <a:p>
            <a:pPr lvl="1"/>
            <a:r>
              <a:rPr lang="en-US" sz="2000" dirty="0">
                <a:solidFill>
                  <a:schemeClr val="tx1"/>
                </a:solidFill>
              </a:rPr>
              <a:t>May Define Prices</a:t>
            </a:r>
          </a:p>
          <a:p>
            <a:r>
              <a:rPr lang="en-US" sz="2000" dirty="0"/>
              <a:t>Much of the Reason for Contracts Boils Down to Allocation of Risk</a:t>
            </a:r>
          </a:p>
          <a:p>
            <a:pPr lvl="1"/>
            <a:r>
              <a:rPr lang="en-US" sz="2000" dirty="0">
                <a:solidFill>
                  <a:schemeClr val="tx1"/>
                </a:solidFill>
              </a:rPr>
              <a:t>Simple Idea that the party who controls risk should take the risk</a:t>
            </a:r>
          </a:p>
          <a:p>
            <a:pPr lvl="1"/>
            <a:r>
              <a:rPr lang="en-US" sz="2000" dirty="0">
                <a:solidFill>
                  <a:schemeClr val="tx1"/>
                </a:solidFill>
              </a:rPr>
              <a:t>Some risks out of everybody’s control</a:t>
            </a:r>
          </a:p>
          <a:p>
            <a:pPr lvl="1"/>
            <a:endParaRPr lang="en-US" sz="2000" dirty="0">
              <a:solidFill>
                <a:schemeClr val="tx1"/>
              </a:solidFill>
            </a:endParaRPr>
          </a:p>
        </p:txBody>
      </p:sp>
    </p:spTree>
    <p:extLst>
      <p:ext uri="{BB962C8B-B14F-4D97-AF65-F5344CB8AC3E}">
        <p14:creationId xmlns:p14="http://schemas.microsoft.com/office/powerpoint/2010/main" val="36704355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353821-D0C1-47B0-83C4-356BDF93F1CC}"/>
              </a:ext>
            </a:extLst>
          </p:cNvPr>
          <p:cNvSpPr>
            <a:spLocks noGrp="1"/>
          </p:cNvSpPr>
          <p:nvPr>
            <p:ph type="title"/>
          </p:nvPr>
        </p:nvSpPr>
        <p:spPr/>
        <p:txBody>
          <a:bodyPr>
            <a:normAutofit fontScale="90000"/>
          </a:bodyPr>
          <a:lstStyle/>
          <a:p>
            <a:r>
              <a:rPr lang="en-US" dirty="0"/>
              <a:t>Risk Allocation Part 1: Allocation between IPP Investor and the Off-taker</a:t>
            </a:r>
          </a:p>
        </p:txBody>
      </p:sp>
      <p:sp>
        <p:nvSpPr>
          <p:cNvPr id="9" name="Content Placeholder 8"/>
          <p:cNvSpPr>
            <a:spLocks noGrp="1"/>
          </p:cNvSpPr>
          <p:nvPr>
            <p:ph idx="1"/>
          </p:nvPr>
        </p:nvSpPr>
        <p:spPr>
          <a:xfrm>
            <a:off x="100293" y="1868416"/>
            <a:ext cx="4395355" cy="3519828"/>
          </a:xfrm>
        </p:spPr>
        <p:txBody>
          <a:bodyPr>
            <a:noAutofit/>
          </a:bodyPr>
          <a:lstStyle/>
          <a:p>
            <a:pPr marL="44053" indent="0" algn="ctr">
              <a:buNone/>
            </a:pPr>
            <a:r>
              <a:rPr lang="en-US" sz="2100" b="1" dirty="0"/>
              <a:t>Risk</a:t>
            </a:r>
          </a:p>
          <a:p>
            <a:pPr marL="386953" indent="-342900">
              <a:buFont typeface="+mj-lt"/>
              <a:buAutoNum type="arabicPeriod"/>
            </a:pPr>
            <a:r>
              <a:rPr lang="en-US" dirty="0"/>
              <a:t>Generation Level from Changes in Demand</a:t>
            </a:r>
          </a:p>
          <a:p>
            <a:pPr marL="386953" indent="-342900">
              <a:buFont typeface="+mj-lt"/>
              <a:buAutoNum type="arabicPeriod"/>
            </a:pPr>
            <a:r>
              <a:rPr lang="en-US" dirty="0"/>
              <a:t>Generation Level from Changes in Plant Availability </a:t>
            </a:r>
          </a:p>
          <a:p>
            <a:pPr marL="386953" indent="-342900">
              <a:buFont typeface="+mj-lt"/>
              <a:buAutoNum type="arabicPeriod"/>
            </a:pPr>
            <a:r>
              <a:rPr lang="en-US" dirty="0"/>
              <a:t>Cost  Over-Run</a:t>
            </a:r>
          </a:p>
          <a:p>
            <a:pPr marL="386953" indent="-342900">
              <a:buFont typeface="+mj-lt"/>
              <a:buAutoNum type="arabicPeriod"/>
            </a:pPr>
            <a:r>
              <a:rPr lang="en-US" dirty="0"/>
              <a:t>Construction Delay</a:t>
            </a:r>
          </a:p>
          <a:p>
            <a:pPr marL="386953" indent="-342900">
              <a:buFont typeface="+mj-lt"/>
              <a:buAutoNum type="arabicPeriod"/>
            </a:pPr>
            <a:r>
              <a:rPr lang="en-US" dirty="0"/>
              <a:t>Plant Efficiency (Heat Rate)</a:t>
            </a:r>
          </a:p>
          <a:p>
            <a:pPr marL="386953" indent="-342900">
              <a:buFont typeface="+mj-lt"/>
              <a:buAutoNum type="arabicPeriod"/>
            </a:pPr>
            <a:r>
              <a:rPr lang="en-US" dirty="0"/>
              <a:t>Change in Fuel Price</a:t>
            </a:r>
          </a:p>
          <a:p>
            <a:pPr marL="386953" indent="-342900">
              <a:buFont typeface="+mj-lt"/>
              <a:buAutoNum type="arabicPeriod"/>
            </a:pPr>
            <a:r>
              <a:rPr lang="en-US" dirty="0"/>
              <a:t>Change in Real O&amp;M Cost</a:t>
            </a:r>
          </a:p>
          <a:p>
            <a:pPr marL="386953" indent="-342900">
              <a:buFont typeface="+mj-lt"/>
              <a:buAutoNum type="arabicPeriod"/>
            </a:pPr>
            <a:r>
              <a:rPr lang="en-US" dirty="0"/>
              <a:t>Change in Inflation Rate</a:t>
            </a:r>
          </a:p>
          <a:p>
            <a:pPr marL="386953" indent="-342900">
              <a:buFont typeface="+mj-lt"/>
              <a:buAutoNum type="arabicPeriod"/>
            </a:pPr>
            <a:r>
              <a:rPr lang="en-US" dirty="0"/>
              <a:t>Change in Interest Rates and Cost of Capital</a:t>
            </a:r>
          </a:p>
          <a:p>
            <a:endParaRPr lang="en-US" dirty="0"/>
          </a:p>
        </p:txBody>
      </p:sp>
      <p:sp>
        <p:nvSpPr>
          <p:cNvPr id="4" name="Content Placeholder 8">
            <a:extLst>
              <a:ext uri="{FF2B5EF4-FFF2-40B4-BE49-F238E27FC236}">
                <a16:creationId xmlns:a16="http://schemas.microsoft.com/office/drawing/2014/main" id="{D2F62959-0DA8-1D0C-42DC-F03602C723A5}"/>
              </a:ext>
            </a:extLst>
          </p:cNvPr>
          <p:cNvSpPr txBox="1">
            <a:spLocks/>
          </p:cNvSpPr>
          <p:nvPr/>
        </p:nvSpPr>
        <p:spPr>
          <a:xfrm>
            <a:off x="4572000" y="1798185"/>
            <a:ext cx="4152900" cy="3590059"/>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Wingdings" pitchFamily="2" charset="2"/>
              <a:buChar char="§"/>
              <a:defRPr sz="2400" b="0" i="0" kern="1200" baseline="0">
                <a:solidFill>
                  <a:schemeClr val="tx1"/>
                </a:solidFill>
                <a:latin typeface="Calibri" pitchFamily="34" charset="0"/>
                <a:ea typeface="+mn-ea"/>
                <a:cs typeface="+mn-cs"/>
              </a:defRPr>
            </a:lvl1pPr>
            <a:lvl2pPr marL="685800" indent="-228600" algn="l" defTabSz="914400" rtl="0" eaLnBrk="1" latinLnBrk="0" hangingPunct="1">
              <a:lnSpc>
                <a:spcPct val="90000"/>
              </a:lnSpc>
              <a:spcBef>
                <a:spcPts val="500"/>
              </a:spcBef>
              <a:buFont typeface="Wingdings" pitchFamily="2" charset="2"/>
              <a:buChar char="ú"/>
              <a:defRPr sz="2400" b="0" i="0" kern="1200" baseline="0">
                <a:solidFill>
                  <a:srgbClr val="898989"/>
                </a:solidFill>
                <a:latin typeface="Calibri" pitchFamily="34" charset="0"/>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1800" b="0" i="0" kern="1200" baseline="0">
                <a:solidFill>
                  <a:srgbClr val="898989"/>
                </a:solidFill>
                <a:latin typeface="Calibri" pitchFamily="34" charset="0"/>
                <a:ea typeface="+mn-ea"/>
                <a:cs typeface="+mn-cs"/>
              </a:defRPr>
            </a:lvl3pPr>
            <a:lvl4pPr marL="1600200" indent="-228600" algn="l" defTabSz="914400" rtl="0" eaLnBrk="1" latinLnBrk="0" hangingPunct="1">
              <a:lnSpc>
                <a:spcPct val="90000"/>
              </a:lnSpc>
              <a:spcBef>
                <a:spcPts val="500"/>
              </a:spcBef>
              <a:buFont typeface="Courier New" pitchFamily="49" charset="0"/>
              <a:buChar char="o"/>
              <a:defRPr sz="1600" b="0" i="0" kern="1200" baseline="0">
                <a:solidFill>
                  <a:srgbClr val="898989"/>
                </a:solidFill>
                <a:latin typeface="Calibri"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053" indent="0" algn="ctr">
              <a:buNone/>
            </a:pPr>
            <a:r>
              <a:rPr lang="en-US" sz="2100" b="1" dirty="0"/>
              <a:t>Investor or Off-taker Risk</a:t>
            </a:r>
          </a:p>
          <a:p>
            <a:pPr marL="386953" indent="-342900">
              <a:buFont typeface="+mj-lt"/>
              <a:buAutoNum type="arabicPeriod"/>
            </a:pPr>
            <a:r>
              <a:rPr lang="en-US" sz="1500" dirty="0"/>
              <a:t>.</a:t>
            </a:r>
          </a:p>
          <a:p>
            <a:pPr marL="386953" indent="-342900">
              <a:buFont typeface="+mj-lt"/>
              <a:buAutoNum type="arabicPeriod"/>
            </a:pPr>
            <a:r>
              <a:rPr lang="en-US" sz="1500" dirty="0"/>
              <a:t>.</a:t>
            </a:r>
          </a:p>
          <a:p>
            <a:pPr marL="386953" indent="-342900">
              <a:buFont typeface="+mj-lt"/>
              <a:buAutoNum type="arabicPeriod"/>
            </a:pPr>
            <a:r>
              <a:rPr lang="en-US" sz="1500" dirty="0"/>
              <a:t>.</a:t>
            </a:r>
          </a:p>
          <a:p>
            <a:pPr marL="386953" indent="-342900">
              <a:buFont typeface="+mj-lt"/>
              <a:buAutoNum type="arabicPeriod"/>
            </a:pPr>
            <a:r>
              <a:rPr lang="en-US" sz="1500" dirty="0"/>
              <a:t>.</a:t>
            </a:r>
          </a:p>
          <a:p>
            <a:pPr marL="386953" indent="-342900">
              <a:buFont typeface="+mj-lt"/>
              <a:buAutoNum type="arabicPeriod"/>
            </a:pPr>
            <a:r>
              <a:rPr lang="en-US" sz="1500" dirty="0"/>
              <a:t>.</a:t>
            </a:r>
          </a:p>
          <a:p>
            <a:pPr marL="386953" indent="-342900">
              <a:buFont typeface="+mj-lt"/>
              <a:buAutoNum type="arabicPeriod"/>
            </a:pPr>
            <a:r>
              <a:rPr lang="en-US" sz="1500" dirty="0"/>
              <a:t>.</a:t>
            </a:r>
          </a:p>
          <a:p>
            <a:pPr marL="386953" indent="-342900">
              <a:buFont typeface="+mj-lt"/>
              <a:buAutoNum type="arabicPeriod"/>
            </a:pPr>
            <a:r>
              <a:rPr lang="en-US" sz="1500" dirty="0"/>
              <a:t>.</a:t>
            </a:r>
          </a:p>
          <a:p>
            <a:pPr marL="386953" indent="-342900">
              <a:buFont typeface="+mj-lt"/>
              <a:buAutoNum type="arabicPeriod"/>
            </a:pPr>
            <a:r>
              <a:rPr lang="en-US" sz="1500" dirty="0"/>
              <a:t>.</a:t>
            </a:r>
          </a:p>
          <a:p>
            <a:pPr marL="386953" indent="-342900">
              <a:buFont typeface="+mj-lt"/>
              <a:buAutoNum type="arabicPeriod"/>
            </a:pPr>
            <a:r>
              <a:rPr lang="en-US" sz="1500" dirty="0"/>
              <a:t>.</a:t>
            </a:r>
          </a:p>
        </p:txBody>
      </p:sp>
      <p:sp>
        <p:nvSpPr>
          <p:cNvPr id="2" name="TextBox 1">
            <a:extLst>
              <a:ext uri="{FF2B5EF4-FFF2-40B4-BE49-F238E27FC236}">
                <a16:creationId xmlns:a16="http://schemas.microsoft.com/office/drawing/2014/main" id="{37040C90-0C68-D1B4-2E82-5147EFF684EB}"/>
              </a:ext>
            </a:extLst>
          </p:cNvPr>
          <p:cNvSpPr txBox="1"/>
          <p:nvPr/>
        </p:nvSpPr>
        <p:spPr>
          <a:xfrm>
            <a:off x="5843891" y="2958424"/>
            <a:ext cx="1678022" cy="1131079"/>
          </a:xfrm>
          <a:prstGeom prst="rect">
            <a:avLst/>
          </a:prstGeom>
          <a:solidFill>
            <a:srgbClr val="FFFF00"/>
          </a:solidFill>
        </p:spPr>
        <p:txBody>
          <a:bodyPr wrap="square" rtlCol="0">
            <a:spAutoFit/>
          </a:bodyPr>
          <a:lstStyle/>
          <a:p>
            <a:r>
              <a:rPr lang="en-US" sz="1350" dirty="0"/>
              <a:t>Not yet allocated to separate contracts like EPC, O&amp;M, Fuel Supply, Heat Rate Guarantee</a:t>
            </a:r>
          </a:p>
        </p:txBody>
      </p:sp>
    </p:spTree>
    <p:extLst>
      <p:ext uri="{BB962C8B-B14F-4D97-AF65-F5344CB8AC3E}">
        <p14:creationId xmlns:p14="http://schemas.microsoft.com/office/powerpoint/2010/main" val="389131634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1FBC830-0EFD-4B82-B96E-C0F74C8A9058}"/>
              </a:ext>
            </a:extLst>
          </p:cNvPr>
          <p:cNvSpPr>
            <a:spLocks noGrp="1"/>
          </p:cNvSpPr>
          <p:nvPr>
            <p:ph type="title"/>
          </p:nvPr>
        </p:nvSpPr>
        <p:spPr/>
        <p:txBody>
          <a:bodyPr>
            <a:normAutofit fontScale="90000"/>
          </a:bodyPr>
          <a:lstStyle/>
          <a:p>
            <a:r>
              <a:rPr lang="en-US" dirty="0"/>
              <a:t>Risk Allocation Part 2: Investor Risks to Different Contracts for the SPV</a:t>
            </a:r>
          </a:p>
        </p:txBody>
      </p:sp>
      <p:sp>
        <p:nvSpPr>
          <p:cNvPr id="5" name="Content Placeholder 4"/>
          <p:cNvSpPr>
            <a:spLocks noGrp="1"/>
          </p:cNvSpPr>
          <p:nvPr>
            <p:ph idx="1"/>
          </p:nvPr>
        </p:nvSpPr>
        <p:spPr>
          <a:xfrm>
            <a:off x="304801" y="1966317"/>
            <a:ext cx="4267199" cy="3317460"/>
          </a:xfrm>
        </p:spPr>
        <p:txBody>
          <a:bodyPr>
            <a:normAutofit/>
          </a:bodyPr>
          <a:lstStyle/>
          <a:p>
            <a:pPr marL="44053" indent="0" algn="ctr">
              <a:buNone/>
            </a:pPr>
            <a:r>
              <a:rPr lang="en-US" b="1" dirty="0"/>
              <a:t>Contract Mitigation</a:t>
            </a:r>
          </a:p>
          <a:p>
            <a:pPr marL="44053" indent="0" algn="ctr">
              <a:buNone/>
            </a:pPr>
            <a:endParaRPr lang="en-US" b="1" dirty="0"/>
          </a:p>
          <a:p>
            <a:r>
              <a:rPr lang="en-US" dirty="0"/>
              <a:t>EPC Contract with Fixed Price and LD (LSTK)</a:t>
            </a:r>
          </a:p>
          <a:p>
            <a:endParaRPr lang="en-US" dirty="0"/>
          </a:p>
          <a:p>
            <a:r>
              <a:rPr lang="en-US" dirty="0"/>
              <a:t>O&amp;M and EPC Contract</a:t>
            </a:r>
          </a:p>
          <a:p>
            <a:r>
              <a:rPr lang="en-US" dirty="0"/>
              <a:t>O&amp;M Contract and EPC LD Provision</a:t>
            </a:r>
          </a:p>
          <a:p>
            <a:r>
              <a:rPr lang="en-US" dirty="0"/>
              <a:t>O&amp;M Contract</a:t>
            </a:r>
          </a:p>
          <a:p>
            <a:r>
              <a:rPr lang="en-US" dirty="0"/>
              <a:t>Capacity Charge/Month; 4 Part PPA Contract</a:t>
            </a:r>
          </a:p>
          <a:p>
            <a:r>
              <a:rPr lang="en-US" dirty="0"/>
              <a:t>Swap Contract (Fix Rates)</a:t>
            </a:r>
          </a:p>
        </p:txBody>
      </p:sp>
      <p:sp>
        <p:nvSpPr>
          <p:cNvPr id="4" name="Content Placeholder 3"/>
          <p:cNvSpPr>
            <a:spLocks noGrp="1"/>
          </p:cNvSpPr>
          <p:nvPr>
            <p:ph type="body" sz="quarter" idx="4294967295"/>
          </p:nvPr>
        </p:nvSpPr>
        <p:spPr>
          <a:xfrm>
            <a:off x="4686300" y="1966318"/>
            <a:ext cx="4152900" cy="2925365"/>
          </a:xfrm>
        </p:spPr>
        <p:txBody>
          <a:bodyPr>
            <a:normAutofit/>
          </a:bodyPr>
          <a:lstStyle/>
          <a:p>
            <a:pPr marL="44053" indent="0" algn="ctr">
              <a:buNone/>
            </a:pPr>
            <a:r>
              <a:rPr lang="en-US" b="1" dirty="0"/>
              <a:t>IPP Risks</a:t>
            </a:r>
          </a:p>
          <a:p>
            <a:pPr marL="44053" indent="0" algn="ctr">
              <a:buNone/>
            </a:pPr>
            <a:endParaRPr lang="en-US" b="1" dirty="0"/>
          </a:p>
          <a:p>
            <a:r>
              <a:rPr lang="en-US" dirty="0"/>
              <a:t>Cost of Project, Time Delay and Technology Parameters</a:t>
            </a:r>
          </a:p>
          <a:p>
            <a:r>
              <a:rPr lang="en-US" dirty="0"/>
              <a:t>Availability Penalty in PPA</a:t>
            </a:r>
          </a:p>
          <a:p>
            <a:r>
              <a:rPr lang="en-US" dirty="0"/>
              <a:t>Efficiency or Heat Rate Risk </a:t>
            </a:r>
          </a:p>
          <a:p>
            <a:r>
              <a:rPr lang="en-US" dirty="0"/>
              <a:t>O&amp;M cost Risk – Real </a:t>
            </a:r>
          </a:p>
          <a:p>
            <a:r>
              <a:rPr lang="en-US" dirty="0"/>
              <a:t>Independence of Generation Risk</a:t>
            </a:r>
          </a:p>
          <a:p>
            <a:r>
              <a:rPr lang="en-US" dirty="0"/>
              <a:t>Interest Rate Fluctuation</a:t>
            </a:r>
          </a:p>
        </p:txBody>
      </p:sp>
    </p:spTree>
    <p:extLst>
      <p:ext uri="{BB962C8B-B14F-4D97-AF65-F5344CB8AC3E}">
        <p14:creationId xmlns:p14="http://schemas.microsoft.com/office/powerpoint/2010/main" val="232279996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37206-F923-444F-8401-DF3D839CC4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8D12F6-AA93-A079-A5F0-373166A65448}"/>
              </a:ext>
            </a:extLst>
          </p:cNvPr>
          <p:cNvSpPr>
            <a:spLocks noGrp="1"/>
          </p:cNvSpPr>
          <p:nvPr>
            <p:ph type="title"/>
          </p:nvPr>
        </p:nvSpPr>
        <p:spPr/>
        <p:txBody>
          <a:bodyPr>
            <a:normAutofit fontScale="90000"/>
          </a:bodyPr>
          <a:lstStyle/>
          <a:p>
            <a:r>
              <a:rPr lang="en-US" dirty="0"/>
              <a:t>Special Purpose Vehicle and Project Finance versus Orsted Model</a:t>
            </a:r>
          </a:p>
        </p:txBody>
      </p:sp>
      <p:sp>
        <p:nvSpPr>
          <p:cNvPr id="3" name="Content Placeholder 2">
            <a:extLst>
              <a:ext uri="{FF2B5EF4-FFF2-40B4-BE49-F238E27FC236}">
                <a16:creationId xmlns:a16="http://schemas.microsoft.com/office/drawing/2014/main" id="{3B8FF5D4-DDB4-0E96-695F-C0D5A374E574}"/>
              </a:ext>
            </a:extLst>
          </p:cNvPr>
          <p:cNvSpPr>
            <a:spLocks noGrp="1"/>
          </p:cNvSpPr>
          <p:nvPr>
            <p:ph idx="1"/>
          </p:nvPr>
        </p:nvSpPr>
        <p:spPr>
          <a:xfrm>
            <a:off x="304800" y="1764506"/>
            <a:ext cx="4191353" cy="4083842"/>
          </a:xfrm>
          <a:solidFill>
            <a:schemeClr val="bg1"/>
          </a:solidFill>
        </p:spPr>
        <p:txBody>
          <a:bodyPr>
            <a:normAutofit fontScale="77500" lnSpcReduction="20000"/>
          </a:bodyPr>
          <a:lstStyle/>
          <a:p>
            <a:r>
              <a:rPr lang="en-US" sz="1800" dirty="0"/>
              <a:t>No parent guarantees where your children can send and email and receive your financial support</a:t>
            </a:r>
          </a:p>
          <a:p>
            <a:r>
              <a:rPr lang="en-US" sz="1800" dirty="0"/>
              <a:t>Project Finance in a sense in going around the bend from revenues to operating expenditures to capital expenditures and getting to the loan agreement.</a:t>
            </a:r>
          </a:p>
          <a:p>
            <a:r>
              <a:rPr lang="en-US" sz="1800" dirty="0"/>
              <a:t>Of course, the value of any project is derived from revenues, capital expenditures and operating costs. </a:t>
            </a:r>
          </a:p>
          <a:p>
            <a:r>
              <a:rPr lang="en-US" sz="1800" dirty="0"/>
              <a:t>In project finance, there are contracts for each of these to reduce risk over a long term period</a:t>
            </a:r>
          </a:p>
          <a:p>
            <a:r>
              <a:rPr lang="en-US" sz="1800" dirty="0"/>
              <a:t>Lenders give you better financing – more risk and longer debt if more risk is mitigated through contracts.</a:t>
            </a:r>
          </a:p>
          <a:p>
            <a:r>
              <a:rPr lang="en-US" sz="1800" dirty="0"/>
              <a:t>Project is non-recourse – no parent guarantee. With no parent guarantee the analysis is pure and investors know the project can standalone and produce value on a standalone basis. </a:t>
            </a:r>
          </a:p>
          <a:p>
            <a:r>
              <a:rPr lang="en-US" sz="1800" dirty="0"/>
              <a:t>If you know there is a rich parent behind you, can you use this even if there is no direct promise.</a:t>
            </a:r>
          </a:p>
          <a:p>
            <a:endParaRPr lang="en-US" sz="1800" dirty="0"/>
          </a:p>
        </p:txBody>
      </p:sp>
      <p:sp>
        <p:nvSpPr>
          <p:cNvPr id="4" name="Slide Number Placeholder 3">
            <a:extLst>
              <a:ext uri="{FF2B5EF4-FFF2-40B4-BE49-F238E27FC236}">
                <a16:creationId xmlns:a16="http://schemas.microsoft.com/office/drawing/2014/main" id="{8CD14331-0833-2893-4CCA-B9108BF2AF10}"/>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156</a:t>
            </a:fld>
            <a:endParaRPr lang="en-GB" dirty="0"/>
          </a:p>
        </p:txBody>
      </p:sp>
      <p:sp>
        <p:nvSpPr>
          <p:cNvPr id="5" name="Oval 4">
            <a:extLst>
              <a:ext uri="{FF2B5EF4-FFF2-40B4-BE49-F238E27FC236}">
                <a16:creationId xmlns:a16="http://schemas.microsoft.com/office/drawing/2014/main" id="{8247D15F-1917-AAB0-E865-44AB7E381EB1}"/>
              </a:ext>
            </a:extLst>
          </p:cNvPr>
          <p:cNvSpPr/>
          <p:nvPr/>
        </p:nvSpPr>
        <p:spPr bwMode="auto">
          <a:xfrm>
            <a:off x="6290668" y="3058717"/>
            <a:ext cx="1023773" cy="720977"/>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endParaRPr lang="en-US" sz="675" dirty="0">
              <a:solidFill>
                <a:schemeClr val="bg1">
                  <a:lumMod val="95000"/>
                </a:schemeClr>
              </a:solidFill>
              <a:latin typeface="Arial" panose="020B0604020202020204" pitchFamily="34" charset="0"/>
              <a:cs typeface="Arial" panose="020B0604020202020204" pitchFamily="34" charset="0"/>
            </a:endParaRPr>
          </a:p>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Special Purpose Vehicle:</a:t>
            </a:r>
          </a:p>
        </p:txBody>
      </p:sp>
      <p:sp>
        <p:nvSpPr>
          <p:cNvPr id="6" name="Oval 5">
            <a:extLst>
              <a:ext uri="{FF2B5EF4-FFF2-40B4-BE49-F238E27FC236}">
                <a16:creationId xmlns:a16="http://schemas.microsoft.com/office/drawing/2014/main" id="{252A20D5-CD27-6D32-5A3C-BB269CD1B88F}"/>
              </a:ext>
            </a:extLst>
          </p:cNvPr>
          <p:cNvSpPr/>
          <p:nvPr/>
        </p:nvSpPr>
        <p:spPr bwMode="auto">
          <a:xfrm>
            <a:off x="6298404" y="1837155"/>
            <a:ext cx="1023773" cy="720977"/>
          </a:xfrm>
          <a:prstGeom prst="ellipse">
            <a:avLst/>
          </a:prstGeom>
          <a:solidFill>
            <a:srgbClr val="0D7BB6"/>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endParaRPr lang="en-US" sz="675" dirty="0">
              <a:solidFill>
                <a:schemeClr val="bg1">
                  <a:lumMod val="95000"/>
                </a:schemeClr>
              </a:solidFill>
              <a:latin typeface="Arial" panose="020B0604020202020204" pitchFamily="34" charset="0"/>
              <a:cs typeface="Arial" panose="020B0604020202020204" pitchFamily="34" charset="0"/>
            </a:endParaRPr>
          </a:p>
          <a:p>
            <a:pPr algn="ctr" eaLnBrk="0" fontAlgn="base" hangingPunct="0">
              <a:spcBef>
                <a:spcPct val="0"/>
              </a:spcBef>
              <a:spcAft>
                <a:spcPct val="0"/>
              </a:spcAft>
            </a:pPr>
            <a:r>
              <a:rPr lang="en-029" sz="675" dirty="0">
                <a:solidFill>
                  <a:schemeClr val="bg1">
                    <a:lumMod val="95000"/>
                  </a:schemeClr>
                </a:solidFill>
                <a:latin typeface="Arial" panose="020B0604020202020204" pitchFamily="34" charset="0"/>
                <a:cs typeface="Arial" panose="020B0604020202020204" pitchFamily="34" charset="0"/>
              </a:rPr>
              <a:t>Revenues</a:t>
            </a:r>
            <a:r>
              <a:rPr lang="en-US" sz="675" dirty="0">
                <a:solidFill>
                  <a:schemeClr val="bg1">
                    <a:lumMod val="95000"/>
                  </a:schemeClr>
                </a:solidFill>
                <a:latin typeface="Arial" panose="020B0604020202020204" pitchFamily="34" charset="0"/>
                <a:cs typeface="Arial" panose="020B0604020202020204" pitchFamily="34" charset="0"/>
              </a:rPr>
              <a:t> Realized</a:t>
            </a:r>
          </a:p>
        </p:txBody>
      </p:sp>
      <p:cxnSp>
        <p:nvCxnSpPr>
          <p:cNvPr id="8" name="Straight Arrow Connector 7">
            <a:extLst>
              <a:ext uri="{FF2B5EF4-FFF2-40B4-BE49-F238E27FC236}">
                <a16:creationId xmlns:a16="http://schemas.microsoft.com/office/drawing/2014/main" id="{3DDC15D7-81B2-C842-F5C2-6B61E9FE9BDE}"/>
              </a:ext>
            </a:extLst>
          </p:cNvPr>
          <p:cNvCxnSpPr>
            <a:cxnSpLocks/>
            <a:stCxn id="6" idx="4"/>
            <a:endCxn id="5" idx="0"/>
          </p:cNvCxnSpPr>
          <p:nvPr/>
        </p:nvCxnSpPr>
        <p:spPr>
          <a:xfrm flipH="1">
            <a:off x="6802555" y="2558130"/>
            <a:ext cx="7736" cy="5005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21AA7E6F-0A7E-810B-DE1E-192AF5B0AF42}"/>
              </a:ext>
            </a:extLst>
          </p:cNvPr>
          <p:cNvSpPr/>
          <p:nvPr/>
        </p:nvSpPr>
        <p:spPr bwMode="auto">
          <a:xfrm>
            <a:off x="5479146" y="3947140"/>
            <a:ext cx="1023773" cy="720977"/>
          </a:xfrm>
          <a:prstGeom prst="ellipse">
            <a:avLst/>
          </a:prstGeom>
          <a:solidFill>
            <a:srgbClr val="00B05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Lenders Receive Debt Service and Invest Debt</a:t>
            </a:r>
          </a:p>
        </p:txBody>
      </p:sp>
      <p:sp>
        <p:nvSpPr>
          <p:cNvPr id="10" name="Oval 9">
            <a:extLst>
              <a:ext uri="{FF2B5EF4-FFF2-40B4-BE49-F238E27FC236}">
                <a16:creationId xmlns:a16="http://schemas.microsoft.com/office/drawing/2014/main" id="{AE4693E0-A0C4-8012-C9BC-B0B5128C5341}"/>
              </a:ext>
            </a:extLst>
          </p:cNvPr>
          <p:cNvSpPr/>
          <p:nvPr/>
        </p:nvSpPr>
        <p:spPr bwMode="auto">
          <a:xfrm>
            <a:off x="7095200" y="3947140"/>
            <a:ext cx="1023773" cy="720977"/>
          </a:xfrm>
          <a:prstGeom prst="ellipse">
            <a:avLst/>
          </a:prstGeom>
          <a:solidFill>
            <a:srgbClr val="00B05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Equity  Sponsors Receive Dividends and Invest Equity </a:t>
            </a:r>
          </a:p>
        </p:txBody>
      </p:sp>
      <p:cxnSp>
        <p:nvCxnSpPr>
          <p:cNvPr id="12" name="Straight Arrow Connector 11">
            <a:extLst>
              <a:ext uri="{FF2B5EF4-FFF2-40B4-BE49-F238E27FC236}">
                <a16:creationId xmlns:a16="http://schemas.microsoft.com/office/drawing/2014/main" id="{289DA02E-C940-D9D9-3FC8-06942946DD6A}"/>
              </a:ext>
            </a:extLst>
          </p:cNvPr>
          <p:cNvCxnSpPr>
            <a:cxnSpLocks/>
            <a:stCxn id="5" idx="3"/>
          </p:cNvCxnSpPr>
          <p:nvPr/>
        </p:nvCxnSpPr>
        <p:spPr>
          <a:xfrm flipH="1">
            <a:off x="6156212" y="3674109"/>
            <a:ext cx="284385" cy="2730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9F02720-14E8-FD7F-4D47-1669BD7A647F}"/>
              </a:ext>
            </a:extLst>
          </p:cNvPr>
          <p:cNvCxnSpPr>
            <a:cxnSpLocks/>
            <a:stCxn id="5" idx="5"/>
          </p:cNvCxnSpPr>
          <p:nvPr/>
        </p:nvCxnSpPr>
        <p:spPr>
          <a:xfrm>
            <a:off x="7164513" y="3674110"/>
            <a:ext cx="354570" cy="2420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108FE566-EBC2-B1A7-2BCB-0FA7AB258C32}"/>
              </a:ext>
            </a:extLst>
          </p:cNvPr>
          <p:cNvSpPr/>
          <p:nvPr/>
        </p:nvSpPr>
        <p:spPr bwMode="auto">
          <a:xfrm>
            <a:off x="4852852" y="2820422"/>
            <a:ext cx="1023773" cy="720977"/>
          </a:xfrm>
          <a:prstGeom prst="ellipse">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endParaRPr lang="en-US" sz="675" dirty="0">
              <a:solidFill>
                <a:schemeClr val="bg1">
                  <a:lumMod val="95000"/>
                </a:schemeClr>
              </a:solidFill>
              <a:latin typeface="Arial" panose="020B0604020202020204" pitchFamily="34" charset="0"/>
              <a:cs typeface="Arial" panose="020B0604020202020204" pitchFamily="34" charset="0"/>
            </a:endParaRPr>
          </a:p>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Capital Investments</a:t>
            </a:r>
          </a:p>
        </p:txBody>
      </p:sp>
      <p:cxnSp>
        <p:nvCxnSpPr>
          <p:cNvPr id="23" name="Straight Arrow Connector 22">
            <a:extLst>
              <a:ext uri="{FF2B5EF4-FFF2-40B4-BE49-F238E27FC236}">
                <a16:creationId xmlns:a16="http://schemas.microsoft.com/office/drawing/2014/main" id="{813BA538-C3DF-9A3A-1970-25D96333E804}"/>
              </a:ext>
            </a:extLst>
          </p:cNvPr>
          <p:cNvCxnSpPr>
            <a:cxnSpLocks/>
            <a:stCxn id="20" idx="6"/>
            <a:endCxn id="5" idx="2"/>
          </p:cNvCxnSpPr>
          <p:nvPr/>
        </p:nvCxnSpPr>
        <p:spPr>
          <a:xfrm>
            <a:off x="5876626" y="3180911"/>
            <a:ext cx="414044" cy="238295"/>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46D0223-1ADD-30F6-8264-11F05F29C367}"/>
              </a:ext>
            </a:extLst>
          </p:cNvPr>
          <p:cNvCxnSpPr>
            <a:cxnSpLocks/>
            <a:endCxn id="9" idx="7"/>
          </p:cNvCxnSpPr>
          <p:nvPr/>
        </p:nvCxnSpPr>
        <p:spPr>
          <a:xfrm flipH="1">
            <a:off x="6352992" y="3779693"/>
            <a:ext cx="261457" cy="273030"/>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DB031EF0-E466-BBBA-CA11-22107B3CF2E3}"/>
              </a:ext>
            </a:extLst>
          </p:cNvPr>
          <p:cNvCxnSpPr>
            <a:cxnSpLocks/>
          </p:cNvCxnSpPr>
          <p:nvPr/>
        </p:nvCxnSpPr>
        <p:spPr>
          <a:xfrm>
            <a:off x="7032878" y="3755017"/>
            <a:ext cx="328889" cy="216798"/>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04F3CF87-00AC-7CA3-6756-18474DF3CD91}"/>
              </a:ext>
            </a:extLst>
          </p:cNvPr>
          <p:cNvSpPr/>
          <p:nvPr/>
        </p:nvSpPr>
        <p:spPr bwMode="auto">
          <a:xfrm>
            <a:off x="7687485" y="2822098"/>
            <a:ext cx="1023773" cy="720977"/>
          </a:xfrm>
          <a:prstGeom prst="ellipse">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endParaRPr lang="en-US" sz="675" dirty="0">
              <a:solidFill>
                <a:schemeClr val="bg1">
                  <a:lumMod val="95000"/>
                </a:schemeClr>
              </a:solidFill>
              <a:latin typeface="Arial" panose="020B0604020202020204" pitchFamily="34" charset="0"/>
              <a:cs typeface="Arial" panose="020B0604020202020204" pitchFamily="34" charset="0"/>
            </a:endParaRPr>
          </a:p>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Operating Expenses</a:t>
            </a:r>
          </a:p>
        </p:txBody>
      </p:sp>
      <p:cxnSp>
        <p:nvCxnSpPr>
          <p:cNvPr id="17" name="Straight Arrow Connector 16">
            <a:extLst>
              <a:ext uri="{FF2B5EF4-FFF2-40B4-BE49-F238E27FC236}">
                <a16:creationId xmlns:a16="http://schemas.microsoft.com/office/drawing/2014/main" id="{D1ADAE8F-43BD-C8F3-9A24-B36D377D1AF9}"/>
              </a:ext>
            </a:extLst>
          </p:cNvPr>
          <p:cNvCxnSpPr>
            <a:cxnSpLocks/>
            <a:stCxn id="11" idx="2"/>
            <a:endCxn id="5" idx="6"/>
          </p:cNvCxnSpPr>
          <p:nvPr/>
        </p:nvCxnSpPr>
        <p:spPr>
          <a:xfrm flipH="1">
            <a:off x="7314442" y="3182586"/>
            <a:ext cx="373045" cy="236619"/>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22EEF9E-2222-21E2-EBCA-7A879FE2C688}"/>
              </a:ext>
            </a:extLst>
          </p:cNvPr>
          <p:cNvSpPr txBox="1"/>
          <p:nvPr/>
        </p:nvSpPr>
        <p:spPr>
          <a:xfrm>
            <a:off x="4497116" y="2556422"/>
            <a:ext cx="564564" cy="248209"/>
          </a:xfrm>
          <a:prstGeom prst="rect">
            <a:avLst/>
          </a:prstGeom>
          <a:noFill/>
        </p:spPr>
        <p:txBody>
          <a:bodyPr wrap="square" rtlCol="0">
            <a:spAutoFit/>
          </a:bodyPr>
          <a:lstStyle/>
          <a:p>
            <a:r>
              <a:rPr lang="en-US" sz="1013" dirty="0">
                <a:latin typeface="Arial" panose="020B0604020202020204" pitchFamily="34" charset="0"/>
                <a:cs typeface="Arial" panose="020B0604020202020204" pitchFamily="34" charset="0"/>
              </a:rPr>
              <a:t>Start</a:t>
            </a:r>
          </a:p>
        </p:txBody>
      </p:sp>
      <p:cxnSp>
        <p:nvCxnSpPr>
          <p:cNvPr id="18" name="Straight Arrow Connector 17">
            <a:extLst>
              <a:ext uri="{FF2B5EF4-FFF2-40B4-BE49-F238E27FC236}">
                <a16:creationId xmlns:a16="http://schemas.microsoft.com/office/drawing/2014/main" id="{405C58FE-3E15-AE4D-BBB6-B34A57FE9342}"/>
              </a:ext>
            </a:extLst>
          </p:cNvPr>
          <p:cNvCxnSpPr>
            <a:cxnSpLocks/>
            <a:stCxn id="14" idx="0"/>
          </p:cNvCxnSpPr>
          <p:nvPr/>
        </p:nvCxnSpPr>
        <p:spPr>
          <a:xfrm>
            <a:off x="4779398" y="2556422"/>
            <a:ext cx="501465" cy="2177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245E4B9-0D7A-21E8-B58F-684047887E94}"/>
              </a:ext>
            </a:extLst>
          </p:cNvPr>
          <p:cNvSpPr txBox="1"/>
          <p:nvPr/>
        </p:nvSpPr>
        <p:spPr>
          <a:xfrm>
            <a:off x="4914583" y="3845935"/>
            <a:ext cx="451259" cy="248209"/>
          </a:xfrm>
          <a:prstGeom prst="rect">
            <a:avLst/>
          </a:prstGeom>
          <a:noFill/>
        </p:spPr>
        <p:txBody>
          <a:bodyPr wrap="square" rtlCol="0">
            <a:spAutoFit/>
          </a:bodyPr>
          <a:lstStyle/>
          <a:p>
            <a:r>
              <a:rPr lang="en-US" sz="1013" dirty="0">
                <a:latin typeface="Arial" panose="020B0604020202020204" pitchFamily="34" charset="0"/>
                <a:cs typeface="Arial" panose="020B0604020202020204" pitchFamily="34" charset="0"/>
              </a:rPr>
              <a:t>End</a:t>
            </a:r>
          </a:p>
        </p:txBody>
      </p:sp>
      <p:cxnSp>
        <p:nvCxnSpPr>
          <p:cNvPr id="22" name="Straight Arrow Connector 21">
            <a:extLst>
              <a:ext uri="{FF2B5EF4-FFF2-40B4-BE49-F238E27FC236}">
                <a16:creationId xmlns:a16="http://schemas.microsoft.com/office/drawing/2014/main" id="{8CF5E94F-496D-707B-4B9D-3E18987ABB1D}"/>
              </a:ext>
            </a:extLst>
          </p:cNvPr>
          <p:cNvCxnSpPr/>
          <p:nvPr/>
        </p:nvCxnSpPr>
        <p:spPr>
          <a:xfrm flipH="1" flipV="1">
            <a:off x="5070446" y="4052725"/>
            <a:ext cx="295395" cy="3621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A841092-EF2C-B7DA-5C01-1C94A836529C}"/>
              </a:ext>
            </a:extLst>
          </p:cNvPr>
          <p:cNvSpPr txBox="1"/>
          <p:nvPr/>
        </p:nvSpPr>
        <p:spPr>
          <a:xfrm>
            <a:off x="4779399" y="5088104"/>
            <a:ext cx="3785647" cy="923330"/>
          </a:xfrm>
          <a:prstGeom prst="rect">
            <a:avLst/>
          </a:prstGeom>
          <a:solidFill>
            <a:srgbClr val="FFFF00"/>
          </a:solidFill>
        </p:spPr>
        <p:txBody>
          <a:bodyPr wrap="square" rtlCol="0">
            <a:spAutoFit/>
          </a:bodyPr>
          <a:lstStyle/>
          <a:p>
            <a:r>
              <a:rPr lang="en-US" sz="1350" dirty="0"/>
              <a:t>Project Finance provides discipline that risks must be mitigated before the loan contract is signed. With Orsted, investors have no idea whether construction risk exists.</a:t>
            </a:r>
          </a:p>
        </p:txBody>
      </p:sp>
    </p:spTree>
    <p:extLst>
      <p:ext uri="{BB962C8B-B14F-4D97-AF65-F5344CB8AC3E}">
        <p14:creationId xmlns:p14="http://schemas.microsoft.com/office/powerpoint/2010/main" val="243496453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D0845-C139-0DE6-9F46-BD8179F19D9C}"/>
            </a:ext>
          </a:extLst>
        </p:cNvPr>
        <p:cNvGrpSpPr/>
        <p:nvPr/>
      </p:nvGrpSpPr>
      <p:grpSpPr>
        <a:xfrm>
          <a:off x="0" y="0"/>
          <a:ext cx="0" cy="0"/>
          <a:chOff x="0" y="0"/>
          <a:chExt cx="0" cy="0"/>
        </a:xfrm>
      </p:grpSpPr>
      <p:cxnSp>
        <p:nvCxnSpPr>
          <p:cNvPr id="17" name="Straight Arrow Connector 16">
            <a:extLst>
              <a:ext uri="{FF2B5EF4-FFF2-40B4-BE49-F238E27FC236}">
                <a16:creationId xmlns:a16="http://schemas.microsoft.com/office/drawing/2014/main" id="{010B98FC-1568-DB25-EFB5-713017C6EDF3}"/>
              </a:ext>
            </a:extLst>
          </p:cNvPr>
          <p:cNvCxnSpPr>
            <a:cxnSpLocks/>
          </p:cNvCxnSpPr>
          <p:nvPr/>
        </p:nvCxnSpPr>
        <p:spPr bwMode="auto">
          <a:xfrm flipH="1" flipV="1">
            <a:off x="3070668" y="2848961"/>
            <a:ext cx="1162232" cy="758457"/>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59" name="Straight Arrow Connector 58">
            <a:extLst>
              <a:ext uri="{FF2B5EF4-FFF2-40B4-BE49-F238E27FC236}">
                <a16:creationId xmlns:a16="http://schemas.microsoft.com/office/drawing/2014/main" id="{7C51E55B-C190-E5F5-5186-8D25F70EEBC1}"/>
              </a:ext>
            </a:extLst>
          </p:cNvPr>
          <p:cNvCxnSpPr>
            <a:cxnSpLocks/>
            <a:stCxn id="7" idx="5"/>
            <a:endCxn id="32" idx="1"/>
          </p:cNvCxnSpPr>
          <p:nvPr/>
        </p:nvCxnSpPr>
        <p:spPr bwMode="auto">
          <a:xfrm>
            <a:off x="4858571" y="4018754"/>
            <a:ext cx="1011486" cy="579428"/>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9" name="Straight Arrow Connector 28">
            <a:extLst>
              <a:ext uri="{FF2B5EF4-FFF2-40B4-BE49-F238E27FC236}">
                <a16:creationId xmlns:a16="http://schemas.microsoft.com/office/drawing/2014/main" id="{5A8D090C-C0F8-F544-777E-2F426A8106C1}"/>
              </a:ext>
            </a:extLst>
          </p:cNvPr>
          <p:cNvCxnSpPr>
            <a:cxnSpLocks/>
            <a:endCxn id="31" idx="6"/>
          </p:cNvCxnSpPr>
          <p:nvPr/>
        </p:nvCxnSpPr>
        <p:spPr bwMode="auto">
          <a:xfrm flipH="1">
            <a:off x="2946198" y="3835583"/>
            <a:ext cx="1038529" cy="3919"/>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44" name="Straight Arrow Connector 43">
            <a:extLst>
              <a:ext uri="{FF2B5EF4-FFF2-40B4-BE49-F238E27FC236}">
                <a16:creationId xmlns:a16="http://schemas.microsoft.com/office/drawing/2014/main" id="{DF5493A8-39E3-8840-D713-B9CF7D07B23B}"/>
              </a:ext>
            </a:extLst>
          </p:cNvPr>
          <p:cNvCxnSpPr>
            <a:cxnSpLocks/>
          </p:cNvCxnSpPr>
          <p:nvPr/>
        </p:nvCxnSpPr>
        <p:spPr bwMode="auto">
          <a:xfrm>
            <a:off x="4932887" y="3743722"/>
            <a:ext cx="975725" cy="0"/>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7" name="Oval 6">
            <a:extLst>
              <a:ext uri="{FF2B5EF4-FFF2-40B4-BE49-F238E27FC236}">
                <a16:creationId xmlns:a16="http://schemas.microsoft.com/office/drawing/2014/main" id="{51DCC253-7F83-336C-E53D-DB02C012B699}"/>
              </a:ext>
            </a:extLst>
          </p:cNvPr>
          <p:cNvSpPr/>
          <p:nvPr/>
        </p:nvSpPr>
        <p:spPr bwMode="auto">
          <a:xfrm>
            <a:off x="3984725" y="3403363"/>
            <a:ext cx="1023773" cy="720977"/>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Special Purpose Vehicle: Bond Rating of BBB-</a:t>
            </a:r>
          </a:p>
        </p:txBody>
      </p:sp>
      <p:sp>
        <p:nvSpPr>
          <p:cNvPr id="8" name="Oval 7">
            <a:extLst>
              <a:ext uri="{FF2B5EF4-FFF2-40B4-BE49-F238E27FC236}">
                <a16:creationId xmlns:a16="http://schemas.microsoft.com/office/drawing/2014/main" id="{8780B35A-210A-5E44-3C85-43A4CC512D7A}"/>
              </a:ext>
            </a:extLst>
          </p:cNvPr>
          <p:cNvSpPr/>
          <p:nvPr/>
        </p:nvSpPr>
        <p:spPr bwMode="auto">
          <a:xfrm>
            <a:off x="3718917" y="1879297"/>
            <a:ext cx="1636187" cy="612731"/>
          </a:xfrm>
          <a:prstGeom prst="ellipse">
            <a:avLst/>
          </a:prstGeom>
          <a:solidFill>
            <a:schemeClr val="tx1"/>
          </a:solidFill>
          <a:ln w="12700" cap="flat" cmpd="sng" algn="ctr">
            <a:solidFill>
              <a:schemeClr val="accent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Off-taker: Want strong off-taker with inactive to honor contract</a:t>
            </a:r>
          </a:p>
        </p:txBody>
      </p:sp>
      <p:sp>
        <p:nvSpPr>
          <p:cNvPr id="14" name="Oval 13">
            <a:extLst>
              <a:ext uri="{FF2B5EF4-FFF2-40B4-BE49-F238E27FC236}">
                <a16:creationId xmlns:a16="http://schemas.microsoft.com/office/drawing/2014/main" id="{0474A59A-2FFE-9AF5-808F-93CA22493B6F}"/>
              </a:ext>
            </a:extLst>
          </p:cNvPr>
          <p:cNvSpPr/>
          <p:nvPr/>
        </p:nvSpPr>
        <p:spPr bwMode="auto">
          <a:xfrm>
            <a:off x="1982013" y="2419156"/>
            <a:ext cx="1122881" cy="605700"/>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EPC Contractor: Want Strong Record and Finances</a:t>
            </a:r>
          </a:p>
        </p:txBody>
      </p:sp>
      <p:sp>
        <p:nvSpPr>
          <p:cNvPr id="15" name="Rectangle 14">
            <a:extLst>
              <a:ext uri="{FF2B5EF4-FFF2-40B4-BE49-F238E27FC236}">
                <a16:creationId xmlns:a16="http://schemas.microsoft.com/office/drawing/2014/main" id="{3F6488B7-D733-7276-02EE-D75D0CB70CE7}"/>
              </a:ext>
            </a:extLst>
          </p:cNvPr>
          <p:cNvSpPr/>
          <p:nvPr/>
        </p:nvSpPr>
        <p:spPr bwMode="auto">
          <a:xfrm>
            <a:off x="3223206" y="3080806"/>
            <a:ext cx="761520" cy="322556"/>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EPC: Fixed Price Contract with LD</a:t>
            </a:r>
          </a:p>
        </p:txBody>
      </p:sp>
      <p:sp>
        <p:nvSpPr>
          <p:cNvPr id="21" name="Oval 20">
            <a:extLst>
              <a:ext uri="{FF2B5EF4-FFF2-40B4-BE49-F238E27FC236}">
                <a16:creationId xmlns:a16="http://schemas.microsoft.com/office/drawing/2014/main" id="{7F405806-FC3C-D02A-2385-26392DE30601}"/>
              </a:ext>
            </a:extLst>
          </p:cNvPr>
          <p:cNvSpPr/>
          <p:nvPr/>
        </p:nvSpPr>
        <p:spPr bwMode="auto">
          <a:xfrm>
            <a:off x="5908612" y="3464089"/>
            <a:ext cx="892109" cy="528992"/>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O&amp;M Contractor</a:t>
            </a:r>
          </a:p>
        </p:txBody>
      </p:sp>
      <p:sp>
        <p:nvSpPr>
          <p:cNvPr id="31" name="Oval 30">
            <a:extLst>
              <a:ext uri="{FF2B5EF4-FFF2-40B4-BE49-F238E27FC236}">
                <a16:creationId xmlns:a16="http://schemas.microsoft.com/office/drawing/2014/main" id="{4A6A432B-C2EF-BE83-D707-5C0DB6319910}"/>
              </a:ext>
            </a:extLst>
          </p:cNvPr>
          <p:cNvSpPr/>
          <p:nvPr/>
        </p:nvSpPr>
        <p:spPr bwMode="auto">
          <a:xfrm>
            <a:off x="1965262" y="3475169"/>
            <a:ext cx="980936" cy="728663"/>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Supplier: Need to Understand Economics and Supply Curve</a:t>
            </a:r>
          </a:p>
          <a:p>
            <a:pPr algn="ctr" eaLnBrk="0" fontAlgn="base" hangingPunct="0">
              <a:spcBef>
                <a:spcPct val="0"/>
              </a:spcBef>
              <a:spcAft>
                <a:spcPct val="0"/>
              </a:spcAft>
            </a:pPr>
            <a:endParaRPr lang="en-US" sz="675" dirty="0">
              <a:solidFill>
                <a:schemeClr val="bg1">
                  <a:lumMod val="95000"/>
                </a:schemeClr>
              </a:solidFill>
              <a:latin typeface="Arial" panose="020B0604020202020204" pitchFamily="34" charset="0"/>
              <a:cs typeface="Arial" panose="020B0604020202020204" pitchFamily="34" charset="0"/>
            </a:endParaRPr>
          </a:p>
        </p:txBody>
      </p:sp>
      <p:sp>
        <p:nvSpPr>
          <p:cNvPr id="32" name="Oval 31">
            <a:extLst>
              <a:ext uri="{FF2B5EF4-FFF2-40B4-BE49-F238E27FC236}">
                <a16:creationId xmlns:a16="http://schemas.microsoft.com/office/drawing/2014/main" id="{EDB95674-A2C7-AD5B-BAEF-26F4AB4BAE83}"/>
              </a:ext>
            </a:extLst>
          </p:cNvPr>
          <p:cNvSpPr/>
          <p:nvPr/>
        </p:nvSpPr>
        <p:spPr bwMode="auto">
          <a:xfrm>
            <a:off x="5694298" y="4503870"/>
            <a:ext cx="1200150" cy="644005"/>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Lenders:</a:t>
            </a:r>
          </a:p>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Lenders want DSCR (LLCR, PLCR)</a:t>
            </a:r>
          </a:p>
        </p:txBody>
      </p:sp>
      <p:sp>
        <p:nvSpPr>
          <p:cNvPr id="33" name="Oval 32">
            <a:extLst>
              <a:ext uri="{FF2B5EF4-FFF2-40B4-BE49-F238E27FC236}">
                <a16:creationId xmlns:a16="http://schemas.microsoft.com/office/drawing/2014/main" id="{9299E158-0C7A-F920-6F13-9BB7824E639D}"/>
              </a:ext>
            </a:extLst>
          </p:cNvPr>
          <p:cNvSpPr/>
          <p:nvPr/>
        </p:nvSpPr>
        <p:spPr bwMode="auto">
          <a:xfrm>
            <a:off x="2129898" y="4418144"/>
            <a:ext cx="997368" cy="729729"/>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Banks Like Strong Sponsors. Sponsors want EIRR</a:t>
            </a:r>
          </a:p>
        </p:txBody>
      </p:sp>
      <p:sp>
        <p:nvSpPr>
          <p:cNvPr id="43" name="Rectangle 42">
            <a:extLst>
              <a:ext uri="{FF2B5EF4-FFF2-40B4-BE49-F238E27FC236}">
                <a16:creationId xmlns:a16="http://schemas.microsoft.com/office/drawing/2014/main" id="{55759868-40C3-0407-715A-93490B72EC71}"/>
              </a:ext>
            </a:extLst>
          </p:cNvPr>
          <p:cNvSpPr/>
          <p:nvPr/>
        </p:nvSpPr>
        <p:spPr bwMode="auto">
          <a:xfrm>
            <a:off x="4858571" y="4255721"/>
            <a:ext cx="676502" cy="52833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Loan Agreement – Draws Green; Debt Service Red</a:t>
            </a:r>
          </a:p>
        </p:txBody>
      </p:sp>
      <p:cxnSp>
        <p:nvCxnSpPr>
          <p:cNvPr id="57" name="Straight Arrow Connector 56">
            <a:extLst>
              <a:ext uri="{FF2B5EF4-FFF2-40B4-BE49-F238E27FC236}">
                <a16:creationId xmlns:a16="http://schemas.microsoft.com/office/drawing/2014/main" id="{4A674E5F-4D03-3963-ACE9-688601CE3F7F}"/>
              </a:ext>
            </a:extLst>
          </p:cNvPr>
          <p:cNvCxnSpPr>
            <a:cxnSpLocks/>
            <a:stCxn id="7" idx="3"/>
          </p:cNvCxnSpPr>
          <p:nvPr/>
        </p:nvCxnSpPr>
        <p:spPr bwMode="auto">
          <a:xfrm flipH="1">
            <a:off x="3153076" y="4018753"/>
            <a:ext cx="981578" cy="744237"/>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71" name="Rectangle 70">
            <a:extLst>
              <a:ext uri="{FF2B5EF4-FFF2-40B4-BE49-F238E27FC236}">
                <a16:creationId xmlns:a16="http://schemas.microsoft.com/office/drawing/2014/main" id="{5CB88703-900F-8394-672D-67DA934DF718}"/>
              </a:ext>
            </a:extLst>
          </p:cNvPr>
          <p:cNvSpPr/>
          <p:nvPr/>
        </p:nvSpPr>
        <p:spPr bwMode="auto">
          <a:xfrm>
            <a:off x="5122597" y="3625851"/>
            <a:ext cx="571702" cy="235743"/>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O&amp;M Agreement</a:t>
            </a:r>
          </a:p>
        </p:txBody>
      </p:sp>
      <p:sp>
        <p:nvSpPr>
          <p:cNvPr id="72" name="Rectangle 71">
            <a:extLst>
              <a:ext uri="{FF2B5EF4-FFF2-40B4-BE49-F238E27FC236}">
                <a16:creationId xmlns:a16="http://schemas.microsoft.com/office/drawing/2014/main" id="{422E1E20-9745-C85F-47B0-78C95F9D4098}"/>
              </a:ext>
            </a:extLst>
          </p:cNvPr>
          <p:cNvSpPr/>
          <p:nvPr/>
        </p:nvSpPr>
        <p:spPr bwMode="auto">
          <a:xfrm>
            <a:off x="3186373" y="3661928"/>
            <a:ext cx="571702" cy="235743"/>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Supply Agreement</a:t>
            </a:r>
          </a:p>
        </p:txBody>
      </p:sp>
      <p:sp>
        <p:nvSpPr>
          <p:cNvPr id="76" name="Title 1">
            <a:extLst>
              <a:ext uri="{FF2B5EF4-FFF2-40B4-BE49-F238E27FC236}">
                <a16:creationId xmlns:a16="http://schemas.microsoft.com/office/drawing/2014/main" id="{26408FC9-E4D3-AB04-0478-CED23B2A4117}"/>
              </a:ext>
            </a:extLst>
          </p:cNvPr>
          <p:cNvSpPr>
            <a:spLocks noGrp="1"/>
          </p:cNvSpPr>
          <p:nvPr>
            <p:ph type="title"/>
          </p:nvPr>
        </p:nvSpPr>
        <p:spPr>
          <a:xfrm>
            <a:off x="200025" y="1009652"/>
            <a:ext cx="7606242" cy="490537"/>
          </a:xfrm>
        </p:spPr>
        <p:txBody>
          <a:bodyPr>
            <a:normAutofit fontScale="90000"/>
          </a:bodyPr>
          <a:lstStyle/>
          <a:p>
            <a:r>
              <a:rPr lang="en-US" dirty="0"/>
              <a:t>Independent Power and Targeted Risk Allocation with Contracts Signed at Financial Close</a:t>
            </a:r>
          </a:p>
        </p:txBody>
      </p:sp>
      <p:sp>
        <p:nvSpPr>
          <p:cNvPr id="3" name="Slide Number Placeholder 2">
            <a:extLst>
              <a:ext uri="{FF2B5EF4-FFF2-40B4-BE49-F238E27FC236}">
                <a16:creationId xmlns:a16="http://schemas.microsoft.com/office/drawing/2014/main" id="{10D6B1A7-20A4-62C2-2581-AFE2F8292705}"/>
              </a:ext>
            </a:extLst>
          </p:cNvPr>
          <p:cNvSpPr>
            <a:spLocks noGrp="1"/>
          </p:cNvSpPr>
          <p:nvPr>
            <p:ph type="sldNum" sz="quarter" idx="12"/>
          </p:nvPr>
        </p:nvSpPr>
        <p:spPr>
          <a:xfrm>
            <a:off x="8621487" y="5700713"/>
            <a:ext cx="522514" cy="300038"/>
          </a:xfrm>
        </p:spPr>
        <p:txBody>
          <a:bodyPr/>
          <a:lstStyle/>
          <a:p>
            <a:fld id="{EB241CD2-1E45-42A3-B213-66A034DF9A3B}" type="slidenum">
              <a:rPr lang="en-GB" smtClean="0"/>
              <a:pPr/>
              <a:t>157</a:t>
            </a:fld>
            <a:endParaRPr lang="en-GB" dirty="0"/>
          </a:p>
        </p:txBody>
      </p:sp>
      <p:sp>
        <p:nvSpPr>
          <p:cNvPr id="47" name="Rectangle 46">
            <a:extLst>
              <a:ext uri="{FF2B5EF4-FFF2-40B4-BE49-F238E27FC236}">
                <a16:creationId xmlns:a16="http://schemas.microsoft.com/office/drawing/2014/main" id="{D8784384-46D8-5C90-A17B-0BE54F4DF4F2}"/>
              </a:ext>
            </a:extLst>
          </p:cNvPr>
          <p:cNvSpPr/>
          <p:nvPr/>
        </p:nvSpPr>
        <p:spPr bwMode="auto">
          <a:xfrm>
            <a:off x="3480756" y="4363028"/>
            <a:ext cx="605451" cy="291986"/>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Shareholder Agreement</a:t>
            </a:r>
          </a:p>
        </p:txBody>
      </p:sp>
      <p:cxnSp>
        <p:nvCxnSpPr>
          <p:cNvPr id="4" name="Straight Arrow Connector 3">
            <a:extLst>
              <a:ext uri="{FF2B5EF4-FFF2-40B4-BE49-F238E27FC236}">
                <a16:creationId xmlns:a16="http://schemas.microsoft.com/office/drawing/2014/main" id="{55E2C001-93EE-0187-8226-3F8BCAE9B29E}"/>
              </a:ext>
            </a:extLst>
          </p:cNvPr>
          <p:cNvCxnSpPr>
            <a:cxnSpLocks/>
          </p:cNvCxnSpPr>
          <p:nvPr/>
        </p:nvCxnSpPr>
        <p:spPr>
          <a:xfrm flipH="1" flipV="1">
            <a:off x="5008500" y="3946840"/>
            <a:ext cx="965512" cy="56218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D9A299B-0064-9DC8-6594-9390DC078F2D}"/>
              </a:ext>
            </a:extLst>
          </p:cNvPr>
          <p:cNvCxnSpPr/>
          <p:nvPr/>
        </p:nvCxnSpPr>
        <p:spPr>
          <a:xfrm flipV="1">
            <a:off x="3104894" y="3946842"/>
            <a:ext cx="923071" cy="708173"/>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3EEC9B2-B50E-7071-9164-3EAE835F8548}"/>
              </a:ext>
            </a:extLst>
          </p:cNvPr>
          <p:cNvSpPr txBox="1"/>
          <p:nvPr/>
        </p:nvSpPr>
        <p:spPr>
          <a:xfrm>
            <a:off x="7495215" y="1673994"/>
            <a:ext cx="875495" cy="1806970"/>
          </a:xfrm>
          <a:prstGeom prst="rect">
            <a:avLst/>
          </a:prstGeom>
          <a:solidFill>
            <a:srgbClr val="00B050"/>
          </a:solidFill>
        </p:spPr>
        <p:txBody>
          <a:bodyPr wrap="square" rtlCol="0">
            <a:spAutoFit/>
          </a:bodyPr>
          <a:lstStyle/>
          <a:p>
            <a:r>
              <a:rPr lang="en-US" sz="1013" dirty="0">
                <a:latin typeface="Arial" panose="020B0604020202020204" pitchFamily="34" charset="0"/>
                <a:cs typeface="Arial" panose="020B0604020202020204" pitchFamily="34" charset="0"/>
              </a:rPr>
              <a:t>Each contract can have many nuances with penalties, bonuses, default clauses, termination.</a:t>
            </a:r>
          </a:p>
        </p:txBody>
      </p:sp>
      <p:cxnSp>
        <p:nvCxnSpPr>
          <p:cNvPr id="30" name="Straight Arrow Connector 29">
            <a:extLst>
              <a:ext uri="{FF2B5EF4-FFF2-40B4-BE49-F238E27FC236}">
                <a16:creationId xmlns:a16="http://schemas.microsoft.com/office/drawing/2014/main" id="{4099DA15-CC0A-C564-C2D2-6C87C46F1258}"/>
              </a:ext>
            </a:extLst>
          </p:cNvPr>
          <p:cNvCxnSpPr>
            <a:cxnSpLocks/>
          </p:cNvCxnSpPr>
          <p:nvPr/>
        </p:nvCxnSpPr>
        <p:spPr>
          <a:xfrm>
            <a:off x="4537010" y="2492027"/>
            <a:ext cx="0" cy="904430"/>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3BBC0CB-FC65-B22F-C952-6C3D40730BA5}"/>
              </a:ext>
            </a:extLst>
          </p:cNvPr>
          <p:cNvSpPr/>
          <p:nvPr/>
        </p:nvSpPr>
        <p:spPr bwMode="auto">
          <a:xfrm>
            <a:off x="3984726" y="2587948"/>
            <a:ext cx="1166119" cy="404081"/>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Price Risk from Plant Performance and Efficiency targets, not volumes</a:t>
            </a:r>
          </a:p>
        </p:txBody>
      </p:sp>
      <p:sp>
        <p:nvSpPr>
          <p:cNvPr id="6" name="TextBox 5">
            <a:extLst>
              <a:ext uri="{FF2B5EF4-FFF2-40B4-BE49-F238E27FC236}">
                <a16:creationId xmlns:a16="http://schemas.microsoft.com/office/drawing/2014/main" id="{8119F937-7E60-350E-BE85-0E46249B1B80}"/>
              </a:ext>
            </a:extLst>
          </p:cNvPr>
          <p:cNvSpPr txBox="1"/>
          <p:nvPr/>
        </p:nvSpPr>
        <p:spPr>
          <a:xfrm>
            <a:off x="4735251" y="4888187"/>
            <a:ext cx="965512" cy="403957"/>
          </a:xfrm>
          <a:prstGeom prst="rect">
            <a:avLst/>
          </a:prstGeom>
          <a:solidFill>
            <a:srgbClr val="92D050"/>
          </a:solidFill>
        </p:spPr>
        <p:txBody>
          <a:bodyPr wrap="square" rtlCol="0">
            <a:spAutoFit/>
          </a:bodyPr>
          <a:lstStyle/>
          <a:p>
            <a:r>
              <a:rPr lang="en-US" sz="675" dirty="0">
                <a:latin typeface="Arial" panose="020B0604020202020204" pitchFamily="34" charset="0"/>
                <a:cs typeface="Arial" panose="020B0604020202020204" pitchFamily="34" charset="0"/>
              </a:rPr>
              <a:t>Invest with draws; payback debt service</a:t>
            </a:r>
          </a:p>
        </p:txBody>
      </p:sp>
      <p:sp>
        <p:nvSpPr>
          <p:cNvPr id="34" name="TextBox 33">
            <a:extLst>
              <a:ext uri="{FF2B5EF4-FFF2-40B4-BE49-F238E27FC236}">
                <a16:creationId xmlns:a16="http://schemas.microsoft.com/office/drawing/2014/main" id="{DB3DCD89-2A5F-30EA-6215-CA9D700804DC}"/>
              </a:ext>
            </a:extLst>
          </p:cNvPr>
          <p:cNvSpPr txBox="1"/>
          <p:nvPr/>
        </p:nvSpPr>
        <p:spPr>
          <a:xfrm>
            <a:off x="3161110" y="4852402"/>
            <a:ext cx="965512" cy="403957"/>
          </a:xfrm>
          <a:prstGeom prst="rect">
            <a:avLst/>
          </a:prstGeom>
          <a:solidFill>
            <a:srgbClr val="92D050"/>
          </a:solidFill>
        </p:spPr>
        <p:txBody>
          <a:bodyPr wrap="square" rtlCol="0">
            <a:spAutoFit/>
          </a:bodyPr>
          <a:lstStyle/>
          <a:p>
            <a:r>
              <a:rPr lang="en-US" sz="675" dirty="0">
                <a:latin typeface="Arial" panose="020B0604020202020204" pitchFamily="34" charset="0"/>
                <a:cs typeface="Arial" panose="020B0604020202020204" pitchFamily="34" charset="0"/>
              </a:rPr>
              <a:t>Invest with paid in cap; payback dividends</a:t>
            </a:r>
          </a:p>
        </p:txBody>
      </p:sp>
      <p:sp>
        <p:nvSpPr>
          <p:cNvPr id="5" name="TextBox 4">
            <a:extLst>
              <a:ext uri="{FF2B5EF4-FFF2-40B4-BE49-F238E27FC236}">
                <a16:creationId xmlns:a16="http://schemas.microsoft.com/office/drawing/2014/main" id="{59D2E98B-B0F9-A1FD-BE0C-D179F671F42F}"/>
              </a:ext>
            </a:extLst>
          </p:cNvPr>
          <p:cNvSpPr txBox="1"/>
          <p:nvPr/>
        </p:nvSpPr>
        <p:spPr>
          <a:xfrm>
            <a:off x="5860255" y="1581561"/>
            <a:ext cx="1330848" cy="1754326"/>
          </a:xfrm>
          <a:prstGeom prst="rect">
            <a:avLst/>
          </a:prstGeom>
          <a:solidFill>
            <a:srgbClr val="FFFF00"/>
          </a:solidFill>
        </p:spPr>
        <p:txBody>
          <a:bodyPr wrap="square" rtlCol="0">
            <a:spAutoFit/>
          </a:bodyPr>
          <a:lstStyle/>
          <a:p>
            <a:r>
              <a:rPr lang="en-US" sz="1200" dirty="0">
                <a:latin typeface="Arial" panose="020B0604020202020204" pitchFamily="34" charset="0"/>
                <a:cs typeface="Arial" panose="020B0604020202020204" pitchFamily="34" charset="0"/>
              </a:rPr>
              <a:t>Orsted did not have the discipline imposed by project finance. But there are costs of risk allocation. Which model is better.</a:t>
            </a:r>
          </a:p>
        </p:txBody>
      </p:sp>
      <p:sp>
        <p:nvSpPr>
          <p:cNvPr id="9" name="TextBox 8">
            <a:extLst>
              <a:ext uri="{FF2B5EF4-FFF2-40B4-BE49-F238E27FC236}">
                <a16:creationId xmlns:a16="http://schemas.microsoft.com/office/drawing/2014/main" id="{38681330-8868-B69D-5496-3C8CEF69168B}"/>
              </a:ext>
            </a:extLst>
          </p:cNvPr>
          <p:cNvSpPr txBox="1"/>
          <p:nvPr/>
        </p:nvSpPr>
        <p:spPr>
          <a:xfrm>
            <a:off x="74338" y="2584760"/>
            <a:ext cx="1363347" cy="1338828"/>
          </a:xfrm>
          <a:prstGeom prst="rect">
            <a:avLst/>
          </a:prstGeom>
          <a:solidFill>
            <a:srgbClr val="FFFF00"/>
          </a:solidFill>
        </p:spPr>
        <p:txBody>
          <a:bodyPr wrap="square" rtlCol="0">
            <a:spAutoFit/>
          </a:bodyPr>
          <a:lstStyle/>
          <a:p>
            <a:r>
              <a:rPr lang="en-US" sz="1350" dirty="0"/>
              <a:t>All contracts are signed at Financial Close.  Orsted’s </a:t>
            </a:r>
            <a:r>
              <a:rPr lang="en-US" sz="1350" dirty="0" err="1"/>
              <a:t>FiD</a:t>
            </a:r>
            <a:r>
              <a:rPr lang="en-US" sz="1350" dirty="0"/>
              <a:t> is much less meaningful.</a:t>
            </a:r>
          </a:p>
        </p:txBody>
      </p:sp>
    </p:spTree>
    <p:extLst>
      <p:ext uri="{BB962C8B-B14F-4D97-AF65-F5344CB8AC3E}">
        <p14:creationId xmlns:p14="http://schemas.microsoft.com/office/powerpoint/2010/main" val="341781322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4CE85-8237-4327-806C-82875981A845}"/>
              </a:ext>
            </a:extLst>
          </p:cNvPr>
          <p:cNvSpPr>
            <a:spLocks noGrp="1"/>
          </p:cNvSpPr>
          <p:nvPr>
            <p:ph type="title"/>
          </p:nvPr>
        </p:nvSpPr>
        <p:spPr/>
        <p:txBody>
          <a:bodyPr/>
          <a:lstStyle/>
          <a:p>
            <a:r>
              <a:rPr lang="en-029" dirty="0"/>
              <a:t>Issues In Operating Contracts</a:t>
            </a:r>
          </a:p>
        </p:txBody>
      </p:sp>
      <p:sp>
        <p:nvSpPr>
          <p:cNvPr id="3" name="Content Placeholder 2">
            <a:extLst>
              <a:ext uri="{FF2B5EF4-FFF2-40B4-BE49-F238E27FC236}">
                <a16:creationId xmlns:a16="http://schemas.microsoft.com/office/drawing/2014/main" id="{386B6266-2B4B-4632-BB05-18AEB6AB26C4}"/>
              </a:ext>
            </a:extLst>
          </p:cNvPr>
          <p:cNvSpPr>
            <a:spLocks noGrp="1"/>
          </p:cNvSpPr>
          <p:nvPr>
            <p:ph idx="1"/>
          </p:nvPr>
        </p:nvSpPr>
        <p:spPr/>
        <p:txBody>
          <a:bodyPr>
            <a:normAutofit/>
          </a:bodyPr>
          <a:lstStyle/>
          <a:p>
            <a:r>
              <a:rPr lang="en-029" sz="2000" dirty="0"/>
              <a:t>A principle idea of a contract, EPC, PPA, Marriage is to transfer risk. The ultimate question for contracts is whether the benefit of risk transfer worth the cost.</a:t>
            </a:r>
          </a:p>
          <a:p>
            <a:r>
              <a:rPr lang="en-029" sz="2000" dirty="0"/>
              <a:t>Incentives and penalties in contracts involve trade-offs. Is the cost to one party too high relative to the benefit of another party. If the targets, penalties and bonuses are not correct, outcomes will be inefficient.</a:t>
            </a:r>
          </a:p>
          <a:p>
            <a:r>
              <a:rPr lang="en-029" sz="2000" dirty="0"/>
              <a:t>Is the financing contract imposing constraints on the operation of the plant that results in economic inefficiency.</a:t>
            </a:r>
          </a:p>
          <a:p>
            <a:r>
              <a:rPr lang="en-029" sz="2000" dirty="0"/>
              <a:t>The contract is only as good as the ability of the counterparty to honour the contract.</a:t>
            </a:r>
          </a:p>
          <a:p>
            <a:r>
              <a:rPr lang="en-029" sz="2000" dirty="0"/>
              <a:t>How much does the structure of the off-taker versus the SPV and O&amp;M contractor matter.</a:t>
            </a:r>
          </a:p>
          <a:p>
            <a:endParaRPr lang="en-029" sz="2000" dirty="0"/>
          </a:p>
        </p:txBody>
      </p:sp>
    </p:spTree>
    <p:extLst>
      <p:ext uri="{BB962C8B-B14F-4D97-AF65-F5344CB8AC3E}">
        <p14:creationId xmlns:p14="http://schemas.microsoft.com/office/powerpoint/2010/main" val="198476097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A1C55-1E49-699A-B431-09A3D1BBFE12}"/>
              </a:ext>
            </a:extLst>
          </p:cNvPr>
          <p:cNvSpPr>
            <a:spLocks noGrp="1"/>
          </p:cNvSpPr>
          <p:nvPr>
            <p:ph type="title"/>
          </p:nvPr>
        </p:nvSpPr>
        <p:spPr/>
        <p:txBody>
          <a:bodyPr/>
          <a:lstStyle/>
          <a:p>
            <a:r>
              <a:rPr lang="en-US" dirty="0"/>
              <a:t>What are the benefits of a contract</a:t>
            </a:r>
          </a:p>
        </p:txBody>
      </p:sp>
      <p:sp>
        <p:nvSpPr>
          <p:cNvPr id="3" name="Content Placeholder 2">
            <a:extLst>
              <a:ext uri="{FF2B5EF4-FFF2-40B4-BE49-F238E27FC236}">
                <a16:creationId xmlns:a16="http://schemas.microsoft.com/office/drawing/2014/main" id="{98AB87A9-BDCB-680F-0A8F-42B630578A91}"/>
              </a:ext>
            </a:extLst>
          </p:cNvPr>
          <p:cNvSpPr>
            <a:spLocks noGrp="1"/>
          </p:cNvSpPr>
          <p:nvPr>
            <p:ph idx="1"/>
          </p:nvPr>
        </p:nvSpPr>
        <p:spPr/>
        <p:txBody>
          <a:bodyPr>
            <a:normAutofit/>
          </a:bodyPr>
          <a:lstStyle/>
          <a:p>
            <a:r>
              <a:rPr lang="en-US" sz="2000" dirty="0"/>
              <a:t>Make a long-term commitment</a:t>
            </a:r>
          </a:p>
          <a:p>
            <a:pPr lvl="1"/>
            <a:r>
              <a:rPr lang="en-US" sz="1800" dirty="0">
                <a:solidFill>
                  <a:schemeClr val="tx1"/>
                </a:solidFill>
              </a:rPr>
              <a:t>Developer needs a long-term contract </a:t>
            </a:r>
          </a:p>
          <a:p>
            <a:pPr lvl="1"/>
            <a:r>
              <a:rPr lang="en-US" sz="1800" dirty="0">
                <a:solidFill>
                  <a:schemeClr val="tx1"/>
                </a:solidFill>
              </a:rPr>
              <a:t>Buyer needs to show they are not green washing</a:t>
            </a:r>
          </a:p>
          <a:p>
            <a:r>
              <a:rPr lang="en-US" sz="2000" dirty="0"/>
              <a:t>Stability – protect parties against crazy things (volatility)</a:t>
            </a:r>
          </a:p>
          <a:p>
            <a:pPr lvl="1"/>
            <a:r>
              <a:rPr lang="en-US" sz="1800" dirty="0">
                <a:solidFill>
                  <a:schemeClr val="tx1"/>
                </a:solidFill>
              </a:rPr>
              <a:t>Both parties want stable prices</a:t>
            </a:r>
          </a:p>
          <a:p>
            <a:pPr lvl="1"/>
            <a:r>
              <a:rPr lang="en-US" sz="1800" dirty="0">
                <a:solidFill>
                  <a:schemeClr val="tx1"/>
                </a:solidFill>
              </a:rPr>
              <a:t>Buyer wants to assure he/she can get the energy</a:t>
            </a:r>
          </a:p>
          <a:p>
            <a:r>
              <a:rPr lang="en-US" sz="2000" dirty="0"/>
              <a:t>Out clauses</a:t>
            </a:r>
          </a:p>
          <a:p>
            <a:pPr lvl="1"/>
            <a:r>
              <a:rPr lang="en-US" sz="1800" dirty="0">
                <a:solidFill>
                  <a:schemeClr val="tx1"/>
                </a:solidFill>
              </a:rPr>
              <a:t>Cost of exiting the contract </a:t>
            </a:r>
          </a:p>
          <a:p>
            <a:pPr lvl="1"/>
            <a:r>
              <a:rPr lang="en-US" sz="1800" dirty="0">
                <a:solidFill>
                  <a:schemeClr val="tx1"/>
                </a:solidFill>
              </a:rPr>
              <a:t>Responsibility for causing the exit of the contract</a:t>
            </a:r>
          </a:p>
          <a:p>
            <a:r>
              <a:rPr lang="en-US" sz="2000" dirty="0"/>
              <a:t>P99, Merchant Risk</a:t>
            </a:r>
          </a:p>
          <a:p>
            <a:pPr lvl="1"/>
            <a:r>
              <a:rPr lang="en-US" sz="1800" dirty="0">
                <a:solidFill>
                  <a:schemeClr val="tx1"/>
                </a:solidFill>
              </a:rPr>
              <a:t>Most of the time you use the counter party</a:t>
            </a:r>
          </a:p>
          <a:p>
            <a:pPr lvl="1"/>
            <a:r>
              <a:rPr lang="en-US" sz="1800" dirty="0">
                <a:solidFill>
                  <a:schemeClr val="tx1"/>
                </a:solidFill>
              </a:rPr>
              <a:t>But sometimes you go to the market</a:t>
            </a:r>
          </a:p>
        </p:txBody>
      </p:sp>
    </p:spTree>
    <p:extLst>
      <p:ext uri="{BB962C8B-B14F-4D97-AF65-F5344CB8AC3E}">
        <p14:creationId xmlns:p14="http://schemas.microsoft.com/office/powerpoint/2010/main" val="458994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1FB32-8DC8-9D24-15EF-B62BBBB42613}"/>
              </a:ext>
            </a:extLst>
          </p:cNvPr>
          <p:cNvSpPr>
            <a:spLocks noGrp="1"/>
          </p:cNvSpPr>
          <p:nvPr>
            <p:ph type="ctrTitle"/>
          </p:nvPr>
        </p:nvSpPr>
        <p:spPr/>
        <p:txBody>
          <a:bodyPr/>
          <a:lstStyle/>
          <a:p>
            <a:r>
              <a:rPr lang="en-US" dirty="0"/>
              <a:t>Swap Contract</a:t>
            </a:r>
          </a:p>
        </p:txBody>
      </p:sp>
      <p:pic>
        <p:nvPicPr>
          <p:cNvPr id="5" name="Picture 4">
            <a:extLst>
              <a:ext uri="{FF2B5EF4-FFF2-40B4-BE49-F238E27FC236}">
                <a16:creationId xmlns:a16="http://schemas.microsoft.com/office/drawing/2014/main" id="{EB346999-7CEE-F127-00F5-D7E79477EB06}"/>
              </a:ext>
            </a:extLst>
          </p:cNvPr>
          <p:cNvPicPr>
            <a:picLocks noChangeAspect="1"/>
          </p:cNvPicPr>
          <p:nvPr/>
        </p:nvPicPr>
        <p:blipFill>
          <a:blip r:embed="rId2"/>
          <a:stretch>
            <a:fillRect/>
          </a:stretch>
        </p:blipFill>
        <p:spPr>
          <a:xfrm>
            <a:off x="832104" y="1353297"/>
            <a:ext cx="7123176" cy="5068784"/>
          </a:xfrm>
          <a:prstGeom prst="rect">
            <a:avLst/>
          </a:prstGeom>
        </p:spPr>
      </p:pic>
    </p:spTree>
    <p:extLst>
      <p:ext uri="{BB962C8B-B14F-4D97-AF65-F5344CB8AC3E}">
        <p14:creationId xmlns:p14="http://schemas.microsoft.com/office/powerpoint/2010/main" val="262599733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39780-4275-1057-CAED-E81F5763F1FC}"/>
              </a:ext>
            </a:extLst>
          </p:cNvPr>
          <p:cNvSpPr>
            <a:spLocks noGrp="1"/>
          </p:cNvSpPr>
          <p:nvPr>
            <p:ph type="title"/>
          </p:nvPr>
        </p:nvSpPr>
        <p:spPr/>
        <p:txBody>
          <a:bodyPr/>
          <a:lstStyle/>
          <a:p>
            <a:r>
              <a:rPr lang="en-US" dirty="0"/>
              <a:t>Fundamental Reasons for Contract</a:t>
            </a:r>
          </a:p>
        </p:txBody>
      </p:sp>
      <p:sp>
        <p:nvSpPr>
          <p:cNvPr id="4" name="Content Placeholder 3">
            <a:extLst>
              <a:ext uri="{FF2B5EF4-FFF2-40B4-BE49-F238E27FC236}">
                <a16:creationId xmlns:a16="http://schemas.microsoft.com/office/drawing/2014/main" id="{3FA36831-DE23-5929-490F-B2C170F17296}"/>
              </a:ext>
            </a:extLst>
          </p:cNvPr>
          <p:cNvSpPr>
            <a:spLocks noGrp="1"/>
          </p:cNvSpPr>
          <p:nvPr>
            <p:ph idx="1"/>
          </p:nvPr>
        </p:nvSpPr>
        <p:spPr>
          <a:xfrm>
            <a:off x="200025" y="1156922"/>
            <a:ext cx="3905983" cy="4514116"/>
          </a:xfrm>
        </p:spPr>
        <p:txBody>
          <a:bodyPr>
            <a:normAutofit/>
          </a:bodyPr>
          <a:lstStyle/>
          <a:p>
            <a:pPr marL="0" indent="0" algn="l">
              <a:buNone/>
            </a:pPr>
            <a:r>
              <a:rPr lang="en-US" sz="1800" b="1" u="sng" dirty="0">
                <a:solidFill>
                  <a:schemeClr val="tx1"/>
                </a:solidFill>
              </a:rPr>
              <a:t>Buyer</a:t>
            </a:r>
          </a:p>
          <a:p>
            <a:pPr algn="l"/>
            <a:endParaRPr lang="en-US" sz="1800" dirty="0">
              <a:solidFill>
                <a:schemeClr val="tx1"/>
              </a:solidFill>
            </a:endParaRPr>
          </a:p>
          <a:p>
            <a:pPr algn="l"/>
            <a:r>
              <a:rPr lang="en-US" sz="2000" dirty="0">
                <a:solidFill>
                  <a:schemeClr val="tx1"/>
                </a:solidFill>
              </a:rPr>
              <a:t>Wants green energy – net zero</a:t>
            </a:r>
          </a:p>
          <a:p>
            <a:pPr lvl="1" algn="l"/>
            <a:r>
              <a:rPr lang="en-US" sz="2000" dirty="0">
                <a:solidFill>
                  <a:schemeClr val="tx1"/>
                </a:solidFill>
              </a:rPr>
              <a:t>ESG, Branding, RE100</a:t>
            </a:r>
          </a:p>
          <a:p>
            <a:pPr lvl="1" algn="l"/>
            <a:r>
              <a:rPr lang="en-US" sz="2000" dirty="0">
                <a:solidFill>
                  <a:schemeClr val="tx1"/>
                </a:solidFill>
              </a:rPr>
              <a:t>Some want to prove additionality</a:t>
            </a:r>
          </a:p>
          <a:p>
            <a:pPr algn="l"/>
            <a:r>
              <a:rPr lang="en-US" sz="2000" dirty="0">
                <a:solidFill>
                  <a:schemeClr val="tx1"/>
                </a:solidFill>
              </a:rPr>
              <a:t>Wants electricity price stability</a:t>
            </a:r>
          </a:p>
          <a:p>
            <a:pPr algn="l"/>
            <a:r>
              <a:rPr lang="en-US" sz="2000" dirty="0">
                <a:solidFill>
                  <a:schemeClr val="tx1"/>
                </a:solidFill>
              </a:rPr>
              <a:t>Wants quantity of energy to meet needs of data center etc.</a:t>
            </a:r>
          </a:p>
          <a:p>
            <a:pPr algn="l"/>
            <a:r>
              <a:rPr lang="en-US" sz="2000" dirty="0">
                <a:solidFill>
                  <a:schemeClr val="tx1"/>
                </a:solidFill>
              </a:rPr>
              <a:t>Assure the contract for fixed prices will remain in place</a:t>
            </a:r>
          </a:p>
        </p:txBody>
      </p:sp>
      <p:sp>
        <p:nvSpPr>
          <p:cNvPr id="3" name="Content Placeholder 2">
            <a:extLst>
              <a:ext uri="{FF2B5EF4-FFF2-40B4-BE49-F238E27FC236}">
                <a16:creationId xmlns:a16="http://schemas.microsoft.com/office/drawing/2014/main" id="{238829CA-059E-A806-7457-96EDF3D9C338}"/>
              </a:ext>
            </a:extLst>
          </p:cNvPr>
          <p:cNvSpPr>
            <a:spLocks noGrp="1"/>
          </p:cNvSpPr>
          <p:nvPr>
            <p:ph type="body" sz="quarter" idx="4294967295"/>
          </p:nvPr>
        </p:nvSpPr>
        <p:spPr>
          <a:xfrm>
            <a:off x="4572000" y="1426368"/>
            <a:ext cx="3835400" cy="4005263"/>
          </a:xfrm>
        </p:spPr>
        <p:txBody>
          <a:bodyPr>
            <a:normAutofit/>
          </a:bodyPr>
          <a:lstStyle/>
          <a:p>
            <a:pPr marL="0" indent="0" algn="l">
              <a:buNone/>
            </a:pPr>
            <a:r>
              <a:rPr lang="en-US" sz="2000" b="1" u="sng" dirty="0"/>
              <a:t>Supplier (developer)</a:t>
            </a:r>
          </a:p>
          <a:p>
            <a:pPr algn="l"/>
            <a:endParaRPr lang="en-US" sz="2000" dirty="0"/>
          </a:p>
          <a:p>
            <a:pPr algn="l"/>
            <a:r>
              <a:rPr lang="en-US" sz="2000" dirty="0"/>
              <a:t>Wants Fixed Price to attract debt investment</a:t>
            </a:r>
          </a:p>
          <a:p>
            <a:pPr algn="l"/>
            <a:r>
              <a:rPr lang="en-US" sz="2000" dirty="0"/>
              <a:t>Wants Price Stability for Tax Equity Investor</a:t>
            </a:r>
          </a:p>
          <a:p>
            <a:pPr algn="l"/>
            <a:r>
              <a:rPr lang="en-US" sz="2000" dirty="0"/>
              <a:t>Wants to sell power when it is produced</a:t>
            </a:r>
          </a:p>
        </p:txBody>
      </p:sp>
    </p:spTree>
    <p:extLst>
      <p:ext uri="{BB962C8B-B14F-4D97-AF65-F5344CB8AC3E}">
        <p14:creationId xmlns:p14="http://schemas.microsoft.com/office/powerpoint/2010/main" val="199986159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normAutofit fontScale="90000"/>
          </a:bodyPr>
          <a:lstStyle/>
          <a:p>
            <a:r>
              <a:rPr lang="en-US" altLang="en-US"/>
              <a:t> Load Factor, Capacity Factor, Availability Factor</a:t>
            </a:r>
          </a:p>
        </p:txBody>
      </p:sp>
      <p:sp>
        <p:nvSpPr>
          <p:cNvPr id="9219" name="Content Placeholder 2"/>
          <p:cNvSpPr>
            <a:spLocks noGrp="1"/>
          </p:cNvSpPr>
          <p:nvPr>
            <p:ph idx="1"/>
          </p:nvPr>
        </p:nvSpPr>
        <p:spPr/>
        <p:txBody>
          <a:bodyPr>
            <a:normAutofit/>
          </a:bodyPr>
          <a:lstStyle/>
          <a:p>
            <a:r>
              <a:rPr lang="en-US" altLang="en-US" sz="3200" dirty="0">
                <a:solidFill>
                  <a:schemeClr val="tx1"/>
                </a:solidFill>
              </a:rPr>
              <a:t>Load Factor</a:t>
            </a:r>
          </a:p>
          <a:p>
            <a:pPr lvl="1"/>
            <a:r>
              <a:rPr lang="en-US" altLang="en-US" sz="2800" dirty="0">
                <a:solidFill>
                  <a:schemeClr val="tx1"/>
                </a:solidFill>
              </a:rPr>
              <a:t>Average Demand/Peak Demand</a:t>
            </a:r>
          </a:p>
          <a:p>
            <a:pPr lvl="1"/>
            <a:r>
              <a:rPr lang="en-US" altLang="en-US" sz="2800" dirty="0">
                <a:solidFill>
                  <a:schemeClr val="tx1"/>
                </a:solidFill>
              </a:rPr>
              <a:t>Annual Energy/8760/Peak Demand</a:t>
            </a:r>
          </a:p>
          <a:p>
            <a:r>
              <a:rPr lang="en-US" altLang="en-US" sz="3200" dirty="0">
                <a:solidFill>
                  <a:schemeClr val="tx1"/>
                </a:solidFill>
              </a:rPr>
              <a:t>Capacity Factor for Plant </a:t>
            </a:r>
          </a:p>
          <a:p>
            <a:pPr lvl="1"/>
            <a:r>
              <a:rPr lang="en-US" altLang="en-US" sz="2800" dirty="0">
                <a:solidFill>
                  <a:schemeClr val="tx1"/>
                </a:solidFill>
              </a:rPr>
              <a:t>Average Generation/Possible Generation</a:t>
            </a:r>
          </a:p>
          <a:p>
            <a:pPr lvl="1"/>
            <a:r>
              <a:rPr lang="en-US" altLang="en-US" sz="2800" dirty="0">
                <a:solidFill>
                  <a:schemeClr val="tx1"/>
                </a:solidFill>
              </a:rPr>
              <a:t>Annual Generation/8760/Capacity</a:t>
            </a:r>
          </a:p>
          <a:p>
            <a:r>
              <a:rPr lang="en-US" altLang="en-US" sz="3200" dirty="0">
                <a:solidFill>
                  <a:schemeClr val="tx1"/>
                </a:solidFill>
              </a:rPr>
              <a:t>Availability Factor</a:t>
            </a:r>
          </a:p>
          <a:p>
            <a:pPr lvl="1"/>
            <a:r>
              <a:rPr lang="en-US" altLang="en-US" sz="2800" dirty="0">
                <a:solidFill>
                  <a:schemeClr val="tx1"/>
                </a:solidFill>
              </a:rPr>
              <a:t>Hours Available/Total Hours</a:t>
            </a:r>
          </a:p>
        </p:txBody>
      </p:sp>
    </p:spTree>
    <p:extLst>
      <p:ext uri="{BB962C8B-B14F-4D97-AF65-F5344CB8AC3E}">
        <p14:creationId xmlns:p14="http://schemas.microsoft.com/office/powerpoint/2010/main" val="113923462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2B31EF-A4B0-4983-821B-92CF98B42629}"/>
              </a:ext>
            </a:extLst>
          </p:cNvPr>
          <p:cNvSpPr>
            <a:spLocks noGrp="1"/>
          </p:cNvSpPr>
          <p:nvPr>
            <p:ph type="title"/>
          </p:nvPr>
        </p:nvSpPr>
        <p:spPr/>
        <p:txBody>
          <a:bodyPr/>
          <a:lstStyle/>
          <a:p>
            <a:r>
              <a:rPr lang="en-US" dirty="0"/>
              <a:t>Central Philosophical Point</a:t>
            </a:r>
          </a:p>
        </p:txBody>
      </p:sp>
      <p:sp>
        <p:nvSpPr>
          <p:cNvPr id="2" name="Content Placeholder 1">
            <a:extLst>
              <a:ext uri="{FF2B5EF4-FFF2-40B4-BE49-F238E27FC236}">
                <a16:creationId xmlns:a16="http://schemas.microsoft.com/office/drawing/2014/main" id="{056E213C-5C0D-4C10-BA01-1568C122FD58}"/>
              </a:ext>
            </a:extLst>
          </p:cNvPr>
          <p:cNvSpPr>
            <a:spLocks noGrp="1"/>
          </p:cNvSpPr>
          <p:nvPr>
            <p:ph idx="1"/>
          </p:nvPr>
        </p:nvSpPr>
        <p:spPr/>
        <p:txBody>
          <a:bodyPr>
            <a:normAutofit lnSpcReduction="10000"/>
          </a:bodyPr>
          <a:lstStyle/>
          <a:p>
            <a:r>
              <a:rPr lang="en-US" sz="2800" dirty="0"/>
              <a:t>Make the Parties -- Equity, Debt, EPC Contractor, O&amp;M Contractor, Fuel Supplier – responsible for risks that they can control</a:t>
            </a:r>
          </a:p>
          <a:p>
            <a:endParaRPr lang="en-US" sz="4400" dirty="0"/>
          </a:p>
          <a:p>
            <a:pPr lvl="1"/>
            <a:r>
              <a:rPr lang="en-US" sz="2000" dirty="0">
                <a:solidFill>
                  <a:schemeClr val="tx1"/>
                </a:solidFill>
              </a:rPr>
              <a:t>If you make the parties responsible for risks outside of their control, like natural gas prices or exchange rate variation or dispatch from the off-taker, they will:</a:t>
            </a:r>
          </a:p>
          <a:p>
            <a:pPr lvl="1"/>
            <a:r>
              <a:rPr lang="en-US" sz="2000" dirty="0">
                <a:solidFill>
                  <a:schemeClr val="tx1"/>
                </a:solidFill>
              </a:rPr>
              <a:t>Increase the required IRR which will increase the price to the consumers</a:t>
            </a:r>
          </a:p>
          <a:p>
            <a:pPr lvl="1"/>
            <a:r>
              <a:rPr lang="en-US" sz="2000" dirty="0">
                <a:solidFill>
                  <a:schemeClr val="tx1"/>
                </a:solidFill>
              </a:rPr>
              <a:t>Increase the required DSCR which will increase funding costs and increase price to consumers</a:t>
            </a:r>
          </a:p>
          <a:p>
            <a:pPr lvl="1"/>
            <a:r>
              <a:rPr lang="en-US" sz="2000" dirty="0">
                <a:solidFill>
                  <a:schemeClr val="tx1"/>
                </a:solidFill>
              </a:rPr>
              <a:t>Increase EPC and O&amp;M contract which will increase cost to consumers</a:t>
            </a:r>
          </a:p>
        </p:txBody>
      </p:sp>
      <p:sp>
        <p:nvSpPr>
          <p:cNvPr id="4" name="Slide Number Placeholder 3">
            <a:extLst>
              <a:ext uri="{FF2B5EF4-FFF2-40B4-BE49-F238E27FC236}">
                <a16:creationId xmlns:a16="http://schemas.microsoft.com/office/drawing/2014/main" id="{50AA1E91-3C14-4CE0-AB3A-A38A565B5FBB}"/>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B241CD2-1E45-42A3-B213-66A034DF9A3B}" type="slidenum">
              <a:rPr lang="en-GB" smtClean="0"/>
              <a:pPr algn="ctr"/>
              <a:t>162</a:t>
            </a:fld>
            <a:endParaRPr lang="ko-KR" altLang="en-US" dirty="0"/>
          </a:p>
        </p:txBody>
      </p:sp>
    </p:spTree>
    <p:extLst>
      <p:ext uri="{BB962C8B-B14F-4D97-AF65-F5344CB8AC3E}">
        <p14:creationId xmlns:p14="http://schemas.microsoft.com/office/powerpoint/2010/main" val="364759101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5CA2F-C157-43AD-86E2-2FFB20BC6F15}"/>
              </a:ext>
            </a:extLst>
          </p:cNvPr>
          <p:cNvSpPr>
            <a:spLocks noGrp="1"/>
          </p:cNvSpPr>
          <p:nvPr>
            <p:ph type="title"/>
          </p:nvPr>
        </p:nvSpPr>
        <p:spPr/>
        <p:txBody>
          <a:bodyPr>
            <a:normAutofit fontScale="90000"/>
          </a:bodyPr>
          <a:lstStyle/>
          <a:p>
            <a:r>
              <a:rPr lang="en-US" sz="3200" dirty="0"/>
              <a:t>Problems of Allocating Uncontrollable Risks to Investors</a:t>
            </a:r>
          </a:p>
        </p:txBody>
      </p:sp>
      <p:sp>
        <p:nvSpPr>
          <p:cNvPr id="3" name="Content Placeholder 2">
            <a:extLst>
              <a:ext uri="{FF2B5EF4-FFF2-40B4-BE49-F238E27FC236}">
                <a16:creationId xmlns:a16="http://schemas.microsoft.com/office/drawing/2014/main" id="{2ED9FCD4-170B-4583-ADCC-A856E2922946}"/>
              </a:ext>
            </a:extLst>
          </p:cNvPr>
          <p:cNvSpPr>
            <a:spLocks noGrp="1"/>
          </p:cNvSpPr>
          <p:nvPr>
            <p:ph idx="1"/>
          </p:nvPr>
        </p:nvSpPr>
        <p:spPr/>
        <p:txBody>
          <a:bodyPr>
            <a:normAutofit fontScale="92500" lnSpcReduction="10000"/>
          </a:bodyPr>
          <a:lstStyle/>
          <a:p>
            <a:r>
              <a:rPr lang="en-US" sz="2800" dirty="0"/>
              <a:t>Think of fuel price inflation </a:t>
            </a:r>
          </a:p>
          <a:p>
            <a:r>
              <a:rPr lang="en-US" sz="2800" dirty="0"/>
              <a:t>Say we try to impose risk to investors, and they cannot mitigate the risk or mitigating is very expensive</a:t>
            </a:r>
          </a:p>
          <a:p>
            <a:r>
              <a:rPr lang="en-US" sz="2800" dirty="0"/>
              <a:t>Investors will require higher return for taking risk and this will increase the price of the project.  </a:t>
            </a:r>
          </a:p>
          <a:p>
            <a:pPr lvl="1"/>
            <a:r>
              <a:rPr lang="en-US" dirty="0">
                <a:solidFill>
                  <a:schemeClr val="tx1"/>
                </a:solidFill>
              </a:rPr>
              <a:t>Demonstrate with very simple example</a:t>
            </a:r>
          </a:p>
          <a:p>
            <a:pPr lvl="1"/>
            <a:r>
              <a:rPr lang="en-US" dirty="0">
                <a:solidFill>
                  <a:schemeClr val="tx1"/>
                </a:solidFill>
              </a:rPr>
              <a:t>Open the spreadsheet and use EIS and goal seek</a:t>
            </a:r>
          </a:p>
          <a:p>
            <a:r>
              <a:rPr lang="en-US" sz="2800" dirty="0"/>
              <a:t>Consumers get nothing for off-loading this risk because on average they would pay for inflation in any scheme</a:t>
            </a:r>
          </a:p>
          <a:p>
            <a:r>
              <a:rPr lang="en-US" sz="2800" dirty="0"/>
              <a:t>No increase in economic efficiency from off-loading this risk but you do pay more</a:t>
            </a:r>
          </a:p>
          <a:p>
            <a:endParaRPr lang="en-US" sz="2800" dirty="0"/>
          </a:p>
        </p:txBody>
      </p:sp>
      <p:sp>
        <p:nvSpPr>
          <p:cNvPr id="4" name="Slide Number Placeholder 3">
            <a:extLst>
              <a:ext uri="{FF2B5EF4-FFF2-40B4-BE49-F238E27FC236}">
                <a16:creationId xmlns:a16="http://schemas.microsoft.com/office/drawing/2014/main" id="{61136369-3A82-4504-AA61-50E4251469B4}"/>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163</a:t>
            </a:fld>
            <a:endParaRPr lang="en-GB" dirty="0"/>
          </a:p>
        </p:txBody>
      </p:sp>
    </p:spTree>
    <p:extLst>
      <p:ext uri="{BB962C8B-B14F-4D97-AF65-F5344CB8AC3E}">
        <p14:creationId xmlns:p14="http://schemas.microsoft.com/office/powerpoint/2010/main" val="316242914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293FD9-2759-439E-B9FC-8F9A660ABE39}"/>
              </a:ext>
            </a:extLst>
          </p:cNvPr>
          <p:cNvSpPr>
            <a:spLocks noGrp="1"/>
          </p:cNvSpPr>
          <p:nvPr>
            <p:ph type="title"/>
          </p:nvPr>
        </p:nvSpPr>
        <p:spPr>
          <a:xfrm>
            <a:off x="384753" y="611142"/>
            <a:ext cx="7606242" cy="654049"/>
          </a:xfrm>
        </p:spPr>
        <p:txBody>
          <a:bodyPr>
            <a:normAutofit fontScale="90000"/>
          </a:bodyPr>
          <a:lstStyle/>
          <a:p>
            <a:r>
              <a:rPr lang="en-029" dirty="0"/>
              <a:t>Mechanics of How Risks are Allocated: Definition of Output and Availability Projects</a:t>
            </a:r>
          </a:p>
        </p:txBody>
      </p:sp>
      <p:sp>
        <p:nvSpPr>
          <p:cNvPr id="2" name="Content Placeholder 1">
            <a:extLst>
              <a:ext uri="{FF2B5EF4-FFF2-40B4-BE49-F238E27FC236}">
                <a16:creationId xmlns:a16="http://schemas.microsoft.com/office/drawing/2014/main" id="{E6056869-150B-4C76-9298-2749382D0745}"/>
              </a:ext>
            </a:extLst>
          </p:cNvPr>
          <p:cNvSpPr>
            <a:spLocks noGrp="1"/>
          </p:cNvSpPr>
          <p:nvPr>
            <p:ph idx="1"/>
          </p:nvPr>
        </p:nvSpPr>
        <p:spPr>
          <a:xfrm>
            <a:off x="295565" y="1782330"/>
            <a:ext cx="8316686" cy="4395258"/>
          </a:xfrm>
        </p:spPr>
        <p:txBody>
          <a:bodyPr>
            <a:normAutofit/>
          </a:bodyPr>
          <a:lstStyle/>
          <a:p>
            <a:r>
              <a:rPr lang="en-029" sz="2800" dirty="0"/>
              <a:t>Understanding the definition of output and availability-based projects.  </a:t>
            </a:r>
          </a:p>
          <a:p>
            <a:r>
              <a:rPr lang="en-029" sz="2800" dirty="0"/>
              <a:t>Output-based Projects: Volumes determined by somebody stairs. Developer chooses place and technology to optimise volumes</a:t>
            </a:r>
          </a:p>
          <a:p>
            <a:r>
              <a:rPr lang="en-029" sz="2800" dirty="0"/>
              <a:t>Availability-based projects: Volumes controlled by the off-taker through dispatch. Developer has no control over the volumes except for keeping the plant available</a:t>
            </a:r>
          </a:p>
        </p:txBody>
      </p:sp>
      <p:sp>
        <p:nvSpPr>
          <p:cNvPr id="4" name="Slide Number Placeholder 3">
            <a:extLst>
              <a:ext uri="{FF2B5EF4-FFF2-40B4-BE49-F238E27FC236}">
                <a16:creationId xmlns:a16="http://schemas.microsoft.com/office/drawing/2014/main" id="{D4A9A201-92BA-4A0C-904A-E37FA251BC37}"/>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B241CD2-1E45-42A3-B213-66A034DF9A3B}" type="slidenum">
              <a:rPr lang="en-GB" smtClean="0"/>
              <a:pPr algn="ctr"/>
              <a:t>164</a:t>
            </a:fld>
            <a:endParaRPr lang="ko-KR" altLang="en-US" dirty="0"/>
          </a:p>
        </p:txBody>
      </p:sp>
    </p:spTree>
    <p:extLst>
      <p:ext uri="{BB962C8B-B14F-4D97-AF65-F5344CB8AC3E}">
        <p14:creationId xmlns:p14="http://schemas.microsoft.com/office/powerpoint/2010/main" val="242680192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7714D-5AD4-40F7-8D38-23D04426FB5A}"/>
              </a:ext>
            </a:extLst>
          </p:cNvPr>
          <p:cNvSpPr>
            <a:spLocks noGrp="1"/>
          </p:cNvSpPr>
          <p:nvPr>
            <p:ph type="title"/>
          </p:nvPr>
        </p:nvSpPr>
        <p:spPr/>
        <p:txBody>
          <a:bodyPr>
            <a:normAutofit fontScale="90000"/>
          </a:bodyPr>
          <a:lstStyle/>
          <a:p>
            <a:r>
              <a:rPr lang="en-US" sz="3200" dirty="0"/>
              <a:t>Reason Why Some Projects are Availability Structured Projects</a:t>
            </a:r>
          </a:p>
        </p:txBody>
      </p:sp>
      <p:sp>
        <p:nvSpPr>
          <p:cNvPr id="3" name="Content Placeholder 2">
            <a:extLst>
              <a:ext uri="{FF2B5EF4-FFF2-40B4-BE49-F238E27FC236}">
                <a16:creationId xmlns:a16="http://schemas.microsoft.com/office/drawing/2014/main" id="{EE50C5BC-0C6B-46C2-9074-5B2D58E45AE2}"/>
              </a:ext>
            </a:extLst>
          </p:cNvPr>
          <p:cNvSpPr>
            <a:spLocks noGrp="1"/>
          </p:cNvSpPr>
          <p:nvPr>
            <p:ph idx="1"/>
          </p:nvPr>
        </p:nvSpPr>
        <p:spPr/>
        <p:txBody>
          <a:bodyPr>
            <a:normAutofit fontScale="92500" lnSpcReduction="20000"/>
          </a:bodyPr>
          <a:lstStyle/>
          <a:p>
            <a:r>
              <a:rPr lang="en-US" sz="2800" dirty="0"/>
              <a:t>Consider a hospital – one could imagine an output project with a single price where the revenues depend on the number of patients who are in the hospital.</a:t>
            </a:r>
          </a:p>
          <a:p>
            <a:r>
              <a:rPr lang="en-US" sz="2800" dirty="0"/>
              <a:t>The hospital would hope for sick people and disease.  This has little to do with the way the hospital is being managed.</a:t>
            </a:r>
          </a:p>
          <a:p>
            <a:r>
              <a:rPr lang="en-US" sz="2800" dirty="0"/>
              <a:t>If the government decides how many hospitals to build and where to build them, an availability structure could be developed where the hospital receives revenues on a fixed basis, adjusted for items such as the availability and efficiency of equipment that is under control of the management.</a:t>
            </a:r>
          </a:p>
          <a:p>
            <a:r>
              <a:rPr lang="en-US" sz="2800" dirty="0"/>
              <a:t>If an availability contract is established, the contract is more complex.</a:t>
            </a:r>
          </a:p>
        </p:txBody>
      </p:sp>
    </p:spTree>
    <p:extLst>
      <p:ext uri="{BB962C8B-B14F-4D97-AF65-F5344CB8AC3E}">
        <p14:creationId xmlns:p14="http://schemas.microsoft.com/office/powerpoint/2010/main" val="359570113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40FA90-83D3-4EBC-B381-931B7BD5DC9D}"/>
              </a:ext>
            </a:extLst>
          </p:cNvPr>
          <p:cNvSpPr>
            <a:spLocks noGrp="1"/>
          </p:cNvSpPr>
          <p:nvPr>
            <p:ph type="title"/>
          </p:nvPr>
        </p:nvSpPr>
        <p:spPr/>
        <p:txBody>
          <a:bodyPr>
            <a:normAutofit fontScale="90000"/>
          </a:bodyPr>
          <a:lstStyle/>
          <a:p>
            <a:r>
              <a:rPr lang="en-US" dirty="0"/>
              <a:t>Notion of Reserve Capacity for Being Ready to Deliver for Dispatchable Projects</a:t>
            </a:r>
          </a:p>
        </p:txBody>
      </p:sp>
      <p:sp>
        <p:nvSpPr>
          <p:cNvPr id="2" name="Content Placeholder 1">
            <a:extLst>
              <a:ext uri="{FF2B5EF4-FFF2-40B4-BE49-F238E27FC236}">
                <a16:creationId xmlns:a16="http://schemas.microsoft.com/office/drawing/2014/main" id="{948D7ABD-1993-457B-B1A8-028F199AB243}"/>
              </a:ext>
            </a:extLst>
          </p:cNvPr>
          <p:cNvSpPr>
            <a:spLocks noGrp="1"/>
          </p:cNvSpPr>
          <p:nvPr>
            <p:ph idx="1"/>
          </p:nvPr>
        </p:nvSpPr>
        <p:spPr/>
        <p:txBody>
          <a:bodyPr>
            <a:normAutofit/>
          </a:bodyPr>
          <a:lstStyle/>
          <a:p>
            <a:r>
              <a:rPr lang="en-US" dirty="0"/>
              <a:t>Capacity Price and Artificial Markets</a:t>
            </a:r>
          </a:p>
          <a:p>
            <a:pPr lvl="1"/>
            <a:r>
              <a:rPr lang="en-US" dirty="0"/>
              <a:t>When capacity is available, you can receive revenues no matter whether you use the capacity for revenues, this can be added</a:t>
            </a:r>
          </a:p>
          <a:p>
            <a:pPr lvl="1"/>
            <a:r>
              <a:rPr lang="en-US" dirty="0"/>
              <a:t>Some ancillary services may be like capacity where if you have the service available, you can earn money whether you use the capacity to produce energy</a:t>
            </a:r>
          </a:p>
          <a:p>
            <a:r>
              <a:rPr lang="en-US" dirty="0"/>
              <a:t>Think of Firemen (Firehouse Effect)</a:t>
            </a:r>
          </a:p>
          <a:p>
            <a:pPr lvl="1"/>
            <a:r>
              <a:rPr lang="en-US" dirty="0"/>
              <a:t>You pay them and need them to be ready</a:t>
            </a:r>
          </a:p>
          <a:p>
            <a:pPr lvl="1"/>
            <a:r>
              <a:rPr lang="en-US" dirty="0"/>
              <a:t>But if they are putting out a fire, they cannot be used for another fire</a:t>
            </a:r>
          </a:p>
          <a:p>
            <a:pPr lvl="1"/>
            <a:r>
              <a:rPr lang="en-US" dirty="0"/>
              <a:t>They receive capacity payments and must be available</a:t>
            </a:r>
          </a:p>
          <a:p>
            <a:pPr lvl="1"/>
            <a:r>
              <a:rPr lang="en-US" dirty="0"/>
              <a:t>You cannot really pay them on the volume of fires the</a:t>
            </a:r>
          </a:p>
          <a:p>
            <a:pPr lvl="1"/>
            <a:endParaRPr lang="en-US" dirty="0"/>
          </a:p>
        </p:txBody>
      </p:sp>
      <p:sp>
        <p:nvSpPr>
          <p:cNvPr id="4" name="Slide Number Placeholder 3">
            <a:extLst>
              <a:ext uri="{FF2B5EF4-FFF2-40B4-BE49-F238E27FC236}">
                <a16:creationId xmlns:a16="http://schemas.microsoft.com/office/drawing/2014/main" id="{EF0A5E8B-2909-4DA4-A6DB-D87636B02420}"/>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166</a:t>
            </a:fld>
            <a:endParaRPr lang="ko-KR" altLang="en-US" dirty="0"/>
          </a:p>
        </p:txBody>
      </p:sp>
      <p:pic>
        <p:nvPicPr>
          <p:cNvPr id="6" name="Picture 5">
            <a:extLst>
              <a:ext uri="{FF2B5EF4-FFF2-40B4-BE49-F238E27FC236}">
                <a16:creationId xmlns:a16="http://schemas.microsoft.com/office/drawing/2014/main" id="{A7E741FB-BEF6-42B1-820A-B57016125C4A}"/>
              </a:ext>
            </a:extLst>
          </p:cNvPr>
          <p:cNvPicPr>
            <a:picLocks noChangeAspect="1"/>
          </p:cNvPicPr>
          <p:nvPr/>
        </p:nvPicPr>
        <p:blipFill>
          <a:blip r:embed="rId2"/>
          <a:stretch>
            <a:fillRect/>
          </a:stretch>
        </p:blipFill>
        <p:spPr>
          <a:xfrm>
            <a:off x="1441577" y="4305844"/>
            <a:ext cx="3019928" cy="1694906"/>
          </a:xfrm>
          <a:prstGeom prst="rect">
            <a:avLst/>
          </a:prstGeom>
        </p:spPr>
      </p:pic>
      <p:pic>
        <p:nvPicPr>
          <p:cNvPr id="8" name="Picture 7">
            <a:extLst>
              <a:ext uri="{FF2B5EF4-FFF2-40B4-BE49-F238E27FC236}">
                <a16:creationId xmlns:a16="http://schemas.microsoft.com/office/drawing/2014/main" id="{D61EA87D-D8A2-48E8-9863-E070E802D19B}"/>
              </a:ext>
            </a:extLst>
          </p:cNvPr>
          <p:cNvPicPr>
            <a:picLocks noChangeAspect="1"/>
          </p:cNvPicPr>
          <p:nvPr/>
        </p:nvPicPr>
        <p:blipFill>
          <a:blip r:embed="rId3"/>
          <a:stretch>
            <a:fillRect/>
          </a:stretch>
        </p:blipFill>
        <p:spPr>
          <a:xfrm>
            <a:off x="5000822" y="4305845"/>
            <a:ext cx="2602805" cy="1644106"/>
          </a:xfrm>
          <a:prstGeom prst="rect">
            <a:avLst/>
          </a:prstGeom>
        </p:spPr>
      </p:pic>
    </p:spTree>
    <p:extLst>
      <p:ext uri="{BB962C8B-B14F-4D97-AF65-F5344CB8AC3E}">
        <p14:creationId xmlns:p14="http://schemas.microsoft.com/office/powerpoint/2010/main" val="353268531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427F63-E89D-4232-AED0-712A778DCAB9}"/>
              </a:ext>
            </a:extLst>
          </p:cNvPr>
          <p:cNvSpPr>
            <a:spLocks noGrp="1"/>
          </p:cNvSpPr>
          <p:nvPr>
            <p:ph type="title"/>
          </p:nvPr>
        </p:nvSpPr>
        <p:spPr/>
        <p:txBody>
          <a:bodyPr>
            <a:normAutofit fontScale="90000"/>
          </a:bodyPr>
          <a:lstStyle/>
          <a:p>
            <a:r>
              <a:rPr lang="en-US" dirty="0"/>
              <a:t>For Bad or Good, Growth is What People Want, ask Jeff Bezos</a:t>
            </a:r>
          </a:p>
        </p:txBody>
      </p:sp>
      <p:pic>
        <p:nvPicPr>
          <p:cNvPr id="5" name="Content Placeholder 4">
            <a:extLst>
              <a:ext uri="{FF2B5EF4-FFF2-40B4-BE49-F238E27FC236}">
                <a16:creationId xmlns:a16="http://schemas.microsoft.com/office/drawing/2014/main" id="{BD1E4811-C407-453D-B266-FC63838E2318}"/>
              </a:ext>
            </a:extLst>
          </p:cNvPr>
          <p:cNvPicPr>
            <a:picLocks noGrp="1" noChangeAspect="1"/>
          </p:cNvPicPr>
          <p:nvPr>
            <p:ph idx="1"/>
          </p:nvPr>
        </p:nvPicPr>
        <p:blipFill>
          <a:blip r:embed="rId2"/>
          <a:stretch>
            <a:fillRect/>
          </a:stretch>
        </p:blipFill>
        <p:spPr>
          <a:xfrm>
            <a:off x="4377082" y="1847633"/>
            <a:ext cx="4120499" cy="3519488"/>
          </a:xfrm>
          <a:prstGeom prst="rect">
            <a:avLst/>
          </a:prstGeom>
        </p:spPr>
      </p:pic>
      <p:sp>
        <p:nvSpPr>
          <p:cNvPr id="4" name="Slide Number Placeholder 3">
            <a:extLst>
              <a:ext uri="{FF2B5EF4-FFF2-40B4-BE49-F238E27FC236}">
                <a16:creationId xmlns:a16="http://schemas.microsoft.com/office/drawing/2014/main" id="{692088C8-7B5B-4218-BFA2-3331DA45BB70}"/>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B241CD2-1E45-42A3-B213-66A034DF9A3B}" type="slidenum">
              <a:rPr lang="en-GB" smtClean="0"/>
              <a:pPr algn="ctr"/>
              <a:t>167</a:t>
            </a:fld>
            <a:endParaRPr lang="ko-KR" altLang="en-US" dirty="0"/>
          </a:p>
        </p:txBody>
      </p:sp>
      <p:sp>
        <p:nvSpPr>
          <p:cNvPr id="2" name="Text Placeholder 1">
            <a:extLst>
              <a:ext uri="{FF2B5EF4-FFF2-40B4-BE49-F238E27FC236}">
                <a16:creationId xmlns:a16="http://schemas.microsoft.com/office/drawing/2014/main" id="{ADC773E9-185E-AFE6-27F5-E543CFD0CAE7}"/>
              </a:ext>
            </a:extLst>
          </p:cNvPr>
          <p:cNvSpPr>
            <a:spLocks noGrp="1"/>
          </p:cNvSpPr>
          <p:nvPr>
            <p:ph type="body" sz="quarter" idx="4294967295"/>
          </p:nvPr>
        </p:nvSpPr>
        <p:spPr>
          <a:xfrm>
            <a:off x="278950" y="1764885"/>
            <a:ext cx="4098131" cy="3684985"/>
          </a:xfrm>
        </p:spPr>
        <p:txBody>
          <a:bodyPr>
            <a:normAutofit/>
          </a:bodyPr>
          <a:lstStyle/>
          <a:p>
            <a:r>
              <a:rPr lang="en-US" dirty="0"/>
              <a:t>IRR is the Growth Rate in your Money</a:t>
            </a:r>
          </a:p>
          <a:p>
            <a:endParaRPr lang="en-US" dirty="0"/>
          </a:p>
          <a:p>
            <a:r>
              <a:rPr lang="en-US" dirty="0"/>
              <a:t>20 Year Investment</a:t>
            </a:r>
          </a:p>
          <a:p>
            <a:r>
              <a:rPr lang="en-US" dirty="0"/>
              <a:t>Money Grows</a:t>
            </a:r>
          </a:p>
          <a:p>
            <a:r>
              <a:rPr lang="en-US" dirty="0"/>
              <a:t>Re-invest Money</a:t>
            </a:r>
          </a:p>
          <a:p>
            <a:r>
              <a:rPr lang="en-US" dirty="0"/>
              <a:t>Exercise with Stock Price plus Dividends</a:t>
            </a:r>
          </a:p>
          <a:p>
            <a:pPr lvl="1"/>
            <a:r>
              <a:rPr lang="en-US" dirty="0"/>
              <a:t>ACWA Power</a:t>
            </a:r>
          </a:p>
          <a:p>
            <a:pPr lvl="1"/>
            <a:r>
              <a:rPr lang="en-US" dirty="0"/>
              <a:t>Amazon</a:t>
            </a:r>
          </a:p>
          <a:p>
            <a:pPr lvl="1"/>
            <a:r>
              <a:rPr lang="en-US" dirty="0"/>
              <a:t>Aramco</a:t>
            </a:r>
          </a:p>
          <a:p>
            <a:pPr lvl="1"/>
            <a:r>
              <a:rPr lang="en-US" dirty="0"/>
              <a:t>Project Financed Transaction</a:t>
            </a:r>
          </a:p>
          <a:p>
            <a:r>
              <a:rPr lang="en-US" dirty="0"/>
              <a:t>Why are IRRs not typically used in valuing stocks</a:t>
            </a:r>
          </a:p>
        </p:txBody>
      </p:sp>
    </p:spTree>
    <p:extLst>
      <p:ext uri="{BB962C8B-B14F-4D97-AF65-F5344CB8AC3E}">
        <p14:creationId xmlns:p14="http://schemas.microsoft.com/office/powerpoint/2010/main" val="12995395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0A0DE-78E8-8EC6-7C05-6F92957DF29B}"/>
              </a:ext>
            </a:extLst>
          </p:cNvPr>
          <p:cNvSpPr>
            <a:spLocks noGrp="1"/>
          </p:cNvSpPr>
          <p:nvPr>
            <p:ph type="title"/>
          </p:nvPr>
        </p:nvSpPr>
        <p:spPr/>
        <p:txBody>
          <a:bodyPr/>
          <a:lstStyle/>
          <a:p>
            <a:r>
              <a:rPr lang="en-US" dirty="0"/>
              <a:t>What does IRR of 33% Mean</a:t>
            </a:r>
          </a:p>
        </p:txBody>
      </p:sp>
      <p:pic>
        <p:nvPicPr>
          <p:cNvPr id="6" name="Content Placeholder 5">
            <a:extLst>
              <a:ext uri="{FF2B5EF4-FFF2-40B4-BE49-F238E27FC236}">
                <a16:creationId xmlns:a16="http://schemas.microsoft.com/office/drawing/2014/main" id="{8AA780A8-8ADC-E363-BEB7-453D0EF35909}"/>
              </a:ext>
            </a:extLst>
          </p:cNvPr>
          <p:cNvPicPr>
            <a:picLocks noGrp="1" noChangeAspect="1"/>
          </p:cNvPicPr>
          <p:nvPr>
            <p:ph idx="1"/>
          </p:nvPr>
        </p:nvPicPr>
        <p:blipFill>
          <a:blip r:embed="rId2"/>
          <a:stretch>
            <a:fillRect/>
          </a:stretch>
        </p:blipFill>
        <p:spPr>
          <a:xfrm>
            <a:off x="67291" y="1816892"/>
            <a:ext cx="8900216" cy="4031457"/>
          </a:xfrm>
        </p:spPr>
      </p:pic>
      <p:sp>
        <p:nvSpPr>
          <p:cNvPr id="4" name="Slide Number Placeholder 3">
            <a:extLst>
              <a:ext uri="{FF2B5EF4-FFF2-40B4-BE49-F238E27FC236}">
                <a16:creationId xmlns:a16="http://schemas.microsoft.com/office/drawing/2014/main" id="{C98F9D1A-CE5F-A91C-AB3A-ECFDBCF437FC}"/>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168</a:t>
            </a:fld>
            <a:endParaRPr lang="en-GB" dirty="0"/>
          </a:p>
        </p:txBody>
      </p:sp>
    </p:spTree>
    <p:extLst>
      <p:ext uri="{BB962C8B-B14F-4D97-AF65-F5344CB8AC3E}">
        <p14:creationId xmlns:p14="http://schemas.microsoft.com/office/powerpoint/2010/main" val="367044116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6A937C-B45C-4BD3-9007-CBFF725B0C73}"/>
              </a:ext>
            </a:extLst>
          </p:cNvPr>
          <p:cNvSpPr>
            <a:spLocks noGrp="1"/>
          </p:cNvSpPr>
          <p:nvPr>
            <p:ph type="title"/>
          </p:nvPr>
        </p:nvSpPr>
        <p:spPr/>
        <p:txBody>
          <a:bodyPr/>
          <a:lstStyle/>
          <a:p>
            <a:r>
              <a:rPr lang="en-US" dirty="0"/>
              <a:t>Solar Development Fees</a:t>
            </a:r>
            <a:endParaRPr lang="en-CH" dirty="0"/>
          </a:p>
        </p:txBody>
      </p:sp>
      <p:sp>
        <p:nvSpPr>
          <p:cNvPr id="2" name="Content Placeholder 1">
            <a:extLst>
              <a:ext uri="{FF2B5EF4-FFF2-40B4-BE49-F238E27FC236}">
                <a16:creationId xmlns:a16="http://schemas.microsoft.com/office/drawing/2014/main" id="{F9F9D6B4-4A29-4AAA-ADA2-616CD8D4EE7C}"/>
              </a:ext>
            </a:extLst>
          </p:cNvPr>
          <p:cNvSpPr>
            <a:spLocks noGrp="1"/>
          </p:cNvSpPr>
          <p:nvPr>
            <p:ph idx="1"/>
          </p:nvPr>
        </p:nvSpPr>
        <p:spPr>
          <a:xfrm>
            <a:off x="304800" y="1764506"/>
            <a:ext cx="2846962" cy="3105404"/>
          </a:xfrm>
        </p:spPr>
        <p:txBody>
          <a:bodyPr>
            <a:normAutofit/>
          </a:bodyPr>
          <a:lstStyle/>
          <a:p>
            <a:r>
              <a:rPr lang="en-US" sz="1800" dirty="0"/>
              <a:t>How much is the padding; What is debt to capital without the added costs</a:t>
            </a:r>
          </a:p>
          <a:p>
            <a:endParaRPr lang="en-CH" sz="1800" dirty="0"/>
          </a:p>
        </p:txBody>
      </p:sp>
      <p:sp>
        <p:nvSpPr>
          <p:cNvPr id="4" name="Slide Number Placeholder 3">
            <a:extLst>
              <a:ext uri="{FF2B5EF4-FFF2-40B4-BE49-F238E27FC236}">
                <a16:creationId xmlns:a16="http://schemas.microsoft.com/office/drawing/2014/main" id="{469B3364-39B9-43AD-BC07-15A11A716348}"/>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B241CD2-1E45-42A3-B213-66A034DF9A3B}" type="slidenum">
              <a:rPr lang="en-GB" smtClean="0"/>
              <a:pPr algn="ctr"/>
              <a:t>169</a:t>
            </a:fld>
            <a:endParaRPr lang="ko-KR" altLang="en-US" dirty="0"/>
          </a:p>
        </p:txBody>
      </p:sp>
      <p:pic>
        <p:nvPicPr>
          <p:cNvPr id="5" name="Picture 4">
            <a:extLst>
              <a:ext uri="{FF2B5EF4-FFF2-40B4-BE49-F238E27FC236}">
                <a16:creationId xmlns:a16="http://schemas.microsoft.com/office/drawing/2014/main" id="{CE101B3D-EAAF-46A9-A061-65AE90539F50}"/>
              </a:ext>
            </a:extLst>
          </p:cNvPr>
          <p:cNvPicPr>
            <a:picLocks noChangeAspect="1"/>
          </p:cNvPicPr>
          <p:nvPr/>
        </p:nvPicPr>
        <p:blipFill>
          <a:blip r:embed="rId2"/>
          <a:stretch>
            <a:fillRect/>
          </a:stretch>
        </p:blipFill>
        <p:spPr>
          <a:xfrm>
            <a:off x="4033684" y="1753588"/>
            <a:ext cx="4849059" cy="4094761"/>
          </a:xfrm>
          <a:prstGeom prst="rect">
            <a:avLst/>
          </a:prstGeom>
        </p:spPr>
      </p:pic>
    </p:spTree>
    <p:extLst>
      <p:ext uri="{BB962C8B-B14F-4D97-AF65-F5344CB8AC3E}">
        <p14:creationId xmlns:p14="http://schemas.microsoft.com/office/powerpoint/2010/main" val="1722551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D6AD5-BF3C-3DA6-33EF-EF51C84F0D08}"/>
              </a:ext>
            </a:extLst>
          </p:cNvPr>
          <p:cNvSpPr>
            <a:spLocks noGrp="1"/>
          </p:cNvSpPr>
          <p:nvPr>
            <p:ph type="ctrTitle"/>
          </p:nvPr>
        </p:nvSpPr>
        <p:spPr/>
        <p:txBody>
          <a:bodyPr/>
          <a:lstStyle/>
          <a:p>
            <a:r>
              <a:rPr lang="en-US" dirty="0"/>
              <a:t>Hedge Settlement</a:t>
            </a:r>
          </a:p>
        </p:txBody>
      </p:sp>
      <p:sp>
        <p:nvSpPr>
          <p:cNvPr id="3" name="Text Placeholder 2">
            <a:extLst>
              <a:ext uri="{FF2B5EF4-FFF2-40B4-BE49-F238E27FC236}">
                <a16:creationId xmlns:a16="http://schemas.microsoft.com/office/drawing/2014/main" id="{9DDA6A64-CEB3-97C0-F620-FCFEC483353C}"/>
              </a:ext>
            </a:extLst>
          </p:cNvPr>
          <p:cNvSpPr>
            <a:spLocks noGrp="1"/>
          </p:cNvSpPr>
          <p:nvPr>
            <p:ph type="body" sz="quarter" idx="13"/>
          </p:nvPr>
        </p:nvSpPr>
        <p:spPr/>
        <p:txBody>
          <a:bodyPr/>
          <a:lstStyle/>
          <a:p>
            <a:r>
              <a:rPr lang="en-US" dirty="0"/>
              <a:t>Formula:</a:t>
            </a:r>
          </a:p>
          <a:p>
            <a:pPr lvl="1"/>
            <a:r>
              <a:rPr lang="en-US" dirty="0">
                <a:solidFill>
                  <a:schemeClr val="tx1"/>
                </a:solidFill>
              </a:rPr>
              <a:t>Notional Amount of Power Sold</a:t>
            </a:r>
          </a:p>
          <a:p>
            <a:pPr lvl="2"/>
            <a:r>
              <a:rPr lang="en-US" dirty="0">
                <a:solidFill>
                  <a:schemeClr val="tx1"/>
                </a:solidFill>
              </a:rPr>
              <a:t>Fixed – P99 Hedge with SWAP</a:t>
            </a:r>
          </a:p>
          <a:p>
            <a:pPr lvl="2"/>
            <a:r>
              <a:rPr lang="en-US" dirty="0">
                <a:solidFill>
                  <a:schemeClr val="tx1"/>
                </a:solidFill>
              </a:rPr>
              <a:t>Varying – Contract for Difference</a:t>
            </a:r>
          </a:p>
          <a:p>
            <a:pPr lvl="1"/>
            <a:r>
              <a:rPr lang="en-US" dirty="0">
                <a:solidFill>
                  <a:schemeClr val="tx1"/>
                </a:solidFill>
              </a:rPr>
              <a:t>Hedge Price minus Price at the Hub</a:t>
            </a:r>
          </a:p>
          <a:p>
            <a:pPr lvl="1"/>
            <a:endParaRPr lang="en-US" dirty="0">
              <a:solidFill>
                <a:schemeClr val="tx1"/>
              </a:solidFill>
            </a:endParaRPr>
          </a:p>
          <a:p>
            <a:pPr lvl="1"/>
            <a:r>
              <a:rPr lang="en-US" dirty="0">
                <a:solidFill>
                  <a:schemeClr val="tx1"/>
                </a:solidFill>
              </a:rPr>
              <a:t>Gives the Settlement Received by Project</a:t>
            </a:r>
          </a:p>
        </p:txBody>
      </p:sp>
    </p:spTree>
    <p:extLst>
      <p:ext uri="{BB962C8B-B14F-4D97-AF65-F5344CB8AC3E}">
        <p14:creationId xmlns:p14="http://schemas.microsoft.com/office/powerpoint/2010/main" val="138776327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889F3-B3B6-492B-A204-2268B91D5B8E}"/>
              </a:ext>
            </a:extLst>
          </p:cNvPr>
          <p:cNvSpPr>
            <a:spLocks noGrp="1"/>
          </p:cNvSpPr>
          <p:nvPr>
            <p:ph type="ctrTitle"/>
          </p:nvPr>
        </p:nvSpPr>
        <p:spPr/>
        <p:txBody>
          <a:bodyPr>
            <a:normAutofit fontScale="90000"/>
          </a:bodyPr>
          <a:lstStyle/>
          <a:p>
            <a:r>
              <a:rPr lang="en-029" dirty="0"/>
              <a:t>No Contract Heat Rate in Lagos Barge Case</a:t>
            </a:r>
          </a:p>
        </p:txBody>
      </p:sp>
      <p:pic>
        <p:nvPicPr>
          <p:cNvPr id="4" name="Content Placeholder 3">
            <a:extLst>
              <a:ext uri="{FF2B5EF4-FFF2-40B4-BE49-F238E27FC236}">
                <a16:creationId xmlns:a16="http://schemas.microsoft.com/office/drawing/2014/main" id="{8F030EF2-DE79-4309-B340-FFA84F925C1D}"/>
              </a:ext>
            </a:extLst>
          </p:cNvPr>
          <p:cNvPicPr>
            <a:picLocks noGrp="1" noChangeAspect="1"/>
          </p:cNvPicPr>
          <p:nvPr>
            <p:ph idx="4294967295"/>
          </p:nvPr>
        </p:nvPicPr>
        <p:blipFill>
          <a:blip r:embed="rId2"/>
          <a:stretch>
            <a:fillRect/>
          </a:stretch>
        </p:blipFill>
        <p:spPr>
          <a:xfrm>
            <a:off x="3880235" y="2976455"/>
            <a:ext cx="5148262" cy="2947988"/>
          </a:xfrm>
          <a:prstGeom prst="rect">
            <a:avLst/>
          </a:prstGeom>
        </p:spPr>
      </p:pic>
      <p:pic>
        <p:nvPicPr>
          <p:cNvPr id="3" name="Picture 2">
            <a:extLst>
              <a:ext uri="{FF2B5EF4-FFF2-40B4-BE49-F238E27FC236}">
                <a16:creationId xmlns:a16="http://schemas.microsoft.com/office/drawing/2014/main" id="{6D00A2E9-44CC-4AA8-AD18-98EDB0E39A80}"/>
              </a:ext>
            </a:extLst>
          </p:cNvPr>
          <p:cNvPicPr>
            <a:picLocks noChangeAspect="1"/>
          </p:cNvPicPr>
          <p:nvPr/>
        </p:nvPicPr>
        <p:blipFill>
          <a:blip r:embed="rId3"/>
          <a:stretch>
            <a:fillRect/>
          </a:stretch>
        </p:blipFill>
        <p:spPr>
          <a:xfrm>
            <a:off x="1" y="2964424"/>
            <a:ext cx="3974411" cy="2317082"/>
          </a:xfrm>
          <a:prstGeom prst="rect">
            <a:avLst/>
          </a:prstGeom>
        </p:spPr>
      </p:pic>
      <p:pic>
        <p:nvPicPr>
          <p:cNvPr id="6" name="Picture 5">
            <a:extLst>
              <a:ext uri="{FF2B5EF4-FFF2-40B4-BE49-F238E27FC236}">
                <a16:creationId xmlns:a16="http://schemas.microsoft.com/office/drawing/2014/main" id="{BABA7A48-E6BC-45CC-85A7-EB7CEF644882}"/>
              </a:ext>
            </a:extLst>
          </p:cNvPr>
          <p:cNvPicPr>
            <a:picLocks noChangeAspect="1"/>
          </p:cNvPicPr>
          <p:nvPr/>
        </p:nvPicPr>
        <p:blipFill>
          <a:blip r:embed="rId4"/>
          <a:stretch>
            <a:fillRect/>
          </a:stretch>
        </p:blipFill>
        <p:spPr>
          <a:xfrm>
            <a:off x="5469516" y="1443271"/>
            <a:ext cx="1775111" cy="1336903"/>
          </a:xfrm>
          <a:prstGeom prst="rect">
            <a:avLst/>
          </a:prstGeom>
        </p:spPr>
      </p:pic>
      <p:sp>
        <p:nvSpPr>
          <p:cNvPr id="5" name="TextBox 4">
            <a:extLst>
              <a:ext uri="{FF2B5EF4-FFF2-40B4-BE49-F238E27FC236}">
                <a16:creationId xmlns:a16="http://schemas.microsoft.com/office/drawing/2014/main" id="{DEA128AA-A7D1-47AD-BDE4-04AB357AF3B8}"/>
              </a:ext>
            </a:extLst>
          </p:cNvPr>
          <p:cNvSpPr txBox="1"/>
          <p:nvPr/>
        </p:nvSpPr>
        <p:spPr>
          <a:xfrm>
            <a:off x="370176" y="1640465"/>
            <a:ext cx="3304310" cy="923330"/>
          </a:xfrm>
          <a:prstGeom prst="rect">
            <a:avLst/>
          </a:prstGeom>
          <a:solidFill>
            <a:schemeClr val="bg1">
              <a:lumMod val="95000"/>
            </a:schemeClr>
          </a:solidFill>
        </p:spPr>
        <p:txBody>
          <a:bodyPr wrap="square" rtlCol="0">
            <a:spAutoFit/>
          </a:bodyPr>
          <a:lstStyle/>
          <a:p>
            <a:r>
              <a:rPr lang="en-US" sz="1350" dirty="0"/>
              <a:t>Paid a fixed capacity charge of 19.37 USD/kW per month.  If there is less spending on maintenance and the heat rate is worse, then the average cost per kWh will increase</a:t>
            </a:r>
          </a:p>
        </p:txBody>
      </p:sp>
    </p:spTree>
    <p:extLst>
      <p:ext uri="{BB962C8B-B14F-4D97-AF65-F5344CB8AC3E}">
        <p14:creationId xmlns:p14="http://schemas.microsoft.com/office/powerpoint/2010/main" val="61574597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en-US" dirty="0"/>
              <a:t>BOT/PPA Contract</a:t>
            </a:r>
          </a:p>
        </p:txBody>
      </p:sp>
      <p:sp>
        <p:nvSpPr>
          <p:cNvPr id="130051" name="Rectangle 3"/>
          <p:cNvSpPr>
            <a:spLocks noGrp="1" noChangeArrowheads="1"/>
          </p:cNvSpPr>
          <p:nvPr>
            <p:ph idx="1"/>
          </p:nvPr>
        </p:nvSpPr>
        <p:spPr/>
        <p:txBody>
          <a:bodyPr>
            <a:normAutofit/>
          </a:bodyPr>
          <a:lstStyle/>
          <a:p>
            <a:r>
              <a:rPr lang="en-US" dirty="0"/>
              <a:t>15-year BOT and toll process</a:t>
            </a:r>
          </a:p>
          <a:p>
            <a:r>
              <a:rPr lang="en-US" dirty="0"/>
              <a:t>NAPOCOR (government owned generation company) to supply fuel &amp; take electricity  - no fuel availability risk</a:t>
            </a:r>
          </a:p>
          <a:p>
            <a:r>
              <a:rPr lang="en-US" dirty="0"/>
              <a:t>Capacity fee $21.6/kW/month on available capacity</a:t>
            </a:r>
          </a:p>
          <a:p>
            <a:r>
              <a:rPr lang="en-US" dirty="0"/>
              <a:t>Capacity fee is dollar denominated – no direct foreign exchange risk, overseas a/c</a:t>
            </a:r>
          </a:p>
          <a:p>
            <a:r>
              <a:rPr lang="en-US" dirty="0"/>
              <a:t>O&amp;M fixed fee and energy fee is in Peso - $4.56/kW/Month</a:t>
            </a:r>
          </a:p>
          <a:p>
            <a:r>
              <a:rPr lang="en-US" dirty="0"/>
              <a:t>heat rate penalty &amp; bonuses</a:t>
            </a:r>
          </a:p>
          <a:p>
            <a:r>
              <a:rPr lang="en-US" dirty="0"/>
              <a:t>buy out rights @ NPV capacity fees- late payment, change of BOT law, war, etc.</a:t>
            </a:r>
          </a:p>
          <a:p>
            <a:endParaRPr lang="en-US" dirty="0"/>
          </a:p>
        </p:txBody>
      </p:sp>
    </p:spTree>
    <p:extLst>
      <p:ext uri="{BB962C8B-B14F-4D97-AF65-F5344CB8AC3E}">
        <p14:creationId xmlns:p14="http://schemas.microsoft.com/office/powerpoint/2010/main" val="240757009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ChangeArrowheads="1"/>
          </p:cNvSpPr>
          <p:nvPr/>
        </p:nvSpPr>
        <p:spPr bwMode="auto">
          <a:xfrm>
            <a:off x="6945458" y="4149220"/>
            <a:ext cx="1534073" cy="531397"/>
          </a:xfrm>
          <a:prstGeom prst="rect">
            <a:avLst/>
          </a:prstGeom>
          <a:noFill/>
          <a:ln w="47625" cmpd="thinThick">
            <a:solidFill>
              <a:schemeClr val="tx1"/>
            </a:solidFill>
            <a:miter lim="800000"/>
            <a:headEnd/>
            <a:tailEnd/>
          </a:ln>
        </p:spPr>
        <p:txBody>
          <a:bodyPr wrap="none" lIns="69056" tIns="34529" rIns="69056" bIns="34529">
            <a:spAutoFit/>
          </a:bodyPr>
          <a:lstStyle/>
          <a:p>
            <a:r>
              <a:rPr lang="en-AU" sz="1500" b="1" dirty="0">
                <a:latin typeface="Times New Roman" pitchFamily="18" charset="0"/>
              </a:rPr>
              <a:t>Enron Power</a:t>
            </a:r>
          </a:p>
          <a:p>
            <a:r>
              <a:rPr lang="en-AU" sz="1500" b="1" dirty="0">
                <a:latin typeface="Times New Roman" pitchFamily="18" charset="0"/>
              </a:rPr>
              <a:t>Philippines Corp</a:t>
            </a:r>
          </a:p>
        </p:txBody>
      </p:sp>
      <p:sp>
        <p:nvSpPr>
          <p:cNvPr id="131075" name="Rectangle 3"/>
          <p:cNvSpPr>
            <a:spLocks noChangeArrowheads="1"/>
          </p:cNvSpPr>
          <p:nvPr/>
        </p:nvSpPr>
        <p:spPr bwMode="auto">
          <a:xfrm>
            <a:off x="2661589" y="2156115"/>
            <a:ext cx="1383391" cy="623730"/>
          </a:xfrm>
          <a:prstGeom prst="rect">
            <a:avLst/>
          </a:prstGeom>
          <a:noFill/>
          <a:ln w="47625" cmpd="thinThick">
            <a:solidFill>
              <a:schemeClr val="tx1"/>
            </a:solidFill>
            <a:miter lim="800000"/>
            <a:headEnd/>
            <a:tailEnd/>
          </a:ln>
        </p:spPr>
        <p:txBody>
          <a:bodyPr wrap="none" lIns="69056" tIns="34529" rIns="69056" bIns="34529">
            <a:spAutoFit/>
          </a:bodyPr>
          <a:lstStyle/>
          <a:p>
            <a:r>
              <a:rPr lang="en-AU" b="1" dirty="0">
                <a:latin typeface="Times New Roman" pitchFamily="18" charset="0"/>
              </a:rPr>
              <a:t>Philippines</a:t>
            </a:r>
          </a:p>
          <a:p>
            <a:r>
              <a:rPr lang="en-AU" b="1" dirty="0">
                <a:latin typeface="Times New Roman" pitchFamily="18" charset="0"/>
              </a:rPr>
              <a:t>Government</a:t>
            </a:r>
          </a:p>
        </p:txBody>
      </p:sp>
      <p:sp>
        <p:nvSpPr>
          <p:cNvPr id="131076" name="Rectangle 4"/>
          <p:cNvSpPr>
            <a:spLocks noChangeArrowheads="1"/>
          </p:cNvSpPr>
          <p:nvPr/>
        </p:nvSpPr>
        <p:spPr bwMode="auto">
          <a:xfrm>
            <a:off x="7890813" y="2743093"/>
            <a:ext cx="763671" cy="623730"/>
          </a:xfrm>
          <a:prstGeom prst="rect">
            <a:avLst/>
          </a:prstGeom>
          <a:noFill/>
          <a:ln w="47625" cmpd="thinThick">
            <a:solidFill>
              <a:schemeClr val="tx1"/>
            </a:solidFill>
            <a:miter lim="800000"/>
            <a:headEnd/>
            <a:tailEnd/>
          </a:ln>
        </p:spPr>
        <p:txBody>
          <a:bodyPr wrap="none" lIns="69056" tIns="34529" rIns="69056" bIns="34529">
            <a:spAutoFit/>
          </a:bodyPr>
          <a:lstStyle/>
          <a:p>
            <a:r>
              <a:rPr lang="en-AU" b="1" dirty="0">
                <a:latin typeface="Times New Roman" pitchFamily="18" charset="0"/>
              </a:rPr>
              <a:t>Enron</a:t>
            </a:r>
          </a:p>
          <a:p>
            <a:r>
              <a:rPr lang="en-AU" b="1" dirty="0">
                <a:latin typeface="Times New Roman" pitchFamily="18" charset="0"/>
              </a:rPr>
              <a:t>Corp.</a:t>
            </a:r>
          </a:p>
        </p:txBody>
      </p:sp>
      <p:sp>
        <p:nvSpPr>
          <p:cNvPr id="131077" name="Rectangle 5"/>
          <p:cNvSpPr>
            <a:spLocks noChangeArrowheads="1"/>
          </p:cNvSpPr>
          <p:nvPr/>
        </p:nvSpPr>
        <p:spPr bwMode="auto">
          <a:xfrm>
            <a:off x="4842814" y="3921812"/>
            <a:ext cx="921791" cy="1177728"/>
          </a:xfrm>
          <a:prstGeom prst="rect">
            <a:avLst/>
          </a:prstGeom>
          <a:noFill/>
          <a:ln w="57150" cmpd="tri">
            <a:solidFill>
              <a:schemeClr val="tx1"/>
            </a:solidFill>
            <a:miter lim="800000"/>
            <a:headEnd/>
            <a:tailEnd/>
          </a:ln>
        </p:spPr>
        <p:txBody>
          <a:bodyPr wrap="none" lIns="69056" tIns="34529" rIns="69056" bIns="34529">
            <a:spAutoFit/>
          </a:bodyPr>
          <a:lstStyle/>
          <a:p>
            <a:r>
              <a:rPr lang="en-AU" b="1" dirty="0">
                <a:latin typeface="Times New Roman" pitchFamily="18" charset="0"/>
              </a:rPr>
              <a:t>113MW</a:t>
            </a:r>
          </a:p>
          <a:p>
            <a:r>
              <a:rPr lang="en-AU" b="1" dirty="0">
                <a:latin typeface="Times New Roman" pitchFamily="18" charset="0"/>
              </a:rPr>
              <a:t>Subic</a:t>
            </a:r>
          </a:p>
          <a:p>
            <a:r>
              <a:rPr lang="en-AU" b="1" dirty="0">
                <a:latin typeface="Times New Roman" pitchFamily="18" charset="0"/>
              </a:rPr>
              <a:t>Power</a:t>
            </a:r>
          </a:p>
          <a:p>
            <a:r>
              <a:rPr lang="en-AU" b="1" dirty="0">
                <a:latin typeface="Times New Roman" pitchFamily="18" charset="0"/>
              </a:rPr>
              <a:t>Corp.</a:t>
            </a:r>
          </a:p>
        </p:txBody>
      </p:sp>
      <p:sp>
        <p:nvSpPr>
          <p:cNvPr id="131078" name="Line 6"/>
          <p:cNvSpPr>
            <a:spLocks noChangeShapeType="1"/>
          </p:cNvSpPr>
          <p:nvPr/>
        </p:nvSpPr>
        <p:spPr bwMode="auto">
          <a:xfrm>
            <a:off x="8536132" y="3415796"/>
            <a:ext cx="0" cy="626269"/>
          </a:xfrm>
          <a:prstGeom prst="line">
            <a:avLst/>
          </a:prstGeom>
          <a:noFill/>
          <a:ln w="12700">
            <a:solidFill>
              <a:schemeClr val="tx1"/>
            </a:solidFill>
            <a:round/>
            <a:headEnd type="none" w="sm" len="sm"/>
            <a:tailEnd type="stealth" w="med" len="lg"/>
          </a:ln>
        </p:spPr>
        <p:txBody>
          <a:bodyPr wrap="none" anchor="ctr"/>
          <a:lstStyle/>
          <a:p>
            <a:endParaRPr lang="en-US" sz="1350" dirty="0"/>
          </a:p>
        </p:txBody>
      </p:sp>
      <p:sp>
        <p:nvSpPr>
          <p:cNvPr id="131079" name="Rectangle 7"/>
          <p:cNvSpPr>
            <a:spLocks noChangeArrowheads="1"/>
          </p:cNvSpPr>
          <p:nvPr/>
        </p:nvSpPr>
        <p:spPr bwMode="auto">
          <a:xfrm>
            <a:off x="6878782" y="4899314"/>
            <a:ext cx="982640" cy="531397"/>
          </a:xfrm>
          <a:prstGeom prst="rect">
            <a:avLst/>
          </a:prstGeom>
          <a:noFill/>
          <a:ln w="47625" cmpd="thinThick">
            <a:solidFill>
              <a:schemeClr val="tx1"/>
            </a:solidFill>
            <a:miter lim="800000"/>
            <a:headEnd/>
            <a:tailEnd/>
          </a:ln>
        </p:spPr>
        <p:txBody>
          <a:bodyPr wrap="none" lIns="69056" tIns="34529" rIns="69056" bIns="34529">
            <a:spAutoFit/>
          </a:bodyPr>
          <a:lstStyle/>
          <a:p>
            <a:r>
              <a:rPr lang="en-AU" sz="1500" b="1" dirty="0">
                <a:latin typeface="Times New Roman" pitchFamily="18" charset="0"/>
              </a:rPr>
              <a:t>Philippine</a:t>
            </a:r>
          </a:p>
          <a:p>
            <a:r>
              <a:rPr lang="en-AU" sz="1500" b="1" dirty="0">
                <a:latin typeface="Times New Roman" pitchFamily="18" charset="0"/>
              </a:rPr>
              <a:t>Investors</a:t>
            </a:r>
          </a:p>
        </p:txBody>
      </p:sp>
      <p:sp>
        <p:nvSpPr>
          <p:cNvPr id="131080" name="Line 8"/>
          <p:cNvSpPr>
            <a:spLocks noChangeShapeType="1"/>
          </p:cNvSpPr>
          <p:nvPr/>
        </p:nvSpPr>
        <p:spPr bwMode="auto">
          <a:xfrm flipH="1">
            <a:off x="5781027" y="4998136"/>
            <a:ext cx="1026319" cy="0"/>
          </a:xfrm>
          <a:prstGeom prst="line">
            <a:avLst/>
          </a:prstGeom>
          <a:noFill/>
          <a:ln w="12700">
            <a:solidFill>
              <a:schemeClr val="tx1"/>
            </a:solidFill>
            <a:round/>
            <a:headEnd type="none" w="sm" len="sm"/>
            <a:tailEnd type="stealth" w="med" len="lg"/>
          </a:ln>
        </p:spPr>
        <p:txBody>
          <a:bodyPr wrap="none" anchor="ctr"/>
          <a:lstStyle/>
          <a:p>
            <a:endParaRPr lang="en-US" sz="1350" dirty="0"/>
          </a:p>
        </p:txBody>
      </p:sp>
      <p:sp>
        <p:nvSpPr>
          <p:cNvPr id="131081" name="Rectangle 9"/>
          <p:cNvSpPr>
            <a:spLocks noChangeArrowheads="1"/>
          </p:cNvSpPr>
          <p:nvPr/>
        </p:nvSpPr>
        <p:spPr bwMode="auto">
          <a:xfrm>
            <a:off x="4052239" y="2882396"/>
            <a:ext cx="849592" cy="623730"/>
          </a:xfrm>
          <a:prstGeom prst="rect">
            <a:avLst/>
          </a:prstGeom>
          <a:noFill/>
          <a:ln w="9525">
            <a:noFill/>
            <a:miter lim="800000"/>
            <a:headEnd/>
            <a:tailEnd/>
          </a:ln>
        </p:spPr>
        <p:txBody>
          <a:bodyPr wrap="none" lIns="69056" tIns="34529" rIns="69056" bIns="34529">
            <a:spAutoFit/>
          </a:bodyPr>
          <a:lstStyle/>
          <a:p>
            <a:pPr algn="l"/>
            <a:r>
              <a:rPr lang="en-AU" sz="1200" dirty="0">
                <a:latin typeface="Times New Roman" pitchFamily="18" charset="0"/>
              </a:rPr>
              <a:t>15-year</a:t>
            </a:r>
          </a:p>
          <a:p>
            <a:pPr algn="l"/>
            <a:r>
              <a:rPr lang="en-AU" sz="1200" dirty="0">
                <a:latin typeface="Times New Roman" pitchFamily="18" charset="0"/>
              </a:rPr>
              <a:t>BOT</a:t>
            </a:r>
          </a:p>
          <a:p>
            <a:pPr algn="l"/>
            <a:r>
              <a:rPr lang="en-AU" sz="1200" dirty="0">
                <a:latin typeface="Times New Roman" pitchFamily="18" charset="0"/>
              </a:rPr>
              <a:t>Concession</a:t>
            </a:r>
          </a:p>
        </p:txBody>
      </p:sp>
      <p:sp>
        <p:nvSpPr>
          <p:cNvPr id="131082" name="Rectangle 10"/>
          <p:cNvSpPr>
            <a:spLocks noChangeArrowheads="1"/>
          </p:cNvSpPr>
          <p:nvPr/>
        </p:nvSpPr>
        <p:spPr bwMode="auto">
          <a:xfrm>
            <a:off x="2650873" y="3699164"/>
            <a:ext cx="985846" cy="346731"/>
          </a:xfrm>
          <a:prstGeom prst="rect">
            <a:avLst/>
          </a:prstGeom>
          <a:noFill/>
          <a:ln w="47625" cmpd="thinThick">
            <a:solidFill>
              <a:schemeClr val="tx1"/>
            </a:solidFill>
            <a:miter lim="800000"/>
            <a:headEnd/>
            <a:tailEnd/>
          </a:ln>
        </p:spPr>
        <p:txBody>
          <a:bodyPr wrap="none" lIns="69056" tIns="34529" rIns="69056" bIns="34529">
            <a:spAutoFit/>
          </a:bodyPr>
          <a:lstStyle/>
          <a:p>
            <a:pPr algn="l"/>
            <a:r>
              <a:rPr lang="en-AU" b="1" dirty="0">
                <a:latin typeface="Times New Roman" pitchFamily="18" charset="0"/>
              </a:rPr>
              <a:t>Napocor</a:t>
            </a:r>
          </a:p>
        </p:txBody>
      </p:sp>
      <p:sp>
        <p:nvSpPr>
          <p:cNvPr id="131083" name="Rectangle 11"/>
          <p:cNvSpPr>
            <a:spLocks noChangeArrowheads="1"/>
          </p:cNvSpPr>
          <p:nvPr/>
        </p:nvSpPr>
        <p:spPr bwMode="auto">
          <a:xfrm>
            <a:off x="3983182" y="3625345"/>
            <a:ext cx="726160" cy="439064"/>
          </a:xfrm>
          <a:prstGeom prst="rect">
            <a:avLst/>
          </a:prstGeom>
          <a:noFill/>
          <a:ln w="9525">
            <a:noFill/>
            <a:miter lim="800000"/>
            <a:headEnd/>
            <a:tailEnd/>
          </a:ln>
        </p:spPr>
        <p:txBody>
          <a:bodyPr wrap="none" lIns="69056" tIns="34529" rIns="69056" bIns="34529">
            <a:spAutoFit/>
          </a:bodyPr>
          <a:lstStyle/>
          <a:p>
            <a:r>
              <a:rPr lang="en-AU" sz="1200" dirty="0">
                <a:latin typeface="Times New Roman" pitchFamily="18" charset="0"/>
              </a:rPr>
              <a:t>Supply</a:t>
            </a:r>
          </a:p>
          <a:p>
            <a:r>
              <a:rPr lang="en-AU" sz="1200" dirty="0">
                <a:latin typeface="Times New Roman" pitchFamily="18" charset="0"/>
              </a:rPr>
              <a:t>Fuel Free</a:t>
            </a:r>
          </a:p>
        </p:txBody>
      </p:sp>
      <p:sp>
        <p:nvSpPr>
          <p:cNvPr id="131084" name="Rectangle 12"/>
          <p:cNvSpPr>
            <a:spLocks noChangeArrowheads="1"/>
          </p:cNvSpPr>
          <p:nvPr/>
        </p:nvSpPr>
        <p:spPr bwMode="auto">
          <a:xfrm>
            <a:off x="2788985" y="5010043"/>
            <a:ext cx="1083630" cy="739146"/>
          </a:xfrm>
          <a:prstGeom prst="rect">
            <a:avLst/>
          </a:prstGeom>
          <a:noFill/>
          <a:ln w="12700">
            <a:solidFill>
              <a:schemeClr val="tx1"/>
            </a:solidFill>
            <a:prstDash val="dashDot"/>
            <a:miter lim="800000"/>
            <a:headEnd/>
            <a:tailEnd/>
          </a:ln>
        </p:spPr>
        <p:txBody>
          <a:bodyPr wrap="none" lIns="69056" tIns="34529" rIns="69056" bIns="34529">
            <a:spAutoFit/>
          </a:bodyPr>
          <a:lstStyle/>
          <a:p>
            <a:pPr>
              <a:buFontTx/>
              <a:buChar char="•"/>
            </a:pPr>
            <a:r>
              <a:rPr lang="en-AU" sz="1050" dirty="0">
                <a:latin typeface="Times New Roman" pitchFamily="18" charset="0"/>
              </a:rPr>
              <a:t>Capacity Charge</a:t>
            </a:r>
          </a:p>
          <a:p>
            <a:pPr>
              <a:buFontTx/>
              <a:buChar char="•"/>
            </a:pPr>
            <a:r>
              <a:rPr lang="en-AU" sz="1050" dirty="0">
                <a:latin typeface="Times New Roman" pitchFamily="18" charset="0"/>
              </a:rPr>
              <a:t>O&amp;M Charge</a:t>
            </a:r>
          </a:p>
          <a:p>
            <a:pPr>
              <a:buFontTx/>
              <a:buChar char="•"/>
            </a:pPr>
            <a:r>
              <a:rPr lang="en-AU" sz="1050" dirty="0">
                <a:latin typeface="Times New Roman" pitchFamily="18" charset="0"/>
              </a:rPr>
              <a:t>Energy Charge</a:t>
            </a:r>
          </a:p>
          <a:p>
            <a:r>
              <a:rPr lang="en-AU" sz="1200" b="1" dirty="0">
                <a:latin typeface="Times New Roman" pitchFamily="18" charset="0"/>
              </a:rPr>
              <a:t>PPA</a:t>
            </a:r>
          </a:p>
        </p:txBody>
      </p:sp>
      <p:sp>
        <p:nvSpPr>
          <p:cNvPr id="131085" name="Rectangle 13"/>
          <p:cNvSpPr>
            <a:spLocks noChangeArrowheads="1"/>
          </p:cNvSpPr>
          <p:nvPr/>
        </p:nvSpPr>
        <p:spPr bwMode="auto">
          <a:xfrm>
            <a:off x="6438251" y="2165639"/>
            <a:ext cx="1120499" cy="485231"/>
          </a:xfrm>
          <a:prstGeom prst="rect">
            <a:avLst/>
          </a:prstGeom>
          <a:noFill/>
          <a:ln w="38100" cmpd="dbl">
            <a:solidFill>
              <a:schemeClr val="tx1"/>
            </a:solidFill>
            <a:miter lim="800000"/>
            <a:headEnd/>
            <a:tailEnd/>
          </a:ln>
        </p:spPr>
        <p:txBody>
          <a:bodyPr wrap="none" lIns="69056" tIns="34529" rIns="69056" bIns="34529">
            <a:spAutoFit/>
          </a:bodyPr>
          <a:lstStyle/>
          <a:p>
            <a:pPr algn="l"/>
            <a:r>
              <a:rPr lang="en-AU" sz="1350" dirty="0">
                <a:latin typeface="Times New Roman" pitchFamily="18" charset="0"/>
              </a:rPr>
              <a:t>Enron Power</a:t>
            </a:r>
          </a:p>
          <a:p>
            <a:pPr algn="l"/>
            <a:r>
              <a:rPr lang="en-AU" sz="1350" dirty="0">
                <a:latin typeface="Times New Roman" pitchFamily="18" charset="0"/>
              </a:rPr>
              <a:t>Operating Co.</a:t>
            </a:r>
          </a:p>
        </p:txBody>
      </p:sp>
      <p:sp>
        <p:nvSpPr>
          <p:cNvPr id="131086" name="Rectangle 14"/>
          <p:cNvSpPr>
            <a:spLocks noChangeArrowheads="1"/>
          </p:cNvSpPr>
          <p:nvPr/>
        </p:nvSpPr>
        <p:spPr bwMode="auto">
          <a:xfrm>
            <a:off x="5138089" y="2882395"/>
            <a:ext cx="936154" cy="623730"/>
          </a:xfrm>
          <a:prstGeom prst="rect">
            <a:avLst/>
          </a:prstGeom>
          <a:noFill/>
          <a:ln w="9525">
            <a:noFill/>
            <a:miter lim="800000"/>
            <a:headEnd/>
            <a:tailEnd/>
          </a:ln>
        </p:spPr>
        <p:txBody>
          <a:bodyPr wrap="none" lIns="69056" tIns="34529" rIns="69056" bIns="34529">
            <a:spAutoFit/>
          </a:bodyPr>
          <a:lstStyle/>
          <a:p>
            <a:pPr algn="l"/>
            <a:r>
              <a:rPr lang="en-AU" sz="1200" dirty="0">
                <a:latin typeface="Times New Roman" pitchFamily="18" charset="0"/>
              </a:rPr>
              <a:t>Turnkey</a:t>
            </a:r>
          </a:p>
          <a:p>
            <a:pPr algn="l"/>
            <a:r>
              <a:rPr lang="en-AU" sz="1200" dirty="0">
                <a:latin typeface="Times New Roman" pitchFamily="18" charset="0"/>
              </a:rPr>
              <a:t>Construction</a:t>
            </a:r>
          </a:p>
          <a:p>
            <a:pPr algn="l"/>
            <a:r>
              <a:rPr lang="en-AU" sz="1200" dirty="0">
                <a:latin typeface="Times New Roman" pitchFamily="18" charset="0"/>
              </a:rPr>
              <a:t>Contract</a:t>
            </a:r>
          </a:p>
        </p:txBody>
      </p:sp>
      <p:sp>
        <p:nvSpPr>
          <p:cNvPr id="131087" name="Rectangle 15"/>
          <p:cNvSpPr>
            <a:spLocks noChangeArrowheads="1"/>
          </p:cNvSpPr>
          <p:nvPr/>
        </p:nvSpPr>
        <p:spPr bwMode="auto">
          <a:xfrm>
            <a:off x="7895576" y="2212074"/>
            <a:ext cx="868828" cy="439064"/>
          </a:xfrm>
          <a:prstGeom prst="rect">
            <a:avLst/>
          </a:prstGeom>
          <a:noFill/>
          <a:ln w="9525">
            <a:noFill/>
            <a:miter lim="800000"/>
            <a:headEnd/>
            <a:tailEnd/>
          </a:ln>
        </p:spPr>
        <p:txBody>
          <a:bodyPr wrap="none" lIns="69056" tIns="34529" rIns="69056" bIns="34529">
            <a:spAutoFit/>
          </a:bodyPr>
          <a:lstStyle/>
          <a:p>
            <a:pPr algn="l"/>
            <a:r>
              <a:rPr lang="en-AU" sz="1200" dirty="0">
                <a:latin typeface="Times New Roman" pitchFamily="18" charset="0"/>
              </a:rPr>
              <a:t>Completion</a:t>
            </a:r>
          </a:p>
          <a:p>
            <a:pPr algn="l"/>
            <a:r>
              <a:rPr lang="en-AU" sz="1200" dirty="0">
                <a:latin typeface="Times New Roman" pitchFamily="18" charset="0"/>
              </a:rPr>
              <a:t>Guarantee</a:t>
            </a:r>
          </a:p>
        </p:txBody>
      </p:sp>
      <p:sp>
        <p:nvSpPr>
          <p:cNvPr id="131088" name="Rectangle 16"/>
          <p:cNvSpPr>
            <a:spLocks noChangeArrowheads="1"/>
          </p:cNvSpPr>
          <p:nvPr/>
        </p:nvSpPr>
        <p:spPr bwMode="auto">
          <a:xfrm>
            <a:off x="4276075" y="2101346"/>
            <a:ext cx="1107418" cy="300565"/>
          </a:xfrm>
          <a:prstGeom prst="rect">
            <a:avLst/>
          </a:prstGeom>
          <a:noFill/>
          <a:ln w="12700">
            <a:solidFill>
              <a:schemeClr val="tx1"/>
            </a:solidFill>
            <a:miter lim="800000"/>
            <a:headEnd/>
            <a:tailEnd/>
          </a:ln>
        </p:spPr>
        <p:txBody>
          <a:bodyPr wrap="none" lIns="69056" tIns="34529" rIns="69056" bIns="34529">
            <a:spAutoFit/>
          </a:bodyPr>
          <a:lstStyle/>
          <a:p>
            <a:pPr algn="l"/>
            <a:r>
              <a:rPr lang="en-AU" sz="1500" dirty="0">
                <a:latin typeface="Times New Roman" pitchFamily="18" charset="0"/>
              </a:rPr>
              <a:t>Equip’t Cos.</a:t>
            </a:r>
          </a:p>
        </p:txBody>
      </p:sp>
      <p:sp>
        <p:nvSpPr>
          <p:cNvPr id="131089" name="Rectangle 17"/>
          <p:cNvSpPr>
            <a:spLocks noChangeArrowheads="1"/>
          </p:cNvSpPr>
          <p:nvPr/>
        </p:nvSpPr>
        <p:spPr bwMode="auto">
          <a:xfrm>
            <a:off x="5423838" y="2139445"/>
            <a:ext cx="805220" cy="254398"/>
          </a:xfrm>
          <a:prstGeom prst="rect">
            <a:avLst/>
          </a:prstGeom>
          <a:noFill/>
          <a:ln w="9525">
            <a:noFill/>
            <a:miter lim="800000"/>
            <a:headEnd/>
            <a:tailEnd/>
          </a:ln>
        </p:spPr>
        <p:txBody>
          <a:bodyPr wrap="none" lIns="69056" tIns="34529" rIns="69056" bIns="34529">
            <a:spAutoFit/>
          </a:bodyPr>
          <a:lstStyle/>
          <a:p>
            <a:pPr algn="l"/>
            <a:r>
              <a:rPr lang="en-AU" sz="1200" dirty="0">
                <a:latin typeface="Times New Roman" pitchFamily="18" charset="0"/>
              </a:rPr>
              <a:t>Warranties</a:t>
            </a:r>
          </a:p>
        </p:txBody>
      </p:sp>
      <p:sp>
        <p:nvSpPr>
          <p:cNvPr id="131090" name="Rectangle 18"/>
          <p:cNvSpPr>
            <a:spLocks noChangeArrowheads="1"/>
          </p:cNvSpPr>
          <p:nvPr/>
        </p:nvSpPr>
        <p:spPr bwMode="auto">
          <a:xfrm>
            <a:off x="4109389" y="5494627"/>
            <a:ext cx="2367699" cy="277482"/>
          </a:xfrm>
          <a:prstGeom prst="rect">
            <a:avLst/>
          </a:prstGeom>
          <a:noFill/>
          <a:ln w="9525">
            <a:noFill/>
            <a:miter lim="800000"/>
            <a:headEnd/>
            <a:tailEnd/>
          </a:ln>
        </p:spPr>
        <p:txBody>
          <a:bodyPr wrap="none" lIns="69056" tIns="34529" rIns="69056" bIns="34529">
            <a:spAutoFit/>
          </a:bodyPr>
          <a:lstStyle/>
          <a:p>
            <a:pPr algn="l"/>
            <a:r>
              <a:rPr lang="en-AU" sz="1350" b="1" dirty="0">
                <a:latin typeface="Times New Roman" pitchFamily="18" charset="0"/>
              </a:rPr>
              <a:t>US$105 million, 15-year Notes</a:t>
            </a:r>
          </a:p>
        </p:txBody>
      </p:sp>
      <p:sp>
        <p:nvSpPr>
          <p:cNvPr id="131091" name="Line 19"/>
          <p:cNvSpPr>
            <a:spLocks noChangeShapeType="1"/>
          </p:cNvSpPr>
          <p:nvPr/>
        </p:nvSpPr>
        <p:spPr bwMode="auto">
          <a:xfrm flipH="1">
            <a:off x="5838177" y="4426636"/>
            <a:ext cx="1026319" cy="0"/>
          </a:xfrm>
          <a:prstGeom prst="line">
            <a:avLst/>
          </a:prstGeom>
          <a:noFill/>
          <a:ln w="12700">
            <a:solidFill>
              <a:schemeClr val="tx1"/>
            </a:solidFill>
            <a:round/>
            <a:headEnd type="none" w="sm" len="sm"/>
            <a:tailEnd type="stealth" w="med" len="lg"/>
          </a:ln>
        </p:spPr>
        <p:txBody>
          <a:bodyPr wrap="none" anchor="ctr"/>
          <a:lstStyle/>
          <a:p>
            <a:endParaRPr lang="en-US" sz="1350" dirty="0"/>
          </a:p>
        </p:txBody>
      </p:sp>
      <p:sp>
        <p:nvSpPr>
          <p:cNvPr id="131092" name="Rectangle 20"/>
          <p:cNvSpPr>
            <a:spLocks noChangeArrowheads="1"/>
          </p:cNvSpPr>
          <p:nvPr/>
        </p:nvSpPr>
        <p:spPr bwMode="auto">
          <a:xfrm>
            <a:off x="3194989" y="4482596"/>
            <a:ext cx="593111" cy="439064"/>
          </a:xfrm>
          <a:prstGeom prst="rect">
            <a:avLst/>
          </a:prstGeom>
          <a:noFill/>
          <a:ln w="9525">
            <a:noFill/>
            <a:miter lim="800000"/>
            <a:headEnd/>
            <a:tailEnd/>
          </a:ln>
        </p:spPr>
        <p:txBody>
          <a:bodyPr wrap="none" lIns="69056" tIns="34529" rIns="69056" bIns="34529">
            <a:spAutoFit/>
          </a:bodyPr>
          <a:lstStyle/>
          <a:p>
            <a:pPr algn="l"/>
            <a:r>
              <a:rPr lang="en-AU" sz="1200" dirty="0">
                <a:latin typeface="Times New Roman" pitchFamily="18" charset="0"/>
              </a:rPr>
              <a:t>Buyout</a:t>
            </a:r>
          </a:p>
          <a:p>
            <a:pPr algn="l"/>
            <a:r>
              <a:rPr lang="en-AU" sz="1200" dirty="0">
                <a:latin typeface="Times New Roman" pitchFamily="18" charset="0"/>
              </a:rPr>
              <a:t>Rights</a:t>
            </a:r>
          </a:p>
        </p:txBody>
      </p:sp>
      <p:sp>
        <p:nvSpPr>
          <p:cNvPr id="131093" name="Rectangle 21"/>
          <p:cNvSpPr>
            <a:spLocks noChangeArrowheads="1"/>
          </p:cNvSpPr>
          <p:nvPr/>
        </p:nvSpPr>
        <p:spPr bwMode="auto">
          <a:xfrm>
            <a:off x="7019276" y="3375313"/>
            <a:ext cx="1000274" cy="485231"/>
          </a:xfrm>
          <a:prstGeom prst="rect">
            <a:avLst/>
          </a:prstGeom>
          <a:noFill/>
          <a:ln w="12700">
            <a:solidFill>
              <a:schemeClr val="tx1"/>
            </a:solidFill>
            <a:miter lim="800000"/>
            <a:headEnd/>
            <a:tailEnd/>
          </a:ln>
        </p:spPr>
        <p:txBody>
          <a:bodyPr wrap="none" lIns="69056" tIns="34529" rIns="69056" bIns="34529">
            <a:spAutoFit/>
          </a:bodyPr>
          <a:lstStyle/>
          <a:p>
            <a:pPr algn="l"/>
            <a:r>
              <a:rPr lang="en-AU" sz="1350" dirty="0">
                <a:latin typeface="Times New Roman" pitchFamily="18" charset="0"/>
              </a:rPr>
              <a:t>Enron Subic</a:t>
            </a:r>
          </a:p>
          <a:p>
            <a:pPr algn="l"/>
            <a:r>
              <a:rPr lang="en-AU" sz="1350" dirty="0">
                <a:latin typeface="Times New Roman" pitchFamily="18" charset="0"/>
              </a:rPr>
              <a:t>Power Corp</a:t>
            </a:r>
          </a:p>
        </p:txBody>
      </p:sp>
      <p:sp>
        <p:nvSpPr>
          <p:cNvPr id="131094" name="Rectangle 22"/>
          <p:cNvSpPr>
            <a:spLocks noChangeArrowheads="1"/>
          </p:cNvSpPr>
          <p:nvPr/>
        </p:nvSpPr>
        <p:spPr bwMode="auto">
          <a:xfrm>
            <a:off x="5883419" y="3453895"/>
            <a:ext cx="825546" cy="439064"/>
          </a:xfrm>
          <a:prstGeom prst="rect">
            <a:avLst/>
          </a:prstGeom>
          <a:noFill/>
          <a:ln w="9525">
            <a:noFill/>
            <a:miter lim="800000"/>
            <a:headEnd/>
            <a:tailEnd/>
          </a:ln>
        </p:spPr>
        <p:txBody>
          <a:bodyPr wrap="none" lIns="69056" tIns="34529" rIns="69056" bIns="34529">
            <a:spAutoFit/>
          </a:bodyPr>
          <a:lstStyle/>
          <a:p>
            <a:r>
              <a:rPr lang="en-AU" sz="1200" dirty="0">
                <a:latin typeface="Times New Roman" pitchFamily="18" charset="0"/>
              </a:rPr>
              <a:t>O&amp;M</a:t>
            </a:r>
          </a:p>
          <a:p>
            <a:r>
              <a:rPr lang="en-AU" sz="1200" dirty="0">
                <a:latin typeface="Times New Roman" pitchFamily="18" charset="0"/>
              </a:rPr>
              <a:t>Agreement</a:t>
            </a:r>
          </a:p>
        </p:txBody>
      </p:sp>
      <p:sp>
        <p:nvSpPr>
          <p:cNvPr id="131095" name="Line 23"/>
          <p:cNvSpPr>
            <a:spLocks noChangeShapeType="1"/>
          </p:cNvSpPr>
          <p:nvPr/>
        </p:nvSpPr>
        <p:spPr bwMode="auto">
          <a:xfrm flipH="1">
            <a:off x="8009877" y="3228868"/>
            <a:ext cx="283369" cy="340519"/>
          </a:xfrm>
          <a:prstGeom prst="line">
            <a:avLst/>
          </a:prstGeom>
          <a:noFill/>
          <a:ln w="12700">
            <a:solidFill>
              <a:schemeClr val="tx1"/>
            </a:solidFill>
            <a:round/>
            <a:headEnd type="none" w="sm" len="sm"/>
            <a:tailEnd type="stealth" w="med" len="lg"/>
          </a:ln>
        </p:spPr>
        <p:txBody>
          <a:bodyPr wrap="none" anchor="ctr"/>
          <a:lstStyle/>
          <a:p>
            <a:endParaRPr lang="en-US" sz="1350" dirty="0"/>
          </a:p>
        </p:txBody>
      </p:sp>
      <p:sp>
        <p:nvSpPr>
          <p:cNvPr id="131096" name="Line 24"/>
          <p:cNvSpPr>
            <a:spLocks noChangeShapeType="1"/>
          </p:cNvSpPr>
          <p:nvPr/>
        </p:nvSpPr>
        <p:spPr bwMode="auto">
          <a:xfrm flipH="1" flipV="1">
            <a:off x="7551486" y="2370427"/>
            <a:ext cx="511969" cy="169069"/>
          </a:xfrm>
          <a:prstGeom prst="line">
            <a:avLst/>
          </a:prstGeom>
          <a:noFill/>
          <a:ln w="12700">
            <a:solidFill>
              <a:schemeClr val="tx1"/>
            </a:solidFill>
            <a:round/>
            <a:headEnd type="none" w="sm" len="sm"/>
            <a:tailEnd type="stealth" w="med" len="lg"/>
          </a:ln>
        </p:spPr>
        <p:txBody>
          <a:bodyPr wrap="none" anchor="ctr"/>
          <a:lstStyle/>
          <a:p>
            <a:endParaRPr lang="en-US" sz="1350" dirty="0"/>
          </a:p>
        </p:txBody>
      </p:sp>
      <p:sp>
        <p:nvSpPr>
          <p:cNvPr id="131097" name="Oval 25"/>
          <p:cNvSpPr>
            <a:spLocks noChangeArrowheads="1"/>
          </p:cNvSpPr>
          <p:nvPr/>
        </p:nvSpPr>
        <p:spPr bwMode="auto">
          <a:xfrm>
            <a:off x="5383357" y="2145398"/>
            <a:ext cx="790575" cy="219075"/>
          </a:xfrm>
          <a:prstGeom prst="ellipse">
            <a:avLst/>
          </a:prstGeom>
          <a:noFill/>
          <a:ln w="12700">
            <a:solidFill>
              <a:schemeClr val="tx1"/>
            </a:solidFill>
            <a:round/>
            <a:headEnd/>
            <a:tailEnd/>
          </a:ln>
        </p:spPr>
        <p:txBody>
          <a:bodyPr wrap="none" anchor="ctr"/>
          <a:lstStyle/>
          <a:p>
            <a:endParaRPr lang="en-US" sz="1350" dirty="0"/>
          </a:p>
        </p:txBody>
      </p:sp>
      <p:sp>
        <p:nvSpPr>
          <p:cNvPr id="131098" name="Oval 26"/>
          <p:cNvSpPr>
            <a:spLocks noChangeArrowheads="1"/>
          </p:cNvSpPr>
          <p:nvPr/>
        </p:nvSpPr>
        <p:spPr bwMode="auto">
          <a:xfrm>
            <a:off x="4011757" y="2888348"/>
            <a:ext cx="904875" cy="676275"/>
          </a:xfrm>
          <a:prstGeom prst="ellipse">
            <a:avLst/>
          </a:prstGeom>
          <a:noFill/>
          <a:ln w="12700">
            <a:solidFill>
              <a:schemeClr val="tx1"/>
            </a:solidFill>
            <a:round/>
            <a:headEnd/>
            <a:tailEnd/>
          </a:ln>
        </p:spPr>
        <p:txBody>
          <a:bodyPr wrap="none" anchor="ctr"/>
          <a:lstStyle/>
          <a:p>
            <a:endParaRPr lang="en-US" sz="1350" dirty="0"/>
          </a:p>
        </p:txBody>
      </p:sp>
      <p:sp>
        <p:nvSpPr>
          <p:cNvPr id="131099" name="Oval 27"/>
          <p:cNvSpPr>
            <a:spLocks noChangeArrowheads="1"/>
          </p:cNvSpPr>
          <p:nvPr/>
        </p:nvSpPr>
        <p:spPr bwMode="auto">
          <a:xfrm>
            <a:off x="3954607" y="3631298"/>
            <a:ext cx="733425" cy="447675"/>
          </a:xfrm>
          <a:prstGeom prst="ellipse">
            <a:avLst/>
          </a:prstGeom>
          <a:noFill/>
          <a:ln w="12700">
            <a:solidFill>
              <a:schemeClr val="tx1"/>
            </a:solidFill>
            <a:round/>
            <a:headEnd/>
            <a:tailEnd/>
          </a:ln>
        </p:spPr>
        <p:txBody>
          <a:bodyPr wrap="none" anchor="ctr"/>
          <a:lstStyle/>
          <a:p>
            <a:endParaRPr lang="en-US" sz="1350" dirty="0"/>
          </a:p>
        </p:txBody>
      </p:sp>
      <p:sp>
        <p:nvSpPr>
          <p:cNvPr id="131100" name="Oval 28"/>
          <p:cNvSpPr>
            <a:spLocks noChangeArrowheads="1"/>
          </p:cNvSpPr>
          <p:nvPr/>
        </p:nvSpPr>
        <p:spPr bwMode="auto">
          <a:xfrm>
            <a:off x="3154507" y="4488548"/>
            <a:ext cx="619125" cy="390525"/>
          </a:xfrm>
          <a:prstGeom prst="ellipse">
            <a:avLst/>
          </a:prstGeom>
          <a:noFill/>
          <a:ln w="12700">
            <a:solidFill>
              <a:schemeClr val="tx1"/>
            </a:solidFill>
            <a:round/>
            <a:headEnd/>
            <a:tailEnd/>
          </a:ln>
        </p:spPr>
        <p:txBody>
          <a:bodyPr wrap="none" anchor="ctr"/>
          <a:lstStyle/>
          <a:p>
            <a:endParaRPr lang="en-US" sz="1350" dirty="0"/>
          </a:p>
        </p:txBody>
      </p:sp>
      <p:sp>
        <p:nvSpPr>
          <p:cNvPr id="131101" name="Oval 29"/>
          <p:cNvSpPr>
            <a:spLocks noChangeArrowheads="1"/>
          </p:cNvSpPr>
          <p:nvPr/>
        </p:nvSpPr>
        <p:spPr bwMode="auto">
          <a:xfrm>
            <a:off x="4011757" y="5460098"/>
            <a:ext cx="2505075" cy="333375"/>
          </a:xfrm>
          <a:prstGeom prst="ellipse">
            <a:avLst/>
          </a:prstGeom>
          <a:noFill/>
          <a:ln w="12700">
            <a:solidFill>
              <a:schemeClr val="tx1"/>
            </a:solidFill>
            <a:round/>
            <a:headEnd/>
            <a:tailEnd/>
          </a:ln>
        </p:spPr>
        <p:txBody>
          <a:bodyPr wrap="none" anchor="ctr"/>
          <a:lstStyle/>
          <a:p>
            <a:endParaRPr lang="en-US" sz="1350" dirty="0"/>
          </a:p>
        </p:txBody>
      </p:sp>
      <p:sp>
        <p:nvSpPr>
          <p:cNvPr id="131102" name="Oval 30"/>
          <p:cNvSpPr>
            <a:spLocks noChangeArrowheads="1"/>
          </p:cNvSpPr>
          <p:nvPr/>
        </p:nvSpPr>
        <p:spPr bwMode="auto">
          <a:xfrm>
            <a:off x="5040457" y="2888348"/>
            <a:ext cx="962025" cy="619125"/>
          </a:xfrm>
          <a:prstGeom prst="ellipse">
            <a:avLst/>
          </a:prstGeom>
          <a:noFill/>
          <a:ln w="12700">
            <a:solidFill>
              <a:schemeClr val="tx1"/>
            </a:solidFill>
            <a:round/>
            <a:headEnd/>
            <a:tailEnd/>
          </a:ln>
        </p:spPr>
        <p:txBody>
          <a:bodyPr wrap="none" anchor="ctr"/>
          <a:lstStyle/>
          <a:p>
            <a:endParaRPr lang="en-US" sz="1350" dirty="0"/>
          </a:p>
        </p:txBody>
      </p:sp>
      <p:sp>
        <p:nvSpPr>
          <p:cNvPr id="131103" name="Oval 31"/>
          <p:cNvSpPr>
            <a:spLocks noChangeArrowheads="1"/>
          </p:cNvSpPr>
          <p:nvPr/>
        </p:nvSpPr>
        <p:spPr bwMode="auto">
          <a:xfrm>
            <a:off x="5897707" y="3459848"/>
            <a:ext cx="733425" cy="447675"/>
          </a:xfrm>
          <a:prstGeom prst="ellipse">
            <a:avLst/>
          </a:prstGeom>
          <a:noFill/>
          <a:ln w="12700">
            <a:solidFill>
              <a:schemeClr val="tx1"/>
            </a:solidFill>
            <a:round/>
            <a:headEnd/>
            <a:tailEnd/>
          </a:ln>
        </p:spPr>
        <p:txBody>
          <a:bodyPr wrap="none" anchor="ctr"/>
          <a:lstStyle/>
          <a:p>
            <a:endParaRPr lang="en-US" sz="1350" dirty="0"/>
          </a:p>
        </p:txBody>
      </p:sp>
      <p:sp>
        <p:nvSpPr>
          <p:cNvPr id="131104" name="Oval 32"/>
          <p:cNvSpPr>
            <a:spLocks noChangeArrowheads="1"/>
          </p:cNvSpPr>
          <p:nvPr/>
        </p:nvSpPr>
        <p:spPr bwMode="auto">
          <a:xfrm>
            <a:off x="7855094" y="2218026"/>
            <a:ext cx="904875" cy="390525"/>
          </a:xfrm>
          <a:prstGeom prst="ellipse">
            <a:avLst/>
          </a:prstGeom>
          <a:noFill/>
          <a:ln w="12700">
            <a:solidFill>
              <a:schemeClr val="tx1"/>
            </a:solidFill>
            <a:round/>
            <a:headEnd/>
            <a:tailEnd/>
          </a:ln>
        </p:spPr>
        <p:txBody>
          <a:bodyPr wrap="none" anchor="ctr"/>
          <a:lstStyle/>
          <a:p>
            <a:endParaRPr lang="en-US" sz="1350" dirty="0"/>
          </a:p>
        </p:txBody>
      </p:sp>
      <p:sp>
        <p:nvSpPr>
          <p:cNvPr id="131105" name="Rectangle 33"/>
          <p:cNvSpPr>
            <a:spLocks noChangeArrowheads="1"/>
          </p:cNvSpPr>
          <p:nvPr/>
        </p:nvSpPr>
        <p:spPr bwMode="auto">
          <a:xfrm>
            <a:off x="3023538" y="3110996"/>
            <a:ext cx="928138" cy="439064"/>
          </a:xfrm>
          <a:prstGeom prst="rect">
            <a:avLst/>
          </a:prstGeom>
          <a:noFill/>
          <a:ln w="9525">
            <a:noFill/>
            <a:miter lim="800000"/>
            <a:headEnd/>
            <a:tailEnd/>
          </a:ln>
        </p:spPr>
        <p:txBody>
          <a:bodyPr wrap="none" lIns="69056" tIns="34529" rIns="69056" bIns="34529">
            <a:spAutoFit/>
          </a:bodyPr>
          <a:lstStyle/>
          <a:p>
            <a:pPr algn="l"/>
            <a:r>
              <a:rPr lang="en-AU" sz="1200" dirty="0">
                <a:latin typeface="Times New Roman" pitchFamily="18" charset="0"/>
              </a:rPr>
              <a:t>Performance</a:t>
            </a:r>
          </a:p>
          <a:p>
            <a:pPr algn="l"/>
            <a:r>
              <a:rPr lang="en-AU" sz="1200" dirty="0">
                <a:latin typeface="Times New Roman" pitchFamily="18" charset="0"/>
              </a:rPr>
              <a:t>Undertaking</a:t>
            </a:r>
          </a:p>
        </p:txBody>
      </p:sp>
      <p:sp>
        <p:nvSpPr>
          <p:cNvPr id="131106" name="Rectangle 34"/>
          <p:cNvSpPr>
            <a:spLocks noChangeArrowheads="1"/>
          </p:cNvSpPr>
          <p:nvPr/>
        </p:nvSpPr>
        <p:spPr bwMode="auto">
          <a:xfrm>
            <a:off x="3995089" y="4196846"/>
            <a:ext cx="609141" cy="439064"/>
          </a:xfrm>
          <a:prstGeom prst="rect">
            <a:avLst/>
          </a:prstGeom>
          <a:noFill/>
          <a:ln w="9525">
            <a:noFill/>
            <a:miter lim="800000"/>
            <a:headEnd/>
            <a:tailEnd/>
          </a:ln>
        </p:spPr>
        <p:txBody>
          <a:bodyPr wrap="none" lIns="69056" tIns="34529" rIns="69056" bIns="34529">
            <a:spAutoFit/>
          </a:bodyPr>
          <a:lstStyle/>
          <a:p>
            <a:pPr algn="l"/>
            <a:r>
              <a:rPr lang="en-AU" sz="1200" dirty="0">
                <a:latin typeface="Times New Roman" pitchFamily="18" charset="0"/>
              </a:rPr>
              <a:t>Ground</a:t>
            </a:r>
          </a:p>
          <a:p>
            <a:pPr algn="l"/>
            <a:r>
              <a:rPr lang="en-AU" sz="1200" dirty="0">
                <a:latin typeface="Times New Roman" pitchFamily="18" charset="0"/>
              </a:rPr>
              <a:t>Lease</a:t>
            </a:r>
          </a:p>
        </p:txBody>
      </p:sp>
      <p:sp>
        <p:nvSpPr>
          <p:cNvPr id="131107" name="Rectangle 35"/>
          <p:cNvSpPr>
            <a:spLocks noChangeArrowheads="1"/>
          </p:cNvSpPr>
          <p:nvPr/>
        </p:nvSpPr>
        <p:spPr bwMode="auto">
          <a:xfrm>
            <a:off x="5995339" y="5168395"/>
            <a:ext cx="798295" cy="254398"/>
          </a:xfrm>
          <a:prstGeom prst="rect">
            <a:avLst/>
          </a:prstGeom>
          <a:noFill/>
          <a:ln w="9525">
            <a:noFill/>
            <a:miter lim="800000"/>
            <a:headEnd/>
            <a:tailEnd/>
          </a:ln>
        </p:spPr>
        <p:txBody>
          <a:bodyPr wrap="none" lIns="69056" tIns="34529" rIns="69056" bIns="34529">
            <a:spAutoFit/>
          </a:bodyPr>
          <a:lstStyle/>
          <a:p>
            <a:pPr algn="l"/>
            <a:r>
              <a:rPr lang="en-AU" sz="1200" dirty="0">
                <a:latin typeface="Times New Roman" pitchFamily="18" charset="0"/>
              </a:rPr>
              <a:t>Insurances</a:t>
            </a:r>
          </a:p>
        </p:txBody>
      </p:sp>
      <p:sp>
        <p:nvSpPr>
          <p:cNvPr id="131108" name="Oval 36"/>
          <p:cNvSpPr>
            <a:spLocks noChangeArrowheads="1"/>
          </p:cNvSpPr>
          <p:nvPr/>
        </p:nvSpPr>
        <p:spPr bwMode="auto">
          <a:xfrm>
            <a:off x="5954857" y="5174348"/>
            <a:ext cx="790575" cy="219075"/>
          </a:xfrm>
          <a:prstGeom prst="ellipse">
            <a:avLst/>
          </a:prstGeom>
          <a:noFill/>
          <a:ln w="12700">
            <a:solidFill>
              <a:schemeClr val="tx1"/>
            </a:solidFill>
            <a:round/>
            <a:headEnd/>
            <a:tailEnd/>
          </a:ln>
        </p:spPr>
        <p:txBody>
          <a:bodyPr wrap="none" anchor="ctr"/>
          <a:lstStyle/>
          <a:p>
            <a:endParaRPr lang="en-US" sz="1350" dirty="0"/>
          </a:p>
        </p:txBody>
      </p:sp>
      <p:sp>
        <p:nvSpPr>
          <p:cNvPr id="131109" name="Rectangle 37"/>
          <p:cNvSpPr>
            <a:spLocks noChangeArrowheads="1"/>
          </p:cNvSpPr>
          <p:nvPr/>
        </p:nvSpPr>
        <p:spPr bwMode="auto">
          <a:xfrm>
            <a:off x="4561827" y="2534733"/>
            <a:ext cx="923330" cy="254398"/>
          </a:xfrm>
          <a:prstGeom prst="rect">
            <a:avLst/>
          </a:prstGeom>
          <a:noFill/>
          <a:ln w="12700">
            <a:solidFill>
              <a:schemeClr val="tx1"/>
            </a:solidFill>
            <a:miter lim="800000"/>
            <a:headEnd/>
            <a:tailEnd/>
          </a:ln>
        </p:spPr>
        <p:txBody>
          <a:bodyPr wrap="none" lIns="69056" tIns="34529" rIns="69056" bIns="34529">
            <a:spAutoFit/>
          </a:bodyPr>
          <a:lstStyle/>
          <a:p>
            <a:pPr algn="l"/>
            <a:r>
              <a:rPr lang="en-AU" sz="1200" dirty="0">
                <a:latin typeface="Times New Roman" pitchFamily="18" charset="0"/>
              </a:rPr>
              <a:t>Fluor Daniel</a:t>
            </a:r>
          </a:p>
        </p:txBody>
      </p:sp>
      <p:sp>
        <p:nvSpPr>
          <p:cNvPr id="131110" name="Rectangle 38"/>
          <p:cNvSpPr>
            <a:spLocks noChangeArrowheads="1"/>
          </p:cNvSpPr>
          <p:nvPr/>
        </p:nvSpPr>
        <p:spPr bwMode="auto">
          <a:xfrm>
            <a:off x="6562075" y="2763334"/>
            <a:ext cx="1096454" cy="439064"/>
          </a:xfrm>
          <a:prstGeom prst="rect">
            <a:avLst/>
          </a:prstGeom>
          <a:noFill/>
          <a:ln w="12700">
            <a:solidFill>
              <a:schemeClr val="tx1"/>
            </a:solidFill>
            <a:miter lim="800000"/>
            <a:headEnd/>
            <a:tailEnd/>
          </a:ln>
        </p:spPr>
        <p:txBody>
          <a:bodyPr wrap="none" lIns="69056" tIns="34529" rIns="69056" bIns="34529">
            <a:spAutoFit/>
          </a:bodyPr>
          <a:lstStyle/>
          <a:p>
            <a:pPr algn="l"/>
            <a:r>
              <a:rPr lang="en-AU" sz="1200" dirty="0">
                <a:latin typeface="Times New Roman" pitchFamily="18" charset="0"/>
              </a:rPr>
              <a:t>Enron Power</a:t>
            </a:r>
          </a:p>
          <a:p>
            <a:pPr algn="l"/>
            <a:r>
              <a:rPr lang="en-AU" sz="1200" dirty="0">
                <a:latin typeface="Times New Roman" pitchFamily="18" charset="0"/>
              </a:rPr>
              <a:t>Phils. Op’g Co.</a:t>
            </a:r>
          </a:p>
        </p:txBody>
      </p:sp>
      <p:sp>
        <p:nvSpPr>
          <p:cNvPr id="131111" name="Arc 39"/>
          <p:cNvSpPr>
            <a:spLocks/>
          </p:cNvSpPr>
          <p:nvPr/>
        </p:nvSpPr>
        <p:spPr bwMode="auto">
          <a:xfrm>
            <a:off x="5782217" y="3230057"/>
            <a:ext cx="800100" cy="685800"/>
          </a:xfrm>
          <a:custGeom>
            <a:avLst/>
            <a:gdLst>
              <a:gd name="T0" fmla="*/ 0 w 21600"/>
              <a:gd name="T1" fmla="*/ 2147483647 h 21600"/>
              <a:gd name="T2" fmla="*/ 2147483647 w 21600"/>
              <a:gd name="T3" fmla="*/ 0 h 21600"/>
              <a:gd name="T4" fmla="*/ 2147483647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25"/>
                </a:moveTo>
                <a:cubicBezTo>
                  <a:pt x="41" y="9637"/>
                  <a:pt x="9680" y="17"/>
                  <a:pt x="21568" y="0"/>
                </a:cubicBezTo>
              </a:path>
              <a:path w="21600" h="21600" stroke="0" extrusionOk="0">
                <a:moveTo>
                  <a:pt x="0" y="21525"/>
                </a:moveTo>
                <a:cubicBezTo>
                  <a:pt x="41" y="9637"/>
                  <a:pt x="9680" y="17"/>
                  <a:pt x="21568" y="0"/>
                </a:cubicBezTo>
                <a:lnTo>
                  <a:pt x="21600" y="21600"/>
                </a:lnTo>
                <a:close/>
              </a:path>
            </a:pathLst>
          </a:custGeom>
          <a:noFill/>
          <a:ln w="12700" cap="rnd">
            <a:solidFill>
              <a:schemeClr val="tx1"/>
            </a:solidFill>
            <a:round/>
            <a:headEnd type="stealth" w="med" len="lg"/>
            <a:tailEnd type="none" w="sm" len="sm"/>
          </a:ln>
        </p:spPr>
        <p:txBody>
          <a:bodyPr wrap="none" anchor="ctr"/>
          <a:lstStyle/>
          <a:p>
            <a:endParaRPr lang="en-US" sz="1350" dirty="0"/>
          </a:p>
        </p:txBody>
      </p:sp>
      <p:sp>
        <p:nvSpPr>
          <p:cNvPr id="131112" name="Arc 40"/>
          <p:cNvSpPr>
            <a:spLocks/>
          </p:cNvSpPr>
          <p:nvPr/>
        </p:nvSpPr>
        <p:spPr bwMode="auto">
          <a:xfrm>
            <a:off x="6468017" y="3230057"/>
            <a:ext cx="57150" cy="228600"/>
          </a:xfrm>
          <a:custGeom>
            <a:avLst/>
            <a:gdLst>
              <a:gd name="T0" fmla="*/ 0 w 21599"/>
              <a:gd name="T1" fmla="*/ 2147483647 h 21595"/>
              <a:gd name="T2" fmla="*/ 2147483647 w 21599"/>
              <a:gd name="T3" fmla="*/ 0 h 21595"/>
              <a:gd name="T4" fmla="*/ 2147483647 w 21599"/>
              <a:gd name="T5" fmla="*/ 2147483647 h 21595"/>
              <a:gd name="T6" fmla="*/ 0 60000 65536"/>
              <a:gd name="T7" fmla="*/ 0 60000 65536"/>
              <a:gd name="T8" fmla="*/ 0 60000 65536"/>
              <a:gd name="T9" fmla="*/ 0 w 21599"/>
              <a:gd name="T10" fmla="*/ 0 h 21595"/>
              <a:gd name="T11" fmla="*/ 21599 w 21599"/>
              <a:gd name="T12" fmla="*/ 21595 h 21595"/>
            </a:gdLst>
            <a:ahLst/>
            <a:cxnLst>
              <a:cxn ang="T6">
                <a:pos x="T0" y="T1"/>
              </a:cxn>
              <a:cxn ang="T7">
                <a:pos x="T2" y="T3"/>
              </a:cxn>
              <a:cxn ang="T8">
                <a:pos x="T4" y="T5"/>
              </a:cxn>
            </a:cxnLst>
            <a:rect l="T9" t="T10" r="T11" b="T12"/>
            <a:pathLst>
              <a:path w="21599" h="21595" fill="none" extrusionOk="0">
                <a:moveTo>
                  <a:pt x="0" y="21370"/>
                </a:moveTo>
                <a:cubicBezTo>
                  <a:pt x="121" y="9704"/>
                  <a:pt x="9484" y="242"/>
                  <a:pt x="21148" y="-1"/>
                </a:cubicBezTo>
              </a:path>
              <a:path w="21599" h="21595" stroke="0" extrusionOk="0">
                <a:moveTo>
                  <a:pt x="0" y="21370"/>
                </a:moveTo>
                <a:cubicBezTo>
                  <a:pt x="121" y="9704"/>
                  <a:pt x="9484" y="242"/>
                  <a:pt x="21148" y="-1"/>
                </a:cubicBezTo>
                <a:lnTo>
                  <a:pt x="21599" y="21595"/>
                </a:lnTo>
                <a:close/>
              </a:path>
            </a:pathLst>
          </a:custGeom>
          <a:noFill/>
          <a:ln w="12700" cap="rnd">
            <a:solidFill>
              <a:schemeClr val="tx1"/>
            </a:solidFill>
            <a:prstDash val="sysDot"/>
            <a:round/>
            <a:headEnd type="none" w="sm" len="sm"/>
            <a:tailEnd type="none" w="sm" len="sm"/>
          </a:ln>
        </p:spPr>
        <p:txBody>
          <a:bodyPr wrap="none" anchor="ctr"/>
          <a:lstStyle/>
          <a:p>
            <a:endParaRPr lang="en-US" sz="1350" dirty="0"/>
          </a:p>
        </p:txBody>
      </p:sp>
      <p:sp>
        <p:nvSpPr>
          <p:cNvPr id="131113" name="Line 41"/>
          <p:cNvSpPr>
            <a:spLocks noChangeShapeType="1"/>
          </p:cNvSpPr>
          <p:nvPr/>
        </p:nvSpPr>
        <p:spPr bwMode="auto">
          <a:xfrm flipH="1">
            <a:off x="6638277" y="3514618"/>
            <a:ext cx="340519" cy="54769"/>
          </a:xfrm>
          <a:prstGeom prst="line">
            <a:avLst/>
          </a:prstGeom>
          <a:noFill/>
          <a:ln w="12700">
            <a:solidFill>
              <a:schemeClr val="tx1"/>
            </a:solidFill>
            <a:round/>
            <a:headEnd type="none" w="sm" len="sm"/>
            <a:tailEnd type="none" w="sm" len="sm"/>
          </a:ln>
        </p:spPr>
        <p:txBody>
          <a:bodyPr wrap="none" anchor="ctr"/>
          <a:lstStyle/>
          <a:p>
            <a:endParaRPr lang="en-US" sz="1350" dirty="0"/>
          </a:p>
        </p:txBody>
      </p:sp>
      <p:sp>
        <p:nvSpPr>
          <p:cNvPr id="131114" name="Line 42"/>
          <p:cNvSpPr>
            <a:spLocks noChangeShapeType="1"/>
          </p:cNvSpPr>
          <p:nvPr/>
        </p:nvSpPr>
        <p:spPr bwMode="auto">
          <a:xfrm flipH="1">
            <a:off x="5781027" y="3857518"/>
            <a:ext cx="340519" cy="169069"/>
          </a:xfrm>
          <a:prstGeom prst="line">
            <a:avLst/>
          </a:prstGeom>
          <a:noFill/>
          <a:ln w="12700">
            <a:solidFill>
              <a:schemeClr val="tx1"/>
            </a:solidFill>
            <a:round/>
            <a:headEnd type="none" w="sm" len="sm"/>
            <a:tailEnd type="stealth" w="med" len="lg"/>
          </a:ln>
        </p:spPr>
        <p:txBody>
          <a:bodyPr wrap="none" anchor="ctr"/>
          <a:lstStyle/>
          <a:p>
            <a:endParaRPr lang="en-US" sz="1350" dirty="0"/>
          </a:p>
        </p:txBody>
      </p:sp>
      <p:sp>
        <p:nvSpPr>
          <p:cNvPr id="131115" name="Line 43"/>
          <p:cNvSpPr>
            <a:spLocks noChangeShapeType="1"/>
          </p:cNvSpPr>
          <p:nvPr/>
        </p:nvSpPr>
        <p:spPr bwMode="auto">
          <a:xfrm flipH="1">
            <a:off x="7666977" y="2940736"/>
            <a:ext cx="111919" cy="0"/>
          </a:xfrm>
          <a:prstGeom prst="line">
            <a:avLst/>
          </a:prstGeom>
          <a:noFill/>
          <a:ln w="12700">
            <a:solidFill>
              <a:schemeClr val="tx1"/>
            </a:solidFill>
            <a:round/>
            <a:headEnd type="none" w="sm" len="sm"/>
            <a:tailEnd type="none" w="sm" len="sm"/>
          </a:ln>
        </p:spPr>
        <p:txBody>
          <a:bodyPr wrap="none" anchor="ctr"/>
          <a:lstStyle/>
          <a:p>
            <a:endParaRPr lang="en-US" sz="1350" dirty="0"/>
          </a:p>
        </p:txBody>
      </p:sp>
      <p:sp>
        <p:nvSpPr>
          <p:cNvPr id="131116" name="Rectangle 44"/>
          <p:cNvSpPr>
            <a:spLocks noChangeArrowheads="1"/>
          </p:cNvSpPr>
          <p:nvPr/>
        </p:nvSpPr>
        <p:spPr bwMode="auto">
          <a:xfrm>
            <a:off x="5766739" y="2539495"/>
            <a:ext cx="421589" cy="254398"/>
          </a:xfrm>
          <a:prstGeom prst="rect">
            <a:avLst/>
          </a:prstGeom>
          <a:noFill/>
          <a:ln w="9525">
            <a:noFill/>
            <a:miter lim="800000"/>
            <a:headEnd/>
            <a:tailEnd/>
          </a:ln>
        </p:spPr>
        <p:txBody>
          <a:bodyPr wrap="none" lIns="69056" tIns="34529" rIns="69056" bIns="34529">
            <a:spAutoFit/>
          </a:bodyPr>
          <a:lstStyle/>
          <a:p>
            <a:pPr algn="l"/>
            <a:r>
              <a:rPr lang="en-AU" sz="1200" dirty="0">
                <a:latin typeface="Times New Roman" pitchFamily="18" charset="0"/>
              </a:rPr>
              <a:t>EPC</a:t>
            </a:r>
          </a:p>
        </p:txBody>
      </p:sp>
      <p:sp>
        <p:nvSpPr>
          <p:cNvPr id="131117" name="Oval 45"/>
          <p:cNvSpPr>
            <a:spLocks noChangeArrowheads="1"/>
          </p:cNvSpPr>
          <p:nvPr/>
        </p:nvSpPr>
        <p:spPr bwMode="auto">
          <a:xfrm>
            <a:off x="5783407" y="2545448"/>
            <a:ext cx="333375" cy="219075"/>
          </a:xfrm>
          <a:prstGeom prst="ellipse">
            <a:avLst/>
          </a:prstGeom>
          <a:noFill/>
          <a:ln w="12700">
            <a:solidFill>
              <a:schemeClr val="tx1"/>
            </a:solidFill>
            <a:round/>
            <a:headEnd/>
            <a:tailEnd/>
          </a:ln>
        </p:spPr>
        <p:txBody>
          <a:bodyPr wrap="none" anchor="ctr"/>
          <a:lstStyle/>
          <a:p>
            <a:endParaRPr lang="en-US" sz="1350" dirty="0"/>
          </a:p>
        </p:txBody>
      </p:sp>
      <p:sp>
        <p:nvSpPr>
          <p:cNvPr id="131118" name="Line 46"/>
          <p:cNvSpPr>
            <a:spLocks noChangeShapeType="1"/>
          </p:cNvSpPr>
          <p:nvPr/>
        </p:nvSpPr>
        <p:spPr bwMode="auto">
          <a:xfrm>
            <a:off x="6181077" y="2257318"/>
            <a:ext cx="226219" cy="54769"/>
          </a:xfrm>
          <a:prstGeom prst="line">
            <a:avLst/>
          </a:prstGeom>
          <a:noFill/>
          <a:ln w="12700">
            <a:solidFill>
              <a:schemeClr val="tx1"/>
            </a:solidFill>
            <a:round/>
            <a:headEnd type="none" w="sm" len="sm"/>
            <a:tailEnd type="stealth" w="med" len="lg"/>
          </a:ln>
        </p:spPr>
        <p:txBody>
          <a:bodyPr wrap="none" anchor="ctr"/>
          <a:lstStyle/>
          <a:p>
            <a:endParaRPr lang="en-US" sz="1350" dirty="0"/>
          </a:p>
        </p:txBody>
      </p:sp>
      <p:sp>
        <p:nvSpPr>
          <p:cNvPr id="131119" name="Line 47"/>
          <p:cNvSpPr>
            <a:spLocks noChangeShapeType="1"/>
          </p:cNvSpPr>
          <p:nvPr/>
        </p:nvSpPr>
        <p:spPr bwMode="auto">
          <a:xfrm>
            <a:off x="5495277" y="2654986"/>
            <a:ext cx="283369" cy="0"/>
          </a:xfrm>
          <a:prstGeom prst="line">
            <a:avLst/>
          </a:prstGeom>
          <a:noFill/>
          <a:ln w="12700">
            <a:solidFill>
              <a:schemeClr val="tx1"/>
            </a:solidFill>
            <a:round/>
            <a:headEnd type="none" w="sm" len="sm"/>
            <a:tailEnd type="none" w="sm" len="sm"/>
          </a:ln>
        </p:spPr>
        <p:txBody>
          <a:bodyPr wrap="none" anchor="ctr"/>
          <a:lstStyle/>
          <a:p>
            <a:endParaRPr lang="en-US" sz="1350" dirty="0"/>
          </a:p>
        </p:txBody>
      </p:sp>
      <p:sp>
        <p:nvSpPr>
          <p:cNvPr id="131120" name="Line 48"/>
          <p:cNvSpPr>
            <a:spLocks noChangeShapeType="1"/>
          </p:cNvSpPr>
          <p:nvPr/>
        </p:nvSpPr>
        <p:spPr bwMode="auto">
          <a:xfrm flipV="1">
            <a:off x="6065586" y="2370427"/>
            <a:ext cx="397669" cy="226219"/>
          </a:xfrm>
          <a:prstGeom prst="line">
            <a:avLst/>
          </a:prstGeom>
          <a:noFill/>
          <a:ln w="12700">
            <a:solidFill>
              <a:schemeClr val="tx1"/>
            </a:solidFill>
            <a:round/>
            <a:headEnd type="none" w="sm" len="sm"/>
            <a:tailEnd type="stealth" w="med" len="lg"/>
          </a:ln>
        </p:spPr>
        <p:txBody>
          <a:bodyPr wrap="none" anchor="ctr"/>
          <a:lstStyle/>
          <a:p>
            <a:endParaRPr lang="en-US" sz="1350" dirty="0"/>
          </a:p>
        </p:txBody>
      </p:sp>
      <p:sp>
        <p:nvSpPr>
          <p:cNvPr id="131121" name="Line 49"/>
          <p:cNvSpPr>
            <a:spLocks noChangeShapeType="1"/>
          </p:cNvSpPr>
          <p:nvPr/>
        </p:nvSpPr>
        <p:spPr bwMode="auto">
          <a:xfrm flipH="1">
            <a:off x="5895327" y="2657368"/>
            <a:ext cx="511969" cy="340519"/>
          </a:xfrm>
          <a:prstGeom prst="line">
            <a:avLst/>
          </a:prstGeom>
          <a:noFill/>
          <a:ln w="12700">
            <a:solidFill>
              <a:schemeClr val="tx1"/>
            </a:solidFill>
            <a:round/>
            <a:headEnd type="none" w="sm" len="sm"/>
            <a:tailEnd type="none" w="sm" len="sm"/>
          </a:ln>
        </p:spPr>
        <p:txBody>
          <a:bodyPr wrap="none" anchor="ctr"/>
          <a:lstStyle/>
          <a:p>
            <a:endParaRPr lang="en-US" sz="1350" dirty="0"/>
          </a:p>
        </p:txBody>
      </p:sp>
      <p:sp>
        <p:nvSpPr>
          <p:cNvPr id="131122" name="Line 50"/>
          <p:cNvSpPr>
            <a:spLocks noChangeShapeType="1"/>
          </p:cNvSpPr>
          <p:nvPr/>
        </p:nvSpPr>
        <p:spPr bwMode="auto">
          <a:xfrm>
            <a:off x="5492894" y="3514618"/>
            <a:ext cx="0" cy="397669"/>
          </a:xfrm>
          <a:prstGeom prst="line">
            <a:avLst/>
          </a:prstGeom>
          <a:noFill/>
          <a:ln w="12700">
            <a:solidFill>
              <a:schemeClr val="tx1"/>
            </a:solidFill>
            <a:round/>
            <a:headEnd type="none" w="sm" len="sm"/>
            <a:tailEnd type="stealth" w="med" len="lg"/>
          </a:ln>
        </p:spPr>
        <p:txBody>
          <a:bodyPr wrap="none" anchor="ctr"/>
          <a:lstStyle/>
          <a:p>
            <a:endParaRPr lang="en-US" sz="1350" dirty="0"/>
          </a:p>
        </p:txBody>
      </p:sp>
      <p:sp>
        <p:nvSpPr>
          <p:cNvPr id="131123" name="Oval 51"/>
          <p:cNvSpPr>
            <a:spLocks noChangeArrowheads="1"/>
          </p:cNvSpPr>
          <p:nvPr/>
        </p:nvSpPr>
        <p:spPr bwMode="auto">
          <a:xfrm>
            <a:off x="3040207" y="3116948"/>
            <a:ext cx="847725" cy="390525"/>
          </a:xfrm>
          <a:prstGeom prst="ellipse">
            <a:avLst/>
          </a:prstGeom>
          <a:noFill/>
          <a:ln w="12700">
            <a:solidFill>
              <a:schemeClr val="tx1"/>
            </a:solidFill>
            <a:round/>
            <a:headEnd/>
            <a:tailEnd/>
          </a:ln>
        </p:spPr>
        <p:txBody>
          <a:bodyPr wrap="none" anchor="ctr"/>
          <a:lstStyle/>
          <a:p>
            <a:endParaRPr lang="en-US" sz="1350" dirty="0"/>
          </a:p>
        </p:txBody>
      </p:sp>
      <p:sp>
        <p:nvSpPr>
          <p:cNvPr id="131124" name="Line 52"/>
          <p:cNvSpPr>
            <a:spLocks noChangeShapeType="1"/>
          </p:cNvSpPr>
          <p:nvPr/>
        </p:nvSpPr>
        <p:spPr bwMode="auto">
          <a:xfrm>
            <a:off x="3435494" y="2828818"/>
            <a:ext cx="0" cy="283369"/>
          </a:xfrm>
          <a:prstGeom prst="line">
            <a:avLst/>
          </a:prstGeom>
          <a:noFill/>
          <a:ln w="12700">
            <a:solidFill>
              <a:schemeClr val="tx1"/>
            </a:solidFill>
            <a:round/>
            <a:headEnd type="none" w="sm" len="sm"/>
            <a:tailEnd type="none" w="sm" len="sm"/>
          </a:ln>
        </p:spPr>
        <p:txBody>
          <a:bodyPr wrap="none" anchor="ctr"/>
          <a:lstStyle/>
          <a:p>
            <a:endParaRPr lang="en-US" sz="1350" dirty="0"/>
          </a:p>
        </p:txBody>
      </p:sp>
      <p:sp>
        <p:nvSpPr>
          <p:cNvPr id="131125" name="Line 53"/>
          <p:cNvSpPr>
            <a:spLocks noChangeShapeType="1"/>
          </p:cNvSpPr>
          <p:nvPr/>
        </p:nvSpPr>
        <p:spPr bwMode="auto">
          <a:xfrm>
            <a:off x="3435494" y="3514618"/>
            <a:ext cx="0" cy="169069"/>
          </a:xfrm>
          <a:prstGeom prst="line">
            <a:avLst/>
          </a:prstGeom>
          <a:noFill/>
          <a:ln w="12700">
            <a:solidFill>
              <a:schemeClr val="tx1"/>
            </a:solidFill>
            <a:round/>
            <a:headEnd type="none" w="sm" len="sm"/>
            <a:tailEnd type="stealth" w="med" len="lg"/>
          </a:ln>
        </p:spPr>
        <p:txBody>
          <a:bodyPr wrap="none" anchor="ctr"/>
          <a:lstStyle/>
          <a:p>
            <a:endParaRPr lang="en-US" sz="1350" dirty="0"/>
          </a:p>
        </p:txBody>
      </p:sp>
      <p:sp>
        <p:nvSpPr>
          <p:cNvPr id="131126" name="Line 54"/>
          <p:cNvSpPr>
            <a:spLocks noChangeShapeType="1"/>
          </p:cNvSpPr>
          <p:nvPr/>
        </p:nvSpPr>
        <p:spPr bwMode="auto">
          <a:xfrm>
            <a:off x="2806844" y="2828818"/>
            <a:ext cx="0" cy="854869"/>
          </a:xfrm>
          <a:prstGeom prst="line">
            <a:avLst/>
          </a:prstGeom>
          <a:noFill/>
          <a:ln w="12700">
            <a:solidFill>
              <a:schemeClr val="tx1"/>
            </a:solidFill>
            <a:round/>
            <a:headEnd type="none" w="sm" len="sm"/>
            <a:tailEnd type="stealth" w="med" len="lg"/>
          </a:ln>
        </p:spPr>
        <p:txBody>
          <a:bodyPr wrap="none" anchor="ctr"/>
          <a:lstStyle/>
          <a:p>
            <a:endParaRPr lang="en-US" sz="1350" dirty="0"/>
          </a:p>
        </p:txBody>
      </p:sp>
      <p:sp>
        <p:nvSpPr>
          <p:cNvPr id="131127" name="Line 55"/>
          <p:cNvSpPr>
            <a:spLocks noChangeShapeType="1"/>
          </p:cNvSpPr>
          <p:nvPr/>
        </p:nvSpPr>
        <p:spPr bwMode="auto">
          <a:xfrm>
            <a:off x="5207144" y="5114818"/>
            <a:ext cx="0" cy="340519"/>
          </a:xfrm>
          <a:prstGeom prst="line">
            <a:avLst/>
          </a:prstGeom>
          <a:noFill/>
          <a:ln w="12700">
            <a:solidFill>
              <a:schemeClr val="tx1"/>
            </a:solidFill>
            <a:round/>
            <a:headEnd type="none" w="sm" len="sm"/>
            <a:tailEnd type="stealth" w="med" len="lg"/>
          </a:ln>
        </p:spPr>
        <p:txBody>
          <a:bodyPr wrap="none" anchor="ctr"/>
          <a:lstStyle/>
          <a:p>
            <a:endParaRPr lang="en-US" sz="1350" dirty="0"/>
          </a:p>
        </p:txBody>
      </p:sp>
      <p:sp>
        <p:nvSpPr>
          <p:cNvPr id="131128" name="Line 56"/>
          <p:cNvSpPr>
            <a:spLocks noChangeShapeType="1"/>
          </p:cNvSpPr>
          <p:nvPr/>
        </p:nvSpPr>
        <p:spPr bwMode="auto">
          <a:xfrm>
            <a:off x="2921144" y="4086118"/>
            <a:ext cx="0" cy="912019"/>
          </a:xfrm>
          <a:prstGeom prst="line">
            <a:avLst/>
          </a:prstGeom>
          <a:noFill/>
          <a:ln w="12700">
            <a:solidFill>
              <a:schemeClr val="tx1"/>
            </a:solidFill>
            <a:round/>
            <a:headEnd type="none" w="sm" len="sm"/>
            <a:tailEnd type="stealth" w="med" len="lg"/>
          </a:ln>
        </p:spPr>
        <p:txBody>
          <a:bodyPr wrap="none" anchor="ctr"/>
          <a:lstStyle/>
          <a:p>
            <a:endParaRPr lang="en-US" sz="1350" dirty="0"/>
          </a:p>
        </p:txBody>
      </p:sp>
      <p:sp>
        <p:nvSpPr>
          <p:cNvPr id="131129" name="Oval 57"/>
          <p:cNvSpPr>
            <a:spLocks noChangeArrowheads="1"/>
          </p:cNvSpPr>
          <p:nvPr/>
        </p:nvSpPr>
        <p:spPr bwMode="auto">
          <a:xfrm>
            <a:off x="3954607" y="4202798"/>
            <a:ext cx="619125" cy="390525"/>
          </a:xfrm>
          <a:prstGeom prst="ellipse">
            <a:avLst/>
          </a:prstGeom>
          <a:noFill/>
          <a:ln w="12700">
            <a:solidFill>
              <a:schemeClr val="tx1"/>
            </a:solidFill>
            <a:round/>
            <a:headEnd/>
            <a:tailEnd/>
          </a:ln>
        </p:spPr>
        <p:txBody>
          <a:bodyPr wrap="none" anchor="ctr"/>
          <a:lstStyle/>
          <a:p>
            <a:endParaRPr lang="en-US" sz="1350" dirty="0"/>
          </a:p>
        </p:txBody>
      </p:sp>
      <p:sp>
        <p:nvSpPr>
          <p:cNvPr id="131130" name="Line 58"/>
          <p:cNvSpPr>
            <a:spLocks noChangeShapeType="1"/>
          </p:cNvSpPr>
          <p:nvPr/>
        </p:nvSpPr>
        <p:spPr bwMode="auto">
          <a:xfrm>
            <a:off x="3666477" y="3855136"/>
            <a:ext cx="283369" cy="0"/>
          </a:xfrm>
          <a:prstGeom prst="line">
            <a:avLst/>
          </a:prstGeom>
          <a:noFill/>
          <a:ln w="12700">
            <a:solidFill>
              <a:schemeClr val="tx1"/>
            </a:solidFill>
            <a:round/>
            <a:headEnd type="none" w="sm" len="sm"/>
            <a:tailEnd type="none" w="sm" len="sm"/>
          </a:ln>
        </p:spPr>
        <p:txBody>
          <a:bodyPr wrap="none" anchor="ctr"/>
          <a:lstStyle/>
          <a:p>
            <a:endParaRPr lang="en-US" sz="1350" dirty="0"/>
          </a:p>
        </p:txBody>
      </p:sp>
      <p:sp>
        <p:nvSpPr>
          <p:cNvPr id="131131" name="Arc 59"/>
          <p:cNvSpPr>
            <a:spLocks/>
          </p:cNvSpPr>
          <p:nvPr/>
        </p:nvSpPr>
        <p:spPr bwMode="auto">
          <a:xfrm>
            <a:off x="4692794" y="3801557"/>
            <a:ext cx="342900" cy="1143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tx1"/>
            </a:solidFill>
            <a:round/>
            <a:headEnd type="none" w="sm" len="sm"/>
            <a:tailEnd type="stealth" w="med" len="lg"/>
          </a:ln>
        </p:spPr>
        <p:txBody>
          <a:bodyPr wrap="none" anchor="ctr"/>
          <a:lstStyle/>
          <a:p>
            <a:endParaRPr lang="en-US" sz="1350" dirty="0"/>
          </a:p>
        </p:txBody>
      </p:sp>
      <p:sp>
        <p:nvSpPr>
          <p:cNvPr id="131132" name="Line 60"/>
          <p:cNvSpPr>
            <a:spLocks noChangeShapeType="1"/>
          </p:cNvSpPr>
          <p:nvPr/>
        </p:nvSpPr>
        <p:spPr bwMode="auto">
          <a:xfrm>
            <a:off x="4066527" y="2828818"/>
            <a:ext cx="111919" cy="111919"/>
          </a:xfrm>
          <a:prstGeom prst="line">
            <a:avLst/>
          </a:prstGeom>
          <a:noFill/>
          <a:ln w="12700">
            <a:solidFill>
              <a:schemeClr val="tx1"/>
            </a:solidFill>
            <a:round/>
            <a:headEnd type="none" w="sm" len="sm"/>
            <a:tailEnd type="none" w="sm" len="sm"/>
          </a:ln>
        </p:spPr>
        <p:txBody>
          <a:bodyPr wrap="none" anchor="ctr"/>
          <a:lstStyle/>
          <a:p>
            <a:endParaRPr lang="en-US" sz="1350" dirty="0"/>
          </a:p>
        </p:txBody>
      </p:sp>
      <p:sp>
        <p:nvSpPr>
          <p:cNvPr id="131133" name="Line 61"/>
          <p:cNvSpPr>
            <a:spLocks noChangeShapeType="1"/>
          </p:cNvSpPr>
          <p:nvPr/>
        </p:nvSpPr>
        <p:spPr bwMode="auto">
          <a:xfrm>
            <a:off x="4809477" y="3400318"/>
            <a:ext cx="454819" cy="511969"/>
          </a:xfrm>
          <a:prstGeom prst="line">
            <a:avLst/>
          </a:prstGeom>
          <a:noFill/>
          <a:ln w="12700">
            <a:solidFill>
              <a:schemeClr val="tx1"/>
            </a:solidFill>
            <a:round/>
            <a:headEnd type="none" w="sm" len="sm"/>
            <a:tailEnd type="stealth" w="med" len="lg"/>
          </a:ln>
        </p:spPr>
        <p:txBody>
          <a:bodyPr wrap="none" anchor="ctr"/>
          <a:lstStyle/>
          <a:p>
            <a:endParaRPr lang="en-US" sz="1350" dirty="0"/>
          </a:p>
        </p:txBody>
      </p:sp>
      <p:sp>
        <p:nvSpPr>
          <p:cNvPr id="131134" name="Rectangle 62"/>
          <p:cNvSpPr>
            <a:spLocks noChangeArrowheads="1"/>
          </p:cNvSpPr>
          <p:nvPr/>
        </p:nvSpPr>
        <p:spPr bwMode="auto">
          <a:xfrm>
            <a:off x="5938189" y="4196845"/>
            <a:ext cx="421589" cy="254398"/>
          </a:xfrm>
          <a:prstGeom prst="rect">
            <a:avLst/>
          </a:prstGeom>
          <a:noFill/>
          <a:ln w="9525">
            <a:noFill/>
            <a:miter lim="800000"/>
            <a:headEnd/>
            <a:tailEnd/>
          </a:ln>
        </p:spPr>
        <p:txBody>
          <a:bodyPr wrap="none" lIns="69056" tIns="34529" rIns="69056" bIns="34529">
            <a:spAutoFit/>
          </a:bodyPr>
          <a:lstStyle/>
          <a:p>
            <a:pPr algn="l"/>
            <a:r>
              <a:rPr lang="en-AU" sz="1200" i="1" dirty="0">
                <a:latin typeface="Times New Roman" pitchFamily="18" charset="0"/>
              </a:rPr>
              <a:t>65%</a:t>
            </a:r>
          </a:p>
        </p:txBody>
      </p:sp>
      <p:sp>
        <p:nvSpPr>
          <p:cNvPr id="131135" name="Rectangle 63"/>
          <p:cNvSpPr>
            <a:spLocks noChangeArrowheads="1"/>
          </p:cNvSpPr>
          <p:nvPr/>
        </p:nvSpPr>
        <p:spPr bwMode="auto">
          <a:xfrm>
            <a:off x="5938189" y="4768345"/>
            <a:ext cx="421589" cy="254398"/>
          </a:xfrm>
          <a:prstGeom prst="rect">
            <a:avLst/>
          </a:prstGeom>
          <a:noFill/>
          <a:ln w="9525">
            <a:noFill/>
            <a:miter lim="800000"/>
            <a:headEnd/>
            <a:tailEnd/>
          </a:ln>
        </p:spPr>
        <p:txBody>
          <a:bodyPr wrap="none" lIns="69056" tIns="34529" rIns="69056" bIns="34529">
            <a:spAutoFit/>
          </a:bodyPr>
          <a:lstStyle/>
          <a:p>
            <a:pPr algn="l"/>
            <a:r>
              <a:rPr lang="en-AU" sz="1200" i="1" dirty="0">
                <a:latin typeface="Times New Roman" pitchFamily="18" charset="0"/>
              </a:rPr>
              <a:t>35%</a:t>
            </a:r>
          </a:p>
        </p:txBody>
      </p:sp>
      <p:sp>
        <p:nvSpPr>
          <p:cNvPr id="131136" name="Arc 64"/>
          <p:cNvSpPr>
            <a:spLocks/>
          </p:cNvSpPr>
          <p:nvPr/>
        </p:nvSpPr>
        <p:spPr bwMode="auto">
          <a:xfrm>
            <a:off x="5610767" y="5112436"/>
            <a:ext cx="342900" cy="171450"/>
          </a:xfrm>
          <a:custGeom>
            <a:avLst/>
            <a:gdLst>
              <a:gd name="T0" fmla="*/ 2147483647 w 21600"/>
              <a:gd name="T1" fmla="*/ 2147483647 h 21600"/>
              <a:gd name="T2" fmla="*/ 0 w 21600"/>
              <a:gd name="T3" fmla="*/ 0 h 21600"/>
              <a:gd name="T4" fmla="*/ 2147483647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1"/>
            </a:solidFill>
            <a:round/>
            <a:headEnd type="none" w="sm" len="sm"/>
            <a:tailEnd type="stealth" w="med" len="lg"/>
          </a:ln>
        </p:spPr>
        <p:txBody>
          <a:bodyPr wrap="none" anchor="ctr"/>
          <a:lstStyle/>
          <a:p>
            <a:endParaRPr lang="en-US" sz="1350" dirty="0"/>
          </a:p>
        </p:txBody>
      </p:sp>
      <p:sp>
        <p:nvSpPr>
          <p:cNvPr id="131137" name="Line 65"/>
          <p:cNvSpPr>
            <a:spLocks noChangeShapeType="1"/>
          </p:cNvSpPr>
          <p:nvPr/>
        </p:nvSpPr>
        <p:spPr bwMode="auto">
          <a:xfrm flipV="1">
            <a:off x="3893886" y="4999327"/>
            <a:ext cx="912019" cy="226219"/>
          </a:xfrm>
          <a:prstGeom prst="line">
            <a:avLst/>
          </a:prstGeom>
          <a:noFill/>
          <a:ln w="12700">
            <a:solidFill>
              <a:schemeClr val="tx1"/>
            </a:solidFill>
            <a:round/>
            <a:headEnd type="none" w="sm" len="sm"/>
            <a:tailEnd type="stealth" w="med" len="lg"/>
          </a:ln>
        </p:spPr>
        <p:txBody>
          <a:bodyPr wrap="none" anchor="ctr"/>
          <a:lstStyle/>
          <a:p>
            <a:endParaRPr lang="en-US" sz="1350" dirty="0"/>
          </a:p>
        </p:txBody>
      </p:sp>
      <p:sp>
        <p:nvSpPr>
          <p:cNvPr id="131138" name="Line 66"/>
          <p:cNvSpPr>
            <a:spLocks noChangeShapeType="1"/>
          </p:cNvSpPr>
          <p:nvPr/>
        </p:nvSpPr>
        <p:spPr bwMode="auto">
          <a:xfrm>
            <a:off x="3378344" y="4086118"/>
            <a:ext cx="0" cy="397669"/>
          </a:xfrm>
          <a:prstGeom prst="line">
            <a:avLst/>
          </a:prstGeom>
          <a:noFill/>
          <a:ln w="12700">
            <a:solidFill>
              <a:schemeClr val="tx1"/>
            </a:solidFill>
            <a:round/>
            <a:headEnd type="none" w="sm" len="sm"/>
            <a:tailEnd type="none" w="sm" len="sm"/>
          </a:ln>
        </p:spPr>
        <p:txBody>
          <a:bodyPr wrap="none" anchor="ctr"/>
          <a:lstStyle/>
          <a:p>
            <a:endParaRPr lang="en-US" sz="1350" dirty="0"/>
          </a:p>
        </p:txBody>
      </p:sp>
      <p:sp>
        <p:nvSpPr>
          <p:cNvPr id="131139" name="Line 67"/>
          <p:cNvSpPr>
            <a:spLocks noChangeShapeType="1"/>
          </p:cNvSpPr>
          <p:nvPr/>
        </p:nvSpPr>
        <p:spPr bwMode="auto">
          <a:xfrm>
            <a:off x="3780777" y="4712386"/>
            <a:ext cx="1026319" cy="0"/>
          </a:xfrm>
          <a:prstGeom prst="line">
            <a:avLst/>
          </a:prstGeom>
          <a:noFill/>
          <a:ln w="12700">
            <a:solidFill>
              <a:schemeClr val="tx1"/>
            </a:solidFill>
            <a:round/>
            <a:headEnd type="none" w="sm" len="sm"/>
            <a:tailEnd type="stealth" w="med" len="lg"/>
          </a:ln>
        </p:spPr>
        <p:txBody>
          <a:bodyPr wrap="none" anchor="ctr"/>
          <a:lstStyle/>
          <a:p>
            <a:endParaRPr lang="en-US" sz="1350" dirty="0"/>
          </a:p>
        </p:txBody>
      </p:sp>
      <p:sp>
        <p:nvSpPr>
          <p:cNvPr id="131140" name="Line 68"/>
          <p:cNvSpPr>
            <a:spLocks noChangeShapeType="1"/>
          </p:cNvSpPr>
          <p:nvPr/>
        </p:nvSpPr>
        <p:spPr bwMode="auto">
          <a:xfrm>
            <a:off x="3666477" y="4086118"/>
            <a:ext cx="340519" cy="226219"/>
          </a:xfrm>
          <a:prstGeom prst="line">
            <a:avLst/>
          </a:prstGeom>
          <a:noFill/>
          <a:ln w="12700">
            <a:solidFill>
              <a:schemeClr val="tx1"/>
            </a:solidFill>
            <a:round/>
            <a:headEnd type="none" w="sm" len="sm"/>
            <a:tailEnd type="none" w="sm" len="sm"/>
          </a:ln>
        </p:spPr>
        <p:txBody>
          <a:bodyPr wrap="none" anchor="ctr"/>
          <a:lstStyle/>
          <a:p>
            <a:endParaRPr lang="en-US" sz="1350" dirty="0"/>
          </a:p>
        </p:txBody>
      </p:sp>
      <p:sp>
        <p:nvSpPr>
          <p:cNvPr id="131141" name="Line 69"/>
          <p:cNvSpPr>
            <a:spLocks noChangeShapeType="1"/>
          </p:cNvSpPr>
          <p:nvPr/>
        </p:nvSpPr>
        <p:spPr bwMode="auto">
          <a:xfrm>
            <a:off x="4580877" y="4369486"/>
            <a:ext cx="226219" cy="0"/>
          </a:xfrm>
          <a:prstGeom prst="line">
            <a:avLst/>
          </a:prstGeom>
          <a:noFill/>
          <a:ln w="12700">
            <a:solidFill>
              <a:schemeClr val="tx1"/>
            </a:solidFill>
            <a:round/>
            <a:headEnd type="none" w="sm" len="sm"/>
            <a:tailEnd type="stealth" w="med" len="lg"/>
          </a:ln>
        </p:spPr>
        <p:txBody>
          <a:bodyPr wrap="none" anchor="ctr"/>
          <a:lstStyle/>
          <a:p>
            <a:endParaRPr lang="en-US" sz="1350" dirty="0"/>
          </a:p>
        </p:txBody>
      </p:sp>
      <p:sp>
        <p:nvSpPr>
          <p:cNvPr id="131142" name="Line 70"/>
          <p:cNvSpPr>
            <a:spLocks noChangeShapeType="1"/>
          </p:cNvSpPr>
          <p:nvPr/>
        </p:nvSpPr>
        <p:spPr bwMode="auto">
          <a:xfrm flipH="1" flipV="1">
            <a:off x="8594474" y="2557356"/>
            <a:ext cx="54769" cy="169069"/>
          </a:xfrm>
          <a:prstGeom prst="line">
            <a:avLst/>
          </a:prstGeom>
          <a:noFill/>
          <a:ln w="12700">
            <a:solidFill>
              <a:schemeClr val="tx1"/>
            </a:solidFill>
            <a:round/>
            <a:headEnd type="none" w="sm" len="sm"/>
            <a:tailEnd type="none" w="sm" len="sm"/>
          </a:ln>
        </p:spPr>
        <p:txBody>
          <a:bodyPr wrap="none" anchor="ctr"/>
          <a:lstStyle/>
          <a:p>
            <a:endParaRPr lang="en-US" sz="1350" dirty="0"/>
          </a:p>
        </p:txBody>
      </p:sp>
      <p:sp>
        <p:nvSpPr>
          <p:cNvPr id="131143" name="Rectangle 72"/>
          <p:cNvSpPr>
            <a:spLocks noGrp="1" noChangeArrowheads="1"/>
          </p:cNvSpPr>
          <p:nvPr>
            <p:ph type="title"/>
          </p:nvPr>
        </p:nvSpPr>
        <p:spPr/>
        <p:txBody>
          <a:bodyPr>
            <a:normAutofit fontScale="90000"/>
          </a:bodyPr>
          <a:lstStyle/>
          <a:p>
            <a:r>
              <a:rPr lang="en-US" dirty="0"/>
              <a:t>Case Study - Funding</a:t>
            </a:r>
            <a:br>
              <a:rPr lang="en-US" dirty="0"/>
            </a:br>
            <a:r>
              <a:rPr lang="en-US" dirty="0"/>
              <a:t>Enron - Subic Bay, Philippines</a:t>
            </a:r>
          </a:p>
        </p:txBody>
      </p:sp>
    </p:spTree>
    <p:extLst>
      <p:ext uri="{BB962C8B-B14F-4D97-AF65-F5344CB8AC3E}">
        <p14:creationId xmlns:p14="http://schemas.microsoft.com/office/powerpoint/2010/main" val="389534732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normAutofit fontScale="90000"/>
          </a:bodyPr>
          <a:lstStyle/>
          <a:p>
            <a:r>
              <a:rPr lang="en-AU" dirty="0"/>
              <a:t>113 MW Diesel Generator Power Station Subic Bay, Philippines and Richard Tinsley</a:t>
            </a:r>
          </a:p>
        </p:txBody>
      </p:sp>
      <p:sp>
        <p:nvSpPr>
          <p:cNvPr id="132099" name="Rectangle 3"/>
          <p:cNvSpPr>
            <a:spLocks noGrp="1" noChangeArrowheads="1"/>
          </p:cNvSpPr>
          <p:nvPr>
            <p:ph idx="1"/>
          </p:nvPr>
        </p:nvSpPr>
        <p:spPr/>
        <p:txBody>
          <a:bodyPr>
            <a:normAutofit/>
          </a:bodyPr>
          <a:lstStyle/>
          <a:p>
            <a:pPr>
              <a:lnSpc>
                <a:spcPct val="80000"/>
              </a:lnSpc>
              <a:buFontTx/>
              <a:buNone/>
            </a:pPr>
            <a:r>
              <a:rPr lang="en-AU" sz="1350" dirty="0"/>
              <a:t>Sources of Funds:</a:t>
            </a:r>
          </a:p>
          <a:p>
            <a:pPr>
              <a:lnSpc>
                <a:spcPct val="80000"/>
              </a:lnSpc>
              <a:buFontTx/>
              <a:buNone/>
            </a:pPr>
            <a:r>
              <a:rPr lang="en-AU" sz="1350" dirty="0"/>
              <a:t>	Notes						$  105 M</a:t>
            </a:r>
          </a:p>
          <a:p>
            <a:pPr>
              <a:lnSpc>
                <a:spcPct val="80000"/>
              </a:lnSpc>
              <a:buFontTx/>
              <a:buNone/>
            </a:pPr>
            <a:r>
              <a:rPr lang="en-AU" sz="1350" dirty="0"/>
              <a:t>	Subordinated Note		   		         7</a:t>
            </a:r>
          </a:p>
          <a:p>
            <a:pPr>
              <a:lnSpc>
                <a:spcPct val="80000"/>
              </a:lnSpc>
              <a:buFontTx/>
              <a:buNone/>
            </a:pPr>
            <a:r>
              <a:rPr lang="en-AU" sz="1350" dirty="0"/>
              <a:t>	Equity of Sponsor	                          		       28</a:t>
            </a:r>
          </a:p>
          <a:p>
            <a:pPr>
              <a:lnSpc>
                <a:spcPct val="80000"/>
              </a:lnSpc>
              <a:buFontTx/>
              <a:buNone/>
            </a:pPr>
            <a:r>
              <a:rPr lang="en-AU" sz="1350" dirty="0"/>
              <a:t>	Working Capital		 	        	         2</a:t>
            </a:r>
          </a:p>
          <a:p>
            <a:pPr>
              <a:lnSpc>
                <a:spcPct val="80000"/>
              </a:lnSpc>
              <a:buFontTx/>
              <a:buNone/>
            </a:pPr>
            <a:r>
              <a:rPr lang="en-AU" sz="1350" dirty="0"/>
              <a:t>		</a:t>
            </a:r>
            <a:r>
              <a:rPr lang="en-AU" sz="1350" u="sng" dirty="0"/>
              <a:t>TOTAL					$   142</a:t>
            </a:r>
          </a:p>
          <a:p>
            <a:pPr>
              <a:lnSpc>
                <a:spcPct val="80000"/>
              </a:lnSpc>
              <a:buFontTx/>
              <a:buNone/>
            </a:pPr>
            <a:r>
              <a:rPr lang="en-AU" sz="1350" dirty="0"/>
              <a:t>Uses of Funds:</a:t>
            </a:r>
          </a:p>
          <a:p>
            <a:pPr>
              <a:lnSpc>
                <a:spcPct val="80000"/>
              </a:lnSpc>
              <a:buFontTx/>
              <a:buNone/>
            </a:pPr>
            <a:r>
              <a:rPr lang="en-AU" sz="1350" dirty="0"/>
              <a:t>	Turnkey Contractor  				$  112 M</a:t>
            </a:r>
          </a:p>
          <a:p>
            <a:pPr>
              <a:lnSpc>
                <a:spcPct val="80000"/>
              </a:lnSpc>
              <a:buFontTx/>
              <a:buNone/>
            </a:pPr>
            <a:r>
              <a:rPr lang="en-AU" sz="1350" dirty="0"/>
              <a:t>	Bonus to Turnkey Contractor	                   	        7</a:t>
            </a:r>
          </a:p>
          <a:p>
            <a:pPr>
              <a:lnSpc>
                <a:spcPct val="80000"/>
              </a:lnSpc>
              <a:buFontTx/>
              <a:buNone/>
            </a:pPr>
            <a:r>
              <a:rPr lang="en-AU" sz="1350" dirty="0"/>
              <a:t>	Development and other related costs and Fees	      14</a:t>
            </a:r>
          </a:p>
          <a:p>
            <a:pPr>
              <a:lnSpc>
                <a:spcPct val="80000"/>
              </a:lnSpc>
              <a:buFontTx/>
              <a:buNone/>
            </a:pPr>
            <a:r>
              <a:rPr lang="en-AU" sz="1350" dirty="0"/>
              <a:t>	Pre operating, Start-up and Commissioning Costs	        3</a:t>
            </a:r>
          </a:p>
          <a:p>
            <a:pPr>
              <a:lnSpc>
                <a:spcPct val="80000"/>
              </a:lnSpc>
              <a:buFontTx/>
              <a:buNone/>
            </a:pPr>
            <a:r>
              <a:rPr lang="en-AU" sz="1350" dirty="0"/>
              <a:t>	IDC					         	        4</a:t>
            </a:r>
          </a:p>
          <a:p>
            <a:pPr>
              <a:lnSpc>
                <a:spcPct val="80000"/>
              </a:lnSpc>
              <a:buFontTx/>
              <a:buNone/>
            </a:pPr>
            <a:r>
              <a:rPr lang="en-AU" sz="1350" dirty="0"/>
              <a:t>	Working Capital Loan				        2</a:t>
            </a:r>
          </a:p>
          <a:p>
            <a:pPr>
              <a:lnSpc>
                <a:spcPct val="80000"/>
              </a:lnSpc>
              <a:buFontTx/>
              <a:buNone/>
            </a:pPr>
            <a:r>
              <a:rPr lang="en-AU" sz="1350" dirty="0"/>
              <a:t>		</a:t>
            </a:r>
            <a:r>
              <a:rPr lang="en-AU" sz="1350" u="sng" dirty="0"/>
              <a:t>TOTAL					$   142</a:t>
            </a:r>
          </a:p>
          <a:p>
            <a:pPr>
              <a:lnSpc>
                <a:spcPct val="80000"/>
              </a:lnSpc>
              <a:buFontTx/>
              <a:buNone/>
            </a:pPr>
            <a:endParaRPr lang="en-AU" sz="1350" dirty="0"/>
          </a:p>
          <a:p>
            <a:pPr>
              <a:lnSpc>
                <a:spcPct val="80000"/>
              </a:lnSpc>
              <a:buFontTx/>
              <a:buNone/>
            </a:pPr>
            <a:endParaRPr lang="en-AU" sz="1350" dirty="0"/>
          </a:p>
        </p:txBody>
      </p:sp>
      <p:pic>
        <p:nvPicPr>
          <p:cNvPr id="4" name="Picture 3">
            <a:extLst>
              <a:ext uri="{FF2B5EF4-FFF2-40B4-BE49-F238E27FC236}">
                <a16:creationId xmlns:a16="http://schemas.microsoft.com/office/drawing/2014/main" id="{65CA039E-9806-C8BB-0BFC-28AD5DDE0DD6}"/>
              </a:ext>
            </a:extLst>
          </p:cNvPr>
          <p:cNvPicPr>
            <a:picLocks noChangeAspect="1"/>
          </p:cNvPicPr>
          <p:nvPr/>
        </p:nvPicPr>
        <p:blipFill>
          <a:blip r:embed="rId3"/>
          <a:stretch>
            <a:fillRect/>
          </a:stretch>
        </p:blipFill>
        <p:spPr>
          <a:xfrm>
            <a:off x="6192666" y="1764506"/>
            <a:ext cx="1500299" cy="1591572"/>
          </a:xfrm>
          <a:prstGeom prst="rect">
            <a:avLst/>
          </a:prstGeom>
        </p:spPr>
      </p:pic>
      <p:sp>
        <p:nvSpPr>
          <p:cNvPr id="2" name="TextBox 1">
            <a:extLst>
              <a:ext uri="{FF2B5EF4-FFF2-40B4-BE49-F238E27FC236}">
                <a16:creationId xmlns:a16="http://schemas.microsoft.com/office/drawing/2014/main" id="{EE133AB4-B472-0D55-3843-58E010B1EDE5}"/>
              </a:ext>
            </a:extLst>
          </p:cNvPr>
          <p:cNvSpPr txBox="1"/>
          <p:nvPr/>
        </p:nvSpPr>
        <p:spPr>
          <a:xfrm>
            <a:off x="6061588" y="3792179"/>
            <a:ext cx="2035277" cy="507831"/>
          </a:xfrm>
          <a:prstGeom prst="rect">
            <a:avLst/>
          </a:prstGeom>
          <a:solidFill>
            <a:srgbClr val="FFFF00"/>
          </a:solidFill>
        </p:spPr>
        <p:txBody>
          <a:bodyPr wrap="square" rtlCol="0">
            <a:spAutoFit/>
          </a:bodyPr>
          <a:lstStyle/>
          <a:p>
            <a:r>
              <a:rPr lang="en-US" sz="1350" dirty="0"/>
              <a:t>What is the equity contribution</a:t>
            </a:r>
          </a:p>
        </p:txBody>
      </p:sp>
    </p:spTree>
    <p:extLst>
      <p:ext uri="{BB962C8B-B14F-4D97-AF65-F5344CB8AC3E}">
        <p14:creationId xmlns:p14="http://schemas.microsoft.com/office/powerpoint/2010/main" val="345807650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6B93C9-519E-45FB-87FB-9265BB922C6C}"/>
              </a:ext>
            </a:extLst>
          </p:cNvPr>
          <p:cNvSpPr>
            <a:spLocks noGrp="1"/>
          </p:cNvSpPr>
          <p:nvPr>
            <p:ph type="title"/>
          </p:nvPr>
        </p:nvSpPr>
        <p:spPr/>
        <p:txBody>
          <a:bodyPr/>
          <a:lstStyle/>
          <a:p>
            <a:r>
              <a:rPr lang="en-US" dirty="0"/>
              <a:t>Project Finance and WACC</a:t>
            </a:r>
          </a:p>
        </p:txBody>
      </p:sp>
      <p:sp>
        <p:nvSpPr>
          <p:cNvPr id="2" name="Content Placeholder 1">
            <a:extLst>
              <a:ext uri="{FF2B5EF4-FFF2-40B4-BE49-F238E27FC236}">
                <a16:creationId xmlns:a16="http://schemas.microsoft.com/office/drawing/2014/main" id="{0798CFFD-5F52-4E12-B3A7-CA51173D2C8E}"/>
              </a:ext>
            </a:extLst>
          </p:cNvPr>
          <p:cNvSpPr>
            <a:spLocks noGrp="1"/>
          </p:cNvSpPr>
          <p:nvPr>
            <p:ph idx="1"/>
          </p:nvPr>
        </p:nvSpPr>
        <p:spPr/>
        <p:txBody>
          <a:bodyPr>
            <a:normAutofit/>
          </a:bodyPr>
          <a:lstStyle/>
          <a:p>
            <a:r>
              <a:rPr lang="en-US" sz="2100" dirty="0"/>
              <a:t>In the risk changing diagram it would be crazy to assume the risks associated with a relationship are the same over the course of the relationship.</a:t>
            </a:r>
          </a:p>
          <a:p>
            <a:r>
              <a:rPr lang="en-US" sz="2100" dirty="0"/>
              <a:t>Similarly, assuming that the risk of a project is the same over the life of a project makes no sense at all.</a:t>
            </a:r>
          </a:p>
          <a:p>
            <a:r>
              <a:rPr lang="en-US" sz="2100" dirty="0"/>
              <a:t>Additionally, the equity to capital ratio on a book or an economic basis is not the same over the life of a project.</a:t>
            </a:r>
          </a:p>
          <a:p>
            <a:r>
              <a:rPr lang="en-US" sz="2100" dirty="0"/>
              <a:t>This is unlike project finance, a corporation with portfolios of projects may have a reasonably constant WACC</a:t>
            </a:r>
          </a:p>
        </p:txBody>
      </p:sp>
      <p:sp>
        <p:nvSpPr>
          <p:cNvPr id="4" name="Slide Number Placeholder 3">
            <a:extLst>
              <a:ext uri="{FF2B5EF4-FFF2-40B4-BE49-F238E27FC236}">
                <a16:creationId xmlns:a16="http://schemas.microsoft.com/office/drawing/2014/main" id="{5367ADA8-7ABE-4455-A2F5-6DF054990263}"/>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B241CD2-1E45-42A3-B213-66A034DF9A3B}" type="slidenum">
              <a:rPr lang="en-GB" smtClean="0"/>
              <a:pPr algn="ctr"/>
              <a:t>174</a:t>
            </a:fld>
            <a:endParaRPr lang="ko-KR" altLang="en-US" dirty="0"/>
          </a:p>
        </p:txBody>
      </p:sp>
    </p:spTree>
    <p:extLst>
      <p:ext uri="{BB962C8B-B14F-4D97-AF65-F5344CB8AC3E}">
        <p14:creationId xmlns:p14="http://schemas.microsoft.com/office/powerpoint/2010/main" val="237012043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A82F0-5AD9-1340-2EC4-9A51E703230D}"/>
              </a:ext>
            </a:extLst>
          </p:cNvPr>
          <p:cNvSpPr>
            <a:spLocks noGrp="1"/>
          </p:cNvSpPr>
          <p:nvPr>
            <p:ph type="title"/>
          </p:nvPr>
        </p:nvSpPr>
        <p:spPr/>
        <p:txBody>
          <a:bodyPr>
            <a:normAutofit fontScale="90000"/>
          </a:bodyPr>
          <a:lstStyle/>
          <a:p>
            <a:r>
              <a:rPr lang="en-US" dirty="0"/>
              <a:t>Simple IRR Calculation with Risk Reduction</a:t>
            </a:r>
          </a:p>
        </p:txBody>
      </p:sp>
      <p:sp>
        <p:nvSpPr>
          <p:cNvPr id="3" name="Text Placeholder 2">
            <a:extLst>
              <a:ext uri="{FF2B5EF4-FFF2-40B4-BE49-F238E27FC236}">
                <a16:creationId xmlns:a16="http://schemas.microsoft.com/office/drawing/2014/main" id="{600A8756-9C7D-57A7-E899-6BBE75994120}"/>
              </a:ext>
            </a:extLst>
          </p:cNvPr>
          <p:cNvSpPr>
            <a:spLocks noGrp="1"/>
          </p:cNvSpPr>
          <p:nvPr>
            <p:ph idx="1"/>
          </p:nvPr>
        </p:nvSpPr>
        <p:spPr/>
        <p:txBody>
          <a:bodyPr>
            <a:normAutofit/>
          </a:bodyPr>
          <a:lstStyle/>
          <a:p>
            <a:r>
              <a:rPr lang="en-US" sz="2100" dirty="0"/>
              <a:t>Step 1: Compute the Equity IRR from the Project</a:t>
            </a:r>
          </a:p>
          <a:p>
            <a:r>
              <a:rPr lang="en-US" sz="2100" dirty="0"/>
              <a:t>Step 2: Compute the Value of the Project Assuming a Buyer has the same discount rate as the earned IRR</a:t>
            </a:r>
          </a:p>
          <a:p>
            <a:r>
              <a:rPr lang="en-US" sz="2100" dirty="0"/>
              <a:t>Step 3: Compute the IRR with Changing Risk</a:t>
            </a:r>
          </a:p>
          <a:p>
            <a:r>
              <a:rPr lang="en-US" sz="2100" dirty="0"/>
              <a:t>Step 4: Compute the IRR with Value increase from risk reduction</a:t>
            </a:r>
          </a:p>
        </p:txBody>
      </p:sp>
    </p:spTree>
    <p:extLst>
      <p:ext uri="{BB962C8B-B14F-4D97-AF65-F5344CB8AC3E}">
        <p14:creationId xmlns:p14="http://schemas.microsoft.com/office/powerpoint/2010/main" val="157317717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6C3D5-633A-76A7-9280-6E5B2FB02D93}"/>
              </a:ext>
            </a:extLst>
          </p:cNvPr>
          <p:cNvSpPr>
            <a:spLocks noGrp="1"/>
          </p:cNvSpPr>
          <p:nvPr>
            <p:ph type="ctrTitle"/>
          </p:nvPr>
        </p:nvSpPr>
        <p:spPr/>
        <p:txBody>
          <a:bodyPr/>
          <a:lstStyle/>
          <a:p>
            <a:r>
              <a:rPr lang="en-US" dirty="0"/>
              <a:t>Single Buyer</a:t>
            </a:r>
          </a:p>
        </p:txBody>
      </p:sp>
    </p:spTree>
    <p:extLst>
      <p:ext uri="{BB962C8B-B14F-4D97-AF65-F5344CB8AC3E}">
        <p14:creationId xmlns:p14="http://schemas.microsoft.com/office/powerpoint/2010/main" val="142917803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ctrTitle"/>
          </p:nvPr>
        </p:nvSpPr>
        <p:spPr/>
        <p:txBody>
          <a:bodyPr>
            <a:noAutofit/>
          </a:bodyPr>
          <a:lstStyle/>
          <a:p>
            <a:r>
              <a:rPr lang="en-US" altLang="en-US" sz="4000"/>
              <a:t>History and Definition of Independent Power Production</a:t>
            </a:r>
          </a:p>
        </p:txBody>
      </p:sp>
      <p:sp>
        <p:nvSpPr>
          <p:cNvPr id="29699" name="Content Placeholder 2"/>
          <p:cNvSpPr>
            <a:spLocks noGrp="1"/>
          </p:cNvSpPr>
          <p:nvPr>
            <p:ph type="body" sz="quarter" idx="13"/>
          </p:nvPr>
        </p:nvSpPr>
        <p:spPr/>
        <p:txBody>
          <a:bodyPr>
            <a:normAutofit/>
          </a:bodyPr>
          <a:lstStyle/>
          <a:p>
            <a:r>
              <a:rPr lang="en-US" altLang="en-US" sz="2000"/>
              <a:t>PURPA Law (1978)</a:t>
            </a:r>
          </a:p>
          <a:p>
            <a:pPr lvl="1"/>
            <a:r>
              <a:rPr lang="en-US" altLang="en-US" sz="2000"/>
              <a:t>Avoided Cost</a:t>
            </a:r>
          </a:p>
          <a:p>
            <a:pPr lvl="1"/>
            <a:r>
              <a:rPr lang="en-US" altLang="en-US" sz="2000"/>
              <a:t>Bidding</a:t>
            </a:r>
          </a:p>
          <a:p>
            <a:r>
              <a:rPr lang="en-US" altLang="en-US" sz="2000"/>
              <a:t>Chile 1982</a:t>
            </a:r>
          </a:p>
          <a:p>
            <a:pPr lvl="1"/>
            <a:r>
              <a:rPr lang="en-US" altLang="en-US" sz="2000"/>
              <a:t>Power Prices from Marginal Cost</a:t>
            </a:r>
          </a:p>
          <a:p>
            <a:r>
              <a:rPr lang="en-US" altLang="en-US" sz="2000"/>
              <a:t>Asia 1990’s until East Asian Crisis</a:t>
            </a:r>
          </a:p>
          <a:p>
            <a:pPr lvl="1"/>
            <a:r>
              <a:rPr lang="en-US" altLang="en-US" sz="2000"/>
              <a:t>Use of IPPs with PPA contracts to Finance Power Expansion</a:t>
            </a:r>
          </a:p>
          <a:p>
            <a:pPr lvl="2"/>
            <a:r>
              <a:rPr lang="en-US" altLang="en-US" sz="2400"/>
              <a:t>Philippines</a:t>
            </a:r>
          </a:p>
          <a:p>
            <a:pPr lvl="2"/>
            <a:r>
              <a:rPr lang="en-US" altLang="en-US" sz="2400"/>
              <a:t>Indonesia</a:t>
            </a:r>
          </a:p>
          <a:p>
            <a:pPr lvl="2"/>
            <a:r>
              <a:rPr lang="en-US" altLang="en-US" sz="2400"/>
              <a:t>Malaysia</a:t>
            </a:r>
          </a:p>
          <a:p>
            <a:r>
              <a:rPr lang="en-US" altLang="en-US" sz="2000"/>
              <a:t>Boom period for developing countries 1992-1997</a:t>
            </a:r>
          </a:p>
        </p:txBody>
      </p:sp>
    </p:spTree>
    <p:extLst>
      <p:ext uri="{BB962C8B-B14F-4D97-AF65-F5344CB8AC3E}">
        <p14:creationId xmlns:p14="http://schemas.microsoft.com/office/powerpoint/2010/main" val="355249379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ctrTitle"/>
          </p:nvPr>
        </p:nvSpPr>
        <p:spPr/>
        <p:txBody>
          <a:bodyPr>
            <a:normAutofit fontScale="90000"/>
          </a:bodyPr>
          <a:lstStyle/>
          <a:p>
            <a:r>
              <a:rPr lang="en-US" altLang="en-US"/>
              <a:t>Single Buyer Model with IPPs and PPAs – General  Discussion</a:t>
            </a:r>
          </a:p>
        </p:txBody>
      </p:sp>
      <p:sp>
        <p:nvSpPr>
          <p:cNvPr id="30723" name="Content Placeholder 2"/>
          <p:cNvSpPr>
            <a:spLocks noGrp="1"/>
          </p:cNvSpPr>
          <p:nvPr>
            <p:ph type="body" sz="quarter" idx="13"/>
          </p:nvPr>
        </p:nvSpPr>
        <p:spPr>
          <a:xfrm>
            <a:off x="242609" y="1600201"/>
            <a:ext cx="8270456" cy="4206240"/>
          </a:xfrm>
        </p:spPr>
        <p:txBody>
          <a:bodyPr>
            <a:normAutofit fontScale="92500" lnSpcReduction="10000"/>
          </a:bodyPr>
          <a:lstStyle/>
          <a:p>
            <a:r>
              <a:rPr lang="en-US" altLang="en-US" dirty="0"/>
              <a:t>Governments authorize private investors to build plants (IPPs) to enter into contracts (PPAs) to sell power to a national power company.</a:t>
            </a:r>
          </a:p>
          <a:p>
            <a:pPr lvl="1"/>
            <a:r>
              <a:rPr lang="en-US" altLang="en-US" dirty="0"/>
              <a:t>The national generation company is responsible for dispatch and balancing the system which cannot realistically be performed by multiple different companies.</a:t>
            </a:r>
          </a:p>
          <a:p>
            <a:r>
              <a:rPr lang="en-US" altLang="en-US" dirty="0"/>
              <a:t>PPA’s protect the investors from market risks using capacity payments and take-or-pay provisions.</a:t>
            </a:r>
          </a:p>
          <a:p>
            <a:r>
              <a:rPr lang="en-US" altLang="en-US" dirty="0"/>
              <a:t>Often accompanied by splitting the system into generation, transmission and distribution.  Direct contracts with distribution companies often not allowed.</a:t>
            </a:r>
          </a:p>
          <a:p>
            <a:r>
              <a:rPr lang="en-US" altLang="en-US" dirty="0"/>
              <a:t>Prevents the state from completely exiting from key generation functions of electricity</a:t>
            </a:r>
          </a:p>
        </p:txBody>
      </p:sp>
    </p:spTree>
    <p:extLst>
      <p:ext uri="{BB962C8B-B14F-4D97-AF65-F5344CB8AC3E}">
        <p14:creationId xmlns:p14="http://schemas.microsoft.com/office/powerpoint/2010/main" val="260138007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ctrTitle"/>
          </p:nvPr>
        </p:nvSpPr>
        <p:spPr/>
        <p:txBody>
          <a:bodyPr>
            <a:normAutofit fontScale="90000"/>
          </a:bodyPr>
          <a:lstStyle/>
          <a:p>
            <a:r>
              <a:rPr lang="en-US" altLang="en-US"/>
              <a:t>Single Buyer PPA Model – Benefits and Problems</a:t>
            </a:r>
          </a:p>
        </p:txBody>
      </p:sp>
      <p:sp>
        <p:nvSpPr>
          <p:cNvPr id="32771" name="Content Placeholder 2"/>
          <p:cNvSpPr>
            <a:spLocks noGrp="1"/>
          </p:cNvSpPr>
          <p:nvPr>
            <p:ph type="body" sz="quarter" idx="13"/>
          </p:nvPr>
        </p:nvSpPr>
        <p:spPr>
          <a:xfrm>
            <a:off x="242609" y="1590576"/>
            <a:ext cx="8316176" cy="4297680"/>
          </a:xfrm>
        </p:spPr>
        <p:txBody>
          <a:bodyPr/>
          <a:lstStyle/>
          <a:p>
            <a:r>
              <a:rPr lang="en-US" altLang="en-US" dirty="0"/>
              <a:t>Benefits</a:t>
            </a:r>
          </a:p>
          <a:p>
            <a:pPr lvl="1"/>
            <a:r>
              <a:rPr lang="en-US" altLang="en-US" dirty="0"/>
              <a:t>Can attract private capital when governments may not have access to capital.</a:t>
            </a:r>
          </a:p>
          <a:p>
            <a:pPr lvl="1"/>
            <a:r>
              <a:rPr lang="en-US" altLang="en-US" dirty="0"/>
              <a:t>With contracts, cost of capital is lower than for merchant plants in the fully competitive model.</a:t>
            </a:r>
          </a:p>
          <a:p>
            <a:pPr lvl="1"/>
            <a:r>
              <a:rPr lang="en-US" altLang="en-US" dirty="0"/>
              <a:t>Efficiency in construction cost and in operation can be encouraged through using a competitive bidding process.</a:t>
            </a:r>
          </a:p>
          <a:p>
            <a:pPr lvl="1"/>
            <a:r>
              <a:rPr lang="en-US" altLang="en-US" dirty="0"/>
              <a:t>Simplifies the regulatory process as wholesale price comes from actual payments to suppliers.</a:t>
            </a:r>
          </a:p>
          <a:p>
            <a:pPr lvl="1"/>
            <a:r>
              <a:rPr lang="en-US" altLang="en-US" dirty="0"/>
              <a:t>Process of acquiring supply can be a transparent process using avoided cost.</a:t>
            </a:r>
          </a:p>
          <a:p>
            <a:pPr lvl="1"/>
            <a:endParaRPr lang="en-US" altLang="en-US" dirty="0"/>
          </a:p>
        </p:txBody>
      </p:sp>
    </p:spTree>
    <p:extLst>
      <p:ext uri="{BB962C8B-B14F-4D97-AF65-F5344CB8AC3E}">
        <p14:creationId xmlns:p14="http://schemas.microsoft.com/office/powerpoint/2010/main" val="30165218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10815-A590-83EB-1060-2C64A35249DB}"/>
              </a:ext>
            </a:extLst>
          </p:cNvPr>
          <p:cNvSpPr>
            <a:spLocks noGrp="1"/>
          </p:cNvSpPr>
          <p:nvPr>
            <p:ph type="ctrTitle"/>
          </p:nvPr>
        </p:nvSpPr>
        <p:spPr/>
        <p:txBody>
          <a:bodyPr/>
          <a:lstStyle/>
          <a:p>
            <a:r>
              <a:rPr lang="en-US" dirty="0"/>
              <a:t>Swap vs CDF and Importance of Notional Amount</a:t>
            </a:r>
          </a:p>
        </p:txBody>
      </p:sp>
      <p:sp>
        <p:nvSpPr>
          <p:cNvPr id="3" name="Text Placeholder 2">
            <a:extLst>
              <a:ext uri="{FF2B5EF4-FFF2-40B4-BE49-F238E27FC236}">
                <a16:creationId xmlns:a16="http://schemas.microsoft.com/office/drawing/2014/main" id="{E179C207-DB3C-3ED0-7511-83B75B7D8130}"/>
              </a:ext>
            </a:extLst>
          </p:cNvPr>
          <p:cNvSpPr>
            <a:spLocks noGrp="1"/>
          </p:cNvSpPr>
          <p:nvPr>
            <p:ph type="body" sz="quarter" idx="13"/>
          </p:nvPr>
        </p:nvSpPr>
        <p:spPr>
          <a:xfrm>
            <a:off x="242608" y="1892808"/>
            <a:ext cx="8649509" cy="4067725"/>
          </a:xfrm>
        </p:spPr>
        <p:txBody>
          <a:bodyPr/>
          <a:lstStyle/>
          <a:p>
            <a:r>
              <a:rPr lang="en-US" dirty="0"/>
              <a:t>Fixed Quantity Because of Energy Use in Data Center</a:t>
            </a:r>
          </a:p>
          <a:p>
            <a:r>
              <a:rPr lang="en-US" dirty="0"/>
              <a:t>Developer Fixed Quantity for Debt</a:t>
            </a:r>
          </a:p>
          <a:p>
            <a:r>
              <a:rPr lang="en-US" dirty="0"/>
              <a:t>Don’t care that much about fancy hedging</a:t>
            </a:r>
          </a:p>
          <a:p>
            <a:r>
              <a:rPr lang="en-US" dirty="0"/>
              <a:t>Buy non-renewable power from market or from utility company</a:t>
            </a:r>
          </a:p>
          <a:p>
            <a:r>
              <a:rPr lang="en-US" dirty="0"/>
              <a:t>CFD, a fixed price with a variable contract quantity, is established with LCOE</a:t>
            </a:r>
          </a:p>
          <a:p>
            <a:endParaRPr lang="en-US" dirty="0"/>
          </a:p>
          <a:p>
            <a:endParaRPr lang="en-US" dirty="0"/>
          </a:p>
        </p:txBody>
      </p:sp>
    </p:spTree>
    <p:extLst>
      <p:ext uri="{BB962C8B-B14F-4D97-AF65-F5344CB8AC3E}">
        <p14:creationId xmlns:p14="http://schemas.microsoft.com/office/powerpoint/2010/main" val="47329851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ctrTitle"/>
          </p:nvPr>
        </p:nvSpPr>
        <p:spPr/>
        <p:txBody>
          <a:bodyPr>
            <a:normAutofit fontScale="90000"/>
          </a:bodyPr>
          <a:lstStyle/>
          <a:p>
            <a:r>
              <a:rPr lang="en-US" altLang="en-US"/>
              <a:t>Single Buyer PPA Model – Benefits and Problems</a:t>
            </a:r>
          </a:p>
        </p:txBody>
      </p:sp>
      <p:sp>
        <p:nvSpPr>
          <p:cNvPr id="33795" name="Content Placeholder 2"/>
          <p:cNvSpPr>
            <a:spLocks noGrp="1"/>
          </p:cNvSpPr>
          <p:nvPr>
            <p:ph type="body" sz="quarter" idx="13"/>
          </p:nvPr>
        </p:nvSpPr>
        <p:spPr>
          <a:xfrm>
            <a:off x="242609" y="1600200"/>
            <a:ext cx="8279599" cy="4325111"/>
          </a:xfrm>
        </p:spPr>
        <p:txBody>
          <a:bodyPr>
            <a:normAutofit/>
          </a:bodyPr>
          <a:lstStyle/>
          <a:p>
            <a:r>
              <a:rPr lang="en-US" altLang="en-US" dirty="0"/>
              <a:t>Problems</a:t>
            </a:r>
          </a:p>
          <a:p>
            <a:pPr lvl="1"/>
            <a:r>
              <a:rPr lang="en-US" altLang="en-US" dirty="0"/>
              <a:t>Capacity expansion and capacity mix are determined by buying agency rather than entities that have their own money at risk.  This arguably leads to over supply of capacity.</a:t>
            </a:r>
          </a:p>
          <a:p>
            <a:pPr lvl="1"/>
            <a:r>
              <a:rPr lang="en-US" altLang="en-US" dirty="0"/>
              <a:t>Can create large contingent liabilities for the government related exchange rate changes and other items.</a:t>
            </a:r>
          </a:p>
          <a:p>
            <a:pPr lvl="1"/>
            <a:r>
              <a:rPr lang="en-US" altLang="en-US" dirty="0"/>
              <a:t>Investors spend a lot of time on political issues rather than evaluating the true demand and fuel price risks associated with electric power.</a:t>
            </a:r>
          </a:p>
          <a:p>
            <a:pPr lvl="1"/>
            <a:r>
              <a:rPr lang="en-US" altLang="en-US" dirty="0"/>
              <a:t>Can be prone to corruption with the numerous contracts.</a:t>
            </a:r>
          </a:p>
          <a:p>
            <a:pPr lvl="1"/>
            <a:r>
              <a:rPr lang="en-US" altLang="en-US" dirty="0"/>
              <a:t>Companies are isolated from consumers and economic conditions.</a:t>
            </a:r>
          </a:p>
          <a:p>
            <a:pPr lvl="1"/>
            <a:endParaRPr lang="en-US" altLang="en-US" dirty="0"/>
          </a:p>
        </p:txBody>
      </p:sp>
    </p:spTree>
    <p:extLst>
      <p:ext uri="{BB962C8B-B14F-4D97-AF65-F5344CB8AC3E}">
        <p14:creationId xmlns:p14="http://schemas.microsoft.com/office/powerpoint/2010/main" val="91668733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fontScale="90000"/>
          </a:bodyPr>
          <a:lstStyle/>
          <a:p>
            <a:r>
              <a:rPr lang="en-US" altLang="en-US" dirty="0"/>
              <a:t>1980’s Independent Power and Incentives (Plant Availability)</a:t>
            </a:r>
          </a:p>
        </p:txBody>
      </p:sp>
      <p:pic>
        <p:nvPicPr>
          <p:cNvPr id="22532"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5161606" y="1754628"/>
            <a:ext cx="3765308" cy="2074762"/>
          </a:xfrm>
        </p:spPr>
      </p:pic>
      <p:sp>
        <p:nvSpPr>
          <p:cNvPr id="22531" name="Rectangle 3"/>
          <p:cNvSpPr>
            <a:spLocks noGrp="1" noChangeArrowheads="1"/>
          </p:cNvSpPr>
          <p:nvPr>
            <p:ph type="body" sz="quarter" idx="4294967295"/>
          </p:nvPr>
        </p:nvSpPr>
        <p:spPr>
          <a:xfrm>
            <a:off x="386675" y="1962556"/>
            <a:ext cx="4406630" cy="3111635"/>
          </a:xfrm>
        </p:spPr>
        <p:txBody>
          <a:bodyPr/>
          <a:lstStyle/>
          <a:p>
            <a:pPr marL="257175" indent="-257175">
              <a:lnSpc>
                <a:spcPct val="80000"/>
              </a:lnSpc>
            </a:pPr>
            <a:r>
              <a:rPr lang="en-US" altLang="en-US" dirty="0"/>
              <a:t>Plant Availability has dramatically improved from about 60% in 1993-1994 to 75-80%.</a:t>
            </a:r>
          </a:p>
          <a:p>
            <a:pPr marL="257175" indent="-257175">
              <a:lnSpc>
                <a:spcPct val="80000"/>
              </a:lnSpc>
            </a:pPr>
            <a:r>
              <a:rPr lang="en-US" altLang="en-US" dirty="0"/>
              <a:t>Leads to independent power producers and contracts that provided rewards and penalties for particular risks – capital expenditure cost over-runs and power plant availability</a:t>
            </a:r>
          </a:p>
          <a:p>
            <a:pPr marL="257175" indent="-257175">
              <a:lnSpc>
                <a:spcPct val="80000"/>
              </a:lnSpc>
            </a:pPr>
            <a:r>
              <a:rPr lang="en-US" altLang="en-US" dirty="0"/>
              <a:t>Project finance and back-to-back contracts to limit risk to banks and allow low cost of capital</a:t>
            </a:r>
          </a:p>
          <a:p>
            <a:pPr marL="257175" indent="-257175">
              <a:lnSpc>
                <a:spcPct val="80000"/>
              </a:lnSpc>
            </a:pPr>
            <a:r>
              <a:rPr lang="en-US" altLang="en-US" dirty="0"/>
              <a:t>No output risk (cash flow is independent of amount produced with is given by off-taker) designed with a capacity charge</a:t>
            </a:r>
          </a:p>
        </p:txBody>
      </p:sp>
      <p:pic>
        <p:nvPicPr>
          <p:cNvPr id="2" name="Picture 2">
            <a:extLst>
              <a:ext uri="{FF2B5EF4-FFF2-40B4-BE49-F238E27FC236}">
                <a16:creationId xmlns:a16="http://schemas.microsoft.com/office/drawing/2014/main" id="{4C4262B0-6EF3-ABBF-BDC3-EF82FCC854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6006650" y="3916938"/>
            <a:ext cx="2334744" cy="1697138"/>
          </a:xfrm>
          <a:prstGeom prst="rect">
            <a:avLst/>
          </a:prstGeom>
        </p:spPr>
      </p:pic>
    </p:spTree>
    <p:extLst>
      <p:ext uri="{BB962C8B-B14F-4D97-AF65-F5344CB8AC3E}">
        <p14:creationId xmlns:p14="http://schemas.microsoft.com/office/powerpoint/2010/main" val="398259013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256318" y="1024500"/>
            <a:ext cx="7606242" cy="490537"/>
          </a:xfrm>
        </p:spPr>
        <p:txBody>
          <a:bodyPr>
            <a:normAutofit fontScale="90000"/>
          </a:bodyPr>
          <a:lstStyle/>
          <a:p>
            <a:r>
              <a:rPr lang="en-US" altLang="en-US" dirty="0"/>
              <a:t>Problems with Capacity Contracts - Philippines IPP Contracts</a:t>
            </a:r>
          </a:p>
        </p:txBody>
      </p:sp>
      <p:pic>
        <p:nvPicPr>
          <p:cNvPr id="16077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0" y="2225912"/>
            <a:ext cx="3245942" cy="2310507"/>
          </a:xfrm>
          <a:noFill/>
        </p:spPr>
      </p:pic>
      <p:sp>
        <p:nvSpPr>
          <p:cNvPr id="160772" name="TextBox 3"/>
          <p:cNvSpPr txBox="1">
            <a:spLocks noChangeArrowheads="1"/>
          </p:cNvSpPr>
          <p:nvPr/>
        </p:nvSpPr>
        <p:spPr bwMode="auto">
          <a:xfrm>
            <a:off x="7989968" y="1412766"/>
            <a:ext cx="10858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r>
              <a:rPr lang="en-US" altLang="en-US" sz="900" dirty="0"/>
              <a:t>Reserve Margin is about 155%</a:t>
            </a:r>
          </a:p>
        </p:txBody>
      </p:sp>
      <p:cxnSp>
        <p:nvCxnSpPr>
          <p:cNvPr id="160773" name="Straight Arrow Connector 5"/>
          <p:cNvCxnSpPr>
            <a:cxnSpLocks noChangeShapeType="1"/>
          </p:cNvCxnSpPr>
          <p:nvPr/>
        </p:nvCxnSpPr>
        <p:spPr bwMode="auto">
          <a:xfrm rot="5400000">
            <a:off x="7612248" y="1849954"/>
            <a:ext cx="685800" cy="628650"/>
          </a:xfrm>
          <a:prstGeom prst="straightConnector1">
            <a:avLst/>
          </a:prstGeom>
          <a:noFill/>
          <a:ln w="12700" algn="ctr">
            <a:solidFill>
              <a:schemeClr val="tx1"/>
            </a:solidFill>
            <a:round/>
            <a:headEnd type="none" w="sm" len="sm"/>
            <a:tailEnd type="arrow" w="med" len="med"/>
          </a:ln>
          <a:extLst>
            <a:ext uri="{909E8E84-426E-40DD-AFC4-6F175D3DCCD1}">
              <a14:hiddenFill xmlns:a14="http://schemas.microsoft.com/office/drawing/2010/main">
                <a:noFill/>
              </a14:hiddenFill>
            </a:ext>
          </a:extLst>
        </p:spPr>
      </p:cxnSp>
      <p:sp>
        <p:nvSpPr>
          <p:cNvPr id="160774" name="TextBox 6"/>
          <p:cNvSpPr txBox="1">
            <a:spLocks noChangeArrowheads="1"/>
          </p:cNvSpPr>
          <p:nvPr/>
        </p:nvSpPr>
        <p:spPr bwMode="auto">
          <a:xfrm>
            <a:off x="8229600" y="2569319"/>
            <a:ext cx="9144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r>
              <a:rPr lang="en-US" altLang="en-US" sz="900" dirty="0"/>
              <a:t>Estimated Growth – 9.2%</a:t>
            </a:r>
          </a:p>
        </p:txBody>
      </p:sp>
      <p:cxnSp>
        <p:nvCxnSpPr>
          <p:cNvPr id="160775" name="Straight Arrow Connector 8"/>
          <p:cNvCxnSpPr>
            <a:cxnSpLocks noChangeShapeType="1"/>
          </p:cNvCxnSpPr>
          <p:nvPr/>
        </p:nvCxnSpPr>
        <p:spPr bwMode="auto">
          <a:xfrm flipH="1">
            <a:off x="7645611" y="2603766"/>
            <a:ext cx="583990" cy="312026"/>
          </a:xfrm>
          <a:prstGeom prst="straightConnector1">
            <a:avLst/>
          </a:prstGeom>
          <a:noFill/>
          <a:ln w="12700" algn="ctr">
            <a:solidFill>
              <a:schemeClr val="tx1"/>
            </a:solidFill>
            <a:round/>
            <a:headEnd type="none" w="sm" len="sm"/>
            <a:tailEnd type="arrow" w="med" len="med"/>
          </a:ln>
          <a:extLst>
            <a:ext uri="{909E8E84-426E-40DD-AFC4-6F175D3DCCD1}">
              <a14:hiddenFill xmlns:a14="http://schemas.microsoft.com/office/drawing/2010/main">
                <a:noFill/>
              </a14:hiddenFill>
            </a:ext>
          </a:extLst>
        </p:spPr>
      </p:cxnSp>
      <p:sp>
        <p:nvSpPr>
          <p:cNvPr id="160776" name="TextBox 9"/>
          <p:cNvSpPr txBox="1">
            <a:spLocks noChangeArrowheads="1"/>
          </p:cNvSpPr>
          <p:nvPr/>
        </p:nvSpPr>
        <p:spPr bwMode="auto">
          <a:xfrm>
            <a:off x="8229600" y="3511799"/>
            <a:ext cx="8001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r>
              <a:rPr lang="en-US" altLang="en-US" sz="900" dirty="0"/>
              <a:t>Actual Growth – 3%</a:t>
            </a:r>
          </a:p>
        </p:txBody>
      </p:sp>
      <p:cxnSp>
        <p:nvCxnSpPr>
          <p:cNvPr id="160777" name="Straight Arrow Connector 11"/>
          <p:cNvCxnSpPr>
            <a:cxnSpLocks noChangeShapeType="1"/>
          </p:cNvCxnSpPr>
          <p:nvPr/>
        </p:nvCxnSpPr>
        <p:spPr bwMode="auto">
          <a:xfrm flipH="1" flipV="1">
            <a:off x="7640823" y="3536722"/>
            <a:ext cx="698290" cy="332303"/>
          </a:xfrm>
          <a:prstGeom prst="straightConnector1">
            <a:avLst/>
          </a:prstGeom>
          <a:noFill/>
          <a:ln w="12700" algn="ctr">
            <a:solidFill>
              <a:schemeClr val="tx1"/>
            </a:solidFill>
            <a:round/>
            <a:headEnd type="none" w="sm" len="sm"/>
            <a:tailEnd type="arrow" w="med" len="med"/>
          </a:ln>
          <a:extLst>
            <a:ext uri="{909E8E84-426E-40DD-AFC4-6F175D3DCCD1}">
              <a14:hiddenFill xmlns:a14="http://schemas.microsoft.com/office/drawing/2010/main">
                <a:noFill/>
              </a14:hiddenFill>
            </a:ext>
          </a:extLst>
        </p:spPr>
      </p:cxnSp>
      <p:pic>
        <p:nvPicPr>
          <p:cNvPr id="3" name="Picture 2">
            <a:extLst>
              <a:ext uri="{FF2B5EF4-FFF2-40B4-BE49-F238E27FC236}">
                <a16:creationId xmlns:a16="http://schemas.microsoft.com/office/drawing/2014/main" id="{6E8AAC26-8051-8A40-FC6C-817B4AE0645B}"/>
              </a:ext>
            </a:extLst>
          </p:cNvPr>
          <p:cNvPicPr>
            <a:picLocks noChangeAspect="1"/>
          </p:cNvPicPr>
          <p:nvPr/>
        </p:nvPicPr>
        <p:blipFill>
          <a:blip r:embed="rId3"/>
          <a:stretch>
            <a:fillRect/>
          </a:stretch>
        </p:blipFill>
        <p:spPr>
          <a:xfrm>
            <a:off x="407174" y="2225912"/>
            <a:ext cx="3642670" cy="2185893"/>
          </a:xfrm>
          <a:prstGeom prst="rect">
            <a:avLst/>
          </a:prstGeom>
        </p:spPr>
      </p:pic>
    </p:spTree>
    <p:extLst>
      <p:ext uri="{BB962C8B-B14F-4D97-AF65-F5344CB8AC3E}">
        <p14:creationId xmlns:p14="http://schemas.microsoft.com/office/powerpoint/2010/main" val="282464685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BC1D1-63C0-3400-53B3-99876B468DBC}"/>
              </a:ext>
            </a:extLst>
          </p:cNvPr>
          <p:cNvSpPr>
            <a:spLocks noGrp="1"/>
          </p:cNvSpPr>
          <p:nvPr>
            <p:ph type="ctrTitle"/>
          </p:nvPr>
        </p:nvSpPr>
        <p:spPr/>
        <p:txBody>
          <a:bodyPr/>
          <a:lstStyle/>
          <a:p>
            <a:r>
              <a:rPr lang="en-US" dirty="0"/>
              <a:t>2000’s, Renewable Energy and Feed-in Tariffs</a:t>
            </a:r>
          </a:p>
        </p:txBody>
      </p:sp>
    </p:spTree>
    <p:extLst>
      <p:ext uri="{BB962C8B-B14F-4D97-AF65-F5344CB8AC3E}">
        <p14:creationId xmlns:p14="http://schemas.microsoft.com/office/powerpoint/2010/main" val="46006053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6D021-D1F3-32DA-08D9-3180BBACD0A5}"/>
              </a:ext>
            </a:extLst>
          </p:cNvPr>
          <p:cNvSpPr>
            <a:spLocks noGrp="1"/>
          </p:cNvSpPr>
          <p:nvPr>
            <p:ph type="title"/>
          </p:nvPr>
        </p:nvSpPr>
        <p:spPr>
          <a:xfrm>
            <a:off x="200025" y="1009652"/>
            <a:ext cx="7606242" cy="490537"/>
          </a:xfrm>
        </p:spPr>
        <p:txBody>
          <a:bodyPr>
            <a:normAutofit fontScale="90000"/>
          </a:bodyPr>
          <a:lstStyle/>
          <a:p>
            <a:r>
              <a:rPr lang="en-US" dirty="0"/>
              <a:t>Difference Between Contract Prices for Renewable Energy and Dispatchable Plants</a:t>
            </a:r>
          </a:p>
        </p:txBody>
      </p:sp>
      <p:sp>
        <p:nvSpPr>
          <p:cNvPr id="3" name="Content Placeholder 2">
            <a:extLst>
              <a:ext uri="{FF2B5EF4-FFF2-40B4-BE49-F238E27FC236}">
                <a16:creationId xmlns:a16="http://schemas.microsoft.com/office/drawing/2014/main" id="{A5788C5C-9273-86C7-57A2-CAF48FC9F064}"/>
              </a:ext>
            </a:extLst>
          </p:cNvPr>
          <p:cNvSpPr>
            <a:spLocks noGrp="1"/>
          </p:cNvSpPr>
          <p:nvPr>
            <p:ph idx="1"/>
          </p:nvPr>
        </p:nvSpPr>
        <p:spPr>
          <a:xfrm>
            <a:off x="304801" y="1764506"/>
            <a:ext cx="8316686" cy="3296444"/>
          </a:xfrm>
        </p:spPr>
        <p:txBody>
          <a:bodyPr/>
          <a:lstStyle/>
          <a:p>
            <a:r>
              <a:rPr lang="en-US" dirty="0"/>
              <a:t>In a dispatchable coal plant, gas plant, nuclear plant the operator controls the amount of electricity that is produced by the plant.</a:t>
            </a:r>
          </a:p>
          <a:p>
            <a:r>
              <a:rPr lang="en-US" dirty="0"/>
              <a:t>In a renewable project, the amount of output comes from upstairs – wind for wind projects, solar radiation for solar projects and rainfall for hydro projects.</a:t>
            </a:r>
          </a:p>
          <a:p>
            <a:r>
              <a:rPr lang="en-US" dirty="0"/>
              <a:t>For a dispatchable plant (except for merchant plants discussed below), the amount of production is controlled by the buyer and not the seller for the plant</a:t>
            </a:r>
          </a:p>
        </p:txBody>
      </p:sp>
      <p:sp>
        <p:nvSpPr>
          <p:cNvPr id="4" name="Slide Number Placeholder 3">
            <a:extLst>
              <a:ext uri="{FF2B5EF4-FFF2-40B4-BE49-F238E27FC236}">
                <a16:creationId xmlns:a16="http://schemas.microsoft.com/office/drawing/2014/main" id="{0647310A-D52B-A3B2-19FF-2F8B9E731C2B}"/>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184</a:t>
            </a:fld>
            <a:endParaRPr lang="en-GB" dirty="0"/>
          </a:p>
        </p:txBody>
      </p:sp>
      <p:pic>
        <p:nvPicPr>
          <p:cNvPr id="5" name="Picture 4">
            <a:extLst>
              <a:ext uri="{FF2B5EF4-FFF2-40B4-BE49-F238E27FC236}">
                <a16:creationId xmlns:a16="http://schemas.microsoft.com/office/drawing/2014/main" id="{A99EBC28-401B-6BE2-9D09-D2986DFDFBE1}"/>
              </a:ext>
            </a:extLst>
          </p:cNvPr>
          <p:cNvPicPr>
            <a:picLocks noChangeAspect="1"/>
          </p:cNvPicPr>
          <p:nvPr/>
        </p:nvPicPr>
        <p:blipFill>
          <a:blip r:embed="rId2"/>
          <a:stretch>
            <a:fillRect/>
          </a:stretch>
        </p:blipFill>
        <p:spPr>
          <a:xfrm>
            <a:off x="5088683" y="3536155"/>
            <a:ext cx="2783447" cy="2046147"/>
          </a:xfrm>
          <a:prstGeom prst="rect">
            <a:avLst/>
          </a:prstGeom>
        </p:spPr>
      </p:pic>
      <p:sp>
        <p:nvSpPr>
          <p:cNvPr id="6" name="TextBox 5">
            <a:extLst>
              <a:ext uri="{FF2B5EF4-FFF2-40B4-BE49-F238E27FC236}">
                <a16:creationId xmlns:a16="http://schemas.microsoft.com/office/drawing/2014/main" id="{DAC3B726-7009-8A0B-A70F-C851CACE98F0}"/>
              </a:ext>
            </a:extLst>
          </p:cNvPr>
          <p:cNvSpPr txBox="1"/>
          <p:nvPr/>
        </p:nvSpPr>
        <p:spPr>
          <a:xfrm>
            <a:off x="842555" y="3536155"/>
            <a:ext cx="3496771" cy="1938992"/>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If you are stupid enough to build your wind farm next to a tree, then you should realize a lower return than somebody who does not do something so stupid. This demonstrates that investors in renewable energy must take generation risk to encourage efficient development of projects. Taking resource risks makes renewable energy projects inherently more risky than dispatchable projects in a PPA context</a:t>
            </a:r>
          </a:p>
        </p:txBody>
      </p:sp>
    </p:spTree>
    <p:extLst>
      <p:ext uri="{BB962C8B-B14F-4D97-AF65-F5344CB8AC3E}">
        <p14:creationId xmlns:p14="http://schemas.microsoft.com/office/powerpoint/2010/main" val="409911272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9E0AD-C98F-CDB7-CD4A-F1146722EC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77DFA1-2495-A02B-F281-13B4BC1AD383}"/>
              </a:ext>
            </a:extLst>
          </p:cNvPr>
          <p:cNvSpPr>
            <a:spLocks noGrp="1"/>
          </p:cNvSpPr>
          <p:nvPr>
            <p:ph type="title"/>
          </p:nvPr>
        </p:nvSpPr>
        <p:spPr/>
        <p:txBody>
          <a:bodyPr>
            <a:normAutofit fontScale="90000"/>
          </a:bodyPr>
          <a:lstStyle/>
          <a:p>
            <a:r>
              <a:rPr lang="en-US" dirty="0"/>
              <a:t>2000’s and Feed-in Tariffs - German Solar Feed-In Tariffs and Managing Risk</a:t>
            </a:r>
          </a:p>
        </p:txBody>
      </p:sp>
      <p:sp>
        <p:nvSpPr>
          <p:cNvPr id="3" name="Content Placeholder 2">
            <a:extLst>
              <a:ext uri="{FF2B5EF4-FFF2-40B4-BE49-F238E27FC236}">
                <a16:creationId xmlns:a16="http://schemas.microsoft.com/office/drawing/2014/main" id="{9E0A9D47-6351-5271-0FF6-3DA0ED41D0BA}"/>
              </a:ext>
            </a:extLst>
          </p:cNvPr>
          <p:cNvSpPr>
            <a:spLocks noGrp="1"/>
          </p:cNvSpPr>
          <p:nvPr>
            <p:ph idx="1"/>
          </p:nvPr>
        </p:nvSpPr>
        <p:spPr/>
        <p:txBody>
          <a:bodyPr/>
          <a:lstStyle/>
          <a:p>
            <a:endParaRPr lang="en-US" dirty="0"/>
          </a:p>
          <a:p>
            <a:endParaRPr lang="en-US" dirty="0"/>
          </a:p>
        </p:txBody>
      </p:sp>
      <p:pic>
        <p:nvPicPr>
          <p:cNvPr id="4" name="Picture 2" descr="A screenshot of a cell phone&#10;&#10;Description generated with very high confidence">
            <a:extLst>
              <a:ext uri="{FF2B5EF4-FFF2-40B4-BE49-F238E27FC236}">
                <a16:creationId xmlns:a16="http://schemas.microsoft.com/office/drawing/2014/main" id="{A23F7C80-F8A8-FE44-ABC2-03CF88F3493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86317" y="2811575"/>
            <a:ext cx="3350106" cy="243075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Content Placeholder 4">
            <a:extLst>
              <a:ext uri="{FF2B5EF4-FFF2-40B4-BE49-F238E27FC236}">
                <a16:creationId xmlns:a16="http://schemas.microsoft.com/office/drawing/2014/main" id="{C3DEF41F-0641-78AE-3A44-AF9C656093F6}"/>
              </a:ext>
            </a:extLst>
          </p:cNvPr>
          <p:cNvPicPr>
            <a:picLocks noChangeAspect="1"/>
          </p:cNvPicPr>
          <p:nvPr/>
        </p:nvPicPr>
        <p:blipFill>
          <a:blip r:embed="rId3"/>
          <a:stretch>
            <a:fillRect/>
          </a:stretch>
        </p:blipFill>
        <p:spPr>
          <a:xfrm>
            <a:off x="4572001" y="2811576"/>
            <a:ext cx="3372932" cy="2464286"/>
          </a:xfrm>
          <a:prstGeom prst="rect">
            <a:avLst/>
          </a:prstGeom>
        </p:spPr>
      </p:pic>
      <p:sp>
        <p:nvSpPr>
          <p:cNvPr id="7" name="TextBox 6">
            <a:extLst>
              <a:ext uri="{FF2B5EF4-FFF2-40B4-BE49-F238E27FC236}">
                <a16:creationId xmlns:a16="http://schemas.microsoft.com/office/drawing/2014/main" id="{2ADC8A60-EA88-9117-C6FC-B74C3837F742}"/>
              </a:ext>
            </a:extLst>
          </p:cNvPr>
          <p:cNvSpPr txBox="1"/>
          <p:nvPr/>
        </p:nvSpPr>
        <p:spPr>
          <a:xfrm>
            <a:off x="895739" y="1670050"/>
            <a:ext cx="7480819" cy="1131079"/>
          </a:xfrm>
          <a:prstGeom prst="rect">
            <a:avLst/>
          </a:prstGeom>
          <a:noFill/>
        </p:spPr>
        <p:txBody>
          <a:bodyPr wrap="square" rtlCol="0">
            <a:spAutoFit/>
          </a:bodyPr>
          <a:lstStyle/>
          <a:p>
            <a:r>
              <a:rPr lang="en-US" sz="1350" dirty="0">
                <a:latin typeface="Arial" panose="020B0604020202020204" pitchFamily="34" charset="0"/>
                <a:cs typeface="Arial" panose="020B0604020202020204" pitchFamily="34" charset="0"/>
              </a:rPr>
              <a:t>The left-hand scale represents feed-in tariffs meaning that if you put a meter next to your solar project and record the MWH generation, you get paid for that generation. The right-hand graph shows market prices (with correlation to gas prices). The y-scale is the same for both graphs. Comparing the blue bars on the left to the blue line on the right illustrates the magnitude of the subsidy in the feed-in tariff.</a:t>
            </a:r>
          </a:p>
        </p:txBody>
      </p:sp>
      <p:sp>
        <p:nvSpPr>
          <p:cNvPr id="8" name="TextBox 7">
            <a:extLst>
              <a:ext uri="{FF2B5EF4-FFF2-40B4-BE49-F238E27FC236}">
                <a16:creationId xmlns:a16="http://schemas.microsoft.com/office/drawing/2014/main" id="{177CA870-1B86-9321-347E-8864C9C9E867}"/>
              </a:ext>
            </a:extLst>
          </p:cNvPr>
          <p:cNvSpPr txBox="1"/>
          <p:nvPr/>
        </p:nvSpPr>
        <p:spPr>
          <a:xfrm>
            <a:off x="597159" y="5423714"/>
            <a:ext cx="7949682" cy="577081"/>
          </a:xfrm>
          <a:prstGeom prst="rect">
            <a:avLst/>
          </a:prstGeom>
          <a:solidFill>
            <a:srgbClr val="FFFF00"/>
          </a:solidFill>
        </p:spPr>
        <p:txBody>
          <a:bodyPr wrap="square" rtlCol="0">
            <a:spAutoFit/>
          </a:bodyPr>
          <a:lstStyle/>
          <a:p>
            <a:r>
              <a:rPr lang="en-US" sz="1050" dirty="0">
                <a:latin typeface="Arial" panose="020B0604020202020204" pitchFamily="34" charset="0"/>
                <a:cs typeface="Arial" panose="020B0604020202020204" pitchFamily="34" charset="0"/>
              </a:rPr>
              <a:t>The feed-in tariffs were very simple contracts enabling companies to secure financing. The feed-in tariffs were supposed to encourage cost declines from scale, and they worked very well. There have been solar projects with contracts of around 1 Euro cent per kWh</a:t>
            </a:r>
          </a:p>
        </p:txBody>
      </p:sp>
      <p:sp>
        <p:nvSpPr>
          <p:cNvPr id="6" name="Slide Number Placeholder 5">
            <a:extLst>
              <a:ext uri="{FF2B5EF4-FFF2-40B4-BE49-F238E27FC236}">
                <a16:creationId xmlns:a16="http://schemas.microsoft.com/office/drawing/2014/main" id="{5E01A0E4-5410-01EF-25FE-5143227F291B}"/>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185</a:t>
            </a:fld>
            <a:endParaRPr lang="en-GB" dirty="0"/>
          </a:p>
        </p:txBody>
      </p:sp>
    </p:spTree>
    <p:extLst>
      <p:ext uri="{BB962C8B-B14F-4D97-AF65-F5344CB8AC3E}">
        <p14:creationId xmlns:p14="http://schemas.microsoft.com/office/powerpoint/2010/main" val="107241273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A524F-9E53-74AB-886D-B02D20DF61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E71C87-E204-4B10-50A2-FF555E6B4374}"/>
              </a:ext>
            </a:extLst>
          </p:cNvPr>
          <p:cNvSpPr>
            <a:spLocks noGrp="1"/>
          </p:cNvSpPr>
          <p:nvPr>
            <p:ph type="title"/>
          </p:nvPr>
        </p:nvSpPr>
        <p:spPr/>
        <p:txBody>
          <a:bodyPr>
            <a:normAutofit fontScale="90000"/>
          </a:bodyPr>
          <a:lstStyle/>
          <a:p>
            <a:r>
              <a:rPr lang="en-US" dirty="0"/>
              <a:t>Revolution in Solar Module Prices and the Price of Polysilicon</a:t>
            </a:r>
          </a:p>
        </p:txBody>
      </p:sp>
      <p:sp>
        <p:nvSpPr>
          <p:cNvPr id="3" name="Slide Number Placeholder 2">
            <a:extLst>
              <a:ext uri="{FF2B5EF4-FFF2-40B4-BE49-F238E27FC236}">
                <a16:creationId xmlns:a16="http://schemas.microsoft.com/office/drawing/2014/main" id="{152F21A6-FF2F-FBB2-318A-313790FAE851}"/>
              </a:ext>
            </a:extLst>
          </p:cNvPr>
          <p:cNvSpPr>
            <a:spLocks noGrp="1"/>
          </p:cNvSpPr>
          <p:nvPr>
            <p:ph type="sldNum" sz="quarter" idx="12"/>
          </p:nvPr>
        </p:nvSpPr>
        <p:spPr/>
        <p:txBody>
          <a:bodyPr/>
          <a:lstStyle/>
          <a:p>
            <a:fld id="{EB241CD2-1E45-42A3-B213-66A034DF9A3B}" type="slidenum">
              <a:rPr lang="en-GB" smtClean="0"/>
              <a:t>186</a:t>
            </a:fld>
            <a:endParaRPr lang="en-GB" dirty="0"/>
          </a:p>
        </p:txBody>
      </p:sp>
      <p:pic>
        <p:nvPicPr>
          <p:cNvPr id="6" name="Picture 5">
            <a:extLst>
              <a:ext uri="{FF2B5EF4-FFF2-40B4-BE49-F238E27FC236}">
                <a16:creationId xmlns:a16="http://schemas.microsoft.com/office/drawing/2014/main" id="{0D7853C1-24A9-EF04-7410-78B628A4968E}"/>
              </a:ext>
            </a:extLst>
          </p:cNvPr>
          <p:cNvPicPr>
            <a:picLocks noChangeAspect="1"/>
          </p:cNvPicPr>
          <p:nvPr/>
        </p:nvPicPr>
        <p:blipFill>
          <a:blip r:embed="rId2"/>
          <a:stretch>
            <a:fillRect/>
          </a:stretch>
        </p:blipFill>
        <p:spPr>
          <a:xfrm>
            <a:off x="4202540" y="2032315"/>
            <a:ext cx="3818054" cy="3900174"/>
          </a:xfrm>
          <a:prstGeom prst="rect">
            <a:avLst/>
          </a:prstGeom>
        </p:spPr>
      </p:pic>
      <p:pic>
        <p:nvPicPr>
          <p:cNvPr id="4" name="Picture 3">
            <a:extLst>
              <a:ext uri="{FF2B5EF4-FFF2-40B4-BE49-F238E27FC236}">
                <a16:creationId xmlns:a16="http://schemas.microsoft.com/office/drawing/2014/main" id="{88706CFE-2DB5-3CCB-2E37-BEAF716991B7}"/>
              </a:ext>
            </a:extLst>
          </p:cNvPr>
          <p:cNvPicPr>
            <a:picLocks noChangeAspect="1"/>
          </p:cNvPicPr>
          <p:nvPr/>
        </p:nvPicPr>
        <p:blipFill>
          <a:blip r:embed="rId3"/>
          <a:stretch>
            <a:fillRect/>
          </a:stretch>
        </p:blipFill>
        <p:spPr>
          <a:xfrm>
            <a:off x="430967" y="2080676"/>
            <a:ext cx="3402981" cy="3858344"/>
          </a:xfrm>
          <a:prstGeom prst="rect">
            <a:avLst/>
          </a:prstGeom>
        </p:spPr>
      </p:pic>
    </p:spTree>
    <p:extLst>
      <p:ext uri="{BB962C8B-B14F-4D97-AF65-F5344CB8AC3E}">
        <p14:creationId xmlns:p14="http://schemas.microsoft.com/office/powerpoint/2010/main" val="420488747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p:cNvCxnSpPr>
            <a:cxnSpLocks/>
          </p:cNvCxnSpPr>
          <p:nvPr/>
        </p:nvCxnSpPr>
        <p:spPr bwMode="auto">
          <a:xfrm flipH="1" flipV="1">
            <a:off x="3079406" y="3869453"/>
            <a:ext cx="920031" cy="21051"/>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59" name="Straight Arrow Connector 58"/>
          <p:cNvCxnSpPr>
            <a:cxnSpLocks/>
            <a:stCxn id="7" idx="5"/>
            <a:endCxn id="32" idx="1"/>
          </p:cNvCxnSpPr>
          <p:nvPr/>
        </p:nvCxnSpPr>
        <p:spPr bwMode="auto">
          <a:xfrm>
            <a:off x="4781273" y="4245236"/>
            <a:ext cx="1101188" cy="565421"/>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44" name="Straight Arrow Connector 43"/>
          <p:cNvCxnSpPr>
            <a:cxnSpLocks/>
          </p:cNvCxnSpPr>
          <p:nvPr/>
        </p:nvCxnSpPr>
        <p:spPr bwMode="auto">
          <a:xfrm>
            <a:off x="4967877" y="3953661"/>
            <a:ext cx="850348" cy="0"/>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7" name="Oval 6"/>
          <p:cNvSpPr/>
          <p:nvPr/>
        </p:nvSpPr>
        <p:spPr bwMode="auto">
          <a:xfrm>
            <a:off x="4019715" y="3613301"/>
            <a:ext cx="892221" cy="740358"/>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Special Purpose Vehicle: Bond Rating of BBB-</a:t>
            </a:r>
          </a:p>
        </p:txBody>
      </p:sp>
      <p:sp>
        <p:nvSpPr>
          <p:cNvPr id="8" name="Oval 7"/>
          <p:cNvSpPr/>
          <p:nvPr/>
        </p:nvSpPr>
        <p:spPr bwMode="auto">
          <a:xfrm>
            <a:off x="3753907" y="2089236"/>
            <a:ext cx="1425941" cy="629201"/>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Government or Utility Company Off-taker</a:t>
            </a:r>
          </a:p>
        </p:txBody>
      </p:sp>
      <p:sp>
        <p:nvSpPr>
          <p:cNvPr id="14" name="Oval 13"/>
          <p:cNvSpPr/>
          <p:nvPr/>
        </p:nvSpPr>
        <p:spPr bwMode="auto">
          <a:xfrm>
            <a:off x="2071879" y="3517967"/>
            <a:ext cx="1005281" cy="702972"/>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EPC Contractor: Want Strong Record and Finances</a:t>
            </a:r>
          </a:p>
        </p:txBody>
      </p:sp>
      <p:sp>
        <p:nvSpPr>
          <p:cNvPr id="15" name="Rectangle 14"/>
          <p:cNvSpPr/>
          <p:nvPr/>
        </p:nvSpPr>
        <p:spPr bwMode="auto">
          <a:xfrm>
            <a:off x="3405185" y="3583083"/>
            <a:ext cx="437489" cy="57274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EPC: Fixed Price Contract with LD</a:t>
            </a:r>
          </a:p>
        </p:txBody>
      </p:sp>
      <p:sp>
        <p:nvSpPr>
          <p:cNvPr id="21" name="Oval 20"/>
          <p:cNvSpPr/>
          <p:nvPr/>
        </p:nvSpPr>
        <p:spPr bwMode="auto">
          <a:xfrm>
            <a:off x="5943602" y="3640840"/>
            <a:ext cx="911535" cy="577292"/>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O&amp;M Contractor, also often investor</a:t>
            </a:r>
          </a:p>
        </p:txBody>
      </p:sp>
      <p:sp>
        <p:nvSpPr>
          <p:cNvPr id="32" name="Oval 31"/>
          <p:cNvSpPr/>
          <p:nvPr/>
        </p:nvSpPr>
        <p:spPr bwMode="auto">
          <a:xfrm>
            <a:off x="5729288" y="4713810"/>
            <a:ext cx="1045934" cy="661316"/>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Lenders:</a:t>
            </a:r>
          </a:p>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Lenders want DSCR (LLCR, PLCR)</a:t>
            </a:r>
          </a:p>
        </p:txBody>
      </p:sp>
      <p:sp>
        <p:nvSpPr>
          <p:cNvPr id="33" name="Oval 32"/>
          <p:cNvSpPr/>
          <p:nvPr/>
        </p:nvSpPr>
        <p:spPr bwMode="auto">
          <a:xfrm>
            <a:off x="2164888" y="4628083"/>
            <a:ext cx="869210" cy="749345"/>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Banks Like Strong Sponsors. Sponsors want EIRR</a:t>
            </a:r>
          </a:p>
        </p:txBody>
      </p:sp>
      <p:sp>
        <p:nvSpPr>
          <p:cNvPr id="43" name="Rectangle 42"/>
          <p:cNvSpPr/>
          <p:nvPr/>
        </p:nvSpPr>
        <p:spPr bwMode="auto">
          <a:xfrm>
            <a:off x="4893561" y="4465661"/>
            <a:ext cx="589574" cy="542532"/>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Loan Agreement – Draws Green; Debt Service Red</a:t>
            </a:r>
          </a:p>
        </p:txBody>
      </p:sp>
      <p:cxnSp>
        <p:nvCxnSpPr>
          <p:cNvPr id="57" name="Straight Arrow Connector 56"/>
          <p:cNvCxnSpPr>
            <a:cxnSpLocks/>
            <a:stCxn id="7" idx="3"/>
          </p:cNvCxnSpPr>
          <p:nvPr/>
        </p:nvCxnSpPr>
        <p:spPr bwMode="auto">
          <a:xfrm flipH="1">
            <a:off x="3188066" y="4245237"/>
            <a:ext cx="962312" cy="727693"/>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8" name="Straight Arrow Connector 27">
            <a:extLst>
              <a:ext uri="{FF2B5EF4-FFF2-40B4-BE49-F238E27FC236}">
                <a16:creationId xmlns:a16="http://schemas.microsoft.com/office/drawing/2014/main" id="{74A0787D-0344-46BD-AFE7-35A8AF8DCB27}"/>
              </a:ext>
            </a:extLst>
          </p:cNvPr>
          <p:cNvCxnSpPr>
            <a:cxnSpLocks/>
          </p:cNvCxnSpPr>
          <p:nvPr/>
        </p:nvCxnSpPr>
        <p:spPr>
          <a:xfrm>
            <a:off x="4474028" y="2718436"/>
            <a:ext cx="0" cy="928742"/>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4A642779-96D0-4ABF-B41D-32F9F08976C2}"/>
              </a:ext>
            </a:extLst>
          </p:cNvPr>
          <p:cNvSpPr/>
          <p:nvPr/>
        </p:nvSpPr>
        <p:spPr bwMode="auto">
          <a:xfrm>
            <a:off x="5085095" y="3835790"/>
            <a:ext cx="570732" cy="319511"/>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O&amp;M Agreement</a:t>
            </a:r>
          </a:p>
        </p:txBody>
      </p:sp>
      <p:sp>
        <p:nvSpPr>
          <p:cNvPr id="76" name="Title 1">
            <a:extLst>
              <a:ext uri="{FF2B5EF4-FFF2-40B4-BE49-F238E27FC236}">
                <a16:creationId xmlns:a16="http://schemas.microsoft.com/office/drawing/2014/main" id="{1FBDAC0A-0D42-47FA-B29A-5EEFFAE04430}"/>
              </a:ext>
            </a:extLst>
          </p:cNvPr>
          <p:cNvSpPr>
            <a:spLocks noGrp="1"/>
          </p:cNvSpPr>
          <p:nvPr>
            <p:ph type="title"/>
          </p:nvPr>
        </p:nvSpPr>
        <p:spPr/>
        <p:txBody>
          <a:bodyPr>
            <a:normAutofit/>
          </a:bodyPr>
          <a:lstStyle/>
          <a:p>
            <a:r>
              <a:rPr lang="en-US" dirty="0"/>
              <a:t>Renewable Project Finance Diagram </a:t>
            </a:r>
          </a:p>
        </p:txBody>
      </p:sp>
      <p:sp>
        <p:nvSpPr>
          <p:cNvPr id="47" name="Rectangle 46"/>
          <p:cNvSpPr/>
          <p:nvPr/>
        </p:nvSpPr>
        <p:spPr bwMode="auto">
          <a:xfrm>
            <a:off x="3515746" y="4572967"/>
            <a:ext cx="634632" cy="391112"/>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Shareholder Agreement</a:t>
            </a:r>
          </a:p>
        </p:txBody>
      </p:sp>
      <p:cxnSp>
        <p:nvCxnSpPr>
          <p:cNvPr id="4" name="Straight Arrow Connector 3">
            <a:extLst>
              <a:ext uri="{FF2B5EF4-FFF2-40B4-BE49-F238E27FC236}">
                <a16:creationId xmlns:a16="http://schemas.microsoft.com/office/drawing/2014/main" id="{DA67F4E8-7DAB-4B5F-A7C6-37740E14BBCF}"/>
              </a:ext>
            </a:extLst>
          </p:cNvPr>
          <p:cNvCxnSpPr>
            <a:cxnSpLocks/>
          </p:cNvCxnSpPr>
          <p:nvPr/>
        </p:nvCxnSpPr>
        <p:spPr>
          <a:xfrm flipH="1" flipV="1">
            <a:off x="4893561" y="4164545"/>
            <a:ext cx="1058302" cy="564825"/>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732115A-D82C-48DE-BA04-BE8A45B12BD9}"/>
              </a:ext>
            </a:extLst>
          </p:cNvPr>
          <p:cNvCxnSpPr>
            <a:cxnSpLocks/>
          </p:cNvCxnSpPr>
          <p:nvPr/>
        </p:nvCxnSpPr>
        <p:spPr>
          <a:xfrm flipV="1">
            <a:off x="3139883" y="4134646"/>
            <a:ext cx="903515" cy="730308"/>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2C1265A-3C31-4836-AC2C-8F04C5555E34}"/>
              </a:ext>
            </a:extLst>
          </p:cNvPr>
          <p:cNvCxnSpPr>
            <a:cxnSpLocks/>
            <a:stCxn id="3" idx="2"/>
          </p:cNvCxnSpPr>
          <p:nvPr/>
        </p:nvCxnSpPr>
        <p:spPr>
          <a:xfrm flipH="1">
            <a:off x="4932427" y="2667044"/>
            <a:ext cx="1504895" cy="1028928"/>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3D87B69-57C7-41BA-8E80-D16EDB07D36F}"/>
              </a:ext>
            </a:extLst>
          </p:cNvPr>
          <p:cNvCxnSpPr>
            <a:cxnSpLocks/>
            <a:endCxn id="8" idx="2"/>
          </p:cNvCxnSpPr>
          <p:nvPr/>
        </p:nvCxnSpPr>
        <p:spPr>
          <a:xfrm>
            <a:off x="3368852" y="2237339"/>
            <a:ext cx="385055" cy="166497"/>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bwMode="auto">
          <a:xfrm>
            <a:off x="4043398" y="2843199"/>
            <a:ext cx="786330" cy="452313"/>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Contract with subsidy scheme and merchant</a:t>
            </a:r>
          </a:p>
        </p:txBody>
      </p:sp>
      <p:sp>
        <p:nvSpPr>
          <p:cNvPr id="6" name="TextBox 5">
            <a:extLst>
              <a:ext uri="{FF2B5EF4-FFF2-40B4-BE49-F238E27FC236}">
                <a16:creationId xmlns:a16="http://schemas.microsoft.com/office/drawing/2014/main" id="{1DDD73AC-91A8-4032-9BEF-BFA8DF96026B}"/>
              </a:ext>
            </a:extLst>
          </p:cNvPr>
          <p:cNvSpPr txBox="1"/>
          <p:nvPr/>
        </p:nvSpPr>
        <p:spPr>
          <a:xfrm>
            <a:off x="4770242" y="5098126"/>
            <a:ext cx="841446" cy="403957"/>
          </a:xfrm>
          <a:prstGeom prst="rect">
            <a:avLst/>
          </a:prstGeom>
          <a:solidFill>
            <a:srgbClr val="92D050"/>
          </a:solidFill>
        </p:spPr>
        <p:txBody>
          <a:bodyPr wrap="square" rtlCol="0">
            <a:spAutoFit/>
          </a:bodyPr>
          <a:lstStyle/>
          <a:p>
            <a:r>
              <a:rPr lang="en-US" sz="675" dirty="0">
                <a:latin typeface="Arial" panose="020B0604020202020204" pitchFamily="34" charset="0"/>
                <a:cs typeface="Arial" panose="020B0604020202020204" pitchFamily="34" charset="0"/>
              </a:rPr>
              <a:t>Invest with draws; payback debt service</a:t>
            </a:r>
          </a:p>
        </p:txBody>
      </p:sp>
      <p:sp>
        <p:nvSpPr>
          <p:cNvPr id="34" name="TextBox 33">
            <a:extLst>
              <a:ext uri="{FF2B5EF4-FFF2-40B4-BE49-F238E27FC236}">
                <a16:creationId xmlns:a16="http://schemas.microsoft.com/office/drawing/2014/main" id="{EF941D93-50D1-4DA0-BBCD-87AFF7DF682A}"/>
              </a:ext>
            </a:extLst>
          </p:cNvPr>
          <p:cNvSpPr txBox="1"/>
          <p:nvPr/>
        </p:nvSpPr>
        <p:spPr>
          <a:xfrm>
            <a:off x="3196100" y="5062342"/>
            <a:ext cx="841446" cy="403957"/>
          </a:xfrm>
          <a:prstGeom prst="rect">
            <a:avLst/>
          </a:prstGeom>
          <a:solidFill>
            <a:srgbClr val="92D050"/>
          </a:solidFill>
        </p:spPr>
        <p:txBody>
          <a:bodyPr wrap="square" rtlCol="0">
            <a:spAutoFit/>
          </a:bodyPr>
          <a:lstStyle/>
          <a:p>
            <a:r>
              <a:rPr lang="en-US" sz="675" dirty="0">
                <a:latin typeface="Arial" panose="020B0604020202020204" pitchFamily="34" charset="0"/>
                <a:cs typeface="Arial" panose="020B0604020202020204" pitchFamily="34" charset="0"/>
              </a:rPr>
              <a:t>Invest with paid in cap; payback dividends</a:t>
            </a:r>
          </a:p>
        </p:txBody>
      </p:sp>
      <p:sp>
        <p:nvSpPr>
          <p:cNvPr id="35" name="Oval 34">
            <a:extLst>
              <a:ext uri="{FF2B5EF4-FFF2-40B4-BE49-F238E27FC236}">
                <a16:creationId xmlns:a16="http://schemas.microsoft.com/office/drawing/2014/main" id="{490E03DE-8695-42A2-9C31-D9434138DC9E}"/>
              </a:ext>
            </a:extLst>
          </p:cNvPr>
          <p:cNvSpPr/>
          <p:nvPr/>
        </p:nvSpPr>
        <p:spPr bwMode="auto">
          <a:xfrm>
            <a:off x="2490719" y="1906701"/>
            <a:ext cx="777476" cy="543212"/>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Subsidy paid by ratepayers</a:t>
            </a:r>
          </a:p>
        </p:txBody>
      </p:sp>
      <p:cxnSp>
        <p:nvCxnSpPr>
          <p:cNvPr id="36" name="Straight Arrow Connector 35">
            <a:extLst>
              <a:ext uri="{FF2B5EF4-FFF2-40B4-BE49-F238E27FC236}">
                <a16:creationId xmlns:a16="http://schemas.microsoft.com/office/drawing/2014/main" id="{32049FFC-4AEF-42FD-B347-BD70376CA7DB}"/>
              </a:ext>
            </a:extLst>
          </p:cNvPr>
          <p:cNvCxnSpPr>
            <a:cxnSpLocks/>
          </p:cNvCxnSpPr>
          <p:nvPr/>
        </p:nvCxnSpPr>
        <p:spPr>
          <a:xfrm>
            <a:off x="2572566" y="4002785"/>
            <a:ext cx="0" cy="639222"/>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954DD171-7FF5-4AE9-87A5-BC3AEC0E1FD3}"/>
              </a:ext>
            </a:extLst>
          </p:cNvPr>
          <p:cNvSpPr/>
          <p:nvPr/>
        </p:nvSpPr>
        <p:spPr bwMode="auto">
          <a:xfrm>
            <a:off x="5085095" y="3033430"/>
            <a:ext cx="755763" cy="380497"/>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Volume Risk from Variable Wind Resource</a:t>
            </a:r>
          </a:p>
        </p:txBody>
      </p:sp>
      <p:pic>
        <p:nvPicPr>
          <p:cNvPr id="3" name="Picture 2">
            <a:extLst>
              <a:ext uri="{FF2B5EF4-FFF2-40B4-BE49-F238E27FC236}">
                <a16:creationId xmlns:a16="http://schemas.microsoft.com/office/drawing/2014/main" id="{3642DF83-AF58-4BDF-4A96-F7231321BABF}"/>
              </a:ext>
            </a:extLst>
          </p:cNvPr>
          <p:cNvPicPr>
            <a:picLocks noChangeAspect="1"/>
          </p:cNvPicPr>
          <p:nvPr/>
        </p:nvPicPr>
        <p:blipFill>
          <a:blip r:embed="rId2"/>
          <a:stretch>
            <a:fillRect/>
          </a:stretch>
        </p:blipFill>
        <p:spPr>
          <a:xfrm>
            <a:off x="5646051" y="1903748"/>
            <a:ext cx="1582541" cy="763296"/>
          </a:xfrm>
          <a:prstGeom prst="rect">
            <a:avLst/>
          </a:prstGeom>
        </p:spPr>
      </p:pic>
      <p:sp>
        <p:nvSpPr>
          <p:cNvPr id="2" name="Slide Number Placeholder 1">
            <a:extLst>
              <a:ext uri="{FF2B5EF4-FFF2-40B4-BE49-F238E27FC236}">
                <a16:creationId xmlns:a16="http://schemas.microsoft.com/office/drawing/2014/main" id="{086A9E18-0FFA-FE15-7BF7-044F14C11314}"/>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187</a:t>
            </a:fld>
            <a:endParaRPr lang="en-GB" dirty="0"/>
          </a:p>
        </p:txBody>
      </p:sp>
      <p:sp>
        <p:nvSpPr>
          <p:cNvPr id="5" name="TextBox 4">
            <a:extLst>
              <a:ext uri="{FF2B5EF4-FFF2-40B4-BE49-F238E27FC236}">
                <a16:creationId xmlns:a16="http://schemas.microsoft.com/office/drawing/2014/main" id="{745FC5EA-67BE-BAD2-824C-BA6D93A2F383}"/>
              </a:ext>
            </a:extLst>
          </p:cNvPr>
          <p:cNvSpPr txBox="1"/>
          <p:nvPr/>
        </p:nvSpPr>
        <p:spPr>
          <a:xfrm>
            <a:off x="293915" y="2395603"/>
            <a:ext cx="1363347" cy="1338828"/>
          </a:xfrm>
          <a:prstGeom prst="rect">
            <a:avLst/>
          </a:prstGeom>
          <a:solidFill>
            <a:srgbClr val="FFFF00"/>
          </a:solidFill>
        </p:spPr>
        <p:txBody>
          <a:bodyPr wrap="square" rtlCol="0">
            <a:spAutoFit/>
          </a:bodyPr>
          <a:lstStyle/>
          <a:p>
            <a:r>
              <a:rPr lang="en-US" sz="1350" dirty="0"/>
              <a:t>All contracts are signed at Financial Close.  Orsted’s </a:t>
            </a:r>
            <a:r>
              <a:rPr lang="en-US" sz="1350" dirty="0" err="1"/>
              <a:t>FiD</a:t>
            </a:r>
            <a:r>
              <a:rPr lang="en-US" sz="1350" dirty="0"/>
              <a:t> is much less meaningful.</a:t>
            </a:r>
          </a:p>
        </p:txBody>
      </p:sp>
    </p:spTree>
    <p:extLst>
      <p:ext uri="{BB962C8B-B14F-4D97-AF65-F5344CB8AC3E}">
        <p14:creationId xmlns:p14="http://schemas.microsoft.com/office/powerpoint/2010/main" val="365446232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A86ED3-E474-4BDC-91C1-A664E8A0464C}"/>
              </a:ext>
            </a:extLst>
          </p:cNvPr>
          <p:cNvSpPr>
            <a:spLocks noGrp="1"/>
          </p:cNvSpPr>
          <p:nvPr>
            <p:ph type="title"/>
          </p:nvPr>
        </p:nvSpPr>
        <p:spPr/>
        <p:txBody>
          <a:bodyPr>
            <a:normAutofit/>
          </a:bodyPr>
          <a:lstStyle/>
          <a:p>
            <a:r>
              <a:rPr lang="en-029" dirty="0"/>
              <a:t>Example of Feed-in Tariff Calculation</a:t>
            </a:r>
          </a:p>
        </p:txBody>
      </p:sp>
      <p:sp>
        <p:nvSpPr>
          <p:cNvPr id="3" name="Content Placeholder 2">
            <a:extLst>
              <a:ext uri="{FF2B5EF4-FFF2-40B4-BE49-F238E27FC236}">
                <a16:creationId xmlns:a16="http://schemas.microsoft.com/office/drawing/2014/main" id="{3111CA5F-4AB6-404B-B27A-C57D5F53471F}"/>
              </a:ext>
            </a:extLst>
          </p:cNvPr>
          <p:cNvSpPr>
            <a:spLocks noGrp="1"/>
          </p:cNvSpPr>
          <p:nvPr>
            <p:ph idx="1"/>
          </p:nvPr>
        </p:nvSpPr>
        <p:spPr/>
        <p:txBody>
          <a:bodyPr/>
          <a:lstStyle/>
          <a:p>
            <a:pPr marL="0" indent="0">
              <a:buNone/>
            </a:pPr>
            <a:r>
              <a:rPr lang="en-029" dirty="0"/>
              <a:t> </a:t>
            </a:r>
          </a:p>
        </p:txBody>
      </p:sp>
      <p:pic>
        <p:nvPicPr>
          <p:cNvPr id="4" name="Picture 3">
            <a:extLst>
              <a:ext uri="{FF2B5EF4-FFF2-40B4-BE49-F238E27FC236}">
                <a16:creationId xmlns:a16="http://schemas.microsoft.com/office/drawing/2014/main" id="{B7347C2C-DAE8-45D8-B3CB-C306C2FFAA75}"/>
              </a:ext>
            </a:extLst>
          </p:cNvPr>
          <p:cNvPicPr>
            <a:picLocks noChangeAspect="1"/>
          </p:cNvPicPr>
          <p:nvPr/>
        </p:nvPicPr>
        <p:blipFill>
          <a:blip r:embed="rId2"/>
          <a:stretch>
            <a:fillRect/>
          </a:stretch>
        </p:blipFill>
        <p:spPr>
          <a:xfrm>
            <a:off x="284537" y="1661273"/>
            <a:ext cx="4637591" cy="1632432"/>
          </a:xfrm>
          <a:prstGeom prst="rect">
            <a:avLst/>
          </a:prstGeom>
        </p:spPr>
      </p:pic>
      <p:pic>
        <p:nvPicPr>
          <p:cNvPr id="2" name="Picture 1">
            <a:extLst>
              <a:ext uri="{FF2B5EF4-FFF2-40B4-BE49-F238E27FC236}">
                <a16:creationId xmlns:a16="http://schemas.microsoft.com/office/drawing/2014/main" id="{75FC600A-ED38-4D0F-886D-FB7B44FAE534}"/>
              </a:ext>
            </a:extLst>
          </p:cNvPr>
          <p:cNvPicPr>
            <a:picLocks noChangeAspect="1"/>
          </p:cNvPicPr>
          <p:nvPr/>
        </p:nvPicPr>
        <p:blipFill>
          <a:blip r:embed="rId3"/>
          <a:stretch>
            <a:fillRect/>
          </a:stretch>
        </p:blipFill>
        <p:spPr>
          <a:xfrm>
            <a:off x="4191290" y="3521443"/>
            <a:ext cx="4684397" cy="1919337"/>
          </a:xfrm>
          <a:prstGeom prst="rect">
            <a:avLst/>
          </a:prstGeom>
        </p:spPr>
      </p:pic>
      <p:pic>
        <p:nvPicPr>
          <p:cNvPr id="6" name="Picture 5">
            <a:extLst>
              <a:ext uri="{FF2B5EF4-FFF2-40B4-BE49-F238E27FC236}">
                <a16:creationId xmlns:a16="http://schemas.microsoft.com/office/drawing/2014/main" id="{6A69E733-EF87-4E4B-88F2-34228568C592}"/>
              </a:ext>
            </a:extLst>
          </p:cNvPr>
          <p:cNvPicPr>
            <a:picLocks noChangeAspect="1"/>
          </p:cNvPicPr>
          <p:nvPr/>
        </p:nvPicPr>
        <p:blipFill>
          <a:blip r:embed="rId4"/>
          <a:stretch>
            <a:fillRect/>
          </a:stretch>
        </p:blipFill>
        <p:spPr>
          <a:xfrm>
            <a:off x="446881" y="3408807"/>
            <a:ext cx="3556885" cy="2133315"/>
          </a:xfrm>
          <a:prstGeom prst="rect">
            <a:avLst/>
          </a:prstGeom>
        </p:spPr>
      </p:pic>
      <p:pic>
        <p:nvPicPr>
          <p:cNvPr id="8" name="Content Placeholder 3">
            <a:extLst>
              <a:ext uri="{FF2B5EF4-FFF2-40B4-BE49-F238E27FC236}">
                <a16:creationId xmlns:a16="http://schemas.microsoft.com/office/drawing/2014/main" id="{522128AC-C04F-473C-B825-BC6D098D5DC8}"/>
              </a:ext>
            </a:extLst>
          </p:cNvPr>
          <p:cNvPicPr>
            <a:picLocks noChangeAspect="1"/>
          </p:cNvPicPr>
          <p:nvPr/>
        </p:nvPicPr>
        <p:blipFill>
          <a:blip r:embed="rId5"/>
          <a:stretch>
            <a:fillRect/>
          </a:stretch>
        </p:blipFill>
        <p:spPr>
          <a:xfrm>
            <a:off x="5952989" y="1684804"/>
            <a:ext cx="1304649" cy="1632432"/>
          </a:xfrm>
          <a:prstGeom prst="rect">
            <a:avLst/>
          </a:prstGeom>
        </p:spPr>
      </p:pic>
      <p:sp>
        <p:nvSpPr>
          <p:cNvPr id="7" name="TextBox 6">
            <a:extLst>
              <a:ext uri="{FF2B5EF4-FFF2-40B4-BE49-F238E27FC236}">
                <a16:creationId xmlns:a16="http://schemas.microsoft.com/office/drawing/2014/main" id="{E25EA23D-A569-9245-8AEC-5513DE5CFA2A}"/>
              </a:ext>
            </a:extLst>
          </p:cNvPr>
          <p:cNvSpPr txBox="1"/>
          <p:nvPr/>
        </p:nvSpPr>
        <p:spPr>
          <a:xfrm>
            <a:off x="531717" y="5617067"/>
            <a:ext cx="3223260" cy="507831"/>
          </a:xfrm>
          <a:prstGeom prst="rect">
            <a:avLst/>
          </a:prstGeom>
          <a:solidFill>
            <a:srgbClr val="FFFF00"/>
          </a:solidFill>
        </p:spPr>
        <p:txBody>
          <a:bodyPr wrap="square" rtlCol="0">
            <a:spAutoFit/>
          </a:bodyPr>
          <a:lstStyle/>
          <a:p>
            <a:r>
              <a:rPr lang="en-US" sz="1350" dirty="0">
                <a:latin typeface="Arial" panose="020B0604020202020204" pitchFamily="34" charset="0"/>
                <a:cs typeface="Arial" panose="020B0604020202020204" pitchFamily="34" charset="0"/>
              </a:rPr>
              <a:t>Note the return on equity target of 11.5%</a:t>
            </a:r>
          </a:p>
        </p:txBody>
      </p:sp>
      <p:sp>
        <p:nvSpPr>
          <p:cNvPr id="9" name="Slide Number Placeholder 8">
            <a:extLst>
              <a:ext uri="{FF2B5EF4-FFF2-40B4-BE49-F238E27FC236}">
                <a16:creationId xmlns:a16="http://schemas.microsoft.com/office/drawing/2014/main" id="{312B02C0-A2F0-C33D-C7D1-EC6CA37EA822}"/>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188</a:t>
            </a:fld>
            <a:endParaRPr lang="en-GB" dirty="0"/>
          </a:p>
        </p:txBody>
      </p:sp>
    </p:spTree>
    <p:extLst>
      <p:ext uri="{BB962C8B-B14F-4D97-AF65-F5344CB8AC3E}">
        <p14:creationId xmlns:p14="http://schemas.microsoft.com/office/powerpoint/2010/main" val="249961195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32D29-BAE8-DFFD-FB33-479BD09DF0C9}"/>
              </a:ext>
            </a:extLst>
          </p:cNvPr>
          <p:cNvSpPr>
            <a:spLocks noGrp="1"/>
          </p:cNvSpPr>
          <p:nvPr>
            <p:ph type="ctrTitle"/>
          </p:nvPr>
        </p:nvSpPr>
        <p:spPr>
          <a:xfrm>
            <a:off x="364881" y="3014755"/>
            <a:ext cx="3745075" cy="1325846"/>
          </a:xfrm>
        </p:spPr>
        <p:txBody>
          <a:bodyPr>
            <a:noAutofit/>
          </a:bodyPr>
          <a:lstStyle/>
          <a:p>
            <a:r>
              <a:rPr lang="en-US" sz="2400" dirty="0"/>
              <a:t>Merchant Phase and Notion that Investors Should Take Risks of Surplus Supply and Wrong Type of Investment</a:t>
            </a:r>
            <a:br>
              <a:rPr lang="en-US" sz="2400" dirty="0"/>
            </a:br>
            <a:br>
              <a:rPr lang="en-US" sz="2400" dirty="0"/>
            </a:br>
            <a:r>
              <a:rPr lang="en-US" sz="2400" dirty="0"/>
              <a:t>Many Areas of the World Remained with Single Buyer and PPA</a:t>
            </a:r>
          </a:p>
        </p:txBody>
      </p:sp>
      <p:pic>
        <p:nvPicPr>
          <p:cNvPr id="4096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444900" y="1907445"/>
            <a:ext cx="4699101" cy="3540466"/>
          </a:xfrm>
          <a:prstGeom prst="rect">
            <a:avLst/>
          </a:prstGeom>
        </p:spPr>
      </p:pic>
    </p:spTree>
    <p:extLst>
      <p:ext uri="{BB962C8B-B14F-4D97-AF65-F5344CB8AC3E}">
        <p14:creationId xmlns:p14="http://schemas.microsoft.com/office/powerpoint/2010/main" val="27158166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2"/>
          <p:cNvSpPr txBox="1">
            <a:spLocks noChangeArrowheads="1"/>
          </p:cNvSpPr>
          <p:nvPr/>
        </p:nvSpPr>
        <p:spPr bwMode="auto">
          <a:xfrm>
            <a:off x="4526765" y="-59165"/>
            <a:ext cx="3209025" cy="673698"/>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algn="r" defTabSz="914400" fontAlgn="base">
              <a:spcBef>
                <a:spcPct val="0"/>
              </a:spcBef>
              <a:spcAft>
                <a:spcPct val="0"/>
              </a:spcAft>
            </a:pPr>
            <a:endParaRPr lang="en-US" sz="800" dirty="0">
              <a:solidFill>
                <a:srgbClr val="448428"/>
              </a:solidFill>
              <a:latin typeface="League Gothic" pitchFamily="-1" charset="0"/>
              <a:ea typeface="Times New Roman" pitchFamily="-1" charset="0"/>
            </a:endParaRPr>
          </a:p>
        </p:txBody>
      </p:sp>
      <p:sp>
        <p:nvSpPr>
          <p:cNvPr id="17" name="Content Placeholder 2"/>
          <p:cNvSpPr txBox="1">
            <a:spLocks/>
          </p:cNvSpPr>
          <p:nvPr/>
        </p:nvSpPr>
        <p:spPr>
          <a:xfrm>
            <a:off x="173068" y="1058282"/>
            <a:ext cx="4016160" cy="48411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519C30"/>
              </a:buClr>
              <a:buFont typeface="Arial"/>
              <a:buNone/>
            </a:pPr>
            <a:endParaRPr lang="en-US" sz="1100" b="1" dirty="0">
              <a:solidFill>
                <a:srgbClr val="448428"/>
              </a:solidFill>
              <a:cs typeface="Arial" pitchFamily="34" charset="0"/>
            </a:endParaRPr>
          </a:p>
          <a:p>
            <a:pPr marL="0" indent="0">
              <a:buClr>
                <a:srgbClr val="519C30"/>
              </a:buClr>
              <a:buFont typeface="Arial"/>
              <a:buNone/>
            </a:pPr>
            <a:endParaRPr lang="en-US" sz="1800" dirty="0">
              <a:solidFill>
                <a:srgbClr val="448428"/>
              </a:solidFill>
              <a:cs typeface="Arial" pitchFamily="34" charset="0"/>
            </a:endParaRPr>
          </a:p>
          <a:p>
            <a:pPr>
              <a:buClr>
                <a:srgbClr val="519C30"/>
              </a:buClr>
              <a:buFont typeface="Wingdings" pitchFamily="2" charset="2"/>
              <a:buChar char="Ø"/>
            </a:pPr>
            <a:endParaRPr lang="en-US" sz="1800" b="1" dirty="0">
              <a:solidFill>
                <a:srgbClr val="448428"/>
              </a:solidFill>
              <a:cs typeface="Arial" pitchFamily="34" charset="0"/>
            </a:endParaRPr>
          </a:p>
        </p:txBody>
      </p:sp>
      <p:sp>
        <p:nvSpPr>
          <p:cNvPr id="12" name="TextBox 11"/>
          <p:cNvSpPr txBox="1"/>
          <p:nvPr/>
        </p:nvSpPr>
        <p:spPr>
          <a:xfrm>
            <a:off x="451927" y="578570"/>
            <a:ext cx="8268327" cy="830997"/>
          </a:xfrm>
          <a:prstGeom prst="rect">
            <a:avLst/>
          </a:prstGeom>
          <a:noFill/>
        </p:spPr>
        <p:txBody>
          <a:bodyPr wrap="square" rtlCol="0">
            <a:spAutoFit/>
          </a:bodyPr>
          <a:lstStyle/>
          <a:p>
            <a:pPr algn="ctr"/>
            <a:r>
              <a:rPr lang="en-US" sz="2400" b="1" dirty="0">
                <a:cs typeface="Arial" pitchFamily="34" charset="0"/>
              </a:rPr>
              <a:t>Virtual Power Purchase Agreement or</a:t>
            </a:r>
          </a:p>
          <a:p>
            <a:pPr algn="ctr"/>
            <a:r>
              <a:rPr lang="en-US" sz="2400" b="1" dirty="0">
                <a:cs typeface="Arial" pitchFamily="34" charset="0"/>
              </a:rPr>
              <a:t>Contract for Differences (CFD)</a:t>
            </a:r>
          </a:p>
        </p:txBody>
      </p:sp>
      <p:sp>
        <p:nvSpPr>
          <p:cNvPr id="3" name="TextBox 2"/>
          <p:cNvSpPr txBox="1"/>
          <p:nvPr/>
        </p:nvSpPr>
        <p:spPr>
          <a:xfrm>
            <a:off x="247114" y="1730559"/>
            <a:ext cx="4707660" cy="4247317"/>
          </a:xfrm>
          <a:prstGeom prst="rect">
            <a:avLst/>
          </a:prstGeom>
          <a:noFill/>
        </p:spPr>
        <p:txBody>
          <a:bodyPr wrap="square" rtlCol="0">
            <a:spAutoFit/>
          </a:bodyPr>
          <a:lstStyle/>
          <a:p>
            <a:pPr marL="285750" indent="-285750">
              <a:buFont typeface="Arial" panose="020B0604020202020204" pitchFamily="34" charset="0"/>
              <a:buChar char="•"/>
            </a:pPr>
            <a:r>
              <a:rPr lang="en-US" dirty="0"/>
              <a:t>Financially settled</a:t>
            </a:r>
          </a:p>
          <a:p>
            <a:pPr marL="285750" indent="-285750">
              <a:buFont typeface="Arial" panose="020B0604020202020204" pitchFamily="34" charset="0"/>
              <a:buChar char="•"/>
            </a:pPr>
            <a:r>
              <a:rPr lang="en-US" dirty="0"/>
              <a:t>Common, especially with non-utility off takers</a:t>
            </a:r>
          </a:p>
          <a:p>
            <a:pPr marL="285750" indent="-285750">
              <a:buFont typeface="Arial" panose="020B0604020202020204" pitchFamily="34" charset="0"/>
              <a:buChar char="•"/>
            </a:pPr>
            <a:r>
              <a:rPr lang="en-US" dirty="0"/>
              <a:t>Allows for hedging of energy pricing without “hassle” of physical delivery</a:t>
            </a:r>
          </a:p>
          <a:p>
            <a:pPr marL="285750" indent="-285750">
              <a:buFont typeface="Arial" panose="020B0604020202020204" pitchFamily="34" charset="0"/>
              <a:buChar char="•"/>
            </a:pPr>
            <a:r>
              <a:rPr lang="en-US" dirty="0"/>
              <a:t>Parameters include most of what you’d include in a PPA, along with a printed settlement point (hub or node) for settlement purposes</a:t>
            </a:r>
          </a:p>
          <a:p>
            <a:pPr marL="285750" indent="-285750">
              <a:buFont typeface="Arial" panose="020B0604020202020204" pitchFamily="34" charset="0"/>
              <a:buChar char="•"/>
            </a:pPr>
            <a:r>
              <a:rPr lang="en-US" dirty="0"/>
              <a:t>Project pays counterparty if prices are above fixed price</a:t>
            </a:r>
          </a:p>
          <a:p>
            <a:pPr marL="285750" indent="-285750">
              <a:buFont typeface="Arial" panose="020B0604020202020204" pitchFamily="34" charset="0"/>
              <a:buChar char="•"/>
            </a:pPr>
            <a:r>
              <a:rPr lang="en-US" dirty="0"/>
              <a:t>Counterparty pays project if prices are below fixed price</a:t>
            </a:r>
          </a:p>
          <a:p>
            <a:pPr marL="285750" indent="-285750">
              <a:buFont typeface="Arial" panose="020B0604020202020204" pitchFamily="34" charset="0"/>
              <a:buChar char="•"/>
            </a:pPr>
            <a:r>
              <a:rPr lang="en-US" dirty="0"/>
              <a:t>Can be based on notional, fixed-shape</a:t>
            </a:r>
            <a:br>
              <a:rPr lang="en-US" dirty="0"/>
            </a:br>
            <a:r>
              <a:rPr lang="en-US" dirty="0"/>
              <a:t>output or based on actual</a:t>
            </a:r>
          </a:p>
        </p:txBody>
      </p:sp>
      <p:pic>
        <p:nvPicPr>
          <p:cNvPr id="2050" name="Picture 2" descr="http://www.nacubo.org/Images/BOM/green_fig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5551" y="2680569"/>
            <a:ext cx="4004344" cy="23403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184B422-C8C5-650E-1B9A-035F7A1E80FC}"/>
              </a:ext>
            </a:extLst>
          </p:cNvPr>
          <p:cNvSpPr txBox="1"/>
          <p:nvPr/>
        </p:nvSpPr>
        <p:spPr>
          <a:xfrm>
            <a:off x="6532099" y="5373859"/>
            <a:ext cx="1489460" cy="646331"/>
          </a:xfrm>
          <a:prstGeom prst="rect">
            <a:avLst/>
          </a:prstGeom>
          <a:noFill/>
        </p:spPr>
        <p:txBody>
          <a:bodyPr wrap="square" rtlCol="0">
            <a:spAutoFit/>
          </a:bodyPr>
          <a:lstStyle/>
          <a:p>
            <a:r>
              <a:rPr lang="en-US" dirty="0"/>
              <a:t>Notional is like a swap</a:t>
            </a:r>
          </a:p>
        </p:txBody>
      </p:sp>
      <p:cxnSp>
        <p:nvCxnSpPr>
          <p:cNvPr id="5" name="Straight Arrow Connector 4">
            <a:extLst>
              <a:ext uri="{FF2B5EF4-FFF2-40B4-BE49-F238E27FC236}">
                <a16:creationId xmlns:a16="http://schemas.microsoft.com/office/drawing/2014/main" id="{9EDDB465-BF30-6E34-BF84-4D53DE3ED786}"/>
              </a:ext>
            </a:extLst>
          </p:cNvPr>
          <p:cNvCxnSpPr/>
          <p:nvPr/>
        </p:nvCxnSpPr>
        <p:spPr>
          <a:xfrm flipH="1">
            <a:off x="3465342" y="5523914"/>
            <a:ext cx="2822916" cy="2719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201337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A21EE-0C0C-8449-1B43-D80D67058039}"/>
              </a:ext>
            </a:extLst>
          </p:cNvPr>
          <p:cNvSpPr>
            <a:spLocks noGrp="1"/>
          </p:cNvSpPr>
          <p:nvPr>
            <p:ph type="title"/>
          </p:nvPr>
        </p:nvSpPr>
        <p:spPr/>
        <p:txBody>
          <a:bodyPr>
            <a:normAutofit fontScale="90000"/>
          </a:bodyPr>
          <a:lstStyle/>
          <a:p>
            <a:r>
              <a:rPr lang="en-US" dirty="0"/>
              <a:t>Merchant Prices and Correlation between Gas Price and Electric Price</a:t>
            </a:r>
          </a:p>
        </p:txBody>
      </p:sp>
      <p:pic>
        <p:nvPicPr>
          <p:cNvPr id="4" name="Picture 3">
            <a:extLst>
              <a:ext uri="{FF2B5EF4-FFF2-40B4-BE49-F238E27FC236}">
                <a16:creationId xmlns:a16="http://schemas.microsoft.com/office/drawing/2014/main" id="{D494A2F2-6DDC-BE1E-5E44-D10A186B537E}"/>
              </a:ext>
            </a:extLst>
          </p:cNvPr>
          <p:cNvPicPr>
            <a:picLocks noChangeAspect="1"/>
          </p:cNvPicPr>
          <p:nvPr/>
        </p:nvPicPr>
        <p:blipFill>
          <a:blip r:embed="rId2"/>
          <a:stretch>
            <a:fillRect/>
          </a:stretch>
        </p:blipFill>
        <p:spPr>
          <a:xfrm>
            <a:off x="333102" y="3332635"/>
            <a:ext cx="3638006" cy="2657531"/>
          </a:xfrm>
          <a:prstGeom prst="rect">
            <a:avLst/>
          </a:prstGeom>
        </p:spPr>
      </p:pic>
      <p:pic>
        <p:nvPicPr>
          <p:cNvPr id="3" name="Picture 2">
            <a:extLst>
              <a:ext uri="{FF2B5EF4-FFF2-40B4-BE49-F238E27FC236}">
                <a16:creationId xmlns:a16="http://schemas.microsoft.com/office/drawing/2014/main" id="{09DAB528-3BE9-65D3-F0F8-B79BA9A216F8}"/>
              </a:ext>
            </a:extLst>
          </p:cNvPr>
          <p:cNvPicPr>
            <a:picLocks noChangeAspect="1"/>
          </p:cNvPicPr>
          <p:nvPr/>
        </p:nvPicPr>
        <p:blipFill>
          <a:blip r:embed="rId3"/>
          <a:stretch>
            <a:fillRect/>
          </a:stretch>
        </p:blipFill>
        <p:spPr>
          <a:xfrm>
            <a:off x="4349815" y="3378382"/>
            <a:ext cx="4332914" cy="2611784"/>
          </a:xfrm>
          <a:prstGeom prst="rect">
            <a:avLst/>
          </a:prstGeom>
        </p:spPr>
      </p:pic>
      <p:sp>
        <p:nvSpPr>
          <p:cNvPr id="5" name="TextBox 4">
            <a:extLst>
              <a:ext uri="{FF2B5EF4-FFF2-40B4-BE49-F238E27FC236}">
                <a16:creationId xmlns:a16="http://schemas.microsoft.com/office/drawing/2014/main" id="{FA86B4B2-5AF7-B37F-9DD3-0C367F6B2353}"/>
              </a:ext>
            </a:extLst>
          </p:cNvPr>
          <p:cNvSpPr txBox="1"/>
          <p:nvPr/>
        </p:nvSpPr>
        <p:spPr>
          <a:xfrm>
            <a:off x="333103" y="1555750"/>
            <a:ext cx="8288384" cy="1754326"/>
          </a:xfrm>
          <a:prstGeom prst="rect">
            <a:avLst/>
          </a:prstGeom>
          <a:noFill/>
        </p:spPr>
        <p:txBody>
          <a:bodyPr wrap="square" rtlCol="0">
            <a:spAutoFit/>
          </a:bodyPr>
          <a:lstStyle/>
          <a:p>
            <a:pPr algn="just"/>
            <a:r>
              <a:rPr lang="en-US" sz="1200" dirty="0">
                <a:latin typeface="Arial" panose="020B0604020202020204" pitchFamily="34" charset="0"/>
                <a:cs typeface="Arial" panose="020B0604020202020204" pitchFamily="34" charset="0"/>
              </a:rPr>
              <a:t>The idea that independent power plants should not have PPA contracts but instead earn their revenue from merchant prices was began in the 1990’s. The general theory was that the investor should take the risk in the economics of what type of plant is most economic (with a tradeoff between capital and fuel costs). The idea the merchant plants should bid into the market implied that plants would make economically efficient decisions to improve efficiency and schedule maintenance.</a:t>
            </a:r>
          </a:p>
          <a:p>
            <a:pPr algn="just"/>
            <a:endParaRPr lang="en-US" sz="1200" dirty="0">
              <a:latin typeface="Arial" panose="020B0604020202020204" pitchFamily="34" charset="0"/>
              <a:cs typeface="Arial" panose="020B0604020202020204" pitchFamily="34" charset="0"/>
            </a:endParaRPr>
          </a:p>
          <a:p>
            <a:pPr algn="just"/>
            <a:r>
              <a:rPr lang="en-US" sz="1200" dirty="0">
                <a:latin typeface="Arial" panose="020B0604020202020204" pitchFamily="34" charset="0"/>
                <a:cs typeface="Arial" panose="020B0604020202020204" pitchFamily="34" charset="0"/>
              </a:rPr>
              <a:t>To introduce merchant risks, hedging and policy issues I begin by presenting some data on merchant prices. One feature is almost universal (maybe not in Norway) and that is the high correlation between natural gas and electricity prices.</a:t>
            </a:r>
          </a:p>
        </p:txBody>
      </p:sp>
      <p:sp>
        <p:nvSpPr>
          <p:cNvPr id="6" name="Slide Number Placeholder 5">
            <a:extLst>
              <a:ext uri="{FF2B5EF4-FFF2-40B4-BE49-F238E27FC236}">
                <a16:creationId xmlns:a16="http://schemas.microsoft.com/office/drawing/2014/main" id="{27D715F5-442D-B6D0-226A-7F896B5B100F}"/>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190</a:t>
            </a:fld>
            <a:endParaRPr lang="en-GB" dirty="0"/>
          </a:p>
        </p:txBody>
      </p:sp>
    </p:spTree>
    <p:extLst>
      <p:ext uri="{BB962C8B-B14F-4D97-AF65-F5344CB8AC3E}">
        <p14:creationId xmlns:p14="http://schemas.microsoft.com/office/powerpoint/2010/main" val="198853428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A21EE-0C0C-8449-1B43-D80D67058039}"/>
              </a:ext>
            </a:extLst>
          </p:cNvPr>
          <p:cNvSpPr>
            <a:spLocks noGrp="1"/>
          </p:cNvSpPr>
          <p:nvPr>
            <p:ph type="title"/>
          </p:nvPr>
        </p:nvSpPr>
        <p:spPr/>
        <p:txBody>
          <a:bodyPr>
            <a:normAutofit fontScale="90000"/>
          </a:bodyPr>
          <a:lstStyle/>
          <a:p>
            <a:r>
              <a:rPr lang="en-US" dirty="0"/>
              <a:t>Relationship Between Electricity and Gas Prices with Different Time Frames</a:t>
            </a:r>
          </a:p>
        </p:txBody>
      </p:sp>
      <p:sp>
        <p:nvSpPr>
          <p:cNvPr id="3" name="Content Placeholder 2">
            <a:extLst>
              <a:ext uri="{FF2B5EF4-FFF2-40B4-BE49-F238E27FC236}">
                <a16:creationId xmlns:a16="http://schemas.microsoft.com/office/drawing/2014/main" id="{75EAB256-FCBA-025A-F0D3-D88887779EFD}"/>
              </a:ext>
            </a:extLst>
          </p:cNvPr>
          <p:cNvSpPr>
            <a:spLocks noGrp="1"/>
          </p:cNvSpPr>
          <p:nvPr>
            <p:ph idx="1"/>
          </p:nvPr>
        </p:nvSpPr>
        <p:spPr/>
        <p:txBody>
          <a:bodyPr/>
          <a:lstStyle/>
          <a:p>
            <a:r>
              <a:rPr lang="en-US" dirty="0"/>
              <a:t>In the short-term on an hourly basis there are prices that are not correlated with natural gas as shown in the left-hand side graph. When averaged over longer periods, as in the right-hand side graph with average prices over a month in Denmark, the correlation is very strong.</a:t>
            </a:r>
          </a:p>
        </p:txBody>
      </p:sp>
      <p:sp>
        <p:nvSpPr>
          <p:cNvPr id="6" name="Slide Number Placeholder 5">
            <a:extLst>
              <a:ext uri="{FF2B5EF4-FFF2-40B4-BE49-F238E27FC236}">
                <a16:creationId xmlns:a16="http://schemas.microsoft.com/office/drawing/2014/main" id="{88ACB07C-08DC-A4CD-E377-75EBDF481122}"/>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191</a:t>
            </a:fld>
            <a:endParaRPr lang="en-GB" dirty="0"/>
          </a:p>
        </p:txBody>
      </p:sp>
      <p:pic>
        <p:nvPicPr>
          <p:cNvPr id="4" name="Picture 3">
            <a:extLst>
              <a:ext uri="{FF2B5EF4-FFF2-40B4-BE49-F238E27FC236}">
                <a16:creationId xmlns:a16="http://schemas.microsoft.com/office/drawing/2014/main" id="{1AFE65FC-19E1-6C98-0BF8-F9E96E0D5D7D}"/>
              </a:ext>
            </a:extLst>
          </p:cNvPr>
          <p:cNvPicPr>
            <a:picLocks noChangeAspect="1"/>
          </p:cNvPicPr>
          <p:nvPr/>
        </p:nvPicPr>
        <p:blipFill>
          <a:blip r:embed="rId2"/>
          <a:stretch>
            <a:fillRect/>
          </a:stretch>
        </p:blipFill>
        <p:spPr>
          <a:xfrm>
            <a:off x="125498" y="2772862"/>
            <a:ext cx="4348506" cy="3150236"/>
          </a:xfrm>
          <a:prstGeom prst="rect">
            <a:avLst/>
          </a:prstGeom>
        </p:spPr>
      </p:pic>
      <p:pic>
        <p:nvPicPr>
          <p:cNvPr id="5" name="Picture 4">
            <a:extLst>
              <a:ext uri="{FF2B5EF4-FFF2-40B4-BE49-F238E27FC236}">
                <a16:creationId xmlns:a16="http://schemas.microsoft.com/office/drawing/2014/main" id="{68BF9961-55AB-08D7-A329-6240D157712F}"/>
              </a:ext>
            </a:extLst>
          </p:cNvPr>
          <p:cNvPicPr>
            <a:picLocks noChangeAspect="1"/>
          </p:cNvPicPr>
          <p:nvPr/>
        </p:nvPicPr>
        <p:blipFill>
          <a:blip r:embed="rId3"/>
          <a:stretch>
            <a:fillRect/>
          </a:stretch>
        </p:blipFill>
        <p:spPr>
          <a:xfrm>
            <a:off x="4656638" y="2772862"/>
            <a:ext cx="4361865" cy="3150236"/>
          </a:xfrm>
          <a:prstGeom prst="rect">
            <a:avLst/>
          </a:prstGeom>
        </p:spPr>
      </p:pic>
    </p:spTree>
    <p:extLst>
      <p:ext uri="{BB962C8B-B14F-4D97-AF65-F5344CB8AC3E}">
        <p14:creationId xmlns:p14="http://schemas.microsoft.com/office/powerpoint/2010/main" val="266065304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A797-FF89-BB3E-4EFE-3DECB6270926}"/>
              </a:ext>
            </a:extLst>
          </p:cNvPr>
          <p:cNvSpPr>
            <a:spLocks noGrp="1"/>
          </p:cNvSpPr>
          <p:nvPr>
            <p:ph type="title"/>
          </p:nvPr>
        </p:nvSpPr>
        <p:spPr/>
        <p:txBody>
          <a:bodyPr>
            <a:normAutofit fontScale="90000"/>
          </a:bodyPr>
          <a:lstStyle/>
          <a:p>
            <a:r>
              <a:rPr lang="en-US" dirty="0"/>
              <a:t>Wind Production and Merchant Prices in Denmark</a:t>
            </a:r>
          </a:p>
        </p:txBody>
      </p:sp>
      <p:sp>
        <p:nvSpPr>
          <p:cNvPr id="3" name="Content Placeholder 2">
            <a:extLst>
              <a:ext uri="{FF2B5EF4-FFF2-40B4-BE49-F238E27FC236}">
                <a16:creationId xmlns:a16="http://schemas.microsoft.com/office/drawing/2014/main" id="{F099E488-E5E9-2C3B-C2F1-560F364896EF}"/>
              </a:ext>
            </a:extLst>
          </p:cNvPr>
          <p:cNvSpPr>
            <a:spLocks noGrp="1"/>
          </p:cNvSpPr>
          <p:nvPr>
            <p:ph idx="1"/>
          </p:nvPr>
        </p:nvSpPr>
        <p:spPr/>
        <p:txBody>
          <a:bodyPr/>
          <a:lstStyle/>
          <a:p>
            <a:r>
              <a:rPr lang="en-US" dirty="0"/>
              <a:t>One of the issues that will become more pronounced in the future is the relationship between renewable energy production and electricity merchant prices. The two graphs below show that in periods where there is a lot of wind production the prices tend to be low and vice versa when wind production is high. This can make hedging difficult. The graph on the right shows that the effect of wind is much more pronounced in Denmark than in France with prices that go to zero when there is a lot of wind.</a:t>
            </a:r>
          </a:p>
        </p:txBody>
      </p:sp>
      <p:pic>
        <p:nvPicPr>
          <p:cNvPr id="5" name="Picture 4">
            <a:extLst>
              <a:ext uri="{FF2B5EF4-FFF2-40B4-BE49-F238E27FC236}">
                <a16:creationId xmlns:a16="http://schemas.microsoft.com/office/drawing/2014/main" id="{312092AB-0F93-52B4-4C2B-CA0F425AC7C2}"/>
              </a:ext>
            </a:extLst>
          </p:cNvPr>
          <p:cNvPicPr>
            <a:picLocks noChangeAspect="1"/>
          </p:cNvPicPr>
          <p:nvPr/>
        </p:nvPicPr>
        <p:blipFill>
          <a:blip r:embed="rId2"/>
          <a:stretch>
            <a:fillRect/>
          </a:stretch>
        </p:blipFill>
        <p:spPr>
          <a:xfrm>
            <a:off x="248195" y="3038901"/>
            <a:ext cx="3993201" cy="2912115"/>
          </a:xfrm>
          <a:prstGeom prst="rect">
            <a:avLst/>
          </a:prstGeom>
        </p:spPr>
      </p:pic>
      <p:pic>
        <p:nvPicPr>
          <p:cNvPr id="4" name="Picture 3">
            <a:extLst>
              <a:ext uri="{FF2B5EF4-FFF2-40B4-BE49-F238E27FC236}">
                <a16:creationId xmlns:a16="http://schemas.microsoft.com/office/drawing/2014/main" id="{D1723FA0-5D89-9BDC-0465-7B18EF2D8F83}"/>
              </a:ext>
            </a:extLst>
          </p:cNvPr>
          <p:cNvPicPr>
            <a:picLocks noChangeAspect="1"/>
          </p:cNvPicPr>
          <p:nvPr/>
        </p:nvPicPr>
        <p:blipFill>
          <a:blip r:embed="rId3"/>
          <a:stretch>
            <a:fillRect/>
          </a:stretch>
        </p:blipFill>
        <p:spPr>
          <a:xfrm>
            <a:off x="4671965" y="3089368"/>
            <a:ext cx="3949522" cy="2861648"/>
          </a:xfrm>
          <a:prstGeom prst="rect">
            <a:avLst/>
          </a:prstGeom>
        </p:spPr>
      </p:pic>
      <p:sp>
        <p:nvSpPr>
          <p:cNvPr id="6" name="Slide Number Placeholder 5">
            <a:extLst>
              <a:ext uri="{FF2B5EF4-FFF2-40B4-BE49-F238E27FC236}">
                <a16:creationId xmlns:a16="http://schemas.microsoft.com/office/drawing/2014/main" id="{4559093E-FC7E-44D0-0841-8CDB010C263C}"/>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192</a:t>
            </a:fld>
            <a:endParaRPr lang="en-GB" dirty="0"/>
          </a:p>
        </p:txBody>
      </p:sp>
    </p:spTree>
    <p:extLst>
      <p:ext uri="{BB962C8B-B14F-4D97-AF65-F5344CB8AC3E}">
        <p14:creationId xmlns:p14="http://schemas.microsoft.com/office/powerpoint/2010/main" val="82799652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58F2E3-B1D8-4278-8576-7278E5B155AF}"/>
              </a:ext>
            </a:extLst>
          </p:cNvPr>
          <p:cNvSpPr>
            <a:spLocks noGrp="1"/>
          </p:cNvSpPr>
          <p:nvPr>
            <p:ph type="title"/>
          </p:nvPr>
        </p:nvSpPr>
        <p:spPr/>
        <p:txBody>
          <a:bodyPr>
            <a:normAutofit fontScale="90000"/>
          </a:bodyPr>
          <a:lstStyle/>
          <a:p>
            <a:r>
              <a:rPr lang="en-US" dirty="0"/>
              <a:t>Why Merchant Exposure is so Scary to </a:t>
            </a:r>
            <a:r>
              <a:rPr lang="en-US" dirty="0" err="1"/>
              <a:t>ti</a:t>
            </a:r>
            <a:r>
              <a:rPr lang="en-US" dirty="0"/>
              <a:t> Lenders and Investors</a:t>
            </a:r>
          </a:p>
        </p:txBody>
      </p:sp>
      <p:pic>
        <p:nvPicPr>
          <p:cNvPr id="5" name="Content Placeholder 4">
            <a:extLst>
              <a:ext uri="{FF2B5EF4-FFF2-40B4-BE49-F238E27FC236}">
                <a16:creationId xmlns:a16="http://schemas.microsoft.com/office/drawing/2014/main" id="{3B71335D-97B9-4F5B-9C62-8D10F2320AEE}"/>
              </a:ext>
            </a:extLst>
          </p:cNvPr>
          <p:cNvPicPr>
            <a:picLocks noGrp="1" noChangeAspect="1"/>
          </p:cNvPicPr>
          <p:nvPr>
            <p:ph idx="1"/>
          </p:nvPr>
        </p:nvPicPr>
        <p:blipFill>
          <a:blip r:embed="rId2"/>
          <a:stretch>
            <a:fillRect/>
          </a:stretch>
        </p:blipFill>
        <p:spPr>
          <a:xfrm>
            <a:off x="2251393" y="1451568"/>
            <a:ext cx="6346766" cy="4451629"/>
          </a:xfrm>
          <a:prstGeom prst="rect">
            <a:avLst/>
          </a:prstGeom>
        </p:spPr>
      </p:pic>
      <p:sp>
        <p:nvSpPr>
          <p:cNvPr id="6" name="TextBox 5">
            <a:extLst>
              <a:ext uri="{FF2B5EF4-FFF2-40B4-BE49-F238E27FC236}">
                <a16:creationId xmlns:a16="http://schemas.microsoft.com/office/drawing/2014/main" id="{559090D0-5E62-4DD3-8325-D158E6B14AD7}"/>
              </a:ext>
            </a:extLst>
          </p:cNvPr>
          <p:cNvSpPr txBox="1"/>
          <p:nvPr/>
        </p:nvSpPr>
        <p:spPr>
          <a:xfrm>
            <a:off x="7100596" y="1395847"/>
            <a:ext cx="2043404" cy="404085"/>
          </a:xfrm>
          <a:prstGeom prst="rect">
            <a:avLst/>
          </a:prstGeom>
          <a:noFill/>
        </p:spPr>
        <p:txBody>
          <a:bodyPr wrap="square" rtlCol="0">
            <a:spAutoFit/>
          </a:bodyPr>
          <a:lstStyle/>
          <a:p>
            <a:r>
              <a:rPr lang="en-US" sz="1013" dirty="0">
                <a:latin typeface="Arial" panose="020B0604020202020204" pitchFamily="34" charset="0"/>
                <a:cs typeface="Arial" panose="020B0604020202020204" pitchFamily="34" charset="0"/>
              </a:rPr>
              <a:t>A lot of merchant plants in US. Note the initial rating of BBB-</a:t>
            </a:r>
          </a:p>
        </p:txBody>
      </p:sp>
      <p:cxnSp>
        <p:nvCxnSpPr>
          <p:cNvPr id="8" name="Straight Arrow Connector 7">
            <a:extLst>
              <a:ext uri="{FF2B5EF4-FFF2-40B4-BE49-F238E27FC236}">
                <a16:creationId xmlns:a16="http://schemas.microsoft.com/office/drawing/2014/main" id="{A61C5622-FDEB-4492-99AF-6DEA08080853}"/>
              </a:ext>
            </a:extLst>
          </p:cNvPr>
          <p:cNvCxnSpPr>
            <a:cxnSpLocks/>
            <a:stCxn id="6" idx="1"/>
          </p:cNvCxnSpPr>
          <p:nvPr/>
        </p:nvCxnSpPr>
        <p:spPr>
          <a:xfrm flipH="1">
            <a:off x="4572000" y="1597890"/>
            <a:ext cx="2528596" cy="14295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1234070-B4A3-1D13-CB05-FC3CB80B0229}"/>
              </a:ext>
            </a:extLst>
          </p:cNvPr>
          <p:cNvSpPr txBox="1"/>
          <p:nvPr/>
        </p:nvSpPr>
        <p:spPr>
          <a:xfrm>
            <a:off x="200025" y="2915635"/>
            <a:ext cx="1869007" cy="923330"/>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This table demonstrates that the largest category of project finance defaults is merchant plants and explains why lenders are very sensitive to merchant exposure.</a:t>
            </a:r>
          </a:p>
        </p:txBody>
      </p:sp>
      <p:sp>
        <p:nvSpPr>
          <p:cNvPr id="2" name="Slide Number Placeholder 1">
            <a:extLst>
              <a:ext uri="{FF2B5EF4-FFF2-40B4-BE49-F238E27FC236}">
                <a16:creationId xmlns:a16="http://schemas.microsoft.com/office/drawing/2014/main" id="{6496C9AF-9900-3A8F-D7D2-D8B3440820AA}"/>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193</a:t>
            </a:fld>
            <a:endParaRPr lang="en-GB" dirty="0"/>
          </a:p>
        </p:txBody>
      </p:sp>
    </p:spTree>
    <p:extLst>
      <p:ext uri="{BB962C8B-B14F-4D97-AF65-F5344CB8AC3E}">
        <p14:creationId xmlns:p14="http://schemas.microsoft.com/office/powerpoint/2010/main" val="12196368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B18C9-6959-EB15-EB72-1C5A5D348D25}"/>
              </a:ext>
            </a:extLst>
          </p:cNvPr>
          <p:cNvSpPr>
            <a:spLocks noGrp="1"/>
          </p:cNvSpPr>
          <p:nvPr>
            <p:ph type="title"/>
          </p:nvPr>
        </p:nvSpPr>
        <p:spPr/>
        <p:txBody>
          <a:bodyPr/>
          <a:lstStyle/>
          <a:p>
            <a:r>
              <a:rPr lang="en-US" dirty="0"/>
              <a:t>Merchant Prices and E.ON Financials</a:t>
            </a:r>
          </a:p>
        </p:txBody>
      </p:sp>
      <p:pic>
        <p:nvPicPr>
          <p:cNvPr id="6" name="Content Placeholder 5">
            <a:extLst>
              <a:ext uri="{FF2B5EF4-FFF2-40B4-BE49-F238E27FC236}">
                <a16:creationId xmlns:a16="http://schemas.microsoft.com/office/drawing/2014/main" id="{D479F20E-FCC7-714A-8D17-B52C041BF742}"/>
              </a:ext>
            </a:extLst>
          </p:cNvPr>
          <p:cNvPicPr>
            <a:picLocks noGrp="1" noChangeAspect="1"/>
          </p:cNvPicPr>
          <p:nvPr>
            <p:ph idx="1"/>
          </p:nvPr>
        </p:nvPicPr>
        <p:blipFill>
          <a:blip r:embed="rId2"/>
          <a:stretch>
            <a:fillRect/>
          </a:stretch>
        </p:blipFill>
        <p:spPr>
          <a:xfrm>
            <a:off x="87449" y="2006782"/>
            <a:ext cx="8530764" cy="3900350"/>
          </a:xfrm>
        </p:spPr>
      </p:pic>
    </p:spTree>
    <p:extLst>
      <p:ext uri="{BB962C8B-B14F-4D97-AF65-F5344CB8AC3E}">
        <p14:creationId xmlns:p14="http://schemas.microsoft.com/office/powerpoint/2010/main" val="111537345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E3F7-23CA-3106-BDF2-D5A1A79D2B41}"/>
              </a:ext>
            </a:extLst>
          </p:cNvPr>
          <p:cNvSpPr>
            <a:spLocks noGrp="1"/>
          </p:cNvSpPr>
          <p:nvPr>
            <p:ph type="ctrTitle"/>
          </p:nvPr>
        </p:nvSpPr>
        <p:spPr>
          <a:xfrm>
            <a:off x="367393" y="2672205"/>
            <a:ext cx="6363891" cy="1325165"/>
          </a:xfrm>
        </p:spPr>
        <p:txBody>
          <a:bodyPr>
            <a:normAutofit fontScale="90000"/>
          </a:bodyPr>
          <a:lstStyle/>
          <a:p>
            <a:r>
              <a:rPr lang="en-US" dirty="0"/>
              <a:t>2020’s – Corporate PPA’s, Price Hedging, Merchant Tails in Renewable Projects</a:t>
            </a:r>
          </a:p>
        </p:txBody>
      </p:sp>
    </p:spTree>
    <p:extLst>
      <p:ext uri="{BB962C8B-B14F-4D97-AF65-F5344CB8AC3E}">
        <p14:creationId xmlns:p14="http://schemas.microsoft.com/office/powerpoint/2010/main" val="1705381565"/>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07F07-4F17-5A72-81E8-18A20FF1F2B3}"/>
              </a:ext>
            </a:extLst>
          </p:cNvPr>
          <p:cNvSpPr>
            <a:spLocks noGrp="1"/>
          </p:cNvSpPr>
          <p:nvPr>
            <p:ph type="ctrTitle"/>
          </p:nvPr>
        </p:nvSpPr>
        <p:spPr/>
        <p:txBody>
          <a:bodyPr/>
          <a:lstStyle/>
          <a:p>
            <a:r>
              <a:rPr lang="en-US" dirty="0"/>
              <a:t>Contracts and Allocation of Risks</a:t>
            </a:r>
          </a:p>
        </p:txBody>
      </p:sp>
    </p:spTree>
    <p:extLst>
      <p:ext uri="{BB962C8B-B14F-4D97-AF65-F5344CB8AC3E}">
        <p14:creationId xmlns:p14="http://schemas.microsoft.com/office/powerpoint/2010/main" val="177173610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3071A6-A1CE-4033-9D07-26D568639FE9}"/>
              </a:ext>
            </a:extLst>
          </p:cNvPr>
          <p:cNvSpPr>
            <a:spLocks noGrp="1"/>
          </p:cNvSpPr>
          <p:nvPr>
            <p:ph type="ctrTitle"/>
          </p:nvPr>
        </p:nvSpPr>
        <p:spPr/>
        <p:txBody>
          <a:bodyPr>
            <a:normAutofit fontScale="90000"/>
          </a:bodyPr>
          <a:lstStyle/>
          <a:p>
            <a:r>
              <a:rPr lang="en-029" dirty="0"/>
              <a:t>Structure of Contracts for Availability Projects and Output Projects</a:t>
            </a:r>
          </a:p>
        </p:txBody>
      </p:sp>
      <p:sp>
        <p:nvSpPr>
          <p:cNvPr id="2" name="Content Placeholder 1">
            <a:extLst>
              <a:ext uri="{FF2B5EF4-FFF2-40B4-BE49-F238E27FC236}">
                <a16:creationId xmlns:a16="http://schemas.microsoft.com/office/drawing/2014/main" id="{A529F105-3541-414C-A77A-9416169FF32E}"/>
              </a:ext>
            </a:extLst>
          </p:cNvPr>
          <p:cNvSpPr>
            <a:spLocks noGrp="1"/>
          </p:cNvSpPr>
          <p:nvPr>
            <p:ph type="body" sz="quarter" idx="13"/>
          </p:nvPr>
        </p:nvSpPr>
        <p:spPr>
          <a:xfrm>
            <a:off x="242609" y="1600201"/>
            <a:ext cx="8204480" cy="4306824"/>
          </a:xfrm>
        </p:spPr>
        <p:txBody>
          <a:bodyPr>
            <a:normAutofit lnSpcReduction="10000"/>
          </a:bodyPr>
          <a:lstStyle/>
          <a:p>
            <a:r>
              <a:rPr lang="en-029" sz="2800" dirty="0"/>
              <a:t>Output based projects and availability projects have different structure of contracts. </a:t>
            </a:r>
          </a:p>
          <a:p>
            <a:r>
              <a:rPr lang="en-029" sz="2800" dirty="0"/>
              <a:t>The availability projects generally are more complex because incentives must be structured in the contracts. </a:t>
            </a:r>
          </a:p>
          <a:p>
            <a:pPr lvl="1"/>
            <a:r>
              <a:rPr lang="en-029" dirty="0">
                <a:solidFill>
                  <a:schemeClr val="tx1"/>
                </a:solidFill>
              </a:rPr>
              <a:t>A toll way example could be used. If a toll way is structured as an output-based project, the revenues just depend on traffic. </a:t>
            </a:r>
          </a:p>
          <a:p>
            <a:pPr lvl="1"/>
            <a:r>
              <a:rPr lang="en-029" dirty="0">
                <a:solidFill>
                  <a:schemeClr val="tx1"/>
                </a:solidFill>
              </a:rPr>
              <a:t>If the toll way is output based, the revenues are not dependent on traffic, but incentives must be structured for making sure the road is in good condition and re-surfacing is completed in an efficient and timely basis.</a:t>
            </a:r>
            <a:endParaRPr lang="en-US" dirty="0">
              <a:solidFill>
                <a:schemeClr val="tx1"/>
              </a:solidFill>
            </a:endParaRPr>
          </a:p>
          <a:p>
            <a:endParaRPr lang="en-029" sz="2800" dirty="0"/>
          </a:p>
        </p:txBody>
      </p:sp>
      <p:sp>
        <p:nvSpPr>
          <p:cNvPr id="4" name="Slide Number Placeholder 3">
            <a:extLst>
              <a:ext uri="{FF2B5EF4-FFF2-40B4-BE49-F238E27FC236}">
                <a16:creationId xmlns:a16="http://schemas.microsoft.com/office/drawing/2014/main" id="{AA1B0090-E87A-4597-BA20-0EA48361A89C}"/>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B241CD2-1E45-42A3-B213-66A034DF9A3B}" type="slidenum">
              <a:rPr lang="en-GB" smtClean="0"/>
              <a:pPr algn="ctr"/>
              <a:t>197</a:t>
            </a:fld>
            <a:endParaRPr lang="ko-KR" altLang="en-US" dirty="0"/>
          </a:p>
        </p:txBody>
      </p:sp>
    </p:spTree>
    <p:extLst>
      <p:ext uri="{BB962C8B-B14F-4D97-AF65-F5344CB8AC3E}">
        <p14:creationId xmlns:p14="http://schemas.microsoft.com/office/powerpoint/2010/main" val="357681009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B04993-0E12-4E1F-B827-64272E633050}"/>
              </a:ext>
            </a:extLst>
          </p:cNvPr>
          <p:cNvSpPr>
            <a:spLocks noGrp="1"/>
          </p:cNvSpPr>
          <p:nvPr>
            <p:ph type="title"/>
          </p:nvPr>
        </p:nvSpPr>
        <p:spPr/>
        <p:txBody>
          <a:bodyPr/>
          <a:lstStyle/>
          <a:p>
            <a:r>
              <a:rPr lang="en-029" dirty="0"/>
              <a:t>Spinning Reserve and Batteries</a:t>
            </a:r>
          </a:p>
        </p:txBody>
      </p:sp>
      <p:sp>
        <p:nvSpPr>
          <p:cNvPr id="4" name="Content Placeholder 3">
            <a:extLst>
              <a:ext uri="{FF2B5EF4-FFF2-40B4-BE49-F238E27FC236}">
                <a16:creationId xmlns:a16="http://schemas.microsoft.com/office/drawing/2014/main" id="{ADD6F6DA-2E03-4F30-9572-84F8534CB47C}"/>
              </a:ext>
            </a:extLst>
          </p:cNvPr>
          <p:cNvSpPr>
            <a:spLocks noGrp="1"/>
          </p:cNvSpPr>
          <p:nvPr>
            <p:ph idx="1"/>
          </p:nvPr>
        </p:nvSpPr>
        <p:spPr/>
        <p:txBody>
          <a:bodyPr/>
          <a:lstStyle/>
          <a:p>
            <a:r>
              <a:rPr lang="en-029" dirty="0"/>
              <a:t>Solar Variation in Different Hours</a:t>
            </a:r>
          </a:p>
          <a:p>
            <a:endParaRPr lang="en-029" dirty="0"/>
          </a:p>
        </p:txBody>
      </p:sp>
      <p:pic>
        <p:nvPicPr>
          <p:cNvPr id="5" name="Picture 4">
            <a:extLst>
              <a:ext uri="{FF2B5EF4-FFF2-40B4-BE49-F238E27FC236}">
                <a16:creationId xmlns:a16="http://schemas.microsoft.com/office/drawing/2014/main" id="{E23ECB1A-1D50-422E-9184-87F81BB70952}"/>
              </a:ext>
            </a:extLst>
          </p:cNvPr>
          <p:cNvPicPr>
            <a:picLocks noChangeAspect="1"/>
          </p:cNvPicPr>
          <p:nvPr/>
        </p:nvPicPr>
        <p:blipFill>
          <a:blip r:embed="rId2"/>
          <a:stretch>
            <a:fillRect/>
          </a:stretch>
        </p:blipFill>
        <p:spPr>
          <a:xfrm>
            <a:off x="1409744" y="1911106"/>
            <a:ext cx="5813177" cy="4225210"/>
          </a:xfrm>
          <a:prstGeom prst="rect">
            <a:avLst/>
          </a:prstGeom>
        </p:spPr>
      </p:pic>
      <p:sp>
        <p:nvSpPr>
          <p:cNvPr id="6" name="TextBox 5">
            <a:extLst>
              <a:ext uri="{FF2B5EF4-FFF2-40B4-BE49-F238E27FC236}">
                <a16:creationId xmlns:a16="http://schemas.microsoft.com/office/drawing/2014/main" id="{113DE172-E141-4198-A0F0-6A9B554E5591}"/>
              </a:ext>
            </a:extLst>
          </p:cNvPr>
          <p:cNvSpPr txBox="1"/>
          <p:nvPr/>
        </p:nvSpPr>
        <p:spPr>
          <a:xfrm>
            <a:off x="5687736" y="2592198"/>
            <a:ext cx="2642532" cy="923330"/>
          </a:xfrm>
          <a:prstGeom prst="rect">
            <a:avLst/>
          </a:prstGeom>
          <a:noFill/>
        </p:spPr>
        <p:txBody>
          <a:bodyPr wrap="square" rtlCol="0">
            <a:spAutoFit/>
          </a:bodyPr>
          <a:lstStyle/>
          <a:p>
            <a:r>
              <a:rPr lang="en-029" dirty="0"/>
              <a:t>Need to Ramp up the Diesel Plant when the clouds come</a:t>
            </a:r>
          </a:p>
        </p:txBody>
      </p:sp>
      <p:cxnSp>
        <p:nvCxnSpPr>
          <p:cNvPr id="8" name="Straight Arrow Connector 7">
            <a:extLst>
              <a:ext uri="{FF2B5EF4-FFF2-40B4-BE49-F238E27FC236}">
                <a16:creationId xmlns:a16="http://schemas.microsoft.com/office/drawing/2014/main" id="{F730F378-93C1-438E-B78C-ACD61CC27833}"/>
              </a:ext>
            </a:extLst>
          </p:cNvPr>
          <p:cNvCxnSpPr/>
          <p:nvPr/>
        </p:nvCxnSpPr>
        <p:spPr>
          <a:xfrm flipH="1">
            <a:off x="3707934" y="3515528"/>
            <a:ext cx="2374084" cy="12997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074674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099B39-0DD9-4550-B313-02D1BA64D8BA}"/>
              </a:ext>
            </a:extLst>
          </p:cNvPr>
          <p:cNvSpPr>
            <a:spLocks noGrp="1"/>
          </p:cNvSpPr>
          <p:nvPr>
            <p:ph type="ctrTitle"/>
          </p:nvPr>
        </p:nvSpPr>
        <p:spPr/>
        <p:txBody>
          <a:bodyPr/>
          <a:lstStyle/>
          <a:p>
            <a:r>
              <a:rPr lang="en-029" dirty="0"/>
              <a:t>Weekly Solar Irradiation</a:t>
            </a:r>
          </a:p>
        </p:txBody>
      </p:sp>
      <p:sp>
        <p:nvSpPr>
          <p:cNvPr id="4" name="Slide Number Placeholder 3">
            <a:extLst>
              <a:ext uri="{FF2B5EF4-FFF2-40B4-BE49-F238E27FC236}">
                <a16:creationId xmlns:a16="http://schemas.microsoft.com/office/drawing/2014/main" id="{61E1DA0F-D540-4EA2-B57A-976689277BB9}"/>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199</a:t>
            </a:fld>
            <a:endParaRPr lang="ko-KR" altLang="en-US" dirty="0"/>
          </a:p>
        </p:txBody>
      </p:sp>
      <p:pic>
        <p:nvPicPr>
          <p:cNvPr id="5" name="Content Placeholder 4">
            <a:extLst>
              <a:ext uri="{FF2B5EF4-FFF2-40B4-BE49-F238E27FC236}">
                <a16:creationId xmlns:a16="http://schemas.microsoft.com/office/drawing/2014/main" id="{9F763212-976B-4E7F-A4F3-070109A3F511}"/>
              </a:ext>
            </a:extLst>
          </p:cNvPr>
          <p:cNvPicPr>
            <a:picLocks noGrp="1" noChangeAspect="1"/>
          </p:cNvPicPr>
          <p:nvPr>
            <p:ph idx="4294967295"/>
          </p:nvPr>
        </p:nvPicPr>
        <p:blipFill>
          <a:blip r:embed="rId2"/>
          <a:stretch>
            <a:fillRect/>
          </a:stretch>
        </p:blipFill>
        <p:spPr>
          <a:xfrm>
            <a:off x="1539205" y="1564745"/>
            <a:ext cx="6056313" cy="4395788"/>
          </a:xfrm>
          <a:prstGeom prst="rect">
            <a:avLst/>
          </a:prstGeom>
        </p:spPr>
      </p:pic>
    </p:spTree>
    <p:extLst>
      <p:ext uri="{BB962C8B-B14F-4D97-AF65-F5344CB8AC3E}">
        <p14:creationId xmlns:p14="http://schemas.microsoft.com/office/powerpoint/2010/main" val="1237239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4776A-71F2-FD3E-C20F-26AA2C350D4E}"/>
              </a:ext>
            </a:extLst>
          </p:cNvPr>
          <p:cNvSpPr>
            <a:spLocks noGrp="1"/>
          </p:cNvSpPr>
          <p:nvPr>
            <p:ph type="ctrTitle"/>
          </p:nvPr>
        </p:nvSpPr>
        <p:spPr/>
        <p:txBody>
          <a:bodyPr/>
          <a:lstStyle/>
          <a:p>
            <a:r>
              <a:rPr lang="en-US" dirty="0"/>
              <a:t>Slides</a:t>
            </a:r>
          </a:p>
        </p:txBody>
      </p:sp>
      <p:sp>
        <p:nvSpPr>
          <p:cNvPr id="3" name="Text Placeholder 2">
            <a:extLst>
              <a:ext uri="{FF2B5EF4-FFF2-40B4-BE49-F238E27FC236}">
                <a16:creationId xmlns:a16="http://schemas.microsoft.com/office/drawing/2014/main" id="{22E3C5A4-AF3C-FB98-0035-49653D2A6EE4}"/>
              </a:ext>
            </a:extLst>
          </p:cNvPr>
          <p:cNvSpPr>
            <a:spLocks noGrp="1"/>
          </p:cNvSpPr>
          <p:nvPr>
            <p:ph type="body" sz="quarter" idx="13"/>
          </p:nvPr>
        </p:nvSpPr>
        <p:spPr/>
        <p:txBody>
          <a:bodyPr/>
          <a:lstStyle/>
          <a:p>
            <a:r>
              <a:rPr lang="en-US" dirty="0"/>
              <a:t>I have included slides that probably can be skipped for reference</a:t>
            </a:r>
          </a:p>
          <a:p>
            <a:r>
              <a:rPr lang="en-US" dirty="0"/>
              <a:t>This depends on the interests of people in the class</a:t>
            </a:r>
          </a:p>
        </p:txBody>
      </p:sp>
    </p:spTree>
    <p:extLst>
      <p:ext uri="{BB962C8B-B14F-4D97-AF65-F5344CB8AC3E}">
        <p14:creationId xmlns:p14="http://schemas.microsoft.com/office/powerpoint/2010/main" val="2936783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1556F-3016-B7A9-A8B1-3B7C3BBA2B8D}"/>
              </a:ext>
            </a:extLst>
          </p:cNvPr>
          <p:cNvSpPr>
            <a:spLocks noGrp="1"/>
          </p:cNvSpPr>
          <p:nvPr>
            <p:ph type="ctrTitle"/>
          </p:nvPr>
        </p:nvSpPr>
        <p:spPr/>
        <p:txBody>
          <a:bodyPr/>
          <a:lstStyle/>
          <a:p>
            <a:r>
              <a:rPr lang="en-US" dirty="0"/>
              <a:t>Most Contracts are Swap Contracts – P99 Hedge</a:t>
            </a:r>
          </a:p>
        </p:txBody>
      </p:sp>
      <p:pic>
        <p:nvPicPr>
          <p:cNvPr id="5" name="Picture 4">
            <a:extLst>
              <a:ext uri="{FF2B5EF4-FFF2-40B4-BE49-F238E27FC236}">
                <a16:creationId xmlns:a16="http://schemas.microsoft.com/office/drawing/2014/main" id="{F46AA48C-DA10-1BA6-DAEF-DC13E6DB7166}"/>
              </a:ext>
            </a:extLst>
          </p:cNvPr>
          <p:cNvPicPr>
            <a:picLocks noChangeAspect="1"/>
          </p:cNvPicPr>
          <p:nvPr/>
        </p:nvPicPr>
        <p:blipFill>
          <a:blip r:embed="rId2"/>
          <a:stretch>
            <a:fillRect/>
          </a:stretch>
        </p:blipFill>
        <p:spPr>
          <a:xfrm>
            <a:off x="593984" y="1527305"/>
            <a:ext cx="7699623" cy="4569695"/>
          </a:xfrm>
          <a:prstGeom prst="rect">
            <a:avLst/>
          </a:prstGeom>
        </p:spPr>
      </p:pic>
    </p:spTree>
    <p:extLst>
      <p:ext uri="{BB962C8B-B14F-4D97-AF65-F5344CB8AC3E}">
        <p14:creationId xmlns:p14="http://schemas.microsoft.com/office/powerpoint/2010/main" val="22095075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4268FD-AA5C-404C-A97C-355B5D2EB7A8}"/>
              </a:ext>
            </a:extLst>
          </p:cNvPr>
          <p:cNvSpPr>
            <a:spLocks noGrp="1"/>
          </p:cNvSpPr>
          <p:nvPr>
            <p:ph type="ctrTitle"/>
          </p:nvPr>
        </p:nvSpPr>
        <p:spPr/>
        <p:txBody>
          <a:bodyPr/>
          <a:lstStyle/>
          <a:p>
            <a:r>
              <a:rPr lang="en-US" dirty="0"/>
              <a:t>Solar Patterns in Northern Nigeria</a:t>
            </a:r>
            <a:endParaRPr lang="en-CH" dirty="0"/>
          </a:p>
        </p:txBody>
      </p:sp>
      <p:sp>
        <p:nvSpPr>
          <p:cNvPr id="4" name="Slide Number Placeholder 3">
            <a:extLst>
              <a:ext uri="{FF2B5EF4-FFF2-40B4-BE49-F238E27FC236}">
                <a16:creationId xmlns:a16="http://schemas.microsoft.com/office/drawing/2014/main" id="{1D91B80E-C394-42B6-A005-75D7DE31F5E4}"/>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200</a:t>
            </a:fld>
            <a:endParaRPr lang="ko-KR" altLang="en-US" dirty="0"/>
          </a:p>
        </p:txBody>
      </p:sp>
      <p:graphicFrame>
        <p:nvGraphicFramePr>
          <p:cNvPr id="7" name="Content Placeholder 6">
            <a:extLst>
              <a:ext uri="{FF2B5EF4-FFF2-40B4-BE49-F238E27FC236}">
                <a16:creationId xmlns:a16="http://schemas.microsoft.com/office/drawing/2014/main" id="{16500275-EBF7-42B7-B835-238E0163E1C4}"/>
              </a:ext>
            </a:extLst>
          </p:cNvPr>
          <p:cNvGraphicFramePr>
            <a:graphicFrameLocks noGrp="1"/>
          </p:cNvGraphicFramePr>
          <p:nvPr>
            <p:ph idx="4294967295"/>
          </p:nvPr>
        </p:nvGraphicFramePr>
        <p:xfrm>
          <a:off x="242608" y="1347698"/>
          <a:ext cx="8316913" cy="43957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1023068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43489-82BE-4DC2-B897-6F327D3004AB}"/>
              </a:ext>
            </a:extLst>
          </p:cNvPr>
          <p:cNvSpPr>
            <a:spLocks noGrp="1"/>
          </p:cNvSpPr>
          <p:nvPr>
            <p:ph type="ctrTitle"/>
          </p:nvPr>
        </p:nvSpPr>
        <p:spPr/>
        <p:txBody>
          <a:bodyPr/>
          <a:lstStyle/>
          <a:p>
            <a:r>
              <a:rPr lang="en-US" dirty="0"/>
              <a:t>Illustration of Reduction in Fires</a:t>
            </a:r>
          </a:p>
        </p:txBody>
      </p:sp>
      <p:sp>
        <p:nvSpPr>
          <p:cNvPr id="3" name="Text Placeholder 2">
            <a:extLst>
              <a:ext uri="{FF2B5EF4-FFF2-40B4-BE49-F238E27FC236}">
                <a16:creationId xmlns:a16="http://schemas.microsoft.com/office/drawing/2014/main" id="{66E5F263-825B-4F0A-A4D7-6379FDE2E621}"/>
              </a:ext>
            </a:extLst>
          </p:cNvPr>
          <p:cNvSpPr>
            <a:spLocks noGrp="1"/>
          </p:cNvSpPr>
          <p:nvPr>
            <p:ph type="body" sz="quarter" idx="13"/>
          </p:nvPr>
        </p:nvSpPr>
        <p:spPr>
          <a:xfrm>
            <a:off x="242608" y="1787596"/>
            <a:ext cx="3315607" cy="4021943"/>
          </a:xfrm>
        </p:spPr>
        <p:txBody>
          <a:bodyPr>
            <a:normAutofit fontScale="70000" lnSpcReduction="20000"/>
          </a:bodyPr>
          <a:lstStyle/>
          <a:p>
            <a:r>
              <a:rPr lang="en-US" dirty="0"/>
              <a:t>Is it worth it to put in smoke detectors</a:t>
            </a:r>
          </a:p>
          <a:p>
            <a:r>
              <a:rPr lang="en-US" dirty="0"/>
              <a:t>According to estimates by the National Fire Protection Association and the U.S. Fire Administration, U.S. home usage of smoke alarms rose from less than 10% in 1975 to at least 95% in 2000, while the number of home fire deaths was cut nearly in half. Thus the home smoke alarm is credited as the greatest success story in fire safety in the last part of the 20th  century, because it alone represented a highly effective fire safety technology with leverage on most of the fire death problem that went from only token usage to nearly universal usage in a remarkably short time.</a:t>
            </a:r>
          </a:p>
          <a:p>
            <a:endParaRPr lang="en-US" dirty="0"/>
          </a:p>
        </p:txBody>
      </p:sp>
      <p:pic>
        <p:nvPicPr>
          <p:cNvPr id="5" name="Picture 4">
            <a:extLst>
              <a:ext uri="{FF2B5EF4-FFF2-40B4-BE49-F238E27FC236}">
                <a16:creationId xmlns:a16="http://schemas.microsoft.com/office/drawing/2014/main" id="{EF712E1B-3BB7-4373-8B4B-6A9D069FDD46}"/>
              </a:ext>
            </a:extLst>
          </p:cNvPr>
          <p:cNvPicPr>
            <a:picLocks noChangeAspect="1"/>
          </p:cNvPicPr>
          <p:nvPr/>
        </p:nvPicPr>
        <p:blipFill>
          <a:blip r:embed="rId2"/>
          <a:stretch>
            <a:fillRect/>
          </a:stretch>
        </p:blipFill>
        <p:spPr>
          <a:xfrm>
            <a:off x="3735812" y="1639208"/>
            <a:ext cx="5283487" cy="4318720"/>
          </a:xfrm>
          <a:prstGeom prst="rect">
            <a:avLst/>
          </a:prstGeom>
        </p:spPr>
      </p:pic>
    </p:spTree>
    <p:extLst>
      <p:ext uri="{BB962C8B-B14F-4D97-AF65-F5344CB8AC3E}">
        <p14:creationId xmlns:p14="http://schemas.microsoft.com/office/powerpoint/2010/main" val="399382578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6A2A77-0F9B-4C1C-BAED-181C6551B2C2}"/>
              </a:ext>
            </a:extLst>
          </p:cNvPr>
          <p:cNvSpPr>
            <a:spLocks noGrp="1"/>
          </p:cNvSpPr>
          <p:nvPr>
            <p:ph type="ctrTitle"/>
          </p:nvPr>
        </p:nvSpPr>
        <p:spPr/>
        <p:txBody>
          <a:bodyPr>
            <a:normAutofit fontScale="90000"/>
          </a:bodyPr>
          <a:lstStyle/>
          <a:p>
            <a:r>
              <a:rPr lang="en-US" dirty="0"/>
              <a:t>California Duck Diagram and More Extreme Need for Ramping and Spinning Reserve</a:t>
            </a:r>
            <a:endParaRPr lang="en-CH" dirty="0"/>
          </a:p>
        </p:txBody>
      </p:sp>
      <p:sp>
        <p:nvSpPr>
          <p:cNvPr id="4" name="Slide Number Placeholder 3">
            <a:extLst>
              <a:ext uri="{FF2B5EF4-FFF2-40B4-BE49-F238E27FC236}">
                <a16:creationId xmlns:a16="http://schemas.microsoft.com/office/drawing/2014/main" id="{79F52866-3ACA-46CB-A113-E5EF80E1B021}"/>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202</a:t>
            </a:fld>
            <a:endParaRPr lang="ko-KR" altLang="en-US" dirty="0"/>
          </a:p>
        </p:txBody>
      </p:sp>
      <p:pic>
        <p:nvPicPr>
          <p:cNvPr id="5" name="Content Placeholder 4">
            <a:extLst>
              <a:ext uri="{FF2B5EF4-FFF2-40B4-BE49-F238E27FC236}">
                <a16:creationId xmlns:a16="http://schemas.microsoft.com/office/drawing/2014/main" id="{AAD1431D-9A59-4034-B234-C168030E13F5}"/>
              </a:ext>
            </a:extLst>
          </p:cNvPr>
          <p:cNvPicPr>
            <a:picLocks noGrp="1" noChangeAspect="1"/>
          </p:cNvPicPr>
          <p:nvPr>
            <p:ph idx="4294967295"/>
          </p:nvPr>
        </p:nvPicPr>
        <p:blipFill>
          <a:blip r:embed="rId2"/>
          <a:stretch>
            <a:fillRect/>
          </a:stretch>
        </p:blipFill>
        <p:spPr>
          <a:xfrm>
            <a:off x="1155939" y="1504682"/>
            <a:ext cx="6245225" cy="4395787"/>
          </a:xfrm>
          <a:prstGeom prst="rect">
            <a:avLst/>
          </a:prstGeom>
        </p:spPr>
      </p:pic>
    </p:spTree>
    <p:extLst>
      <p:ext uri="{BB962C8B-B14F-4D97-AF65-F5344CB8AC3E}">
        <p14:creationId xmlns:p14="http://schemas.microsoft.com/office/powerpoint/2010/main" val="162026404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24C40-0FD2-D061-A239-625D13B54295}"/>
              </a:ext>
            </a:extLst>
          </p:cNvPr>
          <p:cNvSpPr>
            <a:spLocks noGrp="1"/>
          </p:cNvSpPr>
          <p:nvPr>
            <p:ph type="ctrTitle"/>
          </p:nvPr>
        </p:nvSpPr>
        <p:spPr/>
        <p:txBody>
          <a:bodyPr/>
          <a:lstStyle/>
          <a:p>
            <a:r>
              <a:rPr lang="en-US" dirty="0"/>
              <a:t>Prices Wind and Consumption</a:t>
            </a:r>
          </a:p>
        </p:txBody>
      </p:sp>
      <p:pic>
        <p:nvPicPr>
          <p:cNvPr id="5" name="Picture 4">
            <a:extLst>
              <a:ext uri="{FF2B5EF4-FFF2-40B4-BE49-F238E27FC236}">
                <a16:creationId xmlns:a16="http://schemas.microsoft.com/office/drawing/2014/main" id="{0971B68E-1ABA-4F5B-4AA4-0B8B28625E16}"/>
              </a:ext>
            </a:extLst>
          </p:cNvPr>
          <p:cNvPicPr>
            <a:picLocks noChangeAspect="1"/>
          </p:cNvPicPr>
          <p:nvPr/>
        </p:nvPicPr>
        <p:blipFill>
          <a:blip r:embed="rId2"/>
          <a:stretch>
            <a:fillRect/>
          </a:stretch>
        </p:blipFill>
        <p:spPr>
          <a:xfrm>
            <a:off x="576072" y="1488921"/>
            <a:ext cx="7296912" cy="5219732"/>
          </a:xfrm>
          <a:prstGeom prst="rect">
            <a:avLst/>
          </a:prstGeom>
        </p:spPr>
      </p:pic>
    </p:spTree>
    <p:extLst>
      <p:ext uri="{BB962C8B-B14F-4D97-AF65-F5344CB8AC3E}">
        <p14:creationId xmlns:p14="http://schemas.microsoft.com/office/powerpoint/2010/main" val="136934011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C0686-F07E-9CB6-8EC3-2D7305284763}"/>
              </a:ext>
            </a:extLst>
          </p:cNvPr>
          <p:cNvSpPr>
            <a:spLocks noGrp="1"/>
          </p:cNvSpPr>
          <p:nvPr>
            <p:ph type="ctrTitle"/>
          </p:nvPr>
        </p:nvSpPr>
        <p:spPr/>
        <p:txBody>
          <a:bodyPr/>
          <a:lstStyle/>
          <a:p>
            <a:r>
              <a:rPr lang="en-US" dirty="0"/>
              <a:t>Consumption and Prognosis</a:t>
            </a:r>
          </a:p>
        </p:txBody>
      </p:sp>
      <p:pic>
        <p:nvPicPr>
          <p:cNvPr id="5" name="Picture 4">
            <a:extLst>
              <a:ext uri="{FF2B5EF4-FFF2-40B4-BE49-F238E27FC236}">
                <a16:creationId xmlns:a16="http://schemas.microsoft.com/office/drawing/2014/main" id="{A3260C22-645C-4B53-9DCB-E99C3C686942}"/>
              </a:ext>
            </a:extLst>
          </p:cNvPr>
          <p:cNvPicPr>
            <a:picLocks noChangeAspect="1"/>
          </p:cNvPicPr>
          <p:nvPr/>
        </p:nvPicPr>
        <p:blipFill>
          <a:blip r:embed="rId2"/>
          <a:stretch>
            <a:fillRect/>
          </a:stretch>
        </p:blipFill>
        <p:spPr>
          <a:xfrm>
            <a:off x="694944" y="1313885"/>
            <a:ext cx="7223760" cy="5216511"/>
          </a:xfrm>
          <a:prstGeom prst="rect">
            <a:avLst/>
          </a:prstGeom>
        </p:spPr>
      </p:pic>
    </p:spTree>
    <p:extLst>
      <p:ext uri="{BB962C8B-B14F-4D97-AF65-F5344CB8AC3E}">
        <p14:creationId xmlns:p14="http://schemas.microsoft.com/office/powerpoint/2010/main" val="591160812"/>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01647-A086-44F0-83BC-2CC9B7A6BBDD}"/>
              </a:ext>
            </a:extLst>
          </p:cNvPr>
          <p:cNvSpPr>
            <a:spLocks noGrp="1"/>
          </p:cNvSpPr>
          <p:nvPr>
            <p:ph type="ctrTitle"/>
          </p:nvPr>
        </p:nvSpPr>
        <p:spPr>
          <a:xfrm>
            <a:off x="155741" y="568976"/>
            <a:ext cx="8334464" cy="830056"/>
          </a:xfrm>
        </p:spPr>
        <p:txBody>
          <a:bodyPr>
            <a:normAutofit/>
          </a:bodyPr>
          <a:lstStyle/>
          <a:p>
            <a:r>
              <a:rPr lang="en-029" sz="4000" dirty="0"/>
              <a:t>Tricky Allocation Issues</a:t>
            </a:r>
          </a:p>
        </p:txBody>
      </p:sp>
      <p:sp>
        <p:nvSpPr>
          <p:cNvPr id="3" name="Content Placeholder 2">
            <a:extLst>
              <a:ext uri="{FF2B5EF4-FFF2-40B4-BE49-F238E27FC236}">
                <a16:creationId xmlns:a16="http://schemas.microsoft.com/office/drawing/2014/main" id="{17383604-67CD-4044-93EE-E22D5CE5D917}"/>
              </a:ext>
            </a:extLst>
          </p:cNvPr>
          <p:cNvSpPr>
            <a:spLocks noGrp="1"/>
          </p:cNvSpPr>
          <p:nvPr>
            <p:ph type="body" sz="quarter" idx="13"/>
          </p:nvPr>
        </p:nvSpPr>
        <p:spPr>
          <a:xfrm>
            <a:off x="242609" y="1664208"/>
            <a:ext cx="8160728" cy="4296325"/>
          </a:xfrm>
        </p:spPr>
        <p:txBody>
          <a:bodyPr>
            <a:normAutofit lnSpcReduction="10000"/>
          </a:bodyPr>
          <a:lstStyle/>
          <a:p>
            <a:r>
              <a:rPr lang="en-029" sz="2800" dirty="0"/>
              <a:t>Who should take specific risks</a:t>
            </a:r>
          </a:p>
          <a:p>
            <a:pPr lvl="1"/>
            <a:r>
              <a:rPr lang="en-029" dirty="0">
                <a:solidFill>
                  <a:schemeClr val="tx1"/>
                </a:solidFill>
              </a:rPr>
              <a:t>Temperature risk when the plant (thermal or solar) operates less efficiently at higher temperatures – should the investor build the plant in more efficient places and take the risk</a:t>
            </a:r>
          </a:p>
          <a:p>
            <a:pPr lvl="1"/>
            <a:r>
              <a:rPr lang="en-029" dirty="0">
                <a:solidFill>
                  <a:schemeClr val="tx1"/>
                </a:solidFill>
              </a:rPr>
              <a:t>Fuel transport risk such as insufficient gas supply – should the investor build a pipeline that is deep underground and cannot be damaged</a:t>
            </a:r>
          </a:p>
          <a:p>
            <a:pPr lvl="1"/>
            <a:r>
              <a:rPr lang="en-029" dirty="0">
                <a:solidFill>
                  <a:schemeClr val="tx1"/>
                </a:solidFill>
              </a:rPr>
              <a:t>Transmission risk if the power cannot be delivered to the distribution system – should the plant be built in a place that minimizes transmission congestion. Consider both renewable and thermal.</a:t>
            </a:r>
          </a:p>
          <a:p>
            <a:pPr lvl="1"/>
            <a:r>
              <a:rPr lang="en-029" dirty="0">
                <a:solidFill>
                  <a:schemeClr val="tx1"/>
                </a:solidFill>
              </a:rPr>
              <a:t>Distribution risk if the distribution system cannot accept the load</a:t>
            </a:r>
          </a:p>
        </p:txBody>
      </p:sp>
    </p:spTree>
    <p:extLst>
      <p:ext uri="{BB962C8B-B14F-4D97-AF65-F5344CB8AC3E}">
        <p14:creationId xmlns:p14="http://schemas.microsoft.com/office/powerpoint/2010/main" val="221770688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34FD7-AAC7-932E-FD75-8DC89A417E1A}"/>
              </a:ext>
            </a:extLst>
          </p:cNvPr>
          <p:cNvSpPr>
            <a:spLocks noGrp="1"/>
          </p:cNvSpPr>
          <p:nvPr>
            <p:ph type="ctrTitle"/>
          </p:nvPr>
        </p:nvSpPr>
        <p:spPr/>
        <p:txBody>
          <a:bodyPr/>
          <a:lstStyle/>
          <a:p>
            <a:r>
              <a:rPr lang="en-US" dirty="0"/>
              <a:t>Who should take what risks</a:t>
            </a:r>
          </a:p>
        </p:txBody>
      </p:sp>
      <p:sp>
        <p:nvSpPr>
          <p:cNvPr id="3" name="Content Placeholder 2">
            <a:extLst>
              <a:ext uri="{FF2B5EF4-FFF2-40B4-BE49-F238E27FC236}">
                <a16:creationId xmlns:a16="http://schemas.microsoft.com/office/drawing/2014/main" id="{6E192D3C-3639-AC87-4741-E44F3B1B3CBC}"/>
              </a:ext>
            </a:extLst>
          </p:cNvPr>
          <p:cNvSpPr>
            <a:spLocks noGrp="1"/>
          </p:cNvSpPr>
          <p:nvPr>
            <p:ph type="body" sz="quarter" idx="13"/>
          </p:nvPr>
        </p:nvSpPr>
        <p:spPr/>
        <p:txBody>
          <a:bodyPr/>
          <a:lstStyle/>
          <a:p>
            <a:r>
              <a:rPr lang="en-US" dirty="0"/>
              <a:t>Incentives and who can manage risk</a:t>
            </a:r>
          </a:p>
          <a:p>
            <a:pPr lvl="1"/>
            <a:r>
              <a:rPr lang="en-US" dirty="0">
                <a:solidFill>
                  <a:schemeClr val="tx1"/>
                </a:solidFill>
              </a:rPr>
              <a:t>Volume risk – buy at P99 annually</a:t>
            </a:r>
          </a:p>
          <a:p>
            <a:pPr lvl="1"/>
            <a:r>
              <a:rPr lang="en-US" dirty="0">
                <a:solidFill>
                  <a:schemeClr val="tx1"/>
                </a:solidFill>
              </a:rPr>
              <a:t>Construction risk – fixed price with CFD</a:t>
            </a:r>
          </a:p>
          <a:p>
            <a:pPr lvl="1"/>
            <a:r>
              <a:rPr lang="en-US" dirty="0">
                <a:solidFill>
                  <a:schemeClr val="tx1"/>
                </a:solidFill>
              </a:rPr>
              <a:t>O&amp;M risk – fixed price</a:t>
            </a:r>
          </a:p>
          <a:p>
            <a:pPr lvl="1"/>
            <a:r>
              <a:rPr lang="en-US" dirty="0">
                <a:solidFill>
                  <a:schemeClr val="tx1"/>
                </a:solidFill>
              </a:rPr>
              <a:t>Inflation risk – during contract can be fixed or variable</a:t>
            </a:r>
          </a:p>
        </p:txBody>
      </p:sp>
    </p:spTree>
    <p:extLst>
      <p:ext uri="{BB962C8B-B14F-4D97-AF65-F5344CB8AC3E}">
        <p14:creationId xmlns:p14="http://schemas.microsoft.com/office/powerpoint/2010/main" val="264652220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353821-D0C1-47B0-83C4-356BDF93F1CC}"/>
              </a:ext>
            </a:extLst>
          </p:cNvPr>
          <p:cNvSpPr>
            <a:spLocks noGrp="1"/>
          </p:cNvSpPr>
          <p:nvPr>
            <p:ph type="ctrTitle"/>
          </p:nvPr>
        </p:nvSpPr>
        <p:spPr/>
        <p:txBody>
          <a:bodyPr>
            <a:normAutofit fontScale="90000"/>
          </a:bodyPr>
          <a:lstStyle/>
          <a:p>
            <a:r>
              <a:rPr lang="en-US" dirty="0"/>
              <a:t>Risk Allocation between IPP Investor and the Off-taker</a:t>
            </a:r>
          </a:p>
        </p:txBody>
      </p:sp>
      <p:sp>
        <p:nvSpPr>
          <p:cNvPr id="9" name="Content Placeholder 8"/>
          <p:cNvSpPr>
            <a:spLocks noGrp="1"/>
          </p:cNvSpPr>
          <p:nvPr>
            <p:ph type="body" sz="quarter" idx="13"/>
          </p:nvPr>
        </p:nvSpPr>
        <p:spPr>
          <a:xfrm>
            <a:off x="242609" y="1600201"/>
            <a:ext cx="4228808" cy="3703320"/>
          </a:xfrm>
        </p:spPr>
        <p:txBody>
          <a:bodyPr>
            <a:noAutofit/>
          </a:bodyPr>
          <a:lstStyle/>
          <a:p>
            <a:pPr marL="386953" indent="-342900">
              <a:buFont typeface="+mj-lt"/>
              <a:buAutoNum type="arabicPeriod"/>
            </a:pPr>
            <a:r>
              <a:rPr lang="en-US" sz="2000" dirty="0"/>
              <a:t>Plant Cost and Construction Delay</a:t>
            </a:r>
          </a:p>
          <a:p>
            <a:pPr marL="386953" indent="-342900">
              <a:buFont typeface="+mj-lt"/>
              <a:buAutoNum type="arabicPeriod"/>
            </a:pPr>
            <a:r>
              <a:rPr lang="en-US" sz="2000" dirty="0"/>
              <a:t>Efficiency (Heat Rate)</a:t>
            </a:r>
          </a:p>
          <a:p>
            <a:pPr marL="386953" indent="-342900">
              <a:buFont typeface="+mj-lt"/>
              <a:buAutoNum type="arabicPeriod"/>
            </a:pPr>
            <a:r>
              <a:rPr lang="en-US" sz="2000" dirty="0"/>
              <a:t>Fuel Price</a:t>
            </a:r>
          </a:p>
          <a:p>
            <a:pPr marL="386953" indent="-342900">
              <a:buFont typeface="+mj-lt"/>
              <a:buAutoNum type="arabicPeriod"/>
            </a:pPr>
            <a:r>
              <a:rPr lang="en-US" sz="2000" dirty="0"/>
              <a:t>Capacity Factor and Availability Factor from Forced and Unforced </a:t>
            </a:r>
          </a:p>
          <a:p>
            <a:pPr marL="386953" indent="-342900">
              <a:buFont typeface="+mj-lt"/>
              <a:buAutoNum type="arabicPeriod"/>
            </a:pPr>
            <a:r>
              <a:rPr lang="en-US" sz="2000" dirty="0"/>
              <a:t>Variable O&amp;M Expense</a:t>
            </a:r>
          </a:p>
          <a:p>
            <a:pPr marL="386953" indent="-342900">
              <a:buFont typeface="+mj-lt"/>
              <a:buAutoNum type="arabicPeriod"/>
            </a:pPr>
            <a:r>
              <a:rPr lang="en-US" sz="2000" dirty="0"/>
              <a:t>Fixed O&amp;M Expense</a:t>
            </a:r>
          </a:p>
          <a:p>
            <a:pPr marL="386953" indent="-342900">
              <a:buFont typeface="+mj-lt"/>
              <a:buAutoNum type="arabicPeriod"/>
            </a:pPr>
            <a:r>
              <a:rPr lang="en-US" sz="2000" dirty="0"/>
              <a:t>Carrying Charge Rate</a:t>
            </a:r>
          </a:p>
          <a:p>
            <a:endParaRPr lang="en-US" sz="2000" dirty="0"/>
          </a:p>
        </p:txBody>
      </p:sp>
      <p:sp>
        <p:nvSpPr>
          <p:cNvPr id="10" name="Content Placeholder 9"/>
          <p:cNvSpPr>
            <a:spLocks noGrp="1"/>
          </p:cNvSpPr>
          <p:nvPr>
            <p:ph sz="half" idx="4294967295"/>
          </p:nvPr>
        </p:nvSpPr>
        <p:spPr>
          <a:xfrm>
            <a:off x="4489705" y="1600201"/>
            <a:ext cx="4096512" cy="3533013"/>
          </a:xfrm>
        </p:spPr>
        <p:txBody>
          <a:bodyPr>
            <a:noAutofit/>
          </a:bodyPr>
          <a:lstStyle/>
          <a:p>
            <a:pPr marL="386953" indent="-342900">
              <a:lnSpc>
                <a:spcPct val="80000"/>
              </a:lnSpc>
              <a:buFont typeface="+mj-lt"/>
              <a:buAutoNum type="arabicPeriod"/>
            </a:pPr>
            <a:r>
              <a:rPr lang="en-US" sz="1800" dirty="0">
                <a:solidFill>
                  <a:schemeClr val="tx1"/>
                </a:solidFill>
              </a:rPr>
              <a:t>IPP Controls and Takes Risk</a:t>
            </a:r>
          </a:p>
          <a:p>
            <a:pPr marL="386953" indent="-342900">
              <a:lnSpc>
                <a:spcPct val="80000"/>
              </a:lnSpc>
              <a:buFont typeface="+mj-lt"/>
              <a:buAutoNum type="arabicPeriod"/>
            </a:pPr>
            <a:r>
              <a:rPr lang="en-US" sz="1800" dirty="0">
                <a:solidFill>
                  <a:schemeClr val="tx1"/>
                </a:solidFill>
              </a:rPr>
              <a:t>IPP Control and Risk</a:t>
            </a:r>
          </a:p>
          <a:p>
            <a:pPr marL="386953" indent="-342900">
              <a:lnSpc>
                <a:spcPct val="80000"/>
              </a:lnSpc>
              <a:buFont typeface="+mj-lt"/>
              <a:buAutoNum type="arabicPeriod"/>
            </a:pPr>
            <a:r>
              <a:rPr lang="en-US" sz="1800" dirty="0">
                <a:solidFill>
                  <a:schemeClr val="tx1"/>
                </a:solidFill>
              </a:rPr>
              <a:t>Off-taker Risk</a:t>
            </a:r>
          </a:p>
          <a:p>
            <a:pPr marL="386953" indent="-342900">
              <a:lnSpc>
                <a:spcPct val="80000"/>
              </a:lnSpc>
              <a:buFont typeface="+mj-lt"/>
              <a:buAutoNum type="arabicPeriod"/>
            </a:pPr>
            <a:r>
              <a:rPr lang="en-US" sz="1800" dirty="0">
                <a:solidFill>
                  <a:schemeClr val="tx1"/>
                </a:solidFill>
              </a:rPr>
              <a:t>Off-taker Controls Dispatch, IPP controls Availability.  This is the big one – output vs availability</a:t>
            </a:r>
          </a:p>
          <a:p>
            <a:pPr marL="386953" indent="-342900">
              <a:lnSpc>
                <a:spcPct val="80000"/>
              </a:lnSpc>
              <a:buFont typeface="+mj-lt"/>
              <a:buAutoNum type="arabicPeriod"/>
            </a:pPr>
            <a:r>
              <a:rPr lang="en-US" sz="1800" dirty="0">
                <a:solidFill>
                  <a:schemeClr val="tx1"/>
                </a:solidFill>
              </a:rPr>
              <a:t>IPP Control and Takes Risk</a:t>
            </a:r>
          </a:p>
          <a:p>
            <a:pPr marL="386953" indent="-342900">
              <a:lnSpc>
                <a:spcPct val="80000"/>
              </a:lnSpc>
              <a:buFont typeface="+mj-lt"/>
              <a:buAutoNum type="arabicPeriod"/>
            </a:pPr>
            <a:r>
              <a:rPr lang="en-US" sz="1800" dirty="0">
                <a:solidFill>
                  <a:schemeClr val="tx1"/>
                </a:solidFill>
              </a:rPr>
              <a:t>IPP Control and Risk</a:t>
            </a:r>
          </a:p>
          <a:p>
            <a:pPr marL="386953" indent="-342900">
              <a:lnSpc>
                <a:spcPct val="80000"/>
              </a:lnSpc>
              <a:buFont typeface="+mj-lt"/>
              <a:buAutoNum type="arabicPeriod"/>
            </a:pPr>
            <a:r>
              <a:rPr lang="en-US" sz="1800" dirty="0">
                <a:solidFill>
                  <a:schemeClr val="tx1"/>
                </a:solidFill>
              </a:rPr>
              <a:t>Off-taker/Investor – Inflation and Interest Rates</a:t>
            </a:r>
          </a:p>
          <a:p>
            <a:endParaRPr lang="en-US" sz="1800" dirty="0">
              <a:solidFill>
                <a:schemeClr val="tx1"/>
              </a:solidFill>
            </a:endParaRPr>
          </a:p>
        </p:txBody>
      </p:sp>
    </p:spTree>
    <p:extLst>
      <p:ext uri="{BB962C8B-B14F-4D97-AF65-F5344CB8AC3E}">
        <p14:creationId xmlns:p14="http://schemas.microsoft.com/office/powerpoint/2010/main" val="122911489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1FBC830-0EFD-4B82-B96E-C0F74C8A9058}"/>
              </a:ext>
            </a:extLst>
          </p:cNvPr>
          <p:cNvSpPr>
            <a:spLocks noGrp="1"/>
          </p:cNvSpPr>
          <p:nvPr>
            <p:ph type="ctrTitle"/>
          </p:nvPr>
        </p:nvSpPr>
        <p:spPr/>
        <p:txBody>
          <a:bodyPr>
            <a:normAutofit fontScale="90000"/>
          </a:bodyPr>
          <a:lstStyle/>
          <a:p>
            <a:r>
              <a:rPr lang="en-US" dirty="0"/>
              <a:t>Risk Allocation to Different Contracts for the SPV</a:t>
            </a:r>
          </a:p>
        </p:txBody>
      </p:sp>
      <p:sp>
        <p:nvSpPr>
          <p:cNvPr id="4" name="Content Placeholder 3"/>
          <p:cNvSpPr>
            <a:spLocks noGrp="1"/>
          </p:cNvSpPr>
          <p:nvPr>
            <p:ph type="body" sz="quarter" idx="13"/>
          </p:nvPr>
        </p:nvSpPr>
        <p:spPr>
          <a:xfrm>
            <a:off x="242609" y="1600201"/>
            <a:ext cx="3744176" cy="3374136"/>
          </a:xfrm>
        </p:spPr>
        <p:txBody>
          <a:bodyPr>
            <a:normAutofit fontScale="92500" lnSpcReduction="10000"/>
          </a:bodyPr>
          <a:lstStyle/>
          <a:p>
            <a:pPr marL="44053" indent="0" algn="ctr">
              <a:buNone/>
            </a:pPr>
            <a:r>
              <a:rPr lang="en-US" sz="2800" b="1" dirty="0"/>
              <a:t>IPP Risks</a:t>
            </a:r>
          </a:p>
          <a:p>
            <a:r>
              <a:rPr lang="en-US" sz="2800" dirty="0"/>
              <a:t>Cost of Project, Time Delay and Technology Parameters</a:t>
            </a:r>
          </a:p>
          <a:p>
            <a:r>
              <a:rPr lang="en-US" sz="2800" dirty="0"/>
              <a:t>Availability Penalty</a:t>
            </a:r>
          </a:p>
          <a:p>
            <a:r>
              <a:rPr lang="en-US" sz="2800" dirty="0"/>
              <a:t>Heat Rate Risk (Adjusted)</a:t>
            </a:r>
          </a:p>
          <a:p>
            <a:r>
              <a:rPr lang="en-US" sz="2800" dirty="0"/>
              <a:t>O&amp;M Risk</a:t>
            </a:r>
          </a:p>
          <a:p>
            <a:r>
              <a:rPr lang="en-US" sz="2800" dirty="0"/>
              <a:t>Interest Rate Fluctuation</a:t>
            </a:r>
          </a:p>
        </p:txBody>
      </p:sp>
      <p:sp>
        <p:nvSpPr>
          <p:cNvPr id="5" name="Content Placeholder 4"/>
          <p:cNvSpPr>
            <a:spLocks noGrp="1"/>
          </p:cNvSpPr>
          <p:nvPr>
            <p:ph sz="half" idx="4294967295"/>
          </p:nvPr>
        </p:nvSpPr>
        <p:spPr>
          <a:xfrm>
            <a:off x="4396740" y="1600201"/>
            <a:ext cx="4015740" cy="3374136"/>
          </a:xfrm>
        </p:spPr>
        <p:txBody>
          <a:bodyPr>
            <a:normAutofit fontScale="92500" lnSpcReduction="10000"/>
          </a:bodyPr>
          <a:lstStyle/>
          <a:p>
            <a:pPr marL="0" indent="0" algn="ctr">
              <a:buNone/>
            </a:pPr>
            <a:r>
              <a:rPr lang="en-US" sz="2600" b="1" dirty="0">
                <a:solidFill>
                  <a:schemeClr val="tx1"/>
                </a:solidFill>
                <a:latin typeface="Calibri" pitchFamily="34" charset="0"/>
              </a:rPr>
              <a:t>Contract Mitigation</a:t>
            </a:r>
          </a:p>
          <a:p>
            <a:pPr>
              <a:buFont typeface="Wingdings" pitchFamily="2" charset="2"/>
              <a:buChar char="§"/>
            </a:pPr>
            <a:r>
              <a:rPr lang="en-US" sz="2600" dirty="0">
                <a:solidFill>
                  <a:schemeClr val="tx1"/>
                </a:solidFill>
                <a:latin typeface="Calibri" pitchFamily="34" charset="0"/>
              </a:rPr>
              <a:t>EPC Contract with Fixed Price and LD (LSTK)</a:t>
            </a:r>
          </a:p>
          <a:p>
            <a:pPr>
              <a:buFont typeface="Wingdings" pitchFamily="2" charset="2"/>
              <a:buChar char="§"/>
            </a:pPr>
            <a:r>
              <a:rPr lang="en-US" sz="2600" dirty="0">
                <a:solidFill>
                  <a:schemeClr val="tx1"/>
                </a:solidFill>
                <a:latin typeface="Calibri" pitchFamily="34" charset="0"/>
              </a:rPr>
              <a:t>O&amp;M Contract</a:t>
            </a:r>
          </a:p>
          <a:p>
            <a:pPr>
              <a:buFont typeface="Wingdings" pitchFamily="2" charset="2"/>
              <a:buChar char="§"/>
            </a:pPr>
            <a:r>
              <a:rPr lang="en-US" sz="2600" dirty="0">
                <a:solidFill>
                  <a:schemeClr val="tx1"/>
                </a:solidFill>
                <a:latin typeface="Calibri" pitchFamily="34" charset="0"/>
              </a:rPr>
              <a:t>O&amp;M Contract with LD Provision</a:t>
            </a:r>
          </a:p>
          <a:p>
            <a:pPr>
              <a:buFont typeface="Wingdings" pitchFamily="2" charset="2"/>
              <a:buChar char="§"/>
            </a:pPr>
            <a:r>
              <a:rPr lang="en-US" sz="2600" dirty="0">
                <a:solidFill>
                  <a:schemeClr val="tx1"/>
                </a:solidFill>
                <a:latin typeface="Calibri" pitchFamily="34" charset="0"/>
              </a:rPr>
              <a:t>O&amp;M Contract</a:t>
            </a:r>
          </a:p>
          <a:p>
            <a:pPr>
              <a:buFont typeface="Wingdings" pitchFamily="2" charset="2"/>
              <a:buChar char="§"/>
            </a:pPr>
            <a:r>
              <a:rPr lang="en-US" sz="2600" dirty="0">
                <a:solidFill>
                  <a:schemeClr val="tx1"/>
                </a:solidFill>
                <a:latin typeface="Calibri" pitchFamily="34" charset="0"/>
              </a:rPr>
              <a:t>Interest Rate Contract (Fix Rates)</a:t>
            </a:r>
          </a:p>
        </p:txBody>
      </p:sp>
    </p:spTree>
    <p:extLst>
      <p:ext uri="{BB962C8B-B14F-4D97-AF65-F5344CB8AC3E}">
        <p14:creationId xmlns:p14="http://schemas.microsoft.com/office/powerpoint/2010/main" val="280806394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CDBA9-F7CF-4A3A-9D0B-FCBE5D5BF9E9}"/>
              </a:ext>
            </a:extLst>
          </p:cNvPr>
          <p:cNvSpPr>
            <a:spLocks noGrp="1"/>
          </p:cNvSpPr>
          <p:nvPr>
            <p:ph type="ctrTitle"/>
          </p:nvPr>
        </p:nvSpPr>
        <p:spPr/>
        <p:txBody>
          <a:bodyPr>
            <a:normAutofit fontScale="90000"/>
          </a:bodyPr>
          <a:lstStyle/>
          <a:p>
            <a:r>
              <a:rPr lang="en-US" dirty="0"/>
              <a:t>Different Revenue Risks – Off-taker Default Risk</a:t>
            </a:r>
          </a:p>
        </p:txBody>
      </p:sp>
      <p:sp>
        <p:nvSpPr>
          <p:cNvPr id="3" name="Content Placeholder 2">
            <a:extLst>
              <a:ext uri="{FF2B5EF4-FFF2-40B4-BE49-F238E27FC236}">
                <a16:creationId xmlns:a16="http://schemas.microsoft.com/office/drawing/2014/main" id="{8CC2DFEE-25E1-445B-A470-E8D81875713F}"/>
              </a:ext>
            </a:extLst>
          </p:cNvPr>
          <p:cNvSpPr>
            <a:spLocks noGrp="1"/>
          </p:cNvSpPr>
          <p:nvPr>
            <p:ph type="body" sz="quarter" idx="13"/>
          </p:nvPr>
        </p:nvSpPr>
        <p:spPr/>
        <p:txBody>
          <a:bodyPr/>
          <a:lstStyle/>
          <a:p>
            <a:r>
              <a:rPr lang="en-US" dirty="0"/>
              <a:t>Big risk left over is the off-taker risk</a:t>
            </a:r>
          </a:p>
          <a:p>
            <a:r>
              <a:rPr lang="en-US" dirty="0"/>
              <a:t>The volume and price risk are transferred to political risk</a:t>
            </a:r>
          </a:p>
          <a:p>
            <a:pPr lvl="1"/>
            <a:r>
              <a:rPr lang="en-US" dirty="0">
                <a:solidFill>
                  <a:schemeClr val="tx1"/>
                </a:solidFill>
              </a:rPr>
              <a:t>Ghana example with re-negotiation after surplus capacity</a:t>
            </a:r>
          </a:p>
          <a:p>
            <a:pPr lvl="1"/>
            <a:r>
              <a:rPr lang="en-US" dirty="0">
                <a:solidFill>
                  <a:schemeClr val="tx1"/>
                </a:solidFill>
              </a:rPr>
              <a:t>India example when costs too high</a:t>
            </a:r>
          </a:p>
          <a:p>
            <a:pPr lvl="1"/>
            <a:r>
              <a:rPr lang="en-US" dirty="0">
                <a:solidFill>
                  <a:schemeClr val="tx1"/>
                </a:solidFill>
              </a:rPr>
              <a:t>Solar examples when prices coming down</a:t>
            </a:r>
            <a:endParaRPr lang="en-US" dirty="0"/>
          </a:p>
          <a:p>
            <a:r>
              <a:rPr lang="en-US" dirty="0"/>
              <a:t>Implication</a:t>
            </a:r>
          </a:p>
          <a:p>
            <a:pPr lvl="1"/>
            <a:r>
              <a:rPr lang="en-US" dirty="0">
                <a:solidFill>
                  <a:schemeClr val="tx1"/>
                </a:solidFill>
              </a:rPr>
              <a:t>Off-taker with industrial</a:t>
            </a:r>
          </a:p>
          <a:p>
            <a:pPr lvl="1"/>
            <a:r>
              <a:rPr lang="en-US" dirty="0">
                <a:solidFill>
                  <a:schemeClr val="tx1"/>
                </a:solidFill>
              </a:rPr>
              <a:t>Letter of credit to protect from off-taker default</a:t>
            </a:r>
          </a:p>
          <a:p>
            <a:pPr lvl="1"/>
            <a:r>
              <a:rPr lang="en-US" dirty="0">
                <a:solidFill>
                  <a:schemeClr val="tx1"/>
                </a:solidFill>
              </a:rPr>
              <a:t>Smaller projects with commercial customers</a:t>
            </a:r>
          </a:p>
        </p:txBody>
      </p:sp>
      <p:sp>
        <p:nvSpPr>
          <p:cNvPr id="4" name="Slide Number Placeholder 3">
            <a:extLst>
              <a:ext uri="{FF2B5EF4-FFF2-40B4-BE49-F238E27FC236}">
                <a16:creationId xmlns:a16="http://schemas.microsoft.com/office/drawing/2014/main" id="{8CC520C1-1814-44AF-8FF4-2528C695EA07}"/>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209</a:t>
            </a:fld>
            <a:endParaRPr lang="en-GB" dirty="0"/>
          </a:p>
        </p:txBody>
      </p:sp>
    </p:spTree>
    <p:extLst>
      <p:ext uri="{BB962C8B-B14F-4D97-AF65-F5344CB8AC3E}">
        <p14:creationId xmlns:p14="http://schemas.microsoft.com/office/powerpoint/2010/main" val="1881103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57452-3EF0-4D0F-1E40-46F4B417A747}"/>
              </a:ext>
            </a:extLst>
          </p:cNvPr>
          <p:cNvSpPr>
            <a:spLocks noGrp="1"/>
          </p:cNvSpPr>
          <p:nvPr>
            <p:ph type="ctrTitle"/>
          </p:nvPr>
        </p:nvSpPr>
        <p:spPr/>
        <p:txBody>
          <a:bodyPr/>
          <a:lstStyle/>
          <a:p>
            <a:r>
              <a:rPr lang="en-US" dirty="0"/>
              <a:t>Corporate PPA</a:t>
            </a:r>
          </a:p>
        </p:txBody>
      </p:sp>
    </p:spTree>
    <p:extLst>
      <p:ext uri="{BB962C8B-B14F-4D97-AF65-F5344CB8AC3E}">
        <p14:creationId xmlns:p14="http://schemas.microsoft.com/office/powerpoint/2010/main" val="1050585691"/>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p:cNvCxnSpPr>
            <a:cxnSpLocks/>
          </p:cNvCxnSpPr>
          <p:nvPr/>
        </p:nvCxnSpPr>
        <p:spPr bwMode="auto">
          <a:xfrm flipH="1" flipV="1">
            <a:off x="2616875" y="2935534"/>
            <a:ext cx="1549643" cy="1011276"/>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59" name="Straight Arrow Connector 58"/>
          <p:cNvCxnSpPr>
            <a:cxnSpLocks/>
            <a:stCxn id="7" idx="5"/>
            <a:endCxn id="32" idx="1"/>
          </p:cNvCxnSpPr>
          <p:nvPr/>
        </p:nvCxnSpPr>
        <p:spPr bwMode="auto">
          <a:xfrm>
            <a:off x="5000747" y="4495256"/>
            <a:ext cx="1348648" cy="772571"/>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9" name="Straight Arrow Connector 28"/>
          <p:cNvCxnSpPr>
            <a:cxnSpLocks/>
            <a:endCxn id="31" idx="6"/>
          </p:cNvCxnSpPr>
          <p:nvPr/>
        </p:nvCxnSpPr>
        <p:spPr bwMode="auto">
          <a:xfrm flipH="1">
            <a:off x="2450916" y="4251028"/>
            <a:ext cx="1384705" cy="5225"/>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44" name="Straight Arrow Connector 43"/>
          <p:cNvCxnSpPr>
            <a:cxnSpLocks/>
          </p:cNvCxnSpPr>
          <p:nvPr/>
        </p:nvCxnSpPr>
        <p:spPr bwMode="auto">
          <a:xfrm>
            <a:off x="5099834" y="4128548"/>
            <a:ext cx="1300967" cy="0"/>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7" name="Oval 6"/>
          <p:cNvSpPr/>
          <p:nvPr/>
        </p:nvSpPr>
        <p:spPr bwMode="auto">
          <a:xfrm>
            <a:off x="3835620" y="3674734"/>
            <a:ext cx="1365030" cy="961303"/>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Special Purpose Vehicle: Bond Rating of BBB-</a:t>
            </a:r>
          </a:p>
        </p:txBody>
      </p:sp>
      <p:sp>
        <p:nvSpPr>
          <p:cNvPr id="8" name="Oval 7"/>
          <p:cNvSpPr/>
          <p:nvPr/>
        </p:nvSpPr>
        <p:spPr bwMode="auto">
          <a:xfrm>
            <a:off x="3481209" y="1642648"/>
            <a:ext cx="2181582" cy="816974"/>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Off-taker: Want strong off-taker with inactive to honor</a:t>
            </a:r>
            <a:r>
              <a:rPr lang="en-US" sz="900" dirty="0">
                <a:solidFill>
                  <a:schemeClr val="bg1">
                    <a:lumMod val="95000"/>
                  </a:schemeClr>
                </a:solidFill>
              </a:rPr>
              <a:t> contract</a:t>
            </a:r>
            <a:endParaRPr lang="en-US" sz="900" dirty="0">
              <a:solidFill>
                <a:schemeClr val="bg1">
                  <a:lumMod val="95000"/>
                </a:schemeClr>
              </a:solidFill>
              <a:latin typeface="Arial" pitchFamily="34" charset="0"/>
            </a:endParaRPr>
          </a:p>
        </p:txBody>
      </p:sp>
      <p:sp>
        <p:nvSpPr>
          <p:cNvPr id="14" name="Oval 13"/>
          <p:cNvSpPr/>
          <p:nvPr/>
        </p:nvSpPr>
        <p:spPr bwMode="auto">
          <a:xfrm>
            <a:off x="1165335" y="2362460"/>
            <a:ext cx="1497175" cy="8076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EPC Contractor: Want Strong Record and Finances</a:t>
            </a:r>
          </a:p>
        </p:txBody>
      </p:sp>
      <p:sp>
        <p:nvSpPr>
          <p:cNvPr id="15" name="Rectangle 14"/>
          <p:cNvSpPr/>
          <p:nvPr/>
        </p:nvSpPr>
        <p:spPr bwMode="auto">
          <a:xfrm>
            <a:off x="2820261" y="3244659"/>
            <a:ext cx="1015360" cy="430075"/>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EPC: Fixed Price Contract with LD</a:t>
            </a:r>
          </a:p>
        </p:txBody>
      </p:sp>
      <p:sp>
        <p:nvSpPr>
          <p:cNvPr id="21" name="Oval 20"/>
          <p:cNvSpPr/>
          <p:nvPr/>
        </p:nvSpPr>
        <p:spPr bwMode="auto">
          <a:xfrm>
            <a:off x="6400800" y="3755703"/>
            <a:ext cx="1189479" cy="705323"/>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O&amp;M Contractor</a:t>
            </a:r>
          </a:p>
        </p:txBody>
      </p:sp>
      <p:sp>
        <p:nvSpPr>
          <p:cNvPr id="31" name="Oval 30"/>
          <p:cNvSpPr/>
          <p:nvPr/>
        </p:nvSpPr>
        <p:spPr bwMode="auto">
          <a:xfrm>
            <a:off x="1143001" y="3770478"/>
            <a:ext cx="1307915" cy="97155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Supplier: Need to Understand Economics and Supply Curve</a:t>
            </a:r>
          </a:p>
          <a:p>
            <a:pPr algn="ctr" eaLnBrk="0" fontAlgn="base" hangingPunct="0">
              <a:spcBef>
                <a:spcPct val="0"/>
              </a:spcBef>
              <a:spcAft>
                <a:spcPct val="0"/>
              </a:spcAft>
            </a:pPr>
            <a:endParaRPr lang="en-US" sz="900" dirty="0">
              <a:solidFill>
                <a:schemeClr val="bg1">
                  <a:lumMod val="95000"/>
                </a:schemeClr>
              </a:solidFill>
              <a:latin typeface="Arial" pitchFamily="34" charset="0"/>
            </a:endParaRPr>
          </a:p>
        </p:txBody>
      </p:sp>
      <p:sp>
        <p:nvSpPr>
          <p:cNvPr id="32" name="Oval 31"/>
          <p:cNvSpPr/>
          <p:nvPr/>
        </p:nvSpPr>
        <p:spPr bwMode="auto">
          <a:xfrm>
            <a:off x="6115050" y="5142078"/>
            <a:ext cx="1600200" cy="858673"/>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Lenders:</a:t>
            </a:r>
          </a:p>
          <a:p>
            <a:pPr algn="ctr" eaLnBrk="0" fontAlgn="base" hangingPunct="0">
              <a:spcBef>
                <a:spcPct val="0"/>
              </a:spcBef>
              <a:spcAft>
                <a:spcPct val="0"/>
              </a:spcAft>
            </a:pPr>
            <a:r>
              <a:rPr lang="en-US" sz="900" dirty="0">
                <a:solidFill>
                  <a:schemeClr val="bg1">
                    <a:lumMod val="95000"/>
                  </a:schemeClr>
                </a:solidFill>
                <a:latin typeface="Arial" pitchFamily="34" charset="0"/>
              </a:rPr>
              <a:t>Lenders want DSCR (LLCR, PLCR)</a:t>
            </a:r>
          </a:p>
        </p:txBody>
      </p:sp>
      <p:sp>
        <p:nvSpPr>
          <p:cNvPr id="33" name="Oval 32"/>
          <p:cNvSpPr/>
          <p:nvPr/>
        </p:nvSpPr>
        <p:spPr bwMode="auto">
          <a:xfrm>
            <a:off x="1362517" y="5027778"/>
            <a:ext cx="1329824" cy="972972"/>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Banks Like Strong Sponsors. Sponsors want EIRR</a:t>
            </a:r>
          </a:p>
        </p:txBody>
      </p:sp>
      <p:sp>
        <p:nvSpPr>
          <p:cNvPr id="43" name="Rectangle 42"/>
          <p:cNvSpPr/>
          <p:nvPr/>
        </p:nvSpPr>
        <p:spPr bwMode="auto">
          <a:xfrm>
            <a:off x="5000746" y="4811214"/>
            <a:ext cx="902003" cy="70444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Loan Agreement – Draws Green; Debt Service Red</a:t>
            </a:r>
          </a:p>
        </p:txBody>
      </p:sp>
      <p:cxnSp>
        <p:nvCxnSpPr>
          <p:cNvPr id="57" name="Straight Arrow Connector 56"/>
          <p:cNvCxnSpPr>
            <a:cxnSpLocks/>
            <a:stCxn id="7" idx="3"/>
          </p:cNvCxnSpPr>
          <p:nvPr/>
        </p:nvCxnSpPr>
        <p:spPr bwMode="auto">
          <a:xfrm flipH="1">
            <a:off x="2726753" y="4495256"/>
            <a:ext cx="1308771" cy="992316"/>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8" name="Straight Arrow Connector 27">
            <a:extLst>
              <a:ext uri="{FF2B5EF4-FFF2-40B4-BE49-F238E27FC236}">
                <a16:creationId xmlns:a16="http://schemas.microsoft.com/office/drawing/2014/main" id="{74A0787D-0344-46BD-AFE7-35A8AF8DCB27}"/>
              </a:ext>
            </a:extLst>
          </p:cNvPr>
          <p:cNvCxnSpPr>
            <a:cxnSpLocks/>
          </p:cNvCxnSpPr>
          <p:nvPr/>
        </p:nvCxnSpPr>
        <p:spPr>
          <a:xfrm>
            <a:off x="4572000" y="2468827"/>
            <a:ext cx="0" cy="1205906"/>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4A642779-96D0-4ABF-B41D-32F9F08976C2}"/>
              </a:ext>
            </a:extLst>
          </p:cNvPr>
          <p:cNvSpPr/>
          <p:nvPr/>
        </p:nvSpPr>
        <p:spPr bwMode="auto">
          <a:xfrm>
            <a:off x="5352781" y="3971387"/>
            <a:ext cx="762269" cy="314324"/>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O&amp;M Agreement</a:t>
            </a:r>
          </a:p>
        </p:txBody>
      </p:sp>
      <p:sp>
        <p:nvSpPr>
          <p:cNvPr id="72" name="Rectangle 71">
            <a:extLst>
              <a:ext uri="{FF2B5EF4-FFF2-40B4-BE49-F238E27FC236}">
                <a16:creationId xmlns:a16="http://schemas.microsoft.com/office/drawing/2014/main" id="{D5D16671-9930-47D8-B49D-0EA5AB53B07C}"/>
              </a:ext>
            </a:extLst>
          </p:cNvPr>
          <p:cNvSpPr/>
          <p:nvPr/>
        </p:nvSpPr>
        <p:spPr bwMode="auto">
          <a:xfrm>
            <a:off x="2771149" y="4019490"/>
            <a:ext cx="762269" cy="314324"/>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Supply Agreement</a:t>
            </a:r>
          </a:p>
        </p:txBody>
      </p:sp>
      <p:sp>
        <p:nvSpPr>
          <p:cNvPr id="76" name="Title 1">
            <a:extLst>
              <a:ext uri="{FF2B5EF4-FFF2-40B4-BE49-F238E27FC236}">
                <a16:creationId xmlns:a16="http://schemas.microsoft.com/office/drawing/2014/main" id="{1FBDAC0A-0D42-47FA-B29A-5EEFFAE04430}"/>
              </a:ext>
            </a:extLst>
          </p:cNvPr>
          <p:cNvSpPr>
            <a:spLocks noGrp="1"/>
          </p:cNvSpPr>
          <p:nvPr>
            <p:ph type="ctrTitle"/>
          </p:nvPr>
        </p:nvSpPr>
        <p:spPr/>
        <p:txBody>
          <a:bodyPr>
            <a:normAutofit fontScale="90000"/>
          </a:bodyPr>
          <a:lstStyle/>
          <a:p>
            <a:r>
              <a:rPr lang="en-US" dirty="0"/>
              <a:t>Classic Project Finance Diagram Follow the Money and Start with Revenues</a:t>
            </a:r>
          </a:p>
        </p:txBody>
      </p:sp>
      <p:sp>
        <p:nvSpPr>
          <p:cNvPr id="47" name="Rectangle 46"/>
          <p:cNvSpPr/>
          <p:nvPr/>
        </p:nvSpPr>
        <p:spPr bwMode="auto">
          <a:xfrm>
            <a:off x="3163661" y="4954290"/>
            <a:ext cx="807268" cy="389314"/>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Shareholder Agreement</a:t>
            </a:r>
          </a:p>
        </p:txBody>
      </p:sp>
      <p:cxnSp>
        <p:nvCxnSpPr>
          <p:cNvPr id="4" name="Straight Arrow Connector 3">
            <a:extLst>
              <a:ext uri="{FF2B5EF4-FFF2-40B4-BE49-F238E27FC236}">
                <a16:creationId xmlns:a16="http://schemas.microsoft.com/office/drawing/2014/main" id="{DA67F4E8-7DAB-4B5F-A7C6-37740E14BBCF}"/>
              </a:ext>
            </a:extLst>
          </p:cNvPr>
          <p:cNvCxnSpPr>
            <a:cxnSpLocks/>
          </p:cNvCxnSpPr>
          <p:nvPr/>
        </p:nvCxnSpPr>
        <p:spPr>
          <a:xfrm flipH="1" flipV="1">
            <a:off x="5200651" y="4399372"/>
            <a:ext cx="1287349" cy="749574"/>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732115A-D82C-48DE-BA04-BE8A45B12BD9}"/>
              </a:ext>
            </a:extLst>
          </p:cNvPr>
          <p:cNvCxnSpPr/>
          <p:nvPr/>
        </p:nvCxnSpPr>
        <p:spPr>
          <a:xfrm flipV="1">
            <a:off x="2662510" y="4399373"/>
            <a:ext cx="1230761" cy="94423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00CFE23-2B2A-4CCB-ACF3-27075BE287F1}"/>
              </a:ext>
            </a:extLst>
          </p:cNvPr>
          <p:cNvSpPr txBox="1"/>
          <p:nvPr/>
        </p:nvSpPr>
        <p:spPr>
          <a:xfrm>
            <a:off x="5902750" y="1771650"/>
            <a:ext cx="1612474" cy="1338828"/>
          </a:xfrm>
          <a:prstGeom prst="rect">
            <a:avLst/>
          </a:prstGeom>
          <a:solidFill>
            <a:srgbClr val="00B050"/>
          </a:solidFill>
        </p:spPr>
        <p:txBody>
          <a:bodyPr wrap="square" rtlCol="0">
            <a:spAutoFit/>
          </a:bodyPr>
          <a:lstStyle/>
          <a:p>
            <a:r>
              <a:rPr lang="en-US" sz="1350" dirty="0"/>
              <a:t>Each contract can have many nuances with penalties, bonuses, default clauses, termination.</a:t>
            </a:r>
          </a:p>
        </p:txBody>
      </p:sp>
      <p:cxnSp>
        <p:nvCxnSpPr>
          <p:cNvPr id="27" name="Straight Arrow Connector 26">
            <a:extLst>
              <a:ext uri="{FF2B5EF4-FFF2-40B4-BE49-F238E27FC236}">
                <a16:creationId xmlns:a16="http://schemas.microsoft.com/office/drawing/2014/main" id="{D2C1265A-3C31-4836-AC2C-8F04C5555E34}"/>
              </a:ext>
            </a:extLst>
          </p:cNvPr>
          <p:cNvCxnSpPr>
            <a:cxnSpLocks/>
          </p:cNvCxnSpPr>
          <p:nvPr/>
        </p:nvCxnSpPr>
        <p:spPr>
          <a:xfrm>
            <a:off x="4836319" y="2459622"/>
            <a:ext cx="0" cy="1205906"/>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3D87B69-57C7-41BA-8E80-D16EDB07D36F}"/>
              </a:ext>
            </a:extLst>
          </p:cNvPr>
          <p:cNvCxnSpPr>
            <a:cxnSpLocks/>
          </p:cNvCxnSpPr>
          <p:nvPr/>
        </p:nvCxnSpPr>
        <p:spPr>
          <a:xfrm>
            <a:off x="4314825" y="2459622"/>
            <a:ext cx="0" cy="1205906"/>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bwMode="auto">
          <a:xfrm>
            <a:off x="3986928" y="2647932"/>
            <a:ext cx="1098253" cy="632147"/>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Price Risk or Volume Risk or Both or None (Availability)</a:t>
            </a:r>
          </a:p>
        </p:txBody>
      </p:sp>
      <p:sp>
        <p:nvSpPr>
          <p:cNvPr id="6" name="TextBox 5">
            <a:extLst>
              <a:ext uri="{FF2B5EF4-FFF2-40B4-BE49-F238E27FC236}">
                <a16:creationId xmlns:a16="http://schemas.microsoft.com/office/drawing/2014/main" id="{1DDD73AC-91A8-4032-9BEF-BFA8DF96026B}"/>
              </a:ext>
            </a:extLst>
          </p:cNvPr>
          <p:cNvSpPr txBox="1"/>
          <p:nvPr/>
        </p:nvSpPr>
        <p:spPr>
          <a:xfrm>
            <a:off x="4836320" y="5654502"/>
            <a:ext cx="1287349" cy="369332"/>
          </a:xfrm>
          <a:prstGeom prst="rect">
            <a:avLst/>
          </a:prstGeom>
          <a:solidFill>
            <a:srgbClr val="92D050"/>
          </a:solidFill>
        </p:spPr>
        <p:txBody>
          <a:bodyPr wrap="square" rtlCol="0">
            <a:spAutoFit/>
          </a:bodyPr>
          <a:lstStyle/>
          <a:p>
            <a:r>
              <a:rPr lang="en-US" sz="900" dirty="0"/>
              <a:t>Invest with draws; payback debt service</a:t>
            </a:r>
          </a:p>
        </p:txBody>
      </p:sp>
      <p:sp>
        <p:nvSpPr>
          <p:cNvPr id="34" name="TextBox 33">
            <a:extLst>
              <a:ext uri="{FF2B5EF4-FFF2-40B4-BE49-F238E27FC236}">
                <a16:creationId xmlns:a16="http://schemas.microsoft.com/office/drawing/2014/main" id="{EF941D93-50D1-4DA0-BBCD-87AFF7DF682A}"/>
              </a:ext>
            </a:extLst>
          </p:cNvPr>
          <p:cNvSpPr txBox="1"/>
          <p:nvPr/>
        </p:nvSpPr>
        <p:spPr>
          <a:xfrm>
            <a:off x="2737465" y="5606789"/>
            <a:ext cx="1287349" cy="369332"/>
          </a:xfrm>
          <a:prstGeom prst="rect">
            <a:avLst/>
          </a:prstGeom>
          <a:solidFill>
            <a:srgbClr val="92D050"/>
          </a:solidFill>
        </p:spPr>
        <p:txBody>
          <a:bodyPr wrap="square" rtlCol="0">
            <a:spAutoFit/>
          </a:bodyPr>
          <a:lstStyle/>
          <a:p>
            <a:r>
              <a:rPr lang="en-US" sz="900" dirty="0"/>
              <a:t>Invest with paid in cap; payback dividends</a:t>
            </a:r>
          </a:p>
        </p:txBody>
      </p:sp>
    </p:spTree>
    <p:extLst>
      <p:ext uri="{BB962C8B-B14F-4D97-AF65-F5344CB8AC3E}">
        <p14:creationId xmlns:p14="http://schemas.microsoft.com/office/powerpoint/2010/main" val="273880505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ctrTitle"/>
          </p:nvPr>
        </p:nvSpPr>
        <p:spPr/>
        <p:txBody>
          <a:bodyPr>
            <a:normAutofit fontScale="90000"/>
          </a:bodyPr>
          <a:lstStyle/>
          <a:p>
            <a:r>
              <a:rPr lang="en-US" altLang="en-US" dirty="0"/>
              <a:t>Project Finance Representation with Contracts for Ring Fencing Risks – This is the Idea of contracts</a:t>
            </a:r>
          </a:p>
        </p:txBody>
      </p:sp>
      <p:pic>
        <p:nvPicPr>
          <p:cNvPr id="176131"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0023" y="1706483"/>
            <a:ext cx="5680243" cy="4381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76132" name="Text Box 6"/>
          <p:cNvSpPr txBox="1">
            <a:spLocks noChangeArrowheads="1"/>
          </p:cNvSpPr>
          <p:nvPr/>
        </p:nvSpPr>
        <p:spPr bwMode="auto">
          <a:xfrm>
            <a:off x="6865883" y="2347092"/>
            <a:ext cx="1657350" cy="2377574"/>
          </a:xfrm>
          <a:prstGeom prst="rect">
            <a:avLst/>
          </a:prstGeom>
          <a:solidFill>
            <a:srgbClr val="FFFF66"/>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1200">
                <a:solidFill>
                  <a:schemeClr val="tx1"/>
                </a:solidFill>
                <a:latin typeface="Arial" charset="0"/>
                <a:cs typeface="Arial" charset="0"/>
              </a:defRPr>
            </a:lvl1pPr>
            <a:lvl2pPr marL="742950" indent="-285750" eaLnBrk="0" hangingPunct="0">
              <a:defRPr sz="1200">
                <a:solidFill>
                  <a:schemeClr val="tx1"/>
                </a:solidFill>
                <a:latin typeface="Arial" charset="0"/>
                <a:cs typeface="Arial" charset="0"/>
              </a:defRPr>
            </a:lvl2pPr>
            <a:lvl3pPr marL="1143000" indent="-228600" eaLnBrk="0" hangingPunct="0">
              <a:defRPr sz="1200">
                <a:solidFill>
                  <a:schemeClr val="tx1"/>
                </a:solidFill>
                <a:latin typeface="Arial" charset="0"/>
                <a:cs typeface="Arial" charset="0"/>
              </a:defRPr>
            </a:lvl3pPr>
            <a:lvl4pPr marL="1600200" indent="-228600" eaLnBrk="0" hangingPunct="0">
              <a:defRPr sz="1200">
                <a:solidFill>
                  <a:schemeClr val="tx1"/>
                </a:solidFill>
                <a:latin typeface="Arial" charset="0"/>
                <a:cs typeface="Arial" charset="0"/>
              </a:defRPr>
            </a:lvl4pPr>
            <a:lvl5pPr marL="2057400" indent="-228600" eaLnBrk="0" hangingPunct="0">
              <a:defRPr sz="1200">
                <a:solidFill>
                  <a:schemeClr val="tx1"/>
                </a:solidFill>
                <a:latin typeface="Arial" charset="0"/>
                <a:cs typeface="Arial" charset="0"/>
              </a:defRPr>
            </a:lvl5pPr>
            <a:lvl6pPr marL="2514600" indent="-228600" eaLnBrk="0" fontAlgn="base" hangingPunct="0">
              <a:spcBef>
                <a:spcPct val="0"/>
              </a:spcBef>
              <a:spcAft>
                <a:spcPct val="0"/>
              </a:spcAft>
              <a:defRPr sz="1200">
                <a:solidFill>
                  <a:schemeClr val="tx1"/>
                </a:solidFill>
                <a:latin typeface="Arial" charset="0"/>
                <a:cs typeface="Arial" charset="0"/>
              </a:defRPr>
            </a:lvl6pPr>
            <a:lvl7pPr marL="2971800" indent="-228600" eaLnBrk="0" fontAlgn="base" hangingPunct="0">
              <a:spcBef>
                <a:spcPct val="0"/>
              </a:spcBef>
              <a:spcAft>
                <a:spcPct val="0"/>
              </a:spcAft>
              <a:defRPr sz="1200">
                <a:solidFill>
                  <a:schemeClr val="tx1"/>
                </a:solidFill>
                <a:latin typeface="Arial" charset="0"/>
                <a:cs typeface="Arial" charset="0"/>
              </a:defRPr>
            </a:lvl7pPr>
            <a:lvl8pPr marL="3429000" indent="-228600" eaLnBrk="0" fontAlgn="base" hangingPunct="0">
              <a:spcBef>
                <a:spcPct val="0"/>
              </a:spcBef>
              <a:spcAft>
                <a:spcPct val="0"/>
              </a:spcAft>
              <a:defRPr sz="1200">
                <a:solidFill>
                  <a:schemeClr val="tx1"/>
                </a:solidFill>
                <a:latin typeface="Arial" charset="0"/>
                <a:cs typeface="Arial" charset="0"/>
              </a:defRPr>
            </a:lvl8pPr>
            <a:lvl9pPr marL="3886200" indent="-228600" eaLnBrk="0" fontAlgn="base" hangingPunct="0">
              <a:spcBef>
                <a:spcPct val="0"/>
              </a:spcBef>
              <a:spcAft>
                <a:spcPct val="0"/>
              </a:spcAft>
              <a:defRPr sz="1200">
                <a:solidFill>
                  <a:schemeClr val="tx1"/>
                </a:solidFill>
                <a:latin typeface="Arial" charset="0"/>
                <a:cs typeface="Arial" charset="0"/>
              </a:defRPr>
            </a:lvl9pPr>
          </a:lstStyle>
          <a:p>
            <a:pPr>
              <a:spcBef>
                <a:spcPct val="50000"/>
              </a:spcBef>
            </a:pPr>
            <a:r>
              <a:rPr lang="en-US" altLang="en-US" sz="900" dirty="0"/>
              <a:t>Debt is serviced entirely via cash flow through the project and the SPV This structure exposes the lenders to significant risks. If something goes wrong, their recourse against the sponsor, with its typically larger balance sheet, will be limited or none. </a:t>
            </a:r>
          </a:p>
          <a:p>
            <a:pPr>
              <a:spcBef>
                <a:spcPct val="50000"/>
              </a:spcBef>
            </a:pPr>
            <a:r>
              <a:rPr lang="en-US" altLang="en-US" sz="900" b="1" i="1" dirty="0">
                <a:solidFill>
                  <a:srgbClr val="3366CC"/>
                </a:solidFill>
              </a:rPr>
              <a:t>The loan is structured so that bankers can step into and take over the project if things were to go wrong, a so-called step-in right. This process is also called ‘ring-fencing.’</a:t>
            </a:r>
          </a:p>
        </p:txBody>
      </p:sp>
      <p:sp>
        <p:nvSpPr>
          <p:cNvPr id="176133" name="Text Box 7"/>
          <p:cNvSpPr txBox="1">
            <a:spLocks noChangeArrowheads="1"/>
          </p:cNvSpPr>
          <p:nvPr/>
        </p:nvSpPr>
        <p:spPr bwMode="auto">
          <a:xfrm>
            <a:off x="422865" y="4336181"/>
            <a:ext cx="1028700" cy="230832"/>
          </a:xfrm>
          <a:prstGeom prst="rect">
            <a:avLst/>
          </a:prstGeom>
          <a:solidFill>
            <a:srgbClr val="FFFF66"/>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1200">
                <a:solidFill>
                  <a:schemeClr val="tx1"/>
                </a:solidFill>
                <a:latin typeface="Arial" charset="0"/>
                <a:cs typeface="Arial" charset="0"/>
              </a:defRPr>
            </a:lvl1pPr>
            <a:lvl2pPr marL="742950" indent="-285750" eaLnBrk="0" hangingPunct="0">
              <a:defRPr sz="1200">
                <a:solidFill>
                  <a:schemeClr val="tx1"/>
                </a:solidFill>
                <a:latin typeface="Arial" charset="0"/>
                <a:cs typeface="Arial" charset="0"/>
              </a:defRPr>
            </a:lvl2pPr>
            <a:lvl3pPr marL="1143000" indent="-228600" eaLnBrk="0" hangingPunct="0">
              <a:defRPr sz="1200">
                <a:solidFill>
                  <a:schemeClr val="tx1"/>
                </a:solidFill>
                <a:latin typeface="Arial" charset="0"/>
                <a:cs typeface="Arial" charset="0"/>
              </a:defRPr>
            </a:lvl3pPr>
            <a:lvl4pPr marL="1600200" indent="-228600" eaLnBrk="0" hangingPunct="0">
              <a:defRPr sz="1200">
                <a:solidFill>
                  <a:schemeClr val="tx1"/>
                </a:solidFill>
                <a:latin typeface="Arial" charset="0"/>
                <a:cs typeface="Arial" charset="0"/>
              </a:defRPr>
            </a:lvl4pPr>
            <a:lvl5pPr marL="2057400" indent="-228600" eaLnBrk="0" hangingPunct="0">
              <a:defRPr sz="1200">
                <a:solidFill>
                  <a:schemeClr val="tx1"/>
                </a:solidFill>
                <a:latin typeface="Arial" charset="0"/>
                <a:cs typeface="Arial" charset="0"/>
              </a:defRPr>
            </a:lvl5pPr>
            <a:lvl6pPr marL="2514600" indent="-228600" eaLnBrk="0" fontAlgn="base" hangingPunct="0">
              <a:spcBef>
                <a:spcPct val="0"/>
              </a:spcBef>
              <a:spcAft>
                <a:spcPct val="0"/>
              </a:spcAft>
              <a:defRPr sz="1200">
                <a:solidFill>
                  <a:schemeClr val="tx1"/>
                </a:solidFill>
                <a:latin typeface="Arial" charset="0"/>
                <a:cs typeface="Arial" charset="0"/>
              </a:defRPr>
            </a:lvl6pPr>
            <a:lvl7pPr marL="2971800" indent="-228600" eaLnBrk="0" fontAlgn="base" hangingPunct="0">
              <a:spcBef>
                <a:spcPct val="0"/>
              </a:spcBef>
              <a:spcAft>
                <a:spcPct val="0"/>
              </a:spcAft>
              <a:defRPr sz="1200">
                <a:solidFill>
                  <a:schemeClr val="tx1"/>
                </a:solidFill>
                <a:latin typeface="Arial" charset="0"/>
                <a:cs typeface="Arial" charset="0"/>
              </a:defRPr>
            </a:lvl7pPr>
            <a:lvl8pPr marL="3429000" indent="-228600" eaLnBrk="0" fontAlgn="base" hangingPunct="0">
              <a:spcBef>
                <a:spcPct val="0"/>
              </a:spcBef>
              <a:spcAft>
                <a:spcPct val="0"/>
              </a:spcAft>
              <a:defRPr sz="1200">
                <a:solidFill>
                  <a:schemeClr val="tx1"/>
                </a:solidFill>
                <a:latin typeface="Arial" charset="0"/>
                <a:cs typeface="Arial" charset="0"/>
              </a:defRPr>
            </a:lvl8pPr>
            <a:lvl9pPr marL="3886200" indent="-228600" eaLnBrk="0" fontAlgn="base" hangingPunct="0">
              <a:spcBef>
                <a:spcPct val="0"/>
              </a:spcBef>
              <a:spcAft>
                <a:spcPct val="0"/>
              </a:spcAft>
              <a:defRPr sz="1200">
                <a:solidFill>
                  <a:schemeClr val="tx1"/>
                </a:solidFill>
                <a:latin typeface="Arial" charset="0"/>
                <a:cs typeface="Arial" charset="0"/>
              </a:defRPr>
            </a:lvl9pPr>
          </a:lstStyle>
          <a:p>
            <a:pPr>
              <a:spcBef>
                <a:spcPct val="50000"/>
              </a:spcBef>
            </a:pPr>
            <a:r>
              <a:rPr lang="en-US" altLang="en-US" sz="900" dirty="0"/>
              <a:t>Ring-Fence</a:t>
            </a:r>
          </a:p>
        </p:txBody>
      </p:sp>
      <p:sp>
        <p:nvSpPr>
          <p:cNvPr id="176134" name="Line 8"/>
          <p:cNvSpPr>
            <a:spLocks noChangeShapeType="1"/>
          </p:cNvSpPr>
          <p:nvPr/>
        </p:nvSpPr>
        <p:spPr bwMode="auto">
          <a:xfrm flipV="1">
            <a:off x="1363178" y="4552153"/>
            <a:ext cx="457200" cy="17145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sz="1350" dirty="0"/>
          </a:p>
        </p:txBody>
      </p:sp>
    </p:spTree>
    <p:extLst>
      <p:ext uri="{BB962C8B-B14F-4D97-AF65-F5344CB8AC3E}">
        <p14:creationId xmlns:p14="http://schemas.microsoft.com/office/powerpoint/2010/main" val="112531503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55ABB-3AB5-C279-DE68-9FE411D3ECA6}"/>
              </a:ext>
            </a:extLst>
          </p:cNvPr>
          <p:cNvSpPr>
            <a:spLocks noGrp="1"/>
          </p:cNvSpPr>
          <p:nvPr>
            <p:ph type="ctrTitle"/>
          </p:nvPr>
        </p:nvSpPr>
        <p:spPr>
          <a:xfrm>
            <a:off x="237744" y="693649"/>
            <a:ext cx="8302752" cy="667637"/>
          </a:xfrm>
        </p:spPr>
        <p:txBody>
          <a:bodyPr>
            <a:noAutofit/>
          </a:bodyPr>
          <a:lstStyle/>
          <a:p>
            <a:r>
              <a:rPr lang="en-US" sz="3600" dirty="0"/>
              <a:t>Typical Bad Diagram of Project Financing for Evaluation of Risk </a:t>
            </a:r>
          </a:p>
        </p:txBody>
      </p:sp>
      <p:pic>
        <p:nvPicPr>
          <p:cNvPr id="6147" name="Picture 3"/>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731520" y="1705101"/>
            <a:ext cx="7034268" cy="4220211"/>
          </a:xfrm>
        </p:spPr>
      </p:pic>
    </p:spTree>
    <p:extLst>
      <p:ext uri="{BB962C8B-B14F-4D97-AF65-F5344CB8AC3E}">
        <p14:creationId xmlns:p14="http://schemas.microsoft.com/office/powerpoint/2010/main" val="291875640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9DBED-4F3B-4488-BDAE-81598D5AB733}"/>
              </a:ext>
            </a:extLst>
          </p:cNvPr>
          <p:cNvSpPr>
            <a:spLocks noGrp="1"/>
          </p:cNvSpPr>
          <p:nvPr>
            <p:ph type="ctrTitle"/>
          </p:nvPr>
        </p:nvSpPr>
        <p:spPr/>
        <p:txBody>
          <a:bodyPr>
            <a:normAutofit fontScale="90000"/>
          </a:bodyPr>
          <a:lstStyle/>
          <a:p>
            <a:r>
              <a:rPr lang="en-US" dirty="0"/>
              <a:t>Explaining Project Finance with Diagrams: Bad Examples</a:t>
            </a:r>
          </a:p>
        </p:txBody>
      </p:sp>
      <p:pic>
        <p:nvPicPr>
          <p:cNvPr id="5" name="Content Placeholder 3">
            <a:extLst>
              <a:ext uri="{FF2B5EF4-FFF2-40B4-BE49-F238E27FC236}">
                <a16:creationId xmlns:a16="http://schemas.microsoft.com/office/drawing/2014/main" id="{FE950C72-BA36-47A3-9068-E39C1F1FA6A1}"/>
              </a:ext>
            </a:extLst>
          </p:cNvPr>
          <p:cNvPicPr>
            <a:picLocks noGrp="1" noChangeAspect="1"/>
          </p:cNvPicPr>
          <p:nvPr>
            <p:ph idx="4294967295"/>
          </p:nvPr>
        </p:nvPicPr>
        <p:blipFill>
          <a:blip r:embed="rId2"/>
          <a:stretch>
            <a:fillRect/>
          </a:stretch>
        </p:blipFill>
        <p:spPr>
          <a:xfrm>
            <a:off x="4667200" y="2093693"/>
            <a:ext cx="4014787" cy="3363912"/>
          </a:xfrm>
          <a:prstGeom prst="rect">
            <a:avLst/>
          </a:prstGeom>
        </p:spPr>
      </p:pic>
      <p:sp>
        <p:nvSpPr>
          <p:cNvPr id="4" name="Slide Number Placeholder 3">
            <a:extLst>
              <a:ext uri="{FF2B5EF4-FFF2-40B4-BE49-F238E27FC236}">
                <a16:creationId xmlns:a16="http://schemas.microsoft.com/office/drawing/2014/main" id="{90534551-4CE9-4A78-8CC1-42EF06D35E04}"/>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B241CD2-1E45-42A3-B213-66A034DF9A3B}" type="slidenum">
              <a:rPr lang="en-GB" smtClean="0"/>
              <a:pPr algn="ctr"/>
              <a:t>213</a:t>
            </a:fld>
            <a:endParaRPr lang="ko-KR" altLang="en-US" dirty="0"/>
          </a:p>
        </p:txBody>
      </p:sp>
      <p:pic>
        <p:nvPicPr>
          <p:cNvPr id="3" name="Picture 2">
            <a:extLst>
              <a:ext uri="{FF2B5EF4-FFF2-40B4-BE49-F238E27FC236}">
                <a16:creationId xmlns:a16="http://schemas.microsoft.com/office/drawing/2014/main" id="{B7126E16-DEDE-4375-94EF-1E3CA918AA80}"/>
              </a:ext>
            </a:extLst>
          </p:cNvPr>
          <p:cNvPicPr>
            <a:picLocks noChangeAspect="1"/>
          </p:cNvPicPr>
          <p:nvPr/>
        </p:nvPicPr>
        <p:blipFill>
          <a:blip r:embed="rId3"/>
          <a:stretch>
            <a:fillRect/>
          </a:stretch>
        </p:blipFill>
        <p:spPr>
          <a:xfrm>
            <a:off x="85156" y="2002518"/>
            <a:ext cx="4258244" cy="3455087"/>
          </a:xfrm>
          <a:prstGeom prst="rect">
            <a:avLst/>
          </a:prstGeom>
        </p:spPr>
      </p:pic>
    </p:spTree>
    <p:extLst>
      <p:ext uri="{BB962C8B-B14F-4D97-AF65-F5344CB8AC3E}">
        <p14:creationId xmlns:p14="http://schemas.microsoft.com/office/powerpoint/2010/main" val="396065507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F0ECF-B12E-48BE-BAC5-7A78FCE4EBF3}"/>
              </a:ext>
            </a:extLst>
          </p:cNvPr>
          <p:cNvSpPr>
            <a:spLocks noGrp="1"/>
          </p:cNvSpPr>
          <p:nvPr>
            <p:ph type="ctrTitle"/>
          </p:nvPr>
        </p:nvSpPr>
        <p:spPr/>
        <p:txBody>
          <a:bodyPr>
            <a:normAutofit fontScale="90000"/>
          </a:bodyPr>
          <a:lstStyle/>
          <a:p>
            <a:r>
              <a:rPr lang="en-US" dirty="0"/>
              <a:t>General Notion of Back-to-Back Contacts</a:t>
            </a:r>
          </a:p>
        </p:txBody>
      </p:sp>
      <p:sp>
        <p:nvSpPr>
          <p:cNvPr id="3" name="Content Placeholder 2">
            <a:extLst>
              <a:ext uri="{FF2B5EF4-FFF2-40B4-BE49-F238E27FC236}">
                <a16:creationId xmlns:a16="http://schemas.microsoft.com/office/drawing/2014/main" id="{6459BF4C-6238-4843-91BB-DA6C9AD6DD5C}"/>
              </a:ext>
            </a:extLst>
          </p:cNvPr>
          <p:cNvSpPr>
            <a:spLocks noGrp="1"/>
          </p:cNvSpPr>
          <p:nvPr>
            <p:ph type="body" sz="quarter" idx="13"/>
          </p:nvPr>
        </p:nvSpPr>
        <p:spPr>
          <a:xfrm>
            <a:off x="242608" y="1600200"/>
            <a:ext cx="8054369" cy="4319337"/>
          </a:xfrm>
        </p:spPr>
        <p:txBody>
          <a:bodyPr>
            <a:normAutofit lnSpcReduction="10000"/>
          </a:bodyPr>
          <a:lstStyle/>
          <a:p>
            <a:r>
              <a:rPr lang="en-US" sz="3200" dirty="0"/>
              <a:t>Begins with Project Contract (Concession Contract, PPA Contract, Availability Contract). </a:t>
            </a:r>
          </a:p>
          <a:p>
            <a:r>
              <a:rPr lang="en-US" sz="3200" dirty="0"/>
              <a:t>Back-to-back contracts follow the Project Contract</a:t>
            </a:r>
          </a:p>
          <a:p>
            <a:r>
              <a:rPr lang="en-US" sz="3200" dirty="0"/>
              <a:t>Fixed Price EPC Contract from Fixed Availability Payment</a:t>
            </a:r>
          </a:p>
          <a:p>
            <a:r>
              <a:rPr lang="en-US" sz="3200" dirty="0"/>
              <a:t>Transfer Delay Risk with Liquidated Damage</a:t>
            </a:r>
          </a:p>
          <a:p>
            <a:r>
              <a:rPr lang="en-US" sz="3200" dirty="0"/>
              <a:t>Transfer O&amp;M Risks with Incentives and Penalties</a:t>
            </a:r>
          </a:p>
        </p:txBody>
      </p:sp>
      <p:sp>
        <p:nvSpPr>
          <p:cNvPr id="4" name="Slide Number Placeholder 3">
            <a:extLst>
              <a:ext uri="{FF2B5EF4-FFF2-40B4-BE49-F238E27FC236}">
                <a16:creationId xmlns:a16="http://schemas.microsoft.com/office/drawing/2014/main" id="{711928A0-B377-4482-B352-5EE9FB7F4923}"/>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B241CD2-1E45-42A3-B213-66A034DF9A3B}" type="slidenum">
              <a:rPr lang="en-GB" smtClean="0"/>
              <a:pPr algn="ctr"/>
              <a:t>214</a:t>
            </a:fld>
            <a:endParaRPr lang="ko-KR" altLang="en-US" dirty="0"/>
          </a:p>
        </p:txBody>
      </p:sp>
    </p:spTree>
    <p:extLst>
      <p:ext uri="{BB962C8B-B14F-4D97-AF65-F5344CB8AC3E}">
        <p14:creationId xmlns:p14="http://schemas.microsoft.com/office/powerpoint/2010/main" val="1415945814"/>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3A6A56BC-7CC8-430C-A845-50A6BA2BC300}"/>
              </a:ext>
            </a:extLst>
          </p:cNvPr>
          <p:cNvCxnSpPr/>
          <p:nvPr/>
        </p:nvCxnSpPr>
        <p:spPr>
          <a:xfrm flipH="1">
            <a:off x="4953785" y="1400364"/>
            <a:ext cx="1380371" cy="1793169"/>
          </a:xfrm>
          <a:prstGeom prst="straightConnector1">
            <a:avLst/>
          </a:prstGeom>
          <a:ln w="1143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bwMode="auto">
          <a:xfrm flipH="1" flipV="1">
            <a:off x="3067932" y="1705776"/>
            <a:ext cx="1146836" cy="1535447"/>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59" name="Straight Arrow Connector 58"/>
          <p:cNvCxnSpPr>
            <a:endCxn id="32" idx="1"/>
          </p:cNvCxnSpPr>
          <p:nvPr/>
        </p:nvCxnSpPr>
        <p:spPr bwMode="auto">
          <a:xfrm>
            <a:off x="5060841" y="3951660"/>
            <a:ext cx="1273316" cy="952841"/>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29" name="Straight Arrow Connector 28"/>
          <p:cNvCxnSpPr/>
          <p:nvPr/>
        </p:nvCxnSpPr>
        <p:spPr bwMode="auto">
          <a:xfrm flipH="1" flipV="1">
            <a:off x="2908239" y="3086100"/>
            <a:ext cx="1092261" cy="400050"/>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44" name="Straight Arrow Connector 43"/>
          <p:cNvCxnSpPr>
            <a:stCxn id="7" idx="6"/>
            <a:endCxn id="21" idx="2"/>
          </p:cNvCxnSpPr>
          <p:nvPr/>
        </p:nvCxnSpPr>
        <p:spPr bwMode="auto">
          <a:xfrm>
            <a:off x="5314950" y="3576029"/>
            <a:ext cx="1477751" cy="30545"/>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7" name="Oval 6"/>
          <p:cNvSpPr/>
          <p:nvPr/>
        </p:nvSpPr>
        <p:spPr bwMode="auto">
          <a:xfrm>
            <a:off x="4000500" y="3200400"/>
            <a:ext cx="1314450" cy="751259"/>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Special Purpose Vehicle</a:t>
            </a:r>
          </a:p>
        </p:txBody>
      </p:sp>
      <p:sp>
        <p:nvSpPr>
          <p:cNvPr id="8" name="Oval 7"/>
          <p:cNvSpPr/>
          <p:nvPr/>
        </p:nvSpPr>
        <p:spPr bwMode="auto">
          <a:xfrm>
            <a:off x="5928411" y="1000314"/>
            <a:ext cx="1085850" cy="40005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Off-taker</a:t>
            </a:r>
          </a:p>
        </p:txBody>
      </p:sp>
      <p:sp>
        <p:nvSpPr>
          <p:cNvPr id="13" name="Rectangle 12"/>
          <p:cNvSpPr/>
          <p:nvPr/>
        </p:nvSpPr>
        <p:spPr bwMode="auto">
          <a:xfrm>
            <a:off x="5060839" y="1600856"/>
            <a:ext cx="1953422" cy="1174142"/>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b="1" dirty="0">
                <a:latin typeface="Arial" pitchFamily="34" charset="0"/>
              </a:rPr>
              <a:t>PPA Contract</a:t>
            </a:r>
          </a:p>
          <a:p>
            <a:pPr algn="ctr" eaLnBrk="0" fontAlgn="base" hangingPunct="0">
              <a:spcBef>
                <a:spcPct val="0"/>
              </a:spcBef>
              <a:spcAft>
                <a:spcPct val="0"/>
              </a:spcAft>
            </a:pPr>
            <a:r>
              <a:rPr lang="en-US" sz="900" dirty="0">
                <a:latin typeface="Arial" pitchFamily="34" charset="0"/>
              </a:rPr>
              <a:t>Four Part Tariff </a:t>
            </a:r>
          </a:p>
          <a:p>
            <a:pPr algn="ctr" eaLnBrk="0" fontAlgn="base" hangingPunct="0">
              <a:spcBef>
                <a:spcPct val="0"/>
              </a:spcBef>
              <a:spcAft>
                <a:spcPct val="0"/>
              </a:spcAft>
            </a:pPr>
            <a:r>
              <a:rPr lang="en-US" sz="900" dirty="0">
                <a:latin typeface="Arial" pitchFamily="34" charset="0"/>
              </a:rPr>
              <a:t>Fixed Capacity Charge at Fin Close</a:t>
            </a:r>
          </a:p>
          <a:p>
            <a:pPr algn="ctr" eaLnBrk="0" hangingPunct="0"/>
            <a:r>
              <a:rPr lang="en-US" sz="900" dirty="0">
                <a:latin typeface="Arial" pitchFamily="34" charset="0"/>
              </a:rPr>
              <a:t>LD Penalty for Delay Risk</a:t>
            </a:r>
          </a:p>
          <a:p>
            <a:pPr algn="ctr" eaLnBrk="0" fontAlgn="base" hangingPunct="0">
              <a:spcBef>
                <a:spcPct val="0"/>
              </a:spcBef>
              <a:spcAft>
                <a:spcPct val="0"/>
              </a:spcAft>
            </a:pPr>
            <a:r>
              <a:rPr lang="en-US" sz="900" dirty="0">
                <a:latin typeface="Arial" pitchFamily="34" charset="0"/>
              </a:rPr>
              <a:t>Contract O&amp;M Charge</a:t>
            </a:r>
          </a:p>
          <a:p>
            <a:pPr algn="ctr" eaLnBrk="0" fontAlgn="base" hangingPunct="0">
              <a:spcBef>
                <a:spcPct val="0"/>
              </a:spcBef>
              <a:spcAft>
                <a:spcPct val="0"/>
              </a:spcAft>
            </a:pPr>
            <a:r>
              <a:rPr lang="en-US" sz="900" dirty="0">
                <a:latin typeface="Arial" pitchFamily="34" charset="0"/>
              </a:rPr>
              <a:t>Contract Heat Rate</a:t>
            </a:r>
          </a:p>
          <a:p>
            <a:pPr algn="ctr" eaLnBrk="0" fontAlgn="base" hangingPunct="0">
              <a:spcBef>
                <a:spcPct val="0"/>
              </a:spcBef>
              <a:spcAft>
                <a:spcPct val="0"/>
              </a:spcAft>
            </a:pPr>
            <a:r>
              <a:rPr lang="en-US" sz="900" dirty="0">
                <a:latin typeface="Arial" pitchFamily="34" charset="0"/>
              </a:rPr>
              <a:t>Availability Penalty</a:t>
            </a:r>
          </a:p>
        </p:txBody>
      </p:sp>
      <p:sp>
        <p:nvSpPr>
          <p:cNvPr id="14" name="Oval 13"/>
          <p:cNvSpPr/>
          <p:nvPr/>
        </p:nvSpPr>
        <p:spPr bwMode="auto">
          <a:xfrm>
            <a:off x="2295041" y="1200339"/>
            <a:ext cx="1143000" cy="505436"/>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EPC Contractor</a:t>
            </a:r>
          </a:p>
        </p:txBody>
      </p:sp>
      <p:sp>
        <p:nvSpPr>
          <p:cNvPr id="15" name="Rectangle 14"/>
          <p:cNvSpPr/>
          <p:nvPr/>
        </p:nvSpPr>
        <p:spPr bwMode="auto">
          <a:xfrm>
            <a:off x="3021427" y="1891206"/>
            <a:ext cx="1015360" cy="430075"/>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Fixed Price Contract with LD</a:t>
            </a:r>
          </a:p>
        </p:txBody>
      </p:sp>
      <p:sp>
        <p:nvSpPr>
          <p:cNvPr id="21" name="Oval 20"/>
          <p:cNvSpPr/>
          <p:nvPr/>
        </p:nvSpPr>
        <p:spPr bwMode="auto">
          <a:xfrm>
            <a:off x="6792701" y="3383175"/>
            <a:ext cx="1034133" cy="4468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O&amp;M Contractor</a:t>
            </a:r>
          </a:p>
        </p:txBody>
      </p:sp>
      <p:sp>
        <p:nvSpPr>
          <p:cNvPr id="24" name="Rectangle 23"/>
          <p:cNvSpPr/>
          <p:nvPr/>
        </p:nvSpPr>
        <p:spPr bwMode="auto">
          <a:xfrm>
            <a:off x="5430461" y="3241222"/>
            <a:ext cx="1197728" cy="818225"/>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Contract with Guaranteed Heat Rate and Availability Penalty</a:t>
            </a:r>
          </a:p>
          <a:p>
            <a:pPr algn="ctr" eaLnBrk="0" fontAlgn="base" hangingPunct="0">
              <a:spcBef>
                <a:spcPct val="0"/>
              </a:spcBef>
              <a:spcAft>
                <a:spcPct val="0"/>
              </a:spcAft>
            </a:pPr>
            <a:r>
              <a:rPr lang="en-US" sz="900" dirty="0">
                <a:latin typeface="Arial" pitchFamily="34" charset="0"/>
              </a:rPr>
              <a:t>and Fixed Fee</a:t>
            </a:r>
          </a:p>
        </p:txBody>
      </p:sp>
      <p:sp>
        <p:nvSpPr>
          <p:cNvPr id="31" name="Oval 30"/>
          <p:cNvSpPr/>
          <p:nvPr/>
        </p:nvSpPr>
        <p:spPr bwMode="auto">
          <a:xfrm>
            <a:off x="1765239" y="2573817"/>
            <a:ext cx="1143000" cy="5715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Fuel Supply</a:t>
            </a:r>
          </a:p>
          <a:p>
            <a:pPr algn="ctr" eaLnBrk="0" fontAlgn="base" hangingPunct="0">
              <a:spcBef>
                <a:spcPct val="0"/>
              </a:spcBef>
              <a:spcAft>
                <a:spcPct val="0"/>
              </a:spcAft>
            </a:pPr>
            <a:r>
              <a:rPr lang="en-US" sz="900" dirty="0">
                <a:solidFill>
                  <a:schemeClr val="bg1">
                    <a:lumMod val="95000"/>
                  </a:schemeClr>
                </a:solidFill>
                <a:latin typeface="Arial" pitchFamily="34" charset="0"/>
              </a:rPr>
              <a:t>Fuel Index</a:t>
            </a:r>
          </a:p>
        </p:txBody>
      </p:sp>
      <p:sp>
        <p:nvSpPr>
          <p:cNvPr id="32" name="Oval 31"/>
          <p:cNvSpPr/>
          <p:nvPr/>
        </p:nvSpPr>
        <p:spPr bwMode="auto">
          <a:xfrm>
            <a:off x="6166767" y="4829175"/>
            <a:ext cx="1143000" cy="51435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Lenders</a:t>
            </a:r>
          </a:p>
        </p:txBody>
      </p:sp>
      <p:sp>
        <p:nvSpPr>
          <p:cNvPr id="33" name="Oval 32"/>
          <p:cNvSpPr/>
          <p:nvPr/>
        </p:nvSpPr>
        <p:spPr bwMode="auto">
          <a:xfrm>
            <a:off x="3342181" y="4801515"/>
            <a:ext cx="1171575" cy="459614"/>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Sponsors</a:t>
            </a:r>
          </a:p>
        </p:txBody>
      </p:sp>
      <p:sp>
        <p:nvSpPr>
          <p:cNvPr id="39" name="Rectangle 38"/>
          <p:cNvSpPr/>
          <p:nvPr/>
        </p:nvSpPr>
        <p:spPr bwMode="auto">
          <a:xfrm>
            <a:off x="2660945" y="3199477"/>
            <a:ext cx="1257300" cy="573347"/>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Fuel Supply Contract with Index Corresponding to PPA</a:t>
            </a:r>
          </a:p>
        </p:txBody>
      </p:sp>
      <p:sp>
        <p:nvSpPr>
          <p:cNvPr id="43" name="Rectangle 42"/>
          <p:cNvSpPr/>
          <p:nvPr/>
        </p:nvSpPr>
        <p:spPr bwMode="auto">
          <a:xfrm>
            <a:off x="5404498" y="4401367"/>
            <a:ext cx="762269" cy="314324"/>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Loan Agreement</a:t>
            </a:r>
          </a:p>
        </p:txBody>
      </p:sp>
      <p:sp>
        <p:nvSpPr>
          <p:cNvPr id="47" name="Rectangle 46"/>
          <p:cNvSpPr/>
          <p:nvPr/>
        </p:nvSpPr>
        <p:spPr bwMode="auto">
          <a:xfrm>
            <a:off x="3835366" y="4232235"/>
            <a:ext cx="807268" cy="389314"/>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Shareholder Agreement</a:t>
            </a:r>
          </a:p>
        </p:txBody>
      </p:sp>
      <p:cxnSp>
        <p:nvCxnSpPr>
          <p:cNvPr id="11" name="Straight Arrow Connector 10"/>
          <p:cNvCxnSpPr/>
          <p:nvPr/>
        </p:nvCxnSpPr>
        <p:spPr bwMode="auto">
          <a:xfrm>
            <a:off x="4061731" y="2171700"/>
            <a:ext cx="942977" cy="0"/>
          </a:xfrm>
          <a:prstGeom prst="straightConnector1">
            <a:avLst/>
          </a:prstGeom>
          <a:solidFill>
            <a:schemeClr val="accent1"/>
          </a:solidFill>
          <a:ln w="12700" cap="flat" cmpd="sng" algn="ctr">
            <a:solidFill>
              <a:srgbClr val="FF0000"/>
            </a:solidFill>
            <a:prstDash val="solid"/>
            <a:round/>
            <a:headEnd type="triangle"/>
            <a:tailEnd type="triangle"/>
          </a:ln>
          <a:effectLst/>
        </p:spPr>
      </p:cxnSp>
      <p:cxnSp>
        <p:nvCxnSpPr>
          <p:cNvPr id="36" name="Straight Arrow Connector 35"/>
          <p:cNvCxnSpPr/>
          <p:nvPr/>
        </p:nvCxnSpPr>
        <p:spPr bwMode="auto">
          <a:xfrm>
            <a:off x="4061731" y="2008559"/>
            <a:ext cx="942977" cy="0"/>
          </a:xfrm>
          <a:prstGeom prst="straightConnector1">
            <a:avLst/>
          </a:prstGeom>
          <a:solidFill>
            <a:schemeClr val="accent1"/>
          </a:solidFill>
          <a:ln w="12700" cap="flat" cmpd="sng" algn="ctr">
            <a:solidFill>
              <a:srgbClr val="FF0000"/>
            </a:solidFill>
            <a:prstDash val="solid"/>
            <a:round/>
            <a:headEnd type="triangle"/>
            <a:tailEnd type="triangle"/>
          </a:ln>
          <a:effectLst/>
        </p:spPr>
      </p:cxnSp>
      <p:cxnSp>
        <p:nvCxnSpPr>
          <p:cNvPr id="37" name="Straight Arrow Connector 36"/>
          <p:cNvCxnSpPr>
            <a:cxnSpLocks/>
          </p:cNvCxnSpPr>
          <p:nvPr/>
        </p:nvCxnSpPr>
        <p:spPr bwMode="auto">
          <a:xfrm>
            <a:off x="5684912" y="2676716"/>
            <a:ext cx="218760" cy="522801"/>
          </a:xfrm>
          <a:prstGeom prst="straightConnector1">
            <a:avLst/>
          </a:prstGeom>
          <a:solidFill>
            <a:schemeClr val="accent1"/>
          </a:solidFill>
          <a:ln w="12700" cap="flat" cmpd="sng" algn="ctr">
            <a:solidFill>
              <a:srgbClr val="FF0000"/>
            </a:solidFill>
            <a:prstDash val="solid"/>
            <a:round/>
            <a:headEnd type="triangle"/>
            <a:tailEnd type="triangle"/>
          </a:ln>
          <a:effectLst/>
        </p:spPr>
      </p:cxnSp>
      <p:cxnSp>
        <p:nvCxnSpPr>
          <p:cNvPr id="40" name="Straight Arrow Connector 39"/>
          <p:cNvCxnSpPr>
            <a:cxnSpLocks/>
          </p:cNvCxnSpPr>
          <p:nvPr/>
        </p:nvCxnSpPr>
        <p:spPr bwMode="auto">
          <a:xfrm flipH="1">
            <a:off x="6229351" y="2612256"/>
            <a:ext cx="252156" cy="581277"/>
          </a:xfrm>
          <a:prstGeom prst="straightConnector1">
            <a:avLst/>
          </a:prstGeom>
          <a:solidFill>
            <a:schemeClr val="accent1"/>
          </a:solidFill>
          <a:ln w="12700" cap="flat" cmpd="sng" algn="ctr">
            <a:solidFill>
              <a:srgbClr val="FF0000"/>
            </a:solidFill>
            <a:prstDash val="solid"/>
            <a:round/>
            <a:headEnd type="triangle"/>
            <a:tailEnd type="triangle"/>
          </a:ln>
          <a:effectLst/>
        </p:spPr>
      </p:cxnSp>
      <p:cxnSp>
        <p:nvCxnSpPr>
          <p:cNvPr id="57" name="Straight Arrow Connector 56"/>
          <p:cNvCxnSpPr/>
          <p:nvPr/>
        </p:nvCxnSpPr>
        <p:spPr bwMode="auto">
          <a:xfrm flipH="1">
            <a:off x="4171950" y="3951659"/>
            <a:ext cx="285750" cy="849855"/>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25" name="Oval 24"/>
          <p:cNvSpPr/>
          <p:nvPr/>
        </p:nvSpPr>
        <p:spPr bwMode="auto">
          <a:xfrm>
            <a:off x="4642633" y="5136822"/>
            <a:ext cx="1143000" cy="635329"/>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 Letter of Credit for Equity Cash</a:t>
            </a:r>
          </a:p>
        </p:txBody>
      </p:sp>
      <p:cxnSp>
        <p:nvCxnSpPr>
          <p:cNvPr id="3" name="Straight Arrow Connector 2"/>
          <p:cNvCxnSpPr>
            <a:stCxn id="33" idx="5"/>
          </p:cNvCxnSpPr>
          <p:nvPr/>
        </p:nvCxnSpPr>
        <p:spPr bwMode="auto">
          <a:xfrm>
            <a:off x="4342184" y="5193820"/>
            <a:ext cx="315542" cy="67309"/>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5" name="Straight Arrow Connector 4"/>
          <p:cNvCxnSpPr>
            <a:stCxn id="25" idx="6"/>
          </p:cNvCxnSpPr>
          <p:nvPr/>
        </p:nvCxnSpPr>
        <p:spPr bwMode="auto">
          <a:xfrm flipV="1">
            <a:off x="5785634" y="5227474"/>
            <a:ext cx="381134" cy="227012"/>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2" name="Title 1">
            <a:extLst>
              <a:ext uri="{FF2B5EF4-FFF2-40B4-BE49-F238E27FC236}">
                <a16:creationId xmlns:a16="http://schemas.microsoft.com/office/drawing/2014/main" id="{C613A6B1-D4DA-4BED-88F2-A7E1B51084FE}"/>
              </a:ext>
            </a:extLst>
          </p:cNvPr>
          <p:cNvSpPr>
            <a:spLocks noGrp="1"/>
          </p:cNvSpPr>
          <p:nvPr>
            <p:ph type="title"/>
          </p:nvPr>
        </p:nvSpPr>
        <p:spPr>
          <a:xfrm>
            <a:off x="78407" y="49240"/>
            <a:ext cx="1704383" cy="2807634"/>
          </a:xfrm>
        </p:spPr>
        <p:txBody>
          <a:bodyPr>
            <a:noAutofit/>
          </a:bodyPr>
          <a:lstStyle/>
          <a:p>
            <a:r>
              <a:rPr lang="en-US" sz="2400" dirty="0"/>
              <a:t>Back-to- Back Contracts with Availability Contracts</a:t>
            </a:r>
          </a:p>
        </p:txBody>
      </p:sp>
      <p:cxnSp>
        <p:nvCxnSpPr>
          <p:cNvPr id="9" name="Straight Arrow Connector 8">
            <a:extLst>
              <a:ext uri="{FF2B5EF4-FFF2-40B4-BE49-F238E27FC236}">
                <a16:creationId xmlns:a16="http://schemas.microsoft.com/office/drawing/2014/main" id="{E35481FE-EA26-4B7F-959E-C5FE4AAC8151}"/>
              </a:ext>
            </a:extLst>
          </p:cNvPr>
          <p:cNvCxnSpPr/>
          <p:nvPr/>
        </p:nvCxnSpPr>
        <p:spPr>
          <a:xfrm flipV="1">
            <a:off x="3342181" y="2423761"/>
            <a:ext cx="1662527" cy="72155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0F4D3E6-A04C-49F6-9E5B-285C833E8B40}"/>
              </a:ext>
            </a:extLst>
          </p:cNvPr>
          <p:cNvCxnSpPr/>
          <p:nvPr/>
        </p:nvCxnSpPr>
        <p:spPr>
          <a:xfrm flipH="1" flipV="1">
            <a:off x="5208310" y="3829975"/>
            <a:ext cx="1273198" cy="971540"/>
          </a:xfrm>
          <a:prstGeom prst="straightConnector1">
            <a:avLst/>
          </a:prstGeom>
          <a:ln w="2222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8090013"/>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4CE20-E253-4920-8119-6D63FFD21D75}"/>
              </a:ext>
            </a:extLst>
          </p:cNvPr>
          <p:cNvSpPr>
            <a:spLocks noGrp="1"/>
          </p:cNvSpPr>
          <p:nvPr>
            <p:ph type="ctrTitle"/>
          </p:nvPr>
        </p:nvSpPr>
        <p:spPr/>
        <p:txBody>
          <a:bodyPr/>
          <a:lstStyle/>
          <a:p>
            <a:r>
              <a:rPr lang="en-US" dirty="0"/>
              <a:t>Example of Delay LD in EPC Contract</a:t>
            </a:r>
          </a:p>
        </p:txBody>
      </p:sp>
      <p:pic>
        <p:nvPicPr>
          <p:cNvPr id="5" name="Content Placeholder 4">
            <a:extLst>
              <a:ext uri="{FF2B5EF4-FFF2-40B4-BE49-F238E27FC236}">
                <a16:creationId xmlns:a16="http://schemas.microsoft.com/office/drawing/2014/main" id="{42C60300-D72D-4FDE-A230-70D6ACDF1F7F}"/>
              </a:ext>
            </a:extLst>
          </p:cNvPr>
          <p:cNvPicPr>
            <a:picLocks noGrp="1" noChangeAspect="1"/>
          </p:cNvPicPr>
          <p:nvPr>
            <p:ph idx="4294967295"/>
          </p:nvPr>
        </p:nvPicPr>
        <p:blipFill>
          <a:blip r:embed="rId2"/>
          <a:stretch>
            <a:fillRect/>
          </a:stretch>
        </p:blipFill>
        <p:spPr>
          <a:xfrm>
            <a:off x="39460" y="1754622"/>
            <a:ext cx="8610049" cy="3828030"/>
          </a:xfrm>
          <a:prstGeom prst="rect">
            <a:avLst/>
          </a:prstGeom>
        </p:spPr>
      </p:pic>
      <p:sp>
        <p:nvSpPr>
          <p:cNvPr id="4" name="Slide Number Placeholder 3">
            <a:extLst>
              <a:ext uri="{FF2B5EF4-FFF2-40B4-BE49-F238E27FC236}">
                <a16:creationId xmlns:a16="http://schemas.microsoft.com/office/drawing/2014/main" id="{AF423A73-AFD4-49CB-914F-78C44E128326}"/>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B241CD2-1E45-42A3-B213-66A034DF9A3B}" type="slidenum">
              <a:rPr lang="en-GB" smtClean="0"/>
              <a:pPr algn="ctr"/>
              <a:t>216</a:t>
            </a:fld>
            <a:endParaRPr lang="ko-KR" altLang="en-US" dirty="0"/>
          </a:p>
        </p:txBody>
      </p:sp>
    </p:spTree>
    <p:extLst>
      <p:ext uri="{BB962C8B-B14F-4D97-AF65-F5344CB8AC3E}">
        <p14:creationId xmlns:p14="http://schemas.microsoft.com/office/powerpoint/2010/main" val="240993800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1"/>
          <p:cNvSpPr>
            <a:spLocks noGrp="1"/>
          </p:cNvSpPr>
          <p:nvPr>
            <p:ph type="ctrTitle"/>
          </p:nvPr>
        </p:nvSpPr>
        <p:spPr/>
        <p:txBody>
          <a:bodyPr/>
          <a:lstStyle/>
          <a:p>
            <a:r>
              <a:rPr lang="en-US" altLang="en-US" dirty="0"/>
              <a:t>Change Orders in LSTK Contract</a:t>
            </a:r>
          </a:p>
        </p:txBody>
      </p:sp>
      <p:sp>
        <p:nvSpPr>
          <p:cNvPr id="169987" name="Content Placeholder 2"/>
          <p:cNvSpPr>
            <a:spLocks noGrp="1"/>
          </p:cNvSpPr>
          <p:nvPr>
            <p:ph type="body" sz="quarter" idx="13"/>
          </p:nvPr>
        </p:nvSpPr>
        <p:spPr>
          <a:xfrm>
            <a:off x="242608" y="1600200"/>
            <a:ext cx="7948491" cy="4367463"/>
          </a:xfrm>
        </p:spPr>
        <p:txBody>
          <a:bodyPr>
            <a:normAutofit/>
          </a:bodyPr>
          <a:lstStyle/>
          <a:p>
            <a:r>
              <a:rPr lang="en-US" altLang="en-US" dirty="0"/>
              <a:t>The SPV may at any time prior to PCOD direct Changes.</a:t>
            </a:r>
          </a:p>
          <a:p>
            <a:r>
              <a:rPr lang="en-US" altLang="en-US" dirty="0"/>
              <a:t>The Contractor may request a Design Change, which request shall be granted or denied by the SPV.</a:t>
            </a:r>
          </a:p>
          <a:p>
            <a:r>
              <a:rPr lang="en-US" altLang="en-US" dirty="0"/>
              <a:t>The price of any work required, modified or deleted by a change shall be on a “cost plus” basis to be mutually agreed by the parties.</a:t>
            </a:r>
          </a:p>
          <a:p>
            <a:r>
              <a:rPr lang="en-US" altLang="en-US" dirty="0"/>
              <a:t>If disagreements occur, on the necessary adjustments to the contract, the contractor shall proceed if requested by the SPV.  </a:t>
            </a:r>
          </a:p>
          <a:p>
            <a:endParaRPr lang="en-US" altLang="en-US" dirty="0"/>
          </a:p>
        </p:txBody>
      </p:sp>
    </p:spTree>
    <p:extLst>
      <p:ext uri="{BB962C8B-B14F-4D97-AF65-F5344CB8AC3E}">
        <p14:creationId xmlns:p14="http://schemas.microsoft.com/office/powerpoint/2010/main" val="302795068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67ECC-1841-4C71-831F-FE3A63791F3D}"/>
              </a:ext>
            </a:extLst>
          </p:cNvPr>
          <p:cNvSpPr>
            <a:spLocks noGrp="1"/>
          </p:cNvSpPr>
          <p:nvPr>
            <p:ph type="ctrTitle"/>
          </p:nvPr>
        </p:nvSpPr>
        <p:spPr/>
        <p:txBody>
          <a:bodyPr/>
          <a:lstStyle/>
          <a:p>
            <a:r>
              <a:rPr lang="en-029" dirty="0"/>
              <a:t>EPC Contractor Proposal</a:t>
            </a:r>
          </a:p>
        </p:txBody>
      </p:sp>
      <p:pic>
        <p:nvPicPr>
          <p:cNvPr id="4" name="Content Placeholder 3">
            <a:extLst>
              <a:ext uri="{FF2B5EF4-FFF2-40B4-BE49-F238E27FC236}">
                <a16:creationId xmlns:a16="http://schemas.microsoft.com/office/drawing/2014/main" id="{2894A7AA-7AA8-4886-B42C-A3F73F1742F2}"/>
              </a:ext>
            </a:extLst>
          </p:cNvPr>
          <p:cNvPicPr>
            <a:picLocks noGrp="1" noChangeAspect="1"/>
          </p:cNvPicPr>
          <p:nvPr>
            <p:ph idx="4294967295"/>
          </p:nvPr>
        </p:nvPicPr>
        <p:blipFill>
          <a:blip r:embed="rId2"/>
          <a:stretch>
            <a:fillRect/>
          </a:stretch>
        </p:blipFill>
        <p:spPr>
          <a:xfrm>
            <a:off x="1545336" y="1865312"/>
            <a:ext cx="5715000" cy="3127375"/>
          </a:xfrm>
          <a:prstGeom prst="rect">
            <a:avLst/>
          </a:prstGeom>
        </p:spPr>
      </p:pic>
      <p:sp>
        <p:nvSpPr>
          <p:cNvPr id="5" name="TextBox 4">
            <a:extLst>
              <a:ext uri="{FF2B5EF4-FFF2-40B4-BE49-F238E27FC236}">
                <a16:creationId xmlns:a16="http://schemas.microsoft.com/office/drawing/2014/main" id="{97A0A880-0E06-45DF-8790-110BFD05417F}"/>
              </a:ext>
            </a:extLst>
          </p:cNvPr>
          <p:cNvSpPr txBox="1"/>
          <p:nvPr/>
        </p:nvSpPr>
        <p:spPr>
          <a:xfrm>
            <a:off x="1692258" y="4859383"/>
            <a:ext cx="1657350" cy="784830"/>
          </a:xfrm>
          <a:prstGeom prst="rect">
            <a:avLst/>
          </a:prstGeom>
          <a:solidFill>
            <a:srgbClr val="FFFF00"/>
          </a:solidFill>
        </p:spPr>
        <p:txBody>
          <a:bodyPr wrap="square" rtlCol="0">
            <a:spAutoFit/>
          </a:bodyPr>
          <a:lstStyle/>
          <a:p>
            <a:r>
              <a:rPr lang="en-029" sz="1500" dirty="0"/>
              <a:t>Is the Premium to the EPC contractor worth the risk</a:t>
            </a:r>
          </a:p>
        </p:txBody>
      </p:sp>
    </p:spTree>
    <p:extLst>
      <p:ext uri="{BB962C8B-B14F-4D97-AF65-F5344CB8AC3E}">
        <p14:creationId xmlns:p14="http://schemas.microsoft.com/office/powerpoint/2010/main" val="924690246"/>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6B240-985B-4011-9D33-A5DCC8FA3A8A}"/>
              </a:ext>
            </a:extLst>
          </p:cNvPr>
          <p:cNvSpPr>
            <a:spLocks noGrp="1"/>
          </p:cNvSpPr>
          <p:nvPr>
            <p:ph type="ctrTitle"/>
          </p:nvPr>
        </p:nvSpPr>
        <p:spPr/>
        <p:txBody>
          <a:bodyPr>
            <a:normAutofit fontScale="90000"/>
          </a:bodyPr>
          <a:lstStyle/>
          <a:p>
            <a:r>
              <a:rPr lang="en-029" dirty="0"/>
              <a:t>Is the Risk Reduction Value worth the Fixed Cost</a:t>
            </a:r>
          </a:p>
        </p:txBody>
      </p:sp>
      <p:sp>
        <p:nvSpPr>
          <p:cNvPr id="3" name="Content Placeholder 2">
            <a:extLst>
              <a:ext uri="{FF2B5EF4-FFF2-40B4-BE49-F238E27FC236}">
                <a16:creationId xmlns:a16="http://schemas.microsoft.com/office/drawing/2014/main" id="{1D078534-BF98-460B-9F56-84C0DBB385E4}"/>
              </a:ext>
            </a:extLst>
          </p:cNvPr>
          <p:cNvSpPr>
            <a:spLocks noGrp="1"/>
          </p:cNvSpPr>
          <p:nvPr>
            <p:ph type="body" sz="quarter" idx="13"/>
          </p:nvPr>
        </p:nvSpPr>
        <p:spPr/>
        <p:txBody>
          <a:bodyPr/>
          <a:lstStyle/>
          <a:p>
            <a:r>
              <a:rPr lang="en-029" dirty="0"/>
              <a:t>Exchange Rate about 900</a:t>
            </a:r>
          </a:p>
          <a:p>
            <a:endParaRPr lang="en-029" dirty="0"/>
          </a:p>
        </p:txBody>
      </p:sp>
      <p:pic>
        <p:nvPicPr>
          <p:cNvPr id="5" name="Picture 4">
            <a:extLst>
              <a:ext uri="{FF2B5EF4-FFF2-40B4-BE49-F238E27FC236}">
                <a16:creationId xmlns:a16="http://schemas.microsoft.com/office/drawing/2014/main" id="{A1BF8A92-06D7-44C0-B3B8-D20FF9E33131}"/>
              </a:ext>
            </a:extLst>
          </p:cNvPr>
          <p:cNvPicPr>
            <a:picLocks noChangeAspect="1"/>
          </p:cNvPicPr>
          <p:nvPr/>
        </p:nvPicPr>
        <p:blipFill>
          <a:blip r:embed="rId2"/>
          <a:stretch>
            <a:fillRect/>
          </a:stretch>
        </p:blipFill>
        <p:spPr>
          <a:xfrm>
            <a:off x="1314450" y="2743200"/>
            <a:ext cx="6247677" cy="1714500"/>
          </a:xfrm>
          <a:prstGeom prst="rect">
            <a:avLst/>
          </a:prstGeom>
        </p:spPr>
      </p:pic>
      <p:sp>
        <p:nvSpPr>
          <p:cNvPr id="7" name="Freeform: Shape 6">
            <a:extLst>
              <a:ext uri="{FF2B5EF4-FFF2-40B4-BE49-F238E27FC236}">
                <a16:creationId xmlns:a16="http://schemas.microsoft.com/office/drawing/2014/main" id="{0EE1DD39-DD19-4864-9C11-7EA00CA871B0}"/>
              </a:ext>
            </a:extLst>
          </p:cNvPr>
          <p:cNvSpPr/>
          <p:nvPr/>
        </p:nvSpPr>
        <p:spPr bwMode="auto">
          <a:xfrm>
            <a:off x="6465816" y="2751064"/>
            <a:ext cx="622936" cy="622883"/>
          </a:xfrm>
          <a:custGeom>
            <a:avLst/>
            <a:gdLst>
              <a:gd name="connsiteX0" fmla="*/ 159391 w 830581"/>
              <a:gd name="connsiteY0" fmla="*/ 0 h 830510"/>
              <a:gd name="connsiteX1" fmla="*/ 125835 w 830581"/>
              <a:gd name="connsiteY1" fmla="*/ 58723 h 830510"/>
              <a:gd name="connsiteX2" fmla="*/ 117446 w 830581"/>
              <a:gd name="connsiteY2" fmla="*/ 92279 h 830510"/>
              <a:gd name="connsiteX3" fmla="*/ 100668 w 830581"/>
              <a:gd name="connsiteY3" fmla="*/ 142613 h 830510"/>
              <a:gd name="connsiteX4" fmla="*/ 92279 w 830581"/>
              <a:gd name="connsiteY4" fmla="*/ 176169 h 830510"/>
              <a:gd name="connsiteX5" fmla="*/ 67112 w 830581"/>
              <a:gd name="connsiteY5" fmla="*/ 201336 h 830510"/>
              <a:gd name="connsiteX6" fmla="*/ 50334 w 830581"/>
              <a:gd name="connsiteY6" fmla="*/ 285226 h 830510"/>
              <a:gd name="connsiteX7" fmla="*/ 33556 w 830581"/>
              <a:gd name="connsiteY7" fmla="*/ 352338 h 830510"/>
              <a:gd name="connsiteX8" fmla="*/ 25167 w 830581"/>
              <a:gd name="connsiteY8" fmla="*/ 461395 h 830510"/>
              <a:gd name="connsiteX9" fmla="*/ 16778 w 830581"/>
              <a:gd name="connsiteY9" fmla="*/ 536896 h 830510"/>
              <a:gd name="connsiteX10" fmla="*/ 25167 w 830581"/>
              <a:gd name="connsiteY10" fmla="*/ 620786 h 830510"/>
              <a:gd name="connsiteX11" fmla="*/ 50334 w 830581"/>
              <a:gd name="connsiteY11" fmla="*/ 721453 h 830510"/>
              <a:gd name="connsiteX12" fmla="*/ 75501 w 830581"/>
              <a:gd name="connsiteY12" fmla="*/ 746620 h 830510"/>
              <a:gd name="connsiteX13" fmla="*/ 151002 w 830581"/>
              <a:gd name="connsiteY13" fmla="*/ 813732 h 830510"/>
              <a:gd name="connsiteX14" fmla="*/ 209725 w 830581"/>
              <a:gd name="connsiteY14" fmla="*/ 830510 h 830510"/>
              <a:gd name="connsiteX15" fmla="*/ 411061 w 830581"/>
              <a:gd name="connsiteY15" fmla="*/ 822121 h 830510"/>
              <a:gd name="connsiteX16" fmla="*/ 478173 w 830581"/>
              <a:gd name="connsiteY16" fmla="*/ 805343 h 830510"/>
              <a:gd name="connsiteX17" fmla="*/ 520118 w 830581"/>
              <a:gd name="connsiteY17" fmla="*/ 796954 h 830510"/>
              <a:gd name="connsiteX18" fmla="*/ 553674 w 830581"/>
              <a:gd name="connsiteY18" fmla="*/ 780176 h 830510"/>
              <a:gd name="connsiteX19" fmla="*/ 587230 w 830581"/>
              <a:gd name="connsiteY19" fmla="*/ 755009 h 830510"/>
              <a:gd name="connsiteX20" fmla="*/ 662731 w 830581"/>
              <a:gd name="connsiteY20" fmla="*/ 729842 h 830510"/>
              <a:gd name="connsiteX21" fmla="*/ 687897 w 830581"/>
              <a:gd name="connsiteY21" fmla="*/ 713064 h 830510"/>
              <a:gd name="connsiteX22" fmla="*/ 746620 w 830581"/>
              <a:gd name="connsiteY22" fmla="*/ 679508 h 830510"/>
              <a:gd name="connsiteX23" fmla="*/ 771787 w 830581"/>
              <a:gd name="connsiteY23" fmla="*/ 629175 h 830510"/>
              <a:gd name="connsiteX24" fmla="*/ 788565 w 830581"/>
              <a:gd name="connsiteY24" fmla="*/ 595619 h 830510"/>
              <a:gd name="connsiteX25" fmla="*/ 796954 w 830581"/>
              <a:gd name="connsiteY25" fmla="*/ 570452 h 830510"/>
              <a:gd name="connsiteX26" fmla="*/ 822121 w 830581"/>
              <a:gd name="connsiteY26" fmla="*/ 536896 h 830510"/>
              <a:gd name="connsiteX27" fmla="*/ 830510 w 830581"/>
              <a:gd name="connsiteY27" fmla="*/ 503340 h 830510"/>
              <a:gd name="connsiteX28" fmla="*/ 780176 w 830581"/>
              <a:gd name="connsiteY28" fmla="*/ 343949 h 830510"/>
              <a:gd name="connsiteX29" fmla="*/ 729842 w 830581"/>
              <a:gd name="connsiteY29" fmla="*/ 268448 h 830510"/>
              <a:gd name="connsiteX30" fmla="*/ 687897 w 830581"/>
              <a:gd name="connsiteY30" fmla="*/ 201336 h 830510"/>
              <a:gd name="connsiteX31" fmla="*/ 662731 w 830581"/>
              <a:gd name="connsiteY31" fmla="*/ 192947 h 830510"/>
              <a:gd name="connsiteX32" fmla="*/ 604008 w 830581"/>
              <a:gd name="connsiteY32" fmla="*/ 176169 h 830510"/>
              <a:gd name="connsiteX33" fmla="*/ 545285 w 830581"/>
              <a:gd name="connsiteY33" fmla="*/ 151002 h 830510"/>
              <a:gd name="connsiteX34" fmla="*/ 520118 w 830581"/>
              <a:gd name="connsiteY34" fmla="*/ 142613 h 830510"/>
              <a:gd name="connsiteX35" fmla="*/ 494951 w 830581"/>
              <a:gd name="connsiteY35" fmla="*/ 125835 h 830510"/>
              <a:gd name="connsiteX36" fmla="*/ 427839 w 830581"/>
              <a:gd name="connsiteY36" fmla="*/ 117446 h 830510"/>
              <a:gd name="connsiteX37" fmla="*/ 394283 w 830581"/>
              <a:gd name="connsiteY37" fmla="*/ 100668 h 830510"/>
              <a:gd name="connsiteX38" fmla="*/ 369116 w 830581"/>
              <a:gd name="connsiteY38" fmla="*/ 83890 h 830510"/>
              <a:gd name="connsiteX39" fmla="*/ 327171 w 830581"/>
              <a:gd name="connsiteY39" fmla="*/ 67112 h 830510"/>
              <a:gd name="connsiteX40" fmla="*/ 293615 w 830581"/>
              <a:gd name="connsiteY40" fmla="*/ 50334 h 830510"/>
              <a:gd name="connsiteX41" fmla="*/ 117446 w 830581"/>
              <a:gd name="connsiteY41" fmla="*/ 33556 h 830510"/>
              <a:gd name="connsiteX42" fmla="*/ 0 w 830581"/>
              <a:gd name="connsiteY42" fmla="*/ 25167 h 83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30581" h="830510">
                <a:moveTo>
                  <a:pt x="159391" y="0"/>
                </a:moveTo>
                <a:cubicBezTo>
                  <a:pt x="148206" y="19574"/>
                  <a:pt x="135164" y="38199"/>
                  <a:pt x="125835" y="58723"/>
                </a:cubicBezTo>
                <a:cubicBezTo>
                  <a:pt x="121064" y="69219"/>
                  <a:pt x="120759" y="81236"/>
                  <a:pt x="117446" y="92279"/>
                </a:cubicBezTo>
                <a:cubicBezTo>
                  <a:pt x="112364" y="109219"/>
                  <a:pt x="104957" y="125455"/>
                  <a:pt x="100668" y="142613"/>
                </a:cubicBezTo>
                <a:cubicBezTo>
                  <a:pt x="97872" y="153798"/>
                  <a:pt x="97999" y="166159"/>
                  <a:pt x="92279" y="176169"/>
                </a:cubicBezTo>
                <a:cubicBezTo>
                  <a:pt x="86393" y="186470"/>
                  <a:pt x="75501" y="192947"/>
                  <a:pt x="67112" y="201336"/>
                </a:cubicBezTo>
                <a:cubicBezTo>
                  <a:pt x="46559" y="345206"/>
                  <a:pt x="69856" y="207136"/>
                  <a:pt x="50334" y="285226"/>
                </a:cubicBezTo>
                <a:lnTo>
                  <a:pt x="33556" y="352338"/>
                </a:lnTo>
                <a:cubicBezTo>
                  <a:pt x="30760" y="388690"/>
                  <a:pt x="28468" y="425085"/>
                  <a:pt x="25167" y="461395"/>
                </a:cubicBezTo>
                <a:cubicBezTo>
                  <a:pt x="22874" y="486613"/>
                  <a:pt x="16778" y="511574"/>
                  <a:pt x="16778" y="536896"/>
                </a:cubicBezTo>
                <a:cubicBezTo>
                  <a:pt x="16778" y="564999"/>
                  <a:pt x="21681" y="592900"/>
                  <a:pt x="25167" y="620786"/>
                </a:cubicBezTo>
                <a:cubicBezTo>
                  <a:pt x="27147" y="636629"/>
                  <a:pt x="37863" y="708982"/>
                  <a:pt x="50334" y="721453"/>
                </a:cubicBezTo>
                <a:cubicBezTo>
                  <a:pt x="58723" y="729842"/>
                  <a:pt x="67780" y="737612"/>
                  <a:pt x="75501" y="746620"/>
                </a:cubicBezTo>
                <a:cubicBezTo>
                  <a:pt x="103033" y="778741"/>
                  <a:pt x="103072" y="797755"/>
                  <a:pt x="151002" y="813732"/>
                </a:cubicBezTo>
                <a:cubicBezTo>
                  <a:pt x="187107" y="825767"/>
                  <a:pt x="167590" y="819976"/>
                  <a:pt x="209725" y="830510"/>
                </a:cubicBezTo>
                <a:cubicBezTo>
                  <a:pt x="276837" y="827714"/>
                  <a:pt x="344184" y="828391"/>
                  <a:pt x="411061" y="822121"/>
                </a:cubicBezTo>
                <a:cubicBezTo>
                  <a:pt x="434019" y="819969"/>
                  <a:pt x="455562" y="809865"/>
                  <a:pt x="478173" y="805343"/>
                </a:cubicBezTo>
                <a:lnTo>
                  <a:pt x="520118" y="796954"/>
                </a:lnTo>
                <a:cubicBezTo>
                  <a:pt x="531303" y="791361"/>
                  <a:pt x="543069" y="786804"/>
                  <a:pt x="553674" y="780176"/>
                </a:cubicBezTo>
                <a:cubicBezTo>
                  <a:pt x="565530" y="772766"/>
                  <a:pt x="574535" y="760868"/>
                  <a:pt x="587230" y="755009"/>
                </a:cubicBezTo>
                <a:cubicBezTo>
                  <a:pt x="611317" y="743892"/>
                  <a:pt x="662731" y="729842"/>
                  <a:pt x="662731" y="729842"/>
                </a:cubicBezTo>
                <a:cubicBezTo>
                  <a:pt x="671120" y="724249"/>
                  <a:pt x="679143" y="718066"/>
                  <a:pt x="687897" y="713064"/>
                </a:cubicBezTo>
                <a:cubicBezTo>
                  <a:pt x="762409" y="670485"/>
                  <a:pt x="685298" y="720389"/>
                  <a:pt x="746620" y="679508"/>
                </a:cubicBezTo>
                <a:cubicBezTo>
                  <a:pt x="762001" y="633367"/>
                  <a:pt x="745767" y="674710"/>
                  <a:pt x="771787" y="629175"/>
                </a:cubicBezTo>
                <a:cubicBezTo>
                  <a:pt x="777992" y="618317"/>
                  <a:pt x="783639" y="607113"/>
                  <a:pt x="788565" y="595619"/>
                </a:cubicBezTo>
                <a:cubicBezTo>
                  <a:pt x="792048" y="587491"/>
                  <a:pt x="792567" y="578130"/>
                  <a:pt x="796954" y="570452"/>
                </a:cubicBezTo>
                <a:cubicBezTo>
                  <a:pt x="803891" y="558313"/>
                  <a:pt x="813732" y="548081"/>
                  <a:pt x="822121" y="536896"/>
                </a:cubicBezTo>
                <a:cubicBezTo>
                  <a:pt x="824917" y="525711"/>
                  <a:pt x="831331" y="514840"/>
                  <a:pt x="830510" y="503340"/>
                </a:cubicBezTo>
                <a:cubicBezTo>
                  <a:pt x="826416" y="446030"/>
                  <a:pt x="807848" y="393758"/>
                  <a:pt x="780176" y="343949"/>
                </a:cubicBezTo>
                <a:cubicBezTo>
                  <a:pt x="765487" y="317508"/>
                  <a:pt x="743369" y="295502"/>
                  <a:pt x="729842" y="268448"/>
                </a:cubicBezTo>
                <a:cubicBezTo>
                  <a:pt x="719334" y="247433"/>
                  <a:pt x="706566" y="216894"/>
                  <a:pt x="687897" y="201336"/>
                </a:cubicBezTo>
                <a:cubicBezTo>
                  <a:pt x="681104" y="195675"/>
                  <a:pt x="671201" y="195488"/>
                  <a:pt x="662731" y="192947"/>
                </a:cubicBezTo>
                <a:cubicBezTo>
                  <a:pt x="643232" y="187097"/>
                  <a:pt x="623180" y="183016"/>
                  <a:pt x="604008" y="176169"/>
                </a:cubicBezTo>
                <a:cubicBezTo>
                  <a:pt x="583952" y="169006"/>
                  <a:pt x="565058" y="158911"/>
                  <a:pt x="545285" y="151002"/>
                </a:cubicBezTo>
                <a:cubicBezTo>
                  <a:pt x="537075" y="147718"/>
                  <a:pt x="528027" y="146568"/>
                  <a:pt x="520118" y="142613"/>
                </a:cubicBezTo>
                <a:cubicBezTo>
                  <a:pt x="511100" y="138104"/>
                  <a:pt x="504678" y="128488"/>
                  <a:pt x="494951" y="125835"/>
                </a:cubicBezTo>
                <a:cubicBezTo>
                  <a:pt x="473201" y="119903"/>
                  <a:pt x="450210" y="120242"/>
                  <a:pt x="427839" y="117446"/>
                </a:cubicBezTo>
                <a:cubicBezTo>
                  <a:pt x="416654" y="111853"/>
                  <a:pt x="405141" y="106873"/>
                  <a:pt x="394283" y="100668"/>
                </a:cubicBezTo>
                <a:cubicBezTo>
                  <a:pt x="385529" y="95666"/>
                  <a:pt x="378134" y="88399"/>
                  <a:pt x="369116" y="83890"/>
                </a:cubicBezTo>
                <a:cubicBezTo>
                  <a:pt x="355647" y="77156"/>
                  <a:pt x="340932" y="73228"/>
                  <a:pt x="327171" y="67112"/>
                </a:cubicBezTo>
                <a:cubicBezTo>
                  <a:pt x="315743" y="62033"/>
                  <a:pt x="305324" y="54725"/>
                  <a:pt x="293615" y="50334"/>
                </a:cubicBezTo>
                <a:cubicBezTo>
                  <a:pt x="245244" y="32195"/>
                  <a:pt x="141947" y="35189"/>
                  <a:pt x="117446" y="33556"/>
                </a:cubicBezTo>
                <a:cubicBezTo>
                  <a:pt x="-11606" y="24953"/>
                  <a:pt x="46168" y="25167"/>
                  <a:pt x="0" y="25167"/>
                </a:cubicBezTo>
              </a:path>
            </a:pathLst>
          </a:custGeom>
          <a:no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endParaRPr lang="en-029" sz="900" dirty="0">
              <a:latin typeface="Arial" pitchFamily="34" charset="0"/>
            </a:endParaRPr>
          </a:p>
        </p:txBody>
      </p:sp>
      <p:sp>
        <p:nvSpPr>
          <p:cNvPr id="4" name="TextBox 3">
            <a:extLst>
              <a:ext uri="{FF2B5EF4-FFF2-40B4-BE49-F238E27FC236}">
                <a16:creationId xmlns:a16="http://schemas.microsoft.com/office/drawing/2014/main" id="{E8A718A6-8338-40AD-894D-9FECD6D082A9}"/>
              </a:ext>
            </a:extLst>
          </p:cNvPr>
          <p:cNvSpPr txBox="1"/>
          <p:nvPr/>
        </p:nvSpPr>
        <p:spPr>
          <a:xfrm>
            <a:off x="2800350" y="4893469"/>
            <a:ext cx="3400425" cy="300082"/>
          </a:xfrm>
          <a:prstGeom prst="rect">
            <a:avLst/>
          </a:prstGeom>
          <a:solidFill>
            <a:srgbClr val="FFFF00"/>
          </a:solidFill>
        </p:spPr>
        <p:txBody>
          <a:bodyPr wrap="square" rtlCol="0">
            <a:spAutoFit/>
          </a:bodyPr>
          <a:lstStyle/>
          <a:p>
            <a:r>
              <a:rPr lang="en-US" sz="1350" dirty="0"/>
              <a:t>Notice the enormous premium</a:t>
            </a:r>
          </a:p>
        </p:txBody>
      </p:sp>
    </p:spTree>
    <p:extLst>
      <p:ext uri="{BB962C8B-B14F-4D97-AF65-F5344CB8AC3E}">
        <p14:creationId xmlns:p14="http://schemas.microsoft.com/office/powerpoint/2010/main" val="7657656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316D0-1426-820B-1925-5D9C17D0A59D}"/>
              </a:ext>
            </a:extLst>
          </p:cNvPr>
          <p:cNvSpPr>
            <a:spLocks noGrp="1"/>
          </p:cNvSpPr>
          <p:nvPr>
            <p:ph type="ctrTitle"/>
          </p:nvPr>
        </p:nvSpPr>
        <p:spPr/>
        <p:txBody>
          <a:bodyPr/>
          <a:lstStyle/>
          <a:p>
            <a:r>
              <a:rPr lang="en-US" dirty="0"/>
              <a:t>Financing and Corporate PPA</a:t>
            </a:r>
          </a:p>
        </p:txBody>
      </p:sp>
      <p:sp>
        <p:nvSpPr>
          <p:cNvPr id="3" name="Content Placeholder 2">
            <a:extLst>
              <a:ext uri="{FF2B5EF4-FFF2-40B4-BE49-F238E27FC236}">
                <a16:creationId xmlns:a16="http://schemas.microsoft.com/office/drawing/2014/main" id="{1BB0A8D5-CF5C-936E-7968-1E2745B6520E}"/>
              </a:ext>
            </a:extLst>
          </p:cNvPr>
          <p:cNvSpPr>
            <a:spLocks noGrp="1"/>
          </p:cNvSpPr>
          <p:nvPr>
            <p:ph type="body" sz="quarter" idx="13"/>
          </p:nvPr>
        </p:nvSpPr>
        <p:spPr/>
        <p:txBody>
          <a:bodyPr/>
          <a:lstStyle/>
          <a:p>
            <a:r>
              <a:rPr lang="en-US" dirty="0"/>
              <a:t>Developers </a:t>
            </a:r>
          </a:p>
          <a:p>
            <a:pPr lvl="1"/>
            <a:r>
              <a:rPr lang="en-US" dirty="0">
                <a:solidFill>
                  <a:schemeClr val="tx1"/>
                </a:solidFill>
              </a:rPr>
              <a:t>Need Stable Revenues for Financing</a:t>
            </a:r>
          </a:p>
          <a:p>
            <a:pPr lvl="1"/>
            <a:r>
              <a:rPr lang="en-US" dirty="0">
                <a:solidFill>
                  <a:schemeClr val="tx1"/>
                </a:solidFill>
              </a:rPr>
              <a:t>Tax Equity – 10 Years</a:t>
            </a:r>
          </a:p>
          <a:p>
            <a:pPr lvl="1"/>
            <a:r>
              <a:rPr lang="en-US" dirty="0">
                <a:solidFill>
                  <a:schemeClr val="tx1"/>
                </a:solidFill>
              </a:rPr>
              <a:t>Back Leverage</a:t>
            </a:r>
          </a:p>
          <a:p>
            <a:r>
              <a:rPr lang="en-US" dirty="0"/>
              <a:t>Corporate </a:t>
            </a:r>
          </a:p>
          <a:p>
            <a:pPr lvl="1"/>
            <a:r>
              <a:rPr lang="en-US" dirty="0">
                <a:solidFill>
                  <a:schemeClr val="tx1"/>
                </a:solidFill>
              </a:rPr>
              <a:t>Corporate customers sign PPAs with a 14-year average</a:t>
            </a:r>
          </a:p>
          <a:p>
            <a:pPr lvl="1"/>
            <a:r>
              <a:rPr lang="en-US" dirty="0">
                <a:solidFill>
                  <a:schemeClr val="tx1"/>
                </a:solidFill>
              </a:rPr>
              <a:t>Contract term, shorter than the traditional 20 year</a:t>
            </a:r>
          </a:p>
          <a:p>
            <a:pPr lvl="1"/>
            <a:endParaRPr lang="en-US" dirty="0">
              <a:solidFill>
                <a:schemeClr val="tx1"/>
              </a:solidFill>
            </a:endParaRPr>
          </a:p>
        </p:txBody>
      </p:sp>
    </p:spTree>
    <p:extLst>
      <p:ext uri="{BB962C8B-B14F-4D97-AF65-F5344CB8AC3E}">
        <p14:creationId xmlns:p14="http://schemas.microsoft.com/office/powerpoint/2010/main" val="1941977668"/>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5853F-7E34-8A80-418C-015583F21253}"/>
              </a:ext>
            </a:extLst>
          </p:cNvPr>
          <p:cNvSpPr>
            <a:spLocks noGrp="1"/>
          </p:cNvSpPr>
          <p:nvPr>
            <p:ph type="ctrTitle"/>
          </p:nvPr>
        </p:nvSpPr>
        <p:spPr/>
        <p:txBody>
          <a:bodyPr/>
          <a:lstStyle/>
          <a:p>
            <a:r>
              <a:rPr lang="en-US" dirty="0"/>
              <a:t>Profit from Different Contracts</a:t>
            </a:r>
          </a:p>
        </p:txBody>
      </p:sp>
    </p:spTree>
    <p:extLst>
      <p:ext uri="{BB962C8B-B14F-4D97-AF65-F5344CB8AC3E}">
        <p14:creationId xmlns:p14="http://schemas.microsoft.com/office/powerpoint/2010/main" val="229897777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44456-C840-4CEE-B4E4-20441383994B}"/>
              </a:ext>
            </a:extLst>
          </p:cNvPr>
          <p:cNvSpPr>
            <a:spLocks noGrp="1"/>
          </p:cNvSpPr>
          <p:nvPr>
            <p:ph type="ctrTitle"/>
          </p:nvPr>
        </p:nvSpPr>
        <p:spPr/>
        <p:txBody>
          <a:bodyPr>
            <a:normAutofit fontScale="90000"/>
          </a:bodyPr>
          <a:lstStyle/>
          <a:p>
            <a:r>
              <a:rPr lang="en-US" dirty="0"/>
              <a:t>IRR for Investments versus Profit in EPC and O&amp;M</a:t>
            </a:r>
          </a:p>
        </p:txBody>
      </p:sp>
      <p:sp>
        <p:nvSpPr>
          <p:cNvPr id="3" name="Content Placeholder 2">
            <a:extLst>
              <a:ext uri="{FF2B5EF4-FFF2-40B4-BE49-F238E27FC236}">
                <a16:creationId xmlns:a16="http://schemas.microsoft.com/office/drawing/2014/main" id="{020A575A-A9C7-4309-80D9-121803C3171A}"/>
              </a:ext>
            </a:extLst>
          </p:cNvPr>
          <p:cNvSpPr>
            <a:spLocks noGrp="1"/>
          </p:cNvSpPr>
          <p:nvPr>
            <p:ph type="body" sz="quarter" idx="13"/>
          </p:nvPr>
        </p:nvSpPr>
        <p:spPr>
          <a:xfrm>
            <a:off x="242609" y="1600201"/>
            <a:ext cx="8060143" cy="4343399"/>
          </a:xfrm>
        </p:spPr>
        <p:txBody>
          <a:bodyPr>
            <a:normAutofit lnSpcReduction="10000"/>
          </a:bodyPr>
          <a:lstStyle/>
          <a:p>
            <a:r>
              <a:rPr lang="en-US" sz="2800" dirty="0"/>
              <a:t>Alternative Profit Measures</a:t>
            </a:r>
          </a:p>
          <a:p>
            <a:pPr lvl="1"/>
            <a:r>
              <a:rPr lang="en-US" sz="2800" dirty="0">
                <a:solidFill>
                  <a:schemeClr val="tx1"/>
                </a:solidFill>
              </a:rPr>
              <a:t>EPC </a:t>
            </a:r>
            <a:r>
              <a:rPr lang="en-US" sz="2800" dirty="0">
                <a:solidFill>
                  <a:schemeClr val="tx1"/>
                </a:solidFill>
                <a:sym typeface="Wingdings" panose="05000000000000000000" pitchFamily="2" charset="2"/>
              </a:rPr>
              <a:t> Percent above estimated cost</a:t>
            </a:r>
          </a:p>
          <a:p>
            <a:pPr lvl="1"/>
            <a:r>
              <a:rPr lang="en-US" sz="2800" dirty="0">
                <a:solidFill>
                  <a:schemeClr val="tx1"/>
                </a:solidFill>
                <a:sym typeface="Wingdings" panose="05000000000000000000" pitchFamily="2" charset="2"/>
              </a:rPr>
              <a:t>O&amp;M Percent above estimated cost</a:t>
            </a:r>
          </a:p>
          <a:p>
            <a:pPr lvl="1"/>
            <a:r>
              <a:rPr lang="en-US" sz="2800" dirty="0">
                <a:solidFill>
                  <a:schemeClr val="tx1"/>
                </a:solidFill>
                <a:sym typeface="Wingdings" panose="05000000000000000000" pitchFamily="2" charset="2"/>
              </a:rPr>
              <a:t>SPV Investment  IRR</a:t>
            </a:r>
          </a:p>
          <a:p>
            <a:r>
              <a:rPr lang="en-US" sz="2800" dirty="0">
                <a:sym typeface="Wingdings" panose="05000000000000000000" pitchFamily="2" charset="2"/>
              </a:rPr>
              <a:t>For the measuring any required profit:  Return versus Risk</a:t>
            </a:r>
          </a:p>
          <a:p>
            <a:r>
              <a:rPr lang="en-US" sz="2800" dirty="0">
                <a:sym typeface="Wingdings" panose="05000000000000000000" pitchFamily="2" charset="2"/>
              </a:rPr>
              <a:t>In the background: What is political risk and how much should you change your bids for political risk</a:t>
            </a:r>
          </a:p>
          <a:p>
            <a:r>
              <a:rPr lang="en-US" sz="2800" dirty="0">
                <a:sym typeface="Wingdings" panose="05000000000000000000" pitchFamily="2" charset="2"/>
              </a:rPr>
              <a:t>Implications for Elsewedy: How to bid competitively and earn a reasonable return. Don’t believe other companies</a:t>
            </a:r>
          </a:p>
          <a:p>
            <a:endParaRPr lang="en-US" sz="2800" dirty="0">
              <a:sym typeface="Wingdings" panose="05000000000000000000" pitchFamily="2" charset="2"/>
            </a:endParaRPr>
          </a:p>
          <a:p>
            <a:endParaRPr lang="en-US" sz="2800" dirty="0">
              <a:sym typeface="Wingdings" panose="05000000000000000000" pitchFamily="2" charset="2"/>
            </a:endParaRPr>
          </a:p>
        </p:txBody>
      </p:sp>
      <p:sp>
        <p:nvSpPr>
          <p:cNvPr id="4" name="Slide Number Placeholder 3">
            <a:extLst>
              <a:ext uri="{FF2B5EF4-FFF2-40B4-BE49-F238E27FC236}">
                <a16:creationId xmlns:a16="http://schemas.microsoft.com/office/drawing/2014/main" id="{356A0710-B36E-4786-B4CA-247879585F46}"/>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221</a:t>
            </a:fld>
            <a:endParaRPr lang="en-GB" dirty="0"/>
          </a:p>
        </p:txBody>
      </p:sp>
    </p:spTree>
    <p:extLst>
      <p:ext uri="{BB962C8B-B14F-4D97-AF65-F5344CB8AC3E}">
        <p14:creationId xmlns:p14="http://schemas.microsoft.com/office/powerpoint/2010/main" val="147764226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EF405-F171-4BA0-AEC1-83FB4DBCDA39}"/>
              </a:ext>
            </a:extLst>
          </p:cNvPr>
          <p:cNvSpPr>
            <a:spLocks noGrp="1"/>
          </p:cNvSpPr>
          <p:nvPr>
            <p:ph type="ctrTitle"/>
          </p:nvPr>
        </p:nvSpPr>
        <p:spPr/>
        <p:txBody>
          <a:bodyPr/>
          <a:lstStyle/>
          <a:p>
            <a:r>
              <a:rPr lang="en-US" dirty="0"/>
              <a:t>Evaluation of IRR for SPV Investment</a:t>
            </a:r>
          </a:p>
        </p:txBody>
      </p:sp>
      <p:sp>
        <p:nvSpPr>
          <p:cNvPr id="3" name="Content Placeholder 2">
            <a:extLst>
              <a:ext uri="{FF2B5EF4-FFF2-40B4-BE49-F238E27FC236}">
                <a16:creationId xmlns:a16="http://schemas.microsoft.com/office/drawing/2014/main" id="{881EB98B-5977-4E4D-8377-C2A1F78FB5FA}"/>
              </a:ext>
            </a:extLst>
          </p:cNvPr>
          <p:cNvSpPr>
            <a:spLocks noGrp="1"/>
          </p:cNvSpPr>
          <p:nvPr>
            <p:ph type="body" sz="quarter" idx="13"/>
          </p:nvPr>
        </p:nvSpPr>
        <p:spPr>
          <a:xfrm>
            <a:off x="242609" y="1600200"/>
            <a:ext cx="8323876" cy="4348213"/>
          </a:xfrm>
        </p:spPr>
        <p:txBody>
          <a:bodyPr>
            <a:normAutofit fontScale="77500" lnSpcReduction="20000"/>
          </a:bodyPr>
          <a:lstStyle/>
          <a:p>
            <a:r>
              <a:rPr lang="en-US" dirty="0"/>
              <a:t>For project finance investments, understand what IRR really is:</a:t>
            </a:r>
          </a:p>
          <a:p>
            <a:pPr lvl="1"/>
            <a:r>
              <a:rPr lang="en-US" dirty="0">
                <a:solidFill>
                  <a:schemeClr val="tx1"/>
                </a:solidFill>
              </a:rPr>
              <a:t>IRR is a growth rate (special growth rate with re-investment at the same rate)</a:t>
            </a:r>
          </a:p>
          <a:p>
            <a:pPr lvl="1"/>
            <a:r>
              <a:rPr lang="en-US" dirty="0">
                <a:solidFill>
                  <a:schemeClr val="tx1"/>
                </a:solidFill>
              </a:rPr>
              <a:t>We did an excel exercise on this (sorry)</a:t>
            </a:r>
          </a:p>
          <a:p>
            <a:pPr lvl="1"/>
            <a:r>
              <a:rPr lang="en-US" dirty="0">
                <a:solidFill>
                  <a:schemeClr val="tx1"/>
                </a:solidFill>
              </a:rPr>
              <a:t>Relatively small differences in IRR can cause a big difference in money (in our exercise)</a:t>
            </a:r>
          </a:p>
          <a:p>
            <a:r>
              <a:rPr lang="en-US" dirty="0"/>
              <a:t>Use the IRR to measure the financial performance of long-term investments where you take money out of your pocket and have to wait to get money back into your pocket</a:t>
            </a:r>
          </a:p>
          <a:p>
            <a:r>
              <a:rPr lang="en-US" dirty="0"/>
              <a:t>IRR does not work well for measuring EPC or O&amp;M profits </a:t>
            </a:r>
          </a:p>
          <a:p>
            <a:r>
              <a:rPr lang="en-US" dirty="0"/>
              <a:t>Excel Exercise you did on IRR</a:t>
            </a:r>
          </a:p>
          <a:p>
            <a:pPr lvl="1"/>
            <a:r>
              <a:rPr lang="en-US" dirty="0">
                <a:solidFill>
                  <a:schemeClr val="tx1"/>
                </a:solidFill>
              </a:rPr>
              <a:t>Relatively small difference in IRR gives you very big difference in cash at the end</a:t>
            </a:r>
          </a:p>
          <a:p>
            <a:pPr lvl="1"/>
            <a:r>
              <a:rPr lang="en-US" dirty="0">
                <a:solidFill>
                  <a:schemeClr val="tx1"/>
                </a:solidFill>
              </a:rPr>
              <a:t>You proved that IRR is the growth rate on your investment</a:t>
            </a:r>
          </a:p>
          <a:p>
            <a:pPr lvl="1"/>
            <a:r>
              <a:rPr lang="en-US" dirty="0">
                <a:solidFill>
                  <a:schemeClr val="tx1"/>
                </a:solidFill>
              </a:rPr>
              <a:t>You put in -1000 for the investment and something like 150 for the cash flow over 20 years</a:t>
            </a:r>
          </a:p>
          <a:p>
            <a:pPr lvl="1"/>
            <a:r>
              <a:rPr lang="en-US" dirty="0">
                <a:solidFill>
                  <a:schemeClr val="tx1"/>
                </a:solidFill>
              </a:rPr>
              <a:t>For one year if outflow in year 1 is 100 and inflow in year 2 is 110, IRR is 10%</a:t>
            </a:r>
          </a:p>
        </p:txBody>
      </p:sp>
      <p:sp>
        <p:nvSpPr>
          <p:cNvPr id="4" name="Slide Number Placeholder 3">
            <a:extLst>
              <a:ext uri="{FF2B5EF4-FFF2-40B4-BE49-F238E27FC236}">
                <a16:creationId xmlns:a16="http://schemas.microsoft.com/office/drawing/2014/main" id="{83E7A1D4-663F-480C-94A9-A3E3CBAEFA59}"/>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222</a:t>
            </a:fld>
            <a:endParaRPr lang="en-GB" dirty="0"/>
          </a:p>
        </p:txBody>
      </p:sp>
    </p:spTree>
    <p:extLst>
      <p:ext uri="{BB962C8B-B14F-4D97-AF65-F5344CB8AC3E}">
        <p14:creationId xmlns:p14="http://schemas.microsoft.com/office/powerpoint/2010/main" val="2987362773"/>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Straight Arrow Connector 46">
            <a:extLst>
              <a:ext uri="{FF2B5EF4-FFF2-40B4-BE49-F238E27FC236}">
                <a16:creationId xmlns:a16="http://schemas.microsoft.com/office/drawing/2014/main" id="{9D571613-C59F-45C6-B6DE-33E13257AE2F}"/>
              </a:ext>
            </a:extLst>
          </p:cNvPr>
          <p:cNvCxnSpPr>
            <a:cxnSpLocks/>
          </p:cNvCxnSpPr>
          <p:nvPr/>
        </p:nvCxnSpPr>
        <p:spPr>
          <a:xfrm flipV="1">
            <a:off x="4230409" y="3685577"/>
            <a:ext cx="480281" cy="727936"/>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7" name="Oval 6"/>
          <p:cNvSpPr/>
          <p:nvPr/>
        </p:nvSpPr>
        <p:spPr bwMode="auto">
          <a:xfrm>
            <a:off x="3876283" y="3074541"/>
            <a:ext cx="1463438" cy="555334"/>
          </a:xfrm>
          <a:prstGeom prst="ellipse">
            <a:avLst/>
          </a:prstGeom>
          <a:solidFill>
            <a:srgbClr val="FFC0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1350" b="1" dirty="0">
                <a:latin typeface="Arial" pitchFamily="34" charset="0"/>
              </a:rPr>
              <a:t>Dabhol SPV</a:t>
            </a:r>
          </a:p>
        </p:txBody>
      </p:sp>
      <p:sp>
        <p:nvSpPr>
          <p:cNvPr id="8" name="Oval 7"/>
          <p:cNvSpPr/>
          <p:nvPr/>
        </p:nvSpPr>
        <p:spPr bwMode="auto">
          <a:xfrm>
            <a:off x="3766008" y="1572495"/>
            <a:ext cx="1633194" cy="905649"/>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solidFill>
                <a:latin typeface="Arial" pitchFamily="34" charset="0"/>
              </a:rPr>
              <a:t>Off-taker – Maharashtra State Electricity Company </a:t>
            </a:r>
          </a:p>
        </p:txBody>
      </p:sp>
      <p:sp>
        <p:nvSpPr>
          <p:cNvPr id="14" name="Oval 13"/>
          <p:cNvSpPr/>
          <p:nvPr/>
        </p:nvSpPr>
        <p:spPr bwMode="auto">
          <a:xfrm>
            <a:off x="2114550" y="1849494"/>
            <a:ext cx="1200150" cy="74295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solidFill>
                <a:latin typeface="Arial" pitchFamily="34" charset="0"/>
              </a:rPr>
              <a:t>EPC Management by Enron</a:t>
            </a:r>
          </a:p>
        </p:txBody>
      </p:sp>
      <p:cxnSp>
        <p:nvCxnSpPr>
          <p:cNvPr id="17" name="Straight Arrow Connector 16"/>
          <p:cNvCxnSpPr>
            <a:cxnSpLocks/>
            <a:stCxn id="7" idx="1"/>
          </p:cNvCxnSpPr>
          <p:nvPr/>
        </p:nvCxnSpPr>
        <p:spPr bwMode="auto">
          <a:xfrm flipH="1" flipV="1">
            <a:off x="2963726" y="2555501"/>
            <a:ext cx="1126872" cy="600366"/>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21" name="Oval 20"/>
          <p:cNvSpPr/>
          <p:nvPr/>
        </p:nvSpPr>
        <p:spPr bwMode="auto">
          <a:xfrm>
            <a:off x="1428751" y="2648589"/>
            <a:ext cx="1318511" cy="372481"/>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solidFill>
                <a:latin typeface="Arial" pitchFamily="34" charset="0"/>
              </a:rPr>
              <a:t>GE Equipment</a:t>
            </a:r>
          </a:p>
        </p:txBody>
      </p:sp>
      <p:sp>
        <p:nvSpPr>
          <p:cNvPr id="31" name="Oval 30"/>
          <p:cNvSpPr/>
          <p:nvPr/>
        </p:nvSpPr>
        <p:spPr bwMode="auto">
          <a:xfrm>
            <a:off x="6000750" y="3206951"/>
            <a:ext cx="1143000" cy="5715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solidFill>
                <a:latin typeface="Arial" pitchFamily="34" charset="0"/>
              </a:rPr>
              <a:t>ENRON – Fuel Mgmt.</a:t>
            </a:r>
          </a:p>
        </p:txBody>
      </p:sp>
      <p:sp>
        <p:nvSpPr>
          <p:cNvPr id="32" name="Oval 31"/>
          <p:cNvSpPr/>
          <p:nvPr/>
        </p:nvSpPr>
        <p:spPr bwMode="auto">
          <a:xfrm>
            <a:off x="5529263" y="4231683"/>
            <a:ext cx="1143000" cy="51435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solidFill>
                <a:latin typeface="Arial" pitchFamily="34" charset="0"/>
              </a:rPr>
              <a:t>Lenders</a:t>
            </a:r>
          </a:p>
        </p:txBody>
      </p:sp>
      <p:sp>
        <p:nvSpPr>
          <p:cNvPr id="33" name="Oval 32"/>
          <p:cNvSpPr/>
          <p:nvPr/>
        </p:nvSpPr>
        <p:spPr bwMode="auto">
          <a:xfrm>
            <a:off x="3229378" y="4478395"/>
            <a:ext cx="1580882" cy="697406"/>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solidFill>
                <a:latin typeface="Arial" pitchFamily="34" charset="0"/>
              </a:rPr>
              <a:t>Sponsors – Enron, GE and Bechtel  IRR on SPV</a:t>
            </a:r>
          </a:p>
        </p:txBody>
      </p:sp>
      <p:cxnSp>
        <p:nvCxnSpPr>
          <p:cNvPr id="35" name="Straight Arrow Connector 34"/>
          <p:cNvCxnSpPr>
            <a:cxnSpLocks/>
            <a:stCxn id="7" idx="6"/>
          </p:cNvCxnSpPr>
          <p:nvPr/>
        </p:nvCxnSpPr>
        <p:spPr bwMode="auto">
          <a:xfrm>
            <a:off x="5339720" y="3352207"/>
            <a:ext cx="727256" cy="4134"/>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41" name="Straight Arrow Connector 40"/>
          <p:cNvCxnSpPr>
            <a:cxnSpLocks/>
          </p:cNvCxnSpPr>
          <p:nvPr/>
        </p:nvCxnSpPr>
        <p:spPr bwMode="auto">
          <a:xfrm>
            <a:off x="5066908" y="3641839"/>
            <a:ext cx="768857" cy="598184"/>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45" name="Straight Arrow Connector 44"/>
          <p:cNvCxnSpPr>
            <a:cxnSpLocks/>
          </p:cNvCxnSpPr>
          <p:nvPr/>
        </p:nvCxnSpPr>
        <p:spPr bwMode="auto">
          <a:xfrm flipH="1">
            <a:off x="4149800" y="3710146"/>
            <a:ext cx="436488" cy="703367"/>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6" name="Oval 5"/>
          <p:cNvSpPr/>
          <p:nvPr/>
        </p:nvSpPr>
        <p:spPr bwMode="auto">
          <a:xfrm>
            <a:off x="6435361" y="1160626"/>
            <a:ext cx="1143000" cy="552986"/>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solidFill>
                <a:latin typeface="Arial" pitchFamily="34" charset="0"/>
              </a:rPr>
              <a:t>State of Maharashtra</a:t>
            </a:r>
          </a:p>
        </p:txBody>
      </p:sp>
      <p:cxnSp>
        <p:nvCxnSpPr>
          <p:cNvPr id="10" name="Straight Arrow Connector 9"/>
          <p:cNvCxnSpPr>
            <a:cxnSpLocks/>
            <a:stCxn id="6" idx="3"/>
          </p:cNvCxnSpPr>
          <p:nvPr/>
        </p:nvCxnSpPr>
        <p:spPr bwMode="auto">
          <a:xfrm flipH="1">
            <a:off x="4803422" y="1632630"/>
            <a:ext cx="1799328" cy="944938"/>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16" name="Straight Arrow Connector 15"/>
          <p:cNvCxnSpPr>
            <a:cxnSpLocks/>
            <a:endCxn id="34" idx="3"/>
          </p:cNvCxnSpPr>
          <p:nvPr/>
        </p:nvCxnSpPr>
        <p:spPr bwMode="auto">
          <a:xfrm flipH="1">
            <a:off x="4784341" y="2420994"/>
            <a:ext cx="1587885" cy="303861"/>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18" name="Oval 17"/>
          <p:cNvSpPr/>
          <p:nvPr/>
        </p:nvSpPr>
        <p:spPr bwMode="auto">
          <a:xfrm>
            <a:off x="6391307" y="2135245"/>
            <a:ext cx="1209644" cy="610136"/>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solidFill>
                <a:latin typeface="Arial" pitchFamily="34" charset="0"/>
              </a:rPr>
              <a:t>Federal Government of India</a:t>
            </a:r>
          </a:p>
        </p:txBody>
      </p:sp>
      <p:sp>
        <p:nvSpPr>
          <p:cNvPr id="40" name="Oval 39"/>
          <p:cNvSpPr/>
          <p:nvPr/>
        </p:nvSpPr>
        <p:spPr bwMode="auto">
          <a:xfrm>
            <a:off x="6299154" y="5104479"/>
            <a:ext cx="1244646" cy="317398"/>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solidFill>
                <a:latin typeface="Arial" pitchFamily="34" charset="0"/>
              </a:rPr>
              <a:t>OPIC</a:t>
            </a:r>
          </a:p>
        </p:txBody>
      </p:sp>
      <p:cxnSp>
        <p:nvCxnSpPr>
          <p:cNvPr id="44" name="Straight Arrow Connector 43"/>
          <p:cNvCxnSpPr>
            <a:cxnSpLocks/>
            <a:stCxn id="40" idx="0"/>
          </p:cNvCxnSpPr>
          <p:nvPr/>
        </p:nvCxnSpPr>
        <p:spPr bwMode="auto">
          <a:xfrm flipH="1" flipV="1">
            <a:off x="6106479" y="4732316"/>
            <a:ext cx="814998" cy="372162"/>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48" name="Straight Arrow Connector 47"/>
          <p:cNvCxnSpPr>
            <a:cxnSpLocks/>
            <a:stCxn id="40" idx="2"/>
          </p:cNvCxnSpPr>
          <p:nvPr/>
        </p:nvCxnSpPr>
        <p:spPr bwMode="auto">
          <a:xfrm flipH="1" flipV="1">
            <a:off x="4810260" y="4969487"/>
            <a:ext cx="1488894" cy="293691"/>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30" name="Oval 29"/>
          <p:cNvSpPr/>
          <p:nvPr/>
        </p:nvSpPr>
        <p:spPr bwMode="auto">
          <a:xfrm>
            <a:off x="1905269" y="4049769"/>
            <a:ext cx="1371600" cy="5715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solidFill>
                <a:latin typeface="Arial" pitchFamily="34" charset="0"/>
              </a:rPr>
              <a:t>O&amp;M Contractor - Enron</a:t>
            </a:r>
          </a:p>
          <a:p>
            <a:pPr algn="ctr" eaLnBrk="0" fontAlgn="base" hangingPunct="0">
              <a:spcBef>
                <a:spcPct val="0"/>
              </a:spcBef>
              <a:spcAft>
                <a:spcPct val="0"/>
              </a:spcAft>
            </a:pPr>
            <a:endParaRPr lang="en-US" sz="900" dirty="0">
              <a:solidFill>
                <a:schemeClr val="bg1"/>
              </a:solidFill>
              <a:latin typeface="Arial" pitchFamily="34" charset="0"/>
            </a:endParaRPr>
          </a:p>
        </p:txBody>
      </p:sp>
      <p:sp>
        <p:nvSpPr>
          <p:cNvPr id="38" name="Oval 37"/>
          <p:cNvSpPr/>
          <p:nvPr/>
        </p:nvSpPr>
        <p:spPr bwMode="auto">
          <a:xfrm>
            <a:off x="1260259" y="1412953"/>
            <a:ext cx="1302203" cy="428625"/>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solidFill>
                <a:latin typeface="Arial" pitchFamily="34" charset="0"/>
              </a:rPr>
              <a:t>Bechtel Construction</a:t>
            </a:r>
          </a:p>
        </p:txBody>
      </p:sp>
      <p:cxnSp>
        <p:nvCxnSpPr>
          <p:cNvPr id="4" name="Straight Arrow Connector 3"/>
          <p:cNvCxnSpPr/>
          <p:nvPr/>
        </p:nvCxnSpPr>
        <p:spPr bwMode="auto">
          <a:xfrm flipH="1" flipV="1">
            <a:off x="2286000" y="1793351"/>
            <a:ext cx="171450" cy="56144"/>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11" name="Straight Arrow Connector 10"/>
          <p:cNvCxnSpPr>
            <a:stCxn id="14" idx="3"/>
            <a:endCxn id="21" idx="0"/>
          </p:cNvCxnSpPr>
          <p:nvPr/>
        </p:nvCxnSpPr>
        <p:spPr bwMode="auto">
          <a:xfrm flipH="1">
            <a:off x="2088006" y="2483643"/>
            <a:ext cx="202302" cy="164947"/>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19" name="Straight Arrow Connector 18"/>
          <p:cNvCxnSpPr>
            <a:cxnSpLocks/>
          </p:cNvCxnSpPr>
          <p:nvPr/>
        </p:nvCxnSpPr>
        <p:spPr bwMode="auto">
          <a:xfrm flipH="1">
            <a:off x="3028951" y="3565969"/>
            <a:ext cx="885043" cy="505094"/>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39" name="Oval 38"/>
          <p:cNvSpPr/>
          <p:nvPr/>
        </p:nvSpPr>
        <p:spPr bwMode="auto">
          <a:xfrm>
            <a:off x="6816533" y="3798211"/>
            <a:ext cx="1070168" cy="441812"/>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solidFill>
                <a:latin typeface="Arial" pitchFamily="34" charset="0"/>
              </a:rPr>
              <a:t>LNG from Qatar</a:t>
            </a:r>
          </a:p>
        </p:txBody>
      </p:sp>
      <p:cxnSp>
        <p:nvCxnSpPr>
          <p:cNvPr id="24" name="Straight Arrow Connector 23"/>
          <p:cNvCxnSpPr/>
          <p:nvPr/>
        </p:nvCxnSpPr>
        <p:spPr bwMode="auto">
          <a:xfrm flipH="1" flipV="1">
            <a:off x="7083884" y="3647472"/>
            <a:ext cx="400050" cy="136613"/>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28" name="Straight Arrow Connector 27">
            <a:extLst>
              <a:ext uri="{FF2B5EF4-FFF2-40B4-BE49-F238E27FC236}">
                <a16:creationId xmlns:a16="http://schemas.microsoft.com/office/drawing/2014/main" id="{A8F6B5F9-E415-4B7B-9F5B-488A68E9605D}"/>
              </a:ext>
            </a:extLst>
          </p:cNvPr>
          <p:cNvCxnSpPr>
            <a:cxnSpLocks/>
          </p:cNvCxnSpPr>
          <p:nvPr/>
        </p:nvCxnSpPr>
        <p:spPr>
          <a:xfrm flipH="1">
            <a:off x="4586289" y="2511409"/>
            <a:ext cx="11269" cy="600075"/>
          </a:xfrm>
          <a:prstGeom prst="straightConnector1">
            <a:avLst/>
          </a:prstGeom>
          <a:ln w="666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D5FEA7A5-4483-4F27-940B-704F3EE4AD69}"/>
              </a:ext>
            </a:extLst>
          </p:cNvPr>
          <p:cNvCxnSpPr>
            <a:stCxn id="32" idx="1"/>
          </p:cNvCxnSpPr>
          <p:nvPr/>
        </p:nvCxnSpPr>
        <p:spPr>
          <a:xfrm flipH="1" flipV="1">
            <a:off x="4930582" y="3687046"/>
            <a:ext cx="766070" cy="619962"/>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AC7F77D0-43AF-4644-B238-D1DB6D3FD923}"/>
              </a:ext>
            </a:extLst>
          </p:cNvPr>
          <p:cNvSpPr/>
          <p:nvPr/>
        </p:nvSpPr>
        <p:spPr>
          <a:xfrm>
            <a:off x="3275351" y="837982"/>
            <a:ext cx="2327892" cy="65989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1350" dirty="0">
                <a:solidFill>
                  <a:schemeClr val="tx1"/>
                </a:solidFill>
              </a:rPr>
              <a:t>Off-taker Needs Rate Increase of 27%-39% to Pay PPA</a:t>
            </a:r>
          </a:p>
        </p:txBody>
      </p:sp>
      <p:sp>
        <p:nvSpPr>
          <p:cNvPr id="5" name="Rectangle 4">
            <a:extLst>
              <a:ext uri="{FF2B5EF4-FFF2-40B4-BE49-F238E27FC236}">
                <a16:creationId xmlns:a16="http://schemas.microsoft.com/office/drawing/2014/main" id="{08D9034E-F970-4325-B009-D7EED12B54DB}"/>
              </a:ext>
            </a:extLst>
          </p:cNvPr>
          <p:cNvSpPr/>
          <p:nvPr/>
        </p:nvSpPr>
        <p:spPr>
          <a:xfrm>
            <a:off x="3092088" y="2749130"/>
            <a:ext cx="553853" cy="40355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825" dirty="0">
                <a:solidFill>
                  <a:schemeClr val="tx1"/>
                </a:solidFill>
              </a:rPr>
              <a:t>EPC Contract</a:t>
            </a:r>
          </a:p>
        </p:txBody>
      </p:sp>
      <p:sp>
        <p:nvSpPr>
          <p:cNvPr id="34" name="Rectangle 33">
            <a:extLst>
              <a:ext uri="{FF2B5EF4-FFF2-40B4-BE49-F238E27FC236}">
                <a16:creationId xmlns:a16="http://schemas.microsoft.com/office/drawing/2014/main" id="{7E1BD9E6-07B9-4F61-A312-2CC50C80A80A}"/>
              </a:ext>
            </a:extLst>
          </p:cNvPr>
          <p:cNvSpPr/>
          <p:nvPr/>
        </p:nvSpPr>
        <p:spPr>
          <a:xfrm>
            <a:off x="4149801" y="2579217"/>
            <a:ext cx="634541" cy="29127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825" dirty="0">
                <a:solidFill>
                  <a:schemeClr val="tx1"/>
                </a:solidFill>
              </a:rPr>
              <a:t>PPA Contract</a:t>
            </a:r>
          </a:p>
        </p:txBody>
      </p:sp>
      <p:sp>
        <p:nvSpPr>
          <p:cNvPr id="36" name="Rectangle 35">
            <a:extLst>
              <a:ext uri="{FF2B5EF4-FFF2-40B4-BE49-F238E27FC236}">
                <a16:creationId xmlns:a16="http://schemas.microsoft.com/office/drawing/2014/main" id="{8867641E-A432-4B0F-8B0C-49781EA0CF78}"/>
              </a:ext>
            </a:extLst>
          </p:cNvPr>
          <p:cNvSpPr/>
          <p:nvPr/>
        </p:nvSpPr>
        <p:spPr>
          <a:xfrm>
            <a:off x="4993656" y="3783412"/>
            <a:ext cx="745547" cy="30530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825" dirty="0">
                <a:solidFill>
                  <a:schemeClr val="tx1"/>
                </a:solidFill>
              </a:rPr>
              <a:t>Loan Agreement</a:t>
            </a:r>
          </a:p>
        </p:txBody>
      </p:sp>
      <p:sp>
        <p:nvSpPr>
          <p:cNvPr id="37" name="Rectangle 36">
            <a:extLst>
              <a:ext uri="{FF2B5EF4-FFF2-40B4-BE49-F238E27FC236}">
                <a16:creationId xmlns:a16="http://schemas.microsoft.com/office/drawing/2014/main" id="{AE638C31-6202-4D78-89F0-1BCE227B915E}"/>
              </a:ext>
            </a:extLst>
          </p:cNvPr>
          <p:cNvSpPr/>
          <p:nvPr/>
        </p:nvSpPr>
        <p:spPr>
          <a:xfrm>
            <a:off x="4025399" y="3826231"/>
            <a:ext cx="758943" cy="32268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825" dirty="0">
                <a:solidFill>
                  <a:schemeClr val="tx1"/>
                </a:solidFill>
              </a:rPr>
              <a:t>Shareholders Agreement</a:t>
            </a:r>
          </a:p>
        </p:txBody>
      </p:sp>
      <p:sp>
        <p:nvSpPr>
          <p:cNvPr id="29" name="TextBox 28"/>
          <p:cNvSpPr txBox="1"/>
          <p:nvPr/>
        </p:nvSpPr>
        <p:spPr>
          <a:xfrm>
            <a:off x="3287722" y="3664576"/>
            <a:ext cx="581159" cy="507831"/>
          </a:xfrm>
          <a:prstGeom prst="rect">
            <a:avLst/>
          </a:prstGeom>
          <a:solidFill>
            <a:srgbClr val="FFFF00"/>
          </a:solidFill>
        </p:spPr>
        <p:txBody>
          <a:bodyPr wrap="square" rtlCol="0">
            <a:spAutoFit/>
          </a:bodyPr>
          <a:lstStyle/>
          <a:p>
            <a:r>
              <a:rPr lang="en-US" sz="900" dirty="0"/>
              <a:t>O&amp;M Contract</a:t>
            </a:r>
          </a:p>
        </p:txBody>
      </p:sp>
      <p:sp>
        <p:nvSpPr>
          <p:cNvPr id="42" name="Rectangle 41">
            <a:extLst>
              <a:ext uri="{FF2B5EF4-FFF2-40B4-BE49-F238E27FC236}">
                <a16:creationId xmlns:a16="http://schemas.microsoft.com/office/drawing/2014/main" id="{2175CA18-54B2-484D-BCC0-910293FA9E3F}"/>
              </a:ext>
            </a:extLst>
          </p:cNvPr>
          <p:cNvSpPr/>
          <p:nvPr/>
        </p:nvSpPr>
        <p:spPr>
          <a:xfrm>
            <a:off x="5402050" y="3181386"/>
            <a:ext cx="433715" cy="31748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825" dirty="0">
                <a:solidFill>
                  <a:schemeClr val="tx1"/>
                </a:solidFill>
              </a:rPr>
              <a:t>Fuel Supply</a:t>
            </a:r>
          </a:p>
        </p:txBody>
      </p:sp>
      <p:sp>
        <p:nvSpPr>
          <p:cNvPr id="43" name="Rectangle 42">
            <a:extLst>
              <a:ext uri="{FF2B5EF4-FFF2-40B4-BE49-F238E27FC236}">
                <a16:creationId xmlns:a16="http://schemas.microsoft.com/office/drawing/2014/main" id="{1890496C-2C04-4E43-98D0-D2BC17BFDD44}"/>
              </a:ext>
            </a:extLst>
          </p:cNvPr>
          <p:cNvSpPr/>
          <p:nvPr/>
        </p:nvSpPr>
        <p:spPr>
          <a:xfrm>
            <a:off x="5550698" y="1800604"/>
            <a:ext cx="680220" cy="33152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825" dirty="0">
                <a:solidFill>
                  <a:schemeClr val="tx1"/>
                </a:solidFill>
              </a:rPr>
              <a:t>Guarantee</a:t>
            </a:r>
          </a:p>
        </p:txBody>
      </p:sp>
      <p:sp>
        <p:nvSpPr>
          <p:cNvPr id="46" name="Rectangle 45">
            <a:extLst>
              <a:ext uri="{FF2B5EF4-FFF2-40B4-BE49-F238E27FC236}">
                <a16:creationId xmlns:a16="http://schemas.microsoft.com/office/drawing/2014/main" id="{51259B94-46D9-45D3-90AE-E44D5221B2A1}"/>
              </a:ext>
            </a:extLst>
          </p:cNvPr>
          <p:cNvSpPr/>
          <p:nvPr/>
        </p:nvSpPr>
        <p:spPr>
          <a:xfrm>
            <a:off x="5510400" y="2388202"/>
            <a:ext cx="680220" cy="26038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825" dirty="0">
                <a:solidFill>
                  <a:schemeClr val="tx1"/>
                </a:solidFill>
              </a:rPr>
              <a:t>Letter</a:t>
            </a:r>
          </a:p>
        </p:txBody>
      </p:sp>
      <p:sp>
        <p:nvSpPr>
          <p:cNvPr id="50" name="Rectangle 49">
            <a:extLst>
              <a:ext uri="{FF2B5EF4-FFF2-40B4-BE49-F238E27FC236}">
                <a16:creationId xmlns:a16="http://schemas.microsoft.com/office/drawing/2014/main" id="{C47B9F18-386A-4152-83D9-AD57B8F5AD85}"/>
              </a:ext>
            </a:extLst>
          </p:cNvPr>
          <p:cNvSpPr/>
          <p:nvPr/>
        </p:nvSpPr>
        <p:spPr>
          <a:xfrm>
            <a:off x="5305278" y="4955554"/>
            <a:ext cx="535792" cy="32155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825" dirty="0">
                <a:solidFill>
                  <a:schemeClr val="tx1"/>
                </a:solidFill>
              </a:rPr>
              <a:t>PRI/PRG</a:t>
            </a:r>
          </a:p>
        </p:txBody>
      </p:sp>
      <p:sp>
        <p:nvSpPr>
          <p:cNvPr id="51" name="Rectangle 50">
            <a:extLst>
              <a:ext uri="{FF2B5EF4-FFF2-40B4-BE49-F238E27FC236}">
                <a16:creationId xmlns:a16="http://schemas.microsoft.com/office/drawing/2014/main" id="{0C2ABBD2-5F0A-4F93-BCCF-562E9B6AAE42}"/>
              </a:ext>
            </a:extLst>
          </p:cNvPr>
          <p:cNvSpPr/>
          <p:nvPr/>
        </p:nvSpPr>
        <p:spPr>
          <a:xfrm>
            <a:off x="6472543" y="4732318"/>
            <a:ext cx="519057" cy="30875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825" dirty="0">
                <a:solidFill>
                  <a:schemeClr val="tx1"/>
                </a:solidFill>
              </a:rPr>
              <a:t>PRI/PRG</a:t>
            </a:r>
          </a:p>
        </p:txBody>
      </p:sp>
      <p:sp>
        <p:nvSpPr>
          <p:cNvPr id="52" name="Rectangle 51">
            <a:extLst>
              <a:ext uri="{FF2B5EF4-FFF2-40B4-BE49-F238E27FC236}">
                <a16:creationId xmlns:a16="http://schemas.microsoft.com/office/drawing/2014/main" id="{FC01FEF0-AE00-4EBE-8158-09AFAD51751D}"/>
              </a:ext>
            </a:extLst>
          </p:cNvPr>
          <p:cNvSpPr/>
          <p:nvPr/>
        </p:nvSpPr>
        <p:spPr>
          <a:xfrm>
            <a:off x="1219350" y="872084"/>
            <a:ext cx="1809601" cy="42862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1350" dirty="0">
                <a:solidFill>
                  <a:schemeClr val="tx1"/>
                </a:solidFill>
              </a:rPr>
              <a:t>Very High Cost of USD 1,400 per kW</a:t>
            </a:r>
          </a:p>
        </p:txBody>
      </p:sp>
      <p:sp>
        <p:nvSpPr>
          <p:cNvPr id="49" name="Title 1">
            <a:extLst>
              <a:ext uri="{FF2B5EF4-FFF2-40B4-BE49-F238E27FC236}">
                <a16:creationId xmlns:a16="http://schemas.microsoft.com/office/drawing/2014/main" id="{833A52A8-656B-4D18-85F3-711FAA12F420}"/>
              </a:ext>
            </a:extLst>
          </p:cNvPr>
          <p:cNvSpPr>
            <a:spLocks noGrp="1"/>
          </p:cNvSpPr>
          <p:nvPr>
            <p:ph type="title"/>
          </p:nvPr>
        </p:nvSpPr>
        <p:spPr>
          <a:xfrm>
            <a:off x="118779" y="3058053"/>
            <a:ext cx="1655283" cy="2205125"/>
          </a:xfrm>
        </p:spPr>
        <p:txBody>
          <a:bodyPr>
            <a:noAutofit/>
          </a:bodyPr>
          <a:lstStyle/>
          <a:p>
            <a:r>
              <a:rPr lang="en-US" sz="2000" dirty="0"/>
              <a:t>Don’t Be Afraid to Try and Make a Diagram. You Don’t have to be a fancy investment banker </a:t>
            </a:r>
          </a:p>
        </p:txBody>
      </p:sp>
    </p:spTree>
    <p:extLst>
      <p:ext uri="{BB962C8B-B14F-4D97-AF65-F5344CB8AC3E}">
        <p14:creationId xmlns:p14="http://schemas.microsoft.com/office/powerpoint/2010/main" val="2795567021"/>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fontScale="90000"/>
          </a:bodyPr>
          <a:lstStyle/>
          <a:p>
            <a:r>
              <a:rPr lang="en-US" dirty="0"/>
              <a:t>Making Money in Different Places by Receiving Money from PPA Contracts</a:t>
            </a:r>
          </a:p>
        </p:txBody>
      </p:sp>
      <p:sp>
        <p:nvSpPr>
          <p:cNvPr id="7" name="Oval 6"/>
          <p:cNvSpPr/>
          <p:nvPr/>
        </p:nvSpPr>
        <p:spPr bwMode="auto">
          <a:xfrm>
            <a:off x="4000500" y="3200400"/>
            <a:ext cx="1314450" cy="9144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solidFill>
                <a:latin typeface="Arial" pitchFamily="34" charset="0"/>
              </a:rPr>
              <a:t>Special Purpose Corporation (IRR)</a:t>
            </a:r>
          </a:p>
        </p:txBody>
      </p:sp>
      <p:sp>
        <p:nvSpPr>
          <p:cNvPr id="8" name="Oval 7"/>
          <p:cNvSpPr/>
          <p:nvPr/>
        </p:nvSpPr>
        <p:spPr bwMode="auto">
          <a:xfrm>
            <a:off x="4057650" y="2057400"/>
            <a:ext cx="1085850" cy="74295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solidFill>
                <a:latin typeface="Arial" pitchFamily="34" charset="0"/>
              </a:rPr>
              <a:t>Off-taker pays money for PPA</a:t>
            </a:r>
          </a:p>
        </p:txBody>
      </p:sp>
      <p:sp>
        <p:nvSpPr>
          <p:cNvPr id="13" name="Rectangle 12"/>
          <p:cNvSpPr/>
          <p:nvPr/>
        </p:nvSpPr>
        <p:spPr bwMode="auto">
          <a:xfrm>
            <a:off x="5300864" y="2286000"/>
            <a:ext cx="1943100" cy="102870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PPA – Four Part Tariff</a:t>
            </a:r>
          </a:p>
          <a:p>
            <a:pPr algn="ctr" eaLnBrk="0" fontAlgn="base" hangingPunct="0">
              <a:spcBef>
                <a:spcPct val="0"/>
              </a:spcBef>
              <a:spcAft>
                <a:spcPct val="0"/>
              </a:spcAft>
            </a:pPr>
            <a:r>
              <a:rPr lang="en-US" sz="900" dirty="0">
                <a:latin typeface="Arial" pitchFamily="34" charset="0"/>
              </a:rPr>
              <a:t>LD for Delay Risk</a:t>
            </a:r>
          </a:p>
          <a:p>
            <a:pPr algn="ctr" eaLnBrk="0" fontAlgn="base" hangingPunct="0">
              <a:spcBef>
                <a:spcPct val="0"/>
              </a:spcBef>
              <a:spcAft>
                <a:spcPct val="0"/>
              </a:spcAft>
            </a:pPr>
            <a:r>
              <a:rPr lang="en-US" sz="900" dirty="0">
                <a:latin typeface="Arial" pitchFamily="34" charset="0"/>
              </a:rPr>
              <a:t>Fixed Capacity Charge at FC</a:t>
            </a:r>
          </a:p>
          <a:p>
            <a:pPr algn="ctr" eaLnBrk="0" fontAlgn="base" hangingPunct="0">
              <a:spcBef>
                <a:spcPct val="0"/>
              </a:spcBef>
              <a:spcAft>
                <a:spcPct val="0"/>
              </a:spcAft>
            </a:pPr>
            <a:r>
              <a:rPr lang="en-US" sz="900" dirty="0">
                <a:latin typeface="Arial" pitchFamily="34" charset="0"/>
              </a:rPr>
              <a:t>Contract O&amp;M Charge</a:t>
            </a:r>
          </a:p>
          <a:p>
            <a:pPr algn="ctr" eaLnBrk="0" fontAlgn="base" hangingPunct="0">
              <a:spcBef>
                <a:spcPct val="0"/>
              </a:spcBef>
              <a:spcAft>
                <a:spcPct val="0"/>
              </a:spcAft>
            </a:pPr>
            <a:r>
              <a:rPr lang="en-US" sz="900" dirty="0">
                <a:latin typeface="Arial" pitchFamily="34" charset="0"/>
              </a:rPr>
              <a:t>Contract Heat Rate</a:t>
            </a:r>
          </a:p>
          <a:p>
            <a:pPr algn="ctr" eaLnBrk="0" fontAlgn="base" hangingPunct="0">
              <a:spcBef>
                <a:spcPct val="0"/>
              </a:spcBef>
              <a:spcAft>
                <a:spcPct val="0"/>
              </a:spcAft>
            </a:pPr>
            <a:r>
              <a:rPr lang="en-US" sz="900" dirty="0">
                <a:latin typeface="Arial" pitchFamily="34" charset="0"/>
              </a:rPr>
              <a:t>Capacity Charge with Index</a:t>
            </a:r>
          </a:p>
          <a:p>
            <a:pPr algn="ctr" eaLnBrk="0" fontAlgn="base" hangingPunct="0">
              <a:spcBef>
                <a:spcPct val="0"/>
              </a:spcBef>
              <a:spcAft>
                <a:spcPct val="0"/>
              </a:spcAft>
            </a:pPr>
            <a:r>
              <a:rPr lang="en-US" sz="900" dirty="0">
                <a:latin typeface="Arial" pitchFamily="34" charset="0"/>
              </a:rPr>
              <a:t>Availability Penalty</a:t>
            </a:r>
          </a:p>
        </p:txBody>
      </p:sp>
      <p:sp>
        <p:nvSpPr>
          <p:cNvPr id="14" name="Oval 13"/>
          <p:cNvSpPr/>
          <p:nvPr/>
        </p:nvSpPr>
        <p:spPr bwMode="auto">
          <a:xfrm>
            <a:off x="1671438" y="2286000"/>
            <a:ext cx="1528963" cy="62865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solidFill>
                <a:latin typeface="Arial" pitchFamily="34" charset="0"/>
              </a:rPr>
              <a:t>EPC Contractor: ENRON</a:t>
            </a:r>
          </a:p>
          <a:p>
            <a:pPr algn="ctr" eaLnBrk="0" fontAlgn="base" hangingPunct="0">
              <a:spcBef>
                <a:spcPct val="0"/>
              </a:spcBef>
              <a:spcAft>
                <a:spcPct val="0"/>
              </a:spcAft>
            </a:pPr>
            <a:r>
              <a:rPr lang="en-US" sz="900" dirty="0">
                <a:solidFill>
                  <a:schemeClr val="bg1"/>
                </a:solidFill>
                <a:latin typeface="Arial" pitchFamily="34" charset="0"/>
              </a:rPr>
              <a:t>EPC Profit</a:t>
            </a:r>
          </a:p>
        </p:txBody>
      </p:sp>
      <p:cxnSp>
        <p:nvCxnSpPr>
          <p:cNvPr id="17" name="Straight Arrow Connector 16"/>
          <p:cNvCxnSpPr>
            <a:cxnSpLocks/>
            <a:endCxn id="14" idx="4"/>
          </p:cNvCxnSpPr>
          <p:nvPr/>
        </p:nvCxnSpPr>
        <p:spPr bwMode="auto">
          <a:xfrm flipH="1" flipV="1">
            <a:off x="2435920" y="2914651"/>
            <a:ext cx="1578668" cy="647164"/>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19" name="Freeform 18"/>
          <p:cNvSpPr/>
          <p:nvPr/>
        </p:nvSpPr>
        <p:spPr bwMode="auto">
          <a:xfrm>
            <a:off x="3837905" y="2592679"/>
            <a:ext cx="1819946" cy="495836"/>
          </a:xfrm>
          <a:custGeom>
            <a:avLst/>
            <a:gdLst>
              <a:gd name="connsiteX0" fmla="*/ 0 w 2498501"/>
              <a:gd name="connsiteY0" fmla="*/ 759854 h 759854"/>
              <a:gd name="connsiteX1" fmla="*/ 2485622 w 2498501"/>
              <a:gd name="connsiteY1" fmla="*/ 0 h 759854"/>
              <a:gd name="connsiteX2" fmla="*/ 2485622 w 2498501"/>
              <a:gd name="connsiteY2" fmla="*/ 0 h 759854"/>
              <a:gd name="connsiteX3" fmla="*/ 2485622 w 2498501"/>
              <a:gd name="connsiteY3" fmla="*/ 0 h 759854"/>
              <a:gd name="connsiteX4" fmla="*/ 2498501 w 2498501"/>
              <a:gd name="connsiteY4" fmla="*/ 0 h 759854"/>
              <a:gd name="connsiteX5" fmla="*/ 2498501 w 2498501"/>
              <a:gd name="connsiteY5" fmla="*/ 0 h 75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8501" h="759854">
                <a:moveTo>
                  <a:pt x="0" y="759854"/>
                </a:moveTo>
                <a:lnTo>
                  <a:pt x="2485622" y="0"/>
                </a:lnTo>
                <a:lnTo>
                  <a:pt x="2485622" y="0"/>
                </a:lnTo>
                <a:lnTo>
                  <a:pt x="2485622" y="0"/>
                </a:lnTo>
                <a:lnTo>
                  <a:pt x="2498501" y="0"/>
                </a:lnTo>
                <a:lnTo>
                  <a:pt x="2498501" y="0"/>
                </a:lnTo>
              </a:path>
            </a:pathLst>
          </a:custGeom>
          <a:noFill/>
          <a:ln w="12700" cap="flat" cmpd="sng" algn="ctr">
            <a:solidFill>
              <a:srgbClr val="FF0000"/>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endParaRPr lang="en-US" sz="900" dirty="0">
              <a:latin typeface="Arial" pitchFamily="34" charset="0"/>
            </a:endParaRPr>
          </a:p>
        </p:txBody>
      </p:sp>
      <p:sp>
        <p:nvSpPr>
          <p:cNvPr id="20" name="Freeform 19"/>
          <p:cNvSpPr/>
          <p:nvPr/>
        </p:nvSpPr>
        <p:spPr bwMode="auto">
          <a:xfrm>
            <a:off x="3742085" y="2419820"/>
            <a:ext cx="1749029" cy="455792"/>
          </a:xfrm>
          <a:custGeom>
            <a:avLst/>
            <a:gdLst>
              <a:gd name="connsiteX0" fmla="*/ 0 w 2215166"/>
              <a:gd name="connsiteY0" fmla="*/ 128789 h 128789"/>
              <a:gd name="connsiteX1" fmla="*/ 2215166 w 2215166"/>
              <a:gd name="connsiteY1" fmla="*/ 0 h 128789"/>
            </a:gdLst>
            <a:ahLst/>
            <a:cxnLst>
              <a:cxn ang="0">
                <a:pos x="connsiteX0" y="connsiteY0"/>
              </a:cxn>
              <a:cxn ang="0">
                <a:pos x="connsiteX1" y="connsiteY1"/>
              </a:cxn>
            </a:cxnLst>
            <a:rect l="l" t="t" r="r" b="b"/>
            <a:pathLst>
              <a:path w="2215166" h="128789">
                <a:moveTo>
                  <a:pt x="0" y="128789"/>
                </a:moveTo>
                <a:lnTo>
                  <a:pt x="2215166" y="0"/>
                </a:lnTo>
              </a:path>
            </a:pathLst>
          </a:custGeom>
          <a:noFill/>
          <a:ln w="12700" cap="flat" cmpd="sng" algn="ctr">
            <a:solidFill>
              <a:srgbClr val="FF0000"/>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endParaRPr lang="en-US" sz="900" dirty="0">
              <a:latin typeface="Arial" pitchFamily="34" charset="0"/>
            </a:endParaRPr>
          </a:p>
        </p:txBody>
      </p:sp>
      <p:sp>
        <p:nvSpPr>
          <p:cNvPr id="21" name="Oval 20"/>
          <p:cNvSpPr/>
          <p:nvPr/>
        </p:nvSpPr>
        <p:spPr bwMode="auto">
          <a:xfrm>
            <a:off x="1733819" y="4772025"/>
            <a:ext cx="1371600" cy="5715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solidFill>
                <a:latin typeface="Arial" pitchFamily="34" charset="0"/>
              </a:rPr>
              <a:t>ENRON O&amp;M Profit</a:t>
            </a:r>
          </a:p>
        </p:txBody>
      </p:sp>
      <p:cxnSp>
        <p:nvCxnSpPr>
          <p:cNvPr id="26" name="Straight Connector 25"/>
          <p:cNvCxnSpPr/>
          <p:nvPr/>
        </p:nvCxnSpPr>
        <p:spPr bwMode="auto">
          <a:xfrm flipV="1">
            <a:off x="4171950" y="2914650"/>
            <a:ext cx="1657350" cy="1657350"/>
          </a:xfrm>
          <a:prstGeom prst="line">
            <a:avLst/>
          </a:prstGeom>
          <a:solidFill>
            <a:schemeClr val="accent1"/>
          </a:solidFill>
          <a:ln w="12700" cap="flat" cmpd="sng" algn="ctr">
            <a:solidFill>
              <a:srgbClr val="FF0000"/>
            </a:solidFill>
            <a:prstDash val="solid"/>
            <a:round/>
            <a:headEnd type="none" w="sm" len="sm"/>
            <a:tailEnd type="none" w="sm" len="sm"/>
          </a:ln>
          <a:effectLst/>
        </p:spPr>
      </p:cxnSp>
      <p:cxnSp>
        <p:nvCxnSpPr>
          <p:cNvPr id="28" name="Straight Connector 27"/>
          <p:cNvCxnSpPr/>
          <p:nvPr/>
        </p:nvCxnSpPr>
        <p:spPr bwMode="auto">
          <a:xfrm flipV="1">
            <a:off x="4057650" y="3314700"/>
            <a:ext cx="1885950" cy="1657350"/>
          </a:xfrm>
          <a:prstGeom prst="line">
            <a:avLst/>
          </a:prstGeom>
          <a:solidFill>
            <a:schemeClr val="accent1"/>
          </a:solidFill>
          <a:ln w="12700" cap="flat" cmpd="sng" algn="ctr">
            <a:solidFill>
              <a:srgbClr val="FF0000"/>
            </a:solidFill>
            <a:prstDash val="solid"/>
            <a:round/>
            <a:headEnd type="none" w="sm" len="sm"/>
            <a:tailEnd type="none" w="sm" len="sm"/>
          </a:ln>
          <a:effectLst/>
        </p:spPr>
      </p:cxnSp>
      <p:cxnSp>
        <p:nvCxnSpPr>
          <p:cNvPr id="30" name="Straight Connector 29"/>
          <p:cNvCxnSpPr/>
          <p:nvPr/>
        </p:nvCxnSpPr>
        <p:spPr bwMode="auto">
          <a:xfrm flipV="1">
            <a:off x="4171950" y="2800350"/>
            <a:ext cx="2628900" cy="2457450"/>
          </a:xfrm>
          <a:prstGeom prst="line">
            <a:avLst/>
          </a:prstGeom>
          <a:solidFill>
            <a:schemeClr val="accent1"/>
          </a:solidFill>
          <a:ln w="12700" cap="flat" cmpd="sng" algn="ctr">
            <a:solidFill>
              <a:srgbClr val="FF0000"/>
            </a:solidFill>
            <a:prstDash val="solid"/>
            <a:round/>
            <a:headEnd type="none" w="sm" len="sm"/>
            <a:tailEnd type="none" w="sm" len="sm"/>
          </a:ln>
          <a:effectLst/>
        </p:spPr>
      </p:cxnSp>
      <p:sp>
        <p:nvSpPr>
          <p:cNvPr id="31" name="Oval 30"/>
          <p:cNvSpPr/>
          <p:nvPr/>
        </p:nvSpPr>
        <p:spPr bwMode="auto">
          <a:xfrm>
            <a:off x="6315075" y="3561814"/>
            <a:ext cx="1143000" cy="5715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solidFill>
                <a:latin typeface="Arial" pitchFamily="34" charset="0"/>
              </a:rPr>
              <a:t>ENRON – Fuel Mgmt. Fee</a:t>
            </a:r>
          </a:p>
        </p:txBody>
      </p:sp>
      <p:sp>
        <p:nvSpPr>
          <p:cNvPr id="32" name="Oval 31"/>
          <p:cNvSpPr/>
          <p:nvPr/>
        </p:nvSpPr>
        <p:spPr bwMode="auto">
          <a:xfrm>
            <a:off x="6327667" y="4947881"/>
            <a:ext cx="1143000" cy="51435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solidFill>
                <a:latin typeface="Arial" pitchFamily="34" charset="0"/>
              </a:rPr>
              <a:t>Lenders</a:t>
            </a:r>
          </a:p>
        </p:txBody>
      </p:sp>
      <p:sp>
        <p:nvSpPr>
          <p:cNvPr id="33" name="Oval 32"/>
          <p:cNvSpPr/>
          <p:nvPr/>
        </p:nvSpPr>
        <p:spPr bwMode="auto">
          <a:xfrm>
            <a:off x="4618686" y="5174040"/>
            <a:ext cx="1171575" cy="459614"/>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solidFill>
                <a:latin typeface="Arial" pitchFamily="34" charset="0"/>
              </a:rPr>
              <a:t>ENRON IRR on SPV</a:t>
            </a:r>
          </a:p>
        </p:txBody>
      </p:sp>
      <p:cxnSp>
        <p:nvCxnSpPr>
          <p:cNvPr id="35" name="Straight Arrow Connector 34"/>
          <p:cNvCxnSpPr>
            <a:cxnSpLocks/>
            <a:endCxn id="31" idx="2"/>
          </p:cNvCxnSpPr>
          <p:nvPr/>
        </p:nvCxnSpPr>
        <p:spPr bwMode="auto">
          <a:xfrm>
            <a:off x="5226841" y="3746202"/>
            <a:ext cx="1088234" cy="101363"/>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38" name="Freeform 37"/>
          <p:cNvSpPr/>
          <p:nvPr/>
        </p:nvSpPr>
        <p:spPr bwMode="auto">
          <a:xfrm>
            <a:off x="6629400" y="3281698"/>
            <a:ext cx="154547" cy="280116"/>
          </a:xfrm>
          <a:custGeom>
            <a:avLst/>
            <a:gdLst>
              <a:gd name="connsiteX0" fmla="*/ 206062 w 206062"/>
              <a:gd name="connsiteY0" fmla="*/ 373488 h 373488"/>
              <a:gd name="connsiteX1" fmla="*/ 0 w 206062"/>
              <a:gd name="connsiteY1" fmla="*/ 0 h 373488"/>
              <a:gd name="connsiteX2" fmla="*/ 0 w 206062"/>
              <a:gd name="connsiteY2" fmla="*/ 0 h 373488"/>
            </a:gdLst>
            <a:ahLst/>
            <a:cxnLst>
              <a:cxn ang="0">
                <a:pos x="connsiteX0" y="connsiteY0"/>
              </a:cxn>
              <a:cxn ang="0">
                <a:pos x="connsiteX1" y="connsiteY1"/>
              </a:cxn>
              <a:cxn ang="0">
                <a:pos x="connsiteX2" y="connsiteY2"/>
              </a:cxn>
            </a:cxnLst>
            <a:rect l="l" t="t" r="r" b="b"/>
            <a:pathLst>
              <a:path w="206062" h="373488">
                <a:moveTo>
                  <a:pt x="206062" y="373488"/>
                </a:moveTo>
                <a:lnTo>
                  <a:pt x="0" y="0"/>
                </a:lnTo>
                <a:lnTo>
                  <a:pt x="0" y="0"/>
                </a:lnTo>
              </a:path>
            </a:pathLst>
          </a:custGeom>
          <a:noFill/>
          <a:ln w="12700" cap="flat" cmpd="sng" algn="ctr">
            <a:solidFill>
              <a:srgbClr val="FF0000"/>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endParaRPr lang="en-US" sz="900" dirty="0">
              <a:latin typeface="Arial" pitchFamily="34" charset="0"/>
            </a:endParaRPr>
          </a:p>
        </p:txBody>
      </p:sp>
      <p:sp>
        <p:nvSpPr>
          <p:cNvPr id="39" name="Rectangle 38"/>
          <p:cNvSpPr/>
          <p:nvPr/>
        </p:nvSpPr>
        <p:spPr bwMode="auto">
          <a:xfrm>
            <a:off x="5585841" y="3639677"/>
            <a:ext cx="590819" cy="51435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Fuel Supply Contract</a:t>
            </a:r>
          </a:p>
        </p:txBody>
      </p:sp>
      <p:cxnSp>
        <p:nvCxnSpPr>
          <p:cNvPr id="41" name="Straight Arrow Connector 40"/>
          <p:cNvCxnSpPr>
            <a:cxnSpLocks/>
            <a:stCxn id="7" idx="5"/>
          </p:cNvCxnSpPr>
          <p:nvPr/>
        </p:nvCxnSpPr>
        <p:spPr bwMode="auto">
          <a:xfrm>
            <a:off x="5122453" y="3980889"/>
            <a:ext cx="1544711" cy="948479"/>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43" name="Rectangle 42"/>
          <p:cNvSpPr/>
          <p:nvPr/>
        </p:nvSpPr>
        <p:spPr bwMode="auto">
          <a:xfrm>
            <a:off x="6057900" y="4475878"/>
            <a:ext cx="762269" cy="314324"/>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Loan Agreement</a:t>
            </a:r>
          </a:p>
        </p:txBody>
      </p:sp>
      <p:cxnSp>
        <p:nvCxnSpPr>
          <p:cNvPr id="45" name="Straight Arrow Connector 44"/>
          <p:cNvCxnSpPr>
            <a:cxnSpLocks/>
          </p:cNvCxnSpPr>
          <p:nvPr/>
        </p:nvCxnSpPr>
        <p:spPr bwMode="auto">
          <a:xfrm>
            <a:off x="4847689" y="4161486"/>
            <a:ext cx="321670" cy="987215"/>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47" name="Rectangle 46"/>
          <p:cNvSpPr/>
          <p:nvPr/>
        </p:nvSpPr>
        <p:spPr bwMode="auto">
          <a:xfrm>
            <a:off x="4867006" y="4622510"/>
            <a:ext cx="762269" cy="314324"/>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Shareholder Agreement</a:t>
            </a:r>
          </a:p>
        </p:txBody>
      </p:sp>
      <p:cxnSp>
        <p:nvCxnSpPr>
          <p:cNvPr id="49" name="Straight Arrow Connector 48"/>
          <p:cNvCxnSpPr>
            <a:cxnSpLocks/>
          </p:cNvCxnSpPr>
          <p:nvPr/>
        </p:nvCxnSpPr>
        <p:spPr bwMode="auto">
          <a:xfrm flipH="1">
            <a:off x="3143654" y="4114798"/>
            <a:ext cx="1190491" cy="822035"/>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4" name="Straight Arrow Connector 3">
            <a:extLst>
              <a:ext uri="{FF2B5EF4-FFF2-40B4-BE49-F238E27FC236}">
                <a16:creationId xmlns:a16="http://schemas.microsoft.com/office/drawing/2014/main" id="{D4D0B132-FFCE-4E95-8EDB-A3020B7BE016}"/>
              </a:ext>
            </a:extLst>
          </p:cNvPr>
          <p:cNvCxnSpPr>
            <a:cxnSpLocks/>
            <a:endCxn id="7" idx="0"/>
          </p:cNvCxnSpPr>
          <p:nvPr/>
        </p:nvCxnSpPr>
        <p:spPr>
          <a:xfrm>
            <a:off x="4657725" y="2857500"/>
            <a:ext cx="0" cy="342900"/>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bwMode="auto">
          <a:xfrm>
            <a:off x="3371850" y="4114800"/>
            <a:ext cx="800100" cy="1314451"/>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Contract with Guaranteed Heat Rate and Availability Penalty</a:t>
            </a:r>
          </a:p>
          <a:p>
            <a:pPr algn="ctr" eaLnBrk="0" fontAlgn="base" hangingPunct="0">
              <a:spcBef>
                <a:spcPct val="0"/>
              </a:spcBef>
              <a:spcAft>
                <a:spcPct val="0"/>
              </a:spcAft>
            </a:pPr>
            <a:r>
              <a:rPr lang="en-US" sz="900" dirty="0">
                <a:latin typeface="Arial" pitchFamily="34" charset="0"/>
              </a:rPr>
              <a:t>and Fixed Fee</a:t>
            </a:r>
          </a:p>
        </p:txBody>
      </p:sp>
      <p:sp>
        <p:nvSpPr>
          <p:cNvPr id="15" name="Rectangle 14"/>
          <p:cNvSpPr/>
          <p:nvPr/>
        </p:nvSpPr>
        <p:spPr bwMode="auto">
          <a:xfrm>
            <a:off x="3043809" y="2771774"/>
            <a:ext cx="685800" cy="62865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Fixed Price Contract with LD</a:t>
            </a:r>
          </a:p>
        </p:txBody>
      </p:sp>
    </p:spTree>
    <p:extLst>
      <p:ext uri="{BB962C8B-B14F-4D97-AF65-F5344CB8AC3E}">
        <p14:creationId xmlns:p14="http://schemas.microsoft.com/office/powerpoint/2010/main" val="461817639"/>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C7DB3-065E-4D2B-B0C0-1C65762A3498}"/>
              </a:ext>
            </a:extLst>
          </p:cNvPr>
          <p:cNvSpPr>
            <a:spLocks noGrp="1"/>
          </p:cNvSpPr>
          <p:nvPr>
            <p:ph type="ctrTitle"/>
          </p:nvPr>
        </p:nvSpPr>
        <p:spPr>
          <a:xfrm>
            <a:off x="628650" y="1584431"/>
            <a:ext cx="4980215" cy="2963076"/>
          </a:xfrm>
        </p:spPr>
        <p:txBody>
          <a:bodyPr/>
          <a:lstStyle/>
          <a:p>
            <a:r>
              <a:rPr lang="en-US" dirty="0"/>
              <a:t>How to Set Targets in Contracts</a:t>
            </a:r>
          </a:p>
        </p:txBody>
      </p:sp>
    </p:spTree>
    <p:extLst>
      <p:ext uri="{BB962C8B-B14F-4D97-AF65-F5344CB8AC3E}">
        <p14:creationId xmlns:p14="http://schemas.microsoft.com/office/powerpoint/2010/main" val="4013164308"/>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A1704-C27C-4515-8771-3D8ADAF6F0BF}"/>
              </a:ext>
            </a:extLst>
          </p:cNvPr>
          <p:cNvSpPr>
            <a:spLocks noGrp="1"/>
          </p:cNvSpPr>
          <p:nvPr>
            <p:ph type="ctrTitle"/>
          </p:nvPr>
        </p:nvSpPr>
        <p:spPr/>
        <p:txBody>
          <a:bodyPr>
            <a:normAutofit fontScale="90000"/>
          </a:bodyPr>
          <a:lstStyle/>
          <a:p>
            <a:r>
              <a:rPr lang="en-US" dirty="0"/>
              <a:t>Distorted O&amp;M and Reliability Incentives from Single Price in PPA</a:t>
            </a:r>
          </a:p>
        </p:txBody>
      </p:sp>
      <p:sp>
        <p:nvSpPr>
          <p:cNvPr id="3" name="Content Placeholder 2">
            <a:extLst>
              <a:ext uri="{FF2B5EF4-FFF2-40B4-BE49-F238E27FC236}">
                <a16:creationId xmlns:a16="http://schemas.microsoft.com/office/drawing/2014/main" id="{14E12547-2412-40F7-AC2E-750CFA22EDDC}"/>
              </a:ext>
            </a:extLst>
          </p:cNvPr>
          <p:cNvSpPr>
            <a:spLocks noGrp="1"/>
          </p:cNvSpPr>
          <p:nvPr>
            <p:ph type="body" sz="quarter" idx="13"/>
          </p:nvPr>
        </p:nvSpPr>
        <p:spPr>
          <a:xfrm>
            <a:off x="242609" y="1600200"/>
            <a:ext cx="8297888" cy="4407408"/>
          </a:xfrm>
        </p:spPr>
        <p:txBody>
          <a:bodyPr>
            <a:normAutofit fontScale="92500" lnSpcReduction="10000"/>
          </a:bodyPr>
          <a:lstStyle/>
          <a:p>
            <a:r>
              <a:rPr lang="en-029" dirty="0"/>
              <a:t> The off-taker marginal cost is important both in establishing penalties and in establishing targets.  To illustrate an extreme example, consider a solar project that had a feed-in tariff of 450 Euro/MWH signed in 2004 in Germany versus the Abu Dubai project with a PPA price of 24.2 USD/MWH. </a:t>
            </a:r>
          </a:p>
          <a:p>
            <a:r>
              <a:rPr lang="en-029" dirty="0"/>
              <a:t>For the first case, the off-taker should go crazy trying to get every kWh by improving cleaning of the panels, optimising the operation and other things.  </a:t>
            </a:r>
          </a:p>
          <a:p>
            <a:r>
              <a:rPr lang="en-029" dirty="0"/>
              <a:t>In the second case with 24.2 USD/MWH, the incentives are much less.  But from the off-taker perspective the incentives are the opposite.  The German off-taker does not want the IPP to do any maintenance because of it costs so much to buy the power.  The only answer to all of this is to have a structure where the cost to the off-taker is the same amount that the IPP is benefited or penalised.</a:t>
            </a:r>
            <a:endParaRPr lang="en-US" dirty="0"/>
          </a:p>
        </p:txBody>
      </p:sp>
    </p:spTree>
    <p:extLst>
      <p:ext uri="{BB962C8B-B14F-4D97-AF65-F5344CB8AC3E}">
        <p14:creationId xmlns:p14="http://schemas.microsoft.com/office/powerpoint/2010/main" val="932012746"/>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ctrTitle"/>
          </p:nvPr>
        </p:nvSpPr>
        <p:spPr/>
        <p:txBody>
          <a:bodyPr/>
          <a:lstStyle/>
          <a:p>
            <a:r>
              <a:rPr lang="en-US" altLang="en-US"/>
              <a:t>Causes of Variation in Availability</a:t>
            </a:r>
          </a:p>
        </p:txBody>
      </p:sp>
      <p:sp>
        <p:nvSpPr>
          <p:cNvPr id="62467" name="Content Placeholder 2"/>
          <p:cNvSpPr>
            <a:spLocks noGrp="1"/>
          </p:cNvSpPr>
          <p:nvPr>
            <p:ph type="body" sz="quarter" idx="13"/>
          </p:nvPr>
        </p:nvSpPr>
        <p:spPr>
          <a:xfrm>
            <a:off x="242609" y="1600200"/>
            <a:ext cx="8307032" cy="4487656"/>
          </a:xfrm>
        </p:spPr>
        <p:txBody>
          <a:bodyPr/>
          <a:lstStyle/>
          <a:p>
            <a:r>
              <a:rPr lang="en-US" altLang="en-US" dirty="0"/>
              <a:t>Random or Forced Outage</a:t>
            </a:r>
          </a:p>
          <a:p>
            <a:r>
              <a:rPr lang="en-US" altLang="en-US" dirty="0"/>
              <a:t>Scheduled Maintenance Outage</a:t>
            </a:r>
          </a:p>
          <a:p>
            <a:pPr lvl="1"/>
            <a:r>
              <a:rPr lang="en-US" altLang="en-US" dirty="0">
                <a:solidFill>
                  <a:schemeClr val="tx1"/>
                </a:solidFill>
              </a:rPr>
              <a:t>Submit schedule for approval from off-taker</a:t>
            </a:r>
          </a:p>
          <a:p>
            <a:pPr lvl="1"/>
            <a:r>
              <a:rPr lang="en-US" altLang="en-US" dirty="0">
                <a:solidFill>
                  <a:schemeClr val="tx1"/>
                </a:solidFill>
              </a:rPr>
              <a:t>Coordination with other plants</a:t>
            </a:r>
          </a:p>
          <a:p>
            <a:pPr lvl="1"/>
            <a:r>
              <a:rPr lang="en-US" altLang="en-US" dirty="0">
                <a:solidFill>
                  <a:schemeClr val="tx1"/>
                </a:solidFill>
              </a:rPr>
              <a:t>Calculation of optimal maintenance period</a:t>
            </a:r>
          </a:p>
          <a:p>
            <a:pPr lvl="1"/>
            <a:r>
              <a:rPr lang="en-US" altLang="en-US" dirty="0">
                <a:solidFill>
                  <a:schemeClr val="tx1"/>
                </a:solidFill>
              </a:rPr>
              <a:t>Requirements for maintenance outage</a:t>
            </a:r>
          </a:p>
          <a:p>
            <a:pPr lvl="1"/>
            <a:r>
              <a:rPr lang="en-US" altLang="en-US" dirty="0">
                <a:solidFill>
                  <a:schemeClr val="tx1"/>
                </a:solidFill>
              </a:rPr>
              <a:t>Penalties can be imposed for maintenance during peak periods</a:t>
            </a:r>
          </a:p>
          <a:p>
            <a:r>
              <a:rPr lang="en-US" altLang="en-US" dirty="0"/>
              <a:t>Problems with Preventative Maintenance</a:t>
            </a:r>
          </a:p>
          <a:p>
            <a:r>
              <a:rPr lang="en-US" altLang="en-US" dirty="0"/>
              <a:t>Poor Operations</a:t>
            </a:r>
          </a:p>
        </p:txBody>
      </p:sp>
    </p:spTree>
    <p:extLst>
      <p:ext uri="{BB962C8B-B14F-4D97-AF65-F5344CB8AC3E}">
        <p14:creationId xmlns:p14="http://schemas.microsoft.com/office/powerpoint/2010/main" val="913659855"/>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ctrTitle"/>
          </p:nvPr>
        </p:nvSpPr>
        <p:spPr/>
        <p:txBody>
          <a:bodyPr/>
          <a:lstStyle/>
          <a:p>
            <a:r>
              <a:rPr lang="en-US" altLang="en-US"/>
              <a:t>Definition of Forced Outage</a:t>
            </a:r>
          </a:p>
        </p:txBody>
      </p:sp>
      <p:sp>
        <p:nvSpPr>
          <p:cNvPr id="63491" name="Content Placeholder 2"/>
          <p:cNvSpPr>
            <a:spLocks noGrp="1"/>
          </p:cNvSpPr>
          <p:nvPr>
            <p:ph type="body" sz="quarter" idx="13"/>
          </p:nvPr>
        </p:nvSpPr>
        <p:spPr>
          <a:xfrm>
            <a:off x="242609" y="1600201"/>
            <a:ext cx="8179496" cy="4290460"/>
          </a:xfrm>
        </p:spPr>
        <p:txBody>
          <a:bodyPr/>
          <a:lstStyle/>
          <a:p>
            <a:r>
              <a:rPr lang="en-US" altLang="en-US" dirty="0"/>
              <a:t>"Total Forced Outage" - during periods other than Planned Outages or Maintenance Outages, the Facility is unable to engage in Dispatch Operation, or the Facility is declared by Seller to be in a Total Forced Outage for what would otherwise be a Partial Forced Outage. </a:t>
            </a:r>
          </a:p>
          <a:p>
            <a:r>
              <a:rPr lang="en-US" altLang="en-US" dirty="0"/>
              <a:t>"Partial Forced Outage" - during periods other than Planned Outages or Maintenance Outages, the Facility is partially able to engage in Dispatch Operation, and has not been declared by Seller to be in a Total Forced Outage</a:t>
            </a:r>
          </a:p>
        </p:txBody>
      </p:sp>
    </p:spTree>
    <p:extLst>
      <p:ext uri="{BB962C8B-B14F-4D97-AF65-F5344CB8AC3E}">
        <p14:creationId xmlns:p14="http://schemas.microsoft.com/office/powerpoint/2010/main" val="1033279203"/>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ctrTitle"/>
          </p:nvPr>
        </p:nvSpPr>
        <p:spPr/>
        <p:txBody>
          <a:bodyPr/>
          <a:lstStyle/>
          <a:p>
            <a:r>
              <a:rPr lang="en-US" altLang="en-US"/>
              <a:t>Valuation of Outages</a:t>
            </a:r>
          </a:p>
        </p:txBody>
      </p:sp>
      <p:sp>
        <p:nvSpPr>
          <p:cNvPr id="72707" name="Content Placeholder 2"/>
          <p:cNvSpPr>
            <a:spLocks noGrp="1"/>
          </p:cNvSpPr>
          <p:nvPr>
            <p:ph type="body" sz="quarter" idx="13"/>
          </p:nvPr>
        </p:nvSpPr>
        <p:spPr>
          <a:xfrm>
            <a:off x="435114" y="1600201"/>
            <a:ext cx="7621231" cy="4232708"/>
          </a:xfrm>
        </p:spPr>
        <p:txBody>
          <a:bodyPr/>
          <a:lstStyle/>
          <a:p>
            <a:r>
              <a:rPr lang="en-US" altLang="en-US" dirty="0"/>
              <a:t>Theory: Marginal Value of Energy and Outage During Hour of Outage</a:t>
            </a:r>
          </a:p>
          <a:p>
            <a:r>
              <a:rPr lang="en-US" altLang="en-US" dirty="0"/>
              <a:t>Similar to Problem of Valuing Capacity</a:t>
            </a:r>
          </a:p>
          <a:p>
            <a:pPr lvl="1"/>
            <a:r>
              <a:rPr lang="en-US" altLang="en-US" dirty="0">
                <a:solidFill>
                  <a:schemeClr val="tx1"/>
                </a:solidFill>
              </a:rPr>
              <a:t>Valuation approaches:</a:t>
            </a:r>
          </a:p>
          <a:p>
            <a:pPr lvl="2"/>
            <a:r>
              <a:rPr lang="en-US" altLang="en-US" dirty="0">
                <a:solidFill>
                  <a:schemeClr val="tx1"/>
                </a:solidFill>
              </a:rPr>
              <a:t>Peaker Method</a:t>
            </a:r>
          </a:p>
          <a:p>
            <a:pPr lvl="2"/>
            <a:r>
              <a:rPr lang="en-US" altLang="en-US" dirty="0">
                <a:solidFill>
                  <a:schemeClr val="tx1"/>
                </a:solidFill>
              </a:rPr>
              <a:t>Value of Lost Supply</a:t>
            </a:r>
          </a:p>
          <a:p>
            <a:r>
              <a:rPr lang="en-US" altLang="en-US" dirty="0"/>
              <a:t>Depends on Supply Curve</a:t>
            </a:r>
          </a:p>
          <a:p>
            <a:r>
              <a:rPr lang="en-US" altLang="en-US" dirty="0"/>
              <a:t>Depends on Season of Year</a:t>
            </a:r>
          </a:p>
          <a:p>
            <a:r>
              <a:rPr lang="en-US" altLang="en-US" dirty="0"/>
              <a:t>Depends on Hydro Availability</a:t>
            </a:r>
          </a:p>
          <a:p>
            <a:r>
              <a:rPr lang="en-US" altLang="en-US" dirty="0"/>
              <a:t>Depends on amount of Surplus Capacity</a:t>
            </a:r>
          </a:p>
        </p:txBody>
      </p:sp>
    </p:spTree>
    <p:extLst>
      <p:ext uri="{BB962C8B-B14F-4D97-AF65-F5344CB8AC3E}">
        <p14:creationId xmlns:p14="http://schemas.microsoft.com/office/powerpoint/2010/main" val="11602636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2D832-00ED-4EC1-9FE6-27310372FD21}"/>
              </a:ext>
            </a:extLst>
          </p:cNvPr>
          <p:cNvSpPr>
            <a:spLocks noGrp="1"/>
          </p:cNvSpPr>
          <p:nvPr>
            <p:ph type="title"/>
          </p:nvPr>
        </p:nvSpPr>
        <p:spPr/>
        <p:txBody>
          <a:bodyPr/>
          <a:lstStyle/>
          <a:p>
            <a:r>
              <a:rPr lang="en-US" dirty="0"/>
              <a:t>Revenue Options in Merchant Markets</a:t>
            </a:r>
          </a:p>
        </p:txBody>
      </p:sp>
      <p:pic>
        <p:nvPicPr>
          <p:cNvPr id="5" name="Content Placeholder 4">
            <a:extLst>
              <a:ext uri="{FF2B5EF4-FFF2-40B4-BE49-F238E27FC236}">
                <a16:creationId xmlns:a16="http://schemas.microsoft.com/office/drawing/2014/main" id="{1C79CD5E-6065-4D70-8BDE-89FD7D7DAE3B}"/>
              </a:ext>
            </a:extLst>
          </p:cNvPr>
          <p:cNvPicPr>
            <a:picLocks noGrp="1" noChangeAspect="1"/>
          </p:cNvPicPr>
          <p:nvPr>
            <p:ph idx="1"/>
          </p:nvPr>
        </p:nvPicPr>
        <p:blipFill>
          <a:blip r:embed="rId2"/>
          <a:stretch>
            <a:fillRect/>
          </a:stretch>
        </p:blipFill>
        <p:spPr>
          <a:xfrm>
            <a:off x="888075" y="1174354"/>
            <a:ext cx="6848580" cy="4756628"/>
          </a:xfrm>
        </p:spPr>
      </p:pic>
    </p:spTree>
    <p:extLst>
      <p:ext uri="{BB962C8B-B14F-4D97-AF65-F5344CB8AC3E}">
        <p14:creationId xmlns:p14="http://schemas.microsoft.com/office/powerpoint/2010/main" val="308590955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9B0E7-9AFC-40D5-A481-2E461959F218}"/>
              </a:ext>
            </a:extLst>
          </p:cNvPr>
          <p:cNvSpPr>
            <a:spLocks noGrp="1"/>
          </p:cNvSpPr>
          <p:nvPr>
            <p:ph type="ctrTitle"/>
          </p:nvPr>
        </p:nvSpPr>
        <p:spPr/>
        <p:txBody>
          <a:bodyPr>
            <a:normAutofit fontScale="90000"/>
          </a:bodyPr>
          <a:lstStyle/>
          <a:p>
            <a:r>
              <a:rPr lang="en-US" dirty="0"/>
              <a:t>Example of Availability Penalty and Chemical Plant versus a Plant In Nigeria</a:t>
            </a:r>
          </a:p>
        </p:txBody>
      </p:sp>
      <p:sp>
        <p:nvSpPr>
          <p:cNvPr id="3" name="Content Placeholder 2">
            <a:extLst>
              <a:ext uri="{FF2B5EF4-FFF2-40B4-BE49-F238E27FC236}">
                <a16:creationId xmlns:a16="http://schemas.microsoft.com/office/drawing/2014/main" id="{B965F440-3C99-4093-9F48-CDA2024C982F}"/>
              </a:ext>
            </a:extLst>
          </p:cNvPr>
          <p:cNvSpPr>
            <a:spLocks noGrp="1"/>
          </p:cNvSpPr>
          <p:nvPr>
            <p:ph type="body" sz="quarter" idx="13"/>
          </p:nvPr>
        </p:nvSpPr>
        <p:spPr>
          <a:xfrm>
            <a:off x="242609" y="1600200"/>
            <a:ext cx="8316176" cy="4379976"/>
          </a:xfrm>
        </p:spPr>
        <p:txBody>
          <a:bodyPr>
            <a:normAutofit fontScale="85000" lnSpcReduction="20000"/>
          </a:bodyPr>
          <a:lstStyle/>
          <a:p>
            <a:r>
              <a:rPr lang="en-US" dirty="0"/>
              <a:t>Assume an electricity plant which is right next door to a chemical plant</a:t>
            </a:r>
          </a:p>
          <a:p>
            <a:pPr lvl="1"/>
            <a:r>
              <a:rPr lang="en-US" dirty="0">
                <a:solidFill>
                  <a:schemeClr val="tx1"/>
                </a:solidFill>
              </a:rPr>
              <a:t>Assume the electricity plant is in the middle of nowhere and not connected to other plants</a:t>
            </a:r>
          </a:p>
          <a:p>
            <a:pPr lvl="1"/>
            <a:r>
              <a:rPr lang="en-US" dirty="0">
                <a:solidFill>
                  <a:schemeClr val="tx1"/>
                </a:solidFill>
              </a:rPr>
              <a:t>If the electricity plant has an outage, the chemical plant cannot operate.</a:t>
            </a:r>
          </a:p>
          <a:p>
            <a:pPr lvl="1"/>
            <a:r>
              <a:rPr lang="en-US" dirty="0">
                <a:solidFill>
                  <a:schemeClr val="tx1"/>
                </a:solidFill>
              </a:rPr>
              <a:t>The lost production from the chemical plant is very expensive</a:t>
            </a:r>
          </a:p>
          <a:p>
            <a:pPr lvl="1"/>
            <a:r>
              <a:rPr lang="en-US" dirty="0">
                <a:solidFill>
                  <a:schemeClr val="tx1"/>
                </a:solidFill>
              </a:rPr>
              <a:t>When writing a contract, the penalty will be very high</a:t>
            </a:r>
          </a:p>
          <a:p>
            <a:pPr lvl="1"/>
            <a:r>
              <a:rPr lang="en-US" dirty="0">
                <a:solidFill>
                  <a:schemeClr val="tx1"/>
                </a:solidFill>
              </a:rPr>
              <a:t>You will then spend a lot on maintenance and probably build multiple small plants instead of one large plant which may be a lot more expensive</a:t>
            </a:r>
          </a:p>
          <a:p>
            <a:r>
              <a:rPr lang="en-US" dirty="0"/>
              <a:t>Assume a new plant in Nigeria</a:t>
            </a:r>
          </a:p>
          <a:p>
            <a:pPr lvl="1"/>
            <a:r>
              <a:rPr lang="en-US" dirty="0">
                <a:solidFill>
                  <a:schemeClr val="tx1"/>
                </a:solidFill>
              </a:rPr>
              <a:t>People still have generators and can use them if the plant has an outage</a:t>
            </a:r>
          </a:p>
          <a:p>
            <a:pPr lvl="1"/>
            <a:r>
              <a:rPr lang="en-US" dirty="0">
                <a:solidFill>
                  <a:schemeClr val="tx1"/>
                </a:solidFill>
              </a:rPr>
              <a:t>It may not be possible to get power to the plant because of distribution limitations</a:t>
            </a:r>
          </a:p>
          <a:p>
            <a:pPr lvl="1"/>
            <a:r>
              <a:rPr lang="en-US" dirty="0">
                <a:solidFill>
                  <a:schemeClr val="tx1"/>
                </a:solidFill>
              </a:rPr>
              <a:t>You want the plant to be maintained but you do not want the IPP to spend a whole lot on maintenance</a:t>
            </a:r>
          </a:p>
          <a:p>
            <a:pPr lvl="1"/>
            <a:endParaRPr lang="en-US" dirty="0">
              <a:solidFill>
                <a:schemeClr val="tx1"/>
              </a:solidFill>
            </a:endParaRPr>
          </a:p>
          <a:p>
            <a:r>
              <a:rPr lang="en-US" dirty="0"/>
              <a:t>The availability penalty should come from the off-taker cost</a:t>
            </a:r>
          </a:p>
        </p:txBody>
      </p:sp>
      <p:sp>
        <p:nvSpPr>
          <p:cNvPr id="4" name="Slide Number Placeholder 3">
            <a:extLst>
              <a:ext uri="{FF2B5EF4-FFF2-40B4-BE49-F238E27FC236}">
                <a16:creationId xmlns:a16="http://schemas.microsoft.com/office/drawing/2014/main" id="{10F56B63-9088-44C0-81EB-8FFFB7CC58F7}"/>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230</a:t>
            </a:fld>
            <a:endParaRPr lang="en-GB" dirty="0"/>
          </a:p>
        </p:txBody>
      </p:sp>
    </p:spTree>
    <p:extLst>
      <p:ext uri="{BB962C8B-B14F-4D97-AF65-F5344CB8AC3E}">
        <p14:creationId xmlns:p14="http://schemas.microsoft.com/office/powerpoint/2010/main" val="1417173802"/>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80454-4CE8-4352-AEFA-6B605BBC27B1}"/>
              </a:ext>
            </a:extLst>
          </p:cNvPr>
          <p:cNvSpPr>
            <a:spLocks noGrp="1"/>
          </p:cNvSpPr>
          <p:nvPr>
            <p:ph type="ctrTitle"/>
          </p:nvPr>
        </p:nvSpPr>
        <p:spPr/>
        <p:txBody>
          <a:bodyPr>
            <a:normAutofit fontScale="90000"/>
          </a:bodyPr>
          <a:lstStyle/>
          <a:p>
            <a:r>
              <a:rPr lang="en-US" dirty="0"/>
              <a:t>Economic Efficiency of Contracts in Project Finance</a:t>
            </a:r>
          </a:p>
        </p:txBody>
      </p:sp>
      <p:sp>
        <p:nvSpPr>
          <p:cNvPr id="3" name="Content Placeholder 2">
            <a:extLst>
              <a:ext uri="{FF2B5EF4-FFF2-40B4-BE49-F238E27FC236}">
                <a16:creationId xmlns:a16="http://schemas.microsoft.com/office/drawing/2014/main" id="{BF90F557-B165-438D-A79E-D49E7F17652F}"/>
              </a:ext>
            </a:extLst>
          </p:cNvPr>
          <p:cNvSpPr>
            <a:spLocks noGrp="1"/>
          </p:cNvSpPr>
          <p:nvPr>
            <p:ph type="body" sz="quarter" idx="13"/>
          </p:nvPr>
        </p:nvSpPr>
        <p:spPr/>
        <p:txBody>
          <a:bodyPr>
            <a:normAutofit/>
          </a:bodyPr>
          <a:lstStyle/>
          <a:p>
            <a:r>
              <a:rPr lang="en-US" sz="2100" dirty="0"/>
              <a:t>Notion of allocating risks to IPP that can be controlled</a:t>
            </a:r>
          </a:p>
          <a:p>
            <a:r>
              <a:rPr lang="en-US" sz="2100" dirty="0"/>
              <a:t>Incorporation of different risks in multipart tariffs</a:t>
            </a:r>
          </a:p>
          <a:p>
            <a:r>
              <a:rPr lang="en-US" sz="2100" dirty="0"/>
              <a:t>The general idea that risks which can be accepted at a reasonable cost should be allocated to IPP versus the off-taker. </a:t>
            </a:r>
          </a:p>
          <a:p>
            <a:r>
              <a:rPr lang="en-US" sz="2100" dirty="0"/>
              <a:t>Nuances of whether certain risks should be allocated to government or investor  </a:t>
            </a:r>
          </a:p>
          <a:p>
            <a:r>
              <a:rPr lang="en-US" sz="2100" dirty="0"/>
              <a:t>Notion that penalties and bonuses </a:t>
            </a:r>
            <a:r>
              <a:rPr lang="en-US" sz="2100" b="1" dirty="0"/>
              <a:t>should reflect off-taker costs </a:t>
            </a:r>
            <a:r>
              <a:rPr lang="en-US" sz="2100" dirty="0"/>
              <a:t>combined with SPV cost curves</a:t>
            </a:r>
          </a:p>
          <a:p>
            <a:r>
              <a:rPr lang="en-US" sz="2100" dirty="0"/>
              <a:t>Use of marginal cost analysis in measuring availability benefits and costs in different periods</a:t>
            </a:r>
          </a:p>
          <a:p>
            <a:r>
              <a:rPr lang="en-US" sz="2100" dirty="0"/>
              <a:t>Calculation levelized prices in PPA contracts to evaluate bids</a:t>
            </a:r>
          </a:p>
          <a:p>
            <a:endParaRPr lang="en-US" sz="2100" dirty="0"/>
          </a:p>
        </p:txBody>
      </p:sp>
      <p:sp>
        <p:nvSpPr>
          <p:cNvPr id="4" name="Slide Number Placeholder 3">
            <a:extLst>
              <a:ext uri="{FF2B5EF4-FFF2-40B4-BE49-F238E27FC236}">
                <a16:creationId xmlns:a16="http://schemas.microsoft.com/office/drawing/2014/main" id="{80EB2B90-A33C-48CD-8E88-A8A1A9462219}"/>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B241CD2-1E45-42A3-B213-66A034DF9A3B}" type="slidenum">
              <a:rPr lang="en-GB" smtClean="0"/>
              <a:pPr algn="ctr"/>
              <a:t>231</a:t>
            </a:fld>
            <a:endParaRPr lang="ko-KR" altLang="en-US" dirty="0"/>
          </a:p>
        </p:txBody>
      </p:sp>
    </p:spTree>
    <p:extLst>
      <p:ext uri="{BB962C8B-B14F-4D97-AF65-F5344CB8AC3E}">
        <p14:creationId xmlns:p14="http://schemas.microsoft.com/office/powerpoint/2010/main" val="2678587546"/>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D0FEC-B087-44F0-BF28-29ACC572D9B0}"/>
              </a:ext>
            </a:extLst>
          </p:cNvPr>
          <p:cNvSpPr>
            <a:spLocks noGrp="1"/>
          </p:cNvSpPr>
          <p:nvPr>
            <p:ph type="ctrTitle"/>
          </p:nvPr>
        </p:nvSpPr>
        <p:spPr/>
        <p:txBody>
          <a:bodyPr>
            <a:normAutofit fontScale="90000"/>
          </a:bodyPr>
          <a:lstStyle/>
          <a:p>
            <a:r>
              <a:rPr lang="en-US" dirty="0"/>
              <a:t>Illustration of Off-taker Costs and Penalties</a:t>
            </a:r>
          </a:p>
        </p:txBody>
      </p:sp>
      <p:sp>
        <p:nvSpPr>
          <p:cNvPr id="3" name="Content Placeholder 2">
            <a:extLst>
              <a:ext uri="{FF2B5EF4-FFF2-40B4-BE49-F238E27FC236}">
                <a16:creationId xmlns:a16="http://schemas.microsoft.com/office/drawing/2014/main" id="{C182819A-659C-4E4D-B37E-D396C06297C7}"/>
              </a:ext>
            </a:extLst>
          </p:cNvPr>
          <p:cNvSpPr>
            <a:spLocks noGrp="1"/>
          </p:cNvSpPr>
          <p:nvPr>
            <p:ph type="body" sz="quarter" idx="13"/>
          </p:nvPr>
        </p:nvSpPr>
        <p:spPr/>
        <p:txBody>
          <a:bodyPr>
            <a:normAutofit fontScale="92500" lnSpcReduction="10000"/>
          </a:bodyPr>
          <a:lstStyle/>
          <a:p>
            <a:r>
              <a:rPr lang="en-US" dirty="0"/>
              <a:t>Example of lighting</a:t>
            </a:r>
          </a:p>
          <a:p>
            <a:pPr lvl="1"/>
            <a:r>
              <a:rPr lang="en-US" dirty="0">
                <a:solidFill>
                  <a:schemeClr val="tx1"/>
                </a:solidFill>
              </a:rPr>
              <a:t>No penalty – would not replace lights</a:t>
            </a:r>
          </a:p>
          <a:p>
            <a:pPr lvl="1"/>
            <a:r>
              <a:rPr lang="en-US" dirty="0">
                <a:solidFill>
                  <a:schemeClr val="tx1"/>
                </a:solidFill>
              </a:rPr>
              <a:t>Very high penalty – would have staff devoted to changing lights and a whole lot of inventory of lights</a:t>
            </a:r>
          </a:p>
          <a:p>
            <a:r>
              <a:rPr lang="en-US" dirty="0"/>
              <a:t>Alternative penalties</a:t>
            </a:r>
          </a:p>
          <a:p>
            <a:pPr lvl="1"/>
            <a:r>
              <a:rPr lang="en-US" dirty="0">
                <a:solidFill>
                  <a:schemeClr val="tx1"/>
                </a:solidFill>
              </a:rPr>
              <a:t>With low penalty – bids would be lower</a:t>
            </a:r>
          </a:p>
          <a:p>
            <a:pPr lvl="1"/>
            <a:r>
              <a:rPr lang="en-US" dirty="0">
                <a:solidFill>
                  <a:schemeClr val="tx1"/>
                </a:solidFill>
              </a:rPr>
              <a:t>With high penalty – bids would be higher</a:t>
            </a:r>
          </a:p>
          <a:p>
            <a:r>
              <a:rPr lang="en-US" dirty="0"/>
              <a:t>How do decide on the penalty</a:t>
            </a:r>
          </a:p>
          <a:p>
            <a:pPr lvl="1"/>
            <a:r>
              <a:rPr lang="en-US" dirty="0">
                <a:solidFill>
                  <a:schemeClr val="tx1"/>
                </a:solidFill>
              </a:rPr>
              <a:t>Make some kind of assessment of how much it costs the off-taker when the lights go out</a:t>
            </a:r>
          </a:p>
          <a:p>
            <a:pPr lvl="1"/>
            <a:r>
              <a:rPr lang="en-US" dirty="0">
                <a:solidFill>
                  <a:schemeClr val="tx1"/>
                </a:solidFill>
              </a:rPr>
              <a:t>Examples</a:t>
            </a:r>
          </a:p>
          <a:p>
            <a:pPr lvl="2"/>
            <a:r>
              <a:rPr lang="en-US" dirty="0">
                <a:solidFill>
                  <a:schemeClr val="tx1"/>
                </a:solidFill>
              </a:rPr>
              <a:t>In a surgery center the cost of not having good lighting may be very high and the penalties should be higher</a:t>
            </a:r>
          </a:p>
          <a:p>
            <a:pPr lvl="2"/>
            <a:r>
              <a:rPr lang="en-US" dirty="0">
                <a:solidFill>
                  <a:schemeClr val="tx1"/>
                </a:solidFill>
              </a:rPr>
              <a:t>In a store room, the costs of a light going out should be less </a:t>
            </a:r>
          </a:p>
        </p:txBody>
      </p:sp>
      <p:sp>
        <p:nvSpPr>
          <p:cNvPr id="4" name="Slide Number Placeholder 3">
            <a:extLst>
              <a:ext uri="{FF2B5EF4-FFF2-40B4-BE49-F238E27FC236}">
                <a16:creationId xmlns:a16="http://schemas.microsoft.com/office/drawing/2014/main" id="{DD488E26-3766-4001-A69B-54086890B7C3}"/>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232</a:t>
            </a:fld>
            <a:endParaRPr lang="en-GB" dirty="0"/>
          </a:p>
        </p:txBody>
      </p:sp>
    </p:spTree>
    <p:extLst>
      <p:ext uri="{BB962C8B-B14F-4D97-AF65-F5344CB8AC3E}">
        <p14:creationId xmlns:p14="http://schemas.microsoft.com/office/powerpoint/2010/main" val="4084361752"/>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7E905-E06C-4582-BECB-E0179D0A9272}"/>
              </a:ext>
            </a:extLst>
          </p:cNvPr>
          <p:cNvSpPr>
            <a:spLocks noGrp="1"/>
          </p:cNvSpPr>
          <p:nvPr>
            <p:ph type="ctrTitle"/>
          </p:nvPr>
        </p:nvSpPr>
        <p:spPr/>
        <p:txBody>
          <a:bodyPr/>
          <a:lstStyle/>
          <a:p>
            <a:r>
              <a:rPr lang="en-029" dirty="0"/>
              <a:t>Summer and Winter Penalties</a:t>
            </a:r>
          </a:p>
        </p:txBody>
      </p:sp>
      <p:sp>
        <p:nvSpPr>
          <p:cNvPr id="3" name="Content Placeholder 2">
            <a:extLst>
              <a:ext uri="{FF2B5EF4-FFF2-40B4-BE49-F238E27FC236}">
                <a16:creationId xmlns:a16="http://schemas.microsoft.com/office/drawing/2014/main" id="{198EB497-ADE1-4C33-9FA6-31EE5A29825D}"/>
              </a:ext>
            </a:extLst>
          </p:cNvPr>
          <p:cNvSpPr>
            <a:spLocks noGrp="1"/>
          </p:cNvSpPr>
          <p:nvPr>
            <p:ph type="body" sz="quarter" idx="13"/>
          </p:nvPr>
        </p:nvSpPr>
        <p:spPr/>
        <p:txBody>
          <a:bodyPr/>
          <a:lstStyle/>
          <a:p>
            <a:pPr marL="0" indent="0">
              <a:buNone/>
            </a:pPr>
            <a:r>
              <a:rPr lang="en-029" dirty="0"/>
              <a:t> </a:t>
            </a:r>
          </a:p>
        </p:txBody>
      </p:sp>
      <p:pic>
        <p:nvPicPr>
          <p:cNvPr id="4" name="Picture 3">
            <a:extLst>
              <a:ext uri="{FF2B5EF4-FFF2-40B4-BE49-F238E27FC236}">
                <a16:creationId xmlns:a16="http://schemas.microsoft.com/office/drawing/2014/main" id="{924ED9AC-BDBB-4F87-A903-85289901F5E7}"/>
              </a:ext>
            </a:extLst>
          </p:cNvPr>
          <p:cNvPicPr>
            <a:picLocks noChangeAspect="1"/>
          </p:cNvPicPr>
          <p:nvPr/>
        </p:nvPicPr>
        <p:blipFill>
          <a:blip r:embed="rId2"/>
          <a:stretch>
            <a:fillRect/>
          </a:stretch>
        </p:blipFill>
        <p:spPr>
          <a:xfrm>
            <a:off x="192588" y="1445551"/>
            <a:ext cx="4608012" cy="4514982"/>
          </a:xfrm>
          <a:prstGeom prst="rect">
            <a:avLst/>
          </a:prstGeom>
        </p:spPr>
      </p:pic>
      <p:pic>
        <p:nvPicPr>
          <p:cNvPr id="5" name="Picture 4">
            <a:extLst>
              <a:ext uri="{FF2B5EF4-FFF2-40B4-BE49-F238E27FC236}">
                <a16:creationId xmlns:a16="http://schemas.microsoft.com/office/drawing/2014/main" id="{56EE4AAA-CE51-45EF-8F89-820C71CC3E2D}"/>
              </a:ext>
            </a:extLst>
          </p:cNvPr>
          <p:cNvPicPr>
            <a:picLocks noChangeAspect="1"/>
          </p:cNvPicPr>
          <p:nvPr/>
        </p:nvPicPr>
        <p:blipFill>
          <a:blip r:embed="rId3"/>
          <a:stretch>
            <a:fillRect/>
          </a:stretch>
        </p:blipFill>
        <p:spPr>
          <a:xfrm>
            <a:off x="4800600" y="2258568"/>
            <a:ext cx="3850192" cy="2427732"/>
          </a:xfrm>
          <a:prstGeom prst="rect">
            <a:avLst/>
          </a:prstGeom>
        </p:spPr>
      </p:pic>
      <p:sp>
        <p:nvSpPr>
          <p:cNvPr id="6" name="TextBox 5">
            <a:extLst>
              <a:ext uri="{FF2B5EF4-FFF2-40B4-BE49-F238E27FC236}">
                <a16:creationId xmlns:a16="http://schemas.microsoft.com/office/drawing/2014/main" id="{68A4708D-0F72-4FC6-B600-316687BF536A}"/>
              </a:ext>
            </a:extLst>
          </p:cNvPr>
          <p:cNvSpPr txBox="1"/>
          <p:nvPr/>
        </p:nvSpPr>
        <p:spPr>
          <a:xfrm>
            <a:off x="5641522" y="3820885"/>
            <a:ext cx="2302328" cy="1338828"/>
          </a:xfrm>
          <a:prstGeom prst="rect">
            <a:avLst/>
          </a:prstGeom>
          <a:solidFill>
            <a:srgbClr val="FFFF00"/>
          </a:solidFill>
        </p:spPr>
        <p:txBody>
          <a:bodyPr wrap="square" rtlCol="0">
            <a:spAutoFit/>
          </a:bodyPr>
          <a:lstStyle/>
          <a:p>
            <a:r>
              <a:rPr lang="en-US" sz="1350" dirty="0"/>
              <a:t>Summer Penalties are Higher than Winter Penalties.  Illustrates that the penalties should correspond to the cost of the off-taker in PPP Contracts</a:t>
            </a:r>
          </a:p>
        </p:txBody>
      </p:sp>
    </p:spTree>
    <p:extLst>
      <p:ext uri="{BB962C8B-B14F-4D97-AF65-F5344CB8AC3E}">
        <p14:creationId xmlns:p14="http://schemas.microsoft.com/office/powerpoint/2010/main" val="1084066137"/>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7E7B2-B599-4A0F-AB92-76CA8FD5372B}"/>
              </a:ext>
            </a:extLst>
          </p:cNvPr>
          <p:cNvSpPr>
            <a:spLocks noGrp="1"/>
          </p:cNvSpPr>
          <p:nvPr>
            <p:ph type="ctrTitle"/>
          </p:nvPr>
        </p:nvSpPr>
        <p:spPr/>
        <p:txBody>
          <a:bodyPr>
            <a:normAutofit fontScale="90000"/>
          </a:bodyPr>
          <a:lstStyle/>
          <a:p>
            <a:r>
              <a:rPr lang="en-029" dirty="0"/>
              <a:t>Reductions in Capacity Charge Because of Availability Target</a:t>
            </a:r>
          </a:p>
        </p:txBody>
      </p:sp>
      <p:sp>
        <p:nvSpPr>
          <p:cNvPr id="3" name="Content Placeholder 2">
            <a:extLst>
              <a:ext uri="{FF2B5EF4-FFF2-40B4-BE49-F238E27FC236}">
                <a16:creationId xmlns:a16="http://schemas.microsoft.com/office/drawing/2014/main" id="{E26B39A2-AE4F-4986-9817-8468E0DD60F9}"/>
              </a:ext>
            </a:extLst>
          </p:cNvPr>
          <p:cNvSpPr>
            <a:spLocks noGrp="1"/>
          </p:cNvSpPr>
          <p:nvPr>
            <p:ph type="body" sz="quarter" idx="13"/>
          </p:nvPr>
        </p:nvSpPr>
        <p:spPr/>
        <p:txBody>
          <a:bodyPr/>
          <a:lstStyle/>
          <a:p>
            <a:endParaRPr lang="en-029" dirty="0"/>
          </a:p>
          <a:p>
            <a:endParaRPr lang="en-029" dirty="0"/>
          </a:p>
        </p:txBody>
      </p:sp>
      <p:pic>
        <p:nvPicPr>
          <p:cNvPr id="4" name="Picture 3">
            <a:extLst>
              <a:ext uri="{FF2B5EF4-FFF2-40B4-BE49-F238E27FC236}">
                <a16:creationId xmlns:a16="http://schemas.microsoft.com/office/drawing/2014/main" id="{8F376C26-8996-4C02-B1D4-AD69EFCF633B}"/>
              </a:ext>
            </a:extLst>
          </p:cNvPr>
          <p:cNvPicPr>
            <a:picLocks noChangeAspect="1"/>
          </p:cNvPicPr>
          <p:nvPr/>
        </p:nvPicPr>
        <p:blipFill>
          <a:blip r:embed="rId2"/>
          <a:stretch>
            <a:fillRect/>
          </a:stretch>
        </p:blipFill>
        <p:spPr>
          <a:xfrm>
            <a:off x="277587" y="2329864"/>
            <a:ext cx="4000499" cy="2777663"/>
          </a:xfrm>
          <a:prstGeom prst="rect">
            <a:avLst/>
          </a:prstGeom>
        </p:spPr>
      </p:pic>
      <p:pic>
        <p:nvPicPr>
          <p:cNvPr id="5" name="Picture 4">
            <a:extLst>
              <a:ext uri="{FF2B5EF4-FFF2-40B4-BE49-F238E27FC236}">
                <a16:creationId xmlns:a16="http://schemas.microsoft.com/office/drawing/2014/main" id="{E1641E94-B476-4253-AE05-F4E8C3D279D3}"/>
              </a:ext>
            </a:extLst>
          </p:cNvPr>
          <p:cNvPicPr>
            <a:picLocks noChangeAspect="1"/>
          </p:cNvPicPr>
          <p:nvPr/>
        </p:nvPicPr>
        <p:blipFill>
          <a:blip r:embed="rId3"/>
          <a:stretch>
            <a:fillRect/>
          </a:stretch>
        </p:blipFill>
        <p:spPr>
          <a:xfrm>
            <a:off x="4192769" y="2620867"/>
            <a:ext cx="4826331" cy="1967462"/>
          </a:xfrm>
          <a:prstGeom prst="rect">
            <a:avLst/>
          </a:prstGeom>
        </p:spPr>
      </p:pic>
    </p:spTree>
    <p:extLst>
      <p:ext uri="{BB962C8B-B14F-4D97-AF65-F5344CB8AC3E}">
        <p14:creationId xmlns:p14="http://schemas.microsoft.com/office/powerpoint/2010/main" val="1053945096"/>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7A17D-8FEC-44B7-8038-EED92927E52D}"/>
              </a:ext>
            </a:extLst>
          </p:cNvPr>
          <p:cNvSpPr>
            <a:spLocks noGrp="1"/>
          </p:cNvSpPr>
          <p:nvPr>
            <p:ph type="ctrTitle"/>
          </p:nvPr>
        </p:nvSpPr>
        <p:spPr/>
        <p:txBody>
          <a:bodyPr>
            <a:normAutofit fontScale="90000"/>
          </a:bodyPr>
          <a:lstStyle/>
          <a:p>
            <a:r>
              <a:rPr lang="en-029" dirty="0"/>
              <a:t>Mechanics of Availability Deductions from Capacity Payment</a:t>
            </a:r>
          </a:p>
        </p:txBody>
      </p:sp>
      <p:sp>
        <p:nvSpPr>
          <p:cNvPr id="3" name="Content Placeholder 2">
            <a:extLst>
              <a:ext uri="{FF2B5EF4-FFF2-40B4-BE49-F238E27FC236}">
                <a16:creationId xmlns:a16="http://schemas.microsoft.com/office/drawing/2014/main" id="{BD276E94-47A8-4F53-855D-4EF4F2DE3564}"/>
              </a:ext>
            </a:extLst>
          </p:cNvPr>
          <p:cNvSpPr>
            <a:spLocks noGrp="1"/>
          </p:cNvSpPr>
          <p:nvPr>
            <p:ph type="body" sz="quarter" idx="13"/>
          </p:nvPr>
        </p:nvSpPr>
        <p:spPr/>
        <p:txBody>
          <a:bodyPr/>
          <a:lstStyle/>
          <a:p>
            <a:pPr marL="0" indent="0">
              <a:buNone/>
            </a:pPr>
            <a:r>
              <a:rPr lang="en-029" dirty="0"/>
              <a:t> </a:t>
            </a:r>
          </a:p>
        </p:txBody>
      </p:sp>
      <p:pic>
        <p:nvPicPr>
          <p:cNvPr id="4" name="Picture 3">
            <a:extLst>
              <a:ext uri="{FF2B5EF4-FFF2-40B4-BE49-F238E27FC236}">
                <a16:creationId xmlns:a16="http://schemas.microsoft.com/office/drawing/2014/main" id="{2A973E0F-BEDA-4BF1-AF56-1616F2A0B5CA}"/>
              </a:ext>
            </a:extLst>
          </p:cNvPr>
          <p:cNvPicPr>
            <a:picLocks noChangeAspect="1"/>
          </p:cNvPicPr>
          <p:nvPr/>
        </p:nvPicPr>
        <p:blipFill>
          <a:blip r:embed="rId2"/>
          <a:stretch>
            <a:fillRect/>
          </a:stretch>
        </p:blipFill>
        <p:spPr>
          <a:xfrm>
            <a:off x="227038" y="1928267"/>
            <a:ext cx="3370289" cy="1873046"/>
          </a:xfrm>
          <a:prstGeom prst="rect">
            <a:avLst/>
          </a:prstGeom>
        </p:spPr>
      </p:pic>
      <p:pic>
        <p:nvPicPr>
          <p:cNvPr id="5" name="Picture 4">
            <a:extLst>
              <a:ext uri="{FF2B5EF4-FFF2-40B4-BE49-F238E27FC236}">
                <a16:creationId xmlns:a16="http://schemas.microsoft.com/office/drawing/2014/main" id="{D5A0BC82-66A4-4592-9B20-62C72CB94B36}"/>
              </a:ext>
            </a:extLst>
          </p:cNvPr>
          <p:cNvPicPr>
            <a:picLocks noChangeAspect="1"/>
          </p:cNvPicPr>
          <p:nvPr/>
        </p:nvPicPr>
        <p:blipFill>
          <a:blip r:embed="rId3"/>
          <a:stretch>
            <a:fillRect/>
          </a:stretch>
        </p:blipFill>
        <p:spPr>
          <a:xfrm>
            <a:off x="5478912" y="2177161"/>
            <a:ext cx="3077259" cy="1499957"/>
          </a:xfrm>
          <a:prstGeom prst="rect">
            <a:avLst/>
          </a:prstGeom>
        </p:spPr>
      </p:pic>
      <p:pic>
        <p:nvPicPr>
          <p:cNvPr id="6" name="Picture 5">
            <a:extLst>
              <a:ext uri="{FF2B5EF4-FFF2-40B4-BE49-F238E27FC236}">
                <a16:creationId xmlns:a16="http://schemas.microsoft.com/office/drawing/2014/main" id="{505E4010-6E00-47E6-B241-34E02C553FF0}"/>
              </a:ext>
            </a:extLst>
          </p:cNvPr>
          <p:cNvPicPr>
            <a:picLocks noChangeAspect="1"/>
          </p:cNvPicPr>
          <p:nvPr/>
        </p:nvPicPr>
        <p:blipFill>
          <a:blip r:embed="rId4"/>
          <a:stretch>
            <a:fillRect/>
          </a:stretch>
        </p:blipFill>
        <p:spPr>
          <a:xfrm>
            <a:off x="808265" y="3945466"/>
            <a:ext cx="2571750" cy="1824569"/>
          </a:xfrm>
          <a:prstGeom prst="rect">
            <a:avLst/>
          </a:prstGeom>
        </p:spPr>
      </p:pic>
      <p:pic>
        <p:nvPicPr>
          <p:cNvPr id="7" name="Picture 6">
            <a:extLst>
              <a:ext uri="{FF2B5EF4-FFF2-40B4-BE49-F238E27FC236}">
                <a16:creationId xmlns:a16="http://schemas.microsoft.com/office/drawing/2014/main" id="{970F2127-8212-440E-9772-B85311AED95A}"/>
              </a:ext>
            </a:extLst>
          </p:cNvPr>
          <p:cNvPicPr>
            <a:picLocks noChangeAspect="1"/>
          </p:cNvPicPr>
          <p:nvPr/>
        </p:nvPicPr>
        <p:blipFill>
          <a:blip r:embed="rId5"/>
          <a:stretch>
            <a:fillRect/>
          </a:stretch>
        </p:blipFill>
        <p:spPr>
          <a:xfrm>
            <a:off x="5763987" y="4201032"/>
            <a:ext cx="2935262" cy="1698776"/>
          </a:xfrm>
          <a:prstGeom prst="rect">
            <a:avLst/>
          </a:prstGeom>
        </p:spPr>
      </p:pic>
    </p:spTree>
    <p:extLst>
      <p:ext uri="{BB962C8B-B14F-4D97-AF65-F5344CB8AC3E}">
        <p14:creationId xmlns:p14="http://schemas.microsoft.com/office/powerpoint/2010/main" val="3747543602"/>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t>Tradeoff Between Cost and Availablitity</a:t>
            </a:r>
          </a:p>
        </p:txBody>
      </p:sp>
      <p:pic>
        <p:nvPicPr>
          <p:cNvPr id="288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923" y="1643450"/>
            <a:ext cx="7030173" cy="422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8674626"/>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Optimisation and Minimum Cost</a:t>
            </a:r>
          </a:p>
        </p:txBody>
      </p:sp>
      <p:pic>
        <p:nvPicPr>
          <p:cNvPr id="289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3368166"/>
            <a:ext cx="5182143" cy="3113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9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19200"/>
            <a:ext cx="4419600" cy="2655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486400" y="1219200"/>
            <a:ext cx="3200400" cy="1938992"/>
          </a:xfrm>
          <a:prstGeom prst="rect">
            <a:avLst/>
          </a:prstGeom>
          <a:noFill/>
        </p:spPr>
        <p:txBody>
          <a:bodyPr wrap="square" rtlCol="0">
            <a:spAutoFit/>
          </a:bodyPr>
          <a:lstStyle/>
          <a:p>
            <a:r>
              <a:rPr lang="en-US" sz="2400" dirty="0"/>
              <a:t>In Theory, Minimum is where replacement cost change = maintenance cost change</a:t>
            </a:r>
          </a:p>
        </p:txBody>
      </p:sp>
      <p:cxnSp>
        <p:nvCxnSpPr>
          <p:cNvPr id="6" name="Straight Arrow Connector 5"/>
          <p:cNvCxnSpPr/>
          <p:nvPr/>
        </p:nvCxnSpPr>
        <p:spPr bwMode="auto">
          <a:xfrm flipH="1">
            <a:off x="1524000" y="1524000"/>
            <a:ext cx="3962400" cy="1371600"/>
          </a:xfrm>
          <a:prstGeom prst="straightConnector1">
            <a:avLst/>
          </a:prstGeom>
          <a:solidFill>
            <a:schemeClr val="accent1"/>
          </a:solidFill>
          <a:ln w="12700" cap="flat" cmpd="sng" algn="ctr">
            <a:solidFill>
              <a:schemeClr val="tx1"/>
            </a:solidFill>
            <a:prstDash val="solid"/>
            <a:round/>
            <a:headEnd type="none" w="sm" len="sm"/>
            <a:tailEnd type="arrow"/>
          </a:ln>
          <a:effectLst/>
        </p:spPr>
      </p:cxnSp>
      <p:cxnSp>
        <p:nvCxnSpPr>
          <p:cNvPr id="8" name="Straight Arrow Connector 7"/>
          <p:cNvCxnSpPr/>
          <p:nvPr/>
        </p:nvCxnSpPr>
        <p:spPr bwMode="auto">
          <a:xfrm flipH="1">
            <a:off x="5943600" y="2667000"/>
            <a:ext cx="76200" cy="2438400"/>
          </a:xfrm>
          <a:prstGeom prst="straightConnector1">
            <a:avLst/>
          </a:prstGeom>
          <a:solidFill>
            <a:schemeClr val="accent1"/>
          </a:solidFill>
          <a:ln w="12700" cap="flat" cmpd="sng" algn="ctr">
            <a:solidFill>
              <a:schemeClr val="tx1"/>
            </a:solidFill>
            <a:prstDash val="solid"/>
            <a:round/>
            <a:headEnd type="none" w="sm" len="sm"/>
            <a:tailEnd type="arrow"/>
          </a:ln>
          <a:effectLst/>
        </p:spPr>
      </p:cxnSp>
    </p:spTree>
    <p:extLst>
      <p:ext uri="{BB962C8B-B14F-4D97-AF65-F5344CB8AC3E}">
        <p14:creationId xmlns:p14="http://schemas.microsoft.com/office/powerpoint/2010/main" val="3408119909"/>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59C01-ABA1-4720-82A3-569C7BB79CA5}"/>
              </a:ext>
            </a:extLst>
          </p:cNvPr>
          <p:cNvSpPr>
            <a:spLocks noGrp="1"/>
          </p:cNvSpPr>
          <p:nvPr>
            <p:ph type="ctrTitle"/>
          </p:nvPr>
        </p:nvSpPr>
        <p:spPr/>
        <p:txBody>
          <a:bodyPr/>
          <a:lstStyle/>
          <a:p>
            <a:r>
              <a:rPr lang="en-US" dirty="0"/>
              <a:t>Theory of Availability Deductions</a:t>
            </a:r>
          </a:p>
        </p:txBody>
      </p:sp>
      <p:sp>
        <p:nvSpPr>
          <p:cNvPr id="3" name="Content Placeholder 2">
            <a:extLst>
              <a:ext uri="{FF2B5EF4-FFF2-40B4-BE49-F238E27FC236}">
                <a16:creationId xmlns:a16="http://schemas.microsoft.com/office/drawing/2014/main" id="{C2DE78AB-DFA7-41E3-980D-00A3747F4F93}"/>
              </a:ext>
            </a:extLst>
          </p:cNvPr>
          <p:cNvSpPr>
            <a:spLocks noGrp="1"/>
          </p:cNvSpPr>
          <p:nvPr>
            <p:ph type="body" sz="quarter" idx="13"/>
          </p:nvPr>
        </p:nvSpPr>
        <p:spPr/>
        <p:txBody>
          <a:bodyPr>
            <a:normAutofit fontScale="92500" lnSpcReduction="10000"/>
          </a:bodyPr>
          <a:lstStyle/>
          <a:p>
            <a:r>
              <a:rPr lang="en-US" dirty="0"/>
              <a:t>Deductions should come from the cost to the off-taker</a:t>
            </a:r>
          </a:p>
          <a:p>
            <a:pPr lvl="1"/>
            <a:r>
              <a:rPr lang="en-US" dirty="0">
                <a:solidFill>
                  <a:schemeClr val="tx1"/>
                </a:solidFill>
              </a:rPr>
              <a:t>Say the deductions are very low</a:t>
            </a:r>
          </a:p>
          <a:p>
            <a:pPr lvl="2"/>
            <a:r>
              <a:rPr lang="en-US" dirty="0">
                <a:solidFill>
                  <a:schemeClr val="tx1"/>
                </a:solidFill>
              </a:rPr>
              <a:t>The company will not spend enough on maintenance</a:t>
            </a:r>
          </a:p>
          <a:p>
            <a:pPr lvl="2"/>
            <a:r>
              <a:rPr lang="en-US" dirty="0">
                <a:solidFill>
                  <a:schemeClr val="tx1"/>
                </a:solidFill>
              </a:rPr>
              <a:t>Say and outage costs xxx/MW-hour to consumers because electricity must be purchased from a more expensive plant or maybe there will not be enough capacity</a:t>
            </a:r>
          </a:p>
          <a:p>
            <a:pPr lvl="2"/>
            <a:r>
              <a:rPr lang="en-US" dirty="0">
                <a:solidFill>
                  <a:schemeClr val="tx1"/>
                </a:solidFill>
              </a:rPr>
              <a:t>If the deductions for being unavailable are less than xxx/MW-hour then the company will not worry about maintaining the plant to achieve the availability</a:t>
            </a:r>
          </a:p>
          <a:p>
            <a:pPr lvl="1"/>
            <a:r>
              <a:rPr lang="en-US" dirty="0">
                <a:solidFill>
                  <a:schemeClr val="tx1"/>
                </a:solidFill>
              </a:rPr>
              <a:t>Say the deductions for availability are very high</a:t>
            </a:r>
          </a:p>
          <a:p>
            <a:pPr lvl="2"/>
            <a:r>
              <a:rPr lang="en-US" dirty="0">
                <a:solidFill>
                  <a:schemeClr val="tx1"/>
                </a:solidFill>
              </a:rPr>
              <a:t>If the deductions are more than the costs of xxx/MW-hour</a:t>
            </a:r>
          </a:p>
          <a:p>
            <a:pPr lvl="2"/>
            <a:r>
              <a:rPr lang="en-US" dirty="0">
                <a:solidFill>
                  <a:schemeClr val="tx1"/>
                </a:solidFill>
              </a:rPr>
              <a:t>The company will spend too much on availability</a:t>
            </a:r>
          </a:p>
          <a:p>
            <a:pPr lvl="2"/>
            <a:r>
              <a:rPr lang="en-US" dirty="0">
                <a:solidFill>
                  <a:schemeClr val="tx1"/>
                </a:solidFill>
              </a:rPr>
              <a:t>When the company spends more for maintenance it will increase its bid</a:t>
            </a:r>
          </a:p>
          <a:p>
            <a:pPr lvl="1"/>
            <a:r>
              <a:rPr lang="en-US" dirty="0">
                <a:solidFill>
                  <a:schemeClr val="tx1"/>
                </a:solidFill>
              </a:rPr>
              <a:t>To summarise</a:t>
            </a:r>
          </a:p>
          <a:p>
            <a:pPr lvl="2"/>
            <a:r>
              <a:rPr lang="en-US" dirty="0">
                <a:solidFill>
                  <a:schemeClr val="tx1"/>
                </a:solidFill>
              </a:rPr>
              <a:t>Off-taker needs to understand the cost of a plant being unavailable</a:t>
            </a:r>
          </a:p>
          <a:p>
            <a:pPr lvl="2"/>
            <a:r>
              <a:rPr lang="en-US" dirty="0">
                <a:solidFill>
                  <a:schemeClr val="tx1"/>
                </a:solidFill>
              </a:rPr>
              <a:t>Can vary by season and/or by year</a:t>
            </a:r>
          </a:p>
          <a:p>
            <a:pPr lvl="2"/>
            <a:r>
              <a:rPr lang="en-US" dirty="0">
                <a:solidFill>
                  <a:schemeClr val="tx1"/>
                </a:solidFill>
              </a:rPr>
              <a:t>Similar issues for hospitals, airports etc.</a:t>
            </a:r>
          </a:p>
        </p:txBody>
      </p:sp>
      <p:sp>
        <p:nvSpPr>
          <p:cNvPr id="4" name="Slide Number Placeholder 3">
            <a:extLst>
              <a:ext uri="{FF2B5EF4-FFF2-40B4-BE49-F238E27FC236}">
                <a16:creationId xmlns:a16="http://schemas.microsoft.com/office/drawing/2014/main" id="{65419D60-3A4A-40BE-9115-3F3BC40EB828}"/>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238</a:t>
            </a:fld>
            <a:endParaRPr lang="en-GB" dirty="0"/>
          </a:p>
        </p:txBody>
      </p:sp>
    </p:spTree>
    <p:extLst>
      <p:ext uri="{BB962C8B-B14F-4D97-AF65-F5344CB8AC3E}">
        <p14:creationId xmlns:p14="http://schemas.microsoft.com/office/powerpoint/2010/main" val="2000769867"/>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Theory of Cost Minimisation</a:t>
            </a:r>
          </a:p>
        </p:txBody>
      </p:sp>
      <p:sp>
        <p:nvSpPr>
          <p:cNvPr id="3" name="Content Placeholder 2"/>
          <p:cNvSpPr>
            <a:spLocks noGrp="1"/>
          </p:cNvSpPr>
          <p:nvPr>
            <p:ph type="body" sz="quarter" idx="13"/>
          </p:nvPr>
        </p:nvSpPr>
        <p:spPr>
          <a:xfrm>
            <a:off x="242609" y="1600200"/>
            <a:ext cx="7804111" cy="4280836"/>
          </a:xfrm>
        </p:spPr>
        <p:txBody>
          <a:bodyPr/>
          <a:lstStyle/>
          <a:p>
            <a:r>
              <a:rPr lang="en-US" sz="2400" dirty="0"/>
              <a:t>IPP should not have incentive to do too much or too little maintenance</a:t>
            </a:r>
          </a:p>
          <a:p>
            <a:r>
              <a:rPr lang="en-US" sz="2400" dirty="0"/>
              <a:t>If penalty is higher than the cost then will do too much maintenance</a:t>
            </a:r>
          </a:p>
          <a:p>
            <a:r>
              <a:rPr lang="en-US" sz="2400" dirty="0"/>
              <a:t>If penalty is lower than the replacement cost than will do too little maintenance</a:t>
            </a:r>
          </a:p>
        </p:txBody>
      </p:sp>
    </p:spTree>
    <p:extLst>
      <p:ext uri="{BB962C8B-B14F-4D97-AF65-F5344CB8AC3E}">
        <p14:creationId xmlns:p14="http://schemas.microsoft.com/office/powerpoint/2010/main" val="7341508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DE7AE-68AE-4F0D-B723-4D4171FF3669}"/>
              </a:ext>
            </a:extLst>
          </p:cNvPr>
          <p:cNvSpPr>
            <a:spLocks noGrp="1"/>
          </p:cNvSpPr>
          <p:nvPr>
            <p:ph type="ctrTitle"/>
          </p:nvPr>
        </p:nvSpPr>
        <p:spPr/>
        <p:txBody>
          <a:bodyPr/>
          <a:lstStyle/>
          <a:p>
            <a:r>
              <a:rPr lang="en-US" dirty="0"/>
              <a:t>Different Types of Contracts</a:t>
            </a:r>
          </a:p>
        </p:txBody>
      </p:sp>
      <p:pic>
        <p:nvPicPr>
          <p:cNvPr id="5" name="Content Placeholder 4">
            <a:extLst>
              <a:ext uri="{FF2B5EF4-FFF2-40B4-BE49-F238E27FC236}">
                <a16:creationId xmlns:a16="http://schemas.microsoft.com/office/drawing/2014/main" id="{66384884-14F2-410D-9AF5-B11EF8AD1404}"/>
              </a:ext>
            </a:extLst>
          </p:cNvPr>
          <p:cNvPicPr>
            <a:picLocks noGrp="1" noChangeAspect="1"/>
          </p:cNvPicPr>
          <p:nvPr>
            <p:ph idx="4294967295"/>
          </p:nvPr>
        </p:nvPicPr>
        <p:blipFill>
          <a:blip r:embed="rId2"/>
          <a:stretch>
            <a:fillRect/>
          </a:stretch>
        </p:blipFill>
        <p:spPr>
          <a:xfrm>
            <a:off x="242608" y="1416225"/>
            <a:ext cx="8330184" cy="4749080"/>
          </a:xfrm>
        </p:spPr>
      </p:pic>
    </p:spTree>
    <p:extLst>
      <p:ext uri="{BB962C8B-B14F-4D97-AF65-F5344CB8AC3E}">
        <p14:creationId xmlns:p14="http://schemas.microsoft.com/office/powerpoint/2010/main" val="789611092"/>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Theoretical Formula for Penalty</a:t>
            </a:r>
          </a:p>
        </p:txBody>
      </p:sp>
      <p:sp>
        <p:nvSpPr>
          <p:cNvPr id="3" name="Content Placeholder 2"/>
          <p:cNvSpPr>
            <a:spLocks noGrp="1"/>
          </p:cNvSpPr>
          <p:nvPr>
            <p:ph type="body" sz="quarter" idx="13"/>
          </p:nvPr>
        </p:nvSpPr>
        <p:spPr/>
        <p:txBody>
          <a:bodyPr/>
          <a:lstStyle/>
          <a:p>
            <a:r>
              <a:rPr lang="en-US" sz="2400" dirty="0"/>
              <a:t>Penalty for replacement power should be:</a:t>
            </a:r>
          </a:p>
          <a:p>
            <a:pPr lvl="1"/>
            <a:r>
              <a:rPr lang="en-US" sz="2400" dirty="0">
                <a:solidFill>
                  <a:schemeClr val="tx1"/>
                </a:solidFill>
              </a:rPr>
              <a:t>Penalty/MWH = (Replacement – Fuel)</a:t>
            </a:r>
          </a:p>
          <a:p>
            <a:pPr lvl="1"/>
            <a:r>
              <a:rPr lang="en-US" sz="2400" dirty="0">
                <a:solidFill>
                  <a:schemeClr val="tx1"/>
                </a:solidFill>
              </a:rPr>
              <a:t>Penalty/kW-year =</a:t>
            </a:r>
          </a:p>
          <a:p>
            <a:pPr lvl="2"/>
            <a:r>
              <a:rPr lang="en-US" sz="2200" dirty="0">
                <a:solidFill>
                  <a:schemeClr val="tx1"/>
                </a:solidFill>
              </a:rPr>
              <a:t>Penalty/MWH x 8760/1000</a:t>
            </a:r>
          </a:p>
        </p:txBody>
      </p:sp>
    </p:spTree>
    <p:extLst>
      <p:ext uri="{BB962C8B-B14F-4D97-AF65-F5344CB8AC3E}">
        <p14:creationId xmlns:p14="http://schemas.microsoft.com/office/powerpoint/2010/main" val="3479805279"/>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t>Example of Replacement Cost and Capacity Penalty</a:t>
            </a:r>
          </a:p>
        </p:txBody>
      </p:sp>
      <p:pic>
        <p:nvPicPr>
          <p:cNvPr id="185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403504"/>
            <a:ext cx="4876799" cy="4629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9641724"/>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5750B-02CB-093C-2BD9-A79C6F7C3025}"/>
              </a:ext>
            </a:extLst>
          </p:cNvPr>
          <p:cNvSpPr>
            <a:spLocks noGrp="1"/>
          </p:cNvSpPr>
          <p:nvPr>
            <p:ph type="ctrTitle"/>
          </p:nvPr>
        </p:nvSpPr>
        <p:spPr/>
        <p:txBody>
          <a:bodyPr/>
          <a:lstStyle/>
          <a:p>
            <a:r>
              <a:rPr lang="en-US" dirty="0"/>
              <a:t>Commodity Prices and Contracts that Fix Prices</a:t>
            </a:r>
          </a:p>
        </p:txBody>
      </p:sp>
    </p:spTree>
    <p:extLst>
      <p:ext uri="{BB962C8B-B14F-4D97-AF65-F5344CB8AC3E}">
        <p14:creationId xmlns:p14="http://schemas.microsoft.com/office/powerpoint/2010/main" val="1782929383"/>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87A0B-5BA2-46EE-8C7D-9FAE94B3769F}"/>
              </a:ext>
            </a:extLst>
          </p:cNvPr>
          <p:cNvSpPr>
            <a:spLocks noGrp="1"/>
          </p:cNvSpPr>
          <p:nvPr>
            <p:ph type="ctrTitle"/>
          </p:nvPr>
        </p:nvSpPr>
        <p:spPr/>
        <p:txBody>
          <a:bodyPr>
            <a:normAutofit fontScale="90000"/>
          </a:bodyPr>
          <a:lstStyle/>
          <a:p>
            <a:r>
              <a:rPr lang="en-US" dirty="0"/>
              <a:t>Different Revenue Risks – Commodity Price and Hedging with Third Parties</a:t>
            </a:r>
          </a:p>
        </p:txBody>
      </p:sp>
      <p:sp>
        <p:nvSpPr>
          <p:cNvPr id="3" name="Content Placeholder 2">
            <a:extLst>
              <a:ext uri="{FF2B5EF4-FFF2-40B4-BE49-F238E27FC236}">
                <a16:creationId xmlns:a16="http://schemas.microsoft.com/office/drawing/2014/main" id="{3AC738AB-BA97-4DAD-8B80-C9B8810DAED4}"/>
              </a:ext>
            </a:extLst>
          </p:cNvPr>
          <p:cNvSpPr>
            <a:spLocks noGrp="1"/>
          </p:cNvSpPr>
          <p:nvPr>
            <p:ph type="body" sz="quarter" idx="13"/>
          </p:nvPr>
        </p:nvSpPr>
        <p:spPr>
          <a:xfrm>
            <a:off x="242609" y="1600201"/>
            <a:ext cx="8115007" cy="4224527"/>
          </a:xfrm>
        </p:spPr>
        <p:txBody>
          <a:bodyPr>
            <a:normAutofit fontScale="85000" lnSpcReduction="20000"/>
          </a:bodyPr>
          <a:lstStyle/>
          <a:p>
            <a:r>
              <a:rPr lang="en-US" dirty="0"/>
              <a:t>Elsewedy may not invest in many commodity price projects were the projects derive their revenue from commodity prices such as oil, natural gas, copper, gold etc.</a:t>
            </a:r>
          </a:p>
          <a:p>
            <a:r>
              <a:rPr lang="en-US" dirty="0"/>
              <a:t>Elsewedy may have indirect interest in commodity project where the off-taker depends on mining revenue, such as mining companies in DRC.</a:t>
            </a:r>
          </a:p>
          <a:p>
            <a:r>
              <a:rPr lang="en-US" dirty="0"/>
              <a:t>It seems that mining and oil would be very risky projects with volatile prices.</a:t>
            </a:r>
          </a:p>
          <a:p>
            <a:r>
              <a:rPr lang="en-US" dirty="0"/>
              <a:t>But there are positive effects of commodity prices</a:t>
            </a:r>
          </a:p>
          <a:p>
            <a:pPr lvl="1"/>
            <a:r>
              <a:rPr lang="en-US" dirty="0">
                <a:solidFill>
                  <a:schemeClr val="tx1"/>
                </a:solidFill>
              </a:rPr>
              <a:t>Mean reversion</a:t>
            </a:r>
          </a:p>
          <a:p>
            <a:pPr lvl="1"/>
            <a:r>
              <a:rPr lang="en-US" dirty="0">
                <a:solidFill>
                  <a:schemeClr val="tx1"/>
                </a:solidFill>
              </a:rPr>
              <a:t>Historic prices</a:t>
            </a:r>
          </a:p>
          <a:p>
            <a:pPr lvl="1"/>
            <a:r>
              <a:rPr lang="en-US" dirty="0">
                <a:solidFill>
                  <a:schemeClr val="tx1"/>
                </a:solidFill>
              </a:rPr>
              <a:t>Prices driven by Marginal Cost</a:t>
            </a:r>
          </a:p>
          <a:p>
            <a:pPr lvl="1"/>
            <a:r>
              <a:rPr lang="en-US" dirty="0">
                <a:solidFill>
                  <a:schemeClr val="tx1"/>
                </a:solidFill>
              </a:rPr>
              <a:t>Lenders can Compute Break-even prices</a:t>
            </a:r>
          </a:p>
          <a:p>
            <a:pPr lvl="1"/>
            <a:r>
              <a:rPr lang="en-US" dirty="0">
                <a:solidFill>
                  <a:schemeClr val="tx1"/>
                </a:solidFill>
              </a:rPr>
              <a:t>Break-even prices from how low the price can go before cannot repay debt (DSCR = 1)</a:t>
            </a:r>
          </a:p>
          <a:p>
            <a:r>
              <a:rPr lang="en-US" dirty="0"/>
              <a:t>Consider whether you would rather have Off-taker as government or mining company </a:t>
            </a:r>
          </a:p>
          <a:p>
            <a:pPr lvl="1"/>
            <a:endParaRPr lang="en-US" dirty="0">
              <a:solidFill>
                <a:schemeClr val="tx1"/>
              </a:solidFill>
            </a:endParaRPr>
          </a:p>
        </p:txBody>
      </p:sp>
      <p:sp>
        <p:nvSpPr>
          <p:cNvPr id="4" name="Slide Number Placeholder 3">
            <a:extLst>
              <a:ext uri="{FF2B5EF4-FFF2-40B4-BE49-F238E27FC236}">
                <a16:creationId xmlns:a16="http://schemas.microsoft.com/office/drawing/2014/main" id="{87DD8B61-50F0-41CF-865B-89CE9E6C3B3E}"/>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243</a:t>
            </a:fld>
            <a:endParaRPr lang="en-GB" dirty="0"/>
          </a:p>
        </p:txBody>
      </p:sp>
    </p:spTree>
    <p:extLst>
      <p:ext uri="{BB962C8B-B14F-4D97-AF65-F5344CB8AC3E}">
        <p14:creationId xmlns:p14="http://schemas.microsoft.com/office/powerpoint/2010/main" val="324304745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0D099-7F7D-B030-9864-079515ACC5C8}"/>
              </a:ext>
            </a:extLst>
          </p:cNvPr>
          <p:cNvSpPr>
            <a:spLocks noGrp="1"/>
          </p:cNvSpPr>
          <p:nvPr>
            <p:ph type="ctrTitle"/>
          </p:nvPr>
        </p:nvSpPr>
        <p:spPr>
          <a:xfrm>
            <a:off x="247245" y="923206"/>
            <a:ext cx="8649509" cy="488877"/>
          </a:xfrm>
        </p:spPr>
        <p:txBody>
          <a:bodyPr/>
          <a:lstStyle/>
          <a:p>
            <a:r>
              <a:rPr lang="en-US" dirty="0"/>
              <a:t>Difference between Swap and </a:t>
            </a:r>
            <a:r>
              <a:rPr lang="en-US" dirty="0" err="1"/>
              <a:t>CdF</a:t>
            </a:r>
            <a:r>
              <a:rPr lang="en-US" dirty="0"/>
              <a:t> – Notional Settlement</a:t>
            </a:r>
          </a:p>
        </p:txBody>
      </p:sp>
      <p:pic>
        <p:nvPicPr>
          <p:cNvPr id="7" name="Picture 6">
            <a:extLst>
              <a:ext uri="{FF2B5EF4-FFF2-40B4-BE49-F238E27FC236}">
                <a16:creationId xmlns:a16="http://schemas.microsoft.com/office/drawing/2014/main" id="{2A2171DE-62FC-F781-170F-E61503FF351B}"/>
              </a:ext>
            </a:extLst>
          </p:cNvPr>
          <p:cNvPicPr>
            <a:picLocks noChangeAspect="1"/>
          </p:cNvPicPr>
          <p:nvPr/>
        </p:nvPicPr>
        <p:blipFill>
          <a:blip r:embed="rId2"/>
          <a:stretch>
            <a:fillRect/>
          </a:stretch>
        </p:blipFill>
        <p:spPr>
          <a:xfrm>
            <a:off x="897683" y="1689547"/>
            <a:ext cx="2616512" cy="3953521"/>
          </a:xfrm>
          <a:prstGeom prst="rect">
            <a:avLst/>
          </a:prstGeom>
        </p:spPr>
      </p:pic>
      <p:pic>
        <p:nvPicPr>
          <p:cNvPr id="9" name="Picture 8">
            <a:extLst>
              <a:ext uri="{FF2B5EF4-FFF2-40B4-BE49-F238E27FC236}">
                <a16:creationId xmlns:a16="http://schemas.microsoft.com/office/drawing/2014/main" id="{38435B03-AAEE-0C6A-294C-89DAF4CD210C}"/>
              </a:ext>
            </a:extLst>
          </p:cNvPr>
          <p:cNvPicPr>
            <a:picLocks noChangeAspect="1"/>
          </p:cNvPicPr>
          <p:nvPr/>
        </p:nvPicPr>
        <p:blipFill>
          <a:blip r:embed="rId3"/>
          <a:stretch>
            <a:fillRect/>
          </a:stretch>
        </p:blipFill>
        <p:spPr>
          <a:xfrm>
            <a:off x="4572000" y="1981273"/>
            <a:ext cx="2729813" cy="3953521"/>
          </a:xfrm>
          <a:prstGeom prst="rect">
            <a:avLst/>
          </a:prstGeom>
        </p:spPr>
      </p:pic>
    </p:spTree>
    <p:extLst>
      <p:ext uri="{BB962C8B-B14F-4D97-AF65-F5344CB8AC3E}">
        <p14:creationId xmlns:p14="http://schemas.microsoft.com/office/powerpoint/2010/main" val="1646893539"/>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EDECD-D7EF-D5B4-A164-611B5D8616B9}"/>
              </a:ext>
            </a:extLst>
          </p:cNvPr>
          <p:cNvSpPr>
            <a:spLocks noGrp="1"/>
          </p:cNvSpPr>
          <p:nvPr>
            <p:ph type="ctrTitle"/>
          </p:nvPr>
        </p:nvSpPr>
        <p:spPr/>
        <p:txBody>
          <a:bodyPr/>
          <a:lstStyle/>
          <a:p>
            <a:r>
              <a:rPr lang="en-US" dirty="0"/>
              <a:t>Example of Swap Contract</a:t>
            </a:r>
          </a:p>
        </p:txBody>
      </p:sp>
      <p:sp>
        <p:nvSpPr>
          <p:cNvPr id="3" name="Text Placeholder 2">
            <a:extLst>
              <a:ext uri="{FF2B5EF4-FFF2-40B4-BE49-F238E27FC236}">
                <a16:creationId xmlns:a16="http://schemas.microsoft.com/office/drawing/2014/main" id="{8E48FF0B-B6A4-F264-6CB2-C45E0AFA34F2}"/>
              </a:ext>
            </a:extLst>
          </p:cNvPr>
          <p:cNvSpPr>
            <a:spLocks noGrp="1"/>
          </p:cNvSpPr>
          <p:nvPr>
            <p:ph type="body" sz="quarter" idx="13"/>
          </p:nvPr>
        </p:nvSpPr>
        <p:spPr>
          <a:xfrm>
            <a:off x="242608" y="1600200"/>
            <a:ext cx="8179015" cy="4187951"/>
          </a:xfrm>
        </p:spPr>
        <p:txBody>
          <a:bodyPr>
            <a:normAutofit/>
          </a:bodyPr>
          <a:lstStyle/>
          <a:p>
            <a:r>
              <a:rPr lang="en-US" sz="3200" dirty="0"/>
              <a:t>Debt has fixed repayment that is known by a contract</a:t>
            </a:r>
          </a:p>
          <a:p>
            <a:r>
              <a:rPr lang="en-US" sz="3200" dirty="0"/>
              <a:t>The balance of debt is known</a:t>
            </a:r>
          </a:p>
          <a:p>
            <a:r>
              <a:rPr lang="en-US" sz="3200" dirty="0"/>
              <a:t>A contract can be written from the swap</a:t>
            </a:r>
          </a:p>
          <a:p>
            <a:r>
              <a:rPr lang="en-US" sz="3200" dirty="0"/>
              <a:t>Can use forward interest rates to fix the swap</a:t>
            </a:r>
          </a:p>
          <a:p>
            <a:r>
              <a:rPr lang="en-US" sz="3200" dirty="0"/>
              <a:t>Diagrams with paying variable rate and receiving fixed price</a:t>
            </a:r>
          </a:p>
        </p:txBody>
      </p:sp>
    </p:spTree>
    <p:extLst>
      <p:ext uri="{BB962C8B-B14F-4D97-AF65-F5344CB8AC3E}">
        <p14:creationId xmlns:p14="http://schemas.microsoft.com/office/powerpoint/2010/main" val="2485828115"/>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DABAF-DEB3-5203-98A2-08DB8CB6D8A7}"/>
              </a:ext>
            </a:extLst>
          </p:cNvPr>
          <p:cNvSpPr>
            <a:spLocks noGrp="1"/>
          </p:cNvSpPr>
          <p:nvPr>
            <p:ph type="ctrTitle"/>
          </p:nvPr>
        </p:nvSpPr>
        <p:spPr>
          <a:xfrm>
            <a:off x="242609" y="770144"/>
            <a:ext cx="8649508" cy="488877"/>
          </a:xfrm>
        </p:spPr>
        <p:txBody>
          <a:bodyPr>
            <a:normAutofit fontScale="90000"/>
          </a:bodyPr>
          <a:lstStyle/>
          <a:p>
            <a:r>
              <a:rPr lang="en-US" dirty="0"/>
              <a:t>Contrast Interest Rate Swap and Contract for Wind Power</a:t>
            </a:r>
          </a:p>
        </p:txBody>
      </p:sp>
      <p:sp>
        <p:nvSpPr>
          <p:cNvPr id="3" name="Content Placeholder 2">
            <a:extLst>
              <a:ext uri="{FF2B5EF4-FFF2-40B4-BE49-F238E27FC236}">
                <a16:creationId xmlns:a16="http://schemas.microsoft.com/office/drawing/2014/main" id="{3B5A5EAA-8860-95C2-E449-3A21662044FE}"/>
              </a:ext>
            </a:extLst>
          </p:cNvPr>
          <p:cNvSpPr>
            <a:spLocks noGrp="1"/>
          </p:cNvSpPr>
          <p:nvPr>
            <p:ph type="body" sz="quarter" idx="13"/>
          </p:nvPr>
        </p:nvSpPr>
        <p:spPr>
          <a:xfrm>
            <a:off x="242609" y="1600200"/>
            <a:ext cx="8215591" cy="4352544"/>
          </a:xfrm>
        </p:spPr>
        <p:txBody>
          <a:bodyPr>
            <a:normAutofit lnSpcReduction="10000"/>
          </a:bodyPr>
          <a:lstStyle/>
          <a:p>
            <a:r>
              <a:rPr lang="en-US" sz="3200" dirty="0"/>
              <a:t>Interest Rates:</a:t>
            </a:r>
          </a:p>
          <a:p>
            <a:pPr lvl="1"/>
            <a:r>
              <a:rPr lang="en-US" sz="2800" dirty="0">
                <a:solidFill>
                  <a:schemeClr val="tx1"/>
                </a:solidFill>
              </a:rPr>
              <a:t>Know the notional amount</a:t>
            </a:r>
          </a:p>
          <a:p>
            <a:pPr lvl="1"/>
            <a:r>
              <a:rPr lang="en-US" sz="2800" dirty="0">
                <a:solidFill>
                  <a:schemeClr val="tx1"/>
                </a:solidFill>
              </a:rPr>
              <a:t>Find a counter party or derive forward rates</a:t>
            </a:r>
          </a:p>
          <a:p>
            <a:pPr lvl="1"/>
            <a:r>
              <a:rPr lang="en-US" sz="2800" dirty="0">
                <a:solidFill>
                  <a:schemeClr val="tx1"/>
                </a:solidFill>
              </a:rPr>
              <a:t>Can do all sorts of hedges</a:t>
            </a:r>
          </a:p>
          <a:p>
            <a:r>
              <a:rPr lang="en-US" sz="3200" dirty="0"/>
              <a:t>Wind Project</a:t>
            </a:r>
          </a:p>
          <a:p>
            <a:pPr lvl="1"/>
            <a:r>
              <a:rPr lang="en-US" sz="2800" dirty="0">
                <a:solidFill>
                  <a:schemeClr val="tx1"/>
                </a:solidFill>
              </a:rPr>
              <a:t>Do not know the hour of the production</a:t>
            </a:r>
          </a:p>
          <a:p>
            <a:pPr lvl="1"/>
            <a:r>
              <a:rPr lang="en-US" sz="2800" dirty="0">
                <a:solidFill>
                  <a:schemeClr val="tx1"/>
                </a:solidFill>
              </a:rPr>
              <a:t>Can find somebody who will hedge prices given the output</a:t>
            </a:r>
          </a:p>
          <a:p>
            <a:pPr lvl="1"/>
            <a:r>
              <a:rPr lang="en-US" sz="2800" dirty="0">
                <a:solidFill>
                  <a:schemeClr val="tx1"/>
                </a:solidFill>
              </a:rPr>
              <a:t> This is where you can use contracts for differences rather than swap</a:t>
            </a:r>
          </a:p>
        </p:txBody>
      </p:sp>
    </p:spTree>
    <p:extLst>
      <p:ext uri="{BB962C8B-B14F-4D97-AF65-F5344CB8AC3E}">
        <p14:creationId xmlns:p14="http://schemas.microsoft.com/office/powerpoint/2010/main" val="1359413354"/>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5EA81-AF13-414B-8952-84997F02BA8C}"/>
              </a:ext>
            </a:extLst>
          </p:cNvPr>
          <p:cNvSpPr>
            <a:spLocks noGrp="1"/>
          </p:cNvSpPr>
          <p:nvPr>
            <p:ph type="ctrTitle"/>
          </p:nvPr>
        </p:nvSpPr>
        <p:spPr/>
        <p:txBody>
          <a:bodyPr/>
          <a:lstStyle/>
          <a:p>
            <a:r>
              <a:rPr lang="en-US" dirty="0"/>
              <a:t>Forward Prices and Natural Gas</a:t>
            </a:r>
          </a:p>
        </p:txBody>
      </p:sp>
      <p:sp>
        <p:nvSpPr>
          <p:cNvPr id="3" name="Text Placeholder 2">
            <a:extLst>
              <a:ext uri="{FF2B5EF4-FFF2-40B4-BE49-F238E27FC236}">
                <a16:creationId xmlns:a16="http://schemas.microsoft.com/office/drawing/2014/main" id="{344C7B2B-0795-B8E1-3151-F7983D15A835}"/>
              </a:ext>
            </a:extLst>
          </p:cNvPr>
          <p:cNvSpPr>
            <a:spLocks noGrp="1"/>
          </p:cNvSpPr>
          <p:nvPr>
            <p:ph type="body" sz="quarter" idx="13"/>
          </p:nvPr>
        </p:nvSpPr>
        <p:spPr>
          <a:xfrm>
            <a:off x="242609" y="1600200"/>
            <a:ext cx="1549616" cy="4024833"/>
          </a:xfrm>
        </p:spPr>
        <p:txBody>
          <a:bodyPr/>
          <a:lstStyle/>
          <a:p>
            <a:r>
              <a:rPr lang="en-US" dirty="0"/>
              <a:t>Exercise: Find Prices on NYMEX</a:t>
            </a:r>
          </a:p>
        </p:txBody>
      </p:sp>
      <p:pic>
        <p:nvPicPr>
          <p:cNvPr id="5" name="Content Placeholder 4">
            <a:extLst>
              <a:ext uri="{FF2B5EF4-FFF2-40B4-BE49-F238E27FC236}">
                <a16:creationId xmlns:a16="http://schemas.microsoft.com/office/drawing/2014/main" id="{DDF00627-5DDE-4482-84AF-BEDB85E55A7D}"/>
              </a:ext>
            </a:extLst>
          </p:cNvPr>
          <p:cNvPicPr>
            <a:picLocks noGrp="1" noChangeAspect="1"/>
          </p:cNvPicPr>
          <p:nvPr>
            <p:ph idx="4294967295"/>
          </p:nvPr>
        </p:nvPicPr>
        <p:blipFill>
          <a:blip r:embed="rId2"/>
          <a:stretch>
            <a:fillRect/>
          </a:stretch>
        </p:blipFill>
        <p:spPr>
          <a:xfrm>
            <a:off x="2578608" y="1554513"/>
            <a:ext cx="5468111" cy="4070520"/>
          </a:xfrm>
        </p:spPr>
      </p:pic>
    </p:spTree>
    <p:extLst>
      <p:ext uri="{BB962C8B-B14F-4D97-AF65-F5344CB8AC3E}">
        <p14:creationId xmlns:p14="http://schemas.microsoft.com/office/powerpoint/2010/main" val="2830434640"/>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5EA81-AF13-414B-8952-84997F02BA8C}"/>
              </a:ext>
            </a:extLst>
          </p:cNvPr>
          <p:cNvSpPr>
            <a:spLocks noGrp="1"/>
          </p:cNvSpPr>
          <p:nvPr>
            <p:ph type="ctrTitle"/>
          </p:nvPr>
        </p:nvSpPr>
        <p:spPr/>
        <p:txBody>
          <a:bodyPr/>
          <a:lstStyle/>
          <a:p>
            <a:r>
              <a:rPr lang="en-US" dirty="0"/>
              <a:t>Forward Prices and Natural Gas</a:t>
            </a:r>
          </a:p>
        </p:txBody>
      </p:sp>
      <p:sp>
        <p:nvSpPr>
          <p:cNvPr id="3" name="Text Placeholder 2">
            <a:extLst>
              <a:ext uri="{FF2B5EF4-FFF2-40B4-BE49-F238E27FC236}">
                <a16:creationId xmlns:a16="http://schemas.microsoft.com/office/drawing/2014/main" id="{571F52E7-9CB4-1C2E-A41D-5CFC198950B4}"/>
              </a:ext>
            </a:extLst>
          </p:cNvPr>
          <p:cNvSpPr>
            <a:spLocks noGrp="1"/>
          </p:cNvSpPr>
          <p:nvPr>
            <p:ph type="body" sz="quarter" idx="13"/>
          </p:nvPr>
        </p:nvSpPr>
        <p:spPr>
          <a:xfrm>
            <a:off x="242609" y="1600201"/>
            <a:ext cx="2811488" cy="4069080"/>
          </a:xfrm>
        </p:spPr>
        <p:txBody>
          <a:bodyPr/>
          <a:lstStyle/>
          <a:p>
            <a:r>
              <a:rPr lang="en-US" dirty="0"/>
              <a:t>Forward Prices at Different Historic Dates</a:t>
            </a:r>
          </a:p>
        </p:txBody>
      </p:sp>
      <p:pic>
        <p:nvPicPr>
          <p:cNvPr id="7" name="Content Placeholder 6">
            <a:extLst>
              <a:ext uri="{FF2B5EF4-FFF2-40B4-BE49-F238E27FC236}">
                <a16:creationId xmlns:a16="http://schemas.microsoft.com/office/drawing/2014/main" id="{12AE96D3-80B6-4FA5-9585-C7773AF4D617}"/>
              </a:ext>
            </a:extLst>
          </p:cNvPr>
          <p:cNvPicPr>
            <a:picLocks noGrp="1" noChangeAspect="1"/>
          </p:cNvPicPr>
          <p:nvPr>
            <p:ph idx="4294967295"/>
          </p:nvPr>
        </p:nvPicPr>
        <p:blipFill>
          <a:blip r:embed="rId2"/>
          <a:stretch>
            <a:fillRect/>
          </a:stretch>
        </p:blipFill>
        <p:spPr>
          <a:xfrm>
            <a:off x="3227832" y="1259021"/>
            <a:ext cx="5840413" cy="4281488"/>
          </a:xfrm>
        </p:spPr>
      </p:pic>
    </p:spTree>
    <p:extLst>
      <p:ext uri="{BB962C8B-B14F-4D97-AF65-F5344CB8AC3E}">
        <p14:creationId xmlns:p14="http://schemas.microsoft.com/office/powerpoint/2010/main" val="49998976"/>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060BB-3492-46AA-9379-419AD7973ACE}"/>
              </a:ext>
            </a:extLst>
          </p:cNvPr>
          <p:cNvSpPr>
            <a:spLocks noGrp="1"/>
          </p:cNvSpPr>
          <p:nvPr>
            <p:ph type="ctrTitle"/>
          </p:nvPr>
        </p:nvSpPr>
        <p:spPr/>
        <p:txBody>
          <a:bodyPr>
            <a:normAutofit fontScale="90000"/>
          </a:bodyPr>
          <a:lstStyle/>
          <a:p>
            <a:r>
              <a:rPr lang="en-029" dirty="0"/>
              <a:t>Renewable and German Merchant Price Example</a:t>
            </a:r>
          </a:p>
        </p:txBody>
      </p:sp>
      <p:sp>
        <p:nvSpPr>
          <p:cNvPr id="3" name="Content Placeholder 2">
            <a:extLst>
              <a:ext uri="{FF2B5EF4-FFF2-40B4-BE49-F238E27FC236}">
                <a16:creationId xmlns:a16="http://schemas.microsoft.com/office/drawing/2014/main" id="{540C8E13-097D-4BBF-96B8-F412A3D4FFCA}"/>
              </a:ext>
            </a:extLst>
          </p:cNvPr>
          <p:cNvSpPr>
            <a:spLocks noGrp="1"/>
          </p:cNvSpPr>
          <p:nvPr>
            <p:ph type="body" sz="quarter" idx="13"/>
          </p:nvPr>
        </p:nvSpPr>
        <p:spPr>
          <a:xfrm>
            <a:off x="242609" y="1600201"/>
            <a:ext cx="3289863" cy="4155706"/>
          </a:xfrm>
        </p:spPr>
        <p:txBody>
          <a:bodyPr/>
          <a:lstStyle/>
          <a:p>
            <a:pPr marL="0" indent="0">
              <a:buNone/>
            </a:pPr>
            <a:r>
              <a:rPr lang="en-029" dirty="0"/>
              <a:t>The effect of renewables is demonstrated on the graph below of German electricity and natural prices. Note the margin between electricity and gas has turned around after renewable capacity has entered the market.</a:t>
            </a:r>
          </a:p>
          <a:p>
            <a:endParaRPr lang="en-029" dirty="0"/>
          </a:p>
        </p:txBody>
      </p:sp>
      <p:pic>
        <p:nvPicPr>
          <p:cNvPr id="5" name="Picture 4">
            <a:extLst>
              <a:ext uri="{FF2B5EF4-FFF2-40B4-BE49-F238E27FC236}">
                <a16:creationId xmlns:a16="http://schemas.microsoft.com/office/drawing/2014/main" id="{D352E0E1-7329-4095-BD35-7A11F3E78C46}"/>
              </a:ext>
            </a:extLst>
          </p:cNvPr>
          <p:cNvPicPr>
            <a:picLocks noChangeAspect="1"/>
          </p:cNvPicPr>
          <p:nvPr/>
        </p:nvPicPr>
        <p:blipFill>
          <a:blip r:embed="rId2"/>
          <a:stretch>
            <a:fillRect/>
          </a:stretch>
        </p:blipFill>
        <p:spPr>
          <a:xfrm>
            <a:off x="3738023" y="1652880"/>
            <a:ext cx="4884587" cy="3552239"/>
          </a:xfrm>
          <a:prstGeom prst="rect">
            <a:avLst/>
          </a:prstGeom>
        </p:spPr>
      </p:pic>
    </p:spTree>
    <p:extLst>
      <p:ext uri="{BB962C8B-B14F-4D97-AF65-F5344CB8AC3E}">
        <p14:creationId xmlns:p14="http://schemas.microsoft.com/office/powerpoint/2010/main" val="30997760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0591B-790B-4439-A5F4-B2EEDB32B3BB}"/>
              </a:ext>
            </a:extLst>
          </p:cNvPr>
          <p:cNvSpPr>
            <a:spLocks noGrp="1"/>
          </p:cNvSpPr>
          <p:nvPr>
            <p:ph type="ctrTitle"/>
          </p:nvPr>
        </p:nvSpPr>
        <p:spPr/>
        <p:txBody>
          <a:bodyPr/>
          <a:lstStyle/>
          <a:p>
            <a:r>
              <a:rPr lang="en-US" dirty="0"/>
              <a:t>Risks and Allocation – Who takes the Risks of Actual versus Expected</a:t>
            </a:r>
          </a:p>
        </p:txBody>
      </p:sp>
      <p:pic>
        <p:nvPicPr>
          <p:cNvPr id="5" name="Content Placeholder 4">
            <a:extLst>
              <a:ext uri="{FF2B5EF4-FFF2-40B4-BE49-F238E27FC236}">
                <a16:creationId xmlns:a16="http://schemas.microsoft.com/office/drawing/2014/main" id="{CFBCC462-5F85-437A-9C83-39135A429B4A}"/>
              </a:ext>
            </a:extLst>
          </p:cNvPr>
          <p:cNvPicPr>
            <a:picLocks noGrp="1" noChangeAspect="1"/>
          </p:cNvPicPr>
          <p:nvPr>
            <p:ph idx="4294967295"/>
          </p:nvPr>
        </p:nvPicPr>
        <p:blipFill>
          <a:blip r:embed="rId2"/>
          <a:stretch>
            <a:fillRect/>
          </a:stretch>
        </p:blipFill>
        <p:spPr>
          <a:xfrm>
            <a:off x="1426464" y="2064647"/>
            <a:ext cx="5445697" cy="3824279"/>
          </a:xfrm>
        </p:spPr>
      </p:pic>
    </p:spTree>
    <p:extLst>
      <p:ext uri="{BB962C8B-B14F-4D97-AF65-F5344CB8AC3E}">
        <p14:creationId xmlns:p14="http://schemas.microsoft.com/office/powerpoint/2010/main" val="4031538669"/>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925D6-C620-7526-53BE-95010C855FBE}"/>
              </a:ext>
            </a:extLst>
          </p:cNvPr>
          <p:cNvSpPr>
            <a:spLocks noGrp="1"/>
          </p:cNvSpPr>
          <p:nvPr>
            <p:ph type="ctrTitle"/>
          </p:nvPr>
        </p:nvSpPr>
        <p:spPr/>
        <p:txBody>
          <a:bodyPr/>
          <a:lstStyle/>
          <a:p>
            <a:r>
              <a:rPr lang="en-US" dirty="0"/>
              <a:t>Interpretation of Detailed Data</a:t>
            </a:r>
          </a:p>
        </p:txBody>
      </p:sp>
      <p:sp>
        <p:nvSpPr>
          <p:cNvPr id="3" name="Content Placeholder 2">
            <a:extLst>
              <a:ext uri="{FF2B5EF4-FFF2-40B4-BE49-F238E27FC236}">
                <a16:creationId xmlns:a16="http://schemas.microsoft.com/office/drawing/2014/main" id="{23D281F8-77DF-EB39-6AD6-276490665F23}"/>
              </a:ext>
            </a:extLst>
          </p:cNvPr>
          <p:cNvSpPr>
            <a:spLocks noGrp="1"/>
          </p:cNvSpPr>
          <p:nvPr>
            <p:ph type="body" sz="quarter" idx="13"/>
          </p:nvPr>
        </p:nvSpPr>
        <p:spPr/>
        <p:txBody>
          <a:bodyPr/>
          <a:lstStyle/>
          <a:p>
            <a:r>
              <a:rPr lang="en-US" dirty="0"/>
              <a:t>Get the Hourly Data</a:t>
            </a:r>
          </a:p>
          <a:p>
            <a:r>
              <a:rPr lang="en-US" dirty="0"/>
              <a:t>Make a forms page</a:t>
            </a:r>
          </a:p>
          <a:p>
            <a:r>
              <a:rPr lang="en-US" dirty="0"/>
              <a:t>Be able to look at hourly, daily, weekly, monthly</a:t>
            </a:r>
          </a:p>
          <a:p>
            <a:r>
              <a:rPr lang="en-US" dirty="0"/>
              <a:t>Use forms and create flexible dates</a:t>
            </a:r>
          </a:p>
          <a:p>
            <a:r>
              <a:rPr lang="en-US" dirty="0"/>
              <a:t>Move the forms to the graph</a:t>
            </a:r>
          </a:p>
          <a:p>
            <a:r>
              <a:rPr lang="en-US" dirty="0"/>
              <a:t>Use Lookup for different series</a:t>
            </a:r>
          </a:p>
        </p:txBody>
      </p:sp>
    </p:spTree>
    <p:extLst>
      <p:ext uri="{BB962C8B-B14F-4D97-AF65-F5344CB8AC3E}">
        <p14:creationId xmlns:p14="http://schemas.microsoft.com/office/powerpoint/2010/main" val="2334354800"/>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A21EE-0C0C-8449-1B43-D80D67058039}"/>
              </a:ext>
            </a:extLst>
          </p:cNvPr>
          <p:cNvSpPr>
            <a:spLocks noGrp="1"/>
          </p:cNvSpPr>
          <p:nvPr>
            <p:ph type="ctrTitle"/>
          </p:nvPr>
        </p:nvSpPr>
        <p:spPr/>
        <p:txBody>
          <a:bodyPr/>
          <a:lstStyle/>
          <a:p>
            <a:r>
              <a:rPr lang="en-US" dirty="0"/>
              <a:t>Monthly Gas Price and Electric Price</a:t>
            </a:r>
          </a:p>
        </p:txBody>
      </p:sp>
      <p:pic>
        <p:nvPicPr>
          <p:cNvPr id="4" name="Picture 3">
            <a:extLst>
              <a:ext uri="{FF2B5EF4-FFF2-40B4-BE49-F238E27FC236}">
                <a16:creationId xmlns:a16="http://schemas.microsoft.com/office/drawing/2014/main" id="{D494A2F2-6DDC-BE1E-5E44-D10A186B537E}"/>
              </a:ext>
            </a:extLst>
          </p:cNvPr>
          <p:cNvPicPr>
            <a:picLocks noChangeAspect="1"/>
          </p:cNvPicPr>
          <p:nvPr/>
        </p:nvPicPr>
        <p:blipFill>
          <a:blip r:embed="rId2"/>
          <a:stretch>
            <a:fillRect/>
          </a:stretch>
        </p:blipFill>
        <p:spPr>
          <a:xfrm>
            <a:off x="1046480" y="1381221"/>
            <a:ext cx="6844453" cy="4999809"/>
          </a:xfrm>
          <a:prstGeom prst="rect">
            <a:avLst/>
          </a:prstGeom>
        </p:spPr>
      </p:pic>
    </p:spTree>
    <p:extLst>
      <p:ext uri="{BB962C8B-B14F-4D97-AF65-F5344CB8AC3E}">
        <p14:creationId xmlns:p14="http://schemas.microsoft.com/office/powerpoint/2010/main" val="1171724734"/>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A21EE-0C0C-8449-1B43-D80D67058039}"/>
              </a:ext>
            </a:extLst>
          </p:cNvPr>
          <p:cNvSpPr>
            <a:spLocks noGrp="1"/>
          </p:cNvSpPr>
          <p:nvPr>
            <p:ph type="ctrTitle"/>
          </p:nvPr>
        </p:nvSpPr>
        <p:spPr/>
        <p:txBody>
          <a:bodyPr/>
          <a:lstStyle/>
          <a:p>
            <a:r>
              <a:rPr lang="en-US" dirty="0"/>
              <a:t>Implied Heat Rate Hourly</a:t>
            </a:r>
          </a:p>
        </p:txBody>
      </p:sp>
      <p:sp>
        <p:nvSpPr>
          <p:cNvPr id="3" name="Control 2">
            <a:extLst>
              <a:ext uri="{FF2B5EF4-FFF2-40B4-BE49-F238E27FC236}">
                <a16:creationId xmlns:a16="http://schemas.microsoft.com/office/drawing/2014/main" id="{98388FA5-589C-5DBC-7D16-CC3E93B8EDD0}"/>
              </a:ext>
            </a:extLst>
          </p:cNvPr>
          <p:cNvSpPr>
            <a:spLocks noRot="1" noChangeArrowheads="1" noChangeShapeType="1"/>
          </p:cNvSpPr>
          <p:nvPr/>
        </p:nvSpPr>
        <p:spPr bwMode="auto">
          <a:xfrm>
            <a:off x="800100" y="249238"/>
            <a:ext cx="1352550" cy="209550"/>
          </a:xfrm>
          <a:prstGeom prst="rect">
            <a:avLst/>
          </a:prstGeom>
          <a:noFill/>
          <a:ln>
            <a:noFill/>
          </a:ln>
          <a:extLst>
            <a:ext uri="{91240B29-F687-4F45-9708-019B960494DF}">
              <a14:hiddenLine xmlns:a14="http://schemas.microsoft.com/office/drawing/2010/main" w="9525">
                <a:no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Control 3">
            <a:extLst>
              <a:ext uri="{FF2B5EF4-FFF2-40B4-BE49-F238E27FC236}">
                <a16:creationId xmlns:a16="http://schemas.microsoft.com/office/drawing/2014/main" id="{B05175BE-C458-7296-CBAC-3A07FC8E73CC}"/>
              </a:ext>
            </a:extLst>
          </p:cNvPr>
          <p:cNvSpPr>
            <a:spLocks noRot="1" noChangeArrowheads="1" noChangeShapeType="1"/>
          </p:cNvSpPr>
          <p:nvPr/>
        </p:nvSpPr>
        <p:spPr bwMode="auto">
          <a:xfrm>
            <a:off x="793750" y="617538"/>
            <a:ext cx="1352550" cy="209550"/>
          </a:xfrm>
          <a:prstGeom prst="rect">
            <a:avLst/>
          </a:prstGeom>
          <a:noFill/>
          <a:ln>
            <a:noFill/>
          </a:ln>
          <a:extLst>
            <a:ext uri="{91240B29-F687-4F45-9708-019B960494DF}">
              <a14:hiddenLine xmlns:a14="http://schemas.microsoft.com/office/drawing/2010/main" w="9525">
                <a:no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Control 4">
            <a:extLst>
              <a:ext uri="{FF2B5EF4-FFF2-40B4-BE49-F238E27FC236}">
                <a16:creationId xmlns:a16="http://schemas.microsoft.com/office/drawing/2014/main" id="{BC6A753E-F6AE-C0C5-EF3A-99289104DA6C}"/>
              </a:ext>
            </a:extLst>
          </p:cNvPr>
          <p:cNvSpPr>
            <a:spLocks noRot="1" noChangeArrowheads="1" noChangeShapeType="1"/>
          </p:cNvSpPr>
          <p:nvPr/>
        </p:nvSpPr>
        <p:spPr bwMode="auto">
          <a:xfrm>
            <a:off x="800100" y="985838"/>
            <a:ext cx="1352550" cy="209550"/>
          </a:xfrm>
          <a:prstGeom prst="rect">
            <a:avLst/>
          </a:prstGeom>
          <a:noFill/>
          <a:ln>
            <a:noFill/>
          </a:ln>
          <a:extLst>
            <a:ext uri="{91240B29-F687-4F45-9708-019B960494DF}">
              <a14:hiddenLine xmlns:a14="http://schemas.microsoft.com/office/drawing/2010/main" w="9525">
                <a:no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Control 5">
            <a:extLst>
              <a:ext uri="{FF2B5EF4-FFF2-40B4-BE49-F238E27FC236}">
                <a16:creationId xmlns:a16="http://schemas.microsoft.com/office/drawing/2014/main" id="{0FE451EE-C172-E7FB-4F4E-2FB5957CE554}"/>
              </a:ext>
            </a:extLst>
          </p:cNvPr>
          <p:cNvSpPr>
            <a:spLocks noRot="1" noChangeArrowheads="1" noChangeShapeType="1"/>
          </p:cNvSpPr>
          <p:nvPr/>
        </p:nvSpPr>
        <p:spPr bwMode="auto">
          <a:xfrm>
            <a:off x="2622550" y="573088"/>
            <a:ext cx="1314450" cy="196850"/>
          </a:xfrm>
          <a:prstGeom prst="rect">
            <a:avLst/>
          </a:prstGeom>
          <a:noFill/>
          <a:ln>
            <a:noFill/>
          </a:ln>
          <a:extLst>
            <a:ext uri="{91240B29-F687-4F45-9708-019B960494DF}">
              <a14:hiddenLine xmlns:a14="http://schemas.microsoft.com/office/drawing/2010/main" w="9525">
                <a:no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Control 6">
            <a:extLst>
              <a:ext uri="{FF2B5EF4-FFF2-40B4-BE49-F238E27FC236}">
                <a16:creationId xmlns:a16="http://schemas.microsoft.com/office/drawing/2014/main" id="{EA6FC6D6-62A1-13D9-824B-2F46316607C7}"/>
              </a:ext>
            </a:extLst>
          </p:cNvPr>
          <p:cNvSpPr>
            <a:spLocks noRot="1" noChangeArrowheads="1" noChangeShapeType="1"/>
          </p:cNvSpPr>
          <p:nvPr/>
        </p:nvSpPr>
        <p:spPr bwMode="auto">
          <a:xfrm>
            <a:off x="2660650" y="268288"/>
            <a:ext cx="311150" cy="152400"/>
          </a:xfrm>
          <a:prstGeom prst="rect">
            <a:avLst/>
          </a:prstGeom>
          <a:noFill/>
          <a:ln w="9525">
            <a:miter lim="800000"/>
            <a:headEnd/>
            <a:tailEnd/>
          </a:ln>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98087EE1-270A-0F74-9347-E5C27AF19106}"/>
              </a:ext>
            </a:extLst>
          </p:cNvPr>
          <p:cNvPicPr>
            <a:picLocks noChangeAspect="1"/>
          </p:cNvPicPr>
          <p:nvPr/>
        </p:nvPicPr>
        <p:blipFill>
          <a:blip r:embed="rId2"/>
          <a:stretch>
            <a:fillRect/>
          </a:stretch>
        </p:blipFill>
        <p:spPr>
          <a:xfrm>
            <a:off x="914400" y="1474715"/>
            <a:ext cx="7114032" cy="5185288"/>
          </a:xfrm>
          <a:prstGeom prst="rect">
            <a:avLst/>
          </a:prstGeom>
        </p:spPr>
      </p:pic>
    </p:spTree>
    <p:extLst>
      <p:ext uri="{BB962C8B-B14F-4D97-AF65-F5344CB8AC3E}">
        <p14:creationId xmlns:p14="http://schemas.microsoft.com/office/powerpoint/2010/main" val="1771478464"/>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07434-4B36-FFF4-7358-C2AF399953CC}"/>
              </a:ext>
            </a:extLst>
          </p:cNvPr>
          <p:cNvSpPr>
            <a:spLocks noGrp="1"/>
          </p:cNvSpPr>
          <p:nvPr>
            <p:ph type="ctrTitle"/>
          </p:nvPr>
        </p:nvSpPr>
        <p:spPr>
          <a:xfrm>
            <a:off x="251752" y="770144"/>
            <a:ext cx="8649509" cy="488877"/>
          </a:xfrm>
        </p:spPr>
        <p:txBody>
          <a:bodyPr/>
          <a:lstStyle/>
          <a:p>
            <a:r>
              <a:rPr lang="en-US" dirty="0"/>
              <a:t>Difficulty in Hedging Output – Wind Variation and Zero Prices</a:t>
            </a:r>
          </a:p>
        </p:txBody>
      </p:sp>
      <p:pic>
        <p:nvPicPr>
          <p:cNvPr id="5" name="Picture 4">
            <a:extLst>
              <a:ext uri="{FF2B5EF4-FFF2-40B4-BE49-F238E27FC236}">
                <a16:creationId xmlns:a16="http://schemas.microsoft.com/office/drawing/2014/main" id="{73197643-DC4F-E9A4-2A8D-034D93050B8C}"/>
              </a:ext>
            </a:extLst>
          </p:cNvPr>
          <p:cNvPicPr>
            <a:picLocks noChangeAspect="1"/>
          </p:cNvPicPr>
          <p:nvPr/>
        </p:nvPicPr>
        <p:blipFill>
          <a:blip r:embed="rId2"/>
          <a:stretch>
            <a:fillRect/>
          </a:stretch>
        </p:blipFill>
        <p:spPr>
          <a:xfrm>
            <a:off x="1156640" y="1701800"/>
            <a:ext cx="6347297" cy="4651587"/>
          </a:xfrm>
          <a:prstGeom prst="rect">
            <a:avLst/>
          </a:prstGeom>
        </p:spPr>
      </p:pic>
    </p:spTree>
    <p:extLst>
      <p:ext uri="{BB962C8B-B14F-4D97-AF65-F5344CB8AC3E}">
        <p14:creationId xmlns:p14="http://schemas.microsoft.com/office/powerpoint/2010/main" val="4080199562"/>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07434-4B36-FFF4-7358-C2AF399953CC}"/>
              </a:ext>
            </a:extLst>
          </p:cNvPr>
          <p:cNvSpPr>
            <a:spLocks noGrp="1"/>
          </p:cNvSpPr>
          <p:nvPr>
            <p:ph type="ctrTitle"/>
          </p:nvPr>
        </p:nvSpPr>
        <p:spPr>
          <a:xfrm>
            <a:off x="251752" y="770144"/>
            <a:ext cx="8649509" cy="488877"/>
          </a:xfrm>
        </p:spPr>
        <p:txBody>
          <a:bodyPr/>
          <a:lstStyle/>
          <a:p>
            <a:r>
              <a:rPr lang="en-US" dirty="0"/>
              <a:t>Difficulty in Hedging Output – Wind Variation and Zero Prices</a:t>
            </a:r>
          </a:p>
        </p:txBody>
      </p:sp>
      <p:pic>
        <p:nvPicPr>
          <p:cNvPr id="4" name="Picture 3">
            <a:extLst>
              <a:ext uri="{FF2B5EF4-FFF2-40B4-BE49-F238E27FC236}">
                <a16:creationId xmlns:a16="http://schemas.microsoft.com/office/drawing/2014/main" id="{D1723FA0-5D89-9BDC-0465-7B18EF2D8F83}"/>
              </a:ext>
            </a:extLst>
          </p:cNvPr>
          <p:cNvPicPr>
            <a:picLocks noChangeAspect="1"/>
          </p:cNvPicPr>
          <p:nvPr/>
        </p:nvPicPr>
        <p:blipFill>
          <a:blip r:embed="rId2"/>
          <a:stretch>
            <a:fillRect/>
          </a:stretch>
        </p:blipFill>
        <p:spPr>
          <a:xfrm>
            <a:off x="1133856" y="1734885"/>
            <a:ext cx="6720840" cy="4869623"/>
          </a:xfrm>
          <a:prstGeom prst="rect">
            <a:avLst/>
          </a:prstGeom>
        </p:spPr>
      </p:pic>
    </p:spTree>
    <p:extLst>
      <p:ext uri="{BB962C8B-B14F-4D97-AF65-F5344CB8AC3E}">
        <p14:creationId xmlns:p14="http://schemas.microsoft.com/office/powerpoint/2010/main" val="1180713392"/>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07434-4B36-FFF4-7358-C2AF399953CC}"/>
              </a:ext>
            </a:extLst>
          </p:cNvPr>
          <p:cNvSpPr>
            <a:spLocks noGrp="1"/>
          </p:cNvSpPr>
          <p:nvPr>
            <p:ph type="ctrTitle"/>
          </p:nvPr>
        </p:nvSpPr>
        <p:spPr>
          <a:xfrm>
            <a:off x="251752" y="770144"/>
            <a:ext cx="8649509" cy="488877"/>
          </a:xfrm>
        </p:spPr>
        <p:txBody>
          <a:bodyPr/>
          <a:lstStyle/>
          <a:p>
            <a:r>
              <a:rPr lang="en-US" dirty="0"/>
              <a:t>Difficulty in Hedging Output – Wind Variation and Zero Prices - Weekly</a:t>
            </a:r>
          </a:p>
        </p:txBody>
      </p:sp>
      <p:pic>
        <p:nvPicPr>
          <p:cNvPr id="7" name="Picture 6">
            <a:extLst>
              <a:ext uri="{FF2B5EF4-FFF2-40B4-BE49-F238E27FC236}">
                <a16:creationId xmlns:a16="http://schemas.microsoft.com/office/drawing/2014/main" id="{142EC9E4-F2BE-73BF-4594-866B9F0BFD98}"/>
              </a:ext>
            </a:extLst>
          </p:cNvPr>
          <p:cNvPicPr>
            <a:picLocks noChangeAspect="1"/>
          </p:cNvPicPr>
          <p:nvPr/>
        </p:nvPicPr>
        <p:blipFill>
          <a:blip r:embed="rId2"/>
          <a:stretch>
            <a:fillRect/>
          </a:stretch>
        </p:blipFill>
        <p:spPr>
          <a:xfrm>
            <a:off x="749808" y="1493970"/>
            <a:ext cx="7443216" cy="5253331"/>
          </a:xfrm>
          <a:prstGeom prst="rect">
            <a:avLst/>
          </a:prstGeom>
        </p:spPr>
      </p:pic>
    </p:spTree>
    <p:extLst>
      <p:ext uri="{BB962C8B-B14F-4D97-AF65-F5344CB8AC3E}">
        <p14:creationId xmlns:p14="http://schemas.microsoft.com/office/powerpoint/2010/main" val="131672326"/>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07434-4B36-FFF4-7358-C2AF399953CC}"/>
              </a:ext>
            </a:extLst>
          </p:cNvPr>
          <p:cNvSpPr>
            <a:spLocks noGrp="1"/>
          </p:cNvSpPr>
          <p:nvPr>
            <p:ph type="ctrTitle"/>
          </p:nvPr>
        </p:nvSpPr>
        <p:spPr>
          <a:xfrm>
            <a:off x="251752" y="770144"/>
            <a:ext cx="8649509" cy="488877"/>
          </a:xfrm>
        </p:spPr>
        <p:txBody>
          <a:bodyPr/>
          <a:lstStyle/>
          <a:p>
            <a:r>
              <a:rPr lang="en-US" dirty="0"/>
              <a:t>Difficulty in Hedging Output – Wind Variation and Zero Prices - Monthly</a:t>
            </a:r>
          </a:p>
        </p:txBody>
      </p:sp>
      <p:pic>
        <p:nvPicPr>
          <p:cNvPr id="7" name="Picture 6">
            <a:extLst>
              <a:ext uri="{FF2B5EF4-FFF2-40B4-BE49-F238E27FC236}">
                <a16:creationId xmlns:a16="http://schemas.microsoft.com/office/drawing/2014/main" id="{7FC1EAEE-E487-D34D-287C-8D0B4BDAD555}"/>
              </a:ext>
            </a:extLst>
          </p:cNvPr>
          <p:cNvPicPr>
            <a:picLocks noChangeAspect="1"/>
          </p:cNvPicPr>
          <p:nvPr/>
        </p:nvPicPr>
        <p:blipFill>
          <a:blip r:embed="rId2"/>
          <a:stretch>
            <a:fillRect/>
          </a:stretch>
        </p:blipFill>
        <p:spPr>
          <a:xfrm>
            <a:off x="850392" y="1581141"/>
            <a:ext cx="7132320" cy="5173080"/>
          </a:xfrm>
          <a:prstGeom prst="rect">
            <a:avLst/>
          </a:prstGeom>
        </p:spPr>
      </p:pic>
    </p:spTree>
    <p:extLst>
      <p:ext uri="{BB962C8B-B14F-4D97-AF65-F5344CB8AC3E}">
        <p14:creationId xmlns:p14="http://schemas.microsoft.com/office/powerpoint/2010/main" val="3875090505"/>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07434-4B36-FFF4-7358-C2AF399953CC}"/>
              </a:ext>
            </a:extLst>
          </p:cNvPr>
          <p:cNvSpPr>
            <a:spLocks noGrp="1"/>
          </p:cNvSpPr>
          <p:nvPr>
            <p:ph type="ctrTitle"/>
          </p:nvPr>
        </p:nvSpPr>
        <p:spPr>
          <a:xfrm>
            <a:off x="251752" y="770144"/>
            <a:ext cx="8649509" cy="488877"/>
          </a:xfrm>
        </p:spPr>
        <p:txBody>
          <a:bodyPr/>
          <a:lstStyle/>
          <a:p>
            <a:r>
              <a:rPr lang="en-US" dirty="0"/>
              <a:t>Difficulty in Hedging Output – Wind Variation and Zero Prices - Daily</a:t>
            </a:r>
          </a:p>
        </p:txBody>
      </p:sp>
      <p:pic>
        <p:nvPicPr>
          <p:cNvPr id="4" name="Picture 3">
            <a:extLst>
              <a:ext uri="{FF2B5EF4-FFF2-40B4-BE49-F238E27FC236}">
                <a16:creationId xmlns:a16="http://schemas.microsoft.com/office/drawing/2014/main" id="{B766401F-C908-248C-2C29-FFA6C6DF1FA4}"/>
              </a:ext>
            </a:extLst>
          </p:cNvPr>
          <p:cNvPicPr>
            <a:picLocks noChangeAspect="1"/>
          </p:cNvPicPr>
          <p:nvPr/>
        </p:nvPicPr>
        <p:blipFill>
          <a:blip r:embed="rId2"/>
          <a:stretch>
            <a:fillRect/>
          </a:stretch>
        </p:blipFill>
        <p:spPr>
          <a:xfrm>
            <a:off x="804368" y="1740448"/>
            <a:ext cx="7050328" cy="4959658"/>
          </a:xfrm>
          <a:prstGeom prst="rect">
            <a:avLst/>
          </a:prstGeom>
        </p:spPr>
      </p:pic>
    </p:spTree>
    <p:extLst>
      <p:ext uri="{BB962C8B-B14F-4D97-AF65-F5344CB8AC3E}">
        <p14:creationId xmlns:p14="http://schemas.microsoft.com/office/powerpoint/2010/main" val="1429585411"/>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14CEF-4BDB-F024-3B9B-AEA743F6C377}"/>
              </a:ext>
            </a:extLst>
          </p:cNvPr>
          <p:cNvSpPr>
            <a:spLocks noGrp="1"/>
          </p:cNvSpPr>
          <p:nvPr>
            <p:ph type="ctrTitle"/>
          </p:nvPr>
        </p:nvSpPr>
        <p:spPr/>
        <p:txBody>
          <a:bodyPr/>
          <a:lstStyle/>
          <a:p>
            <a:r>
              <a:rPr lang="en-US" dirty="0"/>
              <a:t>Hourly Price and Gas Price</a:t>
            </a:r>
          </a:p>
        </p:txBody>
      </p:sp>
      <p:pic>
        <p:nvPicPr>
          <p:cNvPr id="5" name="Picture 4">
            <a:extLst>
              <a:ext uri="{FF2B5EF4-FFF2-40B4-BE49-F238E27FC236}">
                <a16:creationId xmlns:a16="http://schemas.microsoft.com/office/drawing/2014/main" id="{80372AA0-EB62-C246-D9EB-8D476389DA0E}"/>
              </a:ext>
            </a:extLst>
          </p:cNvPr>
          <p:cNvPicPr>
            <a:picLocks noChangeAspect="1"/>
          </p:cNvPicPr>
          <p:nvPr/>
        </p:nvPicPr>
        <p:blipFill>
          <a:blip r:embed="rId2"/>
          <a:stretch>
            <a:fillRect/>
          </a:stretch>
        </p:blipFill>
        <p:spPr>
          <a:xfrm>
            <a:off x="978408" y="1373183"/>
            <a:ext cx="7397496" cy="5358442"/>
          </a:xfrm>
          <a:prstGeom prst="rect">
            <a:avLst/>
          </a:prstGeom>
        </p:spPr>
      </p:pic>
    </p:spTree>
    <p:extLst>
      <p:ext uri="{BB962C8B-B14F-4D97-AF65-F5344CB8AC3E}">
        <p14:creationId xmlns:p14="http://schemas.microsoft.com/office/powerpoint/2010/main" val="3897238449"/>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A2E26-67EC-52DE-243C-7ABC8975CAE8}"/>
              </a:ext>
            </a:extLst>
          </p:cNvPr>
          <p:cNvSpPr>
            <a:spLocks noGrp="1"/>
          </p:cNvSpPr>
          <p:nvPr>
            <p:ph type="ctrTitle"/>
          </p:nvPr>
        </p:nvSpPr>
        <p:spPr/>
        <p:txBody>
          <a:bodyPr/>
          <a:lstStyle/>
          <a:p>
            <a:r>
              <a:rPr lang="en-US" dirty="0"/>
              <a:t>Renewable versus Dispatchable Contracts</a:t>
            </a:r>
          </a:p>
        </p:txBody>
      </p:sp>
    </p:spTree>
    <p:extLst>
      <p:ext uri="{BB962C8B-B14F-4D97-AF65-F5344CB8AC3E}">
        <p14:creationId xmlns:p14="http://schemas.microsoft.com/office/powerpoint/2010/main" val="18057842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EB050-96F7-48AB-92E8-DFEA407EBE5C}"/>
              </a:ext>
            </a:extLst>
          </p:cNvPr>
          <p:cNvSpPr>
            <a:spLocks noGrp="1"/>
          </p:cNvSpPr>
          <p:nvPr>
            <p:ph type="ctrTitle"/>
          </p:nvPr>
        </p:nvSpPr>
        <p:spPr/>
        <p:txBody>
          <a:bodyPr/>
          <a:lstStyle/>
          <a:p>
            <a:r>
              <a:rPr lang="en-US" dirty="0"/>
              <a:t>Corporate PPA’s</a:t>
            </a:r>
          </a:p>
        </p:txBody>
      </p:sp>
      <p:pic>
        <p:nvPicPr>
          <p:cNvPr id="5" name="Content Placeholder 4">
            <a:extLst>
              <a:ext uri="{FF2B5EF4-FFF2-40B4-BE49-F238E27FC236}">
                <a16:creationId xmlns:a16="http://schemas.microsoft.com/office/drawing/2014/main" id="{85C66B32-ABE5-449F-AE7F-DECE1AD2DF37}"/>
              </a:ext>
            </a:extLst>
          </p:cNvPr>
          <p:cNvPicPr>
            <a:picLocks noGrp="1" noChangeAspect="1"/>
          </p:cNvPicPr>
          <p:nvPr>
            <p:ph idx="4294967295"/>
          </p:nvPr>
        </p:nvPicPr>
        <p:blipFill>
          <a:blip r:embed="rId2"/>
          <a:stretch>
            <a:fillRect/>
          </a:stretch>
        </p:blipFill>
        <p:spPr>
          <a:xfrm>
            <a:off x="813816" y="1518335"/>
            <a:ext cx="7340280" cy="4948188"/>
          </a:xfrm>
        </p:spPr>
      </p:pic>
    </p:spTree>
    <p:extLst>
      <p:ext uri="{BB962C8B-B14F-4D97-AF65-F5344CB8AC3E}">
        <p14:creationId xmlns:p14="http://schemas.microsoft.com/office/powerpoint/2010/main" val="2357366087"/>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ctrTitle"/>
          </p:nvPr>
        </p:nvSpPr>
        <p:spPr/>
        <p:txBody>
          <a:bodyPr>
            <a:normAutofit fontScale="90000"/>
          </a:bodyPr>
          <a:lstStyle/>
          <a:p>
            <a:r>
              <a:rPr lang="en-US" altLang="en-US" dirty="0"/>
              <a:t>PPA Pricing and Energy Conversion Agreement Example</a:t>
            </a:r>
          </a:p>
        </p:txBody>
      </p:sp>
      <p:sp>
        <p:nvSpPr>
          <p:cNvPr id="30723" name="Content Placeholder 2"/>
          <p:cNvSpPr>
            <a:spLocks noGrp="1"/>
          </p:cNvSpPr>
          <p:nvPr>
            <p:ph type="body" sz="quarter" idx="13"/>
          </p:nvPr>
        </p:nvSpPr>
        <p:spPr>
          <a:xfrm>
            <a:off x="242610" y="1600201"/>
            <a:ext cx="7919258" cy="3860799"/>
          </a:xfrm>
        </p:spPr>
        <p:txBody>
          <a:bodyPr>
            <a:noAutofit/>
          </a:bodyPr>
          <a:lstStyle/>
          <a:p>
            <a:r>
              <a:rPr lang="en-US" altLang="en-US" sz="1600" dirty="0"/>
              <a:t>PPA signed before the construction starts (at COD)</a:t>
            </a:r>
          </a:p>
          <a:p>
            <a:pPr lvl="1"/>
            <a:r>
              <a:rPr lang="en-US" altLang="en-US" sz="1600" dirty="0">
                <a:solidFill>
                  <a:schemeClr val="tx1"/>
                </a:solidFill>
              </a:rPr>
              <a:t>For each month of the term after the commercial operation date, off-taker must pay the SPV for the facility’s net capacity, successful start-ups and associated shutdowns, other services and fuel conversion services at the applicable rates described in the PPA. </a:t>
            </a:r>
          </a:p>
          <a:p>
            <a:r>
              <a:rPr lang="en-US" altLang="en-US" sz="1600" dirty="0"/>
              <a:t>Each monthly payment will consist of</a:t>
            </a:r>
          </a:p>
          <a:p>
            <a:pPr lvl="1"/>
            <a:r>
              <a:rPr lang="en-US" altLang="en-US" sz="1600" dirty="0">
                <a:solidFill>
                  <a:schemeClr val="tx1"/>
                </a:solidFill>
              </a:rPr>
              <a:t>a total fixed payment, </a:t>
            </a:r>
          </a:p>
          <a:p>
            <a:pPr lvl="1"/>
            <a:r>
              <a:rPr lang="en-US" altLang="en-US" sz="1600" dirty="0">
                <a:solidFill>
                  <a:schemeClr val="tx1"/>
                </a:solidFill>
              </a:rPr>
              <a:t>a fuel conversion payment that depends on how much is produced and,</a:t>
            </a:r>
          </a:p>
          <a:p>
            <a:pPr lvl="1"/>
            <a:r>
              <a:rPr lang="en-US" altLang="en-US" sz="1600" dirty="0">
                <a:solidFill>
                  <a:schemeClr val="tx1"/>
                </a:solidFill>
              </a:rPr>
              <a:t>a start-up payment. </a:t>
            </a:r>
          </a:p>
          <a:p>
            <a:r>
              <a:rPr lang="en-US" altLang="en-US" sz="1600" dirty="0"/>
              <a:t>The total fixed payment, which is payable regardless of facility dispatch but is subject to adjustment based on facility availability, is calculated by multiplying a fixed capacity rate for each contract year by the facility’s net capacity in the billing month and is anticipated to be sufficient to cover the SPV’s debt service and fixed operating and maintenance costs and to provide the Company a return on equity. </a:t>
            </a:r>
          </a:p>
          <a:p>
            <a:r>
              <a:rPr lang="en-US" altLang="en-US" sz="1600" dirty="0"/>
              <a:t>The fuel conversion payment is intended to cover the SPV’s variable operating and maintenance costs and escalates annually based on an escalation index described in the PPA. The start-up payment is intended to cover the SPV’s non-fuel variable costs when the plant is starting up to meet a dispatch request. In addition, the SPV may receive heat rate bonuses or be required to pay heat rate penalties.</a:t>
            </a:r>
          </a:p>
        </p:txBody>
      </p:sp>
    </p:spTree>
    <p:extLst>
      <p:ext uri="{BB962C8B-B14F-4D97-AF65-F5344CB8AC3E}">
        <p14:creationId xmlns:p14="http://schemas.microsoft.com/office/powerpoint/2010/main" val="1006556952"/>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Four Part Tariff in Availability-based Dispatchable Plants</a:t>
            </a:r>
          </a:p>
        </p:txBody>
      </p:sp>
      <p:sp>
        <p:nvSpPr>
          <p:cNvPr id="3" name="Content Placeholder 2"/>
          <p:cNvSpPr>
            <a:spLocks noGrp="1"/>
          </p:cNvSpPr>
          <p:nvPr>
            <p:ph type="body" sz="quarter" idx="13"/>
          </p:nvPr>
        </p:nvSpPr>
        <p:spPr>
          <a:xfrm>
            <a:off x="242609" y="1600200"/>
            <a:ext cx="8041856" cy="4370832"/>
          </a:xfrm>
        </p:spPr>
        <p:txBody>
          <a:bodyPr>
            <a:normAutofit fontScale="92500" lnSpcReduction="20000"/>
          </a:bodyPr>
          <a:lstStyle/>
          <a:p>
            <a:r>
              <a:rPr lang="en-US" dirty="0"/>
              <a:t>If the revenues and profits depend on the availability and not output but some costs depend on the output of the project, then the pricing structure must be designed to compensate to cover variable as well as fixed costs.  </a:t>
            </a:r>
          </a:p>
          <a:p>
            <a:r>
              <a:rPr lang="en-US" dirty="0"/>
              <a:t>Some costs of producing electricity are fixed and some are variable, including fuel costs.  A variable price can be implemented to cover variable costs and a fixed charge must be included to cover fixed charges</a:t>
            </a:r>
          </a:p>
          <a:p>
            <a:r>
              <a:rPr lang="en-US" dirty="0"/>
              <a:t>Then the project does not take output risk</a:t>
            </a:r>
          </a:p>
          <a:p>
            <a:pPr marL="301228" indent="-257175">
              <a:buFont typeface="+mj-lt"/>
              <a:buAutoNum type="arabicPeriod"/>
            </a:pPr>
            <a:r>
              <a:rPr lang="en-US" dirty="0"/>
              <a:t>Availability Charge:  €/kW-month x Available MW</a:t>
            </a:r>
          </a:p>
          <a:p>
            <a:pPr marL="301228" indent="-257175">
              <a:buFont typeface="+mj-lt"/>
              <a:buAutoNum type="arabicPeriod"/>
            </a:pPr>
            <a:r>
              <a:rPr lang="en-US" dirty="0"/>
              <a:t>Fuel Charge:  €/MWh x Energy Production in MWH </a:t>
            </a:r>
          </a:p>
          <a:p>
            <a:pPr lvl="1"/>
            <a:r>
              <a:rPr lang="en-US" dirty="0"/>
              <a:t>(MWh = MW x hours of production or MW x capacity factor x hours in period)</a:t>
            </a:r>
          </a:p>
          <a:p>
            <a:pPr marL="301228" indent="-257175">
              <a:buFont typeface="+mj-lt"/>
              <a:buAutoNum type="arabicPeriod"/>
            </a:pPr>
            <a:r>
              <a:rPr lang="en-US" dirty="0"/>
              <a:t>Variable O&amp;M Charge: €/MWh x Energy Production in MWH </a:t>
            </a:r>
          </a:p>
          <a:p>
            <a:pPr marL="301228" indent="-257175">
              <a:buFont typeface="+mj-lt"/>
              <a:buAutoNum type="arabicPeriod"/>
            </a:pPr>
            <a:r>
              <a:rPr lang="en-US" dirty="0"/>
              <a:t>Fixed O&amp;M Charge: €/kW-month x Available MW </a:t>
            </a:r>
          </a:p>
        </p:txBody>
      </p:sp>
    </p:spTree>
    <p:extLst>
      <p:ext uri="{BB962C8B-B14F-4D97-AF65-F5344CB8AC3E}">
        <p14:creationId xmlns:p14="http://schemas.microsoft.com/office/powerpoint/2010/main" val="3641637313"/>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ctrTitle"/>
          </p:nvPr>
        </p:nvSpPr>
        <p:spPr/>
        <p:txBody>
          <a:bodyPr>
            <a:normAutofit fontScale="90000"/>
          </a:bodyPr>
          <a:lstStyle/>
          <a:p>
            <a:r>
              <a:rPr lang="en-US" altLang="en-US" dirty="0"/>
              <a:t>General Purchased Power Agreement Pricing</a:t>
            </a:r>
          </a:p>
        </p:txBody>
      </p:sp>
      <p:sp>
        <p:nvSpPr>
          <p:cNvPr id="22531" name="Content Placeholder 2"/>
          <p:cNvSpPr>
            <a:spLocks noGrp="1"/>
          </p:cNvSpPr>
          <p:nvPr>
            <p:ph type="body" sz="quarter" idx="13"/>
          </p:nvPr>
        </p:nvSpPr>
        <p:spPr/>
        <p:txBody>
          <a:bodyPr>
            <a:normAutofit/>
          </a:bodyPr>
          <a:lstStyle/>
          <a:p>
            <a:pPr marL="0" indent="0">
              <a:buNone/>
            </a:pPr>
            <a:r>
              <a:rPr lang="en-US" altLang="en-US" dirty="0"/>
              <a:t>Components</a:t>
            </a:r>
          </a:p>
          <a:p>
            <a:pPr lvl="1">
              <a:buFont typeface="Wingdings" panose="05000000000000000000" pitchFamily="2" charset="2"/>
              <a:buChar char="Ø"/>
            </a:pPr>
            <a:r>
              <a:rPr lang="en-US" altLang="en-US" sz="1500" dirty="0">
                <a:solidFill>
                  <a:schemeClr val="tx1"/>
                </a:solidFill>
              </a:rPr>
              <a:t>A – Capacity Payment</a:t>
            </a:r>
          </a:p>
          <a:p>
            <a:pPr lvl="2">
              <a:buFont typeface="Wingdings" panose="05000000000000000000" pitchFamily="2" charset="2"/>
              <a:buChar char="Ø"/>
            </a:pPr>
            <a:r>
              <a:rPr lang="en-US" altLang="en-US" sz="1500" dirty="0">
                <a:solidFill>
                  <a:schemeClr val="tx1"/>
                </a:solidFill>
              </a:rPr>
              <a:t>Does not vary with output</a:t>
            </a:r>
          </a:p>
          <a:p>
            <a:pPr lvl="2">
              <a:buFont typeface="Wingdings" panose="05000000000000000000" pitchFamily="2" charset="2"/>
              <a:buChar char="Ø"/>
            </a:pPr>
            <a:r>
              <a:rPr lang="en-US" altLang="en-US" sz="1350" dirty="0">
                <a:solidFill>
                  <a:schemeClr val="tx1"/>
                </a:solidFill>
              </a:rPr>
              <a:t>Covers debt service, taxes and equity return from project budget</a:t>
            </a:r>
          </a:p>
          <a:p>
            <a:pPr lvl="2">
              <a:buFont typeface="Wingdings" panose="05000000000000000000" pitchFamily="2" charset="2"/>
              <a:buChar char="Ø"/>
            </a:pPr>
            <a:r>
              <a:rPr lang="en-US" altLang="en-US" sz="1350" dirty="0">
                <a:solidFill>
                  <a:schemeClr val="tx1"/>
                </a:solidFill>
              </a:rPr>
              <a:t>Deductions for unavailability of plant</a:t>
            </a:r>
          </a:p>
          <a:p>
            <a:pPr lvl="2">
              <a:buFont typeface="Wingdings" panose="05000000000000000000" pitchFamily="2" charset="2"/>
              <a:buChar char="Ø"/>
            </a:pPr>
            <a:r>
              <a:rPr lang="en-US" altLang="en-US" sz="1350" dirty="0">
                <a:solidFill>
                  <a:schemeClr val="tx1"/>
                </a:solidFill>
              </a:rPr>
              <a:t>Currency  adjustments and currency split</a:t>
            </a:r>
          </a:p>
          <a:p>
            <a:pPr lvl="1">
              <a:buFont typeface="Wingdings" panose="05000000000000000000" pitchFamily="2" charset="2"/>
              <a:buChar char="Ø"/>
            </a:pPr>
            <a:r>
              <a:rPr lang="en-US" altLang="en-US" sz="1500" dirty="0">
                <a:solidFill>
                  <a:schemeClr val="tx1"/>
                </a:solidFill>
              </a:rPr>
              <a:t>B – Fixed O&amp;M Charge</a:t>
            </a:r>
          </a:p>
          <a:p>
            <a:pPr lvl="2">
              <a:buFont typeface="Wingdings" panose="05000000000000000000" pitchFamily="2" charset="2"/>
              <a:buChar char="Ø"/>
            </a:pPr>
            <a:r>
              <a:rPr lang="en-US" altLang="en-US" sz="1500" dirty="0">
                <a:solidFill>
                  <a:schemeClr val="tx1"/>
                </a:solidFill>
              </a:rPr>
              <a:t>Does not vary with output</a:t>
            </a:r>
          </a:p>
          <a:p>
            <a:pPr lvl="2">
              <a:buFont typeface="Wingdings" panose="05000000000000000000" pitchFamily="2" charset="2"/>
              <a:buChar char="Ø"/>
            </a:pPr>
            <a:r>
              <a:rPr lang="en-US" altLang="en-US" sz="1350" dirty="0">
                <a:solidFill>
                  <a:schemeClr val="tx1"/>
                </a:solidFill>
              </a:rPr>
              <a:t>Escalates with general inflation</a:t>
            </a:r>
          </a:p>
          <a:p>
            <a:pPr lvl="2">
              <a:buFont typeface="Wingdings" panose="05000000000000000000" pitchFamily="2" charset="2"/>
              <a:buChar char="Ø"/>
            </a:pPr>
            <a:r>
              <a:rPr lang="en-US" altLang="en-US" sz="1350" dirty="0">
                <a:solidFill>
                  <a:schemeClr val="tx1"/>
                </a:solidFill>
              </a:rPr>
              <a:t>Could have currency adjustment</a:t>
            </a:r>
          </a:p>
          <a:p>
            <a:pPr lvl="1">
              <a:buFont typeface="Wingdings" panose="05000000000000000000" pitchFamily="2" charset="2"/>
              <a:buChar char="Ø"/>
            </a:pPr>
            <a:r>
              <a:rPr lang="en-US" altLang="en-US" sz="1500" dirty="0">
                <a:solidFill>
                  <a:schemeClr val="tx1"/>
                </a:solidFill>
              </a:rPr>
              <a:t>C – Fuel Energy Charge</a:t>
            </a:r>
          </a:p>
          <a:p>
            <a:pPr lvl="2">
              <a:buFont typeface="Wingdings" panose="05000000000000000000" pitchFamily="2" charset="2"/>
              <a:buChar char="Ø"/>
            </a:pPr>
            <a:r>
              <a:rPr lang="en-US" altLang="en-US" sz="1500" dirty="0">
                <a:solidFill>
                  <a:schemeClr val="tx1"/>
                </a:solidFill>
              </a:rPr>
              <a:t>Varies with energy produced</a:t>
            </a:r>
          </a:p>
          <a:p>
            <a:pPr lvl="2">
              <a:buFont typeface="Wingdings" panose="05000000000000000000" pitchFamily="2" charset="2"/>
              <a:buChar char="Ø"/>
            </a:pPr>
            <a:r>
              <a:rPr lang="en-US" altLang="en-US" sz="1350" dirty="0">
                <a:solidFill>
                  <a:schemeClr val="tx1"/>
                </a:solidFill>
              </a:rPr>
              <a:t>Use the target heat rate (Target HR)</a:t>
            </a:r>
          </a:p>
          <a:p>
            <a:pPr lvl="2">
              <a:buFont typeface="Wingdings" panose="05000000000000000000" pitchFamily="2" charset="2"/>
              <a:buChar char="Ø"/>
            </a:pPr>
            <a:r>
              <a:rPr lang="en-US" altLang="en-US" sz="1350" dirty="0">
                <a:solidFill>
                  <a:schemeClr val="tx1"/>
                </a:solidFill>
              </a:rPr>
              <a:t>Target HR x Fuel Price = Energy Charge</a:t>
            </a:r>
          </a:p>
          <a:p>
            <a:pPr lvl="1">
              <a:buFont typeface="Wingdings" panose="05000000000000000000" pitchFamily="2" charset="2"/>
              <a:buChar char="Ø"/>
            </a:pPr>
            <a:r>
              <a:rPr lang="en-US" altLang="en-US" sz="1500" dirty="0">
                <a:solidFill>
                  <a:schemeClr val="tx1"/>
                </a:solidFill>
              </a:rPr>
              <a:t>D – Variable O&amp;M Charge</a:t>
            </a:r>
          </a:p>
          <a:p>
            <a:pPr lvl="2">
              <a:buFont typeface="Wingdings" panose="05000000000000000000" pitchFamily="2" charset="2"/>
              <a:buChar char="Ø"/>
            </a:pPr>
            <a:r>
              <a:rPr lang="en-US" altLang="en-US" sz="1350" dirty="0">
                <a:solidFill>
                  <a:schemeClr val="tx1"/>
                </a:solidFill>
              </a:rPr>
              <a:t>Definition of fixed and variable costs </a:t>
            </a:r>
          </a:p>
          <a:p>
            <a:pPr lvl="2">
              <a:buFont typeface="Wingdings" panose="05000000000000000000" pitchFamily="2" charset="2"/>
              <a:buChar char="Ø"/>
            </a:pPr>
            <a:r>
              <a:rPr lang="en-US" altLang="en-US" sz="1350" dirty="0">
                <a:solidFill>
                  <a:schemeClr val="tx1"/>
                </a:solidFill>
              </a:rPr>
              <a:t>Start-up costs</a:t>
            </a:r>
          </a:p>
        </p:txBody>
      </p:sp>
    </p:spTree>
    <p:extLst>
      <p:ext uri="{BB962C8B-B14F-4D97-AF65-F5344CB8AC3E}">
        <p14:creationId xmlns:p14="http://schemas.microsoft.com/office/powerpoint/2010/main" val="4058617773"/>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288EB-3F03-4074-9E10-431EEAE7376B}"/>
              </a:ext>
            </a:extLst>
          </p:cNvPr>
          <p:cNvSpPr>
            <a:spLocks noGrp="1"/>
          </p:cNvSpPr>
          <p:nvPr>
            <p:ph type="ctrTitle"/>
          </p:nvPr>
        </p:nvSpPr>
        <p:spPr/>
        <p:txBody>
          <a:bodyPr>
            <a:normAutofit fontScale="90000"/>
          </a:bodyPr>
          <a:lstStyle/>
          <a:p>
            <a:r>
              <a:rPr lang="en-US" dirty="0"/>
              <a:t>Contrast Projects that Take Quantity Risk and Contract Complexity</a:t>
            </a:r>
          </a:p>
        </p:txBody>
      </p:sp>
      <p:sp>
        <p:nvSpPr>
          <p:cNvPr id="3" name="Content Placeholder 2">
            <a:extLst>
              <a:ext uri="{FF2B5EF4-FFF2-40B4-BE49-F238E27FC236}">
                <a16:creationId xmlns:a16="http://schemas.microsoft.com/office/drawing/2014/main" id="{01892F74-B83B-4485-8A64-379EE933B3B5}"/>
              </a:ext>
            </a:extLst>
          </p:cNvPr>
          <p:cNvSpPr>
            <a:spLocks noGrp="1"/>
          </p:cNvSpPr>
          <p:nvPr>
            <p:ph type="body" sz="quarter" idx="13"/>
          </p:nvPr>
        </p:nvSpPr>
        <p:spPr/>
        <p:txBody>
          <a:bodyPr/>
          <a:lstStyle/>
          <a:p>
            <a:r>
              <a:rPr lang="en-US" dirty="0"/>
              <a:t>Output Projects</a:t>
            </a:r>
          </a:p>
          <a:p>
            <a:pPr lvl="1"/>
            <a:r>
              <a:rPr lang="en-US" dirty="0"/>
              <a:t>Renewable Energy</a:t>
            </a:r>
          </a:p>
          <a:p>
            <a:pPr lvl="1"/>
            <a:r>
              <a:rPr lang="en-US" dirty="0"/>
              <a:t>Certain Toll Roads</a:t>
            </a:r>
          </a:p>
          <a:p>
            <a:pPr lvl="1"/>
            <a:r>
              <a:rPr lang="en-US" dirty="0"/>
              <a:t>Merchant Electricity Plants</a:t>
            </a:r>
          </a:p>
          <a:p>
            <a:pPr lvl="1"/>
            <a:r>
              <a:rPr lang="en-US" dirty="0"/>
              <a:t>Airports</a:t>
            </a:r>
          </a:p>
          <a:p>
            <a:pPr lvl="1"/>
            <a:r>
              <a:rPr lang="en-US" dirty="0"/>
              <a:t>Sea Ports</a:t>
            </a:r>
          </a:p>
          <a:p>
            <a:r>
              <a:rPr lang="en-US" dirty="0"/>
              <a:t>Contract Complexity in Availability Contracts</a:t>
            </a:r>
          </a:p>
          <a:p>
            <a:pPr lvl="1"/>
            <a:r>
              <a:rPr lang="en-US" dirty="0"/>
              <a:t>Need to measure availability</a:t>
            </a:r>
          </a:p>
          <a:p>
            <a:pPr lvl="1"/>
            <a:r>
              <a:rPr lang="en-US" dirty="0"/>
              <a:t>Costs and benefits of different availability provisions</a:t>
            </a:r>
          </a:p>
          <a:p>
            <a:pPr lvl="1"/>
            <a:r>
              <a:rPr lang="en-US" dirty="0"/>
              <a:t>Theory of penalties – cost to the off-taker</a:t>
            </a:r>
          </a:p>
        </p:txBody>
      </p:sp>
      <p:sp>
        <p:nvSpPr>
          <p:cNvPr id="4" name="Slide Number Placeholder 3">
            <a:extLst>
              <a:ext uri="{FF2B5EF4-FFF2-40B4-BE49-F238E27FC236}">
                <a16:creationId xmlns:a16="http://schemas.microsoft.com/office/drawing/2014/main" id="{BC181055-1A56-4A1D-BDBD-0268C9A1D13E}"/>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263</a:t>
            </a:fld>
            <a:endParaRPr lang="en-GB" dirty="0"/>
          </a:p>
        </p:txBody>
      </p:sp>
    </p:spTree>
    <p:extLst>
      <p:ext uri="{BB962C8B-B14F-4D97-AF65-F5344CB8AC3E}">
        <p14:creationId xmlns:p14="http://schemas.microsoft.com/office/powerpoint/2010/main" val="1005020591"/>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4A1F4D-E347-4537-8703-78A40C07D8F6}"/>
              </a:ext>
            </a:extLst>
          </p:cNvPr>
          <p:cNvSpPr>
            <a:spLocks noGrp="1"/>
          </p:cNvSpPr>
          <p:nvPr>
            <p:ph type="ctrTitle"/>
          </p:nvPr>
        </p:nvSpPr>
        <p:spPr/>
        <p:txBody>
          <a:bodyPr/>
          <a:lstStyle/>
          <a:p>
            <a:r>
              <a:rPr lang="en-US" dirty="0"/>
              <a:t>Diagram for Solar Case</a:t>
            </a:r>
            <a:endParaRPr lang="en-CH" dirty="0"/>
          </a:p>
        </p:txBody>
      </p:sp>
      <p:sp>
        <p:nvSpPr>
          <p:cNvPr id="2" name="Content Placeholder 1">
            <a:extLst>
              <a:ext uri="{FF2B5EF4-FFF2-40B4-BE49-F238E27FC236}">
                <a16:creationId xmlns:a16="http://schemas.microsoft.com/office/drawing/2014/main" id="{6217F114-0218-43F5-9A5D-BAD001810AB4}"/>
              </a:ext>
            </a:extLst>
          </p:cNvPr>
          <p:cNvSpPr>
            <a:spLocks noGrp="1"/>
          </p:cNvSpPr>
          <p:nvPr>
            <p:ph type="body" sz="quarter" idx="13"/>
          </p:nvPr>
        </p:nvSpPr>
        <p:spPr/>
        <p:txBody>
          <a:bodyPr>
            <a:normAutofit fontScale="92500" lnSpcReduction="20000"/>
          </a:bodyPr>
          <a:lstStyle/>
          <a:p>
            <a:r>
              <a:rPr lang="en-US" dirty="0"/>
              <a:t>PPA Contract Price</a:t>
            </a:r>
          </a:p>
          <a:p>
            <a:r>
              <a:rPr lang="en-US" dirty="0"/>
              <a:t>Volumes from Solar Resource Analysis</a:t>
            </a:r>
          </a:p>
          <a:p>
            <a:r>
              <a:rPr lang="en-US" dirty="0"/>
              <a:t>O&amp;M Contract (see next slide)</a:t>
            </a:r>
          </a:p>
          <a:p>
            <a:r>
              <a:rPr lang="en-US" dirty="0"/>
              <a:t>EPC Contractor</a:t>
            </a:r>
          </a:p>
          <a:p>
            <a:r>
              <a:rPr lang="en-US" dirty="0"/>
              <a:t>Loan Agreement</a:t>
            </a:r>
          </a:p>
          <a:p>
            <a:r>
              <a:rPr lang="en-US" dirty="0"/>
              <a:t>DSRA</a:t>
            </a:r>
          </a:p>
          <a:p>
            <a:r>
              <a:rPr lang="en-US" dirty="0"/>
              <a:t>Equity Contribution</a:t>
            </a:r>
          </a:p>
          <a:p>
            <a:endParaRPr lang="en-US" dirty="0"/>
          </a:p>
          <a:p>
            <a:r>
              <a:rPr lang="en-US" dirty="0"/>
              <a:t>“</a:t>
            </a:r>
            <a:r>
              <a:rPr lang="en-US" b="1" dirty="0"/>
              <a:t>EPC Contractor</a:t>
            </a:r>
            <a:r>
              <a:rPr lang="en-US" dirty="0"/>
              <a:t>” means Entropy Solar Integrators, LLC, a North Carolina limited liability company.</a:t>
            </a:r>
          </a:p>
          <a:p>
            <a:r>
              <a:rPr lang="en-US" dirty="0"/>
              <a:t>“</a:t>
            </a:r>
            <a:r>
              <a:rPr lang="en-US" b="1" dirty="0"/>
              <a:t>Sponsors</a:t>
            </a:r>
            <a:r>
              <a:rPr lang="en-US" dirty="0"/>
              <a:t>” means each of (i) York Credit Opportunities Fund, L.P. and (ii) York Credit Opportunities Investments Master Fund, L.P., acting by its general partner York Credit Opportunities Domestic Holdings, LLC.</a:t>
            </a:r>
            <a:endParaRPr lang="en-CH" dirty="0"/>
          </a:p>
          <a:p>
            <a:endParaRPr lang="en-CH" dirty="0"/>
          </a:p>
        </p:txBody>
      </p:sp>
      <p:sp>
        <p:nvSpPr>
          <p:cNvPr id="4" name="Slide Number Placeholder 3">
            <a:extLst>
              <a:ext uri="{FF2B5EF4-FFF2-40B4-BE49-F238E27FC236}">
                <a16:creationId xmlns:a16="http://schemas.microsoft.com/office/drawing/2014/main" id="{028D9336-7A1D-4A80-97D0-0921F97362B4}"/>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B241CD2-1E45-42A3-B213-66A034DF9A3B}" type="slidenum">
              <a:rPr lang="en-GB" smtClean="0"/>
              <a:pPr algn="ctr"/>
              <a:t>264</a:t>
            </a:fld>
            <a:endParaRPr lang="ko-KR" altLang="en-US" dirty="0"/>
          </a:p>
        </p:txBody>
      </p:sp>
    </p:spTree>
    <p:extLst>
      <p:ext uri="{BB962C8B-B14F-4D97-AF65-F5344CB8AC3E}">
        <p14:creationId xmlns:p14="http://schemas.microsoft.com/office/powerpoint/2010/main" val="3845345932"/>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p:cNvCxnSpPr>
            <a:cxnSpLocks/>
          </p:cNvCxnSpPr>
          <p:nvPr/>
        </p:nvCxnSpPr>
        <p:spPr bwMode="auto">
          <a:xfrm flipH="1" flipV="1">
            <a:off x="2730831" y="3780654"/>
            <a:ext cx="1077751" cy="263684"/>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59" name="Straight Arrow Connector 58"/>
          <p:cNvCxnSpPr>
            <a:cxnSpLocks/>
            <a:stCxn id="7" idx="5"/>
            <a:endCxn id="32" idx="1"/>
          </p:cNvCxnSpPr>
          <p:nvPr/>
        </p:nvCxnSpPr>
        <p:spPr bwMode="auto">
          <a:xfrm>
            <a:off x="5000747" y="4495256"/>
            <a:ext cx="1348648" cy="772571"/>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44" name="Straight Arrow Connector 43"/>
          <p:cNvCxnSpPr>
            <a:cxnSpLocks/>
          </p:cNvCxnSpPr>
          <p:nvPr/>
        </p:nvCxnSpPr>
        <p:spPr bwMode="auto">
          <a:xfrm>
            <a:off x="5099834" y="4128548"/>
            <a:ext cx="1300967" cy="0"/>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7" name="Oval 6"/>
          <p:cNvSpPr/>
          <p:nvPr/>
        </p:nvSpPr>
        <p:spPr bwMode="auto">
          <a:xfrm>
            <a:off x="3835620" y="3674734"/>
            <a:ext cx="1365030" cy="961303"/>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Special Purpose Vehicle: Bond Rating of BBB-</a:t>
            </a:r>
          </a:p>
        </p:txBody>
      </p:sp>
      <p:sp>
        <p:nvSpPr>
          <p:cNvPr id="8" name="Oval 7"/>
          <p:cNvSpPr/>
          <p:nvPr/>
        </p:nvSpPr>
        <p:spPr bwMode="auto">
          <a:xfrm>
            <a:off x="3481209" y="1642648"/>
            <a:ext cx="2181582" cy="816974"/>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Nigeria Bulk Electricity Trader</a:t>
            </a:r>
          </a:p>
          <a:p>
            <a:pPr algn="ctr" eaLnBrk="0" fontAlgn="base" hangingPunct="0">
              <a:spcBef>
                <a:spcPct val="0"/>
              </a:spcBef>
              <a:spcAft>
                <a:spcPct val="0"/>
              </a:spcAft>
            </a:pPr>
            <a:r>
              <a:rPr lang="en-US" sz="900" dirty="0">
                <a:solidFill>
                  <a:schemeClr val="bg1">
                    <a:lumMod val="95000"/>
                  </a:schemeClr>
                </a:solidFill>
                <a:latin typeface="Arial" pitchFamily="34" charset="0"/>
              </a:rPr>
              <a:t>Ability of NBET to Pay ???</a:t>
            </a:r>
          </a:p>
        </p:txBody>
      </p:sp>
      <p:sp>
        <p:nvSpPr>
          <p:cNvPr id="14" name="Oval 13"/>
          <p:cNvSpPr/>
          <p:nvPr/>
        </p:nvSpPr>
        <p:spPr bwMode="auto">
          <a:xfrm>
            <a:off x="1230886" y="3364739"/>
            <a:ext cx="1497175" cy="8076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EPC Contractor: Want Strong Record and Finances</a:t>
            </a:r>
          </a:p>
        </p:txBody>
      </p:sp>
      <p:sp>
        <p:nvSpPr>
          <p:cNvPr id="15" name="Rectangle 14"/>
          <p:cNvSpPr/>
          <p:nvPr/>
        </p:nvSpPr>
        <p:spPr bwMode="auto">
          <a:xfrm>
            <a:off x="2967588" y="3634445"/>
            <a:ext cx="725158" cy="620958"/>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EPC: Fixed Price Contract with LD</a:t>
            </a:r>
          </a:p>
        </p:txBody>
      </p:sp>
      <p:sp>
        <p:nvSpPr>
          <p:cNvPr id="21" name="Oval 20"/>
          <p:cNvSpPr/>
          <p:nvPr/>
        </p:nvSpPr>
        <p:spPr bwMode="auto">
          <a:xfrm>
            <a:off x="6400800" y="3711453"/>
            <a:ext cx="1394579" cy="749573"/>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O&amp;M Contractor, also often investor</a:t>
            </a:r>
          </a:p>
        </p:txBody>
      </p:sp>
      <p:sp>
        <p:nvSpPr>
          <p:cNvPr id="32" name="Oval 31"/>
          <p:cNvSpPr/>
          <p:nvPr/>
        </p:nvSpPr>
        <p:spPr bwMode="auto">
          <a:xfrm>
            <a:off x="6115050" y="5142078"/>
            <a:ext cx="1600200" cy="858673"/>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Lenders:</a:t>
            </a:r>
          </a:p>
          <a:p>
            <a:pPr algn="ctr" eaLnBrk="0" fontAlgn="base" hangingPunct="0">
              <a:spcBef>
                <a:spcPct val="0"/>
              </a:spcBef>
              <a:spcAft>
                <a:spcPct val="0"/>
              </a:spcAft>
            </a:pPr>
            <a:r>
              <a:rPr lang="en-US" sz="900" dirty="0">
                <a:solidFill>
                  <a:schemeClr val="bg1">
                    <a:lumMod val="95000"/>
                  </a:schemeClr>
                </a:solidFill>
                <a:latin typeface="Arial" pitchFamily="34" charset="0"/>
              </a:rPr>
              <a:t>Lenders want DSCR (LLCR, PLCR)</a:t>
            </a:r>
          </a:p>
        </p:txBody>
      </p:sp>
      <p:sp>
        <p:nvSpPr>
          <p:cNvPr id="33" name="Oval 32"/>
          <p:cNvSpPr/>
          <p:nvPr/>
        </p:nvSpPr>
        <p:spPr bwMode="auto">
          <a:xfrm>
            <a:off x="1362517" y="5027778"/>
            <a:ext cx="1329824" cy="972972"/>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Banks Like Strong Sponsors. Sponsors want EIRR</a:t>
            </a:r>
          </a:p>
        </p:txBody>
      </p:sp>
      <p:sp>
        <p:nvSpPr>
          <p:cNvPr id="43" name="Rectangle 42"/>
          <p:cNvSpPr/>
          <p:nvPr/>
        </p:nvSpPr>
        <p:spPr bwMode="auto">
          <a:xfrm>
            <a:off x="5000746" y="4811214"/>
            <a:ext cx="902003" cy="70444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Loan Agreement – Draws Green; Debt Service Red</a:t>
            </a:r>
          </a:p>
        </p:txBody>
      </p:sp>
      <p:cxnSp>
        <p:nvCxnSpPr>
          <p:cNvPr id="57" name="Straight Arrow Connector 56"/>
          <p:cNvCxnSpPr>
            <a:cxnSpLocks/>
            <a:stCxn id="7" idx="3"/>
          </p:cNvCxnSpPr>
          <p:nvPr/>
        </p:nvCxnSpPr>
        <p:spPr bwMode="auto">
          <a:xfrm flipH="1">
            <a:off x="2726753" y="4495256"/>
            <a:ext cx="1308771" cy="992316"/>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8" name="Straight Arrow Connector 27">
            <a:extLst>
              <a:ext uri="{FF2B5EF4-FFF2-40B4-BE49-F238E27FC236}">
                <a16:creationId xmlns:a16="http://schemas.microsoft.com/office/drawing/2014/main" id="{74A0787D-0344-46BD-AFE7-35A8AF8DCB27}"/>
              </a:ext>
            </a:extLst>
          </p:cNvPr>
          <p:cNvCxnSpPr>
            <a:cxnSpLocks/>
          </p:cNvCxnSpPr>
          <p:nvPr/>
        </p:nvCxnSpPr>
        <p:spPr>
          <a:xfrm>
            <a:off x="4572000" y="2468827"/>
            <a:ext cx="0" cy="1205906"/>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4A642779-96D0-4ABF-B41D-32F9F08976C2}"/>
              </a:ext>
            </a:extLst>
          </p:cNvPr>
          <p:cNvSpPr/>
          <p:nvPr/>
        </p:nvSpPr>
        <p:spPr bwMode="auto">
          <a:xfrm>
            <a:off x="5352781" y="3971387"/>
            <a:ext cx="762269" cy="314324"/>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O&amp;M Agreement</a:t>
            </a:r>
          </a:p>
        </p:txBody>
      </p:sp>
      <p:sp>
        <p:nvSpPr>
          <p:cNvPr id="76" name="Title 1">
            <a:extLst>
              <a:ext uri="{FF2B5EF4-FFF2-40B4-BE49-F238E27FC236}">
                <a16:creationId xmlns:a16="http://schemas.microsoft.com/office/drawing/2014/main" id="{1FBDAC0A-0D42-47FA-B29A-5EEFFAE04430}"/>
              </a:ext>
            </a:extLst>
          </p:cNvPr>
          <p:cNvSpPr>
            <a:spLocks noGrp="1"/>
          </p:cNvSpPr>
          <p:nvPr>
            <p:ph type="ctrTitle"/>
          </p:nvPr>
        </p:nvSpPr>
        <p:spPr/>
        <p:txBody>
          <a:bodyPr>
            <a:normAutofit fontScale="90000"/>
          </a:bodyPr>
          <a:lstStyle/>
          <a:p>
            <a:r>
              <a:rPr lang="en-US" dirty="0"/>
              <a:t>Classic Project Finance Diagram </a:t>
            </a:r>
          </a:p>
        </p:txBody>
      </p:sp>
      <p:sp>
        <p:nvSpPr>
          <p:cNvPr id="47" name="Rectangle 46"/>
          <p:cNvSpPr/>
          <p:nvPr/>
        </p:nvSpPr>
        <p:spPr bwMode="auto">
          <a:xfrm>
            <a:off x="3163661" y="4954290"/>
            <a:ext cx="807268" cy="389314"/>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Shareholder Agreement</a:t>
            </a:r>
          </a:p>
        </p:txBody>
      </p:sp>
      <p:cxnSp>
        <p:nvCxnSpPr>
          <p:cNvPr id="4" name="Straight Arrow Connector 3">
            <a:extLst>
              <a:ext uri="{FF2B5EF4-FFF2-40B4-BE49-F238E27FC236}">
                <a16:creationId xmlns:a16="http://schemas.microsoft.com/office/drawing/2014/main" id="{DA67F4E8-7DAB-4B5F-A7C6-37740E14BBCF}"/>
              </a:ext>
            </a:extLst>
          </p:cNvPr>
          <p:cNvCxnSpPr>
            <a:cxnSpLocks/>
          </p:cNvCxnSpPr>
          <p:nvPr/>
        </p:nvCxnSpPr>
        <p:spPr>
          <a:xfrm flipH="1" flipV="1">
            <a:off x="5200651" y="4399372"/>
            <a:ext cx="1287349" cy="749574"/>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732115A-D82C-48DE-BA04-BE8A45B12BD9}"/>
              </a:ext>
            </a:extLst>
          </p:cNvPr>
          <p:cNvCxnSpPr/>
          <p:nvPr/>
        </p:nvCxnSpPr>
        <p:spPr>
          <a:xfrm flipV="1">
            <a:off x="2662510" y="4399373"/>
            <a:ext cx="1230761" cy="94423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2C1265A-3C31-4836-AC2C-8F04C5555E34}"/>
              </a:ext>
            </a:extLst>
          </p:cNvPr>
          <p:cNvCxnSpPr>
            <a:cxnSpLocks/>
          </p:cNvCxnSpPr>
          <p:nvPr/>
        </p:nvCxnSpPr>
        <p:spPr>
          <a:xfrm flipH="1">
            <a:off x="5052567" y="2400106"/>
            <a:ext cx="1321195" cy="1384856"/>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3D87B69-57C7-41BA-8E80-D16EDB07D36F}"/>
              </a:ext>
            </a:extLst>
          </p:cNvPr>
          <p:cNvCxnSpPr>
            <a:cxnSpLocks/>
            <a:endCxn id="8" idx="2"/>
          </p:cNvCxnSpPr>
          <p:nvPr/>
        </p:nvCxnSpPr>
        <p:spPr>
          <a:xfrm>
            <a:off x="2967801" y="1840119"/>
            <a:ext cx="513409" cy="211018"/>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bwMode="auto">
          <a:xfrm>
            <a:off x="3986927" y="2647933"/>
            <a:ext cx="1065639" cy="521984"/>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Price Risk or Mitigated by NBET Contract</a:t>
            </a:r>
          </a:p>
        </p:txBody>
      </p:sp>
      <p:sp>
        <p:nvSpPr>
          <p:cNvPr id="6" name="TextBox 5">
            <a:extLst>
              <a:ext uri="{FF2B5EF4-FFF2-40B4-BE49-F238E27FC236}">
                <a16:creationId xmlns:a16="http://schemas.microsoft.com/office/drawing/2014/main" id="{1DDD73AC-91A8-4032-9BEF-BFA8DF96026B}"/>
              </a:ext>
            </a:extLst>
          </p:cNvPr>
          <p:cNvSpPr txBox="1"/>
          <p:nvPr/>
        </p:nvSpPr>
        <p:spPr>
          <a:xfrm>
            <a:off x="4836320" y="5654502"/>
            <a:ext cx="1287349" cy="369332"/>
          </a:xfrm>
          <a:prstGeom prst="rect">
            <a:avLst/>
          </a:prstGeom>
          <a:solidFill>
            <a:srgbClr val="92D050"/>
          </a:solidFill>
        </p:spPr>
        <p:txBody>
          <a:bodyPr wrap="square" rtlCol="0">
            <a:spAutoFit/>
          </a:bodyPr>
          <a:lstStyle/>
          <a:p>
            <a:r>
              <a:rPr lang="en-US" sz="900" dirty="0"/>
              <a:t>Invest with draws; payback debt service</a:t>
            </a:r>
          </a:p>
        </p:txBody>
      </p:sp>
      <p:sp>
        <p:nvSpPr>
          <p:cNvPr id="34" name="TextBox 33">
            <a:extLst>
              <a:ext uri="{FF2B5EF4-FFF2-40B4-BE49-F238E27FC236}">
                <a16:creationId xmlns:a16="http://schemas.microsoft.com/office/drawing/2014/main" id="{EF941D93-50D1-4DA0-BBCD-87AFF7DF682A}"/>
              </a:ext>
            </a:extLst>
          </p:cNvPr>
          <p:cNvSpPr txBox="1"/>
          <p:nvPr/>
        </p:nvSpPr>
        <p:spPr>
          <a:xfrm>
            <a:off x="2737465" y="5606789"/>
            <a:ext cx="1287349" cy="369332"/>
          </a:xfrm>
          <a:prstGeom prst="rect">
            <a:avLst/>
          </a:prstGeom>
          <a:solidFill>
            <a:srgbClr val="92D050"/>
          </a:solidFill>
        </p:spPr>
        <p:txBody>
          <a:bodyPr wrap="square" rtlCol="0">
            <a:spAutoFit/>
          </a:bodyPr>
          <a:lstStyle/>
          <a:p>
            <a:r>
              <a:rPr lang="en-US" sz="900" dirty="0"/>
              <a:t>Invest with paid in cap; payback dividends</a:t>
            </a:r>
          </a:p>
        </p:txBody>
      </p:sp>
      <p:sp>
        <p:nvSpPr>
          <p:cNvPr id="35" name="Oval 34">
            <a:extLst>
              <a:ext uri="{FF2B5EF4-FFF2-40B4-BE49-F238E27FC236}">
                <a16:creationId xmlns:a16="http://schemas.microsoft.com/office/drawing/2014/main" id="{490E03DE-8695-42A2-9C31-D9434138DC9E}"/>
              </a:ext>
            </a:extLst>
          </p:cNvPr>
          <p:cNvSpPr/>
          <p:nvPr/>
        </p:nvSpPr>
        <p:spPr bwMode="auto">
          <a:xfrm>
            <a:off x="1796957" y="1399266"/>
            <a:ext cx="1189479" cy="705323"/>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Privatised Electricity Distribution</a:t>
            </a:r>
          </a:p>
        </p:txBody>
      </p:sp>
      <p:cxnSp>
        <p:nvCxnSpPr>
          <p:cNvPr id="36" name="Straight Arrow Connector 35">
            <a:extLst>
              <a:ext uri="{FF2B5EF4-FFF2-40B4-BE49-F238E27FC236}">
                <a16:creationId xmlns:a16="http://schemas.microsoft.com/office/drawing/2014/main" id="{32049FFC-4AEF-42FD-B347-BD70376CA7DB}"/>
              </a:ext>
            </a:extLst>
          </p:cNvPr>
          <p:cNvCxnSpPr>
            <a:cxnSpLocks/>
          </p:cNvCxnSpPr>
          <p:nvPr/>
        </p:nvCxnSpPr>
        <p:spPr>
          <a:xfrm>
            <a:off x="2080260" y="4172341"/>
            <a:ext cx="0" cy="829985"/>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143D0EE0-C6CA-4610-8716-AA7C714919EF}"/>
              </a:ext>
            </a:extLst>
          </p:cNvPr>
          <p:cNvPicPr>
            <a:picLocks noChangeAspect="1"/>
          </p:cNvPicPr>
          <p:nvPr/>
        </p:nvPicPr>
        <p:blipFill>
          <a:blip r:embed="rId2"/>
          <a:stretch>
            <a:fillRect/>
          </a:stretch>
        </p:blipFill>
        <p:spPr>
          <a:xfrm>
            <a:off x="6349395" y="1697163"/>
            <a:ext cx="1320733" cy="1183619"/>
          </a:xfrm>
          <a:prstGeom prst="rect">
            <a:avLst/>
          </a:prstGeom>
        </p:spPr>
      </p:pic>
      <p:sp>
        <p:nvSpPr>
          <p:cNvPr id="40" name="Rectangle 39">
            <a:extLst>
              <a:ext uri="{FF2B5EF4-FFF2-40B4-BE49-F238E27FC236}">
                <a16:creationId xmlns:a16="http://schemas.microsoft.com/office/drawing/2014/main" id="{954DD171-7FF5-4AE9-87A5-BC3AEC0E1FD3}"/>
              </a:ext>
            </a:extLst>
          </p:cNvPr>
          <p:cNvSpPr/>
          <p:nvPr/>
        </p:nvSpPr>
        <p:spPr bwMode="auto">
          <a:xfrm>
            <a:off x="5256127" y="2901574"/>
            <a:ext cx="1093267" cy="426641"/>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Volume Risk from Solar Resource</a:t>
            </a:r>
          </a:p>
        </p:txBody>
      </p:sp>
    </p:spTree>
    <p:extLst>
      <p:ext uri="{BB962C8B-B14F-4D97-AF65-F5344CB8AC3E}">
        <p14:creationId xmlns:p14="http://schemas.microsoft.com/office/powerpoint/2010/main" val="3592770433"/>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3E7395-B026-4386-ADF5-FACF597E559B}"/>
              </a:ext>
            </a:extLst>
          </p:cNvPr>
          <p:cNvSpPr>
            <a:spLocks noGrp="1"/>
          </p:cNvSpPr>
          <p:nvPr>
            <p:ph type="ctrTitle"/>
          </p:nvPr>
        </p:nvSpPr>
        <p:spPr/>
        <p:txBody>
          <a:bodyPr/>
          <a:lstStyle/>
          <a:p>
            <a:r>
              <a:rPr lang="en-US" dirty="0"/>
              <a:t>Diagram of Project Finance</a:t>
            </a:r>
          </a:p>
        </p:txBody>
      </p:sp>
      <p:sp>
        <p:nvSpPr>
          <p:cNvPr id="2" name="Content Placeholder 1">
            <a:extLst>
              <a:ext uri="{FF2B5EF4-FFF2-40B4-BE49-F238E27FC236}">
                <a16:creationId xmlns:a16="http://schemas.microsoft.com/office/drawing/2014/main" id="{47781EC3-03B3-4C70-94D2-D512B850974D}"/>
              </a:ext>
            </a:extLst>
          </p:cNvPr>
          <p:cNvSpPr>
            <a:spLocks noGrp="1"/>
          </p:cNvSpPr>
          <p:nvPr>
            <p:ph type="body" sz="quarter" idx="13"/>
          </p:nvPr>
        </p:nvSpPr>
        <p:spPr/>
        <p:txBody>
          <a:bodyPr>
            <a:normAutofit/>
          </a:bodyPr>
          <a:lstStyle/>
          <a:p>
            <a:r>
              <a:rPr lang="en-US" dirty="0"/>
              <a:t>Volume or price or availability risk in model, and then, the IRR’s of each party and the DSCR’s of the lenders. Include cost to off-taker for the project economics.</a:t>
            </a:r>
          </a:p>
        </p:txBody>
      </p:sp>
      <p:sp>
        <p:nvSpPr>
          <p:cNvPr id="4" name="Slide Number Placeholder 3">
            <a:extLst>
              <a:ext uri="{FF2B5EF4-FFF2-40B4-BE49-F238E27FC236}">
                <a16:creationId xmlns:a16="http://schemas.microsoft.com/office/drawing/2014/main" id="{0B6A88C2-14FC-46D9-A5F2-E7A07E833897}"/>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B241CD2-1E45-42A3-B213-66A034DF9A3B}" type="slidenum">
              <a:rPr lang="en-GB" smtClean="0"/>
              <a:pPr algn="ctr"/>
              <a:t>266</a:t>
            </a:fld>
            <a:endParaRPr lang="ko-KR" altLang="en-US" dirty="0"/>
          </a:p>
        </p:txBody>
      </p:sp>
      <p:pic>
        <p:nvPicPr>
          <p:cNvPr id="7" name="Picture 6">
            <a:extLst>
              <a:ext uri="{FF2B5EF4-FFF2-40B4-BE49-F238E27FC236}">
                <a16:creationId xmlns:a16="http://schemas.microsoft.com/office/drawing/2014/main" id="{F0D84903-F854-4E64-B3F0-B2A2A64800C1}"/>
              </a:ext>
            </a:extLst>
          </p:cNvPr>
          <p:cNvPicPr>
            <a:picLocks noChangeAspect="1"/>
          </p:cNvPicPr>
          <p:nvPr/>
        </p:nvPicPr>
        <p:blipFill>
          <a:blip r:embed="rId2"/>
          <a:stretch>
            <a:fillRect/>
          </a:stretch>
        </p:blipFill>
        <p:spPr>
          <a:xfrm>
            <a:off x="687706" y="2887312"/>
            <a:ext cx="7620392" cy="2991004"/>
          </a:xfrm>
          <a:prstGeom prst="rect">
            <a:avLst/>
          </a:prstGeom>
        </p:spPr>
      </p:pic>
    </p:spTree>
    <p:extLst>
      <p:ext uri="{BB962C8B-B14F-4D97-AF65-F5344CB8AC3E}">
        <p14:creationId xmlns:p14="http://schemas.microsoft.com/office/powerpoint/2010/main" val="3807768484"/>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F4E83-8B40-42E3-8311-EC6A75354AAB}"/>
              </a:ext>
            </a:extLst>
          </p:cNvPr>
          <p:cNvSpPr>
            <a:spLocks noGrp="1"/>
          </p:cNvSpPr>
          <p:nvPr>
            <p:ph type="title"/>
          </p:nvPr>
        </p:nvSpPr>
        <p:spPr/>
        <p:txBody>
          <a:bodyPr/>
          <a:lstStyle/>
          <a:p>
            <a:r>
              <a:rPr lang="en-029" dirty="0"/>
              <a:t>Pricing in NBET Solar PPA</a:t>
            </a:r>
          </a:p>
        </p:txBody>
      </p:sp>
      <p:pic>
        <p:nvPicPr>
          <p:cNvPr id="4" name="Content Placeholder 3">
            <a:extLst>
              <a:ext uri="{FF2B5EF4-FFF2-40B4-BE49-F238E27FC236}">
                <a16:creationId xmlns:a16="http://schemas.microsoft.com/office/drawing/2014/main" id="{E15E17BA-7F32-4347-8519-F029C1A9EE86}"/>
              </a:ext>
            </a:extLst>
          </p:cNvPr>
          <p:cNvPicPr>
            <a:picLocks noGrp="1" noChangeAspect="1"/>
          </p:cNvPicPr>
          <p:nvPr>
            <p:ph idx="1"/>
          </p:nvPr>
        </p:nvPicPr>
        <p:blipFill>
          <a:blip r:embed="rId2"/>
          <a:stretch>
            <a:fillRect/>
          </a:stretch>
        </p:blipFill>
        <p:spPr>
          <a:xfrm>
            <a:off x="316642" y="1576405"/>
            <a:ext cx="8187278" cy="3776645"/>
          </a:xfrm>
          <a:prstGeom prst="rect">
            <a:avLst/>
          </a:prstGeom>
        </p:spPr>
      </p:pic>
    </p:spTree>
    <p:extLst>
      <p:ext uri="{BB962C8B-B14F-4D97-AF65-F5344CB8AC3E}">
        <p14:creationId xmlns:p14="http://schemas.microsoft.com/office/powerpoint/2010/main" val="1159521364"/>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3BDE8-32C3-45CD-9E32-5349D8421040}"/>
              </a:ext>
            </a:extLst>
          </p:cNvPr>
          <p:cNvSpPr>
            <a:spLocks noGrp="1"/>
          </p:cNvSpPr>
          <p:nvPr>
            <p:ph type="ctrTitle"/>
          </p:nvPr>
        </p:nvSpPr>
        <p:spPr/>
        <p:txBody>
          <a:bodyPr/>
          <a:lstStyle/>
          <a:p>
            <a:r>
              <a:rPr lang="en-029" dirty="0"/>
              <a:t>Single Price PPA with Inflation</a:t>
            </a:r>
          </a:p>
        </p:txBody>
      </p:sp>
      <p:pic>
        <p:nvPicPr>
          <p:cNvPr id="4" name="Picture 3">
            <a:extLst>
              <a:ext uri="{FF2B5EF4-FFF2-40B4-BE49-F238E27FC236}">
                <a16:creationId xmlns:a16="http://schemas.microsoft.com/office/drawing/2014/main" id="{43BB0F22-EAC8-4E55-BFA8-0F744573F49B}"/>
              </a:ext>
            </a:extLst>
          </p:cNvPr>
          <p:cNvPicPr>
            <a:picLocks noChangeAspect="1"/>
          </p:cNvPicPr>
          <p:nvPr/>
        </p:nvPicPr>
        <p:blipFill>
          <a:blip r:embed="rId2"/>
          <a:stretch>
            <a:fillRect/>
          </a:stretch>
        </p:blipFill>
        <p:spPr>
          <a:xfrm>
            <a:off x="1586484" y="1601959"/>
            <a:ext cx="6094476" cy="4485897"/>
          </a:xfrm>
          <a:prstGeom prst="rect">
            <a:avLst/>
          </a:prstGeom>
        </p:spPr>
      </p:pic>
    </p:spTree>
    <p:extLst>
      <p:ext uri="{BB962C8B-B14F-4D97-AF65-F5344CB8AC3E}">
        <p14:creationId xmlns:p14="http://schemas.microsoft.com/office/powerpoint/2010/main" val="3353803402"/>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C69A4D-3680-4BDA-9F47-D1DB4304E6CC}"/>
              </a:ext>
            </a:extLst>
          </p:cNvPr>
          <p:cNvSpPr>
            <a:spLocks noGrp="1"/>
          </p:cNvSpPr>
          <p:nvPr>
            <p:ph type="ctrTitle"/>
          </p:nvPr>
        </p:nvSpPr>
        <p:spPr/>
        <p:txBody>
          <a:bodyPr>
            <a:normAutofit fontScale="90000"/>
          </a:bodyPr>
          <a:lstStyle/>
          <a:p>
            <a:r>
              <a:rPr lang="en-US" dirty="0"/>
              <a:t>Example of PR Clause</a:t>
            </a:r>
          </a:p>
        </p:txBody>
      </p:sp>
      <p:pic>
        <p:nvPicPr>
          <p:cNvPr id="5" name="Content Placeholder 4">
            <a:extLst>
              <a:ext uri="{FF2B5EF4-FFF2-40B4-BE49-F238E27FC236}">
                <a16:creationId xmlns:a16="http://schemas.microsoft.com/office/drawing/2014/main" id="{5961C935-FC2B-4544-B462-86E45079EB58}"/>
              </a:ext>
            </a:extLst>
          </p:cNvPr>
          <p:cNvPicPr>
            <a:picLocks noGrp="1" noChangeAspect="1"/>
          </p:cNvPicPr>
          <p:nvPr>
            <p:ph idx="4294967295"/>
          </p:nvPr>
        </p:nvPicPr>
        <p:blipFill>
          <a:blip r:embed="rId2"/>
          <a:stretch>
            <a:fillRect/>
          </a:stretch>
        </p:blipFill>
        <p:spPr>
          <a:xfrm>
            <a:off x="1289304" y="1504300"/>
            <a:ext cx="5733288" cy="4461843"/>
          </a:xfrm>
          <a:prstGeom prst="rect">
            <a:avLst/>
          </a:prstGeom>
        </p:spPr>
      </p:pic>
      <p:sp>
        <p:nvSpPr>
          <p:cNvPr id="4" name="Slide Number Placeholder 3">
            <a:extLst>
              <a:ext uri="{FF2B5EF4-FFF2-40B4-BE49-F238E27FC236}">
                <a16:creationId xmlns:a16="http://schemas.microsoft.com/office/drawing/2014/main" id="{50E0F7F5-3563-42D0-A76E-23B8195E88D8}"/>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B241CD2-1E45-42A3-B213-66A034DF9A3B}" type="slidenum">
              <a:rPr lang="en-GB" smtClean="0"/>
              <a:pPr algn="ctr"/>
              <a:t>269</a:t>
            </a:fld>
            <a:endParaRPr lang="ko-KR" altLang="en-US" dirty="0"/>
          </a:p>
        </p:txBody>
      </p:sp>
    </p:spTree>
    <p:extLst>
      <p:ext uri="{BB962C8B-B14F-4D97-AF65-F5344CB8AC3E}">
        <p14:creationId xmlns:p14="http://schemas.microsoft.com/office/powerpoint/2010/main" val="5446117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5845E-7BE0-E2E6-EE93-9C4892A728B1}"/>
              </a:ext>
            </a:extLst>
          </p:cNvPr>
          <p:cNvSpPr>
            <a:spLocks noGrp="1"/>
          </p:cNvSpPr>
          <p:nvPr>
            <p:ph type="ctrTitle"/>
          </p:nvPr>
        </p:nvSpPr>
        <p:spPr/>
        <p:txBody>
          <a:bodyPr/>
          <a:lstStyle/>
          <a:p>
            <a:r>
              <a:rPr lang="en-US" dirty="0"/>
              <a:t>PPA Price Elements</a:t>
            </a:r>
          </a:p>
        </p:txBody>
      </p:sp>
      <p:sp>
        <p:nvSpPr>
          <p:cNvPr id="3" name="Content Placeholder 2">
            <a:extLst>
              <a:ext uri="{FF2B5EF4-FFF2-40B4-BE49-F238E27FC236}">
                <a16:creationId xmlns:a16="http://schemas.microsoft.com/office/drawing/2014/main" id="{EB7BFDBA-D939-D6BE-E435-D2EB0156B757}"/>
              </a:ext>
            </a:extLst>
          </p:cNvPr>
          <p:cNvSpPr>
            <a:spLocks noGrp="1"/>
          </p:cNvSpPr>
          <p:nvPr>
            <p:ph type="body" sz="quarter" idx="13"/>
          </p:nvPr>
        </p:nvSpPr>
        <p:spPr>
          <a:xfrm>
            <a:off x="242609" y="1600201"/>
            <a:ext cx="8307032" cy="4297680"/>
          </a:xfrm>
        </p:spPr>
        <p:txBody>
          <a:bodyPr>
            <a:normAutofit lnSpcReduction="10000"/>
          </a:bodyPr>
          <a:lstStyle/>
          <a:p>
            <a:pPr algn="l"/>
            <a:r>
              <a:rPr lang="en-US" sz="2000" dirty="0"/>
              <a:t>To mitigate initial negative cashflows (relative to depressed wholesale prices) before Pandemic:</a:t>
            </a:r>
          </a:p>
          <a:p>
            <a:pPr lvl="1" algn="l"/>
            <a:r>
              <a:rPr lang="en-US" sz="2000" dirty="0">
                <a:solidFill>
                  <a:schemeClr val="tx1"/>
                </a:solidFill>
              </a:rPr>
              <a:t>Some corporate buyers are opting for stepped pricing</a:t>
            </a:r>
          </a:p>
          <a:p>
            <a:pPr lvl="1" algn="l"/>
            <a:r>
              <a:rPr lang="en-US" sz="2000" dirty="0">
                <a:solidFill>
                  <a:schemeClr val="tx1"/>
                </a:solidFill>
              </a:rPr>
              <a:t>Fixed pricing with escalation</a:t>
            </a:r>
          </a:p>
          <a:p>
            <a:pPr lvl="1" algn="l"/>
            <a:r>
              <a:rPr lang="en-US" sz="2000" dirty="0">
                <a:solidFill>
                  <a:schemeClr val="tx1"/>
                </a:solidFill>
              </a:rPr>
              <a:t>Fixed pricing with indexation as opposed to fixed (no inflation) price arrangements. </a:t>
            </a:r>
          </a:p>
          <a:p>
            <a:pPr lvl="1" algn="l"/>
            <a:r>
              <a:rPr lang="en-US" sz="2000" dirty="0">
                <a:solidFill>
                  <a:schemeClr val="tx1"/>
                </a:solidFill>
              </a:rPr>
              <a:t>Some discount-to market and hybrid structures</a:t>
            </a:r>
          </a:p>
          <a:p>
            <a:pPr lvl="1" algn="l"/>
            <a:r>
              <a:rPr lang="en-US" sz="2000" dirty="0">
                <a:solidFill>
                  <a:schemeClr val="tx1"/>
                </a:solidFill>
              </a:rPr>
              <a:t>Some cap-and-floor add-ons.</a:t>
            </a:r>
          </a:p>
          <a:p>
            <a:pPr algn="l"/>
            <a:r>
              <a:rPr lang="en-US" sz="2000" dirty="0"/>
              <a:t>3 non-standard PPA contract structures that distribute risk between developers and energy buyers were: </a:t>
            </a:r>
          </a:p>
          <a:p>
            <a:pPr lvl="1" algn="l"/>
            <a:r>
              <a:rPr lang="en-US" sz="2000" dirty="0">
                <a:solidFill>
                  <a:schemeClr val="tx1"/>
                </a:solidFill>
              </a:rPr>
              <a:t>upside sharing above a set price ceiling (61%), </a:t>
            </a:r>
          </a:p>
          <a:p>
            <a:pPr lvl="1" algn="l"/>
            <a:r>
              <a:rPr lang="en-US" sz="2000" dirty="0">
                <a:solidFill>
                  <a:schemeClr val="tx1"/>
                </a:solidFill>
              </a:rPr>
              <a:t>delayed contract start with project merchant exposure from COD to contract start (56%), and </a:t>
            </a:r>
          </a:p>
          <a:p>
            <a:pPr lvl="1" algn="l"/>
            <a:r>
              <a:rPr lang="en-US" sz="2000" dirty="0">
                <a:solidFill>
                  <a:schemeClr val="tx1"/>
                </a:solidFill>
              </a:rPr>
              <a:t>market index (41%).</a:t>
            </a:r>
          </a:p>
        </p:txBody>
      </p:sp>
    </p:spTree>
    <p:extLst>
      <p:ext uri="{BB962C8B-B14F-4D97-AF65-F5344CB8AC3E}">
        <p14:creationId xmlns:p14="http://schemas.microsoft.com/office/powerpoint/2010/main" val="1055193603"/>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C7BD7-18DD-4EFE-A804-8AF825C4786C}"/>
              </a:ext>
            </a:extLst>
          </p:cNvPr>
          <p:cNvSpPr>
            <a:spLocks noGrp="1"/>
          </p:cNvSpPr>
          <p:nvPr>
            <p:ph type="ctrTitle"/>
          </p:nvPr>
        </p:nvSpPr>
        <p:spPr/>
        <p:txBody>
          <a:bodyPr>
            <a:normAutofit fontScale="90000"/>
          </a:bodyPr>
          <a:lstStyle/>
          <a:p>
            <a:r>
              <a:rPr lang="en-029" dirty="0"/>
              <a:t>EPC Provisions – Guaranteed Capacity and Performance for Solar Plant</a:t>
            </a:r>
          </a:p>
        </p:txBody>
      </p:sp>
      <p:pic>
        <p:nvPicPr>
          <p:cNvPr id="4" name="Picture 3">
            <a:extLst>
              <a:ext uri="{FF2B5EF4-FFF2-40B4-BE49-F238E27FC236}">
                <a16:creationId xmlns:a16="http://schemas.microsoft.com/office/drawing/2014/main" id="{596CFDFC-C086-4334-A1FF-9BCCC97808EE}"/>
              </a:ext>
            </a:extLst>
          </p:cNvPr>
          <p:cNvPicPr>
            <a:picLocks noChangeAspect="1"/>
          </p:cNvPicPr>
          <p:nvPr/>
        </p:nvPicPr>
        <p:blipFill>
          <a:blip r:embed="rId2"/>
          <a:stretch>
            <a:fillRect/>
          </a:stretch>
        </p:blipFill>
        <p:spPr>
          <a:xfrm>
            <a:off x="2160858" y="1563534"/>
            <a:ext cx="4130214" cy="4558886"/>
          </a:xfrm>
          <a:prstGeom prst="rect">
            <a:avLst/>
          </a:prstGeom>
        </p:spPr>
      </p:pic>
    </p:spTree>
    <p:extLst>
      <p:ext uri="{BB962C8B-B14F-4D97-AF65-F5344CB8AC3E}">
        <p14:creationId xmlns:p14="http://schemas.microsoft.com/office/powerpoint/2010/main" val="2634488743"/>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5888-9C77-4A90-88A1-BE0A48BF6FF4}"/>
              </a:ext>
            </a:extLst>
          </p:cNvPr>
          <p:cNvSpPr>
            <a:spLocks noGrp="1"/>
          </p:cNvSpPr>
          <p:nvPr>
            <p:ph type="ctrTitle"/>
          </p:nvPr>
        </p:nvSpPr>
        <p:spPr/>
        <p:txBody>
          <a:bodyPr>
            <a:normAutofit fontScale="90000"/>
          </a:bodyPr>
          <a:lstStyle/>
          <a:p>
            <a:r>
              <a:rPr lang="en-US" dirty="0"/>
              <a:t>Example of Delay Penalty in PPA Contract</a:t>
            </a:r>
          </a:p>
        </p:txBody>
      </p:sp>
      <p:pic>
        <p:nvPicPr>
          <p:cNvPr id="5" name="Content Placeholder 4">
            <a:extLst>
              <a:ext uri="{FF2B5EF4-FFF2-40B4-BE49-F238E27FC236}">
                <a16:creationId xmlns:a16="http://schemas.microsoft.com/office/drawing/2014/main" id="{7A0D0DEB-5B07-4513-96A1-8C6545FA6BEC}"/>
              </a:ext>
            </a:extLst>
          </p:cNvPr>
          <p:cNvPicPr>
            <a:picLocks noGrp="1" noChangeAspect="1"/>
          </p:cNvPicPr>
          <p:nvPr>
            <p:ph idx="4294967295"/>
          </p:nvPr>
        </p:nvPicPr>
        <p:blipFill>
          <a:blip r:embed="rId2"/>
          <a:stretch>
            <a:fillRect/>
          </a:stretch>
        </p:blipFill>
        <p:spPr>
          <a:xfrm>
            <a:off x="242608" y="1947101"/>
            <a:ext cx="8296275" cy="3576637"/>
          </a:xfrm>
          <a:prstGeom prst="rect">
            <a:avLst/>
          </a:prstGeom>
        </p:spPr>
      </p:pic>
      <p:sp>
        <p:nvSpPr>
          <p:cNvPr id="4" name="Slide Number Placeholder 3">
            <a:extLst>
              <a:ext uri="{FF2B5EF4-FFF2-40B4-BE49-F238E27FC236}">
                <a16:creationId xmlns:a16="http://schemas.microsoft.com/office/drawing/2014/main" id="{D94A4149-0A1B-4A7E-B033-989F17023097}"/>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B241CD2-1E45-42A3-B213-66A034DF9A3B}" type="slidenum">
              <a:rPr lang="en-GB" smtClean="0"/>
              <a:pPr algn="ctr"/>
              <a:t>271</a:t>
            </a:fld>
            <a:endParaRPr lang="ko-KR" altLang="en-US" dirty="0"/>
          </a:p>
        </p:txBody>
      </p:sp>
    </p:spTree>
    <p:extLst>
      <p:ext uri="{BB962C8B-B14F-4D97-AF65-F5344CB8AC3E}">
        <p14:creationId xmlns:p14="http://schemas.microsoft.com/office/powerpoint/2010/main" val="3818932240"/>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907BB-C1C6-2DCA-A5C0-FB23EBBC493E}"/>
              </a:ext>
            </a:extLst>
          </p:cNvPr>
          <p:cNvSpPr>
            <a:spLocks noGrp="1"/>
          </p:cNvSpPr>
          <p:nvPr>
            <p:ph type="ctrTitle"/>
          </p:nvPr>
        </p:nvSpPr>
        <p:spPr/>
        <p:txBody>
          <a:bodyPr/>
          <a:lstStyle/>
          <a:p>
            <a:r>
              <a:rPr lang="en-US" dirty="0"/>
              <a:t>IPP and Single Buyer Contracts</a:t>
            </a:r>
          </a:p>
        </p:txBody>
      </p:sp>
    </p:spTree>
    <p:extLst>
      <p:ext uri="{BB962C8B-B14F-4D97-AF65-F5344CB8AC3E}">
        <p14:creationId xmlns:p14="http://schemas.microsoft.com/office/powerpoint/2010/main" val="2973458142"/>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506EE-00C6-4C79-9C3E-CF74591877F6}"/>
              </a:ext>
            </a:extLst>
          </p:cNvPr>
          <p:cNvSpPr>
            <a:spLocks noGrp="1"/>
          </p:cNvSpPr>
          <p:nvPr>
            <p:ph type="ctrTitle"/>
          </p:nvPr>
        </p:nvSpPr>
        <p:spPr/>
        <p:txBody>
          <a:bodyPr/>
          <a:lstStyle/>
          <a:p>
            <a:r>
              <a:rPr lang="en-029" dirty="0"/>
              <a:t>Four Part Tariff Example</a:t>
            </a:r>
          </a:p>
        </p:txBody>
      </p:sp>
      <p:pic>
        <p:nvPicPr>
          <p:cNvPr id="4" name="Content Placeholder 3">
            <a:extLst>
              <a:ext uri="{FF2B5EF4-FFF2-40B4-BE49-F238E27FC236}">
                <a16:creationId xmlns:a16="http://schemas.microsoft.com/office/drawing/2014/main" id="{29D2DC12-75CF-42CC-BDAB-998DBBCB2A46}"/>
              </a:ext>
            </a:extLst>
          </p:cNvPr>
          <p:cNvPicPr>
            <a:picLocks noGrp="1" noChangeAspect="1"/>
          </p:cNvPicPr>
          <p:nvPr>
            <p:ph idx="4294967295"/>
          </p:nvPr>
        </p:nvPicPr>
        <p:blipFill>
          <a:blip r:embed="rId2"/>
          <a:stretch>
            <a:fillRect/>
          </a:stretch>
        </p:blipFill>
        <p:spPr>
          <a:xfrm>
            <a:off x="251883" y="1600200"/>
            <a:ext cx="8293608" cy="4157365"/>
          </a:xfrm>
          <a:prstGeom prst="rect">
            <a:avLst/>
          </a:prstGeom>
        </p:spPr>
      </p:pic>
    </p:spTree>
    <p:extLst>
      <p:ext uri="{BB962C8B-B14F-4D97-AF65-F5344CB8AC3E}">
        <p14:creationId xmlns:p14="http://schemas.microsoft.com/office/powerpoint/2010/main" val="2807008927"/>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3C322D6-9616-4255-9DBA-D1D350690EF5}"/>
              </a:ext>
            </a:extLst>
          </p:cNvPr>
          <p:cNvSpPr>
            <a:spLocks noGrp="1"/>
          </p:cNvSpPr>
          <p:nvPr>
            <p:ph type="ctrTitle"/>
          </p:nvPr>
        </p:nvSpPr>
        <p:spPr/>
        <p:txBody>
          <a:bodyPr>
            <a:normAutofit fontScale="90000"/>
          </a:bodyPr>
          <a:lstStyle/>
          <a:p>
            <a:r>
              <a:rPr lang="en-US" dirty="0"/>
              <a:t>Coverage of Different Costs in PPA Agreement</a:t>
            </a:r>
          </a:p>
        </p:txBody>
      </p:sp>
      <p:sp>
        <p:nvSpPr>
          <p:cNvPr id="4" name="Content Placeholder 3"/>
          <p:cNvSpPr>
            <a:spLocks noGrp="1"/>
          </p:cNvSpPr>
          <p:nvPr>
            <p:ph type="body" sz="quarter" idx="13"/>
          </p:nvPr>
        </p:nvSpPr>
        <p:spPr/>
        <p:txBody>
          <a:bodyPr>
            <a:normAutofit fontScale="77500" lnSpcReduction="20000"/>
          </a:bodyPr>
          <a:lstStyle/>
          <a:p>
            <a:r>
              <a:rPr lang="en-US" dirty="0"/>
              <a:t>Cost Driver</a:t>
            </a:r>
          </a:p>
          <a:p>
            <a:r>
              <a:rPr lang="en-US" dirty="0"/>
              <a:t>Cost x Carrying Charge + Fuel Cost + Variable O&amp;M + Fixed O&amp;M</a:t>
            </a:r>
          </a:p>
          <a:p>
            <a:endParaRPr lang="en-US" dirty="0"/>
          </a:p>
          <a:p>
            <a:r>
              <a:rPr lang="en-US" dirty="0"/>
              <a:t>Fuel Cost – HR x Gen x Fuel Pr</a:t>
            </a:r>
          </a:p>
          <a:p>
            <a:endParaRPr lang="en-US" dirty="0"/>
          </a:p>
          <a:p>
            <a:r>
              <a:rPr lang="en-US" dirty="0"/>
              <a:t>Variable and Fixed O&amp;M</a:t>
            </a:r>
          </a:p>
          <a:p>
            <a:endParaRPr lang="en-US" dirty="0"/>
          </a:p>
          <a:p>
            <a:r>
              <a:rPr lang="en-US" dirty="0"/>
              <a:t>Capacity Charge Revenue (€/kW-year x kW)</a:t>
            </a:r>
          </a:p>
          <a:p>
            <a:endParaRPr lang="en-US" dirty="0"/>
          </a:p>
          <a:p>
            <a:r>
              <a:rPr lang="en-US" dirty="0"/>
              <a:t>Portion of Capacity Charge</a:t>
            </a:r>
          </a:p>
          <a:p>
            <a:r>
              <a:rPr lang="en-US" dirty="0"/>
              <a:t>Portion of Capacity Charge</a:t>
            </a:r>
          </a:p>
          <a:p>
            <a:r>
              <a:rPr lang="en-US" dirty="0"/>
              <a:t>Portion of Capacity Charge</a:t>
            </a:r>
          </a:p>
          <a:p>
            <a:endParaRPr lang="en-US" dirty="0"/>
          </a:p>
          <a:p>
            <a:r>
              <a:rPr lang="en-US" dirty="0"/>
              <a:t>Portion of Capacity Charge</a:t>
            </a:r>
          </a:p>
        </p:txBody>
      </p:sp>
      <p:sp>
        <p:nvSpPr>
          <p:cNvPr id="5" name="Content Placeholder 4"/>
          <p:cNvSpPr>
            <a:spLocks noGrp="1"/>
          </p:cNvSpPr>
          <p:nvPr>
            <p:ph sz="half" idx="4294967295"/>
          </p:nvPr>
        </p:nvSpPr>
        <p:spPr>
          <a:xfrm>
            <a:off x="4991100" y="1285875"/>
            <a:ext cx="4152900" cy="4344988"/>
          </a:xfrm>
        </p:spPr>
        <p:txBody>
          <a:bodyPr>
            <a:normAutofit lnSpcReduction="10000"/>
          </a:bodyPr>
          <a:lstStyle/>
          <a:p>
            <a:r>
              <a:rPr lang="en-US" dirty="0"/>
              <a:t>Profit and Loss Account</a:t>
            </a:r>
          </a:p>
          <a:p>
            <a:r>
              <a:rPr lang="en-US" dirty="0"/>
              <a:t>Total Revenue from Four Part Tariff </a:t>
            </a:r>
          </a:p>
          <a:p>
            <a:endParaRPr lang="en-US" dirty="0"/>
          </a:p>
          <a:p>
            <a:r>
              <a:rPr lang="en-US" dirty="0"/>
              <a:t>Fuel Expense</a:t>
            </a:r>
          </a:p>
          <a:p>
            <a:endParaRPr lang="en-US" dirty="0"/>
          </a:p>
          <a:p>
            <a:r>
              <a:rPr lang="en-US" dirty="0"/>
              <a:t>Fixed and Variable O&amp;M Expense</a:t>
            </a:r>
          </a:p>
          <a:p>
            <a:endParaRPr lang="en-US" dirty="0"/>
          </a:p>
          <a:p>
            <a:endParaRPr lang="en-US" dirty="0"/>
          </a:p>
          <a:p>
            <a:r>
              <a:rPr lang="en-US" dirty="0"/>
              <a:t>EBITDA (Operating Margin)</a:t>
            </a:r>
          </a:p>
          <a:p>
            <a:endParaRPr lang="en-US" dirty="0"/>
          </a:p>
          <a:p>
            <a:r>
              <a:rPr lang="en-US" dirty="0"/>
              <a:t>Depreciation</a:t>
            </a:r>
          </a:p>
          <a:p>
            <a:r>
              <a:rPr lang="en-US" dirty="0"/>
              <a:t>Taxes</a:t>
            </a:r>
          </a:p>
          <a:p>
            <a:r>
              <a:rPr lang="en-US" dirty="0"/>
              <a:t>Interest</a:t>
            </a:r>
          </a:p>
          <a:p>
            <a:endParaRPr lang="en-US" dirty="0"/>
          </a:p>
          <a:p>
            <a:r>
              <a:rPr lang="en-US" dirty="0"/>
              <a:t>Net Income</a:t>
            </a:r>
          </a:p>
          <a:p>
            <a:endParaRPr lang="en-US" dirty="0"/>
          </a:p>
          <a:p>
            <a:endParaRPr lang="en-US" dirty="0"/>
          </a:p>
        </p:txBody>
      </p:sp>
      <p:sp>
        <p:nvSpPr>
          <p:cNvPr id="6" name="Freeform: Shape 5">
            <a:extLst>
              <a:ext uri="{FF2B5EF4-FFF2-40B4-BE49-F238E27FC236}">
                <a16:creationId xmlns:a16="http://schemas.microsoft.com/office/drawing/2014/main" id="{D2E47B2A-80B3-48F1-ACC8-6589B541EAB2}"/>
              </a:ext>
            </a:extLst>
          </p:cNvPr>
          <p:cNvSpPr/>
          <p:nvPr/>
        </p:nvSpPr>
        <p:spPr bwMode="auto">
          <a:xfrm>
            <a:off x="1607574" y="3503072"/>
            <a:ext cx="3016046" cy="679940"/>
          </a:xfrm>
          <a:custGeom>
            <a:avLst/>
            <a:gdLst>
              <a:gd name="connsiteX0" fmla="*/ 78658 w 4021394"/>
              <a:gd name="connsiteY0" fmla="*/ 70845 h 906587"/>
              <a:gd name="connsiteX1" fmla="*/ 68826 w 4021394"/>
              <a:gd name="connsiteY1" fmla="*/ 120007 h 906587"/>
              <a:gd name="connsiteX2" fmla="*/ 58994 w 4021394"/>
              <a:gd name="connsiteY2" fmla="*/ 149504 h 906587"/>
              <a:gd name="connsiteX3" fmla="*/ 49162 w 4021394"/>
              <a:gd name="connsiteY3" fmla="*/ 198665 h 906587"/>
              <a:gd name="connsiteX4" fmla="*/ 29497 w 4021394"/>
              <a:gd name="connsiteY4" fmla="*/ 257658 h 906587"/>
              <a:gd name="connsiteX5" fmla="*/ 19665 w 4021394"/>
              <a:gd name="connsiteY5" fmla="*/ 296987 h 906587"/>
              <a:gd name="connsiteX6" fmla="*/ 9833 w 4021394"/>
              <a:gd name="connsiteY6" fmla="*/ 326484 h 906587"/>
              <a:gd name="connsiteX7" fmla="*/ 0 w 4021394"/>
              <a:gd name="connsiteY7" fmla="*/ 375645 h 906587"/>
              <a:gd name="connsiteX8" fmla="*/ 9833 w 4021394"/>
              <a:gd name="connsiteY8" fmla="*/ 532962 h 906587"/>
              <a:gd name="connsiteX9" fmla="*/ 19665 w 4021394"/>
              <a:gd name="connsiteY9" fmla="*/ 562458 h 906587"/>
              <a:gd name="connsiteX10" fmla="*/ 49162 w 4021394"/>
              <a:gd name="connsiteY10" fmla="*/ 591955 h 906587"/>
              <a:gd name="connsiteX11" fmla="*/ 78658 w 4021394"/>
              <a:gd name="connsiteY11" fmla="*/ 631284 h 906587"/>
              <a:gd name="connsiteX12" fmla="*/ 98323 w 4021394"/>
              <a:gd name="connsiteY12" fmla="*/ 660781 h 906587"/>
              <a:gd name="connsiteX13" fmla="*/ 137652 w 4021394"/>
              <a:gd name="connsiteY13" fmla="*/ 690278 h 906587"/>
              <a:gd name="connsiteX14" fmla="*/ 167149 w 4021394"/>
              <a:gd name="connsiteY14" fmla="*/ 719774 h 906587"/>
              <a:gd name="connsiteX15" fmla="*/ 245807 w 4021394"/>
              <a:gd name="connsiteY15" fmla="*/ 778768 h 906587"/>
              <a:gd name="connsiteX16" fmla="*/ 314633 w 4021394"/>
              <a:gd name="connsiteY16" fmla="*/ 808265 h 906587"/>
              <a:gd name="connsiteX17" fmla="*/ 373626 w 4021394"/>
              <a:gd name="connsiteY17" fmla="*/ 847594 h 906587"/>
              <a:gd name="connsiteX18" fmla="*/ 481781 w 4021394"/>
              <a:gd name="connsiteY18" fmla="*/ 906587 h 906587"/>
              <a:gd name="connsiteX19" fmla="*/ 619433 w 4021394"/>
              <a:gd name="connsiteY19" fmla="*/ 896755 h 906587"/>
              <a:gd name="connsiteX20" fmla="*/ 727587 w 4021394"/>
              <a:gd name="connsiteY20" fmla="*/ 877091 h 906587"/>
              <a:gd name="connsiteX21" fmla="*/ 806245 w 4021394"/>
              <a:gd name="connsiteY21" fmla="*/ 857426 h 906587"/>
              <a:gd name="connsiteX22" fmla="*/ 934065 w 4021394"/>
              <a:gd name="connsiteY22" fmla="*/ 837762 h 906587"/>
              <a:gd name="connsiteX23" fmla="*/ 1002891 w 4021394"/>
              <a:gd name="connsiteY23" fmla="*/ 818097 h 906587"/>
              <a:gd name="connsiteX24" fmla="*/ 1032387 w 4021394"/>
              <a:gd name="connsiteY24" fmla="*/ 808265 h 906587"/>
              <a:gd name="connsiteX25" fmla="*/ 1071716 w 4021394"/>
              <a:gd name="connsiteY25" fmla="*/ 798433 h 906587"/>
              <a:gd name="connsiteX26" fmla="*/ 1101213 w 4021394"/>
              <a:gd name="connsiteY26" fmla="*/ 788600 h 906587"/>
              <a:gd name="connsiteX27" fmla="*/ 1288026 w 4021394"/>
              <a:gd name="connsiteY27" fmla="*/ 759104 h 906587"/>
              <a:gd name="connsiteX28" fmla="*/ 1386349 w 4021394"/>
              <a:gd name="connsiteY28" fmla="*/ 729607 h 906587"/>
              <a:gd name="connsiteX29" fmla="*/ 1524000 w 4021394"/>
              <a:gd name="connsiteY29" fmla="*/ 709942 h 906587"/>
              <a:gd name="connsiteX30" fmla="*/ 1563329 w 4021394"/>
              <a:gd name="connsiteY30" fmla="*/ 700110 h 906587"/>
              <a:gd name="connsiteX31" fmla="*/ 1661652 w 4021394"/>
              <a:gd name="connsiteY31" fmla="*/ 690278 h 906587"/>
              <a:gd name="connsiteX32" fmla="*/ 1720645 w 4021394"/>
              <a:gd name="connsiteY32" fmla="*/ 680445 h 906587"/>
              <a:gd name="connsiteX33" fmla="*/ 1848465 w 4021394"/>
              <a:gd name="connsiteY33" fmla="*/ 670613 h 906587"/>
              <a:gd name="connsiteX34" fmla="*/ 1936955 w 4021394"/>
              <a:gd name="connsiteY34" fmla="*/ 650949 h 906587"/>
              <a:gd name="connsiteX35" fmla="*/ 2054942 w 4021394"/>
              <a:gd name="connsiteY35" fmla="*/ 641116 h 906587"/>
              <a:gd name="connsiteX36" fmla="*/ 2172929 w 4021394"/>
              <a:gd name="connsiteY36" fmla="*/ 621452 h 906587"/>
              <a:gd name="connsiteX37" fmla="*/ 2261420 w 4021394"/>
              <a:gd name="connsiteY37" fmla="*/ 611620 h 906587"/>
              <a:gd name="connsiteX38" fmla="*/ 2359742 w 4021394"/>
              <a:gd name="connsiteY38" fmla="*/ 591955 h 906587"/>
              <a:gd name="connsiteX39" fmla="*/ 2399071 w 4021394"/>
              <a:gd name="connsiteY39" fmla="*/ 582123 h 906587"/>
              <a:gd name="connsiteX40" fmla="*/ 2556387 w 4021394"/>
              <a:gd name="connsiteY40" fmla="*/ 572291 h 906587"/>
              <a:gd name="connsiteX41" fmla="*/ 2615381 w 4021394"/>
              <a:gd name="connsiteY41" fmla="*/ 562458 h 906587"/>
              <a:gd name="connsiteX42" fmla="*/ 2723536 w 4021394"/>
              <a:gd name="connsiteY42" fmla="*/ 552626 h 906587"/>
              <a:gd name="connsiteX43" fmla="*/ 2812026 w 4021394"/>
              <a:gd name="connsiteY43" fmla="*/ 542794 h 906587"/>
              <a:gd name="connsiteX44" fmla="*/ 2979174 w 4021394"/>
              <a:gd name="connsiteY44" fmla="*/ 523129 h 906587"/>
              <a:gd name="connsiteX45" fmla="*/ 3077497 w 4021394"/>
              <a:gd name="connsiteY45" fmla="*/ 503465 h 906587"/>
              <a:gd name="connsiteX46" fmla="*/ 3146323 w 4021394"/>
              <a:gd name="connsiteY46" fmla="*/ 493633 h 906587"/>
              <a:gd name="connsiteX47" fmla="*/ 3195484 w 4021394"/>
              <a:gd name="connsiteY47" fmla="*/ 483800 h 906587"/>
              <a:gd name="connsiteX48" fmla="*/ 3873910 w 4021394"/>
              <a:gd name="connsiteY48" fmla="*/ 464136 h 906587"/>
              <a:gd name="connsiteX49" fmla="*/ 3903407 w 4021394"/>
              <a:gd name="connsiteY49" fmla="*/ 454304 h 906587"/>
              <a:gd name="connsiteX50" fmla="*/ 3962400 w 4021394"/>
              <a:gd name="connsiteY50" fmla="*/ 385478 h 906587"/>
              <a:gd name="connsiteX51" fmla="*/ 4001729 w 4021394"/>
              <a:gd name="connsiteY51" fmla="*/ 326484 h 906587"/>
              <a:gd name="connsiteX52" fmla="*/ 4021394 w 4021394"/>
              <a:gd name="connsiteY52" fmla="*/ 296987 h 906587"/>
              <a:gd name="connsiteX53" fmla="*/ 4011562 w 4021394"/>
              <a:gd name="connsiteY53" fmla="*/ 257658 h 906587"/>
              <a:gd name="connsiteX54" fmla="*/ 3982065 w 4021394"/>
              <a:gd name="connsiteY54" fmla="*/ 237994 h 906587"/>
              <a:gd name="connsiteX55" fmla="*/ 3923071 w 4021394"/>
              <a:gd name="connsiteY55" fmla="*/ 188833 h 906587"/>
              <a:gd name="connsiteX56" fmla="*/ 3873910 w 4021394"/>
              <a:gd name="connsiteY56" fmla="*/ 149504 h 906587"/>
              <a:gd name="connsiteX57" fmla="*/ 3746091 w 4021394"/>
              <a:gd name="connsiteY57" fmla="*/ 61013 h 906587"/>
              <a:gd name="connsiteX58" fmla="*/ 3716594 w 4021394"/>
              <a:gd name="connsiteY58" fmla="*/ 41349 h 906587"/>
              <a:gd name="connsiteX59" fmla="*/ 3677265 w 4021394"/>
              <a:gd name="connsiteY59" fmla="*/ 31516 h 906587"/>
              <a:gd name="connsiteX60" fmla="*/ 3657600 w 4021394"/>
              <a:gd name="connsiteY60" fmla="*/ 2020 h 906587"/>
              <a:gd name="connsiteX61" fmla="*/ 3087329 w 4021394"/>
              <a:gd name="connsiteY61" fmla="*/ 11852 h 906587"/>
              <a:gd name="connsiteX62" fmla="*/ 3048000 w 4021394"/>
              <a:gd name="connsiteY62" fmla="*/ 21684 h 906587"/>
              <a:gd name="connsiteX63" fmla="*/ 2959510 w 4021394"/>
              <a:gd name="connsiteY63" fmla="*/ 31516 h 906587"/>
              <a:gd name="connsiteX64" fmla="*/ 2930013 w 4021394"/>
              <a:gd name="connsiteY64" fmla="*/ 41349 h 906587"/>
              <a:gd name="connsiteX65" fmla="*/ 2713703 w 4021394"/>
              <a:gd name="connsiteY65" fmla="*/ 61013 h 906587"/>
              <a:gd name="connsiteX66" fmla="*/ 2261420 w 4021394"/>
              <a:gd name="connsiteY66" fmla="*/ 70845 h 906587"/>
              <a:gd name="connsiteX67" fmla="*/ 2064774 w 4021394"/>
              <a:gd name="connsiteY67" fmla="*/ 90510 h 906587"/>
              <a:gd name="connsiteX68" fmla="*/ 1956620 w 4021394"/>
              <a:gd name="connsiteY68" fmla="*/ 100342 h 906587"/>
              <a:gd name="connsiteX69" fmla="*/ 1750142 w 4021394"/>
              <a:gd name="connsiteY69" fmla="*/ 120007 h 906587"/>
              <a:gd name="connsiteX70" fmla="*/ 1661652 w 4021394"/>
              <a:gd name="connsiteY70" fmla="*/ 110174 h 906587"/>
              <a:gd name="connsiteX71" fmla="*/ 1494503 w 4021394"/>
              <a:gd name="connsiteY71" fmla="*/ 120007 h 906587"/>
              <a:gd name="connsiteX72" fmla="*/ 1356852 w 4021394"/>
              <a:gd name="connsiteY72" fmla="*/ 129839 h 906587"/>
              <a:gd name="connsiteX73" fmla="*/ 1278194 w 4021394"/>
              <a:gd name="connsiteY73" fmla="*/ 139671 h 906587"/>
              <a:gd name="connsiteX74" fmla="*/ 1170039 w 4021394"/>
              <a:gd name="connsiteY74" fmla="*/ 149504 h 906587"/>
              <a:gd name="connsiteX75" fmla="*/ 334297 w 4021394"/>
              <a:gd name="connsiteY75" fmla="*/ 149504 h 906587"/>
              <a:gd name="connsiteX76" fmla="*/ 294968 w 4021394"/>
              <a:gd name="connsiteY76" fmla="*/ 159336 h 906587"/>
              <a:gd name="connsiteX77" fmla="*/ 235974 w 4021394"/>
              <a:gd name="connsiteY77" fmla="*/ 169168 h 906587"/>
              <a:gd name="connsiteX78" fmla="*/ 68826 w 4021394"/>
              <a:gd name="connsiteY78" fmla="*/ 159336 h 906587"/>
              <a:gd name="connsiteX79" fmla="*/ 39329 w 4021394"/>
              <a:gd name="connsiteY79" fmla="*/ 139671 h 90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021394" h="906587">
                <a:moveTo>
                  <a:pt x="78658" y="70845"/>
                </a:moveTo>
                <a:cubicBezTo>
                  <a:pt x="75381" y="87232"/>
                  <a:pt x="72879" y="103794"/>
                  <a:pt x="68826" y="120007"/>
                </a:cubicBezTo>
                <a:cubicBezTo>
                  <a:pt x="66312" y="130062"/>
                  <a:pt x="61508" y="139449"/>
                  <a:pt x="58994" y="149504"/>
                </a:cubicBezTo>
                <a:cubicBezTo>
                  <a:pt x="54941" y="165717"/>
                  <a:pt x="53559" y="182542"/>
                  <a:pt x="49162" y="198665"/>
                </a:cubicBezTo>
                <a:cubicBezTo>
                  <a:pt x="43708" y="218663"/>
                  <a:pt x="34524" y="237549"/>
                  <a:pt x="29497" y="257658"/>
                </a:cubicBezTo>
                <a:cubicBezTo>
                  <a:pt x="26220" y="270768"/>
                  <a:pt x="23377" y="283994"/>
                  <a:pt x="19665" y="296987"/>
                </a:cubicBezTo>
                <a:cubicBezTo>
                  <a:pt x="16818" y="306952"/>
                  <a:pt x="12347" y="316429"/>
                  <a:pt x="9833" y="326484"/>
                </a:cubicBezTo>
                <a:cubicBezTo>
                  <a:pt x="5780" y="342697"/>
                  <a:pt x="3278" y="359258"/>
                  <a:pt x="0" y="375645"/>
                </a:cubicBezTo>
                <a:cubicBezTo>
                  <a:pt x="3278" y="428084"/>
                  <a:pt x="4333" y="480709"/>
                  <a:pt x="9833" y="532962"/>
                </a:cubicBezTo>
                <a:cubicBezTo>
                  <a:pt x="10918" y="543269"/>
                  <a:pt x="13916" y="553835"/>
                  <a:pt x="19665" y="562458"/>
                </a:cubicBezTo>
                <a:cubicBezTo>
                  <a:pt x="27378" y="574028"/>
                  <a:pt x="40113" y="581397"/>
                  <a:pt x="49162" y="591955"/>
                </a:cubicBezTo>
                <a:cubicBezTo>
                  <a:pt x="59826" y="604397"/>
                  <a:pt x="69133" y="617949"/>
                  <a:pt x="78658" y="631284"/>
                </a:cubicBezTo>
                <a:cubicBezTo>
                  <a:pt x="85526" y="640900"/>
                  <a:pt x="89967" y="652425"/>
                  <a:pt x="98323" y="660781"/>
                </a:cubicBezTo>
                <a:cubicBezTo>
                  <a:pt x="109910" y="672368"/>
                  <a:pt x="125210" y="679613"/>
                  <a:pt x="137652" y="690278"/>
                </a:cubicBezTo>
                <a:cubicBezTo>
                  <a:pt x="148209" y="699327"/>
                  <a:pt x="156387" y="710969"/>
                  <a:pt x="167149" y="719774"/>
                </a:cubicBezTo>
                <a:cubicBezTo>
                  <a:pt x="192515" y="740528"/>
                  <a:pt x="214715" y="768404"/>
                  <a:pt x="245807" y="778768"/>
                </a:cubicBezTo>
                <a:cubicBezTo>
                  <a:pt x="276322" y="788940"/>
                  <a:pt x="284258" y="790040"/>
                  <a:pt x="314633" y="808265"/>
                </a:cubicBezTo>
                <a:cubicBezTo>
                  <a:pt x="334899" y="820424"/>
                  <a:pt x="352487" y="837025"/>
                  <a:pt x="373626" y="847594"/>
                </a:cubicBezTo>
                <a:cubicBezTo>
                  <a:pt x="462853" y="892208"/>
                  <a:pt x="427893" y="870663"/>
                  <a:pt x="481781" y="906587"/>
                </a:cubicBezTo>
                <a:cubicBezTo>
                  <a:pt x="527665" y="903310"/>
                  <a:pt x="573660" y="901332"/>
                  <a:pt x="619433" y="896755"/>
                </a:cubicBezTo>
                <a:cubicBezTo>
                  <a:pt x="637144" y="894984"/>
                  <a:pt x="707302" y="881772"/>
                  <a:pt x="727587" y="877091"/>
                </a:cubicBezTo>
                <a:cubicBezTo>
                  <a:pt x="753921" y="871014"/>
                  <a:pt x="779586" y="861869"/>
                  <a:pt x="806245" y="857426"/>
                </a:cubicBezTo>
                <a:cubicBezTo>
                  <a:pt x="888099" y="843784"/>
                  <a:pt x="845503" y="850413"/>
                  <a:pt x="934065" y="837762"/>
                </a:cubicBezTo>
                <a:cubicBezTo>
                  <a:pt x="1004775" y="814191"/>
                  <a:pt x="916488" y="842783"/>
                  <a:pt x="1002891" y="818097"/>
                </a:cubicBezTo>
                <a:cubicBezTo>
                  <a:pt x="1012856" y="815250"/>
                  <a:pt x="1022422" y="811112"/>
                  <a:pt x="1032387" y="808265"/>
                </a:cubicBezTo>
                <a:cubicBezTo>
                  <a:pt x="1045380" y="804553"/>
                  <a:pt x="1058723" y="802145"/>
                  <a:pt x="1071716" y="798433"/>
                </a:cubicBezTo>
                <a:cubicBezTo>
                  <a:pt x="1081681" y="795586"/>
                  <a:pt x="1091050" y="790633"/>
                  <a:pt x="1101213" y="788600"/>
                </a:cubicBezTo>
                <a:cubicBezTo>
                  <a:pt x="1159893" y="776864"/>
                  <a:pt x="1227488" y="767752"/>
                  <a:pt x="1288026" y="759104"/>
                </a:cubicBezTo>
                <a:cubicBezTo>
                  <a:pt x="1325657" y="746560"/>
                  <a:pt x="1349194" y="737038"/>
                  <a:pt x="1386349" y="729607"/>
                </a:cubicBezTo>
                <a:cubicBezTo>
                  <a:pt x="1479202" y="711036"/>
                  <a:pt x="1415227" y="728070"/>
                  <a:pt x="1524000" y="709942"/>
                </a:cubicBezTo>
                <a:cubicBezTo>
                  <a:pt x="1537329" y="707721"/>
                  <a:pt x="1549952" y="702021"/>
                  <a:pt x="1563329" y="700110"/>
                </a:cubicBezTo>
                <a:cubicBezTo>
                  <a:pt x="1595936" y="695452"/>
                  <a:pt x="1628969" y="694364"/>
                  <a:pt x="1661652" y="690278"/>
                </a:cubicBezTo>
                <a:cubicBezTo>
                  <a:pt x="1681434" y="687805"/>
                  <a:pt x="1700819" y="682532"/>
                  <a:pt x="1720645" y="680445"/>
                </a:cubicBezTo>
                <a:cubicBezTo>
                  <a:pt x="1763143" y="675971"/>
                  <a:pt x="1805858" y="673890"/>
                  <a:pt x="1848465" y="670613"/>
                </a:cubicBezTo>
                <a:cubicBezTo>
                  <a:pt x="1872606" y="664578"/>
                  <a:pt x="1913377" y="653723"/>
                  <a:pt x="1936955" y="650949"/>
                </a:cubicBezTo>
                <a:cubicBezTo>
                  <a:pt x="1976150" y="646338"/>
                  <a:pt x="2015613" y="644394"/>
                  <a:pt x="2054942" y="641116"/>
                </a:cubicBezTo>
                <a:cubicBezTo>
                  <a:pt x="2112171" y="629670"/>
                  <a:pt x="2107885" y="629582"/>
                  <a:pt x="2172929" y="621452"/>
                </a:cubicBezTo>
                <a:cubicBezTo>
                  <a:pt x="2202378" y="617771"/>
                  <a:pt x="2232105" y="616249"/>
                  <a:pt x="2261420" y="611620"/>
                </a:cubicBezTo>
                <a:cubicBezTo>
                  <a:pt x="2294434" y="606407"/>
                  <a:pt x="2327317" y="600061"/>
                  <a:pt x="2359742" y="591955"/>
                </a:cubicBezTo>
                <a:cubicBezTo>
                  <a:pt x="2372852" y="588678"/>
                  <a:pt x="2385625" y="583468"/>
                  <a:pt x="2399071" y="582123"/>
                </a:cubicBezTo>
                <a:cubicBezTo>
                  <a:pt x="2451351" y="576895"/>
                  <a:pt x="2503948" y="575568"/>
                  <a:pt x="2556387" y="572291"/>
                </a:cubicBezTo>
                <a:cubicBezTo>
                  <a:pt x="2576052" y="569013"/>
                  <a:pt x="2595582" y="564787"/>
                  <a:pt x="2615381" y="562458"/>
                </a:cubicBezTo>
                <a:cubicBezTo>
                  <a:pt x="2651333" y="558228"/>
                  <a:pt x="2687515" y="556228"/>
                  <a:pt x="2723536" y="552626"/>
                </a:cubicBezTo>
                <a:cubicBezTo>
                  <a:pt x="2753067" y="549673"/>
                  <a:pt x="2782529" y="546071"/>
                  <a:pt x="2812026" y="542794"/>
                </a:cubicBezTo>
                <a:cubicBezTo>
                  <a:pt x="2901560" y="520411"/>
                  <a:pt x="2810218" y="540914"/>
                  <a:pt x="2979174" y="523129"/>
                </a:cubicBezTo>
                <a:cubicBezTo>
                  <a:pt x="3070585" y="513507"/>
                  <a:pt x="3005889" y="516484"/>
                  <a:pt x="3077497" y="503465"/>
                </a:cubicBezTo>
                <a:cubicBezTo>
                  <a:pt x="3100298" y="499319"/>
                  <a:pt x="3123463" y="497443"/>
                  <a:pt x="3146323" y="493633"/>
                </a:cubicBezTo>
                <a:cubicBezTo>
                  <a:pt x="3162807" y="490886"/>
                  <a:pt x="3178818" y="485035"/>
                  <a:pt x="3195484" y="483800"/>
                </a:cubicBezTo>
                <a:cubicBezTo>
                  <a:pt x="3365011" y="471242"/>
                  <a:pt x="3768049" y="466388"/>
                  <a:pt x="3873910" y="464136"/>
                </a:cubicBezTo>
                <a:cubicBezTo>
                  <a:pt x="3883742" y="460859"/>
                  <a:pt x="3894784" y="460053"/>
                  <a:pt x="3903407" y="454304"/>
                </a:cubicBezTo>
                <a:cubicBezTo>
                  <a:pt x="3922501" y="441575"/>
                  <a:pt x="3950475" y="402513"/>
                  <a:pt x="3962400" y="385478"/>
                </a:cubicBezTo>
                <a:cubicBezTo>
                  <a:pt x="3975953" y="366116"/>
                  <a:pt x="3988619" y="346149"/>
                  <a:pt x="4001729" y="326484"/>
                </a:cubicBezTo>
                <a:lnTo>
                  <a:pt x="4021394" y="296987"/>
                </a:lnTo>
                <a:cubicBezTo>
                  <a:pt x="4018117" y="283877"/>
                  <a:pt x="4019058" y="268902"/>
                  <a:pt x="4011562" y="257658"/>
                </a:cubicBezTo>
                <a:cubicBezTo>
                  <a:pt x="4005007" y="247826"/>
                  <a:pt x="3990421" y="246350"/>
                  <a:pt x="3982065" y="237994"/>
                </a:cubicBezTo>
                <a:cubicBezTo>
                  <a:pt x="3892458" y="148389"/>
                  <a:pt x="4049636" y="273209"/>
                  <a:pt x="3923071" y="188833"/>
                </a:cubicBezTo>
                <a:cubicBezTo>
                  <a:pt x="3905610" y="177192"/>
                  <a:pt x="3890923" y="161791"/>
                  <a:pt x="3873910" y="149504"/>
                </a:cubicBezTo>
                <a:cubicBezTo>
                  <a:pt x="3831900" y="119163"/>
                  <a:pt x="3788793" y="90371"/>
                  <a:pt x="3746091" y="61013"/>
                </a:cubicBezTo>
                <a:cubicBezTo>
                  <a:pt x="3736353" y="54318"/>
                  <a:pt x="3728058" y="44215"/>
                  <a:pt x="3716594" y="41349"/>
                </a:cubicBezTo>
                <a:lnTo>
                  <a:pt x="3677265" y="31516"/>
                </a:lnTo>
                <a:cubicBezTo>
                  <a:pt x="3670710" y="21684"/>
                  <a:pt x="3669410" y="2414"/>
                  <a:pt x="3657600" y="2020"/>
                </a:cubicBezTo>
                <a:cubicBezTo>
                  <a:pt x="3467587" y="-4314"/>
                  <a:pt x="3277349" y="5722"/>
                  <a:pt x="3087329" y="11852"/>
                </a:cubicBezTo>
                <a:cubicBezTo>
                  <a:pt x="3073823" y="12288"/>
                  <a:pt x="3061356" y="19629"/>
                  <a:pt x="3048000" y="21684"/>
                </a:cubicBezTo>
                <a:cubicBezTo>
                  <a:pt x="3018667" y="26197"/>
                  <a:pt x="2989007" y="28239"/>
                  <a:pt x="2959510" y="31516"/>
                </a:cubicBezTo>
                <a:cubicBezTo>
                  <a:pt x="2949678" y="34794"/>
                  <a:pt x="2940068" y="38835"/>
                  <a:pt x="2930013" y="41349"/>
                </a:cubicBezTo>
                <a:cubicBezTo>
                  <a:pt x="2856756" y="59664"/>
                  <a:pt x="2795228" y="58425"/>
                  <a:pt x="2713703" y="61013"/>
                </a:cubicBezTo>
                <a:cubicBezTo>
                  <a:pt x="2562982" y="65798"/>
                  <a:pt x="2412181" y="67568"/>
                  <a:pt x="2261420" y="70845"/>
                </a:cubicBezTo>
                <a:cubicBezTo>
                  <a:pt x="1920183" y="97096"/>
                  <a:pt x="2279113" y="66695"/>
                  <a:pt x="2064774" y="90510"/>
                </a:cubicBezTo>
                <a:cubicBezTo>
                  <a:pt x="2028795" y="94508"/>
                  <a:pt x="1992640" y="96740"/>
                  <a:pt x="1956620" y="100342"/>
                </a:cubicBezTo>
                <a:cubicBezTo>
                  <a:pt x="1743726" y="121631"/>
                  <a:pt x="2010973" y="98269"/>
                  <a:pt x="1750142" y="120007"/>
                </a:cubicBezTo>
                <a:cubicBezTo>
                  <a:pt x="1720645" y="116729"/>
                  <a:pt x="1691330" y="110174"/>
                  <a:pt x="1661652" y="110174"/>
                </a:cubicBezTo>
                <a:cubicBezTo>
                  <a:pt x="1605839" y="110174"/>
                  <a:pt x="1550200" y="116414"/>
                  <a:pt x="1494503" y="120007"/>
                </a:cubicBezTo>
                <a:lnTo>
                  <a:pt x="1356852" y="129839"/>
                </a:lnTo>
                <a:cubicBezTo>
                  <a:pt x="1330537" y="132231"/>
                  <a:pt x="1304472" y="136905"/>
                  <a:pt x="1278194" y="139671"/>
                </a:cubicBezTo>
                <a:cubicBezTo>
                  <a:pt x="1242193" y="143461"/>
                  <a:pt x="1206091" y="146226"/>
                  <a:pt x="1170039" y="149504"/>
                </a:cubicBezTo>
                <a:cubicBezTo>
                  <a:pt x="944152" y="146132"/>
                  <a:pt x="598196" y="125513"/>
                  <a:pt x="334297" y="149504"/>
                </a:cubicBezTo>
                <a:cubicBezTo>
                  <a:pt x="320839" y="150727"/>
                  <a:pt x="308219" y="156686"/>
                  <a:pt x="294968" y="159336"/>
                </a:cubicBezTo>
                <a:cubicBezTo>
                  <a:pt x="275419" y="163246"/>
                  <a:pt x="255639" y="165891"/>
                  <a:pt x="235974" y="169168"/>
                </a:cubicBezTo>
                <a:cubicBezTo>
                  <a:pt x="180258" y="165891"/>
                  <a:pt x="124361" y="164889"/>
                  <a:pt x="68826" y="159336"/>
                </a:cubicBezTo>
                <a:cubicBezTo>
                  <a:pt x="36220" y="156075"/>
                  <a:pt x="39329" y="157462"/>
                  <a:pt x="39329" y="139671"/>
                </a:cubicBezTo>
              </a:path>
            </a:pathLst>
          </a:custGeom>
          <a:no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endParaRPr lang="en-029" sz="900" dirty="0">
              <a:latin typeface="Arial" pitchFamily="34" charset="0"/>
            </a:endParaRPr>
          </a:p>
        </p:txBody>
      </p:sp>
      <p:cxnSp>
        <p:nvCxnSpPr>
          <p:cNvPr id="8" name="Straight Arrow Connector 7">
            <a:extLst>
              <a:ext uri="{FF2B5EF4-FFF2-40B4-BE49-F238E27FC236}">
                <a16:creationId xmlns:a16="http://schemas.microsoft.com/office/drawing/2014/main" id="{B76A00EE-AA68-4088-917A-0031948FA19B}"/>
              </a:ext>
            </a:extLst>
          </p:cNvPr>
          <p:cNvCxnSpPr/>
          <p:nvPr/>
        </p:nvCxnSpPr>
        <p:spPr bwMode="auto">
          <a:xfrm>
            <a:off x="3714750" y="3886200"/>
            <a:ext cx="800100" cy="571500"/>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Tree>
    <p:extLst>
      <p:ext uri="{BB962C8B-B14F-4D97-AF65-F5344CB8AC3E}">
        <p14:creationId xmlns:p14="http://schemas.microsoft.com/office/powerpoint/2010/main" val="3243953707"/>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766F9-D121-4A7D-940C-9175A9F54B0B}"/>
              </a:ext>
            </a:extLst>
          </p:cNvPr>
          <p:cNvSpPr>
            <a:spLocks noGrp="1"/>
          </p:cNvSpPr>
          <p:nvPr>
            <p:ph type="ctrTitle"/>
          </p:nvPr>
        </p:nvSpPr>
        <p:spPr/>
        <p:txBody>
          <a:bodyPr>
            <a:normAutofit fontScale="90000"/>
          </a:bodyPr>
          <a:lstStyle/>
          <a:p>
            <a:r>
              <a:rPr lang="en-US" dirty="0"/>
              <a:t>Allocation of Construction Risk to Investor and Capacity Charge</a:t>
            </a:r>
          </a:p>
        </p:txBody>
      </p:sp>
      <p:sp>
        <p:nvSpPr>
          <p:cNvPr id="3" name="Content Placeholder 2">
            <a:extLst>
              <a:ext uri="{FF2B5EF4-FFF2-40B4-BE49-F238E27FC236}">
                <a16:creationId xmlns:a16="http://schemas.microsoft.com/office/drawing/2014/main" id="{73B4AEDB-924C-4BFE-9145-E0CED78437B7}"/>
              </a:ext>
            </a:extLst>
          </p:cNvPr>
          <p:cNvSpPr>
            <a:spLocks noGrp="1"/>
          </p:cNvSpPr>
          <p:nvPr>
            <p:ph type="body" sz="quarter" idx="13"/>
          </p:nvPr>
        </p:nvSpPr>
        <p:spPr/>
        <p:txBody>
          <a:bodyPr>
            <a:normAutofit/>
          </a:bodyPr>
          <a:lstStyle/>
          <a:p>
            <a:r>
              <a:rPr lang="en-US" sz="2100" dirty="0"/>
              <a:t>Contracts Signed at FC and not COD</a:t>
            </a:r>
          </a:p>
          <a:p>
            <a:pPr lvl="1"/>
            <a:r>
              <a:rPr lang="en-US" sz="1950" dirty="0"/>
              <a:t>Expressed in Price/kW-mo not Price/kWh</a:t>
            </a:r>
          </a:p>
          <a:p>
            <a:pPr lvl="1"/>
            <a:r>
              <a:rPr lang="en-US" sz="1800" dirty="0"/>
              <a:t>Like promises before marriage date (at engagement)</a:t>
            </a:r>
          </a:p>
          <a:p>
            <a:r>
              <a:rPr lang="en-US" sz="2100" dirty="0"/>
              <a:t>Pricing of Capacity Fixed (exchange rates)</a:t>
            </a:r>
          </a:p>
          <a:p>
            <a:pPr lvl="1"/>
            <a:r>
              <a:rPr lang="en-US" sz="1800" dirty="0"/>
              <a:t>Also Exceptions for Inflation during Construction</a:t>
            </a:r>
          </a:p>
          <a:p>
            <a:pPr lvl="1"/>
            <a:r>
              <a:rPr lang="en-US" sz="1800" dirty="0"/>
              <a:t>Price does not vary with production</a:t>
            </a:r>
          </a:p>
          <a:p>
            <a:pPr lvl="1"/>
            <a:r>
              <a:rPr lang="en-US" sz="1800" dirty="0"/>
              <a:t>Price does not increase with over-run</a:t>
            </a:r>
          </a:p>
          <a:p>
            <a:r>
              <a:rPr lang="en-US" sz="2100" dirty="0"/>
              <a:t>Liquidated Damages so cannot compensate with delay</a:t>
            </a:r>
          </a:p>
          <a:p>
            <a:r>
              <a:rPr lang="en-US" sz="2100" dirty="0"/>
              <a:t>Liquidated Damages so cannot compensate with poor performance</a:t>
            </a:r>
          </a:p>
          <a:p>
            <a:pPr lvl="1"/>
            <a:r>
              <a:rPr lang="en-US" sz="1950" dirty="0"/>
              <a:t>Liquidated damages should also compensate for interest</a:t>
            </a:r>
          </a:p>
          <a:p>
            <a:pPr lvl="1"/>
            <a:r>
              <a:rPr lang="en-US" sz="1950" dirty="0"/>
              <a:t>Liquidated damages cannot be arbitrary</a:t>
            </a:r>
          </a:p>
          <a:p>
            <a:pPr lvl="1"/>
            <a:endParaRPr lang="en-US" sz="1950" dirty="0"/>
          </a:p>
        </p:txBody>
      </p:sp>
      <p:sp>
        <p:nvSpPr>
          <p:cNvPr id="4" name="Slide Number Placeholder 3">
            <a:extLst>
              <a:ext uri="{FF2B5EF4-FFF2-40B4-BE49-F238E27FC236}">
                <a16:creationId xmlns:a16="http://schemas.microsoft.com/office/drawing/2014/main" id="{AF813816-AFBD-4058-A06C-B64AB1F90C3D}"/>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275</a:t>
            </a:fld>
            <a:endParaRPr lang="en-GB" dirty="0"/>
          </a:p>
        </p:txBody>
      </p:sp>
    </p:spTree>
    <p:extLst>
      <p:ext uri="{BB962C8B-B14F-4D97-AF65-F5344CB8AC3E}">
        <p14:creationId xmlns:p14="http://schemas.microsoft.com/office/powerpoint/2010/main" val="3801733954"/>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ctrTitle"/>
          </p:nvPr>
        </p:nvSpPr>
        <p:spPr/>
        <p:txBody>
          <a:bodyPr>
            <a:normAutofit fontScale="90000"/>
          </a:bodyPr>
          <a:lstStyle/>
          <a:p>
            <a:r>
              <a:rPr lang="en-US" altLang="en-US" dirty="0"/>
              <a:t>Comparative Plant Costs for Natural Gas and Benchmarking – High EPC “Risk Premiums”</a:t>
            </a:r>
          </a:p>
        </p:txBody>
      </p:sp>
      <p:pic>
        <p:nvPicPr>
          <p:cNvPr id="91139"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871216" y="1801368"/>
            <a:ext cx="2532888" cy="4427048"/>
          </a:xfrm>
        </p:spPr>
      </p:pic>
    </p:spTree>
    <p:extLst>
      <p:ext uri="{BB962C8B-B14F-4D97-AF65-F5344CB8AC3E}">
        <p14:creationId xmlns:p14="http://schemas.microsoft.com/office/powerpoint/2010/main" val="4030526235"/>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60C286-0C7C-47B4-A20E-B8CEAC8CAEA9}"/>
              </a:ext>
            </a:extLst>
          </p:cNvPr>
          <p:cNvSpPr>
            <a:spLocks noGrp="1"/>
          </p:cNvSpPr>
          <p:nvPr>
            <p:ph type="ctrTitle"/>
          </p:nvPr>
        </p:nvSpPr>
        <p:spPr/>
        <p:txBody>
          <a:bodyPr/>
          <a:lstStyle/>
          <a:p>
            <a:r>
              <a:rPr lang="en-US" dirty="0"/>
              <a:t>Excerpts from NBET PPA</a:t>
            </a:r>
          </a:p>
        </p:txBody>
      </p:sp>
      <p:sp>
        <p:nvSpPr>
          <p:cNvPr id="2" name="Text Placeholder 1">
            <a:extLst>
              <a:ext uri="{FF2B5EF4-FFF2-40B4-BE49-F238E27FC236}">
                <a16:creationId xmlns:a16="http://schemas.microsoft.com/office/drawing/2014/main" id="{1C882E17-1315-E1DD-7FCE-807F58461B36}"/>
              </a:ext>
            </a:extLst>
          </p:cNvPr>
          <p:cNvSpPr>
            <a:spLocks noGrp="1"/>
          </p:cNvSpPr>
          <p:nvPr>
            <p:ph type="body" sz="quarter" idx="13"/>
          </p:nvPr>
        </p:nvSpPr>
        <p:spPr/>
        <p:txBody>
          <a:bodyPr/>
          <a:lstStyle/>
          <a:p>
            <a:endParaRPr lang="en-US"/>
          </a:p>
        </p:txBody>
      </p:sp>
      <p:pic>
        <p:nvPicPr>
          <p:cNvPr id="5" name="Content Placeholder 4">
            <a:extLst>
              <a:ext uri="{FF2B5EF4-FFF2-40B4-BE49-F238E27FC236}">
                <a16:creationId xmlns:a16="http://schemas.microsoft.com/office/drawing/2014/main" id="{4D01C055-894E-4F94-BAD2-DF29C21BA841}"/>
              </a:ext>
            </a:extLst>
          </p:cNvPr>
          <p:cNvPicPr>
            <a:picLocks noGrp="1" noChangeAspect="1"/>
          </p:cNvPicPr>
          <p:nvPr>
            <p:ph idx="4294967295"/>
          </p:nvPr>
        </p:nvPicPr>
        <p:blipFill>
          <a:blip r:embed="rId2"/>
          <a:stretch>
            <a:fillRect/>
          </a:stretch>
        </p:blipFill>
        <p:spPr>
          <a:xfrm>
            <a:off x="0" y="1689100"/>
            <a:ext cx="4056063" cy="3686175"/>
          </a:xfrm>
          <a:prstGeom prst="rect">
            <a:avLst/>
          </a:prstGeom>
        </p:spPr>
      </p:pic>
      <p:sp>
        <p:nvSpPr>
          <p:cNvPr id="4" name="Slide Number Placeholder 3">
            <a:extLst>
              <a:ext uri="{FF2B5EF4-FFF2-40B4-BE49-F238E27FC236}">
                <a16:creationId xmlns:a16="http://schemas.microsoft.com/office/drawing/2014/main" id="{D1E0ABAE-45D1-422D-9F72-E3BDBA5EBCCF}"/>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B241CD2-1E45-42A3-B213-66A034DF9A3B}" type="slidenum">
              <a:rPr lang="en-GB" smtClean="0"/>
              <a:pPr algn="ctr"/>
              <a:t>277</a:t>
            </a:fld>
            <a:endParaRPr lang="ko-KR" altLang="en-US" dirty="0"/>
          </a:p>
        </p:txBody>
      </p:sp>
      <p:pic>
        <p:nvPicPr>
          <p:cNvPr id="6" name="Content Placeholder 3">
            <a:extLst>
              <a:ext uri="{FF2B5EF4-FFF2-40B4-BE49-F238E27FC236}">
                <a16:creationId xmlns:a16="http://schemas.microsoft.com/office/drawing/2014/main" id="{ED9F5F60-01DC-4BFD-AC47-AAD50034BE47}"/>
              </a:ext>
            </a:extLst>
          </p:cNvPr>
          <p:cNvPicPr>
            <a:picLocks noChangeAspect="1"/>
          </p:cNvPicPr>
          <p:nvPr/>
        </p:nvPicPr>
        <p:blipFill>
          <a:blip r:embed="rId3"/>
          <a:stretch>
            <a:fillRect/>
          </a:stretch>
        </p:blipFill>
        <p:spPr>
          <a:xfrm>
            <a:off x="4572000" y="1867230"/>
            <a:ext cx="4204607" cy="3005446"/>
          </a:xfrm>
          <a:prstGeom prst="rect">
            <a:avLst/>
          </a:prstGeom>
        </p:spPr>
      </p:pic>
      <p:cxnSp>
        <p:nvCxnSpPr>
          <p:cNvPr id="7" name="Straight Arrow Connector 6">
            <a:extLst>
              <a:ext uri="{FF2B5EF4-FFF2-40B4-BE49-F238E27FC236}">
                <a16:creationId xmlns:a16="http://schemas.microsoft.com/office/drawing/2014/main" id="{56868C99-A214-4DCB-8743-1CF55679B1A9}"/>
              </a:ext>
            </a:extLst>
          </p:cNvPr>
          <p:cNvCxnSpPr/>
          <p:nvPr/>
        </p:nvCxnSpPr>
        <p:spPr>
          <a:xfrm flipH="1">
            <a:off x="7902286" y="1867231"/>
            <a:ext cx="755939" cy="216963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4571311"/>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BCBDF-06AC-4402-984E-9721242A6439}"/>
              </a:ext>
            </a:extLst>
          </p:cNvPr>
          <p:cNvSpPr>
            <a:spLocks noGrp="1"/>
          </p:cNvSpPr>
          <p:nvPr>
            <p:ph type="ctrTitle"/>
          </p:nvPr>
        </p:nvSpPr>
        <p:spPr>
          <a:xfrm>
            <a:off x="628650" y="1584431"/>
            <a:ext cx="4955722" cy="3069212"/>
          </a:xfrm>
        </p:spPr>
        <p:txBody>
          <a:bodyPr/>
          <a:lstStyle/>
          <a:p>
            <a:r>
              <a:rPr lang="en-US" dirty="0"/>
              <a:t>Indexing of Prices and Liquidated Damages</a:t>
            </a:r>
          </a:p>
        </p:txBody>
      </p:sp>
    </p:spTree>
    <p:extLst>
      <p:ext uri="{BB962C8B-B14F-4D97-AF65-F5344CB8AC3E}">
        <p14:creationId xmlns:p14="http://schemas.microsoft.com/office/powerpoint/2010/main" val="3437507971"/>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3FCE7D-7CB8-45AC-B075-3A9A2B2A4C15}"/>
              </a:ext>
            </a:extLst>
          </p:cNvPr>
          <p:cNvSpPr>
            <a:spLocks noGrp="1"/>
          </p:cNvSpPr>
          <p:nvPr>
            <p:ph type="ctrTitle"/>
          </p:nvPr>
        </p:nvSpPr>
        <p:spPr/>
        <p:txBody>
          <a:bodyPr>
            <a:normAutofit fontScale="90000"/>
          </a:bodyPr>
          <a:lstStyle/>
          <a:p>
            <a:r>
              <a:rPr lang="en-US" dirty="0"/>
              <a:t>Total Payment and Capacity Payment for NBET PPA</a:t>
            </a:r>
          </a:p>
        </p:txBody>
      </p:sp>
      <p:pic>
        <p:nvPicPr>
          <p:cNvPr id="5" name="Content Placeholder 4">
            <a:extLst>
              <a:ext uri="{FF2B5EF4-FFF2-40B4-BE49-F238E27FC236}">
                <a16:creationId xmlns:a16="http://schemas.microsoft.com/office/drawing/2014/main" id="{0B78408B-308B-449E-8E52-BF72171165E5}"/>
              </a:ext>
            </a:extLst>
          </p:cNvPr>
          <p:cNvPicPr>
            <a:picLocks noGrp="1" noChangeAspect="1"/>
          </p:cNvPicPr>
          <p:nvPr>
            <p:ph idx="4294967295"/>
          </p:nvPr>
        </p:nvPicPr>
        <p:blipFill>
          <a:blip r:embed="rId2"/>
          <a:stretch>
            <a:fillRect/>
          </a:stretch>
        </p:blipFill>
        <p:spPr>
          <a:xfrm>
            <a:off x="1636776" y="1345210"/>
            <a:ext cx="5394960" cy="4615493"/>
          </a:xfrm>
          <a:prstGeom prst="rect">
            <a:avLst/>
          </a:prstGeom>
        </p:spPr>
      </p:pic>
      <p:sp>
        <p:nvSpPr>
          <p:cNvPr id="4" name="Slide Number Placeholder 3">
            <a:extLst>
              <a:ext uri="{FF2B5EF4-FFF2-40B4-BE49-F238E27FC236}">
                <a16:creationId xmlns:a16="http://schemas.microsoft.com/office/drawing/2014/main" id="{5208A00A-43B4-4D21-88FD-3FFBA8DDD5AF}"/>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B241CD2-1E45-42A3-B213-66A034DF9A3B}" type="slidenum">
              <a:rPr lang="en-GB" smtClean="0"/>
              <a:pPr algn="ctr"/>
              <a:t>279</a:t>
            </a:fld>
            <a:endParaRPr lang="ko-KR" altLang="en-US" dirty="0"/>
          </a:p>
        </p:txBody>
      </p:sp>
    </p:spTree>
    <p:extLst>
      <p:ext uri="{BB962C8B-B14F-4D97-AF65-F5344CB8AC3E}">
        <p14:creationId xmlns:p14="http://schemas.microsoft.com/office/powerpoint/2010/main" val="23344756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74565-8210-6D2C-E8A0-2B902137045C}"/>
              </a:ext>
            </a:extLst>
          </p:cNvPr>
          <p:cNvSpPr>
            <a:spLocks noGrp="1"/>
          </p:cNvSpPr>
          <p:nvPr>
            <p:ph type="ctrTitle"/>
          </p:nvPr>
        </p:nvSpPr>
        <p:spPr/>
        <p:txBody>
          <a:bodyPr/>
          <a:lstStyle/>
          <a:p>
            <a:r>
              <a:rPr lang="en-US" dirty="0"/>
              <a:t>Why not Old Fashioned PPA – Regulated Markets</a:t>
            </a:r>
          </a:p>
        </p:txBody>
      </p:sp>
      <p:sp>
        <p:nvSpPr>
          <p:cNvPr id="3" name="Text Placeholder 2">
            <a:extLst>
              <a:ext uri="{FF2B5EF4-FFF2-40B4-BE49-F238E27FC236}">
                <a16:creationId xmlns:a16="http://schemas.microsoft.com/office/drawing/2014/main" id="{DF2AE09A-926D-DE84-AEBE-E4978DCF6704}"/>
              </a:ext>
            </a:extLst>
          </p:cNvPr>
          <p:cNvSpPr>
            <a:spLocks noGrp="1"/>
          </p:cNvSpPr>
          <p:nvPr>
            <p:ph type="body" sz="quarter" idx="13"/>
          </p:nvPr>
        </p:nvSpPr>
        <p:spPr/>
        <p:txBody>
          <a:bodyPr>
            <a:normAutofit/>
          </a:bodyPr>
          <a:lstStyle/>
          <a:p>
            <a:pPr algn="l"/>
            <a:r>
              <a:rPr lang="en-US" dirty="0"/>
              <a:t>Some markets do not allow you to find a developer and directly sign a contract</a:t>
            </a:r>
          </a:p>
          <a:p>
            <a:pPr algn="l"/>
            <a:r>
              <a:rPr lang="en-US" dirty="0"/>
              <a:t>Physical PPA is a supply of electricity that the energy service provider (e.g., local utility) ultimately feeds to the corporate buyer for consumption. </a:t>
            </a:r>
          </a:p>
          <a:p>
            <a:pPr lvl="1" algn="l"/>
            <a:r>
              <a:rPr lang="en-US" dirty="0">
                <a:solidFill>
                  <a:schemeClr val="tx1"/>
                </a:solidFill>
              </a:rPr>
              <a:t>The PPA price and settlement are typically independent of the wholesale price – CFD structure.</a:t>
            </a:r>
          </a:p>
          <a:p>
            <a:pPr algn="l"/>
            <a:r>
              <a:rPr lang="en-US" dirty="0"/>
              <a:t>May need to sleeve the power through the energy service provider for the corporate buyer’s consumption (depends on the corporate buyer rate structure and the demand charge, on-peak and off-peak energy charge).</a:t>
            </a:r>
          </a:p>
        </p:txBody>
      </p:sp>
    </p:spTree>
    <p:extLst>
      <p:ext uri="{BB962C8B-B14F-4D97-AF65-F5344CB8AC3E}">
        <p14:creationId xmlns:p14="http://schemas.microsoft.com/office/powerpoint/2010/main" val="52999103"/>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0681D-1D22-4356-A441-23573FD10E15}"/>
              </a:ext>
            </a:extLst>
          </p:cNvPr>
          <p:cNvSpPr>
            <a:spLocks noGrp="1"/>
          </p:cNvSpPr>
          <p:nvPr>
            <p:ph type="ctrTitle"/>
          </p:nvPr>
        </p:nvSpPr>
        <p:spPr>
          <a:xfrm>
            <a:off x="290614" y="1017032"/>
            <a:ext cx="8649509" cy="488877"/>
          </a:xfrm>
        </p:spPr>
        <p:txBody>
          <a:bodyPr>
            <a:normAutofit fontScale="90000"/>
          </a:bodyPr>
          <a:lstStyle/>
          <a:p>
            <a:r>
              <a:rPr lang="en-029" dirty="0"/>
              <a:t>Indexing Capacity Charge for Inflation – Protection for Devaluation During Construction Period</a:t>
            </a:r>
          </a:p>
        </p:txBody>
      </p:sp>
      <p:sp>
        <p:nvSpPr>
          <p:cNvPr id="3" name="Content Placeholder 2">
            <a:extLst>
              <a:ext uri="{FF2B5EF4-FFF2-40B4-BE49-F238E27FC236}">
                <a16:creationId xmlns:a16="http://schemas.microsoft.com/office/drawing/2014/main" id="{5C3EC65E-0056-4ABB-977C-67EF889FFE12}"/>
              </a:ext>
            </a:extLst>
          </p:cNvPr>
          <p:cNvSpPr>
            <a:spLocks noGrp="1"/>
          </p:cNvSpPr>
          <p:nvPr>
            <p:ph type="body" sz="quarter" idx="13"/>
          </p:nvPr>
        </p:nvSpPr>
        <p:spPr/>
        <p:txBody>
          <a:bodyPr/>
          <a:lstStyle/>
          <a:p>
            <a:pPr marL="44053" indent="0">
              <a:buNone/>
            </a:pPr>
            <a:endParaRPr lang="en-029" dirty="0"/>
          </a:p>
          <a:p>
            <a:endParaRPr lang="en-029" dirty="0"/>
          </a:p>
        </p:txBody>
      </p:sp>
      <p:pic>
        <p:nvPicPr>
          <p:cNvPr id="4" name="Picture 3">
            <a:extLst>
              <a:ext uri="{FF2B5EF4-FFF2-40B4-BE49-F238E27FC236}">
                <a16:creationId xmlns:a16="http://schemas.microsoft.com/office/drawing/2014/main" id="{109A5970-D99F-468C-BAB2-360B9A057D74}"/>
              </a:ext>
            </a:extLst>
          </p:cNvPr>
          <p:cNvPicPr>
            <a:picLocks noChangeAspect="1"/>
          </p:cNvPicPr>
          <p:nvPr/>
        </p:nvPicPr>
        <p:blipFill>
          <a:blip r:embed="rId2"/>
          <a:stretch>
            <a:fillRect/>
          </a:stretch>
        </p:blipFill>
        <p:spPr>
          <a:xfrm>
            <a:off x="3257550" y="2114550"/>
            <a:ext cx="4279790" cy="3824147"/>
          </a:xfrm>
          <a:prstGeom prst="rect">
            <a:avLst/>
          </a:prstGeom>
        </p:spPr>
      </p:pic>
      <p:sp>
        <p:nvSpPr>
          <p:cNvPr id="5" name="TextBox 4">
            <a:extLst>
              <a:ext uri="{FF2B5EF4-FFF2-40B4-BE49-F238E27FC236}">
                <a16:creationId xmlns:a16="http://schemas.microsoft.com/office/drawing/2014/main" id="{01D10166-19D2-4AF0-BF2B-E485C5497C2C}"/>
              </a:ext>
            </a:extLst>
          </p:cNvPr>
          <p:cNvSpPr txBox="1"/>
          <p:nvPr/>
        </p:nvSpPr>
        <p:spPr>
          <a:xfrm>
            <a:off x="553316" y="2489921"/>
            <a:ext cx="2236643" cy="1131079"/>
          </a:xfrm>
          <a:prstGeom prst="rect">
            <a:avLst/>
          </a:prstGeom>
          <a:solidFill>
            <a:schemeClr val="bg1">
              <a:lumMod val="95000"/>
            </a:schemeClr>
          </a:solidFill>
        </p:spPr>
        <p:txBody>
          <a:bodyPr wrap="square" rtlCol="0">
            <a:spAutoFit/>
          </a:bodyPr>
          <a:lstStyle/>
          <a:p>
            <a:r>
              <a:rPr lang="en-US" sz="1350" dirty="0"/>
              <a:t>When Index, pick a starting point EXRr and Compare the current value EXRm</a:t>
            </a:r>
          </a:p>
          <a:p>
            <a:endParaRPr lang="en-US" sz="1350" dirty="0"/>
          </a:p>
          <a:p>
            <a:r>
              <a:rPr lang="en-US" sz="1350" dirty="0"/>
              <a:t>Final payment is in USD</a:t>
            </a:r>
          </a:p>
        </p:txBody>
      </p:sp>
    </p:spTree>
    <p:extLst>
      <p:ext uri="{BB962C8B-B14F-4D97-AF65-F5344CB8AC3E}">
        <p14:creationId xmlns:p14="http://schemas.microsoft.com/office/powerpoint/2010/main" val="2729818105"/>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22BF2-F504-40F8-A314-3C7E0E7B7792}"/>
              </a:ext>
            </a:extLst>
          </p:cNvPr>
          <p:cNvSpPr>
            <a:spLocks noGrp="1"/>
          </p:cNvSpPr>
          <p:nvPr>
            <p:ph type="ctrTitle"/>
          </p:nvPr>
        </p:nvSpPr>
        <p:spPr/>
        <p:txBody>
          <a:bodyPr>
            <a:normAutofit fontScale="90000"/>
          </a:bodyPr>
          <a:lstStyle/>
          <a:p>
            <a:r>
              <a:rPr lang="en-029" dirty="0"/>
              <a:t>Escalation Rates for different Components</a:t>
            </a:r>
          </a:p>
        </p:txBody>
      </p:sp>
      <p:pic>
        <p:nvPicPr>
          <p:cNvPr id="7" name="Picture 6">
            <a:extLst>
              <a:ext uri="{FF2B5EF4-FFF2-40B4-BE49-F238E27FC236}">
                <a16:creationId xmlns:a16="http://schemas.microsoft.com/office/drawing/2014/main" id="{A84451E8-F8A1-4490-A76C-02B1863E659B}"/>
              </a:ext>
            </a:extLst>
          </p:cNvPr>
          <p:cNvPicPr>
            <a:picLocks noChangeAspect="1"/>
          </p:cNvPicPr>
          <p:nvPr/>
        </p:nvPicPr>
        <p:blipFill>
          <a:blip r:embed="rId2"/>
          <a:stretch>
            <a:fillRect/>
          </a:stretch>
        </p:blipFill>
        <p:spPr>
          <a:xfrm>
            <a:off x="790791" y="1768793"/>
            <a:ext cx="7342797" cy="3937063"/>
          </a:xfrm>
          <a:prstGeom prst="rect">
            <a:avLst/>
          </a:prstGeom>
        </p:spPr>
      </p:pic>
    </p:spTree>
    <p:extLst>
      <p:ext uri="{BB962C8B-B14F-4D97-AF65-F5344CB8AC3E}">
        <p14:creationId xmlns:p14="http://schemas.microsoft.com/office/powerpoint/2010/main" val="196565058"/>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A1E83778-E91F-44AD-B8FD-00C4692BD208}"/>
              </a:ext>
            </a:extLst>
          </p:cNvPr>
          <p:cNvSpPr>
            <a:spLocks noGrp="1" noChangeArrowheads="1"/>
          </p:cNvSpPr>
          <p:nvPr>
            <p:ph type="ctrTitle"/>
          </p:nvPr>
        </p:nvSpPr>
        <p:spPr/>
        <p:txBody>
          <a:bodyPr>
            <a:normAutofit fontScale="90000"/>
          </a:bodyPr>
          <a:lstStyle/>
          <a:p>
            <a:r>
              <a:rPr lang="en-US" altLang="en-US" dirty="0"/>
              <a:t>Liquidated Damages in Nigeria Contract</a:t>
            </a:r>
          </a:p>
        </p:txBody>
      </p:sp>
      <p:pic>
        <p:nvPicPr>
          <p:cNvPr id="16387" name="Content Placeholder 3">
            <a:extLst>
              <a:ext uri="{FF2B5EF4-FFF2-40B4-BE49-F238E27FC236}">
                <a16:creationId xmlns:a16="http://schemas.microsoft.com/office/drawing/2014/main" id="{7F467111-7221-4F81-A80F-D9E56887C36B}"/>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472184" y="1799057"/>
            <a:ext cx="7004304" cy="4008018"/>
          </a:xfrm>
        </p:spPr>
      </p:pic>
      <p:sp>
        <p:nvSpPr>
          <p:cNvPr id="2" name="TextBox 1">
            <a:extLst>
              <a:ext uri="{FF2B5EF4-FFF2-40B4-BE49-F238E27FC236}">
                <a16:creationId xmlns:a16="http://schemas.microsoft.com/office/drawing/2014/main" id="{0543FABC-0059-498F-8F1B-03A851F2C652}"/>
              </a:ext>
            </a:extLst>
          </p:cNvPr>
          <p:cNvSpPr txBox="1"/>
          <p:nvPr/>
        </p:nvSpPr>
        <p:spPr>
          <a:xfrm>
            <a:off x="358486" y="2961409"/>
            <a:ext cx="1414463" cy="1546577"/>
          </a:xfrm>
          <a:prstGeom prst="rect">
            <a:avLst/>
          </a:prstGeom>
          <a:solidFill>
            <a:schemeClr val="bg1">
              <a:lumMod val="85000"/>
            </a:schemeClr>
          </a:solidFill>
        </p:spPr>
        <p:txBody>
          <a:bodyPr wrap="square" rtlCol="0">
            <a:spAutoFit/>
          </a:bodyPr>
          <a:lstStyle/>
          <a:p>
            <a:r>
              <a:rPr lang="en-US" sz="1350" dirty="0"/>
              <a:t>Liquidated damages should reflect the cost to the off-taker and should not be arbitrary penalties</a:t>
            </a:r>
          </a:p>
        </p:txBody>
      </p:sp>
    </p:spTree>
    <p:extLst>
      <p:ext uri="{BB962C8B-B14F-4D97-AF65-F5344CB8AC3E}">
        <p14:creationId xmlns:p14="http://schemas.microsoft.com/office/powerpoint/2010/main" val="2939517410"/>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59B7D-8380-4972-AC5F-7AC2AE65CD0E}"/>
              </a:ext>
            </a:extLst>
          </p:cNvPr>
          <p:cNvSpPr>
            <a:spLocks noGrp="1"/>
          </p:cNvSpPr>
          <p:nvPr>
            <p:ph type="ctrTitle"/>
          </p:nvPr>
        </p:nvSpPr>
        <p:spPr/>
        <p:txBody>
          <a:bodyPr/>
          <a:lstStyle/>
          <a:p>
            <a:r>
              <a:rPr lang="en-029" dirty="0"/>
              <a:t>Liquidated Damage for Delay</a:t>
            </a:r>
          </a:p>
        </p:txBody>
      </p:sp>
      <p:sp>
        <p:nvSpPr>
          <p:cNvPr id="3" name="Content Placeholder 2">
            <a:extLst>
              <a:ext uri="{FF2B5EF4-FFF2-40B4-BE49-F238E27FC236}">
                <a16:creationId xmlns:a16="http://schemas.microsoft.com/office/drawing/2014/main" id="{523D7197-FBFA-42F5-9970-29137FAD3105}"/>
              </a:ext>
            </a:extLst>
          </p:cNvPr>
          <p:cNvSpPr>
            <a:spLocks noGrp="1"/>
          </p:cNvSpPr>
          <p:nvPr>
            <p:ph type="body" sz="quarter" idx="13"/>
          </p:nvPr>
        </p:nvSpPr>
        <p:spPr/>
        <p:txBody>
          <a:bodyPr/>
          <a:lstStyle/>
          <a:p>
            <a:pPr marL="0" indent="0">
              <a:buNone/>
            </a:pPr>
            <a:r>
              <a:rPr lang="en-029" dirty="0"/>
              <a:t> </a:t>
            </a:r>
          </a:p>
        </p:txBody>
      </p:sp>
      <p:pic>
        <p:nvPicPr>
          <p:cNvPr id="4" name="Picture 3">
            <a:extLst>
              <a:ext uri="{FF2B5EF4-FFF2-40B4-BE49-F238E27FC236}">
                <a16:creationId xmlns:a16="http://schemas.microsoft.com/office/drawing/2014/main" id="{2E57CEB2-E1C3-458E-946A-F3A3DCEAC18D}"/>
              </a:ext>
            </a:extLst>
          </p:cNvPr>
          <p:cNvPicPr>
            <a:picLocks noChangeAspect="1"/>
          </p:cNvPicPr>
          <p:nvPr/>
        </p:nvPicPr>
        <p:blipFill>
          <a:blip r:embed="rId2"/>
          <a:stretch>
            <a:fillRect/>
          </a:stretch>
        </p:blipFill>
        <p:spPr>
          <a:xfrm>
            <a:off x="887704" y="1601462"/>
            <a:ext cx="7305319" cy="4359071"/>
          </a:xfrm>
          <a:prstGeom prst="rect">
            <a:avLst/>
          </a:prstGeom>
        </p:spPr>
      </p:pic>
    </p:spTree>
    <p:extLst>
      <p:ext uri="{BB962C8B-B14F-4D97-AF65-F5344CB8AC3E}">
        <p14:creationId xmlns:p14="http://schemas.microsoft.com/office/powerpoint/2010/main" val="4129823541"/>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E6E50-E688-4D0F-9F90-26E3CD2A1C58}"/>
              </a:ext>
            </a:extLst>
          </p:cNvPr>
          <p:cNvSpPr>
            <a:spLocks noGrp="1"/>
          </p:cNvSpPr>
          <p:nvPr>
            <p:ph type="ctrTitle"/>
          </p:nvPr>
        </p:nvSpPr>
        <p:spPr/>
        <p:txBody>
          <a:bodyPr/>
          <a:lstStyle/>
          <a:p>
            <a:r>
              <a:rPr lang="en-029" dirty="0"/>
              <a:t>Delay Bonus in Lagos Barge</a:t>
            </a:r>
          </a:p>
        </p:txBody>
      </p:sp>
      <p:sp>
        <p:nvSpPr>
          <p:cNvPr id="3" name="Content Placeholder 2">
            <a:extLst>
              <a:ext uri="{FF2B5EF4-FFF2-40B4-BE49-F238E27FC236}">
                <a16:creationId xmlns:a16="http://schemas.microsoft.com/office/drawing/2014/main" id="{D00A3021-C4C1-4EAF-93E3-8B431FCA2EC3}"/>
              </a:ext>
            </a:extLst>
          </p:cNvPr>
          <p:cNvSpPr>
            <a:spLocks noGrp="1"/>
          </p:cNvSpPr>
          <p:nvPr>
            <p:ph type="body" sz="quarter" idx="13"/>
          </p:nvPr>
        </p:nvSpPr>
        <p:spPr/>
        <p:txBody>
          <a:bodyPr/>
          <a:lstStyle/>
          <a:p>
            <a:pPr marL="0" indent="0">
              <a:buNone/>
            </a:pPr>
            <a:r>
              <a:rPr lang="en-029" dirty="0"/>
              <a:t> </a:t>
            </a:r>
          </a:p>
        </p:txBody>
      </p:sp>
      <p:pic>
        <p:nvPicPr>
          <p:cNvPr id="4" name="Picture 3">
            <a:extLst>
              <a:ext uri="{FF2B5EF4-FFF2-40B4-BE49-F238E27FC236}">
                <a16:creationId xmlns:a16="http://schemas.microsoft.com/office/drawing/2014/main" id="{51A587ED-A3B3-4811-AD0B-A6535F1ACAF4}"/>
              </a:ext>
            </a:extLst>
          </p:cNvPr>
          <p:cNvPicPr>
            <a:picLocks noChangeAspect="1"/>
          </p:cNvPicPr>
          <p:nvPr/>
        </p:nvPicPr>
        <p:blipFill>
          <a:blip r:embed="rId2"/>
          <a:stretch>
            <a:fillRect/>
          </a:stretch>
        </p:blipFill>
        <p:spPr>
          <a:xfrm>
            <a:off x="1604405" y="1628640"/>
            <a:ext cx="5189587" cy="2929693"/>
          </a:xfrm>
          <a:prstGeom prst="rect">
            <a:avLst/>
          </a:prstGeom>
        </p:spPr>
      </p:pic>
      <p:pic>
        <p:nvPicPr>
          <p:cNvPr id="5" name="Picture 4">
            <a:extLst>
              <a:ext uri="{FF2B5EF4-FFF2-40B4-BE49-F238E27FC236}">
                <a16:creationId xmlns:a16="http://schemas.microsoft.com/office/drawing/2014/main" id="{A4E1B1E8-0E71-41AF-8AA7-61BA3CFC8CED}"/>
              </a:ext>
            </a:extLst>
          </p:cNvPr>
          <p:cNvPicPr>
            <a:picLocks noChangeAspect="1"/>
          </p:cNvPicPr>
          <p:nvPr/>
        </p:nvPicPr>
        <p:blipFill>
          <a:blip r:embed="rId3"/>
          <a:stretch>
            <a:fillRect/>
          </a:stretch>
        </p:blipFill>
        <p:spPr>
          <a:xfrm>
            <a:off x="1823861" y="4520996"/>
            <a:ext cx="5034139" cy="1416727"/>
          </a:xfrm>
          <a:prstGeom prst="rect">
            <a:avLst/>
          </a:prstGeom>
        </p:spPr>
      </p:pic>
    </p:spTree>
    <p:extLst>
      <p:ext uri="{BB962C8B-B14F-4D97-AF65-F5344CB8AC3E}">
        <p14:creationId xmlns:p14="http://schemas.microsoft.com/office/powerpoint/2010/main" val="1937151107"/>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154AB-EDA8-4B81-B916-9D8977067AC6}"/>
              </a:ext>
            </a:extLst>
          </p:cNvPr>
          <p:cNvSpPr>
            <a:spLocks noGrp="1"/>
          </p:cNvSpPr>
          <p:nvPr>
            <p:ph type="ctrTitle"/>
          </p:nvPr>
        </p:nvSpPr>
        <p:spPr/>
        <p:txBody>
          <a:bodyPr/>
          <a:lstStyle/>
          <a:p>
            <a:r>
              <a:rPr lang="en-029" dirty="0"/>
              <a:t>Availability Deductions Continued</a:t>
            </a:r>
          </a:p>
        </p:txBody>
      </p:sp>
      <p:pic>
        <p:nvPicPr>
          <p:cNvPr id="4" name="Picture 3">
            <a:extLst>
              <a:ext uri="{FF2B5EF4-FFF2-40B4-BE49-F238E27FC236}">
                <a16:creationId xmlns:a16="http://schemas.microsoft.com/office/drawing/2014/main" id="{9BA89EB2-C135-40A1-840B-6DBE973FEAAC}"/>
              </a:ext>
            </a:extLst>
          </p:cNvPr>
          <p:cNvPicPr>
            <a:picLocks noChangeAspect="1"/>
          </p:cNvPicPr>
          <p:nvPr/>
        </p:nvPicPr>
        <p:blipFill>
          <a:blip r:embed="rId2"/>
          <a:stretch>
            <a:fillRect/>
          </a:stretch>
        </p:blipFill>
        <p:spPr>
          <a:xfrm>
            <a:off x="200025" y="2065563"/>
            <a:ext cx="4225112" cy="2677887"/>
          </a:xfrm>
          <a:prstGeom prst="rect">
            <a:avLst/>
          </a:prstGeom>
        </p:spPr>
      </p:pic>
      <p:pic>
        <p:nvPicPr>
          <p:cNvPr id="5" name="Picture 4">
            <a:extLst>
              <a:ext uri="{FF2B5EF4-FFF2-40B4-BE49-F238E27FC236}">
                <a16:creationId xmlns:a16="http://schemas.microsoft.com/office/drawing/2014/main" id="{25937C77-DAF9-41BA-9A67-D2A81A45569C}"/>
              </a:ext>
            </a:extLst>
          </p:cNvPr>
          <p:cNvPicPr>
            <a:picLocks noChangeAspect="1"/>
          </p:cNvPicPr>
          <p:nvPr/>
        </p:nvPicPr>
        <p:blipFill>
          <a:blip r:embed="rId3"/>
          <a:stretch>
            <a:fillRect/>
          </a:stretch>
        </p:blipFill>
        <p:spPr>
          <a:xfrm>
            <a:off x="4783008" y="2065563"/>
            <a:ext cx="4001764" cy="3071806"/>
          </a:xfrm>
          <a:prstGeom prst="rect">
            <a:avLst/>
          </a:prstGeom>
        </p:spPr>
      </p:pic>
    </p:spTree>
    <p:extLst>
      <p:ext uri="{BB962C8B-B14F-4D97-AF65-F5344CB8AC3E}">
        <p14:creationId xmlns:p14="http://schemas.microsoft.com/office/powerpoint/2010/main" val="741368360"/>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Energy Charges and Energy Payments</a:t>
            </a:r>
          </a:p>
        </p:txBody>
      </p:sp>
      <p:sp>
        <p:nvSpPr>
          <p:cNvPr id="3" name="Content Placeholder 2"/>
          <p:cNvSpPr>
            <a:spLocks noGrp="1"/>
          </p:cNvSpPr>
          <p:nvPr>
            <p:ph type="body" sz="quarter" idx="13"/>
          </p:nvPr>
        </p:nvSpPr>
        <p:spPr/>
        <p:txBody>
          <a:bodyPr>
            <a:normAutofit fontScale="70000" lnSpcReduction="20000"/>
          </a:bodyPr>
          <a:lstStyle/>
          <a:p>
            <a:r>
              <a:rPr lang="en-US" dirty="0"/>
              <a:t>If the revenues and profits depend on the availability and not output but some costs depend on the output of the project, then the pricing structure must be designed to compensate to cover variable as well as fixed costs.  Some costs of producing electricity are fixed and some are variable, including fuel costs.  Therefore, a variable price must be implemented to cover variable costs and a fixed charge must be included to cover fixed charges:</a:t>
            </a:r>
          </a:p>
          <a:p>
            <a:pPr marL="301228" indent="-257175">
              <a:buFont typeface="+mj-lt"/>
              <a:buAutoNum type="arabicPeriod"/>
            </a:pPr>
            <a:r>
              <a:rPr lang="en-US" dirty="0"/>
              <a:t>Availability Charge:  €/kW-month x Available MW</a:t>
            </a:r>
          </a:p>
          <a:p>
            <a:pPr marL="301228" indent="-257175">
              <a:buFont typeface="+mj-lt"/>
              <a:buAutoNum type="arabicPeriod"/>
            </a:pPr>
            <a:r>
              <a:rPr lang="en-US" dirty="0"/>
              <a:t>Fuel Charge:  €/kJ x target kJ/MWH x Actual MWH </a:t>
            </a:r>
          </a:p>
          <a:p>
            <a:pPr lvl="1"/>
            <a:r>
              <a:rPr lang="en-US" dirty="0"/>
              <a:t>(MWh = MW x hours of production or MW x capacity factor x hours in period)</a:t>
            </a:r>
          </a:p>
          <a:p>
            <a:pPr marL="301228" indent="-257175">
              <a:buFont typeface="+mj-lt"/>
              <a:buAutoNum type="arabicPeriod"/>
            </a:pPr>
            <a:r>
              <a:rPr lang="en-US" dirty="0"/>
              <a:t>Variable O&amp;M Charge: €/MWh x Energy Production in MWH </a:t>
            </a:r>
          </a:p>
          <a:p>
            <a:pPr marL="301228" indent="-257175">
              <a:buFont typeface="+mj-lt"/>
              <a:buAutoNum type="arabicPeriod"/>
            </a:pPr>
            <a:r>
              <a:rPr lang="en-US" dirty="0"/>
              <a:t>Fixed O&amp;M Charge: €/kW-month x Available MW </a:t>
            </a:r>
          </a:p>
          <a:p>
            <a:pPr marL="301228" indent="-257175">
              <a:buFont typeface="+mj-lt"/>
              <a:buAutoNum type="arabicPeriod"/>
            </a:pPr>
            <a:endParaRPr lang="en-US" dirty="0"/>
          </a:p>
          <a:p>
            <a:pPr marL="44053" indent="0">
              <a:buNone/>
            </a:pPr>
            <a:r>
              <a:rPr lang="en-US" dirty="0"/>
              <a:t>General Idea:</a:t>
            </a:r>
          </a:p>
          <a:p>
            <a:pPr marL="44053" indent="0">
              <a:buNone/>
            </a:pPr>
            <a:r>
              <a:rPr lang="en-US" dirty="0"/>
              <a:t>Energy Charge per Unit = Fuel Cost (Outside Control) x Target Efficiency (Investor Control)</a:t>
            </a:r>
          </a:p>
          <a:p>
            <a:pPr marL="44053" indent="0">
              <a:buNone/>
            </a:pPr>
            <a:endParaRPr lang="en-US" dirty="0"/>
          </a:p>
          <a:p>
            <a:pPr marL="44053" indent="0">
              <a:buNone/>
            </a:pPr>
            <a:r>
              <a:rPr lang="en-US" dirty="0"/>
              <a:t>Multiply Energy Charge per Unit by the Actual Units </a:t>
            </a:r>
          </a:p>
        </p:txBody>
      </p:sp>
    </p:spTree>
    <p:extLst>
      <p:ext uri="{BB962C8B-B14F-4D97-AF65-F5344CB8AC3E}">
        <p14:creationId xmlns:p14="http://schemas.microsoft.com/office/powerpoint/2010/main" val="1656176075"/>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4631C-BB1A-4706-8E5F-97E3921EE42C}"/>
              </a:ext>
            </a:extLst>
          </p:cNvPr>
          <p:cNvSpPr>
            <a:spLocks noGrp="1"/>
          </p:cNvSpPr>
          <p:nvPr>
            <p:ph type="ctrTitle"/>
          </p:nvPr>
        </p:nvSpPr>
        <p:spPr/>
        <p:txBody>
          <a:bodyPr/>
          <a:lstStyle/>
          <a:p>
            <a:r>
              <a:rPr lang="en-029" dirty="0"/>
              <a:t>Fuel, Variable and Fixed O&amp;M</a:t>
            </a:r>
          </a:p>
        </p:txBody>
      </p:sp>
      <p:sp>
        <p:nvSpPr>
          <p:cNvPr id="5" name="Content Placeholder 4">
            <a:extLst>
              <a:ext uri="{FF2B5EF4-FFF2-40B4-BE49-F238E27FC236}">
                <a16:creationId xmlns:a16="http://schemas.microsoft.com/office/drawing/2014/main" id="{C6D18173-1AED-4ACD-A1D3-527CDD43791E}"/>
              </a:ext>
            </a:extLst>
          </p:cNvPr>
          <p:cNvSpPr>
            <a:spLocks noGrp="1"/>
          </p:cNvSpPr>
          <p:nvPr>
            <p:ph type="body" sz="quarter" idx="13"/>
          </p:nvPr>
        </p:nvSpPr>
        <p:spPr>
          <a:xfrm>
            <a:off x="242608" y="1600200"/>
            <a:ext cx="3671023" cy="4206239"/>
          </a:xfrm>
        </p:spPr>
        <p:txBody>
          <a:bodyPr>
            <a:normAutofit/>
          </a:bodyPr>
          <a:lstStyle/>
          <a:p>
            <a:r>
              <a:rPr lang="en-US" sz="1800" dirty="0"/>
              <a:t>Three operating expense parts:</a:t>
            </a:r>
          </a:p>
          <a:p>
            <a:pPr lvl="1"/>
            <a:r>
              <a:rPr lang="en-US" sz="1650" dirty="0"/>
              <a:t>Fixed O&amp;M</a:t>
            </a:r>
          </a:p>
          <a:p>
            <a:pPr lvl="1"/>
            <a:r>
              <a:rPr lang="en-US" sz="1650" dirty="0"/>
              <a:t>Variable O&amp;M</a:t>
            </a:r>
          </a:p>
          <a:p>
            <a:pPr lvl="1"/>
            <a:r>
              <a:rPr lang="en-US" sz="1650" dirty="0"/>
              <a:t>Fuel Charge</a:t>
            </a:r>
          </a:p>
          <a:p>
            <a:r>
              <a:rPr lang="en-US" sz="1800" dirty="0"/>
              <a:t>Fuel Charge</a:t>
            </a:r>
          </a:p>
          <a:p>
            <a:pPr lvl="1"/>
            <a:r>
              <a:rPr lang="en-US" sz="1650" dirty="0"/>
              <a:t>Target HR x Energy Price (Energy Price Example in Slides Below)</a:t>
            </a:r>
          </a:p>
          <a:p>
            <a:r>
              <a:rPr lang="en-US" sz="1800" dirty="0"/>
              <a:t>Fixed O&amp;M</a:t>
            </a:r>
          </a:p>
          <a:p>
            <a:pPr lvl="1"/>
            <a:r>
              <a:rPr lang="en-US" sz="1650" dirty="0"/>
              <a:t>Like Capacity Charge with Inflation</a:t>
            </a:r>
          </a:p>
          <a:p>
            <a:pPr lvl="1"/>
            <a:r>
              <a:rPr lang="en-US" sz="1650" dirty="0"/>
              <a:t>Amount/kW-month</a:t>
            </a:r>
          </a:p>
          <a:p>
            <a:pPr lvl="1"/>
            <a:r>
              <a:rPr lang="en-US" sz="1650" dirty="0"/>
              <a:t>Local and Major Currency Inflation Index</a:t>
            </a:r>
          </a:p>
          <a:p>
            <a:r>
              <a:rPr lang="en-US" sz="1800" dirty="0"/>
              <a:t>Variable O&amp;M</a:t>
            </a:r>
          </a:p>
          <a:p>
            <a:pPr lvl="1"/>
            <a:r>
              <a:rPr lang="en-US" sz="1650" dirty="0"/>
              <a:t>Inflated in Price/MWH</a:t>
            </a:r>
          </a:p>
          <a:p>
            <a:endParaRPr lang="en-US" sz="1800" dirty="0"/>
          </a:p>
          <a:p>
            <a:endParaRPr lang="en-US" sz="1800" dirty="0"/>
          </a:p>
        </p:txBody>
      </p:sp>
      <p:pic>
        <p:nvPicPr>
          <p:cNvPr id="9" name="Picture 8">
            <a:extLst>
              <a:ext uri="{FF2B5EF4-FFF2-40B4-BE49-F238E27FC236}">
                <a16:creationId xmlns:a16="http://schemas.microsoft.com/office/drawing/2014/main" id="{D6A6C0B9-1AD6-4031-982B-054ADCD40FEE}"/>
              </a:ext>
            </a:extLst>
          </p:cNvPr>
          <p:cNvPicPr>
            <a:picLocks noChangeAspect="1"/>
          </p:cNvPicPr>
          <p:nvPr/>
        </p:nvPicPr>
        <p:blipFill>
          <a:blip r:embed="rId2"/>
          <a:stretch>
            <a:fillRect/>
          </a:stretch>
        </p:blipFill>
        <p:spPr>
          <a:xfrm>
            <a:off x="4111007" y="2415911"/>
            <a:ext cx="4705275" cy="2026178"/>
          </a:xfrm>
          <a:prstGeom prst="rect">
            <a:avLst/>
          </a:prstGeom>
        </p:spPr>
      </p:pic>
    </p:spTree>
    <p:extLst>
      <p:ext uri="{BB962C8B-B14F-4D97-AF65-F5344CB8AC3E}">
        <p14:creationId xmlns:p14="http://schemas.microsoft.com/office/powerpoint/2010/main" val="1232364195"/>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Plant Efficiency Discussion for Heat Rate Target</a:t>
            </a:r>
          </a:p>
        </p:txBody>
      </p:sp>
      <p:sp>
        <p:nvSpPr>
          <p:cNvPr id="4" name="Rectangle 3"/>
          <p:cNvSpPr/>
          <p:nvPr/>
        </p:nvSpPr>
        <p:spPr bwMode="auto">
          <a:xfrm>
            <a:off x="3619769" y="2171700"/>
            <a:ext cx="1771650" cy="1000125"/>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2700" dirty="0">
                <a:latin typeface="Arial" pitchFamily="34" charset="0"/>
              </a:rPr>
              <a:t>Power</a:t>
            </a:r>
          </a:p>
          <a:p>
            <a:pPr algn="ctr" eaLnBrk="0" fontAlgn="base" hangingPunct="0">
              <a:spcBef>
                <a:spcPct val="0"/>
              </a:spcBef>
              <a:spcAft>
                <a:spcPct val="0"/>
              </a:spcAft>
            </a:pPr>
            <a:r>
              <a:rPr lang="en-US" sz="2700" dirty="0">
                <a:latin typeface="Arial" pitchFamily="34" charset="0"/>
              </a:rPr>
              <a:t>Plant</a:t>
            </a:r>
          </a:p>
        </p:txBody>
      </p:sp>
      <p:sp>
        <p:nvSpPr>
          <p:cNvPr id="5" name="Oval 4"/>
          <p:cNvSpPr/>
          <p:nvPr/>
        </p:nvSpPr>
        <p:spPr bwMode="auto">
          <a:xfrm>
            <a:off x="1448069" y="2314575"/>
            <a:ext cx="1428750" cy="74295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dirty="0">
                <a:latin typeface="Arial" pitchFamily="34" charset="0"/>
              </a:rPr>
              <a:t>Energy</a:t>
            </a:r>
          </a:p>
        </p:txBody>
      </p:sp>
      <p:cxnSp>
        <p:nvCxnSpPr>
          <p:cNvPr id="7" name="Straight Arrow Connector 6"/>
          <p:cNvCxnSpPr>
            <a:stCxn id="5" idx="6"/>
          </p:cNvCxnSpPr>
          <p:nvPr/>
        </p:nvCxnSpPr>
        <p:spPr bwMode="auto">
          <a:xfrm>
            <a:off x="2876819" y="2686050"/>
            <a:ext cx="685800" cy="0"/>
          </a:xfrm>
          <a:prstGeom prst="straightConnector1">
            <a:avLst/>
          </a:prstGeom>
          <a:solidFill>
            <a:schemeClr val="accent1"/>
          </a:solidFill>
          <a:ln w="47625" cap="flat" cmpd="sng" algn="ctr">
            <a:solidFill>
              <a:schemeClr val="tx1"/>
            </a:solidFill>
            <a:prstDash val="solid"/>
            <a:round/>
            <a:headEnd type="none" w="sm" len="sm"/>
            <a:tailEnd type="triangle"/>
          </a:ln>
          <a:effectLst/>
        </p:spPr>
      </p:cxnSp>
      <p:cxnSp>
        <p:nvCxnSpPr>
          <p:cNvPr id="8" name="Straight Arrow Connector 7"/>
          <p:cNvCxnSpPr/>
          <p:nvPr/>
        </p:nvCxnSpPr>
        <p:spPr bwMode="auto">
          <a:xfrm>
            <a:off x="5505719" y="2600325"/>
            <a:ext cx="685800" cy="0"/>
          </a:xfrm>
          <a:prstGeom prst="straightConnector1">
            <a:avLst/>
          </a:prstGeom>
          <a:solidFill>
            <a:schemeClr val="accent1"/>
          </a:solidFill>
          <a:ln w="47625" cap="flat" cmpd="sng" algn="ctr">
            <a:solidFill>
              <a:schemeClr val="tx1"/>
            </a:solidFill>
            <a:prstDash val="solid"/>
            <a:round/>
            <a:headEnd type="none" w="sm" len="sm"/>
            <a:tailEnd type="triangle"/>
          </a:ln>
          <a:effectLst/>
        </p:spPr>
      </p:cxnSp>
      <p:sp>
        <p:nvSpPr>
          <p:cNvPr id="9" name="Oval 8"/>
          <p:cNvSpPr/>
          <p:nvPr/>
        </p:nvSpPr>
        <p:spPr bwMode="auto">
          <a:xfrm>
            <a:off x="6191519" y="2314575"/>
            <a:ext cx="1657350" cy="74295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dirty="0">
                <a:latin typeface="Arial" pitchFamily="34" charset="0"/>
              </a:rPr>
              <a:t>Electricity</a:t>
            </a:r>
          </a:p>
        </p:txBody>
      </p:sp>
      <p:sp>
        <p:nvSpPr>
          <p:cNvPr id="10" name="TextBox 9"/>
          <p:cNvSpPr txBox="1"/>
          <p:nvPr/>
        </p:nvSpPr>
        <p:spPr>
          <a:xfrm>
            <a:off x="1448069" y="3537418"/>
            <a:ext cx="1657350" cy="1754326"/>
          </a:xfrm>
          <a:prstGeom prst="rect">
            <a:avLst/>
          </a:prstGeom>
          <a:noFill/>
        </p:spPr>
        <p:txBody>
          <a:bodyPr wrap="square" rtlCol="0">
            <a:spAutoFit/>
          </a:bodyPr>
          <a:lstStyle/>
          <a:p>
            <a:r>
              <a:rPr lang="en-US" sz="1200" dirty="0"/>
              <a:t>Measure of Input</a:t>
            </a:r>
          </a:p>
          <a:p>
            <a:endParaRPr lang="en-US" sz="1200" dirty="0"/>
          </a:p>
          <a:p>
            <a:r>
              <a:rPr lang="en-US" sz="1200" dirty="0"/>
              <a:t>BTU</a:t>
            </a:r>
          </a:p>
          <a:p>
            <a:r>
              <a:rPr lang="en-US" sz="1200" dirty="0"/>
              <a:t>kJ</a:t>
            </a:r>
          </a:p>
          <a:p>
            <a:r>
              <a:rPr lang="en-US" sz="1200" dirty="0"/>
              <a:t>Kcal</a:t>
            </a:r>
          </a:p>
          <a:p>
            <a:r>
              <a:rPr lang="en-US" sz="1200" dirty="0"/>
              <a:t>Sunlight – kWh</a:t>
            </a:r>
          </a:p>
          <a:p>
            <a:r>
              <a:rPr lang="en-US" sz="1200" dirty="0"/>
              <a:t>Wind – m/sec</a:t>
            </a:r>
          </a:p>
          <a:p>
            <a:r>
              <a:rPr lang="en-US" sz="1200" dirty="0"/>
              <a:t>Water – m3/sec</a:t>
            </a:r>
          </a:p>
          <a:p>
            <a:r>
              <a:rPr lang="en-US" sz="1200" dirty="0"/>
              <a:t>kWh</a:t>
            </a:r>
          </a:p>
        </p:txBody>
      </p:sp>
      <p:sp>
        <p:nvSpPr>
          <p:cNvPr id="11" name="TextBox 10"/>
          <p:cNvSpPr txBox="1"/>
          <p:nvPr/>
        </p:nvSpPr>
        <p:spPr>
          <a:xfrm>
            <a:off x="6077219" y="3537420"/>
            <a:ext cx="1657350" cy="1015663"/>
          </a:xfrm>
          <a:prstGeom prst="rect">
            <a:avLst/>
          </a:prstGeom>
          <a:noFill/>
        </p:spPr>
        <p:txBody>
          <a:bodyPr wrap="square" rtlCol="0">
            <a:spAutoFit/>
          </a:bodyPr>
          <a:lstStyle/>
          <a:p>
            <a:r>
              <a:rPr lang="en-US" sz="1200" dirty="0"/>
              <a:t>Measure of Output</a:t>
            </a:r>
          </a:p>
          <a:p>
            <a:endParaRPr lang="en-US" sz="1200" dirty="0"/>
          </a:p>
          <a:p>
            <a:r>
              <a:rPr lang="en-US" sz="1200" dirty="0"/>
              <a:t>kWh</a:t>
            </a:r>
          </a:p>
          <a:p>
            <a:r>
              <a:rPr lang="en-US" sz="1200" dirty="0"/>
              <a:t>MWh</a:t>
            </a:r>
          </a:p>
          <a:p>
            <a:r>
              <a:rPr lang="en-US" sz="1200" dirty="0"/>
              <a:t>Wh</a:t>
            </a:r>
          </a:p>
        </p:txBody>
      </p:sp>
      <p:sp>
        <p:nvSpPr>
          <p:cNvPr id="12" name="TextBox 11"/>
          <p:cNvSpPr txBox="1"/>
          <p:nvPr/>
        </p:nvSpPr>
        <p:spPr>
          <a:xfrm>
            <a:off x="3762644" y="3479711"/>
            <a:ext cx="1657350" cy="1754326"/>
          </a:xfrm>
          <a:prstGeom prst="rect">
            <a:avLst/>
          </a:prstGeom>
          <a:noFill/>
        </p:spPr>
        <p:txBody>
          <a:bodyPr wrap="square" rtlCol="0">
            <a:spAutoFit/>
          </a:bodyPr>
          <a:lstStyle/>
          <a:p>
            <a:r>
              <a:rPr lang="en-US" sz="1200" dirty="0"/>
              <a:t>Measure of Efficiency</a:t>
            </a:r>
          </a:p>
          <a:p>
            <a:endParaRPr lang="en-US" sz="1200" dirty="0"/>
          </a:p>
          <a:p>
            <a:r>
              <a:rPr lang="en-US" sz="1200" dirty="0"/>
              <a:t>Heat Rate – Thermal</a:t>
            </a:r>
          </a:p>
          <a:p>
            <a:endParaRPr lang="en-US" sz="1200" dirty="0"/>
          </a:p>
          <a:p>
            <a:r>
              <a:rPr lang="en-US" sz="1200" dirty="0"/>
              <a:t>Efficiency – Solar, Hydro</a:t>
            </a:r>
          </a:p>
          <a:p>
            <a:endParaRPr lang="en-US" sz="1200" dirty="0"/>
          </a:p>
          <a:p>
            <a:r>
              <a:rPr lang="en-US" sz="1200" dirty="0"/>
              <a:t>Power Curve – Wind</a:t>
            </a:r>
          </a:p>
          <a:p>
            <a:endParaRPr lang="en-US" sz="1200" dirty="0"/>
          </a:p>
        </p:txBody>
      </p:sp>
      <p:pic>
        <p:nvPicPr>
          <p:cNvPr id="3" name="Picture 2">
            <a:extLst>
              <a:ext uri="{FF2B5EF4-FFF2-40B4-BE49-F238E27FC236}">
                <a16:creationId xmlns:a16="http://schemas.microsoft.com/office/drawing/2014/main" id="{3B93C337-B761-409F-8AA9-DDC156241FDD}"/>
              </a:ext>
            </a:extLst>
          </p:cNvPr>
          <p:cNvPicPr/>
          <p:nvPr/>
        </p:nvPicPr>
        <p:blipFill>
          <a:blip r:embed="rId2"/>
          <a:stretch>
            <a:fillRect/>
          </a:stretch>
        </p:blipFill>
        <p:spPr>
          <a:xfrm>
            <a:off x="3685083" y="4579849"/>
            <a:ext cx="3886200" cy="1263015"/>
          </a:xfrm>
          <a:prstGeom prst="rect">
            <a:avLst/>
          </a:prstGeom>
        </p:spPr>
      </p:pic>
    </p:spTree>
    <p:extLst>
      <p:ext uri="{BB962C8B-B14F-4D97-AF65-F5344CB8AC3E}">
        <p14:creationId xmlns:p14="http://schemas.microsoft.com/office/powerpoint/2010/main" val="405342761"/>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ctrTitle"/>
          </p:nvPr>
        </p:nvSpPr>
        <p:spPr/>
        <p:txBody>
          <a:bodyPr/>
          <a:lstStyle/>
          <a:p>
            <a:r>
              <a:rPr lang="en-US" altLang="en-US" dirty="0"/>
              <a:t>Efficiency in Fuel Contracting</a:t>
            </a:r>
          </a:p>
        </p:txBody>
      </p:sp>
      <p:sp>
        <p:nvSpPr>
          <p:cNvPr id="53251" name="Content Placeholder 2"/>
          <p:cNvSpPr>
            <a:spLocks noGrp="1"/>
          </p:cNvSpPr>
          <p:nvPr>
            <p:ph type="body" sz="quarter" idx="13"/>
          </p:nvPr>
        </p:nvSpPr>
        <p:spPr/>
        <p:txBody>
          <a:bodyPr/>
          <a:lstStyle/>
          <a:p>
            <a:r>
              <a:rPr lang="en-US" altLang="en-US" dirty="0"/>
              <a:t>Negotiating Fuel Prices in Long-term Contracts</a:t>
            </a:r>
          </a:p>
          <a:p>
            <a:r>
              <a:rPr lang="en-US" altLang="en-US" dirty="0"/>
              <a:t>Predicting Long-term Prices</a:t>
            </a:r>
          </a:p>
          <a:p>
            <a:r>
              <a:rPr lang="en-US" altLang="en-US" dirty="0"/>
              <a:t>Contracting Fuel Transport Prices</a:t>
            </a:r>
          </a:p>
          <a:p>
            <a:r>
              <a:rPr lang="en-US" altLang="en-US" dirty="0"/>
              <a:t>Hedging Strategy of Fuel Prices</a:t>
            </a:r>
          </a:p>
          <a:p>
            <a:r>
              <a:rPr lang="en-US" altLang="en-US" dirty="0"/>
              <a:t>Appropriate Risk Allocation</a:t>
            </a:r>
          </a:p>
          <a:p>
            <a:pPr lvl="1"/>
            <a:r>
              <a:rPr lang="en-US" altLang="en-US" dirty="0"/>
              <a:t>Not as simple as fuel price allocation to off-taker</a:t>
            </a:r>
          </a:p>
        </p:txBody>
      </p:sp>
    </p:spTree>
    <p:extLst>
      <p:ext uri="{BB962C8B-B14F-4D97-AF65-F5344CB8AC3E}">
        <p14:creationId xmlns:p14="http://schemas.microsoft.com/office/powerpoint/2010/main" val="25095864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FC6B5-B25C-B4EB-0D6F-D09CFC17067F}"/>
              </a:ext>
            </a:extLst>
          </p:cNvPr>
          <p:cNvSpPr>
            <a:spLocks noGrp="1"/>
          </p:cNvSpPr>
          <p:nvPr>
            <p:ph type="ctrTitle"/>
          </p:nvPr>
        </p:nvSpPr>
        <p:spPr>
          <a:xfrm>
            <a:off x="242608" y="770145"/>
            <a:ext cx="8232525" cy="449056"/>
          </a:xfrm>
        </p:spPr>
        <p:txBody>
          <a:bodyPr/>
          <a:lstStyle/>
          <a:p>
            <a:r>
              <a:rPr lang="en-US" dirty="0"/>
              <a:t>Corporate PPA - Synthetic PPA (Like Contract for Difference)</a:t>
            </a:r>
          </a:p>
        </p:txBody>
      </p:sp>
      <p:sp>
        <p:nvSpPr>
          <p:cNvPr id="3" name="Text Placeholder 2">
            <a:extLst>
              <a:ext uri="{FF2B5EF4-FFF2-40B4-BE49-F238E27FC236}">
                <a16:creationId xmlns:a16="http://schemas.microsoft.com/office/drawing/2014/main" id="{EC45243A-E4E1-64D1-2FD0-96E6824F578A}"/>
              </a:ext>
            </a:extLst>
          </p:cNvPr>
          <p:cNvSpPr>
            <a:spLocks noGrp="1"/>
          </p:cNvSpPr>
          <p:nvPr>
            <p:ph type="body" sz="quarter" idx="13"/>
          </p:nvPr>
        </p:nvSpPr>
        <p:spPr>
          <a:xfrm>
            <a:off x="247101" y="1673352"/>
            <a:ext cx="5032973" cy="4197566"/>
          </a:xfrm>
        </p:spPr>
        <p:txBody>
          <a:bodyPr>
            <a:normAutofit fontScale="92500" lnSpcReduction="10000"/>
          </a:bodyPr>
          <a:lstStyle/>
          <a:p>
            <a:pPr algn="l"/>
            <a:r>
              <a:rPr lang="en-US" dirty="0"/>
              <a:t>What kind of contract</a:t>
            </a:r>
          </a:p>
          <a:p>
            <a:pPr lvl="1" algn="l"/>
            <a:r>
              <a:rPr lang="en-US" dirty="0">
                <a:solidFill>
                  <a:schemeClr val="tx1"/>
                </a:solidFill>
              </a:rPr>
              <a:t>Power sold at Node</a:t>
            </a:r>
          </a:p>
          <a:p>
            <a:pPr lvl="1" algn="l"/>
            <a:r>
              <a:rPr lang="en-US" dirty="0">
                <a:solidFill>
                  <a:schemeClr val="tx1"/>
                </a:solidFill>
              </a:rPr>
              <a:t>Node versus Hub is Basis Risk</a:t>
            </a:r>
          </a:p>
          <a:p>
            <a:pPr algn="l"/>
            <a:r>
              <a:rPr lang="en-US" dirty="0"/>
              <a:t>Use Actual Output</a:t>
            </a:r>
          </a:p>
          <a:p>
            <a:pPr lvl="1" algn="l"/>
            <a:r>
              <a:rPr lang="en-US" dirty="0">
                <a:solidFill>
                  <a:schemeClr val="tx1"/>
                </a:solidFill>
              </a:rPr>
              <a:t>Actual Output means contract for difference</a:t>
            </a:r>
          </a:p>
          <a:p>
            <a:pPr lvl="1" algn="l"/>
            <a:r>
              <a:rPr lang="en-US" dirty="0">
                <a:solidFill>
                  <a:schemeClr val="tx1"/>
                </a:solidFill>
              </a:rPr>
              <a:t>If P99 Hedge would be Swap Contract where you come up with the notional amount from reducing expected output.</a:t>
            </a:r>
          </a:p>
          <a:p>
            <a:pPr algn="l"/>
            <a:r>
              <a:rPr lang="en-US" dirty="0"/>
              <a:t>Settle at Hub or Node</a:t>
            </a:r>
          </a:p>
          <a:p>
            <a:pPr lvl="1" algn="l"/>
            <a:r>
              <a:rPr lang="en-US" dirty="0">
                <a:solidFill>
                  <a:schemeClr val="tx1"/>
                </a:solidFill>
              </a:rPr>
              <a:t>If settle at Hub, then take Basis Risk because power is valued at the node</a:t>
            </a:r>
          </a:p>
          <a:p>
            <a:pPr lvl="1" algn="l"/>
            <a:endParaRPr lang="en-US" dirty="0">
              <a:solidFill>
                <a:schemeClr val="tx1"/>
              </a:solidFill>
            </a:endParaRPr>
          </a:p>
        </p:txBody>
      </p:sp>
      <p:pic>
        <p:nvPicPr>
          <p:cNvPr id="4" name="Picture 3">
            <a:extLst>
              <a:ext uri="{FF2B5EF4-FFF2-40B4-BE49-F238E27FC236}">
                <a16:creationId xmlns:a16="http://schemas.microsoft.com/office/drawing/2014/main" id="{EBCCE9F8-6697-B05A-C0B7-2C06C07EFCBC}"/>
              </a:ext>
            </a:extLst>
          </p:cNvPr>
          <p:cNvPicPr>
            <a:picLocks noChangeAspect="1"/>
          </p:cNvPicPr>
          <p:nvPr/>
        </p:nvPicPr>
        <p:blipFill>
          <a:blip r:embed="rId2"/>
          <a:stretch>
            <a:fillRect/>
          </a:stretch>
        </p:blipFill>
        <p:spPr>
          <a:xfrm>
            <a:off x="5827776" y="1136652"/>
            <a:ext cx="1640130" cy="4856322"/>
          </a:xfrm>
          <a:prstGeom prst="rect">
            <a:avLst/>
          </a:prstGeom>
        </p:spPr>
      </p:pic>
    </p:spTree>
    <p:extLst>
      <p:ext uri="{BB962C8B-B14F-4D97-AF65-F5344CB8AC3E}">
        <p14:creationId xmlns:p14="http://schemas.microsoft.com/office/powerpoint/2010/main" val="1603791988"/>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7E6F5-25AB-C5D0-9BF6-33FA621CD7F1}"/>
              </a:ext>
            </a:extLst>
          </p:cNvPr>
          <p:cNvSpPr>
            <a:spLocks noGrp="1"/>
          </p:cNvSpPr>
          <p:nvPr>
            <p:ph type="ctrTitle"/>
          </p:nvPr>
        </p:nvSpPr>
        <p:spPr/>
        <p:txBody>
          <a:bodyPr/>
          <a:lstStyle/>
          <a:p>
            <a:r>
              <a:rPr lang="en-US" dirty="0"/>
              <a:t>Contract Provision Examples</a:t>
            </a:r>
          </a:p>
        </p:txBody>
      </p:sp>
    </p:spTree>
    <p:extLst>
      <p:ext uri="{BB962C8B-B14F-4D97-AF65-F5344CB8AC3E}">
        <p14:creationId xmlns:p14="http://schemas.microsoft.com/office/powerpoint/2010/main" val="3785676317"/>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A8D32-09FD-4A06-9DDA-456B83CACCCF}"/>
              </a:ext>
            </a:extLst>
          </p:cNvPr>
          <p:cNvSpPr>
            <a:spLocks noGrp="1"/>
          </p:cNvSpPr>
          <p:nvPr>
            <p:ph type="ctrTitle"/>
          </p:nvPr>
        </p:nvSpPr>
        <p:spPr/>
        <p:txBody>
          <a:bodyPr>
            <a:normAutofit fontScale="90000"/>
          </a:bodyPr>
          <a:lstStyle/>
          <a:p>
            <a:r>
              <a:rPr lang="en-029" dirty="0"/>
              <a:t>Example of Terms of Fuel Supply Agreement</a:t>
            </a:r>
          </a:p>
        </p:txBody>
      </p:sp>
      <p:pic>
        <p:nvPicPr>
          <p:cNvPr id="4" name="Content Placeholder 3">
            <a:extLst>
              <a:ext uri="{FF2B5EF4-FFF2-40B4-BE49-F238E27FC236}">
                <a16:creationId xmlns:a16="http://schemas.microsoft.com/office/drawing/2014/main" id="{125EE575-1731-46EA-A69D-8C6ACE13A636}"/>
              </a:ext>
            </a:extLst>
          </p:cNvPr>
          <p:cNvPicPr>
            <a:picLocks noGrp="1" noChangeAspect="1"/>
          </p:cNvPicPr>
          <p:nvPr>
            <p:ph idx="4294967295"/>
          </p:nvPr>
        </p:nvPicPr>
        <p:blipFill>
          <a:blip r:embed="rId2"/>
          <a:stretch>
            <a:fillRect/>
          </a:stretch>
        </p:blipFill>
        <p:spPr>
          <a:xfrm>
            <a:off x="1133539" y="1317513"/>
            <a:ext cx="6135941" cy="4692191"/>
          </a:xfrm>
          <a:prstGeom prst="rect">
            <a:avLst/>
          </a:prstGeom>
        </p:spPr>
      </p:pic>
    </p:spTree>
    <p:extLst>
      <p:ext uri="{BB962C8B-B14F-4D97-AF65-F5344CB8AC3E}">
        <p14:creationId xmlns:p14="http://schemas.microsoft.com/office/powerpoint/2010/main" val="1654253576"/>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687E3-07A4-460E-B7DC-6455620CB62F}"/>
              </a:ext>
            </a:extLst>
          </p:cNvPr>
          <p:cNvSpPr>
            <a:spLocks noGrp="1"/>
          </p:cNvSpPr>
          <p:nvPr>
            <p:ph type="ctrTitle"/>
          </p:nvPr>
        </p:nvSpPr>
        <p:spPr/>
        <p:txBody>
          <a:bodyPr>
            <a:normAutofit fontScale="90000"/>
          </a:bodyPr>
          <a:lstStyle/>
          <a:p>
            <a:r>
              <a:rPr lang="en-029" dirty="0"/>
              <a:t>Coal Price Tied to Index</a:t>
            </a:r>
          </a:p>
        </p:txBody>
      </p:sp>
      <p:pic>
        <p:nvPicPr>
          <p:cNvPr id="4" name="Picture 3">
            <a:extLst>
              <a:ext uri="{FF2B5EF4-FFF2-40B4-BE49-F238E27FC236}">
                <a16:creationId xmlns:a16="http://schemas.microsoft.com/office/drawing/2014/main" id="{77E63713-9B02-4FBF-A1A7-7E771C0FAC53}"/>
              </a:ext>
            </a:extLst>
          </p:cNvPr>
          <p:cNvPicPr>
            <a:picLocks noChangeAspect="1"/>
          </p:cNvPicPr>
          <p:nvPr/>
        </p:nvPicPr>
        <p:blipFill>
          <a:blip r:embed="rId2"/>
          <a:stretch>
            <a:fillRect/>
          </a:stretch>
        </p:blipFill>
        <p:spPr>
          <a:xfrm>
            <a:off x="242607" y="1693474"/>
            <a:ext cx="8083245" cy="4332416"/>
          </a:xfrm>
          <a:prstGeom prst="rect">
            <a:avLst/>
          </a:prstGeom>
        </p:spPr>
      </p:pic>
      <p:sp>
        <p:nvSpPr>
          <p:cNvPr id="3" name="TextBox 2">
            <a:extLst>
              <a:ext uri="{FF2B5EF4-FFF2-40B4-BE49-F238E27FC236}">
                <a16:creationId xmlns:a16="http://schemas.microsoft.com/office/drawing/2014/main" id="{42DD0181-35AD-4139-BECE-E1A83A2A8E0F}"/>
              </a:ext>
            </a:extLst>
          </p:cNvPr>
          <p:cNvSpPr txBox="1"/>
          <p:nvPr/>
        </p:nvSpPr>
        <p:spPr>
          <a:xfrm>
            <a:off x="6123730" y="649190"/>
            <a:ext cx="2457450" cy="923330"/>
          </a:xfrm>
          <a:prstGeom prst="rect">
            <a:avLst/>
          </a:prstGeom>
          <a:solidFill>
            <a:srgbClr val="FFFF00"/>
          </a:solidFill>
        </p:spPr>
        <p:txBody>
          <a:bodyPr wrap="square" rtlCol="0">
            <a:spAutoFit/>
          </a:bodyPr>
          <a:lstStyle/>
          <a:p>
            <a:r>
              <a:rPr lang="en-US" sz="1350" dirty="0"/>
              <a:t>Notice that the price comes from a published index.  The actual contract should then also be from the fuel supply contract</a:t>
            </a:r>
          </a:p>
        </p:txBody>
      </p:sp>
    </p:spTree>
    <p:extLst>
      <p:ext uri="{BB962C8B-B14F-4D97-AF65-F5344CB8AC3E}">
        <p14:creationId xmlns:p14="http://schemas.microsoft.com/office/powerpoint/2010/main" val="2998194738"/>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BAA7E-6031-4622-B253-44C1536EC189}"/>
              </a:ext>
            </a:extLst>
          </p:cNvPr>
          <p:cNvSpPr>
            <a:spLocks noGrp="1"/>
          </p:cNvSpPr>
          <p:nvPr>
            <p:ph type="ctrTitle"/>
          </p:nvPr>
        </p:nvSpPr>
        <p:spPr/>
        <p:txBody>
          <a:bodyPr/>
          <a:lstStyle/>
          <a:p>
            <a:r>
              <a:rPr lang="en-029" dirty="0"/>
              <a:t>Tata Mudra</a:t>
            </a:r>
          </a:p>
        </p:txBody>
      </p:sp>
      <p:pic>
        <p:nvPicPr>
          <p:cNvPr id="6" name="Picture 5">
            <a:extLst>
              <a:ext uri="{FF2B5EF4-FFF2-40B4-BE49-F238E27FC236}">
                <a16:creationId xmlns:a16="http://schemas.microsoft.com/office/drawing/2014/main" id="{75670AAE-C198-4E00-B770-CF4734FC964A}"/>
              </a:ext>
            </a:extLst>
          </p:cNvPr>
          <p:cNvPicPr>
            <a:picLocks noChangeAspect="1"/>
          </p:cNvPicPr>
          <p:nvPr/>
        </p:nvPicPr>
        <p:blipFill>
          <a:blip r:embed="rId2"/>
          <a:stretch>
            <a:fillRect/>
          </a:stretch>
        </p:blipFill>
        <p:spPr>
          <a:xfrm>
            <a:off x="962526" y="1919854"/>
            <a:ext cx="6466974" cy="4062134"/>
          </a:xfrm>
          <a:prstGeom prst="rect">
            <a:avLst/>
          </a:prstGeom>
        </p:spPr>
      </p:pic>
      <p:sp>
        <p:nvSpPr>
          <p:cNvPr id="4" name="TextBox 3">
            <a:extLst>
              <a:ext uri="{FF2B5EF4-FFF2-40B4-BE49-F238E27FC236}">
                <a16:creationId xmlns:a16="http://schemas.microsoft.com/office/drawing/2014/main" id="{BB673D14-1FE2-4CED-A9B9-70AC001CBF05}"/>
              </a:ext>
            </a:extLst>
          </p:cNvPr>
          <p:cNvSpPr txBox="1"/>
          <p:nvPr/>
        </p:nvSpPr>
        <p:spPr>
          <a:xfrm>
            <a:off x="5804807" y="1919854"/>
            <a:ext cx="2898321" cy="1338828"/>
          </a:xfrm>
          <a:prstGeom prst="rect">
            <a:avLst/>
          </a:prstGeom>
          <a:solidFill>
            <a:srgbClr val="FFFF00"/>
          </a:solidFill>
        </p:spPr>
        <p:txBody>
          <a:bodyPr wrap="square" rtlCol="0">
            <a:spAutoFit/>
          </a:bodyPr>
          <a:lstStyle/>
          <a:p>
            <a:r>
              <a:rPr lang="en-US" sz="1350" dirty="0"/>
              <a:t>Case study of imported coal where the company owned the coal company and then the government in Indonesia increased the taxes on coal companies where the transfer pricing was adjusted.</a:t>
            </a:r>
          </a:p>
        </p:txBody>
      </p:sp>
    </p:spTree>
    <p:extLst>
      <p:ext uri="{BB962C8B-B14F-4D97-AF65-F5344CB8AC3E}">
        <p14:creationId xmlns:p14="http://schemas.microsoft.com/office/powerpoint/2010/main" val="2814830583"/>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Risks for Coal and Gas Plant - Availability</a:t>
            </a:r>
          </a:p>
        </p:txBody>
      </p:sp>
      <p:pic>
        <p:nvPicPr>
          <p:cNvPr id="287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5261" y="1491917"/>
            <a:ext cx="4111127" cy="4505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0E5B8993-F3E0-466C-8A39-025B7CA82A18}"/>
              </a:ext>
            </a:extLst>
          </p:cNvPr>
          <p:cNvSpPr/>
          <p:nvPr/>
        </p:nvSpPr>
        <p:spPr>
          <a:xfrm>
            <a:off x="6024130" y="2244437"/>
            <a:ext cx="2084676" cy="14300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The manner in which different penalties for the PPA contract work for gas plant and coal plant.  In this case the actual availability is below the target availability</a:t>
            </a:r>
          </a:p>
        </p:txBody>
      </p:sp>
      <p:sp>
        <p:nvSpPr>
          <p:cNvPr id="4" name="Rectangle 3">
            <a:extLst>
              <a:ext uri="{FF2B5EF4-FFF2-40B4-BE49-F238E27FC236}">
                <a16:creationId xmlns:a16="http://schemas.microsoft.com/office/drawing/2014/main" id="{0E33162E-52AC-4F3F-979B-ECCB20F57BED}"/>
              </a:ext>
            </a:extLst>
          </p:cNvPr>
          <p:cNvSpPr/>
          <p:nvPr/>
        </p:nvSpPr>
        <p:spPr>
          <a:xfrm>
            <a:off x="6242339" y="4177145"/>
            <a:ext cx="2053504" cy="9040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Note that the penalty is much more for the coal plant with the higher capacity factor</a:t>
            </a:r>
          </a:p>
        </p:txBody>
      </p:sp>
      <p:cxnSp>
        <p:nvCxnSpPr>
          <p:cNvPr id="6" name="Straight Arrow Connector 5">
            <a:extLst>
              <a:ext uri="{FF2B5EF4-FFF2-40B4-BE49-F238E27FC236}">
                <a16:creationId xmlns:a16="http://schemas.microsoft.com/office/drawing/2014/main" id="{355A21C1-A614-45A3-BFA5-21EAB0F49D8A}"/>
              </a:ext>
            </a:extLst>
          </p:cNvPr>
          <p:cNvCxnSpPr/>
          <p:nvPr/>
        </p:nvCxnSpPr>
        <p:spPr>
          <a:xfrm flipH="1">
            <a:off x="4753841" y="4177145"/>
            <a:ext cx="1270289" cy="9858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97F9885A-890C-482D-9EB6-5CDD225A9763}"/>
              </a:ext>
            </a:extLst>
          </p:cNvPr>
          <p:cNvCxnSpPr/>
          <p:nvPr/>
        </p:nvCxnSpPr>
        <p:spPr>
          <a:xfrm flipH="1" flipV="1">
            <a:off x="4851256" y="3429000"/>
            <a:ext cx="1122218" cy="7091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5378400"/>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0824D-64F3-E650-9661-CF540DC1AB12}"/>
              </a:ext>
            </a:extLst>
          </p:cNvPr>
          <p:cNvSpPr>
            <a:spLocks noGrp="1"/>
          </p:cNvSpPr>
          <p:nvPr>
            <p:ph type="ctrTitle"/>
          </p:nvPr>
        </p:nvSpPr>
        <p:spPr/>
        <p:txBody>
          <a:bodyPr/>
          <a:lstStyle/>
          <a:p>
            <a:r>
              <a:rPr lang="en-US" dirty="0"/>
              <a:t>Heat Rate Provisions in Contracts</a:t>
            </a:r>
          </a:p>
        </p:txBody>
      </p:sp>
    </p:spTree>
    <p:extLst>
      <p:ext uri="{BB962C8B-B14F-4D97-AF65-F5344CB8AC3E}">
        <p14:creationId xmlns:p14="http://schemas.microsoft.com/office/powerpoint/2010/main" val="2917214631"/>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Risks and Importance of Heat Rate for Coal and Gas Plant </a:t>
            </a:r>
          </a:p>
        </p:txBody>
      </p:sp>
      <p:pic>
        <p:nvPicPr>
          <p:cNvPr id="286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2579" y="1455345"/>
            <a:ext cx="4040383" cy="4442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37440334-ECE2-4756-8165-DE978850E936}"/>
              </a:ext>
            </a:extLst>
          </p:cNvPr>
          <p:cNvSpPr txBox="1"/>
          <p:nvPr/>
        </p:nvSpPr>
        <p:spPr>
          <a:xfrm>
            <a:off x="5681230" y="2143125"/>
            <a:ext cx="2170401" cy="2377574"/>
          </a:xfrm>
          <a:prstGeom prst="rect">
            <a:avLst/>
          </a:prstGeom>
          <a:solidFill>
            <a:schemeClr val="bg1">
              <a:lumMod val="95000"/>
            </a:schemeClr>
          </a:solidFill>
        </p:spPr>
        <p:txBody>
          <a:bodyPr wrap="square" rtlCol="0">
            <a:spAutoFit/>
          </a:bodyPr>
          <a:lstStyle/>
          <a:p>
            <a:r>
              <a:rPr lang="en-US" sz="1350" dirty="0"/>
              <a:t>Note the difference between the actual heat rate and the target heat rate.</a:t>
            </a:r>
          </a:p>
          <a:p>
            <a:endParaRPr lang="en-US" sz="1350" dirty="0"/>
          </a:p>
          <a:p>
            <a:r>
              <a:rPr lang="en-US" sz="1350" dirty="0"/>
              <a:t>In both cases, the heat rate is increased by 5% in two cases.  As much more of the revenue is related to fuel, the impact on the gas case is much more</a:t>
            </a:r>
          </a:p>
        </p:txBody>
      </p:sp>
    </p:spTree>
    <p:extLst>
      <p:ext uri="{BB962C8B-B14F-4D97-AF65-F5344CB8AC3E}">
        <p14:creationId xmlns:p14="http://schemas.microsoft.com/office/powerpoint/2010/main" val="4087796148"/>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ctrTitle"/>
          </p:nvPr>
        </p:nvSpPr>
        <p:spPr/>
        <p:txBody>
          <a:bodyPr/>
          <a:lstStyle/>
          <a:p>
            <a:r>
              <a:rPr lang="en-US" altLang="en-US" dirty="0"/>
              <a:t>Heat Rate Terms</a:t>
            </a:r>
          </a:p>
        </p:txBody>
      </p:sp>
      <p:sp>
        <p:nvSpPr>
          <p:cNvPr id="75779" name="Content Placeholder 2"/>
          <p:cNvSpPr>
            <a:spLocks noGrp="1"/>
          </p:cNvSpPr>
          <p:nvPr>
            <p:ph type="body" sz="quarter" idx="13"/>
          </p:nvPr>
        </p:nvSpPr>
        <p:spPr/>
        <p:txBody>
          <a:bodyPr>
            <a:noAutofit/>
          </a:bodyPr>
          <a:lstStyle/>
          <a:p>
            <a:r>
              <a:rPr lang="en-US" altLang="en-US" dirty="0"/>
              <a:t>Heat Rates</a:t>
            </a:r>
          </a:p>
          <a:p>
            <a:pPr lvl="1"/>
            <a:r>
              <a:rPr lang="en-US" altLang="en-US" sz="1500" dirty="0"/>
              <a:t>Billing Heat Rate</a:t>
            </a:r>
          </a:p>
          <a:p>
            <a:pPr lvl="1"/>
            <a:r>
              <a:rPr lang="en-US" altLang="en-US" sz="1500" dirty="0"/>
              <a:t>Tested Heat Rate</a:t>
            </a:r>
          </a:p>
          <a:p>
            <a:pPr lvl="1"/>
            <a:r>
              <a:rPr lang="en-US" altLang="en-US" sz="1500" dirty="0"/>
              <a:t>Average Heat Rate</a:t>
            </a:r>
          </a:p>
          <a:p>
            <a:pPr lvl="1"/>
            <a:r>
              <a:rPr lang="en-US" altLang="en-US" sz="1500" dirty="0"/>
              <a:t>Incremental Heat Rate</a:t>
            </a:r>
          </a:p>
          <a:p>
            <a:pPr lvl="1"/>
            <a:r>
              <a:rPr lang="en-US" altLang="en-US" sz="1500" dirty="0"/>
              <a:t>Guaranteed Heat Rate</a:t>
            </a:r>
          </a:p>
          <a:p>
            <a:pPr lvl="1"/>
            <a:r>
              <a:rPr lang="en-US" altLang="en-US" sz="1500" dirty="0"/>
              <a:t>Effective Heat Rate</a:t>
            </a:r>
          </a:p>
          <a:p>
            <a:pPr lvl="1"/>
            <a:r>
              <a:rPr lang="en-US" altLang="en-US" sz="1500" dirty="0"/>
              <a:t>Low Heating Value Heat Rate</a:t>
            </a:r>
          </a:p>
          <a:p>
            <a:pPr lvl="1"/>
            <a:r>
              <a:rPr lang="en-US" altLang="en-US" sz="1500" dirty="0"/>
              <a:t>High Heating Value Heat Rate</a:t>
            </a:r>
          </a:p>
          <a:p>
            <a:r>
              <a:rPr lang="en-US" altLang="en-US" dirty="0"/>
              <a:t>Differences in fuel quality can affect the heat rate</a:t>
            </a:r>
          </a:p>
          <a:p>
            <a:r>
              <a:rPr lang="en-US" altLang="en-US" dirty="0"/>
              <a:t>Fuel can have different heating value</a:t>
            </a:r>
          </a:p>
          <a:p>
            <a:r>
              <a:rPr lang="en-US" altLang="en-US" dirty="0"/>
              <a:t>Fuel quality should be defined in the fuel supply agreement</a:t>
            </a:r>
          </a:p>
          <a:p>
            <a:pPr lvl="1"/>
            <a:endParaRPr lang="en-US" altLang="en-US" sz="1500" dirty="0"/>
          </a:p>
        </p:txBody>
      </p:sp>
    </p:spTree>
    <p:extLst>
      <p:ext uri="{BB962C8B-B14F-4D97-AF65-F5344CB8AC3E}">
        <p14:creationId xmlns:p14="http://schemas.microsoft.com/office/powerpoint/2010/main" val="253627093"/>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ctrTitle"/>
          </p:nvPr>
        </p:nvSpPr>
        <p:spPr/>
        <p:txBody>
          <a:bodyPr/>
          <a:lstStyle/>
          <a:p>
            <a:r>
              <a:rPr lang="en-US" altLang="en-US" dirty="0"/>
              <a:t>Example of Heat Rate Degradation</a:t>
            </a:r>
          </a:p>
        </p:txBody>
      </p:sp>
      <p:pic>
        <p:nvPicPr>
          <p:cNvPr id="8089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0757" y="2103120"/>
            <a:ext cx="4045189" cy="294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301" y="2103120"/>
            <a:ext cx="4123944" cy="299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6218788"/>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ctrTitle"/>
          </p:nvPr>
        </p:nvSpPr>
        <p:spPr/>
        <p:txBody>
          <a:bodyPr/>
          <a:lstStyle/>
          <a:p>
            <a:r>
              <a:rPr lang="en-US" altLang="en-US" dirty="0"/>
              <a:t>Example of Heat Rate Curves</a:t>
            </a:r>
          </a:p>
        </p:txBody>
      </p:sp>
      <p:sp>
        <p:nvSpPr>
          <p:cNvPr id="77827" name="Content Placeholder 2"/>
          <p:cNvSpPr>
            <a:spLocks noGrp="1"/>
          </p:cNvSpPr>
          <p:nvPr>
            <p:ph type="body" sz="quarter" idx="13"/>
          </p:nvPr>
        </p:nvSpPr>
        <p:spPr>
          <a:xfrm>
            <a:off x="242609" y="1600201"/>
            <a:ext cx="8206448" cy="4306824"/>
          </a:xfrm>
        </p:spPr>
        <p:txBody>
          <a:bodyPr/>
          <a:lstStyle/>
          <a:p>
            <a:r>
              <a:rPr lang="en-US" altLang="en-US" dirty="0"/>
              <a:t>If the plant is dispatched at different levels, the target heat rate should change</a:t>
            </a:r>
          </a:p>
        </p:txBody>
      </p:sp>
      <p:pic>
        <p:nvPicPr>
          <p:cNvPr id="778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1041" y="2571750"/>
            <a:ext cx="4920254" cy="2987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6576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88E62-4388-725D-FA67-F256E437748F}"/>
              </a:ext>
            </a:extLst>
          </p:cNvPr>
          <p:cNvSpPr>
            <a:spLocks noGrp="1"/>
          </p:cNvSpPr>
          <p:nvPr>
            <p:ph type="ctrTitle"/>
          </p:nvPr>
        </p:nvSpPr>
        <p:spPr/>
        <p:txBody>
          <a:bodyPr/>
          <a:lstStyle/>
          <a:p>
            <a:r>
              <a:rPr lang="en-US" dirty="0"/>
              <a:t>Some General Issues</a:t>
            </a:r>
          </a:p>
        </p:txBody>
      </p:sp>
      <p:sp>
        <p:nvSpPr>
          <p:cNvPr id="3" name="Text Placeholder 2">
            <a:extLst>
              <a:ext uri="{FF2B5EF4-FFF2-40B4-BE49-F238E27FC236}">
                <a16:creationId xmlns:a16="http://schemas.microsoft.com/office/drawing/2014/main" id="{A12F0019-A39A-F630-13E7-75062C1F14B8}"/>
              </a:ext>
            </a:extLst>
          </p:cNvPr>
          <p:cNvSpPr>
            <a:spLocks noGrp="1"/>
          </p:cNvSpPr>
          <p:nvPr>
            <p:ph type="body" sz="quarter" idx="13"/>
          </p:nvPr>
        </p:nvSpPr>
        <p:spPr>
          <a:xfrm>
            <a:off x="242608" y="1600201"/>
            <a:ext cx="8124151" cy="4197095"/>
          </a:xfrm>
        </p:spPr>
        <p:txBody>
          <a:bodyPr>
            <a:normAutofit fontScale="92500" lnSpcReduction="10000"/>
          </a:bodyPr>
          <a:lstStyle/>
          <a:p>
            <a:pPr marL="514350" indent="-514350" algn="l">
              <a:buFont typeface="+mj-lt"/>
              <a:buAutoNum type="arabicPeriod"/>
            </a:pPr>
            <a:r>
              <a:rPr lang="en-US" dirty="0"/>
              <a:t>Locked In Forward Prices and Contract Terms (What is the difference between a Swap and a Contract for Difference)</a:t>
            </a:r>
          </a:p>
          <a:p>
            <a:pPr marL="514350" indent="-514350" algn="l">
              <a:buFont typeface="+mj-lt"/>
              <a:buAutoNum type="arabicPeriod"/>
            </a:pPr>
            <a:r>
              <a:rPr lang="en-US" dirty="0"/>
              <a:t>P99 Hedge and Other PPA’s (Why this is not really a P99 hedge because the standard deviation for a year is not the same as the standard deviation for an hour)</a:t>
            </a:r>
          </a:p>
          <a:p>
            <a:pPr marL="514350" indent="-514350" algn="l">
              <a:buFont typeface="+mj-lt"/>
              <a:buAutoNum type="arabicPeriod"/>
            </a:pPr>
            <a:r>
              <a:rPr lang="en-US" dirty="0"/>
              <a:t>Risks Allocation in Different Type of Contracts (You have to pay for less risk in theory)</a:t>
            </a:r>
          </a:p>
          <a:p>
            <a:pPr marL="514350" indent="-514350" algn="l">
              <a:buFont typeface="+mj-lt"/>
              <a:buAutoNum type="arabicPeriod"/>
            </a:pPr>
            <a:r>
              <a:rPr lang="en-US" dirty="0"/>
              <a:t>Merchant Risk During Contract Period (When sell power it will be cheaper and when you buy power it will be more expensive)</a:t>
            </a:r>
          </a:p>
          <a:p>
            <a:pPr marL="514350" indent="-514350" algn="l">
              <a:buFont typeface="+mj-lt"/>
              <a:buAutoNum type="arabicPeriod"/>
            </a:pPr>
            <a:r>
              <a:rPr lang="en-US" dirty="0"/>
              <a:t>Corporate PPAs in Financial Models (Real examples and what they typically get wrong)</a:t>
            </a:r>
          </a:p>
          <a:p>
            <a:pPr marL="514350" indent="-514350" algn="l">
              <a:buFont typeface="+mj-lt"/>
              <a:buAutoNum type="arabicPeriod"/>
            </a:pPr>
            <a:r>
              <a:rPr lang="en-US" dirty="0"/>
              <a:t>Denmark Case Study (Why Denmark is so much more interesting than ERCOT)</a:t>
            </a:r>
          </a:p>
        </p:txBody>
      </p:sp>
    </p:spTree>
    <p:extLst>
      <p:ext uri="{BB962C8B-B14F-4D97-AF65-F5344CB8AC3E}">
        <p14:creationId xmlns:p14="http://schemas.microsoft.com/office/powerpoint/2010/main" val="29837554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5D408-41D8-4E50-8BD0-8D78EB522BA2}"/>
              </a:ext>
            </a:extLst>
          </p:cNvPr>
          <p:cNvSpPr>
            <a:spLocks noGrp="1"/>
          </p:cNvSpPr>
          <p:nvPr>
            <p:ph type="ctrTitle"/>
          </p:nvPr>
        </p:nvSpPr>
        <p:spPr/>
        <p:txBody>
          <a:bodyPr/>
          <a:lstStyle/>
          <a:p>
            <a:r>
              <a:rPr lang="en-US" dirty="0"/>
              <a:t>Corporate PPA – Contract for Difference</a:t>
            </a:r>
          </a:p>
        </p:txBody>
      </p:sp>
      <p:pic>
        <p:nvPicPr>
          <p:cNvPr id="5" name="Content Placeholder 4">
            <a:extLst>
              <a:ext uri="{FF2B5EF4-FFF2-40B4-BE49-F238E27FC236}">
                <a16:creationId xmlns:a16="http://schemas.microsoft.com/office/drawing/2014/main" id="{97CE715C-299B-40EF-9F6E-3995C05BFA09}"/>
              </a:ext>
            </a:extLst>
          </p:cNvPr>
          <p:cNvPicPr>
            <a:picLocks noGrp="1" noChangeAspect="1"/>
          </p:cNvPicPr>
          <p:nvPr>
            <p:ph idx="4294967295"/>
          </p:nvPr>
        </p:nvPicPr>
        <p:blipFill>
          <a:blip r:embed="rId2"/>
          <a:stretch>
            <a:fillRect/>
          </a:stretch>
        </p:blipFill>
        <p:spPr>
          <a:xfrm>
            <a:off x="298955" y="2103057"/>
            <a:ext cx="8316913" cy="3759200"/>
          </a:xfrm>
        </p:spPr>
      </p:pic>
      <p:sp>
        <p:nvSpPr>
          <p:cNvPr id="4" name="TextBox 3">
            <a:extLst>
              <a:ext uri="{FF2B5EF4-FFF2-40B4-BE49-F238E27FC236}">
                <a16:creationId xmlns:a16="http://schemas.microsoft.com/office/drawing/2014/main" id="{B194C8DE-FF69-E457-5036-7649B0F00C7C}"/>
              </a:ext>
            </a:extLst>
          </p:cNvPr>
          <p:cNvSpPr txBox="1"/>
          <p:nvPr/>
        </p:nvSpPr>
        <p:spPr>
          <a:xfrm>
            <a:off x="402336" y="2295144"/>
            <a:ext cx="1453896" cy="2031325"/>
          </a:xfrm>
          <a:prstGeom prst="rect">
            <a:avLst/>
          </a:prstGeom>
          <a:solidFill>
            <a:srgbClr val="FFFF00"/>
          </a:solidFill>
        </p:spPr>
        <p:txBody>
          <a:bodyPr wrap="square" rtlCol="0">
            <a:spAutoFit/>
          </a:bodyPr>
          <a:lstStyle/>
          <a:p>
            <a:r>
              <a:rPr lang="en-US" dirty="0"/>
              <a:t>If the Contract price is for varying output this is contract for difference</a:t>
            </a:r>
          </a:p>
        </p:txBody>
      </p:sp>
      <p:sp>
        <p:nvSpPr>
          <p:cNvPr id="19" name="Freeform: Shape 18">
            <a:extLst>
              <a:ext uri="{FF2B5EF4-FFF2-40B4-BE49-F238E27FC236}">
                <a16:creationId xmlns:a16="http://schemas.microsoft.com/office/drawing/2014/main" id="{91773B14-E2B0-4BFB-B9A9-073A14DA8595}"/>
              </a:ext>
            </a:extLst>
          </p:cNvPr>
          <p:cNvSpPr/>
          <p:nvPr/>
        </p:nvSpPr>
        <p:spPr>
          <a:xfrm>
            <a:off x="3676072" y="1417991"/>
            <a:ext cx="3169808" cy="1202635"/>
          </a:xfrm>
          <a:custGeom>
            <a:avLst/>
            <a:gdLst>
              <a:gd name="connsiteX0" fmla="*/ 0 w 3169808"/>
              <a:gd name="connsiteY0" fmla="*/ 1096246 h 1202635"/>
              <a:gd name="connsiteX1" fmla="*/ 526472 w 3169808"/>
              <a:gd name="connsiteY1" fmla="*/ 191082 h 1202635"/>
              <a:gd name="connsiteX2" fmla="*/ 2447636 w 3169808"/>
              <a:gd name="connsiteY2" fmla="*/ 80246 h 1202635"/>
              <a:gd name="connsiteX3" fmla="*/ 3103418 w 3169808"/>
              <a:gd name="connsiteY3" fmla="*/ 1151664 h 1202635"/>
              <a:gd name="connsiteX4" fmla="*/ 3121891 w 3169808"/>
              <a:gd name="connsiteY4" fmla="*/ 1031592 h 1202635"/>
              <a:gd name="connsiteX5" fmla="*/ 2974109 w 3169808"/>
              <a:gd name="connsiteY5" fmla="*/ 1133192 h 1202635"/>
              <a:gd name="connsiteX6" fmla="*/ 3158836 w 3169808"/>
              <a:gd name="connsiteY6" fmla="*/ 1197846 h 1202635"/>
              <a:gd name="connsiteX7" fmla="*/ 3149600 w 3169808"/>
              <a:gd name="connsiteY7" fmla="*/ 1197846 h 1202635"/>
              <a:gd name="connsiteX8" fmla="*/ 3140363 w 3169808"/>
              <a:gd name="connsiteY8" fmla="*/ 1197846 h 120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9808" h="1202635">
                <a:moveTo>
                  <a:pt x="0" y="1096246"/>
                </a:moveTo>
                <a:cubicBezTo>
                  <a:pt x="59266" y="728330"/>
                  <a:pt x="118533" y="360415"/>
                  <a:pt x="526472" y="191082"/>
                </a:cubicBezTo>
                <a:cubicBezTo>
                  <a:pt x="934411" y="21749"/>
                  <a:pt x="2018145" y="-79851"/>
                  <a:pt x="2447636" y="80246"/>
                </a:cubicBezTo>
                <a:cubicBezTo>
                  <a:pt x="2877127" y="240343"/>
                  <a:pt x="2991042" y="993106"/>
                  <a:pt x="3103418" y="1151664"/>
                </a:cubicBezTo>
                <a:cubicBezTo>
                  <a:pt x="3215794" y="1310222"/>
                  <a:pt x="3143442" y="1034671"/>
                  <a:pt x="3121891" y="1031592"/>
                </a:cubicBezTo>
                <a:cubicBezTo>
                  <a:pt x="3100340" y="1028513"/>
                  <a:pt x="2967952" y="1105483"/>
                  <a:pt x="2974109" y="1133192"/>
                </a:cubicBezTo>
                <a:cubicBezTo>
                  <a:pt x="2980266" y="1160901"/>
                  <a:pt x="3158836" y="1197846"/>
                  <a:pt x="3158836" y="1197846"/>
                </a:cubicBezTo>
                <a:cubicBezTo>
                  <a:pt x="3188085" y="1208622"/>
                  <a:pt x="3149600" y="1197846"/>
                  <a:pt x="3149600" y="1197846"/>
                </a:cubicBezTo>
                <a:lnTo>
                  <a:pt x="3140363" y="1197846"/>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0122BC7-13C1-B921-65DC-831EA604EADD}"/>
              </a:ext>
            </a:extLst>
          </p:cNvPr>
          <p:cNvSpPr txBox="1"/>
          <p:nvPr/>
        </p:nvSpPr>
        <p:spPr>
          <a:xfrm>
            <a:off x="4457412" y="1436639"/>
            <a:ext cx="1607127" cy="461665"/>
          </a:xfrm>
          <a:prstGeom prst="rect">
            <a:avLst/>
          </a:prstGeom>
          <a:noFill/>
        </p:spPr>
        <p:txBody>
          <a:bodyPr wrap="square" rtlCol="0">
            <a:spAutoFit/>
          </a:bodyPr>
          <a:lstStyle/>
          <a:p>
            <a:pPr algn="ctr"/>
            <a:r>
              <a:rPr lang="en-US" sz="1200" dirty="0"/>
              <a:t>RECS or Green-E</a:t>
            </a:r>
          </a:p>
          <a:p>
            <a:pPr algn="ctr"/>
            <a:r>
              <a:rPr lang="en-US" sz="1200" dirty="0"/>
              <a:t>(when a Bundled PPA)</a:t>
            </a:r>
          </a:p>
        </p:txBody>
      </p:sp>
      <p:sp>
        <p:nvSpPr>
          <p:cNvPr id="3" name="TextBox 2">
            <a:extLst>
              <a:ext uri="{FF2B5EF4-FFF2-40B4-BE49-F238E27FC236}">
                <a16:creationId xmlns:a16="http://schemas.microsoft.com/office/drawing/2014/main" id="{D20EC5D5-B61F-585C-9C18-877ED9A9D38D}"/>
              </a:ext>
            </a:extLst>
          </p:cNvPr>
          <p:cNvSpPr txBox="1"/>
          <p:nvPr/>
        </p:nvSpPr>
        <p:spPr>
          <a:xfrm>
            <a:off x="6185095" y="5064369"/>
            <a:ext cx="2011680" cy="923330"/>
          </a:xfrm>
          <a:prstGeom prst="rect">
            <a:avLst/>
          </a:prstGeom>
          <a:noFill/>
        </p:spPr>
        <p:txBody>
          <a:bodyPr wrap="square" rtlCol="0">
            <a:spAutoFit/>
          </a:bodyPr>
          <a:lstStyle/>
          <a:p>
            <a:r>
              <a:rPr lang="en-US" dirty="0"/>
              <a:t>Basis risk from Hub versus node to project</a:t>
            </a:r>
          </a:p>
        </p:txBody>
      </p:sp>
    </p:spTree>
    <p:extLst>
      <p:ext uri="{BB962C8B-B14F-4D97-AF65-F5344CB8AC3E}">
        <p14:creationId xmlns:p14="http://schemas.microsoft.com/office/powerpoint/2010/main" val="3553979907"/>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388134-53D9-40C4-840F-70D3EBCD9EA7}"/>
              </a:ext>
            </a:extLst>
          </p:cNvPr>
          <p:cNvSpPr>
            <a:spLocks noGrp="1"/>
          </p:cNvSpPr>
          <p:nvPr>
            <p:ph type="ctrTitle"/>
          </p:nvPr>
        </p:nvSpPr>
        <p:spPr/>
        <p:txBody>
          <a:bodyPr>
            <a:normAutofit fontScale="90000"/>
          </a:bodyPr>
          <a:lstStyle/>
          <a:p>
            <a:r>
              <a:rPr lang="en-US" dirty="0"/>
              <a:t>Issues with Using Average Heat Rates in Energy Charges</a:t>
            </a:r>
          </a:p>
        </p:txBody>
      </p:sp>
      <p:sp>
        <p:nvSpPr>
          <p:cNvPr id="83971" name="Content Placeholder 4"/>
          <p:cNvSpPr>
            <a:spLocks noGrp="1"/>
          </p:cNvSpPr>
          <p:nvPr>
            <p:ph type="body" sz="quarter" idx="13"/>
          </p:nvPr>
        </p:nvSpPr>
        <p:spPr>
          <a:xfrm>
            <a:off x="242608" y="1600200"/>
            <a:ext cx="4173944" cy="4343400"/>
          </a:xfrm>
        </p:spPr>
        <p:txBody>
          <a:bodyPr>
            <a:normAutofit fontScale="92500" lnSpcReduction="10000"/>
          </a:bodyPr>
          <a:lstStyle/>
          <a:p>
            <a:r>
              <a:rPr lang="en-US" altLang="en-US" dirty="0"/>
              <a:t>Advantages</a:t>
            </a:r>
          </a:p>
          <a:p>
            <a:pPr lvl="1"/>
            <a:r>
              <a:rPr lang="en-US" altLang="en-US" dirty="0">
                <a:solidFill>
                  <a:schemeClr val="tx1"/>
                </a:solidFill>
              </a:rPr>
              <a:t>Enables compensation for different levels of dispatch which would be distorted from a constant heat rate.</a:t>
            </a:r>
          </a:p>
          <a:p>
            <a:pPr lvl="1"/>
            <a:r>
              <a:rPr lang="en-US" altLang="en-US" dirty="0">
                <a:solidFill>
                  <a:schemeClr val="tx1"/>
                </a:solidFill>
              </a:rPr>
              <a:t>With a constant heat rate there is an incentive to dispatch too much when the marginal heat rate is low and too little when the marginal heat rate is high.</a:t>
            </a:r>
          </a:p>
          <a:p>
            <a:pPr lvl="1"/>
            <a:r>
              <a:rPr lang="en-US" altLang="en-US" dirty="0">
                <a:solidFill>
                  <a:schemeClr val="tx1"/>
                </a:solidFill>
              </a:rPr>
              <a:t>Avoids the  necessity of fuel price risk where fuel is supplied by government</a:t>
            </a:r>
          </a:p>
        </p:txBody>
      </p:sp>
      <p:sp>
        <p:nvSpPr>
          <p:cNvPr id="83972" name="Content Placeholder 5"/>
          <p:cNvSpPr>
            <a:spLocks noGrp="1"/>
          </p:cNvSpPr>
          <p:nvPr>
            <p:ph sz="half" idx="4294967295"/>
          </p:nvPr>
        </p:nvSpPr>
        <p:spPr>
          <a:xfrm>
            <a:off x="4727450" y="1600200"/>
            <a:ext cx="3791644" cy="4343400"/>
          </a:xfrm>
        </p:spPr>
        <p:txBody>
          <a:bodyPr>
            <a:noAutofit/>
          </a:bodyPr>
          <a:lstStyle/>
          <a:p>
            <a:r>
              <a:rPr lang="en-US" altLang="en-US" sz="2100" dirty="0"/>
              <a:t>Disadvantages</a:t>
            </a:r>
          </a:p>
          <a:p>
            <a:pPr lvl="1"/>
            <a:r>
              <a:rPr lang="en-US" altLang="en-US" sz="2100" dirty="0"/>
              <a:t>Creates potential for economic inefficiency if the actual heat rate curve differs from the marginal heat rate curve.</a:t>
            </a:r>
          </a:p>
          <a:p>
            <a:pPr lvl="1"/>
            <a:r>
              <a:rPr lang="en-US" altLang="en-US" sz="2100" dirty="0"/>
              <a:t>Requires fuel price to determine penalties when the  actual heat rate does not equal the target heat rate.</a:t>
            </a:r>
          </a:p>
          <a:p>
            <a:pPr lvl="1"/>
            <a:r>
              <a:rPr lang="en-US" altLang="en-US" sz="2100" dirty="0"/>
              <a:t>Complex formulas.</a:t>
            </a:r>
          </a:p>
          <a:p>
            <a:pPr lvl="1"/>
            <a:endParaRPr lang="en-US" altLang="en-US" sz="2100" dirty="0"/>
          </a:p>
        </p:txBody>
      </p:sp>
    </p:spTree>
    <p:extLst>
      <p:ext uri="{BB962C8B-B14F-4D97-AF65-F5344CB8AC3E}">
        <p14:creationId xmlns:p14="http://schemas.microsoft.com/office/powerpoint/2010/main" val="3012873982"/>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ctrTitle"/>
          </p:nvPr>
        </p:nvSpPr>
        <p:spPr/>
        <p:txBody>
          <a:bodyPr/>
          <a:lstStyle/>
          <a:p>
            <a:r>
              <a:rPr lang="en-US" altLang="en-US" dirty="0"/>
              <a:t>Target Heat Rate Mechanics</a:t>
            </a:r>
          </a:p>
        </p:txBody>
      </p:sp>
      <p:sp>
        <p:nvSpPr>
          <p:cNvPr id="82947" name="Content Placeholder 2"/>
          <p:cNvSpPr>
            <a:spLocks noGrp="1"/>
          </p:cNvSpPr>
          <p:nvPr>
            <p:ph type="body" sz="quarter" idx="13"/>
          </p:nvPr>
        </p:nvSpPr>
        <p:spPr/>
        <p:txBody>
          <a:bodyPr>
            <a:noAutofit/>
          </a:bodyPr>
          <a:lstStyle/>
          <a:p>
            <a:r>
              <a:rPr lang="en-US" altLang="en-US" sz="1800" dirty="0"/>
              <a:t>Projected Fuel Demand in MMBTU  =  </a:t>
            </a:r>
          </a:p>
          <a:p>
            <a:pPr lvl="1"/>
            <a:r>
              <a:rPr lang="en-US" altLang="en-US" sz="1800" dirty="0">
                <a:solidFill>
                  <a:schemeClr val="tx1"/>
                </a:solidFill>
              </a:rPr>
              <a:t>Sum over hours</a:t>
            </a:r>
          </a:p>
          <a:p>
            <a:pPr lvl="1"/>
            <a:r>
              <a:rPr lang="en-US" altLang="en-US" sz="1800" dirty="0">
                <a:solidFill>
                  <a:schemeClr val="tx1"/>
                </a:solidFill>
              </a:rPr>
              <a:t> (Energy in MWH x Energy x Contract Heat Rate (BTU/kWh) *  Correction Factor ) / 1,000,000</a:t>
            </a:r>
          </a:p>
          <a:p>
            <a:r>
              <a:rPr lang="en-US" altLang="en-US" sz="1800" dirty="0"/>
              <a:t>Correction Factor of Specific Net Heat Rate, applicable for each respective hour depends on operating conditions, and level of the plant that is dispatched</a:t>
            </a:r>
          </a:p>
          <a:p>
            <a:r>
              <a:rPr lang="en-US" altLang="en-US" sz="1800" dirty="0"/>
              <a:t>Correction factor depends on:</a:t>
            </a:r>
          </a:p>
          <a:p>
            <a:pPr lvl="1"/>
            <a:r>
              <a:rPr lang="en-US" altLang="en-US" sz="1800" dirty="0">
                <a:solidFill>
                  <a:schemeClr val="tx1"/>
                </a:solidFill>
              </a:rPr>
              <a:t>Temperature and other weather conditions</a:t>
            </a:r>
          </a:p>
          <a:p>
            <a:pPr lvl="2"/>
            <a:r>
              <a:rPr lang="en-US" altLang="en-US" dirty="0">
                <a:solidFill>
                  <a:schemeClr val="tx1"/>
                </a:solidFill>
              </a:rPr>
              <a:t>Requires a table with different correction factors</a:t>
            </a:r>
          </a:p>
          <a:p>
            <a:pPr lvl="1"/>
            <a:r>
              <a:rPr lang="en-US" altLang="en-US" sz="1800" dirty="0">
                <a:solidFill>
                  <a:schemeClr val="tx1"/>
                </a:solidFill>
              </a:rPr>
              <a:t>Capacity dispatched</a:t>
            </a:r>
          </a:p>
          <a:p>
            <a:pPr lvl="2"/>
            <a:r>
              <a:rPr lang="en-US" altLang="en-US" dirty="0">
                <a:solidFill>
                  <a:schemeClr val="tx1"/>
                </a:solidFill>
              </a:rPr>
              <a:t>Requires a heat rate table or heat rate curve</a:t>
            </a:r>
          </a:p>
          <a:p>
            <a:pPr lvl="1"/>
            <a:r>
              <a:rPr lang="en-US" altLang="en-US" sz="1800" dirty="0">
                <a:solidFill>
                  <a:schemeClr val="tx1"/>
                </a:solidFill>
              </a:rPr>
              <a:t>Fuel quality</a:t>
            </a:r>
          </a:p>
          <a:p>
            <a:pPr lvl="2"/>
            <a:r>
              <a:rPr lang="en-US" altLang="en-US" dirty="0">
                <a:solidFill>
                  <a:schemeClr val="tx1"/>
                </a:solidFill>
              </a:rPr>
              <a:t>Requires adjustment factors</a:t>
            </a:r>
          </a:p>
          <a:p>
            <a:pPr lvl="1"/>
            <a:endParaRPr lang="en-US" altLang="en-US" sz="1800" dirty="0">
              <a:solidFill>
                <a:schemeClr val="tx1"/>
              </a:solidFill>
            </a:endParaRPr>
          </a:p>
        </p:txBody>
      </p:sp>
    </p:spTree>
    <p:extLst>
      <p:ext uri="{BB962C8B-B14F-4D97-AF65-F5344CB8AC3E}">
        <p14:creationId xmlns:p14="http://schemas.microsoft.com/office/powerpoint/2010/main" val="2830936315"/>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Heat Rate Conversions</a:t>
            </a:r>
          </a:p>
        </p:txBody>
      </p:sp>
      <p:pic>
        <p:nvPicPr>
          <p:cNvPr id="4" name="Content Placeholder 3">
            <a:extLst>
              <a:ext uri="{FF2B5EF4-FFF2-40B4-BE49-F238E27FC236}">
                <a16:creationId xmlns:a16="http://schemas.microsoft.com/office/drawing/2014/main" id="{EE06FD3E-FB85-477F-B0A7-0834A6F6DFF4}"/>
              </a:ext>
            </a:extLst>
          </p:cNvPr>
          <p:cNvPicPr>
            <a:picLocks noGrp="1"/>
          </p:cNvPicPr>
          <p:nvPr>
            <p:ph idx="4294967295"/>
          </p:nvPr>
        </p:nvPicPr>
        <p:blipFill>
          <a:blip r:embed="rId2"/>
          <a:stretch>
            <a:fillRect/>
          </a:stretch>
        </p:blipFill>
        <p:spPr>
          <a:xfrm>
            <a:off x="4375150" y="1787525"/>
            <a:ext cx="3854450" cy="1641475"/>
          </a:xfrm>
          <a:prstGeom prst="rect">
            <a:avLst/>
          </a:prstGeom>
        </p:spPr>
      </p:pic>
      <p:pic>
        <p:nvPicPr>
          <p:cNvPr id="290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4390" y="3800987"/>
            <a:ext cx="5050276" cy="1984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3A5F3D64-7EBD-40C8-9E7F-64E6BF6A41A8}"/>
              </a:ext>
            </a:extLst>
          </p:cNvPr>
          <p:cNvSpPr txBox="1"/>
          <p:nvPr/>
        </p:nvSpPr>
        <p:spPr>
          <a:xfrm>
            <a:off x="242609" y="1600385"/>
            <a:ext cx="3280238" cy="4401205"/>
          </a:xfrm>
          <a:prstGeom prst="rect">
            <a:avLst/>
          </a:prstGeom>
          <a:noFill/>
        </p:spPr>
        <p:txBody>
          <a:bodyPr wrap="square" rtlCol="0">
            <a:spAutoFit/>
          </a:bodyPr>
          <a:lstStyle/>
          <a:p>
            <a:r>
              <a:rPr lang="en-029" sz="2000" dirty="0"/>
              <a:t>Efficiency is kWh Output/kWh Input</a:t>
            </a:r>
          </a:p>
          <a:p>
            <a:endParaRPr lang="en-029" sz="2000" dirty="0"/>
          </a:p>
          <a:p>
            <a:r>
              <a:rPr lang="en-029" sz="2000" dirty="0"/>
              <a:t>Heat Rate is kWh Input/kWh Output</a:t>
            </a:r>
          </a:p>
          <a:p>
            <a:endParaRPr lang="en-029" sz="2000" dirty="0"/>
          </a:p>
          <a:p>
            <a:r>
              <a:rPr lang="en-029" sz="2000" dirty="0"/>
              <a:t>HR = 1/Efficiency</a:t>
            </a:r>
          </a:p>
          <a:p>
            <a:endParaRPr lang="en-029" sz="2000" dirty="0"/>
          </a:p>
          <a:p>
            <a:r>
              <a:rPr lang="en-029" sz="2000" dirty="0"/>
              <a:t>Conversion: 3412 BTU/kWh</a:t>
            </a:r>
          </a:p>
          <a:p>
            <a:endParaRPr lang="en-029" sz="2000" dirty="0"/>
          </a:p>
          <a:p>
            <a:r>
              <a:rPr lang="en-029" sz="2000" dirty="0"/>
              <a:t>HR x Conversion = Heat Rate in BTU/kWh</a:t>
            </a:r>
          </a:p>
          <a:p>
            <a:endParaRPr lang="en-029" sz="2000" dirty="0"/>
          </a:p>
          <a:p>
            <a:endParaRPr lang="en-029" sz="2000" dirty="0"/>
          </a:p>
        </p:txBody>
      </p:sp>
    </p:spTree>
    <p:extLst>
      <p:ext uri="{BB962C8B-B14F-4D97-AF65-F5344CB8AC3E}">
        <p14:creationId xmlns:p14="http://schemas.microsoft.com/office/powerpoint/2010/main" val="3604615869"/>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5F131-8D14-4502-8D89-225BF5617FCA}"/>
              </a:ext>
            </a:extLst>
          </p:cNvPr>
          <p:cNvSpPr>
            <a:spLocks noGrp="1"/>
          </p:cNvSpPr>
          <p:nvPr>
            <p:ph type="ctrTitle"/>
          </p:nvPr>
        </p:nvSpPr>
        <p:spPr/>
        <p:txBody>
          <a:bodyPr>
            <a:normAutofit fontScale="90000"/>
          </a:bodyPr>
          <a:lstStyle/>
          <a:p>
            <a:r>
              <a:rPr lang="en-029" dirty="0"/>
              <a:t>Calculation of Fuel Payment from Heat Rate and Fuel Price</a:t>
            </a:r>
          </a:p>
        </p:txBody>
      </p:sp>
      <p:sp>
        <p:nvSpPr>
          <p:cNvPr id="3" name="Content Placeholder 2">
            <a:extLst>
              <a:ext uri="{FF2B5EF4-FFF2-40B4-BE49-F238E27FC236}">
                <a16:creationId xmlns:a16="http://schemas.microsoft.com/office/drawing/2014/main" id="{8168630F-BD97-4C93-96A8-18792E9E3563}"/>
              </a:ext>
            </a:extLst>
          </p:cNvPr>
          <p:cNvSpPr>
            <a:spLocks noGrp="1"/>
          </p:cNvSpPr>
          <p:nvPr>
            <p:ph type="body" sz="quarter" idx="13"/>
          </p:nvPr>
        </p:nvSpPr>
        <p:spPr/>
        <p:txBody>
          <a:bodyPr/>
          <a:lstStyle/>
          <a:p>
            <a:endParaRPr lang="en-029" dirty="0"/>
          </a:p>
          <a:p>
            <a:endParaRPr lang="en-029" dirty="0"/>
          </a:p>
        </p:txBody>
      </p:sp>
      <p:pic>
        <p:nvPicPr>
          <p:cNvPr id="4" name="Picture 3">
            <a:extLst>
              <a:ext uri="{FF2B5EF4-FFF2-40B4-BE49-F238E27FC236}">
                <a16:creationId xmlns:a16="http://schemas.microsoft.com/office/drawing/2014/main" id="{F79F96A7-AB63-4ACB-AEB4-3576F9823769}"/>
              </a:ext>
            </a:extLst>
          </p:cNvPr>
          <p:cNvPicPr>
            <a:picLocks noChangeAspect="1"/>
          </p:cNvPicPr>
          <p:nvPr/>
        </p:nvPicPr>
        <p:blipFill>
          <a:blip r:embed="rId2"/>
          <a:stretch>
            <a:fillRect/>
          </a:stretch>
        </p:blipFill>
        <p:spPr>
          <a:xfrm>
            <a:off x="929484" y="1934678"/>
            <a:ext cx="6784377" cy="3946358"/>
          </a:xfrm>
          <a:prstGeom prst="rect">
            <a:avLst/>
          </a:prstGeom>
        </p:spPr>
      </p:pic>
    </p:spTree>
    <p:extLst>
      <p:ext uri="{BB962C8B-B14F-4D97-AF65-F5344CB8AC3E}">
        <p14:creationId xmlns:p14="http://schemas.microsoft.com/office/powerpoint/2010/main" val="2431225299"/>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80B0C-902F-4841-B789-A5777AB997A3}"/>
              </a:ext>
            </a:extLst>
          </p:cNvPr>
          <p:cNvSpPr>
            <a:spLocks noGrp="1"/>
          </p:cNvSpPr>
          <p:nvPr>
            <p:ph type="ctrTitle"/>
          </p:nvPr>
        </p:nvSpPr>
        <p:spPr/>
        <p:txBody>
          <a:bodyPr>
            <a:normAutofit fontScale="90000"/>
          </a:bodyPr>
          <a:lstStyle/>
          <a:p>
            <a:r>
              <a:rPr lang="en-029" dirty="0"/>
              <a:t>Example of Heat Rate Curve with Different Heat Rates for Different Load Levels</a:t>
            </a:r>
          </a:p>
        </p:txBody>
      </p:sp>
      <p:pic>
        <p:nvPicPr>
          <p:cNvPr id="5" name="Picture 4">
            <a:extLst>
              <a:ext uri="{FF2B5EF4-FFF2-40B4-BE49-F238E27FC236}">
                <a16:creationId xmlns:a16="http://schemas.microsoft.com/office/drawing/2014/main" id="{395DA902-68A1-40BD-A0F3-ACE470CE5028}"/>
              </a:ext>
            </a:extLst>
          </p:cNvPr>
          <p:cNvPicPr>
            <a:picLocks noChangeAspect="1"/>
          </p:cNvPicPr>
          <p:nvPr/>
        </p:nvPicPr>
        <p:blipFill>
          <a:blip r:embed="rId2"/>
          <a:stretch>
            <a:fillRect/>
          </a:stretch>
        </p:blipFill>
        <p:spPr>
          <a:xfrm>
            <a:off x="240584" y="2039030"/>
            <a:ext cx="4639424" cy="3892590"/>
          </a:xfrm>
          <a:prstGeom prst="rect">
            <a:avLst/>
          </a:prstGeom>
        </p:spPr>
      </p:pic>
      <p:pic>
        <p:nvPicPr>
          <p:cNvPr id="6" name="Picture 5">
            <a:extLst>
              <a:ext uri="{FF2B5EF4-FFF2-40B4-BE49-F238E27FC236}">
                <a16:creationId xmlns:a16="http://schemas.microsoft.com/office/drawing/2014/main" id="{F358CF96-62F7-468A-ACF1-30726F623F7D}"/>
              </a:ext>
            </a:extLst>
          </p:cNvPr>
          <p:cNvPicPr>
            <a:picLocks noChangeAspect="1"/>
          </p:cNvPicPr>
          <p:nvPr/>
        </p:nvPicPr>
        <p:blipFill>
          <a:blip r:embed="rId3"/>
          <a:stretch>
            <a:fillRect/>
          </a:stretch>
        </p:blipFill>
        <p:spPr>
          <a:xfrm>
            <a:off x="5149517" y="1596118"/>
            <a:ext cx="3337776" cy="4483955"/>
          </a:xfrm>
          <a:prstGeom prst="rect">
            <a:avLst/>
          </a:prstGeom>
        </p:spPr>
      </p:pic>
    </p:spTree>
    <p:extLst>
      <p:ext uri="{BB962C8B-B14F-4D97-AF65-F5344CB8AC3E}">
        <p14:creationId xmlns:p14="http://schemas.microsoft.com/office/powerpoint/2010/main" val="3246293683"/>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21F8E-9F0C-40BC-8CC4-DF1D2A60BE11}"/>
              </a:ext>
            </a:extLst>
          </p:cNvPr>
          <p:cNvSpPr>
            <a:spLocks noGrp="1"/>
          </p:cNvSpPr>
          <p:nvPr>
            <p:ph type="ctrTitle"/>
          </p:nvPr>
        </p:nvSpPr>
        <p:spPr/>
        <p:txBody>
          <a:bodyPr>
            <a:normAutofit fontScale="90000"/>
          </a:bodyPr>
          <a:lstStyle/>
          <a:p>
            <a:r>
              <a:rPr lang="en-029" dirty="0"/>
              <a:t>Gas Heat Rate Curve and Degradation</a:t>
            </a:r>
          </a:p>
        </p:txBody>
      </p:sp>
      <p:pic>
        <p:nvPicPr>
          <p:cNvPr id="4" name="Picture 3">
            <a:extLst>
              <a:ext uri="{FF2B5EF4-FFF2-40B4-BE49-F238E27FC236}">
                <a16:creationId xmlns:a16="http://schemas.microsoft.com/office/drawing/2014/main" id="{7517D0BF-D77E-4EA9-A830-0DD010254AC5}"/>
              </a:ext>
            </a:extLst>
          </p:cNvPr>
          <p:cNvPicPr>
            <a:picLocks noChangeAspect="1"/>
          </p:cNvPicPr>
          <p:nvPr/>
        </p:nvPicPr>
        <p:blipFill>
          <a:blip r:embed="rId2"/>
          <a:stretch>
            <a:fillRect/>
          </a:stretch>
        </p:blipFill>
        <p:spPr>
          <a:xfrm>
            <a:off x="4757263" y="1460700"/>
            <a:ext cx="3664842" cy="4459431"/>
          </a:xfrm>
          <a:prstGeom prst="rect">
            <a:avLst/>
          </a:prstGeom>
        </p:spPr>
      </p:pic>
      <p:pic>
        <p:nvPicPr>
          <p:cNvPr id="5" name="Picture 4">
            <a:extLst>
              <a:ext uri="{FF2B5EF4-FFF2-40B4-BE49-F238E27FC236}">
                <a16:creationId xmlns:a16="http://schemas.microsoft.com/office/drawing/2014/main" id="{7D0A3757-F3A2-4286-A83B-BEEA4D48AADC}"/>
              </a:ext>
            </a:extLst>
          </p:cNvPr>
          <p:cNvPicPr>
            <a:picLocks noChangeAspect="1"/>
          </p:cNvPicPr>
          <p:nvPr/>
        </p:nvPicPr>
        <p:blipFill>
          <a:blip r:embed="rId3"/>
          <a:stretch>
            <a:fillRect/>
          </a:stretch>
        </p:blipFill>
        <p:spPr>
          <a:xfrm>
            <a:off x="506760" y="2435193"/>
            <a:ext cx="4039107" cy="2900038"/>
          </a:xfrm>
          <a:prstGeom prst="rect">
            <a:avLst/>
          </a:prstGeom>
        </p:spPr>
      </p:pic>
    </p:spTree>
    <p:extLst>
      <p:ext uri="{BB962C8B-B14F-4D97-AF65-F5344CB8AC3E}">
        <p14:creationId xmlns:p14="http://schemas.microsoft.com/office/powerpoint/2010/main" val="3951329108"/>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229B3-165E-44C5-BE29-172011B6F9FB}"/>
              </a:ext>
            </a:extLst>
          </p:cNvPr>
          <p:cNvSpPr>
            <a:spLocks noGrp="1"/>
          </p:cNvSpPr>
          <p:nvPr>
            <p:ph type="ctrTitle"/>
          </p:nvPr>
        </p:nvSpPr>
        <p:spPr/>
        <p:txBody>
          <a:bodyPr>
            <a:normAutofit fontScale="90000"/>
          </a:bodyPr>
          <a:lstStyle/>
          <a:p>
            <a:r>
              <a:rPr lang="en-029" dirty="0"/>
              <a:t>Heat Rate Penalty when Fuel Provided by Off-taker or Government</a:t>
            </a:r>
          </a:p>
        </p:txBody>
      </p:sp>
      <p:sp>
        <p:nvSpPr>
          <p:cNvPr id="3" name="Content Placeholder 2">
            <a:extLst>
              <a:ext uri="{FF2B5EF4-FFF2-40B4-BE49-F238E27FC236}">
                <a16:creationId xmlns:a16="http://schemas.microsoft.com/office/drawing/2014/main" id="{12FCED94-ECF9-449C-A5FC-F050EC96A73A}"/>
              </a:ext>
            </a:extLst>
          </p:cNvPr>
          <p:cNvSpPr>
            <a:spLocks noGrp="1"/>
          </p:cNvSpPr>
          <p:nvPr>
            <p:ph type="body" sz="quarter" idx="13"/>
          </p:nvPr>
        </p:nvSpPr>
        <p:spPr/>
        <p:txBody>
          <a:bodyPr/>
          <a:lstStyle/>
          <a:p>
            <a:r>
              <a:rPr lang="en-029" dirty="0"/>
              <a:t> </a:t>
            </a:r>
          </a:p>
        </p:txBody>
      </p:sp>
      <p:pic>
        <p:nvPicPr>
          <p:cNvPr id="4" name="Picture 3">
            <a:extLst>
              <a:ext uri="{FF2B5EF4-FFF2-40B4-BE49-F238E27FC236}">
                <a16:creationId xmlns:a16="http://schemas.microsoft.com/office/drawing/2014/main" id="{95BD8A1F-3135-4B4B-939F-76F56299B699}"/>
              </a:ext>
            </a:extLst>
          </p:cNvPr>
          <p:cNvPicPr>
            <a:picLocks noChangeAspect="1"/>
          </p:cNvPicPr>
          <p:nvPr/>
        </p:nvPicPr>
        <p:blipFill>
          <a:blip r:embed="rId2"/>
          <a:stretch>
            <a:fillRect/>
          </a:stretch>
        </p:blipFill>
        <p:spPr>
          <a:xfrm>
            <a:off x="393192" y="2039541"/>
            <a:ext cx="4231752" cy="3665755"/>
          </a:xfrm>
          <a:prstGeom prst="rect">
            <a:avLst/>
          </a:prstGeom>
        </p:spPr>
      </p:pic>
      <p:pic>
        <p:nvPicPr>
          <p:cNvPr id="5" name="Picture 4">
            <a:extLst>
              <a:ext uri="{FF2B5EF4-FFF2-40B4-BE49-F238E27FC236}">
                <a16:creationId xmlns:a16="http://schemas.microsoft.com/office/drawing/2014/main" id="{C46EE2CC-B7F5-4F36-A832-B95C8F38845F}"/>
              </a:ext>
            </a:extLst>
          </p:cNvPr>
          <p:cNvPicPr>
            <a:picLocks noChangeAspect="1"/>
          </p:cNvPicPr>
          <p:nvPr/>
        </p:nvPicPr>
        <p:blipFill>
          <a:blip r:embed="rId3"/>
          <a:stretch>
            <a:fillRect/>
          </a:stretch>
        </p:blipFill>
        <p:spPr>
          <a:xfrm>
            <a:off x="4624945" y="2153840"/>
            <a:ext cx="3834974" cy="3551455"/>
          </a:xfrm>
          <a:prstGeom prst="rect">
            <a:avLst/>
          </a:prstGeom>
        </p:spPr>
      </p:pic>
    </p:spTree>
    <p:extLst>
      <p:ext uri="{BB962C8B-B14F-4D97-AF65-F5344CB8AC3E}">
        <p14:creationId xmlns:p14="http://schemas.microsoft.com/office/powerpoint/2010/main" val="2883633838"/>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F20E4-BAC5-4C18-9EDB-634AAB519A8A}"/>
              </a:ext>
            </a:extLst>
          </p:cNvPr>
          <p:cNvSpPr>
            <a:spLocks noGrp="1"/>
          </p:cNvSpPr>
          <p:nvPr>
            <p:ph type="ctrTitle"/>
          </p:nvPr>
        </p:nvSpPr>
        <p:spPr/>
        <p:txBody>
          <a:bodyPr/>
          <a:lstStyle/>
          <a:p>
            <a:r>
              <a:rPr lang="en-029" dirty="0"/>
              <a:t>Heat Rate Curve for Contract Heat Rate</a:t>
            </a:r>
          </a:p>
        </p:txBody>
      </p:sp>
      <p:pic>
        <p:nvPicPr>
          <p:cNvPr id="4" name="Picture 3">
            <a:extLst>
              <a:ext uri="{FF2B5EF4-FFF2-40B4-BE49-F238E27FC236}">
                <a16:creationId xmlns:a16="http://schemas.microsoft.com/office/drawing/2014/main" id="{0B56BAFA-3922-42E8-991B-FA7E218185AB}"/>
              </a:ext>
            </a:extLst>
          </p:cNvPr>
          <p:cNvPicPr>
            <a:picLocks noChangeAspect="1"/>
          </p:cNvPicPr>
          <p:nvPr/>
        </p:nvPicPr>
        <p:blipFill>
          <a:blip r:embed="rId2"/>
          <a:stretch>
            <a:fillRect/>
          </a:stretch>
        </p:blipFill>
        <p:spPr>
          <a:xfrm>
            <a:off x="2286000" y="1771650"/>
            <a:ext cx="3943350" cy="4137957"/>
          </a:xfrm>
          <a:prstGeom prst="rect">
            <a:avLst/>
          </a:prstGeom>
        </p:spPr>
      </p:pic>
    </p:spTree>
    <p:extLst>
      <p:ext uri="{BB962C8B-B14F-4D97-AF65-F5344CB8AC3E}">
        <p14:creationId xmlns:p14="http://schemas.microsoft.com/office/powerpoint/2010/main" val="3265988137"/>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F2FFD3-80C8-4DA0-8B0D-909536579BFE}"/>
              </a:ext>
            </a:extLst>
          </p:cNvPr>
          <p:cNvSpPr>
            <a:spLocks noGrp="1"/>
          </p:cNvSpPr>
          <p:nvPr>
            <p:ph type="ctrTitle"/>
          </p:nvPr>
        </p:nvSpPr>
        <p:spPr/>
        <p:txBody>
          <a:bodyPr>
            <a:normAutofit fontScale="90000"/>
          </a:bodyPr>
          <a:lstStyle/>
          <a:p>
            <a:r>
              <a:rPr lang="en-US" dirty="0"/>
              <a:t>Liquidated Damages for Performance Ratio</a:t>
            </a:r>
          </a:p>
        </p:txBody>
      </p:sp>
      <p:pic>
        <p:nvPicPr>
          <p:cNvPr id="5" name="Content Placeholder 4">
            <a:extLst>
              <a:ext uri="{FF2B5EF4-FFF2-40B4-BE49-F238E27FC236}">
                <a16:creationId xmlns:a16="http://schemas.microsoft.com/office/drawing/2014/main" id="{910DB4E8-4CBE-4D83-B402-176EEEE1F7B5}"/>
              </a:ext>
            </a:extLst>
          </p:cNvPr>
          <p:cNvPicPr>
            <a:picLocks noGrp="1" noChangeAspect="1"/>
          </p:cNvPicPr>
          <p:nvPr>
            <p:ph idx="4294967295"/>
          </p:nvPr>
        </p:nvPicPr>
        <p:blipFill>
          <a:blip r:embed="rId2"/>
          <a:stretch>
            <a:fillRect/>
          </a:stretch>
        </p:blipFill>
        <p:spPr>
          <a:xfrm>
            <a:off x="242608" y="1508760"/>
            <a:ext cx="8117740" cy="4420619"/>
          </a:xfrm>
          <a:prstGeom prst="rect">
            <a:avLst/>
          </a:prstGeom>
        </p:spPr>
      </p:pic>
      <p:sp>
        <p:nvSpPr>
          <p:cNvPr id="4" name="Slide Number Placeholder 3">
            <a:extLst>
              <a:ext uri="{FF2B5EF4-FFF2-40B4-BE49-F238E27FC236}">
                <a16:creationId xmlns:a16="http://schemas.microsoft.com/office/drawing/2014/main" id="{52D2A5D5-012E-46AE-9238-D34FAD2F8145}"/>
              </a:ext>
            </a:extLst>
          </p:cNvPr>
          <p:cNvSpPr>
            <a:spLocks noGrp="1"/>
          </p:cNvSpPr>
          <p:nvPr>
            <p:ph type="sldNum" sz="quarter" idx="4294967295"/>
          </p:nvPr>
        </p:nvSpPr>
        <p:spPr>
          <a:xfrm>
            <a:off x="8447088" y="6457950"/>
            <a:ext cx="696912"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B241CD2-1E45-42A3-B213-66A034DF9A3B}" type="slidenum">
              <a:rPr lang="en-GB" smtClean="0"/>
              <a:pPr algn="ctr"/>
              <a:t>308</a:t>
            </a:fld>
            <a:endParaRPr lang="ko-KR" altLang="en-US" dirty="0"/>
          </a:p>
        </p:txBody>
      </p:sp>
    </p:spTree>
    <p:extLst>
      <p:ext uri="{BB962C8B-B14F-4D97-AF65-F5344CB8AC3E}">
        <p14:creationId xmlns:p14="http://schemas.microsoft.com/office/powerpoint/2010/main" val="251607764"/>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CFB3F-B2E7-44EE-B3D7-798F3299DB78}"/>
              </a:ext>
            </a:extLst>
          </p:cNvPr>
          <p:cNvSpPr>
            <a:spLocks noGrp="1"/>
          </p:cNvSpPr>
          <p:nvPr>
            <p:ph type="ctrTitle"/>
          </p:nvPr>
        </p:nvSpPr>
        <p:spPr/>
        <p:txBody>
          <a:bodyPr/>
          <a:lstStyle/>
          <a:p>
            <a:r>
              <a:rPr lang="en-029" dirty="0"/>
              <a:t>Payment in O&amp;M Contract</a:t>
            </a:r>
          </a:p>
        </p:txBody>
      </p:sp>
      <p:pic>
        <p:nvPicPr>
          <p:cNvPr id="4" name="Content Placeholder 3">
            <a:extLst>
              <a:ext uri="{FF2B5EF4-FFF2-40B4-BE49-F238E27FC236}">
                <a16:creationId xmlns:a16="http://schemas.microsoft.com/office/drawing/2014/main" id="{D3E8B9C5-F8C6-4B9D-8D5D-EB1D0BD54E0D}"/>
              </a:ext>
            </a:extLst>
          </p:cNvPr>
          <p:cNvPicPr>
            <a:picLocks noGrp="1" noChangeAspect="1"/>
          </p:cNvPicPr>
          <p:nvPr>
            <p:ph idx="4294967295"/>
          </p:nvPr>
        </p:nvPicPr>
        <p:blipFill>
          <a:blip r:embed="rId2"/>
          <a:stretch>
            <a:fillRect/>
          </a:stretch>
        </p:blipFill>
        <p:spPr>
          <a:xfrm>
            <a:off x="242608" y="1714499"/>
            <a:ext cx="7090880" cy="4424119"/>
          </a:xfrm>
          <a:prstGeom prst="rect">
            <a:avLst/>
          </a:prstGeom>
        </p:spPr>
      </p:pic>
    </p:spTree>
    <p:extLst>
      <p:ext uri="{BB962C8B-B14F-4D97-AF65-F5344CB8AC3E}">
        <p14:creationId xmlns:p14="http://schemas.microsoft.com/office/powerpoint/2010/main" val="37740986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5D408-41D8-4E50-8BD0-8D78EB522BA2}"/>
              </a:ext>
            </a:extLst>
          </p:cNvPr>
          <p:cNvSpPr>
            <a:spLocks noGrp="1"/>
          </p:cNvSpPr>
          <p:nvPr>
            <p:ph type="ctrTitle"/>
          </p:nvPr>
        </p:nvSpPr>
        <p:spPr/>
        <p:txBody>
          <a:bodyPr/>
          <a:lstStyle/>
          <a:p>
            <a:r>
              <a:rPr lang="en-US" dirty="0"/>
              <a:t>Corporate PPA – Swap and Shape Risk</a:t>
            </a:r>
          </a:p>
        </p:txBody>
      </p:sp>
      <p:sp>
        <p:nvSpPr>
          <p:cNvPr id="9" name="Oval 8">
            <a:extLst>
              <a:ext uri="{FF2B5EF4-FFF2-40B4-BE49-F238E27FC236}">
                <a16:creationId xmlns:a16="http://schemas.microsoft.com/office/drawing/2014/main" id="{7A768614-C9BC-C037-C768-2B0A34E6388D}"/>
              </a:ext>
            </a:extLst>
          </p:cNvPr>
          <p:cNvSpPr/>
          <p:nvPr/>
        </p:nvSpPr>
        <p:spPr>
          <a:xfrm>
            <a:off x="3742110" y="2697394"/>
            <a:ext cx="1237046" cy="9157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Project Company</a:t>
            </a:r>
          </a:p>
        </p:txBody>
      </p:sp>
      <p:cxnSp>
        <p:nvCxnSpPr>
          <p:cNvPr id="11" name="Straight Arrow Connector 10">
            <a:extLst>
              <a:ext uri="{FF2B5EF4-FFF2-40B4-BE49-F238E27FC236}">
                <a16:creationId xmlns:a16="http://schemas.microsoft.com/office/drawing/2014/main" id="{EDCA16B8-9408-6DBE-33B4-C29C4088FDC8}"/>
              </a:ext>
            </a:extLst>
          </p:cNvPr>
          <p:cNvCxnSpPr>
            <a:cxnSpLocks/>
          </p:cNvCxnSpPr>
          <p:nvPr/>
        </p:nvCxnSpPr>
        <p:spPr>
          <a:xfrm flipV="1">
            <a:off x="4542541" y="3679012"/>
            <a:ext cx="0" cy="1031533"/>
          </a:xfrm>
          <a:prstGeom prst="straightConnector1">
            <a:avLst/>
          </a:prstGeom>
          <a:ln w="317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8355901-7526-CD6A-9BAF-3D970DD3650F}"/>
              </a:ext>
            </a:extLst>
          </p:cNvPr>
          <p:cNvCxnSpPr>
            <a:cxnSpLocks/>
          </p:cNvCxnSpPr>
          <p:nvPr/>
        </p:nvCxnSpPr>
        <p:spPr>
          <a:xfrm>
            <a:off x="4145763" y="3687075"/>
            <a:ext cx="0" cy="1023470"/>
          </a:xfrm>
          <a:prstGeom prst="straightConnector1">
            <a:avLst/>
          </a:prstGeom>
          <a:ln w="317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1831D7C-3FA5-3FB4-2CF8-1E8C18ED9D7D}"/>
              </a:ext>
            </a:extLst>
          </p:cNvPr>
          <p:cNvSpPr txBox="1"/>
          <p:nvPr/>
        </p:nvSpPr>
        <p:spPr>
          <a:xfrm>
            <a:off x="2871951" y="4105296"/>
            <a:ext cx="1472201" cy="230832"/>
          </a:xfrm>
          <a:prstGeom prst="rect">
            <a:avLst/>
          </a:prstGeom>
          <a:noFill/>
        </p:spPr>
        <p:txBody>
          <a:bodyPr wrap="square" rtlCol="0">
            <a:spAutoFit/>
          </a:bodyPr>
          <a:lstStyle/>
          <a:p>
            <a:r>
              <a:rPr lang="en-US" sz="900" dirty="0"/>
              <a:t>Actual MWh produced</a:t>
            </a:r>
          </a:p>
        </p:txBody>
      </p:sp>
      <p:sp>
        <p:nvSpPr>
          <p:cNvPr id="14" name="TextBox 13">
            <a:extLst>
              <a:ext uri="{FF2B5EF4-FFF2-40B4-BE49-F238E27FC236}">
                <a16:creationId xmlns:a16="http://schemas.microsoft.com/office/drawing/2014/main" id="{55184682-03EB-4003-452D-FF453DA855E0}"/>
              </a:ext>
            </a:extLst>
          </p:cNvPr>
          <p:cNvSpPr txBox="1"/>
          <p:nvPr/>
        </p:nvSpPr>
        <p:spPr>
          <a:xfrm>
            <a:off x="4542541" y="4082213"/>
            <a:ext cx="1472201" cy="507831"/>
          </a:xfrm>
          <a:prstGeom prst="rect">
            <a:avLst/>
          </a:prstGeom>
          <a:noFill/>
        </p:spPr>
        <p:txBody>
          <a:bodyPr wrap="square" rtlCol="0">
            <a:spAutoFit/>
          </a:bodyPr>
          <a:lstStyle/>
          <a:p>
            <a:r>
              <a:rPr lang="en-US" sz="900" dirty="0"/>
              <a:t>Spot Market Price @ Project Node x Actual MWh Produced</a:t>
            </a:r>
          </a:p>
        </p:txBody>
      </p:sp>
      <p:cxnSp>
        <p:nvCxnSpPr>
          <p:cNvPr id="15" name="Straight Arrow Connector 14">
            <a:extLst>
              <a:ext uri="{FF2B5EF4-FFF2-40B4-BE49-F238E27FC236}">
                <a16:creationId xmlns:a16="http://schemas.microsoft.com/office/drawing/2014/main" id="{C189D951-7A64-0929-9FB1-41C6F986BBCF}"/>
              </a:ext>
            </a:extLst>
          </p:cNvPr>
          <p:cNvCxnSpPr/>
          <p:nvPr/>
        </p:nvCxnSpPr>
        <p:spPr>
          <a:xfrm>
            <a:off x="5317380" y="2963699"/>
            <a:ext cx="1477652"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EE7DC3D-89DB-4E16-9586-EB90F274ED6A}"/>
              </a:ext>
            </a:extLst>
          </p:cNvPr>
          <p:cNvCxnSpPr>
            <a:cxnSpLocks/>
          </p:cNvCxnSpPr>
          <p:nvPr/>
        </p:nvCxnSpPr>
        <p:spPr>
          <a:xfrm flipH="1">
            <a:off x="5317380" y="3328031"/>
            <a:ext cx="1448635" cy="0"/>
          </a:xfrm>
          <a:prstGeom prst="straightConnector1">
            <a:avLst/>
          </a:prstGeom>
          <a:ln w="317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D914E0E-7B26-9940-3E1A-3DA4584864A9}"/>
              </a:ext>
            </a:extLst>
          </p:cNvPr>
          <p:cNvSpPr txBox="1"/>
          <p:nvPr/>
        </p:nvSpPr>
        <p:spPr>
          <a:xfrm>
            <a:off x="5353506" y="2497095"/>
            <a:ext cx="1472201" cy="369332"/>
          </a:xfrm>
          <a:prstGeom prst="rect">
            <a:avLst/>
          </a:prstGeom>
          <a:noFill/>
        </p:spPr>
        <p:txBody>
          <a:bodyPr wrap="square" rtlCol="0">
            <a:spAutoFit/>
          </a:bodyPr>
          <a:lstStyle/>
          <a:p>
            <a:r>
              <a:rPr lang="en-US" sz="900" dirty="0"/>
              <a:t>Floating Price @ hub x Fixed Notional MWh</a:t>
            </a:r>
          </a:p>
        </p:txBody>
      </p:sp>
      <p:sp>
        <p:nvSpPr>
          <p:cNvPr id="18" name="TextBox 17">
            <a:extLst>
              <a:ext uri="{FF2B5EF4-FFF2-40B4-BE49-F238E27FC236}">
                <a16:creationId xmlns:a16="http://schemas.microsoft.com/office/drawing/2014/main" id="{7F0C2F04-7406-C84E-89B0-9DDBDDEBD2DA}"/>
              </a:ext>
            </a:extLst>
          </p:cNvPr>
          <p:cNvSpPr txBox="1"/>
          <p:nvPr/>
        </p:nvSpPr>
        <p:spPr>
          <a:xfrm>
            <a:off x="5317381" y="3400169"/>
            <a:ext cx="1472201" cy="369332"/>
          </a:xfrm>
          <a:prstGeom prst="rect">
            <a:avLst/>
          </a:prstGeom>
          <a:noFill/>
        </p:spPr>
        <p:txBody>
          <a:bodyPr wrap="square" rtlCol="0">
            <a:spAutoFit/>
          </a:bodyPr>
          <a:lstStyle/>
          <a:p>
            <a:r>
              <a:rPr lang="en-US" sz="900" dirty="0"/>
              <a:t>(Fixed) Offtake Price x Fixed Notional MWh</a:t>
            </a:r>
          </a:p>
        </p:txBody>
      </p:sp>
      <p:sp>
        <p:nvSpPr>
          <p:cNvPr id="21" name="TextBox 20">
            <a:extLst>
              <a:ext uri="{FF2B5EF4-FFF2-40B4-BE49-F238E27FC236}">
                <a16:creationId xmlns:a16="http://schemas.microsoft.com/office/drawing/2014/main" id="{04A680D0-A2CA-1EFB-220C-B627D5A11B94}"/>
              </a:ext>
            </a:extLst>
          </p:cNvPr>
          <p:cNvSpPr txBox="1"/>
          <p:nvPr/>
        </p:nvSpPr>
        <p:spPr>
          <a:xfrm>
            <a:off x="5671511" y="3045050"/>
            <a:ext cx="769093" cy="230832"/>
          </a:xfrm>
          <a:prstGeom prst="rect">
            <a:avLst/>
          </a:prstGeom>
          <a:noFill/>
        </p:spPr>
        <p:txBody>
          <a:bodyPr wrap="square" rtlCol="0">
            <a:spAutoFit/>
          </a:bodyPr>
          <a:lstStyle/>
          <a:p>
            <a:r>
              <a:rPr lang="en-US" sz="900" i="1" dirty="0"/>
              <a:t>Settlement</a:t>
            </a:r>
          </a:p>
        </p:txBody>
      </p:sp>
      <p:cxnSp>
        <p:nvCxnSpPr>
          <p:cNvPr id="22" name="Connector: Curved 21">
            <a:extLst>
              <a:ext uri="{FF2B5EF4-FFF2-40B4-BE49-F238E27FC236}">
                <a16:creationId xmlns:a16="http://schemas.microsoft.com/office/drawing/2014/main" id="{47B45DB5-ED70-51FB-E452-D6039D93B4C1}"/>
              </a:ext>
            </a:extLst>
          </p:cNvPr>
          <p:cNvCxnSpPr>
            <a:cxnSpLocks/>
            <a:stCxn id="9" idx="0"/>
          </p:cNvCxnSpPr>
          <p:nvPr/>
        </p:nvCxnSpPr>
        <p:spPr>
          <a:xfrm rot="16200000" flipH="1">
            <a:off x="5921596" y="1136430"/>
            <a:ext cx="134333" cy="3256260"/>
          </a:xfrm>
          <a:prstGeom prst="curvedConnector3">
            <a:avLst>
              <a:gd name="adj1" fmla="val -555214"/>
            </a:avLst>
          </a:prstGeom>
          <a:ln>
            <a:solidFill>
              <a:schemeClr val="bg1">
                <a:lumMod val="50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DA3BAE1-1D74-4246-AF67-BCC2125F60C7}"/>
              </a:ext>
            </a:extLst>
          </p:cNvPr>
          <p:cNvSpPr txBox="1"/>
          <p:nvPr/>
        </p:nvSpPr>
        <p:spPr>
          <a:xfrm>
            <a:off x="5433153" y="1638643"/>
            <a:ext cx="967647" cy="230832"/>
          </a:xfrm>
          <a:prstGeom prst="rect">
            <a:avLst/>
          </a:prstGeom>
          <a:noFill/>
        </p:spPr>
        <p:txBody>
          <a:bodyPr wrap="square" rtlCol="0">
            <a:spAutoFit/>
          </a:bodyPr>
          <a:lstStyle/>
          <a:p>
            <a:r>
              <a:rPr lang="en-US" sz="900" dirty="0"/>
              <a:t>RECs or Green-E</a:t>
            </a:r>
          </a:p>
        </p:txBody>
      </p:sp>
      <p:sp>
        <p:nvSpPr>
          <p:cNvPr id="33" name="TextBox 32">
            <a:extLst>
              <a:ext uri="{FF2B5EF4-FFF2-40B4-BE49-F238E27FC236}">
                <a16:creationId xmlns:a16="http://schemas.microsoft.com/office/drawing/2014/main" id="{61625F50-FF4E-6DA8-ACD6-F8CA9A1790E2}"/>
              </a:ext>
            </a:extLst>
          </p:cNvPr>
          <p:cNvSpPr txBox="1"/>
          <p:nvPr/>
        </p:nvSpPr>
        <p:spPr>
          <a:xfrm>
            <a:off x="4442698" y="4768667"/>
            <a:ext cx="233021" cy="230832"/>
          </a:xfrm>
          <a:prstGeom prst="rect">
            <a:avLst/>
          </a:prstGeom>
          <a:noFill/>
        </p:spPr>
        <p:txBody>
          <a:bodyPr wrap="square" rtlCol="0">
            <a:spAutoFit/>
          </a:bodyPr>
          <a:lstStyle/>
          <a:p>
            <a:r>
              <a:rPr lang="en-US" sz="900" dirty="0"/>
              <a:t>$</a:t>
            </a:r>
          </a:p>
        </p:txBody>
      </p:sp>
      <p:sp>
        <p:nvSpPr>
          <p:cNvPr id="34" name="TextBox 33">
            <a:extLst>
              <a:ext uri="{FF2B5EF4-FFF2-40B4-BE49-F238E27FC236}">
                <a16:creationId xmlns:a16="http://schemas.microsoft.com/office/drawing/2014/main" id="{F4529A29-7FD5-88A8-52FF-BD6C71755A9A}"/>
              </a:ext>
            </a:extLst>
          </p:cNvPr>
          <p:cNvSpPr txBox="1"/>
          <p:nvPr/>
        </p:nvSpPr>
        <p:spPr>
          <a:xfrm>
            <a:off x="6780632" y="3224156"/>
            <a:ext cx="233021" cy="230832"/>
          </a:xfrm>
          <a:prstGeom prst="rect">
            <a:avLst/>
          </a:prstGeom>
          <a:noFill/>
        </p:spPr>
        <p:txBody>
          <a:bodyPr wrap="square" rtlCol="0">
            <a:spAutoFit/>
          </a:bodyPr>
          <a:lstStyle/>
          <a:p>
            <a:r>
              <a:rPr lang="en-US" sz="900" dirty="0"/>
              <a:t>$</a:t>
            </a:r>
          </a:p>
        </p:txBody>
      </p:sp>
      <p:sp>
        <p:nvSpPr>
          <p:cNvPr id="35" name="TextBox 34">
            <a:extLst>
              <a:ext uri="{FF2B5EF4-FFF2-40B4-BE49-F238E27FC236}">
                <a16:creationId xmlns:a16="http://schemas.microsoft.com/office/drawing/2014/main" id="{18B5DD49-047F-26FE-3677-79B9D327BB74}"/>
              </a:ext>
            </a:extLst>
          </p:cNvPr>
          <p:cNvSpPr txBox="1"/>
          <p:nvPr/>
        </p:nvSpPr>
        <p:spPr>
          <a:xfrm>
            <a:off x="5151159" y="2859824"/>
            <a:ext cx="233021" cy="230832"/>
          </a:xfrm>
          <a:prstGeom prst="rect">
            <a:avLst/>
          </a:prstGeom>
          <a:noFill/>
        </p:spPr>
        <p:txBody>
          <a:bodyPr wrap="square" rtlCol="0">
            <a:spAutoFit/>
          </a:bodyPr>
          <a:lstStyle/>
          <a:p>
            <a:r>
              <a:rPr lang="en-US" sz="900" dirty="0"/>
              <a:t>$</a:t>
            </a:r>
          </a:p>
        </p:txBody>
      </p:sp>
      <p:sp>
        <p:nvSpPr>
          <p:cNvPr id="37" name="TextBox 36">
            <a:extLst>
              <a:ext uri="{FF2B5EF4-FFF2-40B4-BE49-F238E27FC236}">
                <a16:creationId xmlns:a16="http://schemas.microsoft.com/office/drawing/2014/main" id="{4F495025-D897-0A9E-E7AB-365B35635E72}"/>
              </a:ext>
            </a:extLst>
          </p:cNvPr>
          <p:cNvSpPr txBox="1"/>
          <p:nvPr/>
        </p:nvSpPr>
        <p:spPr>
          <a:xfrm>
            <a:off x="402336" y="2295144"/>
            <a:ext cx="1453896" cy="1477328"/>
          </a:xfrm>
          <a:prstGeom prst="rect">
            <a:avLst/>
          </a:prstGeom>
          <a:solidFill>
            <a:srgbClr val="FFFF00"/>
          </a:solidFill>
        </p:spPr>
        <p:txBody>
          <a:bodyPr wrap="square" rtlCol="0">
            <a:spAutoFit/>
          </a:bodyPr>
          <a:lstStyle/>
          <a:p>
            <a:r>
              <a:rPr lang="en-US" dirty="0"/>
              <a:t>This is Contract for difference and includes basis risk</a:t>
            </a:r>
          </a:p>
        </p:txBody>
      </p:sp>
      <p:sp>
        <p:nvSpPr>
          <p:cNvPr id="38" name="Oval 37">
            <a:extLst>
              <a:ext uri="{FF2B5EF4-FFF2-40B4-BE49-F238E27FC236}">
                <a16:creationId xmlns:a16="http://schemas.microsoft.com/office/drawing/2014/main" id="{FA95F187-4FDE-718B-3FC0-6BEA2CED5966}"/>
              </a:ext>
            </a:extLst>
          </p:cNvPr>
          <p:cNvSpPr/>
          <p:nvPr/>
        </p:nvSpPr>
        <p:spPr>
          <a:xfrm>
            <a:off x="3725629" y="5028987"/>
            <a:ext cx="1237046" cy="9157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Project Node</a:t>
            </a:r>
          </a:p>
        </p:txBody>
      </p:sp>
      <p:sp>
        <p:nvSpPr>
          <p:cNvPr id="39" name="Oval 38">
            <a:extLst>
              <a:ext uri="{FF2B5EF4-FFF2-40B4-BE49-F238E27FC236}">
                <a16:creationId xmlns:a16="http://schemas.microsoft.com/office/drawing/2014/main" id="{86AC095D-549A-2715-9BA3-8990319B305B}"/>
              </a:ext>
            </a:extLst>
          </p:cNvPr>
          <p:cNvSpPr/>
          <p:nvPr/>
        </p:nvSpPr>
        <p:spPr>
          <a:xfrm>
            <a:off x="6971063" y="2777734"/>
            <a:ext cx="1237046" cy="9157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PPA Buyer</a:t>
            </a:r>
          </a:p>
        </p:txBody>
      </p:sp>
    </p:spTree>
    <p:extLst>
      <p:ext uri="{BB962C8B-B14F-4D97-AF65-F5344CB8AC3E}">
        <p14:creationId xmlns:p14="http://schemas.microsoft.com/office/powerpoint/2010/main" val="787590467"/>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C854B-5089-5169-D5EF-BF077C06C2CA}"/>
              </a:ext>
            </a:extLst>
          </p:cNvPr>
          <p:cNvSpPr>
            <a:spLocks noGrp="1"/>
          </p:cNvSpPr>
          <p:nvPr>
            <p:ph type="ctrTitle"/>
          </p:nvPr>
        </p:nvSpPr>
        <p:spPr/>
        <p:txBody>
          <a:bodyPr/>
          <a:lstStyle/>
          <a:p>
            <a:r>
              <a:rPr lang="en-US" dirty="0"/>
              <a:t>Alternative Policy – State Ownership and Regulation</a:t>
            </a:r>
          </a:p>
        </p:txBody>
      </p:sp>
    </p:spTree>
    <p:extLst>
      <p:ext uri="{BB962C8B-B14F-4D97-AF65-F5344CB8AC3E}">
        <p14:creationId xmlns:p14="http://schemas.microsoft.com/office/powerpoint/2010/main" val="775512458"/>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ctrTitle"/>
          </p:nvPr>
        </p:nvSpPr>
        <p:spPr/>
        <p:txBody>
          <a:bodyPr/>
          <a:lstStyle/>
          <a:p>
            <a:r>
              <a:rPr lang="en-US" altLang="en-US"/>
              <a:t>Regulatory Policy Frameworks</a:t>
            </a:r>
          </a:p>
        </p:txBody>
      </p:sp>
      <p:sp>
        <p:nvSpPr>
          <p:cNvPr id="12291" name="Content Placeholder 2"/>
          <p:cNvSpPr>
            <a:spLocks noGrp="1"/>
          </p:cNvSpPr>
          <p:nvPr>
            <p:ph type="body" sz="quarter" idx="13"/>
          </p:nvPr>
        </p:nvSpPr>
        <p:spPr>
          <a:xfrm>
            <a:off x="242609" y="1600201"/>
            <a:ext cx="8051000" cy="4169664"/>
          </a:xfrm>
        </p:spPr>
        <p:txBody>
          <a:bodyPr>
            <a:normAutofit/>
          </a:bodyPr>
          <a:lstStyle/>
          <a:p>
            <a:pPr lvl="1">
              <a:buFont typeface="Wingdings" panose="05000000000000000000" pitchFamily="2" charset="2"/>
              <a:buNone/>
            </a:pPr>
            <a:r>
              <a:rPr lang="en-US" altLang="en-US" sz="3600" dirty="0">
                <a:solidFill>
                  <a:schemeClr val="tx1"/>
                </a:solidFill>
              </a:rPr>
              <a:t>Alternative Frameworks for Pricing of Electricity</a:t>
            </a:r>
          </a:p>
          <a:p>
            <a:pPr lvl="2"/>
            <a:r>
              <a:rPr lang="en-US" altLang="en-US" sz="2800" dirty="0">
                <a:solidFill>
                  <a:schemeClr val="tx1"/>
                </a:solidFill>
              </a:rPr>
              <a:t>Regulated Rates</a:t>
            </a:r>
          </a:p>
          <a:p>
            <a:pPr lvl="2"/>
            <a:r>
              <a:rPr lang="en-US" altLang="en-US" sz="2800" dirty="0">
                <a:solidFill>
                  <a:schemeClr val="tx1"/>
                </a:solidFill>
              </a:rPr>
              <a:t>Government Ownership</a:t>
            </a:r>
          </a:p>
          <a:p>
            <a:pPr lvl="2"/>
            <a:r>
              <a:rPr lang="en-US" altLang="en-US" sz="2800" dirty="0">
                <a:solidFill>
                  <a:schemeClr val="tx1"/>
                </a:solidFill>
              </a:rPr>
              <a:t>Competitive Generation</a:t>
            </a:r>
          </a:p>
          <a:p>
            <a:pPr lvl="2"/>
            <a:r>
              <a:rPr lang="en-US" altLang="en-US" sz="2800" dirty="0">
                <a:solidFill>
                  <a:schemeClr val="tx1"/>
                </a:solidFill>
              </a:rPr>
              <a:t>IPP/PPA and Single Buyer Model</a:t>
            </a:r>
          </a:p>
          <a:p>
            <a:pPr lvl="1"/>
            <a:r>
              <a:rPr lang="en-US" altLang="en-US" sz="3600" dirty="0">
                <a:solidFill>
                  <a:schemeClr val="tx1"/>
                </a:solidFill>
              </a:rPr>
              <a:t>No System is Perfect</a:t>
            </a:r>
          </a:p>
          <a:p>
            <a:pPr lvl="1"/>
            <a:r>
              <a:rPr lang="en-US" altLang="en-US" sz="3600" dirty="0">
                <a:solidFill>
                  <a:schemeClr val="tx1"/>
                </a:solidFill>
              </a:rPr>
              <a:t>Costs and Benefits of Each System</a:t>
            </a:r>
          </a:p>
        </p:txBody>
      </p:sp>
    </p:spTree>
    <p:extLst>
      <p:ext uri="{BB962C8B-B14F-4D97-AF65-F5344CB8AC3E}">
        <p14:creationId xmlns:p14="http://schemas.microsoft.com/office/powerpoint/2010/main" val="1114075968"/>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p:txBody>
          <a:bodyPr/>
          <a:lstStyle/>
          <a:p>
            <a:r>
              <a:rPr lang="en-US" altLang="en-US"/>
              <a:t>Regulated Monopoly Systems</a:t>
            </a:r>
          </a:p>
        </p:txBody>
      </p:sp>
      <p:sp>
        <p:nvSpPr>
          <p:cNvPr id="13315" name="Content Placeholder 2"/>
          <p:cNvSpPr>
            <a:spLocks noGrp="1"/>
          </p:cNvSpPr>
          <p:nvPr>
            <p:ph type="body" sz="quarter" idx="13"/>
          </p:nvPr>
        </p:nvSpPr>
        <p:spPr>
          <a:xfrm>
            <a:off x="242609" y="1600201"/>
            <a:ext cx="8041856" cy="4297680"/>
          </a:xfrm>
        </p:spPr>
        <p:txBody>
          <a:bodyPr>
            <a:normAutofit fontScale="92500" lnSpcReduction="10000"/>
          </a:bodyPr>
          <a:lstStyle/>
          <a:p>
            <a:pPr lvl="1"/>
            <a:r>
              <a:rPr lang="en-US" altLang="en-US" sz="2800" dirty="0">
                <a:solidFill>
                  <a:schemeClr val="tx1"/>
                </a:solidFill>
              </a:rPr>
              <a:t>U.S. Model since 1920’s</a:t>
            </a:r>
          </a:p>
          <a:p>
            <a:pPr lvl="1"/>
            <a:r>
              <a:rPr lang="en-US" altLang="en-US" sz="2800" dirty="0">
                <a:solidFill>
                  <a:schemeClr val="tx1"/>
                </a:solidFill>
              </a:rPr>
              <a:t>Founded from Natural Monopoly Idea</a:t>
            </a:r>
          </a:p>
          <a:p>
            <a:pPr lvl="1"/>
            <a:r>
              <a:rPr lang="en-US" altLang="en-US" sz="2800" dirty="0">
                <a:solidFill>
                  <a:schemeClr val="tx1"/>
                </a:solidFill>
              </a:rPr>
              <a:t>Resulted in Gold Plating and Poor Investment Choices as strong incentive to add more investment when returns are greater than the cost of capital</a:t>
            </a:r>
          </a:p>
          <a:p>
            <a:pPr lvl="1"/>
            <a:r>
              <a:rPr lang="en-US" altLang="en-US" sz="2800" dirty="0">
                <a:solidFill>
                  <a:schemeClr val="tx1"/>
                </a:solidFill>
              </a:rPr>
              <a:t>Current Evidence of High Returns with Market to Book Ratio</a:t>
            </a:r>
          </a:p>
          <a:p>
            <a:pPr lvl="1"/>
            <a:r>
              <a:rPr lang="en-US" altLang="en-US" sz="2800" dirty="0">
                <a:solidFill>
                  <a:schemeClr val="tx1"/>
                </a:solidFill>
              </a:rPr>
              <a:t>High administrative costs with multiple cases</a:t>
            </a:r>
          </a:p>
          <a:p>
            <a:pPr lvl="3"/>
            <a:r>
              <a:rPr lang="en-US" altLang="en-US" sz="2800" dirty="0">
                <a:solidFill>
                  <a:schemeClr val="tx1"/>
                </a:solidFill>
              </a:rPr>
              <a:t>Time for rate case is about a year</a:t>
            </a:r>
          </a:p>
          <a:p>
            <a:pPr lvl="3"/>
            <a:r>
              <a:rPr lang="en-US" altLang="en-US" sz="2800" dirty="0" err="1">
                <a:solidFill>
                  <a:schemeClr val="tx1"/>
                </a:solidFill>
              </a:rPr>
              <a:t>Intevenors</a:t>
            </a:r>
            <a:r>
              <a:rPr lang="en-US" altLang="en-US" sz="2800" dirty="0">
                <a:solidFill>
                  <a:schemeClr val="tx1"/>
                </a:solidFill>
              </a:rPr>
              <a:t> and Government Agencies</a:t>
            </a:r>
          </a:p>
          <a:p>
            <a:pPr lvl="1"/>
            <a:r>
              <a:rPr lang="en-US" altLang="en-US" sz="2800" dirty="0">
                <a:solidFill>
                  <a:schemeClr val="tx1"/>
                </a:solidFill>
              </a:rPr>
              <a:t>Alternative regulatory programs</a:t>
            </a:r>
          </a:p>
        </p:txBody>
      </p:sp>
    </p:spTree>
    <p:extLst>
      <p:ext uri="{BB962C8B-B14F-4D97-AF65-F5344CB8AC3E}">
        <p14:creationId xmlns:p14="http://schemas.microsoft.com/office/powerpoint/2010/main" val="469567587"/>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ctrTitle"/>
          </p:nvPr>
        </p:nvSpPr>
        <p:spPr/>
        <p:txBody>
          <a:bodyPr/>
          <a:lstStyle/>
          <a:p>
            <a:r>
              <a:rPr lang="en-US" altLang="en-US"/>
              <a:t>Process in Regulated Utility Model</a:t>
            </a:r>
          </a:p>
        </p:txBody>
      </p:sp>
      <p:sp>
        <p:nvSpPr>
          <p:cNvPr id="14339" name="Content Placeholder 2"/>
          <p:cNvSpPr>
            <a:spLocks noGrp="1"/>
          </p:cNvSpPr>
          <p:nvPr>
            <p:ph type="body" sz="quarter" idx="13"/>
          </p:nvPr>
        </p:nvSpPr>
        <p:spPr>
          <a:xfrm>
            <a:off x="242609" y="1600201"/>
            <a:ext cx="8087576" cy="4297680"/>
          </a:xfrm>
        </p:spPr>
        <p:txBody>
          <a:bodyPr>
            <a:normAutofit/>
          </a:bodyPr>
          <a:lstStyle/>
          <a:p>
            <a:r>
              <a:rPr lang="en-US" altLang="en-US" sz="3200" dirty="0"/>
              <a:t>Step 1: Determine Revenue Requirements from Accounting Data </a:t>
            </a:r>
          </a:p>
          <a:p>
            <a:r>
              <a:rPr lang="en-US" altLang="en-US" sz="3200" dirty="0"/>
              <a:t>Step 2: Determination of Rate Classes (e.g. domestic, business and street lights)</a:t>
            </a:r>
          </a:p>
          <a:p>
            <a:r>
              <a:rPr lang="en-US" altLang="en-US" sz="3200" dirty="0"/>
              <a:t>Step 3: Compute the Cost of Service for Each Class of Service</a:t>
            </a:r>
          </a:p>
          <a:p>
            <a:r>
              <a:rPr lang="en-US" altLang="en-US" sz="3200" dirty="0"/>
              <a:t>Step 4: Compute Individual Rates in the Rate Design Process</a:t>
            </a:r>
          </a:p>
          <a:p>
            <a:endParaRPr lang="en-US" altLang="en-US" sz="3200" dirty="0"/>
          </a:p>
        </p:txBody>
      </p:sp>
    </p:spTree>
    <p:extLst>
      <p:ext uri="{BB962C8B-B14F-4D97-AF65-F5344CB8AC3E}">
        <p14:creationId xmlns:p14="http://schemas.microsoft.com/office/powerpoint/2010/main" val="1605968830"/>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ctrTitle"/>
          </p:nvPr>
        </p:nvSpPr>
        <p:spPr/>
        <p:txBody>
          <a:bodyPr/>
          <a:lstStyle/>
          <a:p>
            <a:r>
              <a:rPr lang="en-US" altLang="en-US"/>
              <a:t>Regulated Private Ownership Model</a:t>
            </a:r>
          </a:p>
        </p:txBody>
      </p:sp>
      <p:sp>
        <p:nvSpPr>
          <p:cNvPr id="15363" name="Content Placeholder 2"/>
          <p:cNvSpPr>
            <a:spLocks noGrp="1"/>
          </p:cNvSpPr>
          <p:nvPr>
            <p:ph type="body" sz="quarter" idx="13"/>
          </p:nvPr>
        </p:nvSpPr>
        <p:spPr/>
        <p:txBody>
          <a:bodyPr>
            <a:normAutofit lnSpcReduction="10000"/>
          </a:bodyPr>
          <a:lstStyle/>
          <a:p>
            <a:r>
              <a:rPr lang="en-US" altLang="en-US"/>
              <a:t>This model is used in the U.S. where monopoly companies are allowed to own generation, but their rates are subject to regulatory authorities.</a:t>
            </a:r>
          </a:p>
          <a:p>
            <a:r>
              <a:rPr lang="en-US" altLang="en-US"/>
              <a:t>Benefits</a:t>
            </a:r>
          </a:p>
          <a:p>
            <a:pPr lvl="1"/>
            <a:r>
              <a:rPr lang="en-US" altLang="en-US"/>
              <a:t>Private companies may have more incentive to be efficient than state owned systems</a:t>
            </a:r>
          </a:p>
          <a:p>
            <a:pPr lvl="1"/>
            <a:r>
              <a:rPr lang="en-US" altLang="en-US"/>
              <a:t>Regulatory authorities can disallow costs that are not prudent</a:t>
            </a:r>
          </a:p>
          <a:p>
            <a:pPr lvl="1"/>
            <a:r>
              <a:rPr lang="en-US" altLang="en-US"/>
              <a:t>The process of setting rates and evaluating decisions can be transparent.</a:t>
            </a:r>
          </a:p>
          <a:p>
            <a:pPr lvl="1"/>
            <a:r>
              <a:rPr lang="en-US" altLang="en-US"/>
              <a:t>Stability of regulatory system creates relatively low cost of capital</a:t>
            </a:r>
          </a:p>
          <a:p>
            <a:pPr lvl="1"/>
            <a:r>
              <a:rPr lang="en-US" altLang="en-US"/>
              <a:t>Incentive regulation can be used to encourage efficient behavior.</a:t>
            </a:r>
          </a:p>
          <a:p>
            <a:pPr lvl="1"/>
            <a:endParaRPr lang="en-US" altLang="en-US"/>
          </a:p>
        </p:txBody>
      </p:sp>
    </p:spTree>
    <p:extLst>
      <p:ext uri="{BB962C8B-B14F-4D97-AF65-F5344CB8AC3E}">
        <p14:creationId xmlns:p14="http://schemas.microsoft.com/office/powerpoint/2010/main" val="1502953778"/>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ctrTitle"/>
          </p:nvPr>
        </p:nvSpPr>
        <p:spPr/>
        <p:txBody>
          <a:bodyPr>
            <a:normAutofit fontScale="90000"/>
          </a:bodyPr>
          <a:lstStyle/>
          <a:p>
            <a:r>
              <a:rPr lang="en-US" altLang="en-US"/>
              <a:t>Rates in Regulated and De-regulated Markets</a:t>
            </a:r>
          </a:p>
        </p:txBody>
      </p:sp>
      <p:pic>
        <p:nvPicPr>
          <p:cNvPr id="16387"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621792" y="1450848"/>
            <a:ext cx="7439025" cy="4572000"/>
          </a:xfrm>
        </p:spPr>
      </p:pic>
    </p:spTree>
    <p:extLst>
      <p:ext uri="{BB962C8B-B14F-4D97-AF65-F5344CB8AC3E}">
        <p14:creationId xmlns:p14="http://schemas.microsoft.com/office/powerpoint/2010/main" val="482607840"/>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ctrTitle"/>
          </p:nvPr>
        </p:nvSpPr>
        <p:spPr/>
        <p:txBody>
          <a:bodyPr/>
          <a:lstStyle/>
          <a:p>
            <a:r>
              <a:rPr lang="en-US" altLang="en-US"/>
              <a:t>U.S. Nuclear Capacity Factor</a:t>
            </a:r>
          </a:p>
        </p:txBody>
      </p:sp>
      <p:pic>
        <p:nvPicPr>
          <p:cNvPr id="17411"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234440" y="1520619"/>
            <a:ext cx="6289675" cy="4572000"/>
          </a:xfrm>
        </p:spPr>
      </p:pic>
      <p:sp>
        <p:nvSpPr>
          <p:cNvPr id="17412" name="TextBox 1"/>
          <p:cNvSpPr txBox="1">
            <a:spLocks noChangeArrowheads="1"/>
          </p:cNvSpPr>
          <p:nvPr/>
        </p:nvSpPr>
        <p:spPr bwMode="auto">
          <a:xfrm>
            <a:off x="6781800" y="914400"/>
            <a:ext cx="1905000" cy="46196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r>
              <a:rPr lang="en-US" altLang="en-US"/>
              <a:t>Find Data on Disk and Upload Data</a:t>
            </a:r>
          </a:p>
        </p:txBody>
      </p:sp>
    </p:spTree>
    <p:extLst>
      <p:ext uri="{BB962C8B-B14F-4D97-AF65-F5344CB8AC3E}">
        <p14:creationId xmlns:p14="http://schemas.microsoft.com/office/powerpoint/2010/main" val="595856421"/>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ctrTitle"/>
          </p:nvPr>
        </p:nvSpPr>
        <p:spPr/>
        <p:txBody>
          <a:bodyPr>
            <a:normAutofit fontScale="90000"/>
          </a:bodyPr>
          <a:lstStyle/>
          <a:p>
            <a:r>
              <a:rPr lang="en-US" altLang="en-US" dirty="0"/>
              <a:t>Problems with Regulated Private Ownership Model</a:t>
            </a:r>
          </a:p>
        </p:txBody>
      </p:sp>
      <p:sp>
        <p:nvSpPr>
          <p:cNvPr id="24579" name="Content Placeholder 2"/>
          <p:cNvSpPr>
            <a:spLocks noGrp="1"/>
          </p:cNvSpPr>
          <p:nvPr>
            <p:ph type="body" sz="quarter" idx="13"/>
          </p:nvPr>
        </p:nvSpPr>
        <p:spPr>
          <a:xfrm>
            <a:off x="242609" y="1600200"/>
            <a:ext cx="8197304" cy="4370832"/>
          </a:xfrm>
        </p:spPr>
        <p:txBody>
          <a:bodyPr/>
          <a:lstStyle/>
          <a:p>
            <a:r>
              <a:rPr lang="en-US" altLang="en-US" dirty="0"/>
              <a:t>Problems</a:t>
            </a:r>
          </a:p>
          <a:p>
            <a:pPr lvl="1"/>
            <a:r>
              <a:rPr lang="en-US" altLang="en-US" dirty="0">
                <a:solidFill>
                  <a:schemeClr val="tx1"/>
                </a:solidFill>
              </a:rPr>
              <a:t>There are very high administrative costs of regulation</a:t>
            </a:r>
          </a:p>
          <a:p>
            <a:pPr lvl="1"/>
            <a:r>
              <a:rPr lang="en-US" altLang="en-US" dirty="0">
                <a:solidFill>
                  <a:schemeClr val="tx1"/>
                </a:solidFill>
              </a:rPr>
              <a:t>Earned returns to private companies are typically higher than the cost of capital leading to inefficiencies and transfers of wealth</a:t>
            </a:r>
          </a:p>
          <a:p>
            <a:pPr lvl="1"/>
            <a:r>
              <a:rPr lang="en-US" altLang="en-US" dirty="0">
                <a:solidFill>
                  <a:schemeClr val="tx1"/>
                </a:solidFill>
              </a:rPr>
              <a:t>Incentive regulation has involved game playing and large wealth transfers</a:t>
            </a:r>
          </a:p>
          <a:p>
            <a:pPr lvl="1"/>
            <a:r>
              <a:rPr lang="en-US" altLang="en-US" dirty="0">
                <a:solidFill>
                  <a:schemeClr val="tx1"/>
                </a:solidFill>
              </a:rPr>
              <a:t>Encourages gold-plating and cost inefficiency (</a:t>
            </a:r>
            <a:r>
              <a:rPr lang="en-US" altLang="en-US" dirty="0" err="1">
                <a:solidFill>
                  <a:schemeClr val="tx1"/>
                </a:solidFill>
              </a:rPr>
              <a:t>Averch</a:t>
            </a:r>
            <a:r>
              <a:rPr lang="en-US" altLang="en-US" dirty="0">
                <a:solidFill>
                  <a:schemeClr val="tx1"/>
                </a:solidFill>
              </a:rPr>
              <a:t> and Johnson 1962).</a:t>
            </a:r>
          </a:p>
          <a:p>
            <a:pPr lvl="1"/>
            <a:r>
              <a:rPr lang="en-US" altLang="en-US" dirty="0">
                <a:solidFill>
                  <a:schemeClr val="tx1"/>
                </a:solidFill>
              </a:rPr>
              <a:t>Cost of bad decisions borne by consumers</a:t>
            </a:r>
          </a:p>
          <a:p>
            <a:pPr lvl="1"/>
            <a:r>
              <a:rPr lang="en-US" altLang="en-US" dirty="0">
                <a:solidFill>
                  <a:schemeClr val="tx1"/>
                </a:solidFill>
              </a:rPr>
              <a:t>When demand decreases, prices rise as fixed cost of the regulated utility must be covered</a:t>
            </a:r>
          </a:p>
          <a:p>
            <a:pPr lvl="1"/>
            <a:endParaRPr lang="en-US" altLang="en-US" dirty="0">
              <a:solidFill>
                <a:schemeClr val="tx1"/>
              </a:solidFill>
            </a:endParaRPr>
          </a:p>
        </p:txBody>
      </p:sp>
    </p:spTree>
    <p:extLst>
      <p:ext uri="{BB962C8B-B14F-4D97-AF65-F5344CB8AC3E}">
        <p14:creationId xmlns:p14="http://schemas.microsoft.com/office/powerpoint/2010/main" val="2962514146"/>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ctrTitle"/>
          </p:nvPr>
        </p:nvSpPr>
        <p:spPr/>
        <p:txBody>
          <a:bodyPr/>
          <a:lstStyle/>
          <a:p>
            <a:r>
              <a:rPr lang="en-US" altLang="en-US"/>
              <a:t>State Ownership Model</a:t>
            </a:r>
          </a:p>
        </p:txBody>
      </p:sp>
      <p:sp>
        <p:nvSpPr>
          <p:cNvPr id="19459" name="Content Placeholder 2"/>
          <p:cNvSpPr>
            <a:spLocks noGrp="1"/>
          </p:cNvSpPr>
          <p:nvPr>
            <p:ph type="body" sz="quarter" idx="13"/>
          </p:nvPr>
        </p:nvSpPr>
        <p:spPr>
          <a:xfrm>
            <a:off x="242609" y="1600200"/>
            <a:ext cx="8325320" cy="4389120"/>
          </a:xfrm>
        </p:spPr>
        <p:txBody>
          <a:bodyPr>
            <a:normAutofit/>
          </a:bodyPr>
          <a:lstStyle/>
          <a:p>
            <a:r>
              <a:rPr lang="en-US" altLang="en-US" sz="2000" dirty="0"/>
              <a:t>Benefits</a:t>
            </a:r>
          </a:p>
          <a:p>
            <a:pPr lvl="1"/>
            <a:r>
              <a:rPr lang="en-US" altLang="en-US" sz="2000" dirty="0">
                <a:solidFill>
                  <a:schemeClr val="tx1"/>
                </a:solidFill>
              </a:rPr>
              <a:t>Some state-owned and -run enterprises have performed well (e.g. EDF).</a:t>
            </a:r>
          </a:p>
          <a:p>
            <a:pPr lvl="1"/>
            <a:r>
              <a:rPr lang="en-US" altLang="en-US" sz="2000" dirty="0">
                <a:solidFill>
                  <a:schemeClr val="tx1"/>
                </a:solidFill>
              </a:rPr>
              <a:t>Provision of electric power is highly political, and the state must have some involvement.</a:t>
            </a:r>
          </a:p>
          <a:p>
            <a:pPr lvl="1"/>
            <a:r>
              <a:rPr lang="en-US" altLang="en-US" sz="2000" dirty="0">
                <a:solidFill>
                  <a:schemeClr val="tx1"/>
                </a:solidFill>
              </a:rPr>
              <a:t>Electricity is very capital intensive, and the state should have a relative low cost of capital.</a:t>
            </a:r>
          </a:p>
          <a:p>
            <a:pPr lvl="1"/>
            <a:r>
              <a:rPr lang="en-US" altLang="en-US" sz="2000" dirty="0">
                <a:solidFill>
                  <a:schemeClr val="tx1"/>
                </a:solidFill>
              </a:rPr>
              <a:t>Other systems have not worked and have sometimes resulted in large investor returns above the cost of capital being transferred to investors from other countries. </a:t>
            </a:r>
          </a:p>
          <a:p>
            <a:pPr lvl="1"/>
            <a:r>
              <a:rPr lang="en-US" altLang="en-US" sz="2000" dirty="0">
                <a:solidFill>
                  <a:schemeClr val="tx1"/>
                </a:solidFill>
              </a:rPr>
              <a:t>In the U.S., systems owned by the government have lower rates and they were less affected by extreme movements in wholesale power prices.</a:t>
            </a:r>
          </a:p>
          <a:p>
            <a:pPr lvl="1"/>
            <a:r>
              <a:rPr lang="en-US" altLang="en-US" sz="2000" dirty="0">
                <a:solidFill>
                  <a:schemeClr val="tx1"/>
                </a:solidFill>
              </a:rPr>
              <a:t>State owned systems may have the flexibility to reduce prices in times of economic crisis.</a:t>
            </a:r>
          </a:p>
        </p:txBody>
      </p:sp>
    </p:spTree>
    <p:extLst>
      <p:ext uri="{BB962C8B-B14F-4D97-AF65-F5344CB8AC3E}">
        <p14:creationId xmlns:p14="http://schemas.microsoft.com/office/powerpoint/2010/main" val="4077259272"/>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ctrTitle"/>
          </p:nvPr>
        </p:nvSpPr>
        <p:spPr/>
        <p:txBody>
          <a:bodyPr/>
          <a:lstStyle/>
          <a:p>
            <a:r>
              <a:rPr lang="en-US" altLang="en-US"/>
              <a:t>State Ownership Model</a:t>
            </a:r>
          </a:p>
        </p:txBody>
      </p:sp>
      <p:sp>
        <p:nvSpPr>
          <p:cNvPr id="20483" name="Content Placeholder 2"/>
          <p:cNvSpPr>
            <a:spLocks noGrp="1"/>
          </p:cNvSpPr>
          <p:nvPr>
            <p:ph type="body" sz="quarter" idx="13"/>
          </p:nvPr>
        </p:nvSpPr>
        <p:spPr>
          <a:xfrm>
            <a:off x="242609" y="1600201"/>
            <a:ext cx="7986992" cy="4215384"/>
          </a:xfrm>
        </p:spPr>
        <p:txBody>
          <a:bodyPr/>
          <a:lstStyle/>
          <a:p>
            <a:pPr marL="231775" lvl="1" indent="-173038">
              <a:buFontTx/>
              <a:buChar char="•"/>
            </a:pPr>
            <a:r>
              <a:rPr lang="en-US" altLang="en-US" dirty="0">
                <a:solidFill>
                  <a:schemeClr val="tx1"/>
                </a:solidFill>
              </a:rPr>
              <a:t>Problems</a:t>
            </a:r>
          </a:p>
          <a:p>
            <a:pPr marL="746125" lvl="2" indent="-173038">
              <a:buFontTx/>
              <a:buChar char="•"/>
            </a:pPr>
            <a:r>
              <a:rPr lang="en-US" altLang="en-US" dirty="0">
                <a:solidFill>
                  <a:schemeClr val="tx1"/>
                </a:solidFill>
              </a:rPr>
              <a:t>Without the forces of competition or incentives of the profit motive to improve performance many systems eventually result in excessive costs, low service quality, power shortages (e.g. Nigeria) and poor investment decisions.</a:t>
            </a:r>
          </a:p>
          <a:p>
            <a:pPr marL="746125" lvl="2" indent="-173038">
              <a:buFontTx/>
              <a:buChar char="•"/>
            </a:pPr>
            <a:r>
              <a:rPr lang="en-US" altLang="en-US" dirty="0">
                <a:solidFill>
                  <a:schemeClr val="tx1"/>
                </a:solidFill>
              </a:rPr>
              <a:t>The price charged by some state systems is below the marginal cost of producing energy which can lead to over-use of electricity and take resources away from other areas of the economy.</a:t>
            </a:r>
          </a:p>
          <a:p>
            <a:pPr marL="746125" lvl="2" indent="-173038">
              <a:buFontTx/>
              <a:buChar char="•"/>
            </a:pPr>
            <a:r>
              <a:rPr lang="en-US" altLang="en-US" dirty="0">
                <a:solidFill>
                  <a:schemeClr val="tx1"/>
                </a:solidFill>
              </a:rPr>
              <a:t>The inability of the state sector to finance needed expenditures on new investment and/or maintenance. Many power utilities are financially distressed because of their poor governance environment comprising endemic corruption, rampant theft of power, political interference and an inability by stakeholders to work towards long term solutions.</a:t>
            </a:r>
          </a:p>
          <a:p>
            <a:pPr marL="746125" lvl="2" indent="-173038">
              <a:buFontTx/>
              <a:buChar char="•"/>
            </a:pPr>
            <a:r>
              <a:rPr lang="en-US" altLang="en-US" dirty="0">
                <a:solidFill>
                  <a:schemeClr val="tx1"/>
                </a:solidFill>
              </a:rPr>
              <a:t>State systems can be prone to corruption, gold plating of assets and prone to inefficient government intervention.</a:t>
            </a:r>
          </a:p>
        </p:txBody>
      </p:sp>
    </p:spTree>
    <p:extLst>
      <p:ext uri="{BB962C8B-B14F-4D97-AF65-F5344CB8AC3E}">
        <p14:creationId xmlns:p14="http://schemas.microsoft.com/office/powerpoint/2010/main" val="6849347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38DC1-64B9-480B-B884-9592D419A4A8}"/>
              </a:ext>
            </a:extLst>
          </p:cNvPr>
          <p:cNvSpPr>
            <a:spLocks noGrp="1"/>
          </p:cNvSpPr>
          <p:nvPr>
            <p:ph type="ctrTitle"/>
          </p:nvPr>
        </p:nvSpPr>
        <p:spPr>
          <a:xfrm>
            <a:off x="303568" y="525705"/>
            <a:ext cx="8649509" cy="488877"/>
          </a:xfrm>
        </p:spPr>
        <p:txBody>
          <a:bodyPr>
            <a:normAutofit fontScale="90000"/>
          </a:bodyPr>
          <a:lstStyle/>
          <a:p>
            <a:r>
              <a:rPr lang="en-US" dirty="0"/>
              <a:t>General Swap without Basis or Volume Issues</a:t>
            </a:r>
          </a:p>
        </p:txBody>
      </p:sp>
      <p:pic>
        <p:nvPicPr>
          <p:cNvPr id="5" name="Content Placeholder 4">
            <a:extLst>
              <a:ext uri="{FF2B5EF4-FFF2-40B4-BE49-F238E27FC236}">
                <a16:creationId xmlns:a16="http://schemas.microsoft.com/office/drawing/2014/main" id="{6425F1E5-1E4F-4099-8E01-A177A87F5F44}"/>
              </a:ext>
            </a:extLst>
          </p:cNvPr>
          <p:cNvPicPr>
            <a:picLocks noGrp="1" noChangeAspect="1"/>
          </p:cNvPicPr>
          <p:nvPr>
            <p:ph idx="4294967295"/>
          </p:nvPr>
        </p:nvPicPr>
        <p:blipFill>
          <a:blip r:embed="rId2"/>
          <a:stretch>
            <a:fillRect/>
          </a:stretch>
        </p:blipFill>
        <p:spPr>
          <a:xfrm>
            <a:off x="999935" y="1161844"/>
            <a:ext cx="6662737" cy="4926012"/>
          </a:xfrm>
        </p:spPr>
      </p:pic>
      <p:sp>
        <p:nvSpPr>
          <p:cNvPr id="6" name="TextBox 5">
            <a:extLst>
              <a:ext uri="{FF2B5EF4-FFF2-40B4-BE49-F238E27FC236}">
                <a16:creationId xmlns:a16="http://schemas.microsoft.com/office/drawing/2014/main" id="{5E2F4FA4-2B54-4F10-A4EC-8A38D2B3B017}"/>
              </a:ext>
            </a:extLst>
          </p:cNvPr>
          <p:cNvSpPr txBox="1"/>
          <p:nvPr/>
        </p:nvSpPr>
        <p:spPr>
          <a:xfrm>
            <a:off x="6758247" y="3749040"/>
            <a:ext cx="1679171" cy="2031325"/>
          </a:xfrm>
          <a:prstGeom prst="rect">
            <a:avLst/>
          </a:prstGeom>
          <a:noFill/>
        </p:spPr>
        <p:txBody>
          <a:bodyPr wrap="square" rtlCol="0">
            <a:spAutoFit/>
          </a:bodyPr>
          <a:lstStyle/>
          <a:p>
            <a:r>
              <a:rPr lang="en-US" dirty="0"/>
              <a:t>Receives Power at Variable Rate and Then Gets the Difference between fixed and variable prices</a:t>
            </a:r>
          </a:p>
        </p:txBody>
      </p:sp>
    </p:spTree>
    <p:extLst>
      <p:ext uri="{BB962C8B-B14F-4D97-AF65-F5344CB8AC3E}">
        <p14:creationId xmlns:p14="http://schemas.microsoft.com/office/powerpoint/2010/main" val="4243253738"/>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9CE0F-EB45-8705-9E56-64D3C20C0AB5}"/>
              </a:ext>
            </a:extLst>
          </p:cNvPr>
          <p:cNvSpPr>
            <a:spLocks noGrp="1"/>
          </p:cNvSpPr>
          <p:nvPr>
            <p:ph type="ctrTitle"/>
          </p:nvPr>
        </p:nvSpPr>
        <p:spPr/>
        <p:txBody>
          <a:bodyPr/>
          <a:lstStyle/>
          <a:p>
            <a:r>
              <a:rPr lang="en-US" dirty="0"/>
              <a:t>Studies of State Ownership Versus Private Ownership and Merchant Markets</a:t>
            </a:r>
          </a:p>
        </p:txBody>
      </p:sp>
    </p:spTree>
    <p:extLst>
      <p:ext uri="{BB962C8B-B14F-4D97-AF65-F5344CB8AC3E}">
        <p14:creationId xmlns:p14="http://schemas.microsoft.com/office/powerpoint/2010/main" val="96943172"/>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ctrTitle"/>
          </p:nvPr>
        </p:nvSpPr>
        <p:spPr/>
        <p:txBody>
          <a:bodyPr>
            <a:normAutofit fontScale="90000"/>
          </a:bodyPr>
          <a:lstStyle/>
          <a:p>
            <a:r>
              <a:rPr lang="en-US" altLang="en-US"/>
              <a:t>Study of Costs Associated with State Ownership </a:t>
            </a:r>
          </a:p>
        </p:txBody>
      </p:sp>
      <p:pic>
        <p:nvPicPr>
          <p:cNvPr id="21507" name="Content Placeholder 3"/>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978408" y="1276143"/>
            <a:ext cx="6400800" cy="4811713"/>
          </a:xfrm>
        </p:spPr>
      </p:pic>
    </p:spTree>
    <p:extLst>
      <p:ext uri="{BB962C8B-B14F-4D97-AF65-F5344CB8AC3E}">
        <p14:creationId xmlns:p14="http://schemas.microsoft.com/office/powerpoint/2010/main" val="603301913"/>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ctrTitle"/>
          </p:nvPr>
        </p:nvSpPr>
        <p:spPr/>
        <p:txBody>
          <a:bodyPr/>
          <a:lstStyle/>
          <a:p>
            <a:r>
              <a:rPr lang="en-US" altLang="en-US"/>
              <a:t>Plant Availability</a:t>
            </a:r>
          </a:p>
        </p:txBody>
      </p:sp>
      <p:sp>
        <p:nvSpPr>
          <p:cNvPr id="22531" name="Rectangle 3"/>
          <p:cNvSpPr>
            <a:spLocks noGrp="1" noChangeArrowheads="1"/>
          </p:cNvSpPr>
          <p:nvPr>
            <p:ph type="body" sz="quarter" idx="13"/>
          </p:nvPr>
        </p:nvSpPr>
        <p:spPr/>
        <p:txBody>
          <a:bodyPr/>
          <a:lstStyle/>
          <a:p>
            <a:pPr marL="342900" indent="-342900">
              <a:lnSpc>
                <a:spcPct val="80000"/>
              </a:lnSpc>
            </a:pPr>
            <a:r>
              <a:rPr lang="en-US" altLang="en-US"/>
              <a:t>Plant Availability has dramatically improved from about 60% in 1993-1994 to 75-80%</a:t>
            </a:r>
          </a:p>
        </p:txBody>
      </p:sp>
      <p:pic>
        <p:nvPicPr>
          <p:cNvPr id="22532" name="Picture 4"/>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048256" y="2671870"/>
            <a:ext cx="4498848" cy="3288663"/>
          </a:xfrm>
        </p:spPr>
      </p:pic>
    </p:spTree>
    <p:extLst>
      <p:ext uri="{BB962C8B-B14F-4D97-AF65-F5344CB8AC3E}">
        <p14:creationId xmlns:p14="http://schemas.microsoft.com/office/powerpoint/2010/main" val="2150328715"/>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ctrTitle"/>
          </p:nvPr>
        </p:nvSpPr>
        <p:spPr/>
        <p:txBody>
          <a:bodyPr/>
          <a:lstStyle/>
          <a:p>
            <a:r>
              <a:rPr lang="en-US" altLang="en-US"/>
              <a:t>Changes in Availability in Nigeria</a:t>
            </a:r>
          </a:p>
        </p:txBody>
      </p:sp>
      <p:pic>
        <p:nvPicPr>
          <p:cNvPr id="23555"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664208" y="1494366"/>
            <a:ext cx="6289675" cy="4572000"/>
          </a:xfrm>
        </p:spPr>
      </p:pic>
    </p:spTree>
    <p:extLst>
      <p:ext uri="{BB962C8B-B14F-4D97-AF65-F5344CB8AC3E}">
        <p14:creationId xmlns:p14="http://schemas.microsoft.com/office/powerpoint/2010/main" val="5790412"/>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fontScale="90000"/>
          </a:bodyPr>
          <a:lstStyle/>
          <a:p>
            <a:r>
              <a:rPr lang="en-029" dirty="0"/>
              <a:t>LCOE is not a Good way to Make Comparison of Intermittent Plants with Dispatchable Plants</a:t>
            </a:r>
          </a:p>
        </p:txBody>
      </p:sp>
      <p:sp>
        <p:nvSpPr>
          <p:cNvPr id="3" name="Espaço Reservado para Conteúdo 2"/>
          <p:cNvSpPr>
            <a:spLocks noGrp="1"/>
          </p:cNvSpPr>
          <p:nvPr>
            <p:ph type="body" sz="quarter" idx="13"/>
          </p:nvPr>
        </p:nvSpPr>
        <p:spPr>
          <a:xfrm>
            <a:off x="242609" y="1600201"/>
            <a:ext cx="8316176" cy="4315968"/>
          </a:xfrm>
        </p:spPr>
        <p:txBody>
          <a:bodyPr>
            <a:normAutofit lnSpcReduction="10000"/>
          </a:bodyPr>
          <a:lstStyle/>
          <a:p>
            <a:r>
              <a:rPr lang="en-029" dirty="0"/>
              <a:t>The problem with wind is that it is not always windy and the capacity factor is below 100%.  In the case of the off-shore platform, you still need electricity for the platform when it is not windy.</a:t>
            </a:r>
          </a:p>
          <a:p>
            <a:r>
              <a:rPr lang="en-029" dirty="0"/>
              <a:t>This means that you still need a dispatchable plant for when the wind is not blowing and you still have to pay for the fixed costs of the dispatchable plant.</a:t>
            </a:r>
          </a:p>
          <a:p>
            <a:r>
              <a:rPr lang="en-029" dirty="0"/>
              <a:t>The implication of this is that you should compare the total cost of wind including the capital cost with only the variable cost of thermal (you still need the fixed costs).</a:t>
            </a:r>
          </a:p>
          <a:p>
            <a:r>
              <a:rPr lang="en-029" dirty="0"/>
              <a:t>This kind of analysis can be extended from the oil platform to other types of systems including large integrated electricity systems</a:t>
            </a:r>
          </a:p>
        </p:txBody>
      </p:sp>
    </p:spTree>
    <p:extLst>
      <p:ext uri="{BB962C8B-B14F-4D97-AF65-F5344CB8AC3E}">
        <p14:creationId xmlns:p14="http://schemas.microsoft.com/office/powerpoint/2010/main" val="120102369"/>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fontScale="90000"/>
          </a:bodyPr>
          <a:lstStyle/>
          <a:p>
            <a:r>
              <a:rPr lang="en-029" dirty="0"/>
              <a:t>Example of Comparing the cost Wind with only variable cost</a:t>
            </a:r>
          </a:p>
        </p:txBody>
      </p:sp>
      <p:pic>
        <p:nvPicPr>
          <p:cNvPr id="7" name="Espaço Reservado para Conteúdo 6"/>
          <p:cNvPicPr>
            <a:picLocks noGrp="1" noChangeAspect="1"/>
          </p:cNvPicPr>
          <p:nvPr>
            <p:ph idx="4294967295"/>
          </p:nvPr>
        </p:nvPicPr>
        <p:blipFill>
          <a:blip r:embed="rId2"/>
          <a:stretch>
            <a:fillRect/>
          </a:stretch>
        </p:blipFill>
        <p:spPr>
          <a:xfrm>
            <a:off x="269284" y="1541418"/>
            <a:ext cx="4729163" cy="4281487"/>
          </a:xfrm>
          <a:prstGeom prst="rect">
            <a:avLst/>
          </a:prstGeom>
        </p:spPr>
      </p:pic>
      <p:sp>
        <p:nvSpPr>
          <p:cNvPr id="8" name="CaixaDeTexto 7"/>
          <p:cNvSpPr txBox="1"/>
          <p:nvPr/>
        </p:nvSpPr>
        <p:spPr>
          <a:xfrm>
            <a:off x="5347252" y="1541418"/>
            <a:ext cx="3404862" cy="4031873"/>
          </a:xfrm>
          <a:prstGeom prst="rect">
            <a:avLst/>
          </a:prstGeom>
          <a:noFill/>
        </p:spPr>
        <p:txBody>
          <a:bodyPr wrap="square" rtlCol="0">
            <a:spAutoFit/>
          </a:bodyPr>
          <a:lstStyle/>
          <a:p>
            <a:r>
              <a:rPr lang="en-029" sz="3200" dirty="0"/>
              <a:t>You still need the fixed cost of the thermal plant for when the Wind does not blow. But the Wind can be compared to only the variable cost.</a:t>
            </a:r>
          </a:p>
        </p:txBody>
      </p:sp>
      <p:cxnSp>
        <p:nvCxnSpPr>
          <p:cNvPr id="10" name="Conector de Seta Reta 9"/>
          <p:cNvCxnSpPr/>
          <p:nvPr/>
        </p:nvCxnSpPr>
        <p:spPr>
          <a:xfrm flipV="1">
            <a:off x="5878286" y="5394960"/>
            <a:ext cx="300445" cy="2090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4CAF7859-2D36-46FC-9A27-2702221CA485}"/>
              </a:ext>
            </a:extLst>
          </p:cNvPr>
          <p:cNvCxnSpPr/>
          <p:nvPr/>
        </p:nvCxnSpPr>
        <p:spPr>
          <a:xfrm flipV="1">
            <a:off x="3955774" y="5394960"/>
            <a:ext cx="506896" cy="1783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8348820"/>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fontScale="90000"/>
          </a:bodyPr>
          <a:lstStyle/>
          <a:p>
            <a:r>
              <a:rPr lang="en-029" dirty="0"/>
              <a:t>Wind Depends a lot on CCR and Capacity Factor</a:t>
            </a:r>
          </a:p>
        </p:txBody>
      </p:sp>
      <p:sp>
        <p:nvSpPr>
          <p:cNvPr id="3" name="Espaço Reservado para Conteúdo 2"/>
          <p:cNvSpPr>
            <a:spLocks noGrp="1"/>
          </p:cNvSpPr>
          <p:nvPr>
            <p:ph type="body" sz="quarter" idx="13"/>
          </p:nvPr>
        </p:nvSpPr>
        <p:spPr>
          <a:xfrm>
            <a:off x="242608" y="1600200"/>
            <a:ext cx="3698456" cy="3977639"/>
          </a:xfrm>
        </p:spPr>
        <p:txBody>
          <a:bodyPr>
            <a:normAutofit/>
          </a:bodyPr>
          <a:lstStyle/>
          <a:p>
            <a:r>
              <a:rPr lang="en-029" sz="2800" dirty="0"/>
              <a:t>A case with lower capacity factor and high CCR.  In the case below the Wind is not economic because LCOE is more than variable cost of oil operation.</a:t>
            </a:r>
          </a:p>
          <a:p>
            <a:endParaRPr lang="en-029" sz="2800" dirty="0"/>
          </a:p>
          <a:p>
            <a:pPr marL="0" indent="0">
              <a:buNone/>
            </a:pPr>
            <a:endParaRPr lang="en-029" sz="2800" dirty="0"/>
          </a:p>
        </p:txBody>
      </p:sp>
      <p:pic>
        <p:nvPicPr>
          <p:cNvPr id="5" name="Imagem 4"/>
          <p:cNvPicPr>
            <a:picLocks noChangeAspect="1"/>
          </p:cNvPicPr>
          <p:nvPr/>
        </p:nvPicPr>
        <p:blipFill>
          <a:blip r:embed="rId2"/>
          <a:stretch>
            <a:fillRect/>
          </a:stretch>
        </p:blipFill>
        <p:spPr>
          <a:xfrm>
            <a:off x="4387523" y="1745079"/>
            <a:ext cx="4130312" cy="4342777"/>
          </a:xfrm>
          <a:prstGeom prst="rect">
            <a:avLst/>
          </a:prstGeom>
        </p:spPr>
      </p:pic>
      <p:cxnSp>
        <p:nvCxnSpPr>
          <p:cNvPr id="8" name="Straight Arrow Connector 7">
            <a:extLst>
              <a:ext uri="{FF2B5EF4-FFF2-40B4-BE49-F238E27FC236}">
                <a16:creationId xmlns:a16="http://schemas.microsoft.com/office/drawing/2014/main" id="{E1ECE800-ED0C-4A92-B619-5C7424C54734}"/>
              </a:ext>
            </a:extLst>
          </p:cNvPr>
          <p:cNvCxnSpPr/>
          <p:nvPr/>
        </p:nvCxnSpPr>
        <p:spPr>
          <a:xfrm flipH="1">
            <a:off x="8334103" y="1451113"/>
            <a:ext cx="183732" cy="11330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480073"/>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91F58-F532-38AD-EB60-6D3C881766A8}"/>
              </a:ext>
            </a:extLst>
          </p:cNvPr>
          <p:cNvSpPr>
            <a:spLocks noGrp="1"/>
          </p:cNvSpPr>
          <p:nvPr>
            <p:ph type="ctrTitle"/>
          </p:nvPr>
        </p:nvSpPr>
        <p:spPr/>
        <p:txBody>
          <a:bodyPr/>
          <a:lstStyle/>
          <a:p>
            <a:r>
              <a:rPr lang="en-US" dirty="0"/>
              <a:t>Electricity Contracts in Merchant Markets</a:t>
            </a:r>
          </a:p>
        </p:txBody>
      </p:sp>
    </p:spTree>
    <p:extLst>
      <p:ext uri="{BB962C8B-B14F-4D97-AF65-F5344CB8AC3E}">
        <p14:creationId xmlns:p14="http://schemas.microsoft.com/office/powerpoint/2010/main" val="1647518809"/>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1EBC5-B600-14D2-E530-A91982448C67}"/>
              </a:ext>
            </a:extLst>
          </p:cNvPr>
          <p:cNvSpPr>
            <a:spLocks noGrp="1"/>
          </p:cNvSpPr>
          <p:nvPr>
            <p:ph type="ctrTitle"/>
          </p:nvPr>
        </p:nvSpPr>
        <p:spPr/>
        <p:txBody>
          <a:bodyPr/>
          <a:lstStyle/>
          <a:p>
            <a:r>
              <a:rPr lang="en-US" dirty="0"/>
              <a:t>Some Terms</a:t>
            </a:r>
          </a:p>
        </p:txBody>
      </p:sp>
      <p:sp>
        <p:nvSpPr>
          <p:cNvPr id="3" name="Content Placeholder 2">
            <a:extLst>
              <a:ext uri="{FF2B5EF4-FFF2-40B4-BE49-F238E27FC236}">
                <a16:creationId xmlns:a16="http://schemas.microsoft.com/office/drawing/2014/main" id="{41A49F95-AEB2-D0B9-EDF2-7BFD4C17111F}"/>
              </a:ext>
            </a:extLst>
          </p:cNvPr>
          <p:cNvSpPr>
            <a:spLocks noGrp="1"/>
          </p:cNvSpPr>
          <p:nvPr>
            <p:ph type="body" sz="quarter" idx="13"/>
          </p:nvPr>
        </p:nvSpPr>
        <p:spPr/>
        <p:txBody>
          <a:bodyPr>
            <a:normAutofit/>
          </a:bodyPr>
          <a:lstStyle/>
          <a:p>
            <a:r>
              <a:rPr lang="en-US" b="0" i="0" u="none" strike="noStrike" baseline="0" dirty="0">
                <a:latin typeface="ProximaNova-Regular"/>
              </a:rPr>
              <a:t>Node-to-hub basis risk</a:t>
            </a:r>
          </a:p>
          <a:p>
            <a:r>
              <a:rPr lang="en-US" b="0" i="0" u="none" strike="noStrike" baseline="0" dirty="0">
                <a:latin typeface="ProximaNova-Regular"/>
              </a:rPr>
              <a:t>Energy price Swap</a:t>
            </a:r>
          </a:p>
          <a:p>
            <a:r>
              <a:rPr lang="en-US" b="0" i="0" u="none" strike="noStrike" baseline="0" dirty="0">
                <a:latin typeface="ProximaNova-Regular"/>
              </a:rPr>
              <a:t>Transmission congestion</a:t>
            </a:r>
          </a:p>
          <a:p>
            <a:r>
              <a:rPr lang="en-US" b="0" i="0" u="none" strike="noStrike" baseline="0" dirty="0">
                <a:latin typeface="ProximaNova-Regular"/>
              </a:rPr>
              <a:t>Fixed quantity energy price swap, also known as a “P99 Hedge”</a:t>
            </a:r>
          </a:p>
          <a:p>
            <a:r>
              <a:rPr lang="en-US" b="0" i="0" u="none" strike="noStrike" baseline="0" dirty="0">
                <a:latin typeface="ProximaNova-Regular"/>
              </a:rPr>
              <a:t>Contracts for Differences</a:t>
            </a:r>
          </a:p>
          <a:p>
            <a:r>
              <a:rPr lang="en-US" b="0" i="0" u="none" strike="noStrike" baseline="0" dirty="0">
                <a:latin typeface="ProximaNova-Regular"/>
              </a:rPr>
              <a:t>Back-testing the Settlement</a:t>
            </a:r>
          </a:p>
          <a:p>
            <a:r>
              <a:rPr lang="en-US" b="0" i="0" u="none" strike="noStrike" baseline="0" dirty="0">
                <a:latin typeface="ProximaNova-Regular"/>
              </a:rPr>
              <a:t>Tracking Account</a:t>
            </a:r>
          </a:p>
          <a:p>
            <a:r>
              <a:rPr lang="en-US" b="0" dirty="0">
                <a:latin typeface="ProximaNova-Regular"/>
              </a:rPr>
              <a:t>Shape Risk</a:t>
            </a:r>
          </a:p>
          <a:p>
            <a:r>
              <a:rPr lang="en-US" b="0" i="0" u="none" strike="noStrike" baseline="0" dirty="0">
                <a:latin typeface="ProximaNova-Regular"/>
              </a:rPr>
              <a:t>Mark to Market Accounting</a:t>
            </a:r>
          </a:p>
          <a:p>
            <a:pPr marL="0" indent="0">
              <a:buNone/>
            </a:pPr>
            <a:endParaRPr lang="en-US" b="0" i="0" u="none" strike="noStrike" baseline="0" dirty="0">
              <a:latin typeface="ProximaNova-Regular"/>
            </a:endParaRPr>
          </a:p>
        </p:txBody>
      </p:sp>
    </p:spTree>
    <p:extLst>
      <p:ext uri="{BB962C8B-B14F-4D97-AF65-F5344CB8AC3E}">
        <p14:creationId xmlns:p14="http://schemas.microsoft.com/office/powerpoint/2010/main" val="3460125731"/>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ctrTitle"/>
          </p:nvPr>
        </p:nvSpPr>
        <p:spPr/>
        <p:txBody>
          <a:bodyPr>
            <a:normAutofit fontScale="90000"/>
          </a:bodyPr>
          <a:lstStyle/>
          <a:p>
            <a:r>
              <a:rPr lang="en-US" altLang="en-US" dirty="0"/>
              <a:t>Merchant Prices</a:t>
            </a:r>
          </a:p>
        </p:txBody>
      </p:sp>
      <p:sp>
        <p:nvSpPr>
          <p:cNvPr id="25603" name="Content Placeholder 2"/>
          <p:cNvSpPr>
            <a:spLocks noGrp="1"/>
          </p:cNvSpPr>
          <p:nvPr>
            <p:ph type="body" sz="quarter" idx="13"/>
          </p:nvPr>
        </p:nvSpPr>
        <p:spPr>
          <a:xfrm>
            <a:off x="242609" y="1600201"/>
            <a:ext cx="8416760" cy="4197096"/>
          </a:xfrm>
        </p:spPr>
        <p:txBody>
          <a:bodyPr>
            <a:normAutofit fontScale="92500"/>
          </a:bodyPr>
          <a:lstStyle/>
          <a:p>
            <a:r>
              <a:rPr lang="en-US" altLang="en-US" dirty="0"/>
              <a:t>Countries around the world have used various different approaches that implement a spot market with prices that change on a hourly or half-hourly basis.  In these markets, retail consumers generally have a choice as to their suppliers.</a:t>
            </a:r>
          </a:p>
          <a:p>
            <a:r>
              <a:rPr lang="en-US" altLang="en-US" dirty="0"/>
              <a:t>Initial markets were developed in Chile, Argentina and the U.K.  These used a pool system where electricity is sold into a pool.  These markets also had some kind of capacity uplift.</a:t>
            </a:r>
          </a:p>
          <a:p>
            <a:r>
              <a:rPr lang="en-US" altLang="en-US" dirty="0"/>
              <a:t>De-regulation is used in Latin America, parts of the U.S. and Canada, much of Europe, Singapore, Philippines and South Korea.</a:t>
            </a:r>
          </a:p>
          <a:p>
            <a:r>
              <a:rPr lang="en-US" altLang="en-US" dirty="0"/>
              <a:t>Many economists and politicians believe markets which do not have any monopoly generation components will create large economic benefits.</a:t>
            </a:r>
          </a:p>
        </p:txBody>
      </p:sp>
    </p:spTree>
    <p:extLst>
      <p:ext uri="{BB962C8B-B14F-4D97-AF65-F5344CB8AC3E}">
        <p14:creationId xmlns:p14="http://schemas.microsoft.com/office/powerpoint/2010/main" val="21139024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F0B62-1EFB-B726-8A30-D23EC2AF734B}"/>
              </a:ext>
            </a:extLst>
          </p:cNvPr>
          <p:cNvSpPr>
            <a:spLocks noGrp="1"/>
          </p:cNvSpPr>
          <p:nvPr>
            <p:ph type="ctrTitle"/>
          </p:nvPr>
        </p:nvSpPr>
        <p:spPr/>
        <p:txBody>
          <a:bodyPr/>
          <a:lstStyle/>
          <a:p>
            <a:r>
              <a:rPr lang="en-US" dirty="0"/>
              <a:t>Price Index – </a:t>
            </a:r>
            <a:r>
              <a:rPr lang="en-US" dirty="0" err="1"/>
              <a:t>Levelten</a:t>
            </a:r>
            <a:r>
              <a:rPr lang="en-US" dirty="0"/>
              <a:t> (Before Run-up)</a:t>
            </a:r>
          </a:p>
        </p:txBody>
      </p:sp>
      <p:pic>
        <p:nvPicPr>
          <p:cNvPr id="5" name="Content Placeholder 4">
            <a:extLst>
              <a:ext uri="{FF2B5EF4-FFF2-40B4-BE49-F238E27FC236}">
                <a16:creationId xmlns:a16="http://schemas.microsoft.com/office/drawing/2014/main" id="{637A8004-6188-1EFA-FC05-3AD8F9B66769}"/>
              </a:ext>
            </a:extLst>
          </p:cNvPr>
          <p:cNvPicPr>
            <a:picLocks noGrp="1" noChangeAspect="1"/>
          </p:cNvPicPr>
          <p:nvPr>
            <p:ph idx="4294967295"/>
          </p:nvPr>
        </p:nvPicPr>
        <p:blipFill>
          <a:blip r:embed="rId2"/>
          <a:stretch>
            <a:fillRect/>
          </a:stretch>
        </p:blipFill>
        <p:spPr>
          <a:xfrm>
            <a:off x="813816" y="1452356"/>
            <a:ext cx="6711950" cy="4635500"/>
          </a:xfrm>
        </p:spPr>
      </p:pic>
    </p:spTree>
    <p:extLst>
      <p:ext uri="{BB962C8B-B14F-4D97-AF65-F5344CB8AC3E}">
        <p14:creationId xmlns:p14="http://schemas.microsoft.com/office/powerpoint/2010/main" val="3960036362"/>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ctrTitle"/>
          </p:nvPr>
        </p:nvSpPr>
        <p:spPr/>
        <p:txBody>
          <a:bodyPr/>
          <a:lstStyle/>
          <a:p>
            <a:r>
              <a:rPr lang="en-US" altLang="en-US" dirty="0"/>
              <a:t>Merchant Prices Benefits</a:t>
            </a:r>
          </a:p>
        </p:txBody>
      </p:sp>
      <p:sp>
        <p:nvSpPr>
          <p:cNvPr id="26627" name="Content Placeholder 2"/>
          <p:cNvSpPr>
            <a:spLocks noGrp="1"/>
          </p:cNvSpPr>
          <p:nvPr>
            <p:ph type="body" sz="quarter" idx="13"/>
          </p:nvPr>
        </p:nvSpPr>
        <p:spPr>
          <a:xfrm>
            <a:off x="242609" y="1600201"/>
            <a:ext cx="7922984" cy="4306824"/>
          </a:xfrm>
        </p:spPr>
        <p:txBody>
          <a:bodyPr>
            <a:normAutofit lnSpcReduction="10000"/>
          </a:bodyPr>
          <a:lstStyle/>
          <a:p>
            <a:r>
              <a:rPr lang="en-US" altLang="en-US" dirty="0"/>
              <a:t>Benefits of Competitive System</a:t>
            </a:r>
          </a:p>
          <a:p>
            <a:pPr lvl="1"/>
            <a:r>
              <a:rPr lang="en-US" altLang="en-US" dirty="0">
                <a:solidFill>
                  <a:schemeClr val="tx1"/>
                </a:solidFill>
              </a:rPr>
              <a:t>Private entities incur risks for not building the correct mix and amount of capacity.  It is the only model where investors must deal with demand and fuel price risks that are inherent in production of electric power.</a:t>
            </a:r>
          </a:p>
          <a:p>
            <a:pPr lvl="1"/>
            <a:r>
              <a:rPr lang="en-US" altLang="en-US" dirty="0">
                <a:solidFill>
                  <a:schemeClr val="tx1"/>
                </a:solidFill>
              </a:rPr>
              <a:t>Market prices create a transparent process where investors do not concentrate resources on gaming the system, negotiating uneconomic contracts or bribing officials.</a:t>
            </a:r>
          </a:p>
          <a:p>
            <a:pPr lvl="1"/>
            <a:r>
              <a:rPr lang="en-US" altLang="en-US" dirty="0">
                <a:solidFill>
                  <a:schemeClr val="tx1"/>
                </a:solidFill>
              </a:rPr>
              <a:t>Prices move according to supply and demand where prices fall when demand falls and they rise when demand rises.  All of the other systems have the opposite effect.</a:t>
            </a:r>
          </a:p>
          <a:p>
            <a:pPr lvl="1"/>
            <a:r>
              <a:rPr lang="en-US" altLang="en-US" dirty="0">
                <a:solidFill>
                  <a:schemeClr val="tx1"/>
                </a:solidFill>
              </a:rPr>
              <a:t>Can attract foreign capital</a:t>
            </a:r>
          </a:p>
        </p:txBody>
      </p:sp>
    </p:spTree>
    <p:extLst>
      <p:ext uri="{BB962C8B-B14F-4D97-AF65-F5344CB8AC3E}">
        <p14:creationId xmlns:p14="http://schemas.microsoft.com/office/powerpoint/2010/main" val="1303674592"/>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ctrTitle"/>
          </p:nvPr>
        </p:nvSpPr>
        <p:spPr/>
        <p:txBody>
          <a:bodyPr/>
          <a:lstStyle/>
          <a:p>
            <a:r>
              <a:rPr lang="en-US" altLang="en-US"/>
              <a:t>Full Competition - Problems</a:t>
            </a:r>
          </a:p>
        </p:txBody>
      </p:sp>
      <p:sp>
        <p:nvSpPr>
          <p:cNvPr id="27651" name="Content Placeholder 2"/>
          <p:cNvSpPr>
            <a:spLocks noGrp="1"/>
          </p:cNvSpPr>
          <p:nvPr>
            <p:ph type="body" sz="quarter" idx="13"/>
          </p:nvPr>
        </p:nvSpPr>
        <p:spPr>
          <a:xfrm>
            <a:off x="242609" y="1600201"/>
            <a:ext cx="8105864" cy="4096512"/>
          </a:xfrm>
        </p:spPr>
        <p:txBody>
          <a:bodyPr>
            <a:normAutofit fontScale="92500" lnSpcReduction="20000"/>
          </a:bodyPr>
          <a:lstStyle/>
          <a:p>
            <a:r>
              <a:rPr lang="en-US" altLang="en-US" dirty="0"/>
              <a:t>Problems</a:t>
            </a:r>
          </a:p>
          <a:p>
            <a:pPr lvl="1"/>
            <a:r>
              <a:rPr lang="en-US" altLang="en-US" dirty="0">
                <a:solidFill>
                  <a:schemeClr val="tx1"/>
                </a:solidFill>
              </a:rPr>
              <a:t>Exercise of market power allows companies to extract high profits, play games and leads to inefficient outcomes.</a:t>
            </a:r>
          </a:p>
          <a:p>
            <a:pPr lvl="1"/>
            <a:r>
              <a:rPr lang="en-US" altLang="en-US" dirty="0">
                <a:solidFill>
                  <a:schemeClr val="tx1"/>
                </a:solidFill>
              </a:rPr>
              <a:t>Cost of capital increased in this model, making renewable investments very difficult.</a:t>
            </a:r>
          </a:p>
          <a:p>
            <a:pPr lvl="1"/>
            <a:r>
              <a:rPr lang="en-US" altLang="en-US" dirty="0">
                <a:solidFill>
                  <a:schemeClr val="tx1"/>
                </a:solidFill>
              </a:rPr>
              <a:t>Very difficult to build long-lead time  plants such as nuclear plants.</a:t>
            </a:r>
          </a:p>
          <a:p>
            <a:pPr lvl="1"/>
            <a:r>
              <a:rPr lang="en-US" altLang="en-US" dirty="0">
                <a:solidFill>
                  <a:schemeClr val="tx1"/>
                </a:solidFill>
              </a:rPr>
              <a:t>Market will not result in optimal investment decisions given the dramatic changes in value of electricity plants.</a:t>
            </a:r>
          </a:p>
          <a:p>
            <a:pPr lvl="1"/>
            <a:r>
              <a:rPr lang="en-US" altLang="en-US" dirty="0">
                <a:solidFill>
                  <a:schemeClr val="tx1"/>
                </a:solidFill>
              </a:rPr>
              <a:t>Market prices can be very volatile.</a:t>
            </a:r>
          </a:p>
          <a:p>
            <a:pPr lvl="1"/>
            <a:r>
              <a:rPr lang="en-US" altLang="en-US" dirty="0">
                <a:solidFill>
                  <a:schemeClr val="tx1"/>
                </a:solidFill>
              </a:rPr>
              <a:t>Benefits do not flow to consumers as suppliers lobby for capacity payments and other items that keep prices high in depressed markets</a:t>
            </a:r>
          </a:p>
          <a:p>
            <a:pPr lvl="1"/>
            <a:r>
              <a:rPr lang="en-US" altLang="en-US" dirty="0">
                <a:solidFill>
                  <a:schemeClr val="tx1"/>
                </a:solidFill>
              </a:rPr>
              <a:t>California</a:t>
            </a:r>
          </a:p>
          <a:p>
            <a:pPr lvl="1"/>
            <a:endParaRPr lang="en-US" altLang="en-US" dirty="0">
              <a:solidFill>
                <a:schemeClr val="tx1"/>
              </a:solidFill>
            </a:endParaRPr>
          </a:p>
        </p:txBody>
      </p:sp>
    </p:spTree>
    <p:extLst>
      <p:ext uri="{BB962C8B-B14F-4D97-AF65-F5344CB8AC3E}">
        <p14:creationId xmlns:p14="http://schemas.microsoft.com/office/powerpoint/2010/main" val="4131611591"/>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ctrTitle"/>
          </p:nvPr>
        </p:nvSpPr>
        <p:spPr/>
        <p:txBody>
          <a:bodyPr>
            <a:normAutofit fontScale="90000"/>
          </a:bodyPr>
          <a:lstStyle/>
          <a:p>
            <a:r>
              <a:rPr lang="en-US" altLang="en-US"/>
              <a:t>Pricing at Marginal Cost versus Average Cost</a:t>
            </a:r>
          </a:p>
        </p:txBody>
      </p:sp>
      <p:pic>
        <p:nvPicPr>
          <p:cNvPr id="28675"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516086" y="1645920"/>
            <a:ext cx="5753394" cy="4182174"/>
          </a:xfrm>
          <a:noFill/>
        </p:spPr>
      </p:pic>
    </p:spTree>
    <p:extLst>
      <p:ext uri="{BB962C8B-B14F-4D97-AF65-F5344CB8AC3E}">
        <p14:creationId xmlns:p14="http://schemas.microsoft.com/office/powerpoint/2010/main" val="745925780"/>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AEE43-66EF-475C-B9E3-3E0BAD9A0F84}"/>
              </a:ext>
            </a:extLst>
          </p:cNvPr>
          <p:cNvSpPr>
            <a:spLocks noGrp="1"/>
          </p:cNvSpPr>
          <p:nvPr>
            <p:ph type="ctrTitle"/>
          </p:nvPr>
        </p:nvSpPr>
        <p:spPr/>
        <p:txBody>
          <a:bodyPr>
            <a:normAutofit fontScale="90000"/>
          </a:bodyPr>
          <a:lstStyle/>
          <a:p>
            <a:r>
              <a:rPr lang="en-029" dirty="0"/>
              <a:t>Demand Response when Capacity is Near Demand</a:t>
            </a:r>
          </a:p>
        </p:txBody>
      </p:sp>
      <p:sp>
        <p:nvSpPr>
          <p:cNvPr id="3" name="Content Placeholder 2">
            <a:extLst>
              <a:ext uri="{FF2B5EF4-FFF2-40B4-BE49-F238E27FC236}">
                <a16:creationId xmlns:a16="http://schemas.microsoft.com/office/drawing/2014/main" id="{C02285FC-D0BD-4C03-B039-F373E5F7657B}"/>
              </a:ext>
            </a:extLst>
          </p:cNvPr>
          <p:cNvSpPr>
            <a:spLocks noGrp="1"/>
          </p:cNvSpPr>
          <p:nvPr>
            <p:ph type="body" sz="quarter" idx="13"/>
          </p:nvPr>
        </p:nvSpPr>
        <p:spPr>
          <a:xfrm>
            <a:off x="242609" y="1600200"/>
            <a:ext cx="3533864" cy="4352544"/>
          </a:xfrm>
        </p:spPr>
        <p:txBody>
          <a:bodyPr>
            <a:normAutofit fontScale="92500" lnSpcReduction="10000"/>
          </a:bodyPr>
          <a:lstStyle/>
          <a:p>
            <a:pPr marL="0" indent="0">
              <a:buNone/>
            </a:pPr>
            <a:r>
              <a:rPr lang="en-029" dirty="0"/>
              <a:t>One of the things that is not done by the supply curve so far is to determine what happens when there is a high level of demand relative to supply.  It may be the case that you can reduce demand for a certain price through interruptible rates or demand response mechanisms or with smart meters.  The idea of finding more and more load at higher prices is illustrated below.</a:t>
            </a:r>
          </a:p>
          <a:p>
            <a:endParaRPr lang="en-029" dirty="0"/>
          </a:p>
        </p:txBody>
      </p:sp>
      <p:pic>
        <p:nvPicPr>
          <p:cNvPr id="6" name="Picture 5" descr="A screenshot of a cell phone&#10;&#10;Description generated with very high confidence">
            <a:extLst>
              <a:ext uri="{FF2B5EF4-FFF2-40B4-BE49-F238E27FC236}">
                <a16:creationId xmlns:a16="http://schemas.microsoft.com/office/drawing/2014/main" id="{136E1D07-100F-4570-B4E5-DBFBF3258B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8232" y="2003553"/>
            <a:ext cx="4329103" cy="3225800"/>
          </a:xfrm>
          <a:prstGeom prst="rect">
            <a:avLst/>
          </a:prstGeom>
        </p:spPr>
      </p:pic>
    </p:spTree>
    <p:extLst>
      <p:ext uri="{BB962C8B-B14F-4D97-AF65-F5344CB8AC3E}">
        <p14:creationId xmlns:p14="http://schemas.microsoft.com/office/powerpoint/2010/main" val="2180370879"/>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FEC60-6902-4DA4-BC5F-8D2B1569ECA9}"/>
              </a:ext>
            </a:extLst>
          </p:cNvPr>
          <p:cNvSpPr>
            <a:spLocks noGrp="1"/>
          </p:cNvSpPr>
          <p:nvPr>
            <p:ph type="ctrTitle"/>
          </p:nvPr>
        </p:nvSpPr>
        <p:spPr/>
        <p:txBody>
          <a:bodyPr/>
          <a:lstStyle/>
          <a:p>
            <a:r>
              <a:rPr lang="en-029" dirty="0"/>
              <a:t>Advanced Issues – Demand Elasticity</a:t>
            </a:r>
          </a:p>
        </p:txBody>
      </p:sp>
      <p:sp>
        <p:nvSpPr>
          <p:cNvPr id="3" name="Content Placeholder 2">
            <a:extLst>
              <a:ext uri="{FF2B5EF4-FFF2-40B4-BE49-F238E27FC236}">
                <a16:creationId xmlns:a16="http://schemas.microsoft.com/office/drawing/2014/main" id="{0DEEED80-CF36-4192-8EF8-BD6BC6F82110}"/>
              </a:ext>
            </a:extLst>
          </p:cNvPr>
          <p:cNvSpPr>
            <a:spLocks noGrp="1"/>
          </p:cNvSpPr>
          <p:nvPr>
            <p:ph type="body" sz="quarter" idx="13"/>
          </p:nvPr>
        </p:nvSpPr>
        <p:spPr>
          <a:xfrm>
            <a:off x="535217" y="1581913"/>
            <a:ext cx="7758392" cy="4261104"/>
          </a:xfrm>
        </p:spPr>
        <p:txBody>
          <a:bodyPr>
            <a:normAutofit fontScale="70000" lnSpcReduction="20000"/>
          </a:bodyPr>
          <a:lstStyle/>
          <a:p>
            <a:pPr marL="0" indent="0">
              <a:buNone/>
            </a:pPr>
            <a:r>
              <a:rPr lang="en-029" dirty="0"/>
              <a:t>To perform the calculations of demand elasticity you can use the following equations that are based on the elasticity.</a:t>
            </a:r>
          </a:p>
          <a:p>
            <a:endParaRPr lang="en-029" dirty="0"/>
          </a:p>
          <a:p>
            <a:r>
              <a:rPr lang="en-029" dirty="0"/>
              <a:t>Elasticity = Ln(Q/Qo)/Ln(P/Po)</a:t>
            </a:r>
          </a:p>
          <a:p>
            <a:endParaRPr lang="en-029" dirty="0"/>
          </a:p>
          <a:p>
            <a:r>
              <a:rPr lang="en-029" dirty="0"/>
              <a:t>Demand = Base Demand - Elasticity x Qo</a:t>
            </a:r>
          </a:p>
          <a:p>
            <a:r>
              <a:rPr lang="en-029" dirty="0"/>
              <a:t>Ln(Demand) = Base Demand - Elasticity x Qo</a:t>
            </a:r>
          </a:p>
          <a:p>
            <a:r>
              <a:rPr lang="en-029" dirty="0"/>
              <a:t>Ln(Demand) = Base Demand + Ln(P/P0) * Elasticity * LN(Base)</a:t>
            </a:r>
          </a:p>
          <a:p>
            <a:r>
              <a:rPr lang="en-029" dirty="0"/>
              <a:t>Ln(Demand) = Base Demand + Ln(P/P0) * Elasticity * LN(Base)</a:t>
            </a:r>
          </a:p>
          <a:p>
            <a:r>
              <a:rPr lang="en-029" dirty="0"/>
              <a:t>Demand = EXP((Ln(P/P0) * Elasticity) * Prior Q</a:t>
            </a:r>
          </a:p>
          <a:p>
            <a:r>
              <a:rPr lang="en-029" dirty="0"/>
              <a:t>Elasticity = Ln(Q/Qo)/Ln(P/Po)</a:t>
            </a:r>
          </a:p>
          <a:p>
            <a:endParaRPr lang="en-029" dirty="0"/>
          </a:p>
          <a:p>
            <a:r>
              <a:rPr lang="en-029" dirty="0"/>
              <a:t>Ln(P/Po) x  Elasticity = Ln(Q/Qo)</a:t>
            </a:r>
          </a:p>
          <a:p>
            <a:r>
              <a:rPr lang="en-029" dirty="0"/>
              <a:t>EXP (Ln(P/Po) x  Elasticity) = Q/Qo</a:t>
            </a:r>
          </a:p>
          <a:p>
            <a:r>
              <a:rPr lang="en-029" dirty="0"/>
              <a:t>EXP (Ln(P/Po) x  Elasticity) x Qo = Q</a:t>
            </a:r>
          </a:p>
          <a:p>
            <a:endParaRPr lang="en-029" dirty="0"/>
          </a:p>
        </p:txBody>
      </p:sp>
    </p:spTree>
    <p:extLst>
      <p:ext uri="{BB962C8B-B14F-4D97-AF65-F5344CB8AC3E}">
        <p14:creationId xmlns:p14="http://schemas.microsoft.com/office/powerpoint/2010/main" val="587272779"/>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1266F-0658-4963-F972-C470C57877E0}"/>
              </a:ext>
            </a:extLst>
          </p:cNvPr>
          <p:cNvSpPr>
            <a:spLocks noGrp="1"/>
          </p:cNvSpPr>
          <p:nvPr>
            <p:ph type="ctrTitle"/>
          </p:nvPr>
        </p:nvSpPr>
        <p:spPr/>
        <p:txBody>
          <a:bodyPr/>
          <a:lstStyle/>
          <a:p>
            <a:r>
              <a:rPr lang="en-US" dirty="0"/>
              <a:t>Method of Computing Supply and Demand</a:t>
            </a:r>
          </a:p>
        </p:txBody>
      </p:sp>
      <p:sp>
        <p:nvSpPr>
          <p:cNvPr id="3" name="Text Placeholder 2">
            <a:extLst>
              <a:ext uri="{FF2B5EF4-FFF2-40B4-BE49-F238E27FC236}">
                <a16:creationId xmlns:a16="http://schemas.microsoft.com/office/drawing/2014/main" id="{D4DF8918-3434-62BF-DA2B-493CE2133F12}"/>
              </a:ext>
            </a:extLst>
          </p:cNvPr>
          <p:cNvSpPr>
            <a:spLocks noGrp="1"/>
          </p:cNvSpPr>
          <p:nvPr>
            <p:ph type="body" sz="quarter" idx="13"/>
          </p:nvPr>
        </p:nvSpPr>
        <p:spPr/>
        <p:txBody>
          <a:bodyPr/>
          <a:lstStyle/>
          <a:p>
            <a:r>
              <a:rPr lang="en-US" dirty="0"/>
              <a:t>Find the bidding data</a:t>
            </a:r>
          </a:p>
          <a:p>
            <a:r>
              <a:rPr lang="en-US" dirty="0"/>
              <a:t>Separate the supply bids and demand bids</a:t>
            </a:r>
          </a:p>
          <a:p>
            <a:r>
              <a:rPr lang="en-US" dirty="0"/>
              <a:t>Sort the supply bids and demand bids</a:t>
            </a:r>
          </a:p>
          <a:p>
            <a:r>
              <a:rPr lang="en-US" dirty="0"/>
              <a:t>Use and X-Y graph to put the supply and demand together</a:t>
            </a:r>
          </a:p>
        </p:txBody>
      </p:sp>
    </p:spTree>
    <p:extLst>
      <p:ext uri="{BB962C8B-B14F-4D97-AF65-F5344CB8AC3E}">
        <p14:creationId xmlns:p14="http://schemas.microsoft.com/office/powerpoint/2010/main" val="2789903590"/>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A9FD8-1986-23AC-6FF3-06F7D2AC5552}"/>
              </a:ext>
            </a:extLst>
          </p:cNvPr>
          <p:cNvSpPr>
            <a:spLocks noGrp="1"/>
          </p:cNvSpPr>
          <p:nvPr>
            <p:ph type="ctrTitle"/>
          </p:nvPr>
        </p:nvSpPr>
        <p:spPr/>
        <p:txBody>
          <a:bodyPr/>
          <a:lstStyle/>
          <a:p>
            <a:r>
              <a:rPr lang="en-US" dirty="0"/>
              <a:t>Example of Supply and Demand in </a:t>
            </a:r>
            <a:r>
              <a:rPr lang="en-US" dirty="0" err="1"/>
              <a:t>Nordpool</a:t>
            </a:r>
            <a:r>
              <a:rPr lang="en-US" dirty="0"/>
              <a:t> – 2014 Hour</a:t>
            </a:r>
          </a:p>
        </p:txBody>
      </p:sp>
      <p:pic>
        <p:nvPicPr>
          <p:cNvPr id="5" name="Picture 4">
            <a:extLst>
              <a:ext uri="{FF2B5EF4-FFF2-40B4-BE49-F238E27FC236}">
                <a16:creationId xmlns:a16="http://schemas.microsoft.com/office/drawing/2014/main" id="{3C061F16-173D-1A1A-C133-F370103B0C2D}"/>
              </a:ext>
            </a:extLst>
          </p:cNvPr>
          <p:cNvPicPr>
            <a:picLocks noChangeAspect="1"/>
          </p:cNvPicPr>
          <p:nvPr/>
        </p:nvPicPr>
        <p:blipFill>
          <a:blip r:embed="rId2"/>
          <a:stretch>
            <a:fillRect/>
          </a:stretch>
        </p:blipFill>
        <p:spPr>
          <a:xfrm>
            <a:off x="1124712" y="1579553"/>
            <a:ext cx="7040880" cy="5091807"/>
          </a:xfrm>
          <a:prstGeom prst="rect">
            <a:avLst/>
          </a:prstGeom>
        </p:spPr>
      </p:pic>
    </p:spTree>
    <p:extLst>
      <p:ext uri="{BB962C8B-B14F-4D97-AF65-F5344CB8AC3E}">
        <p14:creationId xmlns:p14="http://schemas.microsoft.com/office/powerpoint/2010/main" val="2818132660"/>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A9FD8-1986-23AC-6FF3-06F7D2AC5552}"/>
              </a:ext>
            </a:extLst>
          </p:cNvPr>
          <p:cNvSpPr>
            <a:spLocks noGrp="1"/>
          </p:cNvSpPr>
          <p:nvPr>
            <p:ph type="ctrTitle"/>
          </p:nvPr>
        </p:nvSpPr>
        <p:spPr/>
        <p:txBody>
          <a:bodyPr/>
          <a:lstStyle/>
          <a:p>
            <a:r>
              <a:rPr lang="en-US" dirty="0"/>
              <a:t>Example of Supply and Demand in </a:t>
            </a:r>
            <a:r>
              <a:rPr lang="en-US" dirty="0" err="1"/>
              <a:t>Nordpool</a:t>
            </a:r>
            <a:r>
              <a:rPr lang="en-US" dirty="0"/>
              <a:t> – 2020 Hour</a:t>
            </a:r>
          </a:p>
        </p:txBody>
      </p:sp>
      <p:pic>
        <p:nvPicPr>
          <p:cNvPr id="5" name="Picture 4">
            <a:extLst>
              <a:ext uri="{FF2B5EF4-FFF2-40B4-BE49-F238E27FC236}">
                <a16:creationId xmlns:a16="http://schemas.microsoft.com/office/drawing/2014/main" id="{C10AF3CE-C5B6-7E99-95E7-C7EDB9DD43A8}"/>
              </a:ext>
            </a:extLst>
          </p:cNvPr>
          <p:cNvPicPr>
            <a:picLocks noChangeAspect="1"/>
          </p:cNvPicPr>
          <p:nvPr/>
        </p:nvPicPr>
        <p:blipFill>
          <a:blip r:embed="rId2"/>
          <a:stretch>
            <a:fillRect/>
          </a:stretch>
        </p:blipFill>
        <p:spPr>
          <a:xfrm>
            <a:off x="1335024" y="1727473"/>
            <a:ext cx="6830568" cy="4999063"/>
          </a:xfrm>
          <a:prstGeom prst="rect">
            <a:avLst/>
          </a:prstGeom>
        </p:spPr>
      </p:pic>
    </p:spTree>
    <p:extLst>
      <p:ext uri="{BB962C8B-B14F-4D97-AF65-F5344CB8AC3E}">
        <p14:creationId xmlns:p14="http://schemas.microsoft.com/office/powerpoint/2010/main" val="1732497487"/>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A9FD8-1986-23AC-6FF3-06F7D2AC5552}"/>
              </a:ext>
            </a:extLst>
          </p:cNvPr>
          <p:cNvSpPr>
            <a:spLocks noGrp="1"/>
          </p:cNvSpPr>
          <p:nvPr>
            <p:ph type="ctrTitle"/>
          </p:nvPr>
        </p:nvSpPr>
        <p:spPr/>
        <p:txBody>
          <a:bodyPr/>
          <a:lstStyle/>
          <a:p>
            <a:r>
              <a:rPr lang="en-US" dirty="0"/>
              <a:t>Example of Supply and Demand in </a:t>
            </a:r>
            <a:r>
              <a:rPr lang="en-US" dirty="0" err="1"/>
              <a:t>Nordpool</a:t>
            </a:r>
            <a:r>
              <a:rPr lang="en-US" dirty="0"/>
              <a:t> – August 2022 Hour</a:t>
            </a:r>
          </a:p>
        </p:txBody>
      </p:sp>
      <p:pic>
        <p:nvPicPr>
          <p:cNvPr id="5" name="Picture 4">
            <a:extLst>
              <a:ext uri="{FF2B5EF4-FFF2-40B4-BE49-F238E27FC236}">
                <a16:creationId xmlns:a16="http://schemas.microsoft.com/office/drawing/2014/main" id="{31B3367F-5905-7B1B-85C2-D1341F5D57C1}"/>
              </a:ext>
            </a:extLst>
          </p:cNvPr>
          <p:cNvPicPr>
            <a:picLocks noChangeAspect="1"/>
          </p:cNvPicPr>
          <p:nvPr/>
        </p:nvPicPr>
        <p:blipFill>
          <a:blip r:embed="rId2"/>
          <a:stretch>
            <a:fillRect/>
          </a:stretch>
        </p:blipFill>
        <p:spPr>
          <a:xfrm>
            <a:off x="1622637" y="1495553"/>
            <a:ext cx="7269480" cy="5185834"/>
          </a:xfrm>
          <a:prstGeom prst="rect">
            <a:avLst/>
          </a:prstGeom>
        </p:spPr>
      </p:pic>
    </p:spTree>
    <p:extLst>
      <p:ext uri="{BB962C8B-B14F-4D97-AF65-F5344CB8AC3E}">
        <p14:creationId xmlns:p14="http://schemas.microsoft.com/office/powerpoint/2010/main" val="2527139118"/>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A9FD8-1986-23AC-6FF3-06F7D2AC5552}"/>
              </a:ext>
            </a:extLst>
          </p:cNvPr>
          <p:cNvSpPr>
            <a:spLocks noGrp="1"/>
          </p:cNvSpPr>
          <p:nvPr>
            <p:ph type="ctrTitle"/>
          </p:nvPr>
        </p:nvSpPr>
        <p:spPr/>
        <p:txBody>
          <a:bodyPr/>
          <a:lstStyle/>
          <a:p>
            <a:r>
              <a:rPr lang="en-US" dirty="0"/>
              <a:t>Example of Supply and Demand in </a:t>
            </a:r>
            <a:r>
              <a:rPr lang="en-US" dirty="0" err="1"/>
              <a:t>Nordpool</a:t>
            </a:r>
            <a:r>
              <a:rPr lang="en-US" dirty="0"/>
              <a:t> – Another August 2022 Hour</a:t>
            </a:r>
          </a:p>
        </p:txBody>
      </p:sp>
      <p:pic>
        <p:nvPicPr>
          <p:cNvPr id="5" name="Picture 4">
            <a:extLst>
              <a:ext uri="{FF2B5EF4-FFF2-40B4-BE49-F238E27FC236}">
                <a16:creationId xmlns:a16="http://schemas.microsoft.com/office/drawing/2014/main" id="{F13ACB13-9CCD-C4B1-8459-83C6D9F14F3D}"/>
              </a:ext>
            </a:extLst>
          </p:cNvPr>
          <p:cNvPicPr>
            <a:picLocks noChangeAspect="1"/>
          </p:cNvPicPr>
          <p:nvPr/>
        </p:nvPicPr>
        <p:blipFill>
          <a:blip r:embed="rId2"/>
          <a:stretch>
            <a:fillRect/>
          </a:stretch>
        </p:blipFill>
        <p:spPr>
          <a:xfrm>
            <a:off x="1161288" y="1518943"/>
            <a:ext cx="7269480" cy="5098155"/>
          </a:xfrm>
          <a:prstGeom prst="rect">
            <a:avLst/>
          </a:prstGeom>
        </p:spPr>
      </p:pic>
    </p:spTree>
    <p:extLst>
      <p:ext uri="{BB962C8B-B14F-4D97-AF65-F5344CB8AC3E}">
        <p14:creationId xmlns:p14="http://schemas.microsoft.com/office/powerpoint/2010/main" val="34768858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DD5B3-4282-4FE5-B973-1CFF143DCF83}"/>
              </a:ext>
            </a:extLst>
          </p:cNvPr>
          <p:cNvSpPr>
            <a:spLocks noGrp="1"/>
          </p:cNvSpPr>
          <p:nvPr>
            <p:ph type="ctrTitle"/>
          </p:nvPr>
        </p:nvSpPr>
        <p:spPr/>
        <p:txBody>
          <a:bodyPr>
            <a:normAutofit fontScale="90000"/>
          </a:bodyPr>
          <a:lstStyle/>
          <a:p>
            <a:r>
              <a:rPr lang="en-US" dirty="0"/>
              <a:t>Example of Swap Contracts with Fixed Price</a:t>
            </a:r>
          </a:p>
        </p:txBody>
      </p:sp>
      <p:pic>
        <p:nvPicPr>
          <p:cNvPr id="5" name="Content Placeholder 4">
            <a:extLst>
              <a:ext uri="{FF2B5EF4-FFF2-40B4-BE49-F238E27FC236}">
                <a16:creationId xmlns:a16="http://schemas.microsoft.com/office/drawing/2014/main" id="{0F055D1A-537A-4C82-9E39-B56343DE6C39}"/>
              </a:ext>
            </a:extLst>
          </p:cNvPr>
          <p:cNvPicPr>
            <a:picLocks noGrp="1" noChangeAspect="1"/>
          </p:cNvPicPr>
          <p:nvPr>
            <p:ph idx="4294967295"/>
          </p:nvPr>
        </p:nvPicPr>
        <p:blipFill>
          <a:blip r:embed="rId2"/>
          <a:stretch>
            <a:fillRect/>
          </a:stretch>
        </p:blipFill>
        <p:spPr>
          <a:xfrm>
            <a:off x="960120" y="1384300"/>
            <a:ext cx="6872288" cy="5003800"/>
          </a:xfrm>
        </p:spPr>
      </p:pic>
    </p:spTree>
    <p:extLst>
      <p:ext uri="{BB962C8B-B14F-4D97-AF65-F5344CB8AC3E}">
        <p14:creationId xmlns:p14="http://schemas.microsoft.com/office/powerpoint/2010/main" val="3076126002"/>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59C40-EC3C-F8F9-FEA6-65A36C5E8562}"/>
              </a:ext>
            </a:extLst>
          </p:cNvPr>
          <p:cNvSpPr>
            <a:spLocks noGrp="1"/>
          </p:cNvSpPr>
          <p:nvPr>
            <p:ph type="ctrTitle"/>
          </p:nvPr>
        </p:nvSpPr>
        <p:spPr/>
        <p:txBody>
          <a:bodyPr/>
          <a:lstStyle/>
          <a:p>
            <a:r>
              <a:rPr lang="en-US" dirty="0"/>
              <a:t>Alternative Supply Curves</a:t>
            </a:r>
          </a:p>
        </p:txBody>
      </p:sp>
      <p:pic>
        <p:nvPicPr>
          <p:cNvPr id="5" name="Picture 4">
            <a:extLst>
              <a:ext uri="{FF2B5EF4-FFF2-40B4-BE49-F238E27FC236}">
                <a16:creationId xmlns:a16="http://schemas.microsoft.com/office/drawing/2014/main" id="{F658D95A-C1E6-BCCB-AD2F-4E187BE290A8}"/>
              </a:ext>
            </a:extLst>
          </p:cNvPr>
          <p:cNvPicPr>
            <a:picLocks noChangeAspect="1"/>
          </p:cNvPicPr>
          <p:nvPr/>
        </p:nvPicPr>
        <p:blipFill>
          <a:blip r:embed="rId2"/>
          <a:stretch>
            <a:fillRect/>
          </a:stretch>
        </p:blipFill>
        <p:spPr>
          <a:xfrm>
            <a:off x="886968" y="1567051"/>
            <a:ext cx="7086600" cy="5118461"/>
          </a:xfrm>
          <a:prstGeom prst="rect">
            <a:avLst/>
          </a:prstGeom>
        </p:spPr>
      </p:pic>
    </p:spTree>
    <p:extLst>
      <p:ext uri="{BB962C8B-B14F-4D97-AF65-F5344CB8AC3E}">
        <p14:creationId xmlns:p14="http://schemas.microsoft.com/office/powerpoint/2010/main" val="986039877"/>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37ECA-97B5-988F-8939-CBF5851F0E6A}"/>
              </a:ext>
            </a:extLst>
          </p:cNvPr>
          <p:cNvSpPr>
            <a:spLocks noGrp="1"/>
          </p:cNvSpPr>
          <p:nvPr>
            <p:ph type="ctrTitle"/>
          </p:nvPr>
        </p:nvSpPr>
        <p:spPr/>
        <p:txBody>
          <a:bodyPr/>
          <a:lstStyle/>
          <a:p>
            <a:r>
              <a:rPr lang="en-US" dirty="0"/>
              <a:t>Merchant Terms</a:t>
            </a:r>
          </a:p>
        </p:txBody>
      </p:sp>
      <p:sp>
        <p:nvSpPr>
          <p:cNvPr id="3" name="Content Placeholder 2">
            <a:extLst>
              <a:ext uri="{FF2B5EF4-FFF2-40B4-BE49-F238E27FC236}">
                <a16:creationId xmlns:a16="http://schemas.microsoft.com/office/drawing/2014/main" id="{7C2DEE97-1D35-D6B1-E0B3-8A95115700FB}"/>
              </a:ext>
            </a:extLst>
          </p:cNvPr>
          <p:cNvSpPr>
            <a:spLocks noGrp="1"/>
          </p:cNvSpPr>
          <p:nvPr>
            <p:ph type="body" sz="quarter" idx="13"/>
          </p:nvPr>
        </p:nvSpPr>
        <p:spPr/>
        <p:txBody>
          <a:bodyPr/>
          <a:lstStyle/>
          <a:p>
            <a:r>
              <a:rPr lang="en-US" sz="1800" b="0" i="0" u="none" strike="noStrike" baseline="0" dirty="0">
                <a:solidFill>
                  <a:srgbClr val="000000"/>
                </a:solidFill>
                <a:latin typeface="Lato" panose="020F0502020204030203" pitchFamily="34" charset="0"/>
              </a:rPr>
              <a:t>PPA prices that assume financial settlement in the real time wholesale energy market for all ISOs </a:t>
            </a:r>
          </a:p>
          <a:p>
            <a:endParaRPr lang="en-US" sz="1800" dirty="0">
              <a:solidFill>
                <a:srgbClr val="000000"/>
              </a:solidFill>
              <a:latin typeface="Lato" panose="020F0502020204030203" pitchFamily="34" charset="0"/>
            </a:endParaRPr>
          </a:p>
          <a:p>
            <a:r>
              <a:rPr lang="en-US" sz="1800" dirty="0">
                <a:solidFill>
                  <a:srgbClr val="000000"/>
                </a:solidFill>
                <a:latin typeface="Lato" panose="020F0502020204030203" pitchFamily="34" charset="0"/>
              </a:rPr>
              <a:t>Day ahead versus real time</a:t>
            </a:r>
          </a:p>
          <a:p>
            <a:endParaRPr lang="en-US" sz="1800" b="0" i="0" u="none" strike="noStrike" baseline="0" dirty="0">
              <a:solidFill>
                <a:srgbClr val="000000"/>
              </a:solidFill>
              <a:latin typeface="Lato" panose="020F0502020204030203" pitchFamily="34" charset="0"/>
            </a:endParaRPr>
          </a:p>
          <a:p>
            <a:r>
              <a:rPr lang="en-US" sz="1800" dirty="0">
                <a:solidFill>
                  <a:srgbClr val="000000"/>
                </a:solidFill>
                <a:latin typeface="Lato" panose="020F0502020204030203" pitchFamily="34" charset="0"/>
              </a:rPr>
              <a:t>What does this mean</a:t>
            </a:r>
          </a:p>
          <a:p>
            <a:pPr lvl="1"/>
            <a:r>
              <a:rPr lang="en-US" dirty="0">
                <a:solidFill>
                  <a:srgbClr val="000000"/>
                </a:solidFill>
                <a:latin typeface="Lato" panose="020F0502020204030203" pitchFamily="34" charset="0"/>
              </a:rPr>
              <a:t>No capacity value</a:t>
            </a:r>
          </a:p>
          <a:p>
            <a:pPr lvl="1"/>
            <a:r>
              <a:rPr lang="en-US" dirty="0">
                <a:solidFill>
                  <a:srgbClr val="000000"/>
                </a:solidFill>
                <a:latin typeface="Lato" panose="020F0502020204030203" pitchFamily="34" charset="0"/>
              </a:rPr>
              <a:t>No operating reserve value</a:t>
            </a:r>
          </a:p>
          <a:p>
            <a:pPr lvl="1"/>
            <a:r>
              <a:rPr lang="en-US" dirty="0">
                <a:solidFill>
                  <a:srgbClr val="000000"/>
                </a:solidFill>
                <a:latin typeface="Lato" panose="020F0502020204030203" pitchFamily="34" charset="0"/>
              </a:rPr>
              <a:t>No spinning reserve value</a:t>
            </a:r>
          </a:p>
          <a:p>
            <a:pPr lvl="1"/>
            <a:endParaRPr lang="en-US" dirty="0"/>
          </a:p>
          <a:p>
            <a:pPr lvl="1"/>
            <a:endParaRPr lang="en-US" dirty="0"/>
          </a:p>
          <a:p>
            <a:pPr lvl="1"/>
            <a:endParaRPr lang="en-US" dirty="0"/>
          </a:p>
        </p:txBody>
      </p:sp>
      <p:graphicFrame>
        <p:nvGraphicFramePr>
          <p:cNvPr id="7" name="Table 6">
            <a:extLst>
              <a:ext uri="{FF2B5EF4-FFF2-40B4-BE49-F238E27FC236}">
                <a16:creationId xmlns:a16="http://schemas.microsoft.com/office/drawing/2014/main" id="{4F988DC8-986F-97AB-2E3B-E6CD39888FC9}"/>
              </a:ext>
            </a:extLst>
          </p:cNvPr>
          <p:cNvGraphicFramePr>
            <a:graphicFrameLocks noGrp="1"/>
          </p:cNvGraphicFramePr>
          <p:nvPr/>
        </p:nvGraphicFramePr>
        <p:xfrm>
          <a:off x="570713" y="4552105"/>
          <a:ext cx="8316913" cy="1245281"/>
        </p:xfrm>
        <a:graphic>
          <a:graphicData uri="http://schemas.openxmlformats.org/drawingml/2006/table">
            <a:tbl>
              <a:tblPr/>
              <a:tblGrid>
                <a:gridCol w="360056">
                  <a:extLst>
                    <a:ext uri="{9D8B030D-6E8A-4147-A177-3AD203B41FA5}">
                      <a16:colId xmlns:a16="http://schemas.microsoft.com/office/drawing/2014/main" val="4069418185"/>
                    </a:ext>
                  </a:extLst>
                </a:gridCol>
                <a:gridCol w="646975">
                  <a:extLst>
                    <a:ext uri="{9D8B030D-6E8A-4147-A177-3AD203B41FA5}">
                      <a16:colId xmlns:a16="http://schemas.microsoft.com/office/drawing/2014/main" val="76645466"/>
                    </a:ext>
                  </a:extLst>
                </a:gridCol>
                <a:gridCol w="646975">
                  <a:extLst>
                    <a:ext uri="{9D8B030D-6E8A-4147-A177-3AD203B41FA5}">
                      <a16:colId xmlns:a16="http://schemas.microsoft.com/office/drawing/2014/main" val="2457955632"/>
                    </a:ext>
                  </a:extLst>
                </a:gridCol>
                <a:gridCol w="652601">
                  <a:extLst>
                    <a:ext uri="{9D8B030D-6E8A-4147-A177-3AD203B41FA5}">
                      <a16:colId xmlns:a16="http://schemas.microsoft.com/office/drawing/2014/main" val="3041771819"/>
                    </a:ext>
                  </a:extLst>
                </a:gridCol>
                <a:gridCol w="652601">
                  <a:extLst>
                    <a:ext uri="{9D8B030D-6E8A-4147-A177-3AD203B41FA5}">
                      <a16:colId xmlns:a16="http://schemas.microsoft.com/office/drawing/2014/main" val="1419367256"/>
                    </a:ext>
                  </a:extLst>
                </a:gridCol>
                <a:gridCol w="690107">
                  <a:extLst>
                    <a:ext uri="{9D8B030D-6E8A-4147-A177-3AD203B41FA5}">
                      <a16:colId xmlns:a16="http://schemas.microsoft.com/office/drawing/2014/main" val="3681859423"/>
                    </a:ext>
                  </a:extLst>
                </a:gridCol>
                <a:gridCol w="690107">
                  <a:extLst>
                    <a:ext uri="{9D8B030D-6E8A-4147-A177-3AD203B41FA5}">
                      <a16:colId xmlns:a16="http://schemas.microsoft.com/office/drawing/2014/main" val="590335830"/>
                    </a:ext>
                  </a:extLst>
                </a:gridCol>
                <a:gridCol w="735114">
                  <a:extLst>
                    <a:ext uri="{9D8B030D-6E8A-4147-A177-3AD203B41FA5}">
                      <a16:colId xmlns:a16="http://schemas.microsoft.com/office/drawing/2014/main" val="2913271306"/>
                    </a:ext>
                  </a:extLst>
                </a:gridCol>
                <a:gridCol w="735114">
                  <a:extLst>
                    <a:ext uri="{9D8B030D-6E8A-4147-A177-3AD203B41FA5}">
                      <a16:colId xmlns:a16="http://schemas.microsoft.com/office/drawing/2014/main" val="417655900"/>
                    </a:ext>
                  </a:extLst>
                </a:gridCol>
                <a:gridCol w="877636">
                  <a:extLst>
                    <a:ext uri="{9D8B030D-6E8A-4147-A177-3AD203B41FA5}">
                      <a16:colId xmlns:a16="http://schemas.microsoft.com/office/drawing/2014/main" val="1715995932"/>
                    </a:ext>
                  </a:extLst>
                </a:gridCol>
                <a:gridCol w="962024">
                  <a:extLst>
                    <a:ext uri="{9D8B030D-6E8A-4147-A177-3AD203B41FA5}">
                      <a16:colId xmlns:a16="http://schemas.microsoft.com/office/drawing/2014/main" val="415914295"/>
                    </a:ext>
                  </a:extLst>
                </a:gridCol>
                <a:gridCol w="667603">
                  <a:extLst>
                    <a:ext uri="{9D8B030D-6E8A-4147-A177-3AD203B41FA5}">
                      <a16:colId xmlns:a16="http://schemas.microsoft.com/office/drawing/2014/main" val="3742339236"/>
                    </a:ext>
                  </a:extLst>
                </a:gridCol>
              </a:tblGrid>
              <a:tr h="112695">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a:noFill/>
                    </a:lnB>
                  </a:tcPr>
                </a:tc>
                <a:tc>
                  <a:txBody>
                    <a:bodyPr/>
                    <a:lstStyle/>
                    <a:p>
                      <a:pPr algn="l" fontAlgn="b"/>
                      <a:r>
                        <a:rPr lang="en-US" sz="700" b="0" i="0" u="none" strike="noStrike">
                          <a:solidFill>
                            <a:srgbClr val="000000"/>
                          </a:solidFill>
                          <a:effectLst/>
                          <a:latin typeface="Calibri" panose="020F0502020204030204" pitchFamily="34" charset="0"/>
                        </a:rPr>
                        <a:t>X - Eligible</a:t>
                      </a:r>
                    </a:p>
                  </a:txBody>
                  <a:tcPr marL="5635" marR="5635" marT="5635"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a:noFill/>
                    </a:lnB>
                  </a:tcPr>
                </a:tc>
                <a:extLst>
                  <a:ext uri="{0D108BD9-81ED-4DB2-BD59-A6C34878D82A}">
                    <a16:rowId xmlns:a16="http://schemas.microsoft.com/office/drawing/2014/main" val="3120965134"/>
                  </a:ext>
                </a:extLst>
              </a:tr>
              <a:tr h="112695">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a:noFill/>
                    </a:lnB>
                  </a:tcPr>
                </a:tc>
                <a:tc gridSpan="2">
                  <a:txBody>
                    <a:bodyPr/>
                    <a:lstStyle/>
                    <a:p>
                      <a:pPr algn="l" fontAlgn="b"/>
                      <a:r>
                        <a:rPr lang="en-US" sz="700" b="0" i="0" u="none" strike="noStrike">
                          <a:solidFill>
                            <a:srgbClr val="000000"/>
                          </a:solidFill>
                          <a:effectLst/>
                          <a:latin typeface="Calibri" panose="020F0502020204030204" pitchFamily="34" charset="0"/>
                        </a:rPr>
                        <a:t>Blank Cell - Ineligible</a:t>
                      </a:r>
                    </a:p>
                  </a:txBody>
                  <a:tcPr marL="5635" marR="5635" marT="5635" marB="0" anchor="b">
                    <a:lnL>
                      <a:noFill/>
                    </a:lnL>
                    <a:lnR>
                      <a:noFill/>
                    </a:lnR>
                    <a:lnT>
                      <a:noFill/>
                    </a:lnT>
                    <a:lnB>
                      <a:noFill/>
                    </a:lnB>
                  </a:tcPr>
                </a:tc>
                <a:tc hMerge="1">
                  <a:txBody>
                    <a:bodyPr/>
                    <a:lstStyle/>
                    <a:p>
                      <a:endParaRPr lang="en-US"/>
                    </a:p>
                  </a:txBody>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a:noFill/>
                    </a:lnB>
                  </a:tcPr>
                </a:tc>
                <a:extLst>
                  <a:ext uri="{0D108BD9-81ED-4DB2-BD59-A6C34878D82A}">
                    <a16:rowId xmlns:a16="http://schemas.microsoft.com/office/drawing/2014/main" val="2440467030"/>
                  </a:ext>
                </a:extLst>
              </a:tr>
              <a:tr h="112695">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4581745"/>
                  </a:ext>
                </a:extLst>
              </a:tr>
              <a:tr h="112695">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w="6350" cap="flat" cmpd="sng" algn="ctr">
                      <a:solidFill>
                        <a:srgbClr val="000000"/>
                      </a:solidFill>
                      <a:prstDash val="solid"/>
                      <a:round/>
                      <a:headEnd type="none" w="med" len="med"/>
                      <a:tailEnd type="none" w="med" len="med"/>
                    </a:lnR>
                    <a:lnT>
                      <a:noFill/>
                    </a:lnT>
                    <a:lnB>
                      <a:noFill/>
                    </a:lnB>
                  </a:tcPr>
                </a:tc>
                <a:tc gridSpan="8">
                  <a:txBody>
                    <a:bodyPr/>
                    <a:lstStyle/>
                    <a:p>
                      <a:pPr algn="ctr" fontAlgn="b"/>
                      <a:r>
                        <a:rPr lang="en-US" sz="700" b="0" i="0" u="none" strike="noStrike">
                          <a:solidFill>
                            <a:srgbClr val="000000"/>
                          </a:solidFill>
                          <a:effectLst/>
                          <a:latin typeface="Calibri" panose="020F0502020204030204" pitchFamily="34" charset="0"/>
                        </a:rPr>
                        <a:t>PJM Market Compensated</a:t>
                      </a:r>
                    </a:p>
                  </a:txBody>
                  <a:tcPr marL="5635" marR="5635" marT="56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b"/>
                      <a:r>
                        <a:rPr lang="en-US" sz="700" b="0" i="0" u="none" strike="noStrike">
                          <a:solidFill>
                            <a:srgbClr val="000000"/>
                          </a:solidFill>
                          <a:effectLst/>
                          <a:latin typeface="Calibri" panose="020F0502020204030204" pitchFamily="34" charset="0"/>
                        </a:rPr>
                        <a:t>PJM Tariff Compensated</a:t>
                      </a:r>
                    </a:p>
                  </a:txBody>
                  <a:tcPr marL="5635" marR="5635" marT="56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737648332"/>
                  </a:ext>
                </a:extLst>
              </a:tr>
              <a:tr h="112695">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w="6350" cap="flat" cmpd="sng" algn="ctr">
                      <a:solidFill>
                        <a:srgbClr val="000000"/>
                      </a:solidFill>
                      <a:prstDash val="solid"/>
                      <a:round/>
                      <a:headEnd type="none" w="med" len="med"/>
                      <a:tailEnd type="none" w="med" len="med"/>
                    </a:lnR>
                    <a:lnT>
                      <a:noFill/>
                    </a:lnT>
                    <a:lnB>
                      <a:noFill/>
                    </a:lnB>
                  </a:tcPr>
                </a:tc>
                <a:tc rowSpan="2" gridSpan="2">
                  <a:txBody>
                    <a:bodyPr/>
                    <a:lstStyle/>
                    <a:p>
                      <a:pPr algn="ctr" fontAlgn="t"/>
                      <a:r>
                        <a:rPr lang="en-US" sz="700" b="0" i="0" u="none" strike="noStrike" dirty="0">
                          <a:solidFill>
                            <a:srgbClr val="000000"/>
                          </a:solidFill>
                          <a:effectLst/>
                          <a:latin typeface="Calibri" panose="020F0502020204030204" pitchFamily="34" charset="0"/>
                        </a:rPr>
                        <a:t>Energy Market</a:t>
                      </a:r>
                    </a:p>
                  </a:txBody>
                  <a:tcPr marL="5635" marR="5635" marT="563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en-US"/>
                    </a:p>
                  </a:txBody>
                  <a:tcPr/>
                </a:tc>
                <a:tc rowSpan="3">
                  <a:txBody>
                    <a:bodyPr/>
                    <a:lstStyle/>
                    <a:p>
                      <a:pPr algn="ctr" fontAlgn="t"/>
                      <a:r>
                        <a:rPr lang="en-US" sz="700" b="0" i="0" u="none" strike="noStrike">
                          <a:solidFill>
                            <a:srgbClr val="000000"/>
                          </a:solidFill>
                          <a:effectLst/>
                          <a:latin typeface="Calibri" panose="020F0502020204030204" pitchFamily="34" charset="0"/>
                        </a:rPr>
                        <a:t>Capacity Market (RPM)</a:t>
                      </a:r>
                    </a:p>
                  </a:txBody>
                  <a:tcPr marL="5635" marR="5635" marT="563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algn="ctr" fontAlgn="b"/>
                      <a:r>
                        <a:rPr lang="en-US" sz="700" b="0" i="0" u="none" strike="noStrike">
                          <a:solidFill>
                            <a:srgbClr val="000000"/>
                          </a:solidFill>
                          <a:effectLst/>
                          <a:latin typeface="Calibri" panose="020F0502020204030204" pitchFamily="34" charset="0"/>
                        </a:rPr>
                        <a:t>Ancillary Services Market</a:t>
                      </a:r>
                    </a:p>
                  </a:txBody>
                  <a:tcPr marL="5635" marR="5635" marT="56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3">
                  <a:txBody>
                    <a:bodyPr/>
                    <a:lstStyle/>
                    <a:p>
                      <a:pPr algn="ctr" fontAlgn="t"/>
                      <a:r>
                        <a:rPr lang="en-US" sz="700" b="0" i="0" u="none" strike="noStrike">
                          <a:solidFill>
                            <a:srgbClr val="000000"/>
                          </a:solidFill>
                          <a:effectLst/>
                          <a:latin typeface="Calibri" panose="020F0502020204030204" pitchFamily="34" charset="0"/>
                        </a:rPr>
                        <a:t>Reactive Power</a:t>
                      </a:r>
                    </a:p>
                  </a:txBody>
                  <a:tcPr marL="5635" marR="5635" marT="563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fontAlgn="t"/>
                      <a:r>
                        <a:rPr lang="en-US" sz="700" b="0" i="0" u="none" strike="noStrike">
                          <a:solidFill>
                            <a:srgbClr val="000000"/>
                          </a:solidFill>
                          <a:effectLst/>
                          <a:latin typeface="Calibri" panose="020F0502020204030204" pitchFamily="34" charset="0"/>
                        </a:rPr>
                        <a:t>Black Start Capability</a:t>
                      </a:r>
                    </a:p>
                  </a:txBody>
                  <a:tcPr marL="5635" marR="5635" marT="563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7142177"/>
                  </a:ext>
                </a:extLst>
              </a:tr>
              <a:tr h="112695">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a:noFill/>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w="6350" cap="flat" cmpd="sng" algn="ctr">
                      <a:solidFill>
                        <a:srgbClr val="000000"/>
                      </a:solidFill>
                      <a:prstDash val="solid"/>
                      <a:round/>
                      <a:headEnd type="none" w="med" len="med"/>
                      <a:tailEnd type="none" w="med" len="med"/>
                    </a:lnR>
                    <a:lnT>
                      <a:noFill/>
                    </a:lnT>
                    <a:lnB>
                      <a:noFill/>
                    </a:lnB>
                  </a:tcPr>
                </a:tc>
                <a:tc gridSpan="2" vMerge="1">
                  <a:txBody>
                    <a:bodyPr/>
                    <a:lstStyle/>
                    <a:p>
                      <a:endParaRPr lang="en-US"/>
                    </a:p>
                  </a:txBody>
                  <a:tcPr/>
                </a:tc>
                <a:tc hMerge="1" vMerge="1">
                  <a:txBody>
                    <a:bodyPr/>
                    <a:lstStyle/>
                    <a:p>
                      <a:endParaRPr lang="en-US"/>
                    </a:p>
                  </a:txBody>
                  <a:tcPr/>
                </a:tc>
                <a:tc vMerge="1">
                  <a:txBody>
                    <a:bodyPr/>
                    <a:lstStyle/>
                    <a:p>
                      <a:endParaRPr lang="en-US"/>
                    </a:p>
                  </a:txBody>
                  <a:tcPr/>
                </a:tc>
                <a:tc gridSpan="2">
                  <a:txBody>
                    <a:bodyPr/>
                    <a:lstStyle/>
                    <a:p>
                      <a:pPr algn="ctr" fontAlgn="b"/>
                      <a:r>
                        <a:rPr lang="en-US" sz="700" b="0" i="0" u="none" strike="noStrike">
                          <a:solidFill>
                            <a:srgbClr val="000000"/>
                          </a:solidFill>
                          <a:effectLst/>
                          <a:latin typeface="Calibri" panose="020F0502020204030204" pitchFamily="34" charset="0"/>
                        </a:rPr>
                        <a:t>Regulation Market</a:t>
                      </a:r>
                    </a:p>
                  </a:txBody>
                  <a:tcPr marL="5635" marR="5635" marT="56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3">
                  <a:txBody>
                    <a:bodyPr/>
                    <a:lstStyle/>
                    <a:p>
                      <a:pPr algn="ctr" fontAlgn="b"/>
                      <a:r>
                        <a:rPr lang="en-US" sz="700" b="0" i="0" u="none" strike="noStrike">
                          <a:solidFill>
                            <a:srgbClr val="000000"/>
                          </a:solidFill>
                          <a:effectLst/>
                          <a:latin typeface="Calibri" panose="020F0502020204030204" pitchFamily="34" charset="0"/>
                        </a:rPr>
                        <a:t>Reserve Markets</a:t>
                      </a:r>
                    </a:p>
                  </a:txBody>
                  <a:tcPr marL="5635" marR="5635" marT="56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189543439"/>
                  </a:ext>
                </a:extLst>
              </a:tr>
              <a:tr h="118330">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700" b="0" i="0" u="none" strike="noStrike">
                        <a:solidFill>
                          <a:srgbClr val="000000"/>
                        </a:solidFill>
                        <a:effectLst/>
                        <a:latin typeface="Calibri" panose="020F0502020204030204" pitchFamily="34" charset="0"/>
                      </a:endParaRPr>
                    </a:p>
                  </a:txBody>
                  <a:tcPr marL="5635" marR="5635" marT="563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Day-Ahead</a:t>
                      </a:r>
                    </a:p>
                  </a:txBody>
                  <a:tcPr marL="5635" marR="5635" marT="56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Real-Time</a:t>
                      </a:r>
                    </a:p>
                  </a:txBody>
                  <a:tcPr marL="5635" marR="5635" marT="56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b"/>
                      <a:r>
                        <a:rPr lang="en-US" sz="700" b="0" i="0" u="none" strike="noStrike">
                          <a:solidFill>
                            <a:srgbClr val="000000"/>
                          </a:solidFill>
                          <a:effectLst/>
                          <a:latin typeface="Calibri" panose="020F0502020204030204" pitchFamily="34" charset="0"/>
                        </a:rPr>
                        <a:t>Reg A</a:t>
                      </a:r>
                    </a:p>
                  </a:txBody>
                  <a:tcPr marL="5635" marR="5635" marT="56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Reg D</a:t>
                      </a:r>
                    </a:p>
                  </a:txBody>
                  <a:tcPr marL="5635" marR="5635" marT="56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Synchronized</a:t>
                      </a:r>
                    </a:p>
                  </a:txBody>
                  <a:tcPr marL="5635" marR="5635" marT="56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Non-Synchronized</a:t>
                      </a:r>
                    </a:p>
                  </a:txBody>
                  <a:tcPr marL="5635" marR="5635" marT="56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Secondary Reserves</a:t>
                      </a:r>
                    </a:p>
                  </a:txBody>
                  <a:tcPr marL="5635" marR="5635" marT="56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410539935"/>
                  </a:ext>
                </a:extLst>
              </a:tr>
              <a:tr h="112695">
                <a:tc rowSpan="2">
                  <a:txBody>
                    <a:bodyPr/>
                    <a:lstStyle/>
                    <a:p>
                      <a:pPr algn="ctr" fontAlgn="ctr"/>
                      <a:r>
                        <a:rPr lang="en-US" sz="700" b="0" i="0" u="none" strike="noStrike">
                          <a:solidFill>
                            <a:srgbClr val="000000"/>
                          </a:solidFill>
                          <a:effectLst/>
                          <a:latin typeface="Calibri" panose="020F0502020204030204" pitchFamily="34" charset="0"/>
                        </a:rPr>
                        <a:t>System Type</a:t>
                      </a:r>
                    </a:p>
                  </a:txBody>
                  <a:tcPr marL="5635" marR="5635" marT="56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700" b="0" i="0" u="none" strike="noStrike">
                          <a:solidFill>
                            <a:srgbClr val="000000"/>
                          </a:solidFill>
                          <a:effectLst/>
                          <a:latin typeface="Calibri" panose="020F0502020204030204" pitchFamily="34" charset="0"/>
                        </a:rPr>
                        <a:t>PV Only</a:t>
                      </a:r>
                    </a:p>
                  </a:txBody>
                  <a:tcPr marL="5635" marR="5635" marT="563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X</a:t>
                      </a:r>
                    </a:p>
                  </a:txBody>
                  <a:tcPr marL="5635" marR="5635" marT="563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X</a:t>
                      </a:r>
                    </a:p>
                  </a:txBody>
                  <a:tcPr marL="5635" marR="5635" marT="56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X</a:t>
                      </a:r>
                    </a:p>
                  </a:txBody>
                  <a:tcPr marL="5635" marR="5635" marT="56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 </a:t>
                      </a:r>
                    </a:p>
                  </a:txBody>
                  <a:tcPr marL="5635" marR="5635" marT="56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 </a:t>
                      </a:r>
                    </a:p>
                  </a:txBody>
                  <a:tcPr marL="5635" marR="5635" marT="56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 </a:t>
                      </a:r>
                    </a:p>
                  </a:txBody>
                  <a:tcPr marL="5635" marR="5635" marT="56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 </a:t>
                      </a:r>
                    </a:p>
                  </a:txBody>
                  <a:tcPr marL="5635" marR="5635" marT="56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 </a:t>
                      </a:r>
                    </a:p>
                  </a:txBody>
                  <a:tcPr marL="5635" marR="5635" marT="56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X</a:t>
                      </a:r>
                    </a:p>
                  </a:txBody>
                  <a:tcPr marL="5635" marR="5635" marT="56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 </a:t>
                      </a:r>
                    </a:p>
                  </a:txBody>
                  <a:tcPr marL="5635" marR="5635" marT="56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5412182"/>
                  </a:ext>
                </a:extLst>
              </a:tr>
              <a:tr h="338086">
                <a:tc vMerge="1">
                  <a:txBody>
                    <a:bodyPr/>
                    <a:lstStyle/>
                    <a:p>
                      <a:endParaRPr lang="en-US"/>
                    </a:p>
                  </a:txBody>
                  <a:tcPr/>
                </a:tc>
                <a:tc>
                  <a:txBody>
                    <a:bodyPr/>
                    <a:lstStyle/>
                    <a:p>
                      <a:pPr algn="ctr" fontAlgn="ctr"/>
                      <a:r>
                        <a:rPr lang="en-US" sz="700" b="0" i="0" u="none" strike="noStrike">
                          <a:solidFill>
                            <a:srgbClr val="000000"/>
                          </a:solidFill>
                          <a:effectLst/>
                          <a:latin typeface="Calibri" panose="020F0502020204030204" pitchFamily="34" charset="0"/>
                        </a:rPr>
                        <a:t>BESS Only </a:t>
                      </a:r>
                    </a:p>
                  </a:txBody>
                  <a:tcPr marL="5635" marR="5635" marT="563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X</a:t>
                      </a:r>
                    </a:p>
                  </a:txBody>
                  <a:tcPr marL="5635" marR="5635" marT="563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X</a:t>
                      </a:r>
                    </a:p>
                  </a:txBody>
                  <a:tcPr marL="5635" marR="5635" marT="56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X (10-hour duraction requirement)</a:t>
                      </a:r>
                    </a:p>
                  </a:txBody>
                  <a:tcPr marL="5635" marR="5635" marT="56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X</a:t>
                      </a:r>
                    </a:p>
                  </a:txBody>
                  <a:tcPr marL="5635" marR="5635" marT="56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a:solidFill>
                            <a:srgbClr val="000000"/>
                          </a:solidFill>
                          <a:effectLst/>
                          <a:latin typeface="Calibri" panose="020F0502020204030204" pitchFamily="34" charset="0"/>
                        </a:rPr>
                        <a:t>X</a:t>
                      </a:r>
                    </a:p>
                  </a:txBody>
                  <a:tcPr marL="5635" marR="5635" marT="56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en-US" sz="700" b="0" i="0" u="none" strike="noStrike">
                          <a:solidFill>
                            <a:srgbClr val="000000"/>
                          </a:solidFill>
                          <a:effectLst/>
                          <a:latin typeface="Calibri" panose="020F0502020204030204" pitchFamily="34" charset="0"/>
                        </a:rPr>
                        <a:t>Technically eligible, but not Eligible if participate in ESR</a:t>
                      </a:r>
                    </a:p>
                  </a:txBody>
                  <a:tcPr marL="5635" marR="5635" marT="56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b"/>
                      <a:r>
                        <a:rPr lang="en-US" sz="700" b="0" i="0" u="none" strike="noStrike">
                          <a:solidFill>
                            <a:srgbClr val="000000"/>
                          </a:solidFill>
                          <a:effectLst/>
                          <a:latin typeface="Calibri" panose="020F0502020204030204" pitchFamily="34" charset="0"/>
                        </a:rPr>
                        <a:t>X?</a:t>
                      </a:r>
                    </a:p>
                  </a:txBody>
                  <a:tcPr marL="5635" marR="5635" marT="56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700" b="0" i="0" u="none" strike="noStrike" dirty="0">
                          <a:solidFill>
                            <a:srgbClr val="000000"/>
                          </a:solidFill>
                          <a:effectLst/>
                          <a:latin typeface="Calibri" panose="020F0502020204030204" pitchFamily="34" charset="0"/>
                        </a:rPr>
                        <a:t>Not yet.</a:t>
                      </a:r>
                    </a:p>
                  </a:txBody>
                  <a:tcPr marL="5635" marR="5635" marT="56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4023395"/>
                  </a:ext>
                </a:extLst>
              </a:tr>
            </a:tbl>
          </a:graphicData>
        </a:graphic>
      </p:graphicFrame>
    </p:spTree>
    <p:extLst>
      <p:ext uri="{BB962C8B-B14F-4D97-AF65-F5344CB8AC3E}">
        <p14:creationId xmlns:p14="http://schemas.microsoft.com/office/powerpoint/2010/main" val="3306786344"/>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4034C-DB2F-4C04-9781-E6F1C4F3D437}"/>
              </a:ext>
            </a:extLst>
          </p:cNvPr>
          <p:cNvSpPr>
            <a:spLocks noGrp="1"/>
          </p:cNvSpPr>
          <p:nvPr>
            <p:ph type="ctrTitle"/>
          </p:nvPr>
        </p:nvSpPr>
        <p:spPr/>
        <p:txBody>
          <a:bodyPr>
            <a:normAutofit fontScale="90000"/>
          </a:bodyPr>
          <a:lstStyle/>
          <a:p>
            <a:r>
              <a:rPr lang="en-029" dirty="0"/>
              <a:t>Supply and Demand from Bids Instead of Cost </a:t>
            </a:r>
          </a:p>
        </p:txBody>
      </p:sp>
      <p:sp>
        <p:nvSpPr>
          <p:cNvPr id="3" name="Content Placeholder 2">
            <a:extLst>
              <a:ext uri="{FF2B5EF4-FFF2-40B4-BE49-F238E27FC236}">
                <a16:creationId xmlns:a16="http://schemas.microsoft.com/office/drawing/2014/main" id="{551A51D8-9465-461B-A336-B1A9C823499E}"/>
              </a:ext>
            </a:extLst>
          </p:cNvPr>
          <p:cNvSpPr>
            <a:spLocks noGrp="1"/>
          </p:cNvSpPr>
          <p:nvPr>
            <p:ph type="body" sz="quarter" idx="13"/>
          </p:nvPr>
        </p:nvSpPr>
        <p:spPr>
          <a:xfrm>
            <a:off x="242609" y="1600200"/>
            <a:ext cx="2701760" cy="4010883"/>
          </a:xfrm>
        </p:spPr>
        <p:txBody>
          <a:bodyPr/>
          <a:lstStyle/>
          <a:p>
            <a:r>
              <a:rPr lang="en-029" dirty="0"/>
              <a:t>The simulated supply and demand in the PJM market is illustrated on the graph below.  It applies the same principles as the supply curve based on cost.</a:t>
            </a:r>
          </a:p>
          <a:p>
            <a:endParaRPr lang="en-029" dirty="0"/>
          </a:p>
        </p:txBody>
      </p:sp>
      <p:pic>
        <p:nvPicPr>
          <p:cNvPr id="6" name="Picture 5" descr="A close up of a map&#10;&#10;Description generated with very high confidence">
            <a:extLst>
              <a:ext uri="{FF2B5EF4-FFF2-40B4-BE49-F238E27FC236}">
                <a16:creationId xmlns:a16="http://schemas.microsoft.com/office/drawing/2014/main" id="{37F272BC-1A0D-4CE6-B297-8FE1309968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2930" y="1600200"/>
            <a:ext cx="5536234" cy="4010883"/>
          </a:xfrm>
          <a:prstGeom prst="rect">
            <a:avLst/>
          </a:prstGeom>
        </p:spPr>
      </p:pic>
    </p:spTree>
    <p:extLst>
      <p:ext uri="{BB962C8B-B14F-4D97-AF65-F5344CB8AC3E}">
        <p14:creationId xmlns:p14="http://schemas.microsoft.com/office/powerpoint/2010/main" val="3641415583"/>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B66F1-AAB2-4629-AD4F-C5D8B1AAD9AD}"/>
              </a:ext>
            </a:extLst>
          </p:cNvPr>
          <p:cNvSpPr>
            <a:spLocks noGrp="1"/>
          </p:cNvSpPr>
          <p:nvPr>
            <p:ph type="ctrTitle"/>
          </p:nvPr>
        </p:nvSpPr>
        <p:spPr/>
        <p:txBody>
          <a:bodyPr/>
          <a:lstStyle/>
          <a:p>
            <a:r>
              <a:rPr lang="en-US" dirty="0"/>
              <a:t>Excel Sheet for Administrator</a:t>
            </a:r>
          </a:p>
        </p:txBody>
      </p:sp>
      <p:sp>
        <p:nvSpPr>
          <p:cNvPr id="3" name="Content Placeholder 2">
            <a:extLst>
              <a:ext uri="{FF2B5EF4-FFF2-40B4-BE49-F238E27FC236}">
                <a16:creationId xmlns:a16="http://schemas.microsoft.com/office/drawing/2014/main" id="{15C9B9CD-2042-4EEF-8572-FC4BB93713FD}"/>
              </a:ext>
            </a:extLst>
          </p:cNvPr>
          <p:cNvSpPr>
            <a:spLocks noGrp="1"/>
          </p:cNvSpPr>
          <p:nvPr>
            <p:ph type="body" sz="quarter" idx="13"/>
          </p:nvPr>
        </p:nvSpPr>
        <p:spPr>
          <a:xfrm>
            <a:off x="242609" y="1600201"/>
            <a:ext cx="7593800" cy="4343400"/>
          </a:xfrm>
        </p:spPr>
        <p:txBody>
          <a:bodyPr>
            <a:normAutofit/>
          </a:bodyPr>
          <a:lstStyle/>
          <a:p>
            <a:r>
              <a:rPr lang="en-US" sz="3600" dirty="0"/>
              <a:t>Start with the plant costs, the heat rates and other characteristics.</a:t>
            </a:r>
          </a:p>
          <a:p>
            <a:r>
              <a:rPr lang="en-US" sz="3600" dirty="0"/>
              <a:t>Ask participants to try and make a bid.</a:t>
            </a:r>
          </a:p>
          <a:p>
            <a:r>
              <a:rPr lang="en-US" sz="3600" dirty="0"/>
              <a:t>Use different supply curve shapes.</a:t>
            </a:r>
          </a:p>
          <a:p>
            <a:endParaRPr lang="en-US" sz="3600" dirty="0"/>
          </a:p>
        </p:txBody>
      </p:sp>
    </p:spTree>
    <p:extLst>
      <p:ext uri="{BB962C8B-B14F-4D97-AF65-F5344CB8AC3E}">
        <p14:creationId xmlns:p14="http://schemas.microsoft.com/office/powerpoint/2010/main" val="1917812563"/>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CEC48-6305-465D-BCCC-50697C2558D2}"/>
              </a:ext>
            </a:extLst>
          </p:cNvPr>
          <p:cNvSpPr>
            <a:spLocks noGrp="1"/>
          </p:cNvSpPr>
          <p:nvPr>
            <p:ph type="ctrTitle"/>
          </p:nvPr>
        </p:nvSpPr>
        <p:spPr/>
        <p:txBody>
          <a:bodyPr/>
          <a:lstStyle/>
          <a:p>
            <a:r>
              <a:rPr lang="en-US" dirty="0"/>
              <a:t>Secret Bidding and Bid Supply Curve</a:t>
            </a:r>
          </a:p>
        </p:txBody>
      </p:sp>
      <p:pic>
        <p:nvPicPr>
          <p:cNvPr id="5" name="Content Placeholder 4">
            <a:extLst>
              <a:ext uri="{FF2B5EF4-FFF2-40B4-BE49-F238E27FC236}">
                <a16:creationId xmlns:a16="http://schemas.microsoft.com/office/drawing/2014/main" id="{905B96C0-660C-4C6D-982D-B19E8A26DCD2}"/>
              </a:ext>
            </a:extLst>
          </p:cNvPr>
          <p:cNvPicPr>
            <a:picLocks noGrp="1" noChangeAspect="1"/>
          </p:cNvPicPr>
          <p:nvPr>
            <p:ph idx="4294967295"/>
          </p:nvPr>
        </p:nvPicPr>
        <p:blipFill>
          <a:blip r:embed="rId2"/>
          <a:stretch>
            <a:fillRect/>
          </a:stretch>
        </p:blipFill>
        <p:spPr>
          <a:xfrm>
            <a:off x="242608" y="1620457"/>
            <a:ext cx="8126413" cy="4281487"/>
          </a:xfrm>
        </p:spPr>
      </p:pic>
    </p:spTree>
    <p:extLst>
      <p:ext uri="{BB962C8B-B14F-4D97-AF65-F5344CB8AC3E}">
        <p14:creationId xmlns:p14="http://schemas.microsoft.com/office/powerpoint/2010/main" val="3855408362"/>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1DC54-6541-4BEB-BD33-794894DC3E30}"/>
              </a:ext>
            </a:extLst>
          </p:cNvPr>
          <p:cNvSpPr>
            <a:spLocks noGrp="1"/>
          </p:cNvSpPr>
          <p:nvPr>
            <p:ph type="ctrTitle"/>
          </p:nvPr>
        </p:nvSpPr>
        <p:spPr/>
        <p:txBody>
          <a:bodyPr/>
          <a:lstStyle/>
          <a:p>
            <a:r>
              <a:rPr lang="en-US" dirty="0"/>
              <a:t>Evaluation of Profit from Bidding</a:t>
            </a:r>
          </a:p>
        </p:txBody>
      </p:sp>
      <p:pic>
        <p:nvPicPr>
          <p:cNvPr id="5" name="Content Placeholder 4">
            <a:extLst>
              <a:ext uri="{FF2B5EF4-FFF2-40B4-BE49-F238E27FC236}">
                <a16:creationId xmlns:a16="http://schemas.microsoft.com/office/drawing/2014/main" id="{BD092124-E9C5-4A5E-AABA-2AEC8C1871D6}"/>
              </a:ext>
            </a:extLst>
          </p:cNvPr>
          <p:cNvPicPr>
            <a:picLocks noGrp="1" noChangeAspect="1"/>
          </p:cNvPicPr>
          <p:nvPr>
            <p:ph idx="4294967295"/>
          </p:nvPr>
        </p:nvPicPr>
        <p:blipFill>
          <a:blip r:embed="rId2"/>
          <a:stretch>
            <a:fillRect/>
          </a:stretch>
        </p:blipFill>
        <p:spPr>
          <a:xfrm>
            <a:off x="242608" y="1660525"/>
            <a:ext cx="8316913" cy="4202113"/>
          </a:xfrm>
        </p:spPr>
      </p:pic>
    </p:spTree>
    <p:extLst>
      <p:ext uri="{BB962C8B-B14F-4D97-AF65-F5344CB8AC3E}">
        <p14:creationId xmlns:p14="http://schemas.microsoft.com/office/powerpoint/2010/main" val="1163799739"/>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DA898-56D9-4AA2-91DA-229154905DD5}"/>
              </a:ext>
            </a:extLst>
          </p:cNvPr>
          <p:cNvSpPr>
            <a:spLocks noGrp="1"/>
          </p:cNvSpPr>
          <p:nvPr>
            <p:ph type="ctrTitle"/>
          </p:nvPr>
        </p:nvSpPr>
        <p:spPr/>
        <p:txBody>
          <a:bodyPr>
            <a:normAutofit fontScale="90000"/>
          </a:bodyPr>
          <a:lstStyle/>
          <a:p>
            <a:r>
              <a:rPr lang="en-029" dirty="0"/>
              <a:t>Simulation of Merchant Prices with Bidding Game</a:t>
            </a:r>
          </a:p>
        </p:txBody>
      </p:sp>
      <p:sp>
        <p:nvSpPr>
          <p:cNvPr id="3" name="Content Placeholder 2">
            <a:extLst>
              <a:ext uri="{FF2B5EF4-FFF2-40B4-BE49-F238E27FC236}">
                <a16:creationId xmlns:a16="http://schemas.microsoft.com/office/drawing/2014/main" id="{A3C2DF2F-E73C-4CFC-ACA7-F04F909EC769}"/>
              </a:ext>
            </a:extLst>
          </p:cNvPr>
          <p:cNvSpPr>
            <a:spLocks noGrp="1"/>
          </p:cNvSpPr>
          <p:nvPr>
            <p:ph type="body" sz="quarter" idx="13"/>
          </p:nvPr>
        </p:nvSpPr>
        <p:spPr/>
        <p:txBody>
          <a:bodyPr>
            <a:normAutofit/>
          </a:bodyPr>
          <a:lstStyle/>
          <a:p>
            <a:r>
              <a:rPr lang="en-029" sz="2400" dirty="0"/>
              <a:t>When a lot of demand, bid at the next highest cost</a:t>
            </a:r>
          </a:p>
          <a:p>
            <a:r>
              <a:rPr lang="en-029" sz="2400" dirty="0"/>
              <a:t>When the demand is very high, markets can fall apart</a:t>
            </a:r>
          </a:p>
          <a:p>
            <a:r>
              <a:rPr lang="en-029" sz="2400" dirty="0"/>
              <a:t>Solutions to the problem:</a:t>
            </a:r>
          </a:p>
          <a:p>
            <a:pPr lvl="1"/>
            <a:r>
              <a:rPr lang="en-029" sz="2000" dirty="0"/>
              <a:t>Cap prices</a:t>
            </a:r>
          </a:p>
          <a:p>
            <a:pPr lvl="1"/>
            <a:r>
              <a:rPr lang="en-029" sz="2000" dirty="0"/>
              <a:t>Make Capacity Markets</a:t>
            </a:r>
          </a:p>
          <a:p>
            <a:pPr lvl="1"/>
            <a:r>
              <a:rPr lang="en-029" sz="2000" dirty="0"/>
              <a:t>But Capacity Markets are Artificial</a:t>
            </a:r>
          </a:p>
          <a:p>
            <a:r>
              <a:rPr lang="en-029" sz="2400" dirty="0"/>
              <a:t>California Crisis Discussion</a:t>
            </a:r>
          </a:p>
          <a:p>
            <a:pPr lvl="1"/>
            <a:r>
              <a:rPr lang="en-029" sz="2000" dirty="0"/>
              <a:t>Start with low hydro</a:t>
            </a:r>
          </a:p>
          <a:p>
            <a:pPr lvl="1"/>
            <a:r>
              <a:rPr lang="en-029" sz="2000" dirty="0"/>
              <a:t>Remove capacity with outages</a:t>
            </a:r>
          </a:p>
          <a:p>
            <a:pPr lvl="1"/>
            <a:r>
              <a:rPr lang="en-029" sz="2000" dirty="0"/>
              <a:t>Limited demand response</a:t>
            </a:r>
          </a:p>
          <a:p>
            <a:pPr lvl="1"/>
            <a:r>
              <a:rPr lang="en-029" sz="2000" dirty="0"/>
              <a:t>Transmission and game playing</a:t>
            </a:r>
          </a:p>
          <a:p>
            <a:pPr lvl="1"/>
            <a:r>
              <a:rPr lang="en-029" sz="2000" dirty="0"/>
              <a:t>Market power and manipulation of gas and electricity prices</a:t>
            </a:r>
          </a:p>
        </p:txBody>
      </p:sp>
    </p:spTree>
    <p:extLst>
      <p:ext uri="{BB962C8B-B14F-4D97-AF65-F5344CB8AC3E}">
        <p14:creationId xmlns:p14="http://schemas.microsoft.com/office/powerpoint/2010/main" val="1990262831"/>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87282-6260-FB92-5055-21EC573B9F9C}"/>
              </a:ext>
            </a:extLst>
          </p:cNvPr>
          <p:cNvSpPr>
            <a:spLocks noGrp="1"/>
          </p:cNvSpPr>
          <p:nvPr>
            <p:ph type="ctrTitle"/>
          </p:nvPr>
        </p:nvSpPr>
        <p:spPr/>
        <p:txBody>
          <a:bodyPr/>
          <a:lstStyle/>
          <a:p>
            <a:r>
              <a:rPr lang="en-US" dirty="0"/>
              <a:t>Denmark Case Study</a:t>
            </a:r>
          </a:p>
        </p:txBody>
      </p:sp>
    </p:spTree>
    <p:extLst>
      <p:ext uri="{BB962C8B-B14F-4D97-AF65-F5344CB8AC3E}">
        <p14:creationId xmlns:p14="http://schemas.microsoft.com/office/powerpoint/2010/main" val="3477870216"/>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6BB00-9B10-9768-165E-B2BABD2F37E9}"/>
              </a:ext>
            </a:extLst>
          </p:cNvPr>
          <p:cNvSpPr>
            <a:spLocks noGrp="1"/>
          </p:cNvSpPr>
          <p:nvPr>
            <p:ph type="ctrTitle"/>
          </p:nvPr>
        </p:nvSpPr>
        <p:spPr/>
        <p:txBody>
          <a:bodyPr/>
          <a:lstStyle/>
          <a:p>
            <a:r>
              <a:rPr lang="en-US" dirty="0"/>
              <a:t>Use Denmark</a:t>
            </a:r>
          </a:p>
        </p:txBody>
      </p:sp>
      <p:sp>
        <p:nvSpPr>
          <p:cNvPr id="3" name="Content Placeholder 2">
            <a:extLst>
              <a:ext uri="{FF2B5EF4-FFF2-40B4-BE49-F238E27FC236}">
                <a16:creationId xmlns:a16="http://schemas.microsoft.com/office/drawing/2014/main" id="{4D768FFC-5F5B-FDC2-6994-8806DFBF3BCD}"/>
              </a:ext>
            </a:extLst>
          </p:cNvPr>
          <p:cNvSpPr>
            <a:spLocks noGrp="1"/>
          </p:cNvSpPr>
          <p:nvPr>
            <p:ph type="body" sz="quarter" idx="13"/>
          </p:nvPr>
        </p:nvSpPr>
        <p:spPr>
          <a:xfrm>
            <a:off x="242609" y="1600201"/>
            <a:ext cx="8398472" cy="4306824"/>
          </a:xfrm>
        </p:spPr>
        <p:txBody>
          <a:bodyPr>
            <a:normAutofit/>
          </a:bodyPr>
          <a:lstStyle/>
          <a:p>
            <a:pPr algn="l"/>
            <a:r>
              <a:rPr lang="en-US" b="0" i="0" u="none" strike="noStrike" baseline="0" dirty="0">
                <a:latin typeface="ProximaNova-Regular"/>
              </a:rPr>
              <a:t>Unfortunately, simply looking at aggregated values grossly oversimplifies how a P99 Hedge works. A P99 Hedge is an hourly-settled contract, so the </a:t>
            </a:r>
            <a:r>
              <a:rPr lang="en-US" b="0" i="1" u="none" strike="noStrike" baseline="0" dirty="0">
                <a:latin typeface="ProximaNova-RegularIt"/>
              </a:rPr>
              <a:t>total </a:t>
            </a:r>
            <a:r>
              <a:rPr lang="en-US" b="0" i="0" u="none" strike="noStrike" baseline="0" dirty="0">
                <a:latin typeface="ProximaNova-Regular"/>
              </a:rPr>
              <a:t>quantity of energy generated, the </a:t>
            </a:r>
            <a:r>
              <a:rPr lang="en-US" b="0" i="1" u="none" strike="noStrike" baseline="0" dirty="0">
                <a:latin typeface="ProximaNova-RegularIt"/>
              </a:rPr>
              <a:t>total </a:t>
            </a:r>
            <a:r>
              <a:rPr lang="en-US" b="0" i="0" u="none" strike="noStrike" baseline="0" dirty="0">
                <a:latin typeface="ProximaNova-Regular"/>
              </a:rPr>
              <a:t>quantity of energy committed under the</a:t>
            </a:r>
          </a:p>
          <a:p>
            <a:pPr algn="l"/>
            <a:r>
              <a:rPr lang="en-US" b="0" i="0" u="none" strike="noStrike" baseline="0" dirty="0">
                <a:latin typeface="ProximaNova-Regular"/>
              </a:rPr>
              <a:t>P99 Hedge and the </a:t>
            </a:r>
            <a:r>
              <a:rPr lang="en-US" b="0" i="1" u="none" strike="noStrike" baseline="0" dirty="0">
                <a:latin typeface="ProximaNova-RegularIt"/>
              </a:rPr>
              <a:t>average </a:t>
            </a:r>
            <a:r>
              <a:rPr lang="en-US" b="0" i="0" u="none" strike="noStrike" baseline="0" dirty="0">
                <a:latin typeface="ProximaNova-Regular"/>
              </a:rPr>
              <a:t>Market Price are irrelevant.</a:t>
            </a:r>
          </a:p>
          <a:p>
            <a:pPr algn="l"/>
            <a:r>
              <a:rPr lang="en-US" b="0" i="0" u="none" strike="noStrike" baseline="0" dirty="0">
                <a:latin typeface="ProximaNova-Regular"/>
              </a:rPr>
              <a:t>What matters is the interplay between:</a:t>
            </a:r>
          </a:p>
          <a:p>
            <a:pPr algn="l"/>
            <a:r>
              <a:rPr lang="en-US" b="0" i="0" u="none" strike="noStrike" baseline="0" dirty="0">
                <a:latin typeface="ProximaNova-Regular"/>
              </a:rPr>
              <a:t>1. the </a:t>
            </a:r>
            <a:r>
              <a:rPr lang="en-US" b="0" i="1" u="none" strike="noStrike" baseline="0" dirty="0">
                <a:latin typeface="ProximaNova-RegularIt"/>
              </a:rPr>
              <a:t>hourly </a:t>
            </a:r>
            <a:r>
              <a:rPr lang="en-US" b="0" i="0" u="none" strike="noStrike" baseline="0" dirty="0">
                <a:latin typeface="ProximaNova-Regular"/>
              </a:rPr>
              <a:t>quantity of energy generation,</a:t>
            </a:r>
          </a:p>
          <a:p>
            <a:pPr algn="l"/>
            <a:r>
              <a:rPr lang="en-US" b="0" i="0" u="none" strike="noStrike" baseline="0" dirty="0">
                <a:latin typeface="ProximaNova-Regular"/>
              </a:rPr>
              <a:t>2. the </a:t>
            </a:r>
            <a:r>
              <a:rPr lang="en-US" b="0" i="1" u="none" strike="noStrike" baseline="0" dirty="0">
                <a:latin typeface="ProximaNova-RegularIt"/>
              </a:rPr>
              <a:t>hourly </a:t>
            </a:r>
            <a:r>
              <a:rPr lang="en-US" b="0" i="0" u="none" strike="noStrike" baseline="0" dirty="0">
                <a:latin typeface="ProximaNova-Regular"/>
              </a:rPr>
              <a:t>quantity of energy committed under the P99 Hedge, and</a:t>
            </a:r>
          </a:p>
          <a:p>
            <a:pPr algn="l"/>
            <a:r>
              <a:rPr lang="en-US" b="0" i="0" u="none" strike="noStrike" baseline="0" dirty="0">
                <a:latin typeface="ProximaNova-Regular"/>
              </a:rPr>
              <a:t>3. the </a:t>
            </a:r>
            <a:r>
              <a:rPr lang="en-US" b="0" i="1" u="none" strike="noStrike" baseline="0" dirty="0">
                <a:latin typeface="ProximaNova-RegularIt"/>
              </a:rPr>
              <a:t>hourly </a:t>
            </a:r>
            <a:r>
              <a:rPr lang="en-US" b="0" i="0" u="none" strike="noStrike" baseline="0" dirty="0">
                <a:latin typeface="ProximaNova-Regular"/>
              </a:rPr>
              <a:t>price of energy.</a:t>
            </a:r>
            <a:endParaRPr lang="en-US" sz="3200" dirty="0"/>
          </a:p>
        </p:txBody>
      </p:sp>
    </p:spTree>
    <p:extLst>
      <p:ext uri="{BB962C8B-B14F-4D97-AF65-F5344CB8AC3E}">
        <p14:creationId xmlns:p14="http://schemas.microsoft.com/office/powerpoint/2010/main" val="3543100778"/>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679E-C2B5-CA56-9E88-EFBC13D7E682}"/>
              </a:ext>
            </a:extLst>
          </p:cNvPr>
          <p:cNvSpPr>
            <a:spLocks noGrp="1"/>
          </p:cNvSpPr>
          <p:nvPr>
            <p:ph type="ctrTitle"/>
          </p:nvPr>
        </p:nvSpPr>
        <p:spPr/>
        <p:txBody>
          <a:bodyPr/>
          <a:lstStyle/>
          <a:p>
            <a:r>
              <a:rPr lang="en-US" dirty="0"/>
              <a:t>Denmark Case</a:t>
            </a:r>
          </a:p>
        </p:txBody>
      </p:sp>
      <p:sp>
        <p:nvSpPr>
          <p:cNvPr id="3" name="Content Placeholder 2">
            <a:extLst>
              <a:ext uri="{FF2B5EF4-FFF2-40B4-BE49-F238E27FC236}">
                <a16:creationId xmlns:a16="http://schemas.microsoft.com/office/drawing/2014/main" id="{AD833031-4D4E-0C31-349B-AD6BA328404C}"/>
              </a:ext>
            </a:extLst>
          </p:cNvPr>
          <p:cNvSpPr>
            <a:spLocks noGrp="1"/>
          </p:cNvSpPr>
          <p:nvPr>
            <p:ph type="body" sz="quarter" idx="13"/>
          </p:nvPr>
        </p:nvSpPr>
        <p:spPr>
          <a:xfrm>
            <a:off x="242609" y="1600201"/>
            <a:ext cx="8307032" cy="4325112"/>
          </a:xfrm>
        </p:spPr>
        <p:txBody>
          <a:bodyPr>
            <a:normAutofit/>
          </a:bodyPr>
          <a:lstStyle/>
          <a:p>
            <a:r>
              <a:rPr lang="en-US" sz="3200" dirty="0"/>
              <a:t>Variation in Wind Production – Standard Deviation</a:t>
            </a:r>
          </a:p>
          <a:p>
            <a:pPr lvl="1"/>
            <a:r>
              <a:rPr lang="en-US" sz="3200" dirty="0"/>
              <a:t>Over years</a:t>
            </a:r>
          </a:p>
          <a:p>
            <a:pPr lvl="1"/>
            <a:r>
              <a:rPr lang="en-US" sz="3200" dirty="0"/>
              <a:t>Over months</a:t>
            </a:r>
          </a:p>
          <a:p>
            <a:pPr lvl="1"/>
            <a:r>
              <a:rPr lang="en-US" sz="3200" dirty="0"/>
              <a:t>Over days </a:t>
            </a:r>
          </a:p>
          <a:p>
            <a:pPr lvl="1"/>
            <a:r>
              <a:rPr lang="en-US" sz="3200" dirty="0"/>
              <a:t>Over hours</a:t>
            </a:r>
          </a:p>
          <a:p>
            <a:r>
              <a:rPr lang="en-US" sz="3200" dirty="0"/>
              <a:t>Implied P99 in Different cases</a:t>
            </a:r>
          </a:p>
        </p:txBody>
      </p:sp>
    </p:spTree>
    <p:extLst>
      <p:ext uri="{BB962C8B-B14F-4D97-AF65-F5344CB8AC3E}">
        <p14:creationId xmlns:p14="http://schemas.microsoft.com/office/powerpoint/2010/main" val="32312539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77C85-83A5-C3C2-048B-1D2ABFD732BA}"/>
              </a:ext>
            </a:extLst>
          </p:cNvPr>
          <p:cNvSpPr>
            <a:spLocks noGrp="1"/>
          </p:cNvSpPr>
          <p:nvPr>
            <p:ph type="title"/>
          </p:nvPr>
        </p:nvSpPr>
        <p:spPr/>
        <p:txBody>
          <a:bodyPr/>
          <a:lstStyle/>
          <a:p>
            <a:r>
              <a:rPr lang="en-US" dirty="0"/>
              <a:t>Sources</a:t>
            </a:r>
          </a:p>
        </p:txBody>
      </p:sp>
      <p:sp>
        <p:nvSpPr>
          <p:cNvPr id="3" name="Content Placeholder 2">
            <a:extLst>
              <a:ext uri="{FF2B5EF4-FFF2-40B4-BE49-F238E27FC236}">
                <a16:creationId xmlns:a16="http://schemas.microsoft.com/office/drawing/2014/main" id="{3491CFFA-2E8D-2C48-6F93-DDDD5E22916B}"/>
              </a:ext>
            </a:extLst>
          </p:cNvPr>
          <p:cNvSpPr>
            <a:spLocks noGrp="1"/>
          </p:cNvSpPr>
          <p:nvPr>
            <p:ph idx="1"/>
          </p:nvPr>
        </p:nvSpPr>
        <p:spPr/>
        <p:txBody>
          <a:bodyPr/>
          <a:lstStyle/>
          <a:p>
            <a:r>
              <a:rPr lang="en-US" dirty="0">
                <a:hlinkClick r:id="rId2"/>
              </a:rPr>
              <a:t>https://cebuyers.org/</a:t>
            </a:r>
            <a:endParaRPr lang="en-US" dirty="0"/>
          </a:p>
          <a:p>
            <a:r>
              <a:rPr lang="en-US" dirty="0">
                <a:hlinkClick r:id="rId3"/>
              </a:rPr>
              <a:t>https://eqrreportviewer.ferc.gov/</a:t>
            </a:r>
            <a:endParaRPr lang="en-US" dirty="0"/>
          </a:p>
          <a:p>
            <a:r>
              <a:rPr lang="en-US" dirty="0">
                <a:hlinkClick r:id="rId4"/>
              </a:rPr>
              <a:t>https://www.wbcsd.org/contentwbc/download/12227/182946/1</a:t>
            </a:r>
            <a:endParaRPr lang="en-US" dirty="0"/>
          </a:p>
          <a:p>
            <a:endParaRPr lang="en-US" dirty="0"/>
          </a:p>
          <a:p>
            <a:endParaRPr lang="en-US" dirty="0"/>
          </a:p>
        </p:txBody>
      </p:sp>
    </p:spTree>
    <p:extLst>
      <p:ext uri="{BB962C8B-B14F-4D97-AF65-F5344CB8AC3E}">
        <p14:creationId xmlns:p14="http://schemas.microsoft.com/office/powerpoint/2010/main" val="4001266287"/>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24C40-0FD2-D061-A239-625D13B54295}"/>
              </a:ext>
            </a:extLst>
          </p:cNvPr>
          <p:cNvSpPr>
            <a:spLocks noGrp="1"/>
          </p:cNvSpPr>
          <p:nvPr>
            <p:ph type="ctrTitle"/>
          </p:nvPr>
        </p:nvSpPr>
        <p:spPr/>
        <p:txBody>
          <a:bodyPr/>
          <a:lstStyle/>
          <a:p>
            <a:r>
              <a:rPr lang="en-US" dirty="0"/>
              <a:t>Prices and Consumption</a:t>
            </a:r>
          </a:p>
        </p:txBody>
      </p:sp>
      <p:pic>
        <p:nvPicPr>
          <p:cNvPr id="5" name="Picture 4">
            <a:extLst>
              <a:ext uri="{FF2B5EF4-FFF2-40B4-BE49-F238E27FC236}">
                <a16:creationId xmlns:a16="http://schemas.microsoft.com/office/drawing/2014/main" id="{B2712A68-5707-3160-A6D5-A6E6207BFFAB}"/>
              </a:ext>
            </a:extLst>
          </p:cNvPr>
          <p:cNvPicPr>
            <a:picLocks noChangeAspect="1"/>
          </p:cNvPicPr>
          <p:nvPr/>
        </p:nvPicPr>
        <p:blipFill>
          <a:blip r:embed="rId2"/>
          <a:stretch>
            <a:fillRect/>
          </a:stretch>
        </p:blipFill>
        <p:spPr>
          <a:xfrm>
            <a:off x="941832" y="1410574"/>
            <a:ext cx="7443216" cy="5303594"/>
          </a:xfrm>
          <a:prstGeom prst="rect">
            <a:avLst/>
          </a:prstGeom>
        </p:spPr>
      </p:pic>
    </p:spTree>
    <p:extLst>
      <p:ext uri="{BB962C8B-B14F-4D97-AF65-F5344CB8AC3E}">
        <p14:creationId xmlns:p14="http://schemas.microsoft.com/office/powerpoint/2010/main" val="4083757043"/>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24C40-0FD2-D061-A239-625D13B54295}"/>
              </a:ext>
            </a:extLst>
          </p:cNvPr>
          <p:cNvSpPr>
            <a:spLocks noGrp="1"/>
          </p:cNvSpPr>
          <p:nvPr>
            <p:ph type="ctrTitle"/>
          </p:nvPr>
        </p:nvSpPr>
        <p:spPr/>
        <p:txBody>
          <a:bodyPr/>
          <a:lstStyle/>
          <a:p>
            <a:r>
              <a:rPr lang="en-US" dirty="0"/>
              <a:t>Prices and Consumption</a:t>
            </a:r>
          </a:p>
        </p:txBody>
      </p:sp>
      <p:pic>
        <p:nvPicPr>
          <p:cNvPr id="4" name="Picture 3">
            <a:extLst>
              <a:ext uri="{FF2B5EF4-FFF2-40B4-BE49-F238E27FC236}">
                <a16:creationId xmlns:a16="http://schemas.microsoft.com/office/drawing/2014/main" id="{65C97795-5714-1FC2-FF03-C3ECE979449A}"/>
              </a:ext>
            </a:extLst>
          </p:cNvPr>
          <p:cNvPicPr>
            <a:picLocks noChangeAspect="1"/>
          </p:cNvPicPr>
          <p:nvPr/>
        </p:nvPicPr>
        <p:blipFill>
          <a:blip r:embed="rId2"/>
          <a:stretch>
            <a:fillRect/>
          </a:stretch>
        </p:blipFill>
        <p:spPr>
          <a:xfrm>
            <a:off x="884999" y="1499616"/>
            <a:ext cx="7374001" cy="5247462"/>
          </a:xfrm>
          <a:prstGeom prst="rect">
            <a:avLst/>
          </a:prstGeom>
        </p:spPr>
      </p:pic>
    </p:spTree>
    <p:extLst>
      <p:ext uri="{BB962C8B-B14F-4D97-AF65-F5344CB8AC3E}">
        <p14:creationId xmlns:p14="http://schemas.microsoft.com/office/powerpoint/2010/main" val="968739358"/>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24C40-0FD2-D061-A239-625D13B54295}"/>
              </a:ext>
            </a:extLst>
          </p:cNvPr>
          <p:cNvSpPr>
            <a:spLocks noGrp="1"/>
          </p:cNvSpPr>
          <p:nvPr>
            <p:ph type="ctrTitle"/>
          </p:nvPr>
        </p:nvSpPr>
        <p:spPr/>
        <p:txBody>
          <a:bodyPr/>
          <a:lstStyle/>
          <a:p>
            <a:r>
              <a:rPr lang="en-US" dirty="0"/>
              <a:t>Prices Wind and Consumption</a:t>
            </a:r>
          </a:p>
        </p:txBody>
      </p:sp>
      <p:pic>
        <p:nvPicPr>
          <p:cNvPr id="4" name="Picture 3">
            <a:extLst>
              <a:ext uri="{FF2B5EF4-FFF2-40B4-BE49-F238E27FC236}">
                <a16:creationId xmlns:a16="http://schemas.microsoft.com/office/drawing/2014/main" id="{65C97795-5714-1FC2-FF03-C3ECE979449A}"/>
              </a:ext>
            </a:extLst>
          </p:cNvPr>
          <p:cNvPicPr>
            <a:picLocks noChangeAspect="1"/>
          </p:cNvPicPr>
          <p:nvPr/>
        </p:nvPicPr>
        <p:blipFill>
          <a:blip r:embed="rId2"/>
          <a:stretch>
            <a:fillRect/>
          </a:stretch>
        </p:blipFill>
        <p:spPr>
          <a:xfrm>
            <a:off x="884999" y="1499616"/>
            <a:ext cx="7374001" cy="5247462"/>
          </a:xfrm>
          <a:prstGeom prst="rect">
            <a:avLst/>
          </a:prstGeom>
        </p:spPr>
      </p:pic>
    </p:spTree>
    <p:extLst>
      <p:ext uri="{BB962C8B-B14F-4D97-AF65-F5344CB8AC3E}">
        <p14:creationId xmlns:p14="http://schemas.microsoft.com/office/powerpoint/2010/main" val="2481547567"/>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24C40-0FD2-D061-A239-625D13B54295}"/>
              </a:ext>
            </a:extLst>
          </p:cNvPr>
          <p:cNvSpPr>
            <a:spLocks noGrp="1"/>
          </p:cNvSpPr>
          <p:nvPr>
            <p:ph type="ctrTitle"/>
          </p:nvPr>
        </p:nvSpPr>
        <p:spPr/>
        <p:txBody>
          <a:bodyPr/>
          <a:lstStyle/>
          <a:p>
            <a:r>
              <a:rPr lang="en-US" dirty="0"/>
              <a:t>Prices Wind and Consumption</a:t>
            </a:r>
          </a:p>
        </p:txBody>
      </p:sp>
      <p:pic>
        <p:nvPicPr>
          <p:cNvPr id="5" name="Picture 4">
            <a:extLst>
              <a:ext uri="{FF2B5EF4-FFF2-40B4-BE49-F238E27FC236}">
                <a16:creationId xmlns:a16="http://schemas.microsoft.com/office/drawing/2014/main" id="{0971B68E-1ABA-4F5B-4AA4-0B8B28625E16}"/>
              </a:ext>
            </a:extLst>
          </p:cNvPr>
          <p:cNvPicPr>
            <a:picLocks noChangeAspect="1"/>
          </p:cNvPicPr>
          <p:nvPr/>
        </p:nvPicPr>
        <p:blipFill>
          <a:blip r:embed="rId2"/>
          <a:stretch>
            <a:fillRect/>
          </a:stretch>
        </p:blipFill>
        <p:spPr>
          <a:xfrm>
            <a:off x="576072" y="1488921"/>
            <a:ext cx="7296912" cy="5219732"/>
          </a:xfrm>
          <a:prstGeom prst="rect">
            <a:avLst/>
          </a:prstGeom>
        </p:spPr>
      </p:pic>
    </p:spTree>
    <p:extLst>
      <p:ext uri="{BB962C8B-B14F-4D97-AF65-F5344CB8AC3E}">
        <p14:creationId xmlns:p14="http://schemas.microsoft.com/office/powerpoint/2010/main" val="3079359610"/>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C0686-F07E-9CB6-8EC3-2D7305284763}"/>
              </a:ext>
            </a:extLst>
          </p:cNvPr>
          <p:cNvSpPr>
            <a:spLocks noGrp="1"/>
          </p:cNvSpPr>
          <p:nvPr>
            <p:ph type="ctrTitle"/>
          </p:nvPr>
        </p:nvSpPr>
        <p:spPr/>
        <p:txBody>
          <a:bodyPr/>
          <a:lstStyle/>
          <a:p>
            <a:r>
              <a:rPr lang="en-US" dirty="0"/>
              <a:t>Consumption and Prognosis</a:t>
            </a:r>
          </a:p>
        </p:txBody>
      </p:sp>
      <p:pic>
        <p:nvPicPr>
          <p:cNvPr id="5" name="Picture 4">
            <a:extLst>
              <a:ext uri="{FF2B5EF4-FFF2-40B4-BE49-F238E27FC236}">
                <a16:creationId xmlns:a16="http://schemas.microsoft.com/office/drawing/2014/main" id="{A3260C22-645C-4B53-9DCB-E99C3C686942}"/>
              </a:ext>
            </a:extLst>
          </p:cNvPr>
          <p:cNvPicPr>
            <a:picLocks noChangeAspect="1"/>
          </p:cNvPicPr>
          <p:nvPr/>
        </p:nvPicPr>
        <p:blipFill>
          <a:blip r:embed="rId2"/>
          <a:stretch>
            <a:fillRect/>
          </a:stretch>
        </p:blipFill>
        <p:spPr>
          <a:xfrm>
            <a:off x="694944" y="1313885"/>
            <a:ext cx="7223760" cy="5216511"/>
          </a:xfrm>
          <a:prstGeom prst="rect">
            <a:avLst/>
          </a:prstGeom>
        </p:spPr>
      </p:pic>
    </p:spTree>
    <p:extLst>
      <p:ext uri="{BB962C8B-B14F-4D97-AF65-F5344CB8AC3E}">
        <p14:creationId xmlns:p14="http://schemas.microsoft.com/office/powerpoint/2010/main" val="4281967740"/>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D623E-43A8-7287-E178-2A662B1B15DF}"/>
              </a:ext>
            </a:extLst>
          </p:cNvPr>
          <p:cNvSpPr>
            <a:spLocks noGrp="1"/>
          </p:cNvSpPr>
          <p:nvPr>
            <p:ph type="ctrTitle"/>
          </p:nvPr>
        </p:nvSpPr>
        <p:spPr/>
        <p:txBody>
          <a:bodyPr/>
          <a:lstStyle/>
          <a:p>
            <a:r>
              <a:rPr lang="en-US" dirty="0"/>
              <a:t>Wind Production and Consumption – Many Years</a:t>
            </a:r>
          </a:p>
        </p:txBody>
      </p:sp>
      <p:pic>
        <p:nvPicPr>
          <p:cNvPr id="7" name="Picture 6">
            <a:extLst>
              <a:ext uri="{FF2B5EF4-FFF2-40B4-BE49-F238E27FC236}">
                <a16:creationId xmlns:a16="http://schemas.microsoft.com/office/drawing/2014/main" id="{04664ADE-38C8-EDCF-0C43-01B7E4C9CD0A}"/>
              </a:ext>
            </a:extLst>
          </p:cNvPr>
          <p:cNvPicPr>
            <a:picLocks noChangeAspect="1"/>
          </p:cNvPicPr>
          <p:nvPr/>
        </p:nvPicPr>
        <p:blipFill>
          <a:blip r:embed="rId2"/>
          <a:stretch>
            <a:fillRect/>
          </a:stretch>
        </p:blipFill>
        <p:spPr>
          <a:xfrm>
            <a:off x="713232" y="1433865"/>
            <a:ext cx="7296912" cy="5318189"/>
          </a:xfrm>
          <a:prstGeom prst="rect">
            <a:avLst/>
          </a:prstGeom>
        </p:spPr>
      </p:pic>
    </p:spTree>
    <p:extLst>
      <p:ext uri="{BB962C8B-B14F-4D97-AF65-F5344CB8AC3E}">
        <p14:creationId xmlns:p14="http://schemas.microsoft.com/office/powerpoint/2010/main" val="491274446"/>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D623E-43A8-7287-E178-2A662B1B15DF}"/>
              </a:ext>
            </a:extLst>
          </p:cNvPr>
          <p:cNvSpPr>
            <a:spLocks noGrp="1"/>
          </p:cNvSpPr>
          <p:nvPr>
            <p:ph type="ctrTitle"/>
          </p:nvPr>
        </p:nvSpPr>
        <p:spPr/>
        <p:txBody>
          <a:bodyPr/>
          <a:lstStyle/>
          <a:p>
            <a:r>
              <a:rPr lang="en-US" dirty="0"/>
              <a:t>Wind Production and Consumption – One Year</a:t>
            </a:r>
          </a:p>
        </p:txBody>
      </p:sp>
      <p:pic>
        <p:nvPicPr>
          <p:cNvPr id="4" name="Picture 3">
            <a:extLst>
              <a:ext uri="{FF2B5EF4-FFF2-40B4-BE49-F238E27FC236}">
                <a16:creationId xmlns:a16="http://schemas.microsoft.com/office/drawing/2014/main" id="{4E28DD63-74F1-7D52-D02B-4A73050D25A9}"/>
              </a:ext>
            </a:extLst>
          </p:cNvPr>
          <p:cNvPicPr>
            <a:picLocks noChangeAspect="1"/>
          </p:cNvPicPr>
          <p:nvPr/>
        </p:nvPicPr>
        <p:blipFill>
          <a:blip r:embed="rId2"/>
          <a:stretch>
            <a:fillRect/>
          </a:stretch>
        </p:blipFill>
        <p:spPr>
          <a:xfrm>
            <a:off x="685800" y="1444071"/>
            <a:ext cx="7232904" cy="5320892"/>
          </a:xfrm>
          <a:prstGeom prst="rect">
            <a:avLst/>
          </a:prstGeom>
        </p:spPr>
      </p:pic>
    </p:spTree>
    <p:extLst>
      <p:ext uri="{BB962C8B-B14F-4D97-AF65-F5344CB8AC3E}">
        <p14:creationId xmlns:p14="http://schemas.microsoft.com/office/powerpoint/2010/main" val="1976555352"/>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D623E-43A8-7287-E178-2A662B1B15DF}"/>
              </a:ext>
            </a:extLst>
          </p:cNvPr>
          <p:cNvSpPr>
            <a:spLocks noGrp="1"/>
          </p:cNvSpPr>
          <p:nvPr>
            <p:ph type="ctrTitle"/>
          </p:nvPr>
        </p:nvSpPr>
        <p:spPr/>
        <p:txBody>
          <a:bodyPr/>
          <a:lstStyle/>
          <a:p>
            <a:r>
              <a:rPr lang="en-US" dirty="0"/>
              <a:t>Wind Production and Consumption – One Month</a:t>
            </a:r>
          </a:p>
        </p:txBody>
      </p:sp>
      <p:pic>
        <p:nvPicPr>
          <p:cNvPr id="5" name="Picture 4">
            <a:extLst>
              <a:ext uri="{FF2B5EF4-FFF2-40B4-BE49-F238E27FC236}">
                <a16:creationId xmlns:a16="http://schemas.microsoft.com/office/drawing/2014/main" id="{A0C5D5EA-A6CF-1DFF-5AE6-BD36863DE63F}"/>
              </a:ext>
            </a:extLst>
          </p:cNvPr>
          <p:cNvPicPr>
            <a:picLocks noChangeAspect="1"/>
          </p:cNvPicPr>
          <p:nvPr/>
        </p:nvPicPr>
        <p:blipFill>
          <a:blip r:embed="rId2"/>
          <a:stretch>
            <a:fillRect/>
          </a:stretch>
        </p:blipFill>
        <p:spPr>
          <a:xfrm>
            <a:off x="1037844" y="1638906"/>
            <a:ext cx="7068312" cy="5146328"/>
          </a:xfrm>
          <a:prstGeom prst="rect">
            <a:avLst/>
          </a:prstGeom>
        </p:spPr>
      </p:pic>
    </p:spTree>
    <p:extLst>
      <p:ext uri="{BB962C8B-B14F-4D97-AF65-F5344CB8AC3E}">
        <p14:creationId xmlns:p14="http://schemas.microsoft.com/office/powerpoint/2010/main" val="1198480796"/>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D623E-43A8-7287-E178-2A662B1B15DF}"/>
              </a:ext>
            </a:extLst>
          </p:cNvPr>
          <p:cNvSpPr>
            <a:spLocks noGrp="1"/>
          </p:cNvSpPr>
          <p:nvPr>
            <p:ph type="ctrTitle"/>
          </p:nvPr>
        </p:nvSpPr>
        <p:spPr/>
        <p:txBody>
          <a:bodyPr/>
          <a:lstStyle/>
          <a:p>
            <a:r>
              <a:rPr lang="en-US" dirty="0"/>
              <a:t>Wind Production and Consumption – One Week</a:t>
            </a:r>
          </a:p>
        </p:txBody>
      </p:sp>
      <p:pic>
        <p:nvPicPr>
          <p:cNvPr id="4" name="Picture 3">
            <a:extLst>
              <a:ext uri="{FF2B5EF4-FFF2-40B4-BE49-F238E27FC236}">
                <a16:creationId xmlns:a16="http://schemas.microsoft.com/office/drawing/2014/main" id="{B62C35BA-44B1-6DCE-C116-A0C2C1B86677}"/>
              </a:ext>
            </a:extLst>
          </p:cNvPr>
          <p:cNvPicPr>
            <a:picLocks noChangeAspect="1"/>
          </p:cNvPicPr>
          <p:nvPr/>
        </p:nvPicPr>
        <p:blipFill>
          <a:blip r:embed="rId2"/>
          <a:stretch>
            <a:fillRect/>
          </a:stretch>
        </p:blipFill>
        <p:spPr>
          <a:xfrm>
            <a:off x="996312" y="1666443"/>
            <a:ext cx="6922392" cy="5100117"/>
          </a:xfrm>
          <a:prstGeom prst="rect">
            <a:avLst/>
          </a:prstGeom>
        </p:spPr>
      </p:pic>
    </p:spTree>
    <p:extLst>
      <p:ext uri="{BB962C8B-B14F-4D97-AF65-F5344CB8AC3E}">
        <p14:creationId xmlns:p14="http://schemas.microsoft.com/office/powerpoint/2010/main" val="764159430"/>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F20CF-D019-7716-CAD1-ADE6E06AF40B}"/>
              </a:ext>
            </a:extLst>
          </p:cNvPr>
          <p:cNvSpPr>
            <a:spLocks noGrp="1"/>
          </p:cNvSpPr>
          <p:nvPr>
            <p:ph type="ctrTitle"/>
          </p:nvPr>
        </p:nvSpPr>
        <p:spPr/>
        <p:txBody>
          <a:bodyPr/>
          <a:lstStyle/>
          <a:p>
            <a:r>
              <a:rPr lang="en-US" dirty="0"/>
              <a:t>Wind Production – Capacity Factor</a:t>
            </a:r>
          </a:p>
        </p:txBody>
      </p:sp>
      <p:pic>
        <p:nvPicPr>
          <p:cNvPr id="5" name="Picture 4">
            <a:extLst>
              <a:ext uri="{FF2B5EF4-FFF2-40B4-BE49-F238E27FC236}">
                <a16:creationId xmlns:a16="http://schemas.microsoft.com/office/drawing/2014/main" id="{2F1A0A96-FF1E-99F2-E227-12376E48A6DE}"/>
              </a:ext>
            </a:extLst>
          </p:cNvPr>
          <p:cNvPicPr>
            <a:picLocks noChangeAspect="1"/>
          </p:cNvPicPr>
          <p:nvPr/>
        </p:nvPicPr>
        <p:blipFill>
          <a:blip r:embed="rId2"/>
          <a:stretch>
            <a:fillRect/>
          </a:stretch>
        </p:blipFill>
        <p:spPr>
          <a:xfrm>
            <a:off x="900618" y="1432369"/>
            <a:ext cx="7333488" cy="5302312"/>
          </a:xfrm>
          <a:prstGeom prst="rect">
            <a:avLst/>
          </a:prstGeom>
        </p:spPr>
      </p:pic>
    </p:spTree>
    <p:extLst>
      <p:ext uri="{BB962C8B-B14F-4D97-AF65-F5344CB8AC3E}">
        <p14:creationId xmlns:p14="http://schemas.microsoft.com/office/powerpoint/2010/main" val="15257447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9FB8A-C4F8-76DF-3776-853E7BDD81A9}"/>
              </a:ext>
            </a:extLst>
          </p:cNvPr>
          <p:cNvSpPr>
            <a:spLocks noGrp="1"/>
          </p:cNvSpPr>
          <p:nvPr>
            <p:ph type="ctrTitle"/>
          </p:nvPr>
        </p:nvSpPr>
        <p:spPr/>
        <p:txBody>
          <a:bodyPr/>
          <a:lstStyle/>
          <a:p>
            <a:r>
              <a:rPr lang="en-US" dirty="0"/>
              <a:t>P99 Hedge and Risk</a:t>
            </a:r>
          </a:p>
        </p:txBody>
      </p:sp>
    </p:spTree>
    <p:extLst>
      <p:ext uri="{BB962C8B-B14F-4D97-AF65-F5344CB8AC3E}">
        <p14:creationId xmlns:p14="http://schemas.microsoft.com/office/powerpoint/2010/main" val="3755622902"/>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CB667-3902-03E2-025D-DAA5B94478FC}"/>
              </a:ext>
            </a:extLst>
          </p:cNvPr>
          <p:cNvSpPr>
            <a:spLocks noGrp="1"/>
          </p:cNvSpPr>
          <p:nvPr>
            <p:ph type="ctrTitle"/>
          </p:nvPr>
        </p:nvSpPr>
        <p:spPr/>
        <p:txBody>
          <a:bodyPr/>
          <a:lstStyle/>
          <a:p>
            <a:r>
              <a:rPr lang="en-US" dirty="0"/>
              <a:t>Wind Actual and Prognosis</a:t>
            </a:r>
          </a:p>
        </p:txBody>
      </p:sp>
      <p:pic>
        <p:nvPicPr>
          <p:cNvPr id="5" name="Picture 4">
            <a:extLst>
              <a:ext uri="{FF2B5EF4-FFF2-40B4-BE49-F238E27FC236}">
                <a16:creationId xmlns:a16="http://schemas.microsoft.com/office/drawing/2014/main" id="{0A5381C9-9842-BEC1-5921-959269D5CD06}"/>
              </a:ext>
            </a:extLst>
          </p:cNvPr>
          <p:cNvPicPr>
            <a:picLocks noChangeAspect="1"/>
          </p:cNvPicPr>
          <p:nvPr/>
        </p:nvPicPr>
        <p:blipFill>
          <a:blip r:embed="rId2"/>
          <a:stretch>
            <a:fillRect/>
          </a:stretch>
        </p:blipFill>
        <p:spPr>
          <a:xfrm>
            <a:off x="1078992" y="1332799"/>
            <a:ext cx="7168896" cy="5231357"/>
          </a:xfrm>
          <a:prstGeom prst="rect">
            <a:avLst/>
          </a:prstGeom>
        </p:spPr>
      </p:pic>
    </p:spTree>
    <p:extLst>
      <p:ext uri="{BB962C8B-B14F-4D97-AF65-F5344CB8AC3E}">
        <p14:creationId xmlns:p14="http://schemas.microsoft.com/office/powerpoint/2010/main" val="2486152213"/>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7A650-9046-422E-B014-3A1E8CD49F79}"/>
              </a:ext>
            </a:extLst>
          </p:cNvPr>
          <p:cNvSpPr>
            <a:spLocks noGrp="1"/>
          </p:cNvSpPr>
          <p:nvPr>
            <p:ph type="ctrTitle"/>
          </p:nvPr>
        </p:nvSpPr>
        <p:spPr/>
        <p:txBody>
          <a:bodyPr/>
          <a:lstStyle/>
          <a:p>
            <a:r>
              <a:rPr lang="en-US" dirty="0"/>
              <a:t>Wind Production</a:t>
            </a:r>
          </a:p>
        </p:txBody>
      </p:sp>
      <p:pic>
        <p:nvPicPr>
          <p:cNvPr id="5" name="Picture 4">
            <a:extLst>
              <a:ext uri="{FF2B5EF4-FFF2-40B4-BE49-F238E27FC236}">
                <a16:creationId xmlns:a16="http://schemas.microsoft.com/office/drawing/2014/main" id="{80B0D7B6-8D03-7728-0AFB-D1EFB2368867}"/>
              </a:ext>
            </a:extLst>
          </p:cNvPr>
          <p:cNvPicPr>
            <a:picLocks noChangeAspect="1"/>
          </p:cNvPicPr>
          <p:nvPr/>
        </p:nvPicPr>
        <p:blipFill>
          <a:blip r:embed="rId2"/>
          <a:stretch>
            <a:fillRect/>
          </a:stretch>
        </p:blipFill>
        <p:spPr>
          <a:xfrm>
            <a:off x="640080" y="1336446"/>
            <a:ext cx="7498080" cy="5455895"/>
          </a:xfrm>
          <a:prstGeom prst="rect">
            <a:avLst/>
          </a:prstGeom>
        </p:spPr>
      </p:pic>
    </p:spTree>
    <p:extLst>
      <p:ext uri="{BB962C8B-B14F-4D97-AF65-F5344CB8AC3E}">
        <p14:creationId xmlns:p14="http://schemas.microsoft.com/office/powerpoint/2010/main" val="4084800455"/>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3AE95-F454-C48A-8A9F-F8F332DD348F}"/>
              </a:ext>
            </a:extLst>
          </p:cNvPr>
          <p:cNvSpPr>
            <a:spLocks noGrp="1"/>
          </p:cNvSpPr>
          <p:nvPr>
            <p:ph type="ctrTitle"/>
          </p:nvPr>
        </p:nvSpPr>
        <p:spPr/>
        <p:txBody>
          <a:bodyPr/>
          <a:lstStyle/>
          <a:p>
            <a:r>
              <a:rPr lang="en-US" dirty="0"/>
              <a:t>Natural Gas Price</a:t>
            </a:r>
          </a:p>
        </p:txBody>
      </p:sp>
      <p:pic>
        <p:nvPicPr>
          <p:cNvPr id="5" name="Picture 4">
            <a:extLst>
              <a:ext uri="{FF2B5EF4-FFF2-40B4-BE49-F238E27FC236}">
                <a16:creationId xmlns:a16="http://schemas.microsoft.com/office/drawing/2014/main" id="{FD70A8A1-AB90-155B-1531-9C3DDC4F6A3D}"/>
              </a:ext>
            </a:extLst>
          </p:cNvPr>
          <p:cNvPicPr>
            <a:picLocks noChangeAspect="1"/>
          </p:cNvPicPr>
          <p:nvPr/>
        </p:nvPicPr>
        <p:blipFill>
          <a:blip r:embed="rId2"/>
          <a:stretch>
            <a:fillRect/>
          </a:stretch>
        </p:blipFill>
        <p:spPr>
          <a:xfrm>
            <a:off x="1127824" y="1414469"/>
            <a:ext cx="6879075" cy="5098542"/>
          </a:xfrm>
          <a:prstGeom prst="rect">
            <a:avLst/>
          </a:prstGeom>
        </p:spPr>
      </p:pic>
    </p:spTree>
    <p:extLst>
      <p:ext uri="{BB962C8B-B14F-4D97-AF65-F5344CB8AC3E}">
        <p14:creationId xmlns:p14="http://schemas.microsoft.com/office/powerpoint/2010/main" val="3972423984"/>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CD382-E1D0-1119-4238-363C30821A73}"/>
              </a:ext>
            </a:extLst>
          </p:cNvPr>
          <p:cNvSpPr>
            <a:spLocks noGrp="1"/>
          </p:cNvSpPr>
          <p:nvPr>
            <p:ph type="ctrTitle"/>
          </p:nvPr>
        </p:nvSpPr>
        <p:spPr/>
        <p:txBody>
          <a:bodyPr/>
          <a:lstStyle/>
          <a:p>
            <a:r>
              <a:rPr lang="en-US" dirty="0"/>
              <a:t>Natural Gas Price – Long-term</a:t>
            </a:r>
          </a:p>
        </p:txBody>
      </p:sp>
      <p:pic>
        <p:nvPicPr>
          <p:cNvPr id="5" name="Picture 4">
            <a:extLst>
              <a:ext uri="{FF2B5EF4-FFF2-40B4-BE49-F238E27FC236}">
                <a16:creationId xmlns:a16="http://schemas.microsoft.com/office/drawing/2014/main" id="{5459ECBB-0F86-6E76-5FE6-735A35E2F31A}"/>
              </a:ext>
            </a:extLst>
          </p:cNvPr>
          <p:cNvPicPr>
            <a:picLocks noChangeAspect="1"/>
          </p:cNvPicPr>
          <p:nvPr/>
        </p:nvPicPr>
        <p:blipFill>
          <a:blip r:embed="rId2"/>
          <a:stretch>
            <a:fillRect/>
          </a:stretch>
        </p:blipFill>
        <p:spPr>
          <a:xfrm>
            <a:off x="786383" y="1489698"/>
            <a:ext cx="7114923" cy="5167134"/>
          </a:xfrm>
          <a:prstGeom prst="rect">
            <a:avLst/>
          </a:prstGeom>
        </p:spPr>
      </p:pic>
    </p:spTree>
    <p:extLst>
      <p:ext uri="{BB962C8B-B14F-4D97-AF65-F5344CB8AC3E}">
        <p14:creationId xmlns:p14="http://schemas.microsoft.com/office/powerpoint/2010/main" val="828110836"/>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7C78B-ECC0-E0DB-75F3-954CE0F27B0F}"/>
              </a:ext>
            </a:extLst>
          </p:cNvPr>
          <p:cNvSpPr>
            <a:spLocks noGrp="1"/>
          </p:cNvSpPr>
          <p:nvPr>
            <p:ph type="ctrTitle"/>
          </p:nvPr>
        </p:nvSpPr>
        <p:spPr/>
        <p:txBody>
          <a:bodyPr/>
          <a:lstStyle/>
          <a:p>
            <a:r>
              <a:rPr lang="en-US" dirty="0"/>
              <a:t>Implied Heat Rate</a:t>
            </a:r>
          </a:p>
        </p:txBody>
      </p:sp>
      <p:pic>
        <p:nvPicPr>
          <p:cNvPr id="5" name="Picture 4">
            <a:extLst>
              <a:ext uri="{FF2B5EF4-FFF2-40B4-BE49-F238E27FC236}">
                <a16:creationId xmlns:a16="http://schemas.microsoft.com/office/drawing/2014/main" id="{DCD3CEC4-82B6-B10B-248F-0861A691F8CC}"/>
              </a:ext>
            </a:extLst>
          </p:cNvPr>
          <p:cNvPicPr>
            <a:picLocks noChangeAspect="1"/>
          </p:cNvPicPr>
          <p:nvPr/>
        </p:nvPicPr>
        <p:blipFill>
          <a:blip r:embed="rId2"/>
          <a:stretch>
            <a:fillRect/>
          </a:stretch>
        </p:blipFill>
        <p:spPr>
          <a:xfrm>
            <a:off x="950976" y="1517323"/>
            <a:ext cx="6995160" cy="5122661"/>
          </a:xfrm>
          <a:prstGeom prst="rect">
            <a:avLst/>
          </a:prstGeom>
        </p:spPr>
      </p:pic>
    </p:spTree>
    <p:extLst>
      <p:ext uri="{BB962C8B-B14F-4D97-AF65-F5344CB8AC3E}">
        <p14:creationId xmlns:p14="http://schemas.microsoft.com/office/powerpoint/2010/main" val="3506914796"/>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A797-FF89-BB3E-4EFE-3DECB6270926}"/>
              </a:ext>
            </a:extLst>
          </p:cNvPr>
          <p:cNvSpPr>
            <a:spLocks noGrp="1"/>
          </p:cNvSpPr>
          <p:nvPr>
            <p:ph type="ctrTitle"/>
          </p:nvPr>
        </p:nvSpPr>
        <p:spPr/>
        <p:txBody>
          <a:bodyPr/>
          <a:lstStyle/>
          <a:p>
            <a:r>
              <a:rPr lang="en-US" dirty="0"/>
              <a:t>Electricity Price and Wind</a:t>
            </a:r>
          </a:p>
        </p:txBody>
      </p:sp>
      <p:pic>
        <p:nvPicPr>
          <p:cNvPr id="5" name="Picture 4">
            <a:extLst>
              <a:ext uri="{FF2B5EF4-FFF2-40B4-BE49-F238E27FC236}">
                <a16:creationId xmlns:a16="http://schemas.microsoft.com/office/drawing/2014/main" id="{F1AF827D-D2E2-96A1-E802-D2D10A758793}"/>
              </a:ext>
            </a:extLst>
          </p:cNvPr>
          <p:cNvPicPr>
            <a:picLocks noChangeAspect="1"/>
          </p:cNvPicPr>
          <p:nvPr/>
        </p:nvPicPr>
        <p:blipFill>
          <a:blip r:embed="rId2"/>
          <a:stretch>
            <a:fillRect/>
          </a:stretch>
        </p:blipFill>
        <p:spPr>
          <a:xfrm>
            <a:off x="667512" y="1479150"/>
            <a:ext cx="7269480" cy="5303963"/>
          </a:xfrm>
          <a:prstGeom prst="rect">
            <a:avLst/>
          </a:prstGeom>
        </p:spPr>
      </p:pic>
    </p:spTree>
    <p:extLst>
      <p:ext uri="{BB962C8B-B14F-4D97-AF65-F5344CB8AC3E}">
        <p14:creationId xmlns:p14="http://schemas.microsoft.com/office/powerpoint/2010/main" val="4074864528"/>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A797-FF89-BB3E-4EFE-3DECB6270926}"/>
              </a:ext>
            </a:extLst>
          </p:cNvPr>
          <p:cNvSpPr>
            <a:spLocks noGrp="1"/>
          </p:cNvSpPr>
          <p:nvPr>
            <p:ph type="ctrTitle"/>
          </p:nvPr>
        </p:nvSpPr>
        <p:spPr/>
        <p:txBody>
          <a:bodyPr/>
          <a:lstStyle/>
          <a:p>
            <a:r>
              <a:rPr lang="en-US" dirty="0"/>
              <a:t>Electricity Price and Wind – Find Wind Variability</a:t>
            </a:r>
          </a:p>
        </p:txBody>
      </p:sp>
      <p:pic>
        <p:nvPicPr>
          <p:cNvPr id="4" name="Picture 3">
            <a:extLst>
              <a:ext uri="{FF2B5EF4-FFF2-40B4-BE49-F238E27FC236}">
                <a16:creationId xmlns:a16="http://schemas.microsoft.com/office/drawing/2014/main" id="{5BD57552-CF58-E0FF-E1AF-278F4DA93B73}"/>
              </a:ext>
            </a:extLst>
          </p:cNvPr>
          <p:cNvPicPr>
            <a:picLocks noChangeAspect="1"/>
          </p:cNvPicPr>
          <p:nvPr/>
        </p:nvPicPr>
        <p:blipFill>
          <a:blip r:embed="rId2"/>
          <a:stretch>
            <a:fillRect/>
          </a:stretch>
        </p:blipFill>
        <p:spPr>
          <a:xfrm>
            <a:off x="1289304" y="1583784"/>
            <a:ext cx="7086534" cy="5194107"/>
          </a:xfrm>
          <a:prstGeom prst="rect">
            <a:avLst/>
          </a:prstGeom>
        </p:spPr>
      </p:pic>
    </p:spTree>
    <p:extLst>
      <p:ext uri="{BB962C8B-B14F-4D97-AF65-F5344CB8AC3E}">
        <p14:creationId xmlns:p14="http://schemas.microsoft.com/office/powerpoint/2010/main" val="2823587470"/>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A797-FF89-BB3E-4EFE-3DECB6270926}"/>
              </a:ext>
            </a:extLst>
          </p:cNvPr>
          <p:cNvSpPr>
            <a:spLocks noGrp="1"/>
          </p:cNvSpPr>
          <p:nvPr>
            <p:ph type="ctrTitle"/>
          </p:nvPr>
        </p:nvSpPr>
        <p:spPr/>
        <p:txBody>
          <a:bodyPr/>
          <a:lstStyle/>
          <a:p>
            <a:r>
              <a:rPr lang="en-US" dirty="0"/>
              <a:t>Electricity Price and Wind – Find Wind Variability  - One Week</a:t>
            </a:r>
          </a:p>
        </p:txBody>
      </p:sp>
      <p:pic>
        <p:nvPicPr>
          <p:cNvPr id="5" name="Picture 4">
            <a:extLst>
              <a:ext uri="{FF2B5EF4-FFF2-40B4-BE49-F238E27FC236}">
                <a16:creationId xmlns:a16="http://schemas.microsoft.com/office/drawing/2014/main" id="{312092AB-0F93-52B4-4C2B-CA0F425AC7C2}"/>
              </a:ext>
            </a:extLst>
          </p:cNvPr>
          <p:cNvPicPr>
            <a:picLocks noChangeAspect="1"/>
          </p:cNvPicPr>
          <p:nvPr/>
        </p:nvPicPr>
        <p:blipFill>
          <a:blip r:embed="rId2"/>
          <a:stretch>
            <a:fillRect/>
          </a:stretch>
        </p:blipFill>
        <p:spPr>
          <a:xfrm>
            <a:off x="1379246" y="1795570"/>
            <a:ext cx="6941794" cy="5062430"/>
          </a:xfrm>
          <a:prstGeom prst="rect">
            <a:avLst/>
          </a:prstGeom>
        </p:spPr>
      </p:pic>
    </p:spTree>
    <p:extLst>
      <p:ext uri="{BB962C8B-B14F-4D97-AF65-F5344CB8AC3E}">
        <p14:creationId xmlns:p14="http://schemas.microsoft.com/office/powerpoint/2010/main" val="1617522006"/>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5B028-37D6-CD5D-4EBD-E66EFE6A4C85}"/>
              </a:ext>
            </a:extLst>
          </p:cNvPr>
          <p:cNvSpPr>
            <a:spLocks noGrp="1"/>
          </p:cNvSpPr>
          <p:nvPr>
            <p:ph type="ctrTitle"/>
          </p:nvPr>
        </p:nvSpPr>
        <p:spPr/>
        <p:txBody>
          <a:bodyPr/>
          <a:lstStyle/>
          <a:p>
            <a:r>
              <a:rPr lang="en-US" dirty="0"/>
              <a:t>Implied Heat Rate and Wind</a:t>
            </a:r>
          </a:p>
        </p:txBody>
      </p:sp>
      <p:pic>
        <p:nvPicPr>
          <p:cNvPr id="5" name="Picture 4">
            <a:extLst>
              <a:ext uri="{FF2B5EF4-FFF2-40B4-BE49-F238E27FC236}">
                <a16:creationId xmlns:a16="http://schemas.microsoft.com/office/drawing/2014/main" id="{D1128C74-ABF3-064E-F5FB-F1CFD92A8DC7}"/>
              </a:ext>
            </a:extLst>
          </p:cNvPr>
          <p:cNvPicPr>
            <a:picLocks noChangeAspect="1"/>
          </p:cNvPicPr>
          <p:nvPr/>
        </p:nvPicPr>
        <p:blipFill>
          <a:blip r:embed="rId2"/>
          <a:stretch>
            <a:fillRect/>
          </a:stretch>
        </p:blipFill>
        <p:spPr>
          <a:xfrm>
            <a:off x="914400" y="1629366"/>
            <a:ext cx="6858000" cy="5016674"/>
          </a:xfrm>
          <a:prstGeom prst="rect">
            <a:avLst/>
          </a:prstGeom>
        </p:spPr>
      </p:pic>
    </p:spTree>
    <p:extLst>
      <p:ext uri="{BB962C8B-B14F-4D97-AF65-F5344CB8AC3E}">
        <p14:creationId xmlns:p14="http://schemas.microsoft.com/office/powerpoint/2010/main" val="2799481772"/>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5B028-37D6-CD5D-4EBD-E66EFE6A4C85}"/>
              </a:ext>
            </a:extLst>
          </p:cNvPr>
          <p:cNvSpPr>
            <a:spLocks noGrp="1"/>
          </p:cNvSpPr>
          <p:nvPr>
            <p:ph type="ctrTitle"/>
          </p:nvPr>
        </p:nvSpPr>
        <p:spPr/>
        <p:txBody>
          <a:bodyPr/>
          <a:lstStyle/>
          <a:p>
            <a:r>
              <a:rPr lang="en-US" dirty="0"/>
              <a:t>Implied Heat Rate and Wind</a:t>
            </a:r>
          </a:p>
        </p:txBody>
      </p:sp>
      <p:pic>
        <p:nvPicPr>
          <p:cNvPr id="4" name="Picture 3">
            <a:extLst>
              <a:ext uri="{FF2B5EF4-FFF2-40B4-BE49-F238E27FC236}">
                <a16:creationId xmlns:a16="http://schemas.microsoft.com/office/drawing/2014/main" id="{1A0425D4-B1F3-4369-D3E5-43A3E43D02EE}"/>
              </a:ext>
            </a:extLst>
          </p:cNvPr>
          <p:cNvPicPr>
            <a:picLocks noChangeAspect="1"/>
          </p:cNvPicPr>
          <p:nvPr/>
        </p:nvPicPr>
        <p:blipFill>
          <a:blip r:embed="rId2"/>
          <a:stretch>
            <a:fillRect/>
          </a:stretch>
        </p:blipFill>
        <p:spPr>
          <a:xfrm>
            <a:off x="859470" y="1259021"/>
            <a:ext cx="7415784" cy="5417843"/>
          </a:xfrm>
          <a:prstGeom prst="rect">
            <a:avLst/>
          </a:prstGeom>
        </p:spPr>
      </p:pic>
    </p:spTree>
    <p:extLst>
      <p:ext uri="{BB962C8B-B14F-4D97-AF65-F5344CB8AC3E}">
        <p14:creationId xmlns:p14="http://schemas.microsoft.com/office/powerpoint/2010/main" val="38638119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4C4DF-E5D2-039C-D37A-A9193E37516F}"/>
              </a:ext>
            </a:extLst>
          </p:cNvPr>
          <p:cNvSpPr>
            <a:spLocks noGrp="1"/>
          </p:cNvSpPr>
          <p:nvPr>
            <p:ph type="ctrTitle"/>
          </p:nvPr>
        </p:nvSpPr>
        <p:spPr/>
        <p:txBody>
          <a:bodyPr/>
          <a:lstStyle/>
          <a:p>
            <a:r>
              <a:rPr lang="en-US" dirty="0"/>
              <a:t>P99 Hedge</a:t>
            </a:r>
          </a:p>
        </p:txBody>
      </p:sp>
      <p:sp>
        <p:nvSpPr>
          <p:cNvPr id="3" name="Content Placeholder 2">
            <a:extLst>
              <a:ext uri="{FF2B5EF4-FFF2-40B4-BE49-F238E27FC236}">
                <a16:creationId xmlns:a16="http://schemas.microsoft.com/office/drawing/2014/main" id="{CA0DC839-8916-5330-A87B-F44598D4C812}"/>
              </a:ext>
            </a:extLst>
          </p:cNvPr>
          <p:cNvSpPr>
            <a:spLocks noGrp="1"/>
          </p:cNvSpPr>
          <p:nvPr>
            <p:ph type="body" sz="quarter" idx="13"/>
          </p:nvPr>
        </p:nvSpPr>
        <p:spPr>
          <a:xfrm>
            <a:off x="242608" y="1600201"/>
            <a:ext cx="3314407" cy="3886400"/>
          </a:xfrm>
        </p:spPr>
        <p:txBody>
          <a:bodyPr/>
          <a:lstStyle/>
          <a:p>
            <a:pPr algn="l"/>
            <a:r>
              <a:rPr lang="en-US" sz="1800" b="0" i="0" u="none" strike="noStrike" baseline="0" dirty="0">
                <a:latin typeface="ProximaNova-Regular"/>
              </a:rPr>
              <a:t>A fixed quantity energy price swap is often referred to as a “P99 Hedge” because the </a:t>
            </a:r>
            <a:r>
              <a:rPr lang="en-US" sz="1800" b="1" i="1" u="none" strike="noStrike" baseline="0" dirty="0">
                <a:latin typeface="ProximaNova-RegularIt"/>
              </a:rPr>
              <a:t>total quantity</a:t>
            </a:r>
            <a:r>
              <a:rPr lang="en-US" sz="1800" b="0" i="1" u="none" strike="noStrike" baseline="0" dirty="0">
                <a:latin typeface="ProximaNova-RegularIt"/>
              </a:rPr>
              <a:t> </a:t>
            </a:r>
            <a:r>
              <a:rPr lang="en-US" sz="1800" b="0" i="0" u="none" strike="noStrike" baseline="0" dirty="0">
                <a:latin typeface="ProximaNova-Regular"/>
              </a:rPr>
              <a:t>of energy sold at a fixed price is typically equal to the project’s total annual energy generation at the expected P99 level.</a:t>
            </a:r>
          </a:p>
          <a:p>
            <a:pPr algn="l"/>
            <a:r>
              <a:rPr lang="en-US" sz="1800" dirty="0">
                <a:latin typeface="ProximaNova-Regular"/>
              </a:rPr>
              <a:t>The keyword here is the word annual and the key point is that the P99 on an hourly basis is completely different from P99 on an hourly basis. </a:t>
            </a:r>
            <a:endParaRPr lang="en-US" sz="1800" b="0" i="0" u="none" strike="noStrike" baseline="0" dirty="0">
              <a:latin typeface="ProximaNova-Regular"/>
            </a:endParaRPr>
          </a:p>
          <a:p>
            <a:pPr algn="l"/>
            <a:endParaRPr lang="en-US" sz="1800" dirty="0">
              <a:latin typeface="ProximaNova-Regular"/>
            </a:endParaRPr>
          </a:p>
          <a:p>
            <a:pPr algn="l"/>
            <a:endParaRPr lang="en-US" dirty="0"/>
          </a:p>
        </p:txBody>
      </p:sp>
      <p:pic>
        <p:nvPicPr>
          <p:cNvPr id="4" name="Content Placeholder 4">
            <a:extLst>
              <a:ext uri="{FF2B5EF4-FFF2-40B4-BE49-F238E27FC236}">
                <a16:creationId xmlns:a16="http://schemas.microsoft.com/office/drawing/2014/main" id="{271D50E4-C9F5-F2B2-5008-1122BB78C577}"/>
              </a:ext>
            </a:extLst>
          </p:cNvPr>
          <p:cNvPicPr>
            <a:picLocks noChangeAspect="1"/>
          </p:cNvPicPr>
          <p:nvPr/>
        </p:nvPicPr>
        <p:blipFill>
          <a:blip r:embed="rId2"/>
          <a:stretch>
            <a:fillRect/>
          </a:stretch>
        </p:blipFill>
        <p:spPr>
          <a:xfrm>
            <a:off x="4009410" y="1485800"/>
            <a:ext cx="4197566" cy="3886400"/>
          </a:xfrm>
          <a:prstGeom prst="rect">
            <a:avLst/>
          </a:prstGeom>
        </p:spPr>
      </p:pic>
    </p:spTree>
    <p:extLst>
      <p:ext uri="{BB962C8B-B14F-4D97-AF65-F5344CB8AC3E}">
        <p14:creationId xmlns:p14="http://schemas.microsoft.com/office/powerpoint/2010/main" val="3603113351"/>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E2C50-6845-3CBA-9A1D-336A4C2E20BD}"/>
              </a:ext>
            </a:extLst>
          </p:cNvPr>
          <p:cNvSpPr>
            <a:spLocks noGrp="1"/>
          </p:cNvSpPr>
          <p:nvPr>
            <p:ph type="ctrTitle"/>
          </p:nvPr>
        </p:nvSpPr>
        <p:spPr/>
        <p:txBody>
          <a:bodyPr/>
          <a:lstStyle/>
          <a:p>
            <a:r>
              <a:rPr lang="en-US" dirty="0"/>
              <a:t>Marginal Cost Analysis</a:t>
            </a:r>
          </a:p>
        </p:txBody>
      </p:sp>
    </p:spTree>
    <p:extLst>
      <p:ext uri="{BB962C8B-B14F-4D97-AF65-F5344CB8AC3E}">
        <p14:creationId xmlns:p14="http://schemas.microsoft.com/office/powerpoint/2010/main" val="1796977091"/>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442A7-BF74-44B0-9A52-42A57C8B5BB9}"/>
              </a:ext>
            </a:extLst>
          </p:cNvPr>
          <p:cNvSpPr>
            <a:spLocks noGrp="1"/>
          </p:cNvSpPr>
          <p:nvPr>
            <p:ph type="ctrTitle"/>
          </p:nvPr>
        </p:nvSpPr>
        <p:spPr/>
        <p:txBody>
          <a:bodyPr>
            <a:normAutofit fontScale="90000"/>
          </a:bodyPr>
          <a:lstStyle/>
          <a:p>
            <a:r>
              <a:rPr lang="en-029" dirty="0"/>
              <a:t>Issues that can be addressed with SRMC</a:t>
            </a:r>
          </a:p>
        </p:txBody>
      </p:sp>
      <p:sp>
        <p:nvSpPr>
          <p:cNvPr id="3" name="Content Placeholder 2">
            <a:extLst>
              <a:ext uri="{FF2B5EF4-FFF2-40B4-BE49-F238E27FC236}">
                <a16:creationId xmlns:a16="http://schemas.microsoft.com/office/drawing/2014/main" id="{7C7EEB47-BD7B-4BB5-8308-A62BFCA3F77B}"/>
              </a:ext>
            </a:extLst>
          </p:cNvPr>
          <p:cNvSpPr>
            <a:spLocks noGrp="1"/>
          </p:cNvSpPr>
          <p:nvPr>
            <p:ph type="body" sz="quarter" idx="13"/>
          </p:nvPr>
        </p:nvSpPr>
        <p:spPr>
          <a:xfrm>
            <a:off x="242609" y="1600201"/>
            <a:ext cx="8188160" cy="4352544"/>
          </a:xfrm>
        </p:spPr>
        <p:txBody>
          <a:bodyPr>
            <a:normAutofit lnSpcReduction="10000"/>
          </a:bodyPr>
          <a:lstStyle/>
          <a:p>
            <a:r>
              <a:rPr lang="en-029" sz="2800" dirty="0"/>
              <a:t>This section moves to evaluating electricity costs with marginal cost.  The marginal cost analysis is central to evaluating many issues that include, for example:</a:t>
            </a:r>
          </a:p>
          <a:p>
            <a:pPr lvl="1"/>
            <a:r>
              <a:rPr lang="en-029" dirty="0"/>
              <a:t>What is the value of new NGCC in a system and how does the new NGCC affect costs to consumers</a:t>
            </a:r>
          </a:p>
          <a:p>
            <a:pPr lvl="1"/>
            <a:r>
              <a:rPr lang="en-029" dirty="0"/>
              <a:t>What is the effect of a low hydro year on the amount of oil generation</a:t>
            </a:r>
          </a:p>
          <a:p>
            <a:pPr lvl="1"/>
            <a:r>
              <a:rPr lang="en-029" dirty="0"/>
              <a:t>What is the effect or removing a nuclear plant from service and replacing the plant with renewable energy or thermal plants</a:t>
            </a:r>
          </a:p>
          <a:p>
            <a:pPr lvl="1"/>
            <a:r>
              <a:rPr lang="en-029" dirty="0"/>
              <a:t>What is the effect of new wind or solar generation on the cost of electricity to consumers</a:t>
            </a:r>
          </a:p>
          <a:p>
            <a:endParaRPr lang="en-029" sz="2800" dirty="0"/>
          </a:p>
          <a:p>
            <a:endParaRPr lang="en-029" sz="2800" dirty="0"/>
          </a:p>
        </p:txBody>
      </p:sp>
    </p:spTree>
    <p:extLst>
      <p:ext uri="{BB962C8B-B14F-4D97-AF65-F5344CB8AC3E}">
        <p14:creationId xmlns:p14="http://schemas.microsoft.com/office/powerpoint/2010/main" val="3865288930"/>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18E5B-4F39-4DE3-B928-AE661374C332}"/>
              </a:ext>
            </a:extLst>
          </p:cNvPr>
          <p:cNvSpPr>
            <a:spLocks noGrp="1"/>
          </p:cNvSpPr>
          <p:nvPr>
            <p:ph type="ctrTitle"/>
          </p:nvPr>
        </p:nvSpPr>
        <p:spPr/>
        <p:txBody>
          <a:bodyPr/>
          <a:lstStyle/>
          <a:p>
            <a:r>
              <a:rPr lang="en-029" dirty="0"/>
              <a:t>Setting-up Marginal Cost Analysis</a:t>
            </a:r>
          </a:p>
        </p:txBody>
      </p:sp>
      <p:sp>
        <p:nvSpPr>
          <p:cNvPr id="3" name="Content Placeholder 2">
            <a:extLst>
              <a:ext uri="{FF2B5EF4-FFF2-40B4-BE49-F238E27FC236}">
                <a16:creationId xmlns:a16="http://schemas.microsoft.com/office/drawing/2014/main" id="{F52D6AA3-CC09-4199-AF39-27B7DF5937EA}"/>
              </a:ext>
            </a:extLst>
          </p:cNvPr>
          <p:cNvSpPr>
            <a:spLocks noGrp="1"/>
          </p:cNvSpPr>
          <p:nvPr>
            <p:ph type="body" sz="quarter" idx="13"/>
          </p:nvPr>
        </p:nvSpPr>
        <p:spPr>
          <a:xfrm>
            <a:off x="242609" y="1600201"/>
            <a:ext cx="8352752" cy="4279392"/>
          </a:xfrm>
        </p:spPr>
        <p:txBody>
          <a:bodyPr/>
          <a:lstStyle/>
          <a:p>
            <a:r>
              <a:rPr lang="en-029" dirty="0"/>
              <a:t>Required Data</a:t>
            </a:r>
          </a:p>
          <a:p>
            <a:pPr lvl="1"/>
            <a:r>
              <a:rPr lang="en-029" dirty="0"/>
              <a:t>Hourly Loads</a:t>
            </a:r>
          </a:p>
          <a:p>
            <a:pPr lvl="1"/>
            <a:r>
              <a:rPr lang="en-029" dirty="0"/>
              <a:t>Plant by Plant Capacity, Heat Rates, Fuel Costs, Variable O&amp;M</a:t>
            </a:r>
          </a:p>
          <a:p>
            <a:pPr lvl="1"/>
            <a:r>
              <a:rPr lang="en-029" dirty="0"/>
              <a:t>Wind, Hydro and Solar Production by Hour</a:t>
            </a:r>
          </a:p>
          <a:p>
            <a:pPr lvl="1"/>
            <a:r>
              <a:rPr lang="en-029" dirty="0"/>
              <a:t>Outage Rates</a:t>
            </a:r>
          </a:p>
          <a:p>
            <a:pPr lvl="1"/>
            <a:endParaRPr lang="en-029" dirty="0"/>
          </a:p>
          <a:p>
            <a:r>
              <a:rPr lang="en-029" dirty="0"/>
              <a:t>Steps to Computing Hour by Hour Production</a:t>
            </a:r>
          </a:p>
          <a:p>
            <a:pPr lvl="1"/>
            <a:r>
              <a:rPr lang="en-029" dirty="0"/>
              <a:t>Create Sheet for Single Hour with Ranking of plants</a:t>
            </a:r>
          </a:p>
          <a:p>
            <a:pPr lvl="1"/>
            <a:r>
              <a:rPr lang="en-029" dirty="0"/>
              <a:t>Accumulate the Capacity</a:t>
            </a:r>
          </a:p>
          <a:p>
            <a:pPr lvl="1"/>
            <a:r>
              <a:rPr lang="en-029" dirty="0"/>
              <a:t>Relate Net Demand to Accumulated Capacity</a:t>
            </a:r>
          </a:p>
          <a:p>
            <a:pPr lvl="1"/>
            <a:r>
              <a:rPr lang="en-029" dirty="0"/>
              <a:t>Compute Total Cost</a:t>
            </a:r>
          </a:p>
          <a:p>
            <a:pPr lvl="1"/>
            <a:endParaRPr lang="en-029" dirty="0"/>
          </a:p>
          <a:p>
            <a:pPr lvl="1"/>
            <a:endParaRPr lang="en-029" dirty="0"/>
          </a:p>
        </p:txBody>
      </p:sp>
    </p:spTree>
    <p:extLst>
      <p:ext uri="{BB962C8B-B14F-4D97-AF65-F5344CB8AC3E}">
        <p14:creationId xmlns:p14="http://schemas.microsoft.com/office/powerpoint/2010/main" val="3462501378"/>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n-029" dirty="0"/>
              <a:t>Example of Load Data - Saudi</a:t>
            </a:r>
          </a:p>
        </p:txBody>
      </p:sp>
      <p:pic>
        <p:nvPicPr>
          <p:cNvPr id="7" name="Espaço Reservado para Conteúdo 6"/>
          <p:cNvPicPr>
            <a:picLocks noGrp="1" noChangeAspect="1"/>
          </p:cNvPicPr>
          <p:nvPr>
            <p:ph sz="half" idx="4294967295"/>
          </p:nvPr>
        </p:nvPicPr>
        <p:blipFill>
          <a:blip r:embed="rId2"/>
          <a:stretch>
            <a:fillRect/>
          </a:stretch>
        </p:blipFill>
        <p:spPr>
          <a:xfrm>
            <a:off x="813816" y="1600200"/>
            <a:ext cx="6826250" cy="4416425"/>
          </a:xfrm>
          <a:prstGeom prst="rect">
            <a:avLst/>
          </a:prstGeom>
        </p:spPr>
      </p:pic>
    </p:spTree>
    <p:extLst>
      <p:ext uri="{BB962C8B-B14F-4D97-AF65-F5344CB8AC3E}">
        <p14:creationId xmlns:p14="http://schemas.microsoft.com/office/powerpoint/2010/main" val="3022096303"/>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n-029" dirty="0"/>
              <a:t>Example of Load Data Korea</a:t>
            </a:r>
          </a:p>
        </p:txBody>
      </p:sp>
      <p:pic>
        <p:nvPicPr>
          <p:cNvPr id="8" name="Espaço Reservado para Conteúdo 7"/>
          <p:cNvPicPr>
            <a:picLocks noGrp="1" noChangeAspect="1"/>
          </p:cNvPicPr>
          <p:nvPr>
            <p:ph sz="half" idx="4294967295"/>
          </p:nvPr>
        </p:nvPicPr>
        <p:blipFill>
          <a:blip r:embed="rId2"/>
          <a:stretch>
            <a:fillRect/>
          </a:stretch>
        </p:blipFill>
        <p:spPr>
          <a:xfrm>
            <a:off x="621792" y="1588881"/>
            <a:ext cx="7091363" cy="4498975"/>
          </a:xfrm>
          <a:prstGeom prst="rect">
            <a:avLst/>
          </a:prstGeom>
        </p:spPr>
      </p:pic>
    </p:spTree>
    <p:extLst>
      <p:ext uri="{BB962C8B-B14F-4D97-AF65-F5344CB8AC3E}">
        <p14:creationId xmlns:p14="http://schemas.microsoft.com/office/powerpoint/2010/main" val="3821771959"/>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n-029" dirty="0"/>
              <a:t>Example of Load Data</a:t>
            </a:r>
          </a:p>
        </p:txBody>
      </p:sp>
      <p:pic>
        <p:nvPicPr>
          <p:cNvPr id="9" name="Imagem 8"/>
          <p:cNvPicPr>
            <a:picLocks noChangeAspect="1"/>
          </p:cNvPicPr>
          <p:nvPr/>
        </p:nvPicPr>
        <p:blipFill>
          <a:blip r:embed="rId2"/>
          <a:stretch>
            <a:fillRect/>
          </a:stretch>
        </p:blipFill>
        <p:spPr>
          <a:xfrm>
            <a:off x="940526" y="1526313"/>
            <a:ext cx="6987322" cy="4411604"/>
          </a:xfrm>
          <a:prstGeom prst="rect">
            <a:avLst/>
          </a:prstGeom>
        </p:spPr>
      </p:pic>
    </p:spTree>
    <p:extLst>
      <p:ext uri="{BB962C8B-B14F-4D97-AF65-F5344CB8AC3E}">
        <p14:creationId xmlns:p14="http://schemas.microsoft.com/office/powerpoint/2010/main" val="2020039244"/>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987476-9567-F824-9998-F3C337C66598}"/>
              </a:ext>
            </a:extLst>
          </p:cNvPr>
          <p:cNvSpPr>
            <a:spLocks noGrp="1"/>
          </p:cNvSpPr>
          <p:nvPr>
            <p:ph type="ctrTitle"/>
          </p:nvPr>
        </p:nvSpPr>
        <p:spPr/>
        <p:txBody>
          <a:bodyPr/>
          <a:lstStyle/>
          <a:p>
            <a:r>
              <a:rPr lang="en-US" dirty="0"/>
              <a:t>Loads - Norway</a:t>
            </a:r>
          </a:p>
        </p:txBody>
      </p:sp>
      <p:pic>
        <p:nvPicPr>
          <p:cNvPr id="3" name="Picture 2">
            <a:extLst>
              <a:ext uri="{FF2B5EF4-FFF2-40B4-BE49-F238E27FC236}">
                <a16:creationId xmlns:a16="http://schemas.microsoft.com/office/drawing/2014/main" id="{5E4EF47C-3316-16A5-8057-A64E657D89A6}"/>
              </a:ext>
            </a:extLst>
          </p:cNvPr>
          <p:cNvPicPr>
            <a:picLocks noChangeAspect="1"/>
          </p:cNvPicPr>
          <p:nvPr/>
        </p:nvPicPr>
        <p:blipFill>
          <a:blip r:embed="rId2"/>
          <a:stretch>
            <a:fillRect/>
          </a:stretch>
        </p:blipFill>
        <p:spPr>
          <a:xfrm>
            <a:off x="676656" y="1539624"/>
            <a:ext cx="7104888" cy="5191152"/>
          </a:xfrm>
          <a:prstGeom prst="rect">
            <a:avLst/>
          </a:prstGeom>
        </p:spPr>
      </p:pic>
    </p:spTree>
    <p:extLst>
      <p:ext uri="{BB962C8B-B14F-4D97-AF65-F5344CB8AC3E}">
        <p14:creationId xmlns:p14="http://schemas.microsoft.com/office/powerpoint/2010/main" val="127420278"/>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EEC7E-5998-4E2C-9396-B2EB01B5BE96}"/>
              </a:ext>
            </a:extLst>
          </p:cNvPr>
          <p:cNvSpPr>
            <a:spLocks noGrp="1"/>
          </p:cNvSpPr>
          <p:nvPr>
            <p:ph type="ctrTitle"/>
          </p:nvPr>
        </p:nvSpPr>
        <p:spPr/>
        <p:txBody>
          <a:bodyPr>
            <a:normAutofit fontScale="90000"/>
          </a:bodyPr>
          <a:lstStyle/>
          <a:p>
            <a:r>
              <a:rPr lang="en-029" dirty="0"/>
              <a:t>Step by Step Analysis for Computing Supply Curve</a:t>
            </a:r>
          </a:p>
        </p:txBody>
      </p:sp>
      <p:sp>
        <p:nvSpPr>
          <p:cNvPr id="3" name="Content Placeholder 2">
            <a:extLst>
              <a:ext uri="{FF2B5EF4-FFF2-40B4-BE49-F238E27FC236}">
                <a16:creationId xmlns:a16="http://schemas.microsoft.com/office/drawing/2014/main" id="{BA4387A9-1121-4E13-91C9-04AFF980B99D}"/>
              </a:ext>
            </a:extLst>
          </p:cNvPr>
          <p:cNvSpPr>
            <a:spLocks noGrp="1"/>
          </p:cNvSpPr>
          <p:nvPr>
            <p:ph type="body" sz="quarter" idx="13"/>
          </p:nvPr>
        </p:nvSpPr>
        <p:spPr>
          <a:xfrm>
            <a:off x="242609" y="1600201"/>
            <a:ext cx="8115008" cy="4142232"/>
          </a:xfrm>
        </p:spPr>
        <p:txBody>
          <a:bodyPr>
            <a:normAutofit fontScale="92500"/>
          </a:bodyPr>
          <a:lstStyle/>
          <a:p>
            <a:r>
              <a:rPr lang="en-US" dirty="0"/>
              <a:t>Once you get the data, you can compute a supply curve with the following steps:</a:t>
            </a:r>
          </a:p>
          <a:p>
            <a:pPr lvl="1"/>
            <a:r>
              <a:rPr lang="en-US" dirty="0"/>
              <a:t>Step 1: Sort the Data by Cost and find a match  key</a:t>
            </a:r>
          </a:p>
          <a:p>
            <a:pPr lvl="1"/>
            <a:r>
              <a:rPr lang="en-US" dirty="0"/>
              <a:t>Step 2: Accumulate the Capacity</a:t>
            </a:r>
          </a:p>
          <a:p>
            <a:pPr lvl="1"/>
            <a:r>
              <a:rPr lang="en-US" dirty="0"/>
              <a:t>Step 3: Find the marginal unit with the MATCH function</a:t>
            </a:r>
          </a:p>
          <a:p>
            <a:pPr lvl="1"/>
            <a:r>
              <a:rPr lang="en-US" dirty="0"/>
              <a:t>Step 4: Use the Index Command to Find the Price of the Marginal Unit</a:t>
            </a:r>
          </a:p>
          <a:p>
            <a:pPr lvl="1"/>
            <a:r>
              <a:rPr lang="en-US" dirty="0"/>
              <a:t>Step 5: Use TRUE and FALSE switch to Find Unit which is Dispatched and Unit on the Margin</a:t>
            </a:r>
          </a:p>
          <a:p>
            <a:pPr lvl="1"/>
            <a:r>
              <a:rPr lang="en-US" dirty="0"/>
              <a:t>Step 6: Compute the total generation cost using the switches</a:t>
            </a:r>
          </a:p>
          <a:p>
            <a:pPr lvl="1"/>
            <a:r>
              <a:rPr lang="en-US" dirty="0"/>
              <a:t>Step 7: Construct Counter by 2 to Create Step Graph</a:t>
            </a:r>
          </a:p>
          <a:p>
            <a:pPr lvl="1"/>
            <a:r>
              <a:rPr lang="en-US" dirty="0"/>
              <a:t>Step 8: Add the Demand to the Graph</a:t>
            </a:r>
          </a:p>
          <a:p>
            <a:endParaRPr lang="en-029" dirty="0"/>
          </a:p>
        </p:txBody>
      </p:sp>
    </p:spTree>
    <p:extLst>
      <p:ext uri="{BB962C8B-B14F-4D97-AF65-F5344CB8AC3E}">
        <p14:creationId xmlns:p14="http://schemas.microsoft.com/office/powerpoint/2010/main" val="849915435"/>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90403-4107-4279-A657-4C9D37F3FA7B}"/>
              </a:ext>
            </a:extLst>
          </p:cNvPr>
          <p:cNvSpPr>
            <a:spLocks noGrp="1"/>
          </p:cNvSpPr>
          <p:nvPr>
            <p:ph type="ctrTitle"/>
          </p:nvPr>
        </p:nvSpPr>
        <p:spPr/>
        <p:txBody>
          <a:bodyPr/>
          <a:lstStyle/>
          <a:p>
            <a:r>
              <a:rPr lang="en-029" dirty="0"/>
              <a:t>Example of Thermal Supply Inputs</a:t>
            </a:r>
          </a:p>
        </p:txBody>
      </p:sp>
      <p:sp>
        <p:nvSpPr>
          <p:cNvPr id="3" name="Content Placeholder 2">
            <a:extLst>
              <a:ext uri="{FF2B5EF4-FFF2-40B4-BE49-F238E27FC236}">
                <a16:creationId xmlns:a16="http://schemas.microsoft.com/office/drawing/2014/main" id="{066F0D5E-76AC-44F7-B1AA-F42917F9C144}"/>
              </a:ext>
            </a:extLst>
          </p:cNvPr>
          <p:cNvSpPr>
            <a:spLocks noGrp="1"/>
          </p:cNvSpPr>
          <p:nvPr>
            <p:ph type="body" sz="quarter" idx="13"/>
          </p:nvPr>
        </p:nvSpPr>
        <p:spPr>
          <a:xfrm>
            <a:off x="242609" y="1600201"/>
            <a:ext cx="8069288" cy="4270248"/>
          </a:xfrm>
        </p:spPr>
        <p:txBody>
          <a:bodyPr/>
          <a:lstStyle/>
          <a:p>
            <a:r>
              <a:rPr lang="en-029" dirty="0"/>
              <a:t>The screenshot demonstrates the inputs the you should input to establish the supply curve. You need heat rates, capacity and fuel prices</a:t>
            </a:r>
          </a:p>
          <a:p>
            <a:endParaRPr lang="en-029" dirty="0"/>
          </a:p>
        </p:txBody>
      </p:sp>
      <p:pic>
        <p:nvPicPr>
          <p:cNvPr id="5" name="Picture 4">
            <a:extLst>
              <a:ext uri="{FF2B5EF4-FFF2-40B4-BE49-F238E27FC236}">
                <a16:creationId xmlns:a16="http://schemas.microsoft.com/office/drawing/2014/main" id="{543F8E6E-454D-4BB3-BDFA-2695102989EE}"/>
              </a:ext>
            </a:extLst>
          </p:cNvPr>
          <p:cNvPicPr>
            <a:picLocks noChangeAspect="1"/>
          </p:cNvPicPr>
          <p:nvPr/>
        </p:nvPicPr>
        <p:blipFill>
          <a:blip r:embed="rId2"/>
          <a:stretch>
            <a:fillRect/>
          </a:stretch>
        </p:blipFill>
        <p:spPr>
          <a:xfrm>
            <a:off x="2000649" y="2757153"/>
            <a:ext cx="5414340" cy="3330703"/>
          </a:xfrm>
          <a:prstGeom prst="rect">
            <a:avLst/>
          </a:prstGeom>
        </p:spPr>
      </p:pic>
    </p:spTree>
    <p:extLst>
      <p:ext uri="{BB962C8B-B14F-4D97-AF65-F5344CB8AC3E}">
        <p14:creationId xmlns:p14="http://schemas.microsoft.com/office/powerpoint/2010/main" val="1367889085"/>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DDDB6-CD67-40B6-BC5F-22D19E147637}"/>
              </a:ext>
            </a:extLst>
          </p:cNvPr>
          <p:cNvSpPr>
            <a:spLocks noGrp="1"/>
          </p:cNvSpPr>
          <p:nvPr>
            <p:ph type="ctrTitle"/>
          </p:nvPr>
        </p:nvSpPr>
        <p:spPr/>
        <p:txBody>
          <a:bodyPr/>
          <a:lstStyle/>
          <a:p>
            <a:r>
              <a:rPr lang="en-029" dirty="0"/>
              <a:t>Basic Steps for Supply Curve</a:t>
            </a:r>
          </a:p>
        </p:txBody>
      </p:sp>
      <p:sp>
        <p:nvSpPr>
          <p:cNvPr id="3" name="Content Placeholder 2">
            <a:extLst>
              <a:ext uri="{FF2B5EF4-FFF2-40B4-BE49-F238E27FC236}">
                <a16:creationId xmlns:a16="http://schemas.microsoft.com/office/drawing/2014/main" id="{9818BA63-9714-4930-9BFB-E8A710608235}"/>
              </a:ext>
            </a:extLst>
          </p:cNvPr>
          <p:cNvSpPr>
            <a:spLocks noGrp="1"/>
          </p:cNvSpPr>
          <p:nvPr>
            <p:ph type="body" sz="quarter" idx="13"/>
          </p:nvPr>
        </p:nvSpPr>
        <p:spPr>
          <a:xfrm>
            <a:off x="210181" y="1609344"/>
            <a:ext cx="8184011" cy="4398264"/>
          </a:xfrm>
        </p:spPr>
        <p:txBody>
          <a:bodyPr/>
          <a:lstStyle/>
          <a:p>
            <a:r>
              <a:rPr lang="en-US" dirty="0"/>
              <a:t>Step by Step Instructions for Basic Supply and Demand		</a:t>
            </a:r>
          </a:p>
          <a:p>
            <a:r>
              <a:rPr lang="en-US" dirty="0"/>
              <a:t>1. Sort the plants according to their cost and accumulate the total capacity</a:t>
            </a:r>
          </a:p>
          <a:p>
            <a:r>
              <a:rPr lang="en-US" dirty="0"/>
              <a:t>2. Use the small command on the marginal cost of each plant</a:t>
            </a:r>
          </a:p>
          <a:p>
            <a:r>
              <a:rPr lang="en-US" dirty="0"/>
              <a:t>3. The small command creates a sort key</a:t>
            </a:r>
          </a:p>
          <a:p>
            <a:r>
              <a:rPr lang="en-US" dirty="0"/>
              <a:t>4. Use the INDEX command with the sort key to compute the sorted capacity</a:t>
            </a:r>
          </a:p>
          <a:p>
            <a:r>
              <a:rPr lang="en-US" dirty="0"/>
              <a:t>5. Accumulate the sorted capacity</a:t>
            </a:r>
          </a:p>
          <a:p>
            <a:endParaRPr lang="en-029" dirty="0"/>
          </a:p>
        </p:txBody>
      </p:sp>
    </p:spTree>
    <p:extLst>
      <p:ext uri="{BB962C8B-B14F-4D97-AF65-F5344CB8AC3E}">
        <p14:creationId xmlns:p14="http://schemas.microsoft.com/office/powerpoint/2010/main" val="36374996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69C03-D8A8-BA09-1442-4E0C4B8EE013}"/>
              </a:ext>
            </a:extLst>
          </p:cNvPr>
          <p:cNvSpPr>
            <a:spLocks noGrp="1"/>
          </p:cNvSpPr>
          <p:nvPr>
            <p:ph type="ctrTitle"/>
          </p:nvPr>
        </p:nvSpPr>
        <p:spPr/>
        <p:txBody>
          <a:bodyPr>
            <a:normAutofit fontScale="90000"/>
          </a:bodyPr>
          <a:lstStyle/>
          <a:p>
            <a:r>
              <a:rPr lang="en-US" dirty="0"/>
              <a:t>Protection from P99 Hedge to Developers</a:t>
            </a:r>
          </a:p>
        </p:txBody>
      </p:sp>
      <p:sp>
        <p:nvSpPr>
          <p:cNvPr id="3" name="Content Placeholder 2">
            <a:extLst>
              <a:ext uri="{FF2B5EF4-FFF2-40B4-BE49-F238E27FC236}">
                <a16:creationId xmlns:a16="http://schemas.microsoft.com/office/drawing/2014/main" id="{231BEB57-2800-C2D9-A2EE-23F6E9DB0BA3}"/>
              </a:ext>
            </a:extLst>
          </p:cNvPr>
          <p:cNvSpPr>
            <a:spLocks noGrp="1"/>
          </p:cNvSpPr>
          <p:nvPr>
            <p:ph type="body" sz="quarter" idx="13"/>
          </p:nvPr>
        </p:nvSpPr>
        <p:spPr/>
        <p:txBody>
          <a:bodyPr/>
          <a:lstStyle/>
          <a:p>
            <a:pPr algn="l"/>
            <a:r>
              <a:rPr lang="en-US" sz="1800" b="0" i="0" u="none" strike="noStrike" baseline="0" dirty="0">
                <a:latin typeface="ProximaNova-Regular"/>
              </a:rPr>
              <a:t>Assumes that </a:t>
            </a:r>
          </a:p>
          <a:p>
            <a:pPr algn="l"/>
            <a:r>
              <a:rPr lang="en-US" sz="1800" b="0" i="0" u="none" strike="noStrike" baseline="0" dirty="0">
                <a:latin typeface="ProximaNova-Regular"/>
              </a:rPr>
              <a:t>1) a wind project’s minimum, or “P99” quantity of energy generation has been hedged, and </a:t>
            </a:r>
          </a:p>
          <a:p>
            <a:pPr algn="l"/>
            <a:r>
              <a:rPr lang="en-US" sz="1800" b="0" i="0" u="none" strike="noStrike" baseline="0" dirty="0">
                <a:latin typeface="ProximaNova-Regular"/>
              </a:rPr>
              <a:t>(2) any excess generation above P99 provides financial upside through the sale of unhedged energy at the spot market price</a:t>
            </a:r>
          </a:p>
          <a:p>
            <a:pPr marL="0" indent="0" algn="l">
              <a:buNone/>
            </a:pPr>
            <a:endParaRPr lang="en-US" sz="1800" dirty="0">
              <a:latin typeface="ProximaNova-Regular"/>
            </a:endParaRPr>
          </a:p>
          <a:p>
            <a:pPr marL="0" indent="0" algn="l">
              <a:buNone/>
            </a:pPr>
            <a:r>
              <a:rPr lang="en-US" sz="1800" b="0" i="0" u="none" strike="noStrike" baseline="0" dirty="0">
                <a:latin typeface="ProximaNova-Regular"/>
              </a:rPr>
              <a:t>projects with a P99 Hedge are constantly buying expensive spot market power during periods of low generation and selling cheap spot market power during periods of high generation…..</a:t>
            </a:r>
          </a:p>
          <a:p>
            <a:pPr marL="0" indent="0" algn="l">
              <a:buNone/>
            </a:pPr>
            <a:endParaRPr lang="en-US" sz="1800" dirty="0">
              <a:latin typeface="ProximaNova-Regular"/>
            </a:endParaRPr>
          </a:p>
          <a:p>
            <a:pPr marL="0" indent="0" algn="l">
              <a:buNone/>
            </a:pPr>
            <a:r>
              <a:rPr lang="en-US" sz="1800" dirty="0">
                <a:latin typeface="ProximaNova-Regular"/>
              </a:rPr>
              <a:t>Unhedged generation under a P99 Hedge has historically been 38% less valuable than the market price of energy over the same period.</a:t>
            </a:r>
          </a:p>
          <a:p>
            <a:pPr marL="0" indent="0" algn="l">
              <a:buNone/>
            </a:pPr>
            <a:endParaRPr lang="en-US" sz="1800" dirty="0">
              <a:latin typeface="ProximaNova-Regular"/>
            </a:endParaRPr>
          </a:p>
        </p:txBody>
      </p:sp>
    </p:spTree>
    <p:extLst>
      <p:ext uri="{BB962C8B-B14F-4D97-AF65-F5344CB8AC3E}">
        <p14:creationId xmlns:p14="http://schemas.microsoft.com/office/powerpoint/2010/main" val="2900644434"/>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25293-81A9-422A-BA1B-5633308AB957}"/>
              </a:ext>
            </a:extLst>
          </p:cNvPr>
          <p:cNvSpPr>
            <a:spLocks noGrp="1"/>
          </p:cNvSpPr>
          <p:nvPr>
            <p:ph type="ctrTitle"/>
          </p:nvPr>
        </p:nvSpPr>
        <p:spPr/>
        <p:txBody>
          <a:bodyPr>
            <a:normAutofit fontScale="90000"/>
          </a:bodyPr>
          <a:lstStyle/>
          <a:p>
            <a:r>
              <a:rPr lang="en-029" dirty="0"/>
              <a:t>Technical Details of Creating Supply Stack</a:t>
            </a:r>
          </a:p>
        </p:txBody>
      </p:sp>
      <p:sp>
        <p:nvSpPr>
          <p:cNvPr id="3" name="Content Placeholder 2">
            <a:extLst>
              <a:ext uri="{FF2B5EF4-FFF2-40B4-BE49-F238E27FC236}">
                <a16:creationId xmlns:a16="http://schemas.microsoft.com/office/drawing/2014/main" id="{7008402F-92DB-43D1-8674-10F1804F7FCA}"/>
              </a:ext>
            </a:extLst>
          </p:cNvPr>
          <p:cNvSpPr>
            <a:spLocks noGrp="1"/>
          </p:cNvSpPr>
          <p:nvPr>
            <p:ph type="body" sz="quarter" idx="13"/>
          </p:nvPr>
        </p:nvSpPr>
        <p:spPr>
          <a:xfrm>
            <a:off x="242609" y="1600200"/>
            <a:ext cx="8197304" cy="4379976"/>
          </a:xfrm>
        </p:spPr>
        <p:txBody>
          <a:bodyPr>
            <a:normAutofit lnSpcReduction="10000"/>
          </a:bodyPr>
          <a:lstStyle/>
          <a:p>
            <a:r>
              <a:rPr lang="en-US" dirty="0"/>
              <a:t>Match the demand and the supply	</a:t>
            </a:r>
          </a:p>
          <a:p>
            <a:r>
              <a:rPr lang="en-US" dirty="0"/>
              <a:t>1. You can match the input demand with the accumulated capacity to find the marginal price</a:t>
            </a:r>
          </a:p>
          <a:p>
            <a:r>
              <a:rPr lang="en-US" dirty="0"/>
              <a:t>2. You must adjust this because the match command gives the last plant not the next plant</a:t>
            </a:r>
          </a:p>
          <a:p>
            <a:r>
              <a:rPr lang="en-US" dirty="0"/>
              <a:t>3. You must also adjust through reducing the demand by an increment so if the demand matches an increment of supply the marginal cost will be the exact number</a:t>
            </a:r>
          </a:p>
          <a:p>
            <a:r>
              <a:rPr lang="en-US" dirty="0"/>
              <a:t>4. Once you have matched the demand with the supply, use the INDEX command to find the price -- the index command is used with the COST</a:t>
            </a:r>
          </a:p>
          <a:p>
            <a:r>
              <a:rPr lang="en-US" dirty="0"/>
              <a:t>		</a:t>
            </a:r>
          </a:p>
        </p:txBody>
      </p:sp>
    </p:spTree>
    <p:extLst>
      <p:ext uri="{BB962C8B-B14F-4D97-AF65-F5344CB8AC3E}">
        <p14:creationId xmlns:p14="http://schemas.microsoft.com/office/powerpoint/2010/main" val="3992735340"/>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91618-E1D4-40D7-9078-2E482B54C943}"/>
              </a:ext>
            </a:extLst>
          </p:cNvPr>
          <p:cNvSpPr>
            <a:spLocks noGrp="1"/>
          </p:cNvSpPr>
          <p:nvPr>
            <p:ph type="ctrTitle"/>
          </p:nvPr>
        </p:nvSpPr>
        <p:spPr>
          <a:xfrm>
            <a:off x="247245" y="1035320"/>
            <a:ext cx="8649509" cy="488877"/>
          </a:xfrm>
        </p:spPr>
        <p:txBody>
          <a:bodyPr>
            <a:normAutofit fontScale="90000"/>
          </a:bodyPr>
          <a:lstStyle/>
          <a:p>
            <a:r>
              <a:rPr lang="en-029" dirty="0"/>
              <a:t>Illustration of Different Supply Curves – Economics of Strategies are Different with Different Supply Curves</a:t>
            </a:r>
          </a:p>
        </p:txBody>
      </p:sp>
      <p:sp>
        <p:nvSpPr>
          <p:cNvPr id="3" name="Content Placeholder 2">
            <a:extLst>
              <a:ext uri="{FF2B5EF4-FFF2-40B4-BE49-F238E27FC236}">
                <a16:creationId xmlns:a16="http://schemas.microsoft.com/office/drawing/2014/main" id="{7E991658-4796-4DF9-9440-A2FCDD430F0D}"/>
              </a:ext>
            </a:extLst>
          </p:cNvPr>
          <p:cNvSpPr>
            <a:spLocks noGrp="1"/>
          </p:cNvSpPr>
          <p:nvPr>
            <p:ph type="body" sz="quarter" idx="13"/>
          </p:nvPr>
        </p:nvSpPr>
        <p:spPr>
          <a:xfrm>
            <a:off x="123736" y="2313432"/>
            <a:ext cx="8649509" cy="4360333"/>
          </a:xfrm>
        </p:spPr>
        <p:txBody>
          <a:bodyPr>
            <a:normAutofit/>
          </a:bodyPr>
          <a:lstStyle/>
          <a:p>
            <a:r>
              <a:rPr lang="en-US" sz="2400" dirty="0"/>
              <a:t>A key idea of this section is that the economics of different strategies depend importantly on the shape of the supply curve. </a:t>
            </a:r>
          </a:p>
          <a:p>
            <a:pPr lvl="1"/>
            <a:r>
              <a:rPr lang="en-US" sz="2000" dirty="0"/>
              <a:t>For example, the economics of nuclear power is much higher if the gas price is high. Alternative supply curve shapes are illustrated below.  </a:t>
            </a:r>
          </a:p>
          <a:p>
            <a:pPr lvl="1"/>
            <a:r>
              <a:rPr lang="en-US" sz="2000" dirty="0"/>
              <a:t>With the steep supply curve, small changes in capacity and in demand and in other factors have a big effect on the marginal and total cost of electricity.  </a:t>
            </a:r>
          </a:p>
          <a:p>
            <a:pPr lvl="1"/>
            <a:r>
              <a:rPr lang="en-US" sz="2000" dirty="0"/>
              <a:t>In the case with flat supply curves all of these factors have a minor effect.</a:t>
            </a:r>
            <a:endParaRPr lang="en-029" sz="2000" dirty="0"/>
          </a:p>
        </p:txBody>
      </p:sp>
    </p:spTree>
    <p:extLst>
      <p:ext uri="{BB962C8B-B14F-4D97-AF65-F5344CB8AC3E}">
        <p14:creationId xmlns:p14="http://schemas.microsoft.com/office/powerpoint/2010/main" val="3684977730"/>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1EE42-4513-4A85-B3F7-67E6468F1BB4}"/>
              </a:ext>
            </a:extLst>
          </p:cNvPr>
          <p:cNvSpPr>
            <a:spLocks noGrp="1"/>
          </p:cNvSpPr>
          <p:nvPr>
            <p:ph type="ctrTitle"/>
          </p:nvPr>
        </p:nvSpPr>
        <p:spPr/>
        <p:txBody>
          <a:bodyPr/>
          <a:lstStyle/>
          <a:p>
            <a:r>
              <a:rPr lang="en-029" dirty="0"/>
              <a:t>Calculation of Supply Stack</a:t>
            </a:r>
          </a:p>
        </p:txBody>
      </p:sp>
      <p:sp>
        <p:nvSpPr>
          <p:cNvPr id="3" name="Content Placeholder 2">
            <a:extLst>
              <a:ext uri="{FF2B5EF4-FFF2-40B4-BE49-F238E27FC236}">
                <a16:creationId xmlns:a16="http://schemas.microsoft.com/office/drawing/2014/main" id="{292FBCB6-0915-40DC-B977-625F4789F3C3}"/>
              </a:ext>
            </a:extLst>
          </p:cNvPr>
          <p:cNvSpPr>
            <a:spLocks noGrp="1"/>
          </p:cNvSpPr>
          <p:nvPr>
            <p:ph type="body" sz="quarter" idx="13"/>
          </p:nvPr>
        </p:nvSpPr>
        <p:spPr/>
        <p:txBody>
          <a:bodyPr/>
          <a:lstStyle/>
          <a:p>
            <a:r>
              <a:rPr lang="en-029" dirty="0"/>
              <a:t>With the inputs you can compute the supply stack including the fully dispatched plants and the partially dispatched plants.</a:t>
            </a:r>
          </a:p>
          <a:p>
            <a:endParaRPr lang="en-029" dirty="0"/>
          </a:p>
        </p:txBody>
      </p:sp>
      <p:pic>
        <p:nvPicPr>
          <p:cNvPr id="5" name="Picture 4">
            <a:extLst>
              <a:ext uri="{FF2B5EF4-FFF2-40B4-BE49-F238E27FC236}">
                <a16:creationId xmlns:a16="http://schemas.microsoft.com/office/drawing/2014/main" id="{5B9E68C4-2B58-42B5-96A7-D47FB5C9439B}"/>
              </a:ext>
            </a:extLst>
          </p:cNvPr>
          <p:cNvPicPr>
            <a:picLocks noChangeAspect="1"/>
          </p:cNvPicPr>
          <p:nvPr/>
        </p:nvPicPr>
        <p:blipFill>
          <a:blip r:embed="rId2"/>
          <a:stretch>
            <a:fillRect/>
          </a:stretch>
        </p:blipFill>
        <p:spPr>
          <a:xfrm>
            <a:off x="941832" y="2640642"/>
            <a:ext cx="6899841" cy="3447214"/>
          </a:xfrm>
          <a:prstGeom prst="rect">
            <a:avLst/>
          </a:prstGeom>
        </p:spPr>
      </p:pic>
    </p:spTree>
    <p:extLst>
      <p:ext uri="{BB962C8B-B14F-4D97-AF65-F5344CB8AC3E}">
        <p14:creationId xmlns:p14="http://schemas.microsoft.com/office/powerpoint/2010/main" val="1780579768"/>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ctrTitle"/>
          </p:nvPr>
        </p:nvSpPr>
        <p:spPr/>
        <p:txBody>
          <a:bodyPr>
            <a:normAutofit fontScale="90000"/>
          </a:bodyPr>
          <a:lstStyle/>
          <a:p>
            <a:r>
              <a:rPr lang="en-US" altLang="en-US" dirty="0"/>
              <a:t>Pricing at Marginal Cost versus Average Cost</a:t>
            </a:r>
          </a:p>
        </p:txBody>
      </p:sp>
      <p:pic>
        <p:nvPicPr>
          <p:cNvPr id="28675"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757168" y="1479280"/>
            <a:ext cx="6289675" cy="4572000"/>
          </a:xfrm>
          <a:noFill/>
        </p:spPr>
      </p:pic>
      <p:sp>
        <p:nvSpPr>
          <p:cNvPr id="2" name="TextBox 1">
            <a:extLst>
              <a:ext uri="{FF2B5EF4-FFF2-40B4-BE49-F238E27FC236}">
                <a16:creationId xmlns:a16="http://schemas.microsoft.com/office/drawing/2014/main" id="{0FF4E24E-0663-4DF6-9099-5C4DE8011DC6}"/>
              </a:ext>
            </a:extLst>
          </p:cNvPr>
          <p:cNvSpPr txBox="1"/>
          <p:nvPr/>
        </p:nvSpPr>
        <p:spPr>
          <a:xfrm>
            <a:off x="7046843" y="1600200"/>
            <a:ext cx="1739348" cy="1200329"/>
          </a:xfrm>
          <a:prstGeom prst="rect">
            <a:avLst/>
          </a:prstGeom>
          <a:noFill/>
        </p:spPr>
        <p:txBody>
          <a:bodyPr wrap="square" rtlCol="0">
            <a:spAutoFit/>
          </a:bodyPr>
          <a:lstStyle/>
          <a:p>
            <a:r>
              <a:rPr lang="en-029" dirty="0">
                <a:highlight>
                  <a:srgbClr val="FFFF00"/>
                </a:highlight>
              </a:rPr>
              <a:t>Forecasting oil generation depends on everything else</a:t>
            </a:r>
          </a:p>
        </p:txBody>
      </p:sp>
      <p:cxnSp>
        <p:nvCxnSpPr>
          <p:cNvPr id="4" name="Straight Arrow Connector 3">
            <a:extLst>
              <a:ext uri="{FF2B5EF4-FFF2-40B4-BE49-F238E27FC236}">
                <a16:creationId xmlns:a16="http://schemas.microsoft.com/office/drawing/2014/main" id="{199CF1EE-9023-4E73-87FF-094608493814}"/>
              </a:ext>
            </a:extLst>
          </p:cNvPr>
          <p:cNvCxnSpPr/>
          <p:nvPr/>
        </p:nvCxnSpPr>
        <p:spPr>
          <a:xfrm flipH="1">
            <a:off x="6112565" y="2178049"/>
            <a:ext cx="636105" cy="3862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7293372"/>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DAE28-71AE-4C2B-B1CC-E8DC60589344}"/>
              </a:ext>
            </a:extLst>
          </p:cNvPr>
          <p:cNvSpPr>
            <a:spLocks noGrp="1"/>
          </p:cNvSpPr>
          <p:nvPr>
            <p:ph type="ctrTitle"/>
          </p:nvPr>
        </p:nvSpPr>
        <p:spPr/>
        <p:txBody>
          <a:bodyPr/>
          <a:lstStyle/>
          <a:p>
            <a:r>
              <a:rPr lang="en-029" dirty="0"/>
              <a:t>Illustration of Different Supply Curves</a:t>
            </a:r>
          </a:p>
        </p:txBody>
      </p:sp>
      <p:sp>
        <p:nvSpPr>
          <p:cNvPr id="3" name="Content Placeholder 2">
            <a:extLst>
              <a:ext uri="{FF2B5EF4-FFF2-40B4-BE49-F238E27FC236}">
                <a16:creationId xmlns:a16="http://schemas.microsoft.com/office/drawing/2014/main" id="{07AFD0ED-C6D3-4D8A-955C-856C4A8E27E9}"/>
              </a:ext>
            </a:extLst>
          </p:cNvPr>
          <p:cNvSpPr>
            <a:spLocks noGrp="1"/>
          </p:cNvSpPr>
          <p:nvPr>
            <p:ph type="body" sz="quarter" idx="13"/>
          </p:nvPr>
        </p:nvSpPr>
        <p:spPr/>
        <p:txBody>
          <a:bodyPr/>
          <a:lstStyle/>
          <a:p>
            <a:r>
              <a:rPr lang="en-029" dirty="0"/>
              <a:t>Three different supply curves with different mixes of capacity, different gas prices, different heat rates and other factors are illustrated below.</a:t>
            </a:r>
          </a:p>
          <a:p>
            <a:endParaRPr lang="en-029" dirty="0"/>
          </a:p>
        </p:txBody>
      </p:sp>
      <p:pic>
        <p:nvPicPr>
          <p:cNvPr id="6" name="Picture 5" descr="A screenshot of a cell phone&#10;&#10;Description generated with very high confidence">
            <a:extLst>
              <a:ext uri="{FF2B5EF4-FFF2-40B4-BE49-F238E27FC236}">
                <a16:creationId xmlns:a16="http://schemas.microsoft.com/office/drawing/2014/main" id="{44163B3A-DD7F-42D9-97BB-CB3D5B8CEC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792" y="2414101"/>
            <a:ext cx="3384674" cy="2029797"/>
          </a:xfrm>
          <a:prstGeom prst="rect">
            <a:avLst/>
          </a:prstGeom>
        </p:spPr>
      </p:pic>
      <p:pic>
        <p:nvPicPr>
          <p:cNvPr id="8" name="Picture 7" descr="A screenshot of a cell phone&#10;&#10;Description generated with very high confidence">
            <a:extLst>
              <a:ext uri="{FF2B5EF4-FFF2-40B4-BE49-F238E27FC236}">
                <a16:creationId xmlns:a16="http://schemas.microsoft.com/office/drawing/2014/main" id="{71B4AE06-9F41-4ACD-8333-4BBDA16E1E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3143" y="2414101"/>
            <a:ext cx="3464118" cy="2029797"/>
          </a:xfrm>
          <a:prstGeom prst="rect">
            <a:avLst/>
          </a:prstGeom>
        </p:spPr>
      </p:pic>
      <p:pic>
        <p:nvPicPr>
          <p:cNvPr id="10" name="Picture 9" descr="A screenshot of a cell phone&#10;&#10;Description generated with very high confidence">
            <a:extLst>
              <a:ext uri="{FF2B5EF4-FFF2-40B4-BE49-F238E27FC236}">
                <a16:creationId xmlns:a16="http://schemas.microsoft.com/office/drawing/2014/main" id="{D224D665-E525-477A-8763-DDFA8C91F8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4298" y="4653156"/>
            <a:ext cx="3548079" cy="2121366"/>
          </a:xfrm>
          <a:prstGeom prst="rect">
            <a:avLst/>
          </a:prstGeom>
        </p:spPr>
      </p:pic>
    </p:spTree>
    <p:extLst>
      <p:ext uri="{BB962C8B-B14F-4D97-AF65-F5344CB8AC3E}">
        <p14:creationId xmlns:p14="http://schemas.microsoft.com/office/powerpoint/2010/main" val="260152009"/>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1E6B7-58EF-4769-8891-2E59772E7581}"/>
              </a:ext>
            </a:extLst>
          </p:cNvPr>
          <p:cNvSpPr>
            <a:spLocks noGrp="1"/>
          </p:cNvSpPr>
          <p:nvPr>
            <p:ph type="ctrTitle"/>
          </p:nvPr>
        </p:nvSpPr>
        <p:spPr/>
        <p:txBody>
          <a:bodyPr>
            <a:normAutofit fontScale="90000"/>
          </a:bodyPr>
          <a:lstStyle/>
          <a:p>
            <a:r>
              <a:rPr lang="en-029" dirty="0"/>
              <a:t>Technical Details of Computing Supply Stack</a:t>
            </a:r>
          </a:p>
        </p:txBody>
      </p:sp>
      <p:sp>
        <p:nvSpPr>
          <p:cNvPr id="3" name="Content Placeholder 2">
            <a:extLst>
              <a:ext uri="{FF2B5EF4-FFF2-40B4-BE49-F238E27FC236}">
                <a16:creationId xmlns:a16="http://schemas.microsoft.com/office/drawing/2014/main" id="{9061B7B0-64C5-4901-A6AA-2CBB9A76C4FA}"/>
              </a:ext>
            </a:extLst>
          </p:cNvPr>
          <p:cNvSpPr>
            <a:spLocks noGrp="1"/>
          </p:cNvSpPr>
          <p:nvPr>
            <p:ph type="body" sz="quarter" idx="13"/>
          </p:nvPr>
        </p:nvSpPr>
        <p:spPr>
          <a:xfrm>
            <a:off x="242609" y="1600201"/>
            <a:ext cx="8069288" cy="4242816"/>
          </a:xfrm>
        </p:spPr>
        <p:txBody>
          <a:bodyPr>
            <a:normAutofit/>
          </a:bodyPr>
          <a:lstStyle/>
          <a:p>
            <a:r>
              <a:rPr lang="en-US" sz="2800" dirty="0"/>
              <a:t>Adjustments for plants with the same cost	</a:t>
            </a:r>
          </a:p>
          <a:p>
            <a:r>
              <a:rPr lang="en-US" sz="2800" dirty="0"/>
              <a:t>1. Make an additional column for adjusted costs</a:t>
            </a:r>
          </a:p>
          <a:p>
            <a:r>
              <a:rPr lang="en-US" sz="2800" dirty="0"/>
              <a:t>2. The adjusted costs are the input costs plus a very small random number (RAND() x .000001)</a:t>
            </a:r>
          </a:p>
          <a:p>
            <a:r>
              <a:rPr lang="en-US" sz="2800" dirty="0"/>
              <a:t>3. Use the SMALL command with the adjusted costs rather than the input costs		</a:t>
            </a:r>
          </a:p>
          <a:p>
            <a:endParaRPr lang="en-029" sz="2800" dirty="0"/>
          </a:p>
        </p:txBody>
      </p:sp>
    </p:spTree>
    <p:extLst>
      <p:ext uri="{BB962C8B-B14F-4D97-AF65-F5344CB8AC3E}">
        <p14:creationId xmlns:p14="http://schemas.microsoft.com/office/powerpoint/2010/main" val="2498862840"/>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D8E64-497B-4F24-A4C6-BD2F62C12B7F}"/>
              </a:ext>
            </a:extLst>
          </p:cNvPr>
          <p:cNvSpPr>
            <a:spLocks noGrp="1"/>
          </p:cNvSpPr>
          <p:nvPr>
            <p:ph type="ctrTitle"/>
          </p:nvPr>
        </p:nvSpPr>
        <p:spPr/>
        <p:txBody>
          <a:bodyPr/>
          <a:lstStyle/>
          <a:p>
            <a:r>
              <a:rPr lang="en-029" dirty="0"/>
              <a:t>Creating a Step Function on the Graph</a:t>
            </a:r>
          </a:p>
        </p:txBody>
      </p:sp>
      <p:sp>
        <p:nvSpPr>
          <p:cNvPr id="3" name="Content Placeholder 2">
            <a:extLst>
              <a:ext uri="{FF2B5EF4-FFF2-40B4-BE49-F238E27FC236}">
                <a16:creationId xmlns:a16="http://schemas.microsoft.com/office/drawing/2014/main" id="{E9E2E776-20FA-4213-A24C-7843A3E20040}"/>
              </a:ext>
            </a:extLst>
          </p:cNvPr>
          <p:cNvSpPr>
            <a:spLocks noGrp="1"/>
          </p:cNvSpPr>
          <p:nvPr>
            <p:ph type="body" sz="quarter" idx="13"/>
          </p:nvPr>
        </p:nvSpPr>
        <p:spPr>
          <a:xfrm>
            <a:off x="242609" y="1600200"/>
            <a:ext cx="8243024" cy="4361688"/>
          </a:xfrm>
        </p:spPr>
        <p:txBody>
          <a:bodyPr>
            <a:normAutofit lnSpcReduction="10000"/>
          </a:bodyPr>
          <a:lstStyle/>
          <a:p>
            <a:r>
              <a:rPr lang="en-US" dirty="0"/>
              <a:t>Graphing the Supply and Demand 	</a:t>
            </a:r>
          </a:p>
          <a:p>
            <a:r>
              <a:rPr lang="en-US" dirty="0"/>
              <a:t>1. To graph the supply curve, set up columns as usual with the x-axis (the accumulated capacity) in the first column and the y-axis (the sorted cost) in the second column</a:t>
            </a:r>
          </a:p>
          <a:p>
            <a:r>
              <a:rPr lang="en-US" dirty="0"/>
              <a:t>2. Put a title on the y-axis so that when excel uses the F11 key, it will know what to do.</a:t>
            </a:r>
          </a:p>
          <a:p>
            <a:r>
              <a:rPr lang="en-US" dirty="0"/>
              <a:t>3. Press the F11 key and then modify the chart type to and X/Y chart</a:t>
            </a:r>
          </a:p>
          <a:p>
            <a:r>
              <a:rPr lang="en-US" dirty="0"/>
              <a:t>4. To add the demand to the chart, make a column for the demand that has a constant number</a:t>
            </a:r>
          </a:p>
          <a:p>
            <a:r>
              <a:rPr lang="en-US" dirty="0"/>
              <a:t>5. Modify the chart and use the demand as the x-axis and the sorted cost as the y-axis</a:t>
            </a:r>
          </a:p>
          <a:p>
            <a:endParaRPr lang="en-US" dirty="0"/>
          </a:p>
        </p:txBody>
      </p:sp>
    </p:spTree>
    <p:extLst>
      <p:ext uri="{BB962C8B-B14F-4D97-AF65-F5344CB8AC3E}">
        <p14:creationId xmlns:p14="http://schemas.microsoft.com/office/powerpoint/2010/main" val="4193584037"/>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83306-3B03-490D-9FA5-04505C020285}"/>
              </a:ext>
            </a:extLst>
          </p:cNvPr>
          <p:cNvSpPr>
            <a:spLocks noGrp="1"/>
          </p:cNvSpPr>
          <p:nvPr>
            <p:ph type="ctrTitle"/>
          </p:nvPr>
        </p:nvSpPr>
        <p:spPr/>
        <p:txBody>
          <a:bodyPr>
            <a:normAutofit fontScale="90000"/>
          </a:bodyPr>
          <a:lstStyle/>
          <a:p>
            <a:r>
              <a:rPr lang="en-029" dirty="0"/>
              <a:t>Advanced Issues – Incorporating Heat Rate Curve</a:t>
            </a:r>
          </a:p>
        </p:txBody>
      </p:sp>
      <p:sp>
        <p:nvSpPr>
          <p:cNvPr id="3" name="Content Placeholder 2">
            <a:extLst>
              <a:ext uri="{FF2B5EF4-FFF2-40B4-BE49-F238E27FC236}">
                <a16:creationId xmlns:a16="http://schemas.microsoft.com/office/drawing/2014/main" id="{A3C0FC2B-30A4-4BCC-94EB-9EEB163C60D9}"/>
              </a:ext>
            </a:extLst>
          </p:cNvPr>
          <p:cNvSpPr>
            <a:spLocks noGrp="1"/>
          </p:cNvSpPr>
          <p:nvPr>
            <p:ph type="body" sz="quarter" idx="13"/>
          </p:nvPr>
        </p:nvSpPr>
        <p:spPr>
          <a:xfrm>
            <a:off x="242609" y="1600201"/>
            <a:ext cx="8297888" cy="4343400"/>
          </a:xfrm>
        </p:spPr>
        <p:txBody>
          <a:bodyPr/>
          <a:lstStyle/>
          <a:p>
            <a:r>
              <a:rPr lang="en-029" dirty="0"/>
              <a:t>To incorporate marginal heat rates you can divide plants into separate parts or blocks.</a:t>
            </a:r>
          </a:p>
          <a:p>
            <a:r>
              <a:rPr lang="en-029" dirty="0"/>
              <a:t>The cost of running a plant is less at full load because the plant is more efficient.</a:t>
            </a:r>
          </a:p>
          <a:p>
            <a:r>
              <a:rPr lang="en-029" dirty="0"/>
              <a:t>The real marginal cost depends on which block of the plant is running.</a:t>
            </a:r>
          </a:p>
          <a:p>
            <a:r>
              <a:rPr lang="en-029" dirty="0"/>
              <a:t>You can make a bigger portfolio of plants where you still sort plants, but you sort the plants on a block by block basis.</a:t>
            </a:r>
          </a:p>
          <a:p>
            <a:endParaRPr lang="en-029" dirty="0"/>
          </a:p>
        </p:txBody>
      </p:sp>
    </p:spTree>
    <p:extLst>
      <p:ext uri="{BB962C8B-B14F-4D97-AF65-F5344CB8AC3E}">
        <p14:creationId xmlns:p14="http://schemas.microsoft.com/office/powerpoint/2010/main" val="3412231469"/>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ctrTitle"/>
          </p:nvPr>
        </p:nvSpPr>
        <p:spPr/>
        <p:txBody>
          <a:bodyPr>
            <a:normAutofit fontScale="90000"/>
          </a:bodyPr>
          <a:lstStyle/>
          <a:p>
            <a:r>
              <a:rPr lang="en-US" altLang="en-US" dirty="0"/>
              <a:t>Compensation from Marginal and Average Heat Rate Instead of Average Heat Rate</a:t>
            </a:r>
          </a:p>
        </p:txBody>
      </p:sp>
      <p:sp>
        <p:nvSpPr>
          <p:cNvPr id="78851" name="Content Placeholder 2"/>
          <p:cNvSpPr>
            <a:spLocks noGrp="1"/>
          </p:cNvSpPr>
          <p:nvPr>
            <p:ph type="body" sz="quarter" idx="13"/>
          </p:nvPr>
        </p:nvSpPr>
        <p:spPr>
          <a:xfrm>
            <a:off x="242609" y="1600201"/>
            <a:ext cx="8142440" cy="4270248"/>
          </a:xfrm>
        </p:spPr>
        <p:txBody>
          <a:bodyPr>
            <a:normAutofit lnSpcReduction="10000"/>
          </a:bodyPr>
          <a:lstStyle/>
          <a:p>
            <a:r>
              <a:rPr lang="en-US" altLang="en-US" dirty="0"/>
              <a:t>Efficient dispatch should reflect the marginal heat rate:</a:t>
            </a:r>
          </a:p>
          <a:p>
            <a:pPr lvl="1"/>
            <a:r>
              <a:rPr lang="en-US" altLang="en-US" dirty="0"/>
              <a:t>Measures the additional fuel used when additional energy is produced</a:t>
            </a:r>
          </a:p>
          <a:p>
            <a:pPr lvl="1"/>
            <a:r>
              <a:rPr lang="en-US" altLang="en-US" dirty="0"/>
              <a:t>Plants should be dispatched on a portfolio basis after they are committed</a:t>
            </a:r>
          </a:p>
          <a:p>
            <a:pPr lvl="1"/>
            <a:r>
              <a:rPr lang="en-US" altLang="en-US" dirty="0"/>
              <a:t>Plant with lowest marginal heat rate should be dispatched first</a:t>
            </a:r>
          </a:p>
          <a:p>
            <a:r>
              <a:rPr lang="en-US" altLang="en-US" dirty="0"/>
              <a:t>Compensation should be on the basis of average heat rates</a:t>
            </a:r>
          </a:p>
          <a:p>
            <a:pPr lvl="1"/>
            <a:r>
              <a:rPr lang="en-US" altLang="en-US" dirty="0"/>
              <a:t>The average heat rate measures the total fuel used relative to the total energy produced</a:t>
            </a:r>
          </a:p>
          <a:p>
            <a:pPr lvl="1"/>
            <a:r>
              <a:rPr lang="en-US" altLang="en-US" dirty="0"/>
              <a:t>If compensation is based on the marginal heat rate, added revenues should be collected through the capacity payment</a:t>
            </a:r>
          </a:p>
        </p:txBody>
      </p:sp>
    </p:spTree>
    <p:extLst>
      <p:ext uri="{BB962C8B-B14F-4D97-AF65-F5344CB8AC3E}">
        <p14:creationId xmlns:p14="http://schemas.microsoft.com/office/powerpoint/2010/main" val="966562053"/>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B40F9-F1EB-4F32-8344-FAEE3CDF477A}"/>
              </a:ext>
            </a:extLst>
          </p:cNvPr>
          <p:cNvSpPr>
            <a:spLocks noGrp="1"/>
          </p:cNvSpPr>
          <p:nvPr>
            <p:ph type="ctrTitle"/>
          </p:nvPr>
        </p:nvSpPr>
        <p:spPr/>
        <p:txBody>
          <a:bodyPr>
            <a:normAutofit fontScale="90000"/>
          </a:bodyPr>
          <a:lstStyle/>
          <a:p>
            <a:r>
              <a:rPr lang="en-029" dirty="0"/>
              <a:t>Representing Thermal Plants with a Curve for Average Heat Rates</a:t>
            </a:r>
          </a:p>
        </p:txBody>
      </p:sp>
      <p:sp>
        <p:nvSpPr>
          <p:cNvPr id="3" name="Content Placeholder 2">
            <a:extLst>
              <a:ext uri="{FF2B5EF4-FFF2-40B4-BE49-F238E27FC236}">
                <a16:creationId xmlns:a16="http://schemas.microsoft.com/office/drawing/2014/main" id="{6B7034AD-B369-49A2-989D-0A27FC0E7B9A}"/>
              </a:ext>
            </a:extLst>
          </p:cNvPr>
          <p:cNvSpPr>
            <a:spLocks noGrp="1"/>
          </p:cNvSpPr>
          <p:nvPr>
            <p:ph type="body" sz="quarter" idx="13"/>
          </p:nvPr>
        </p:nvSpPr>
        <p:spPr>
          <a:xfrm>
            <a:off x="242608" y="1600201"/>
            <a:ext cx="8232889" cy="4261104"/>
          </a:xfrm>
        </p:spPr>
        <p:txBody>
          <a:bodyPr/>
          <a:lstStyle/>
          <a:p>
            <a:r>
              <a:rPr lang="en-US" dirty="0"/>
              <a:t>An equation for the average heat rate at different levels of capacity is demonstrated below.  The screenshot demonstrates how an average heat rate can be represented by an equation with a constant, a slope and a square factor.</a:t>
            </a:r>
            <a:r>
              <a:rPr lang="en-029" dirty="0"/>
              <a:t>Test</a:t>
            </a:r>
          </a:p>
          <a:p>
            <a:endParaRPr lang="en-029" dirty="0"/>
          </a:p>
          <a:p>
            <a:endParaRPr lang="en-029" dirty="0"/>
          </a:p>
        </p:txBody>
      </p:sp>
      <p:pic>
        <p:nvPicPr>
          <p:cNvPr id="7" name="Picture 6" descr="A screenshot of a cell phone&#10;&#10;Description generated with very high confidence">
            <a:extLst>
              <a:ext uri="{FF2B5EF4-FFF2-40B4-BE49-F238E27FC236}">
                <a16:creationId xmlns:a16="http://schemas.microsoft.com/office/drawing/2014/main" id="{E5494C87-A288-405F-80E8-B1CE4C3C00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186" y="3619722"/>
            <a:ext cx="8350311" cy="1244886"/>
          </a:xfrm>
          <a:prstGeom prst="rect">
            <a:avLst/>
          </a:prstGeom>
        </p:spPr>
      </p:pic>
    </p:spTree>
    <p:extLst>
      <p:ext uri="{BB962C8B-B14F-4D97-AF65-F5344CB8AC3E}">
        <p14:creationId xmlns:p14="http://schemas.microsoft.com/office/powerpoint/2010/main" val="40927752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F3D01-FEEB-F5B3-A212-C609D91005D8}"/>
              </a:ext>
            </a:extLst>
          </p:cNvPr>
          <p:cNvSpPr>
            <a:spLocks noGrp="1"/>
          </p:cNvSpPr>
          <p:nvPr>
            <p:ph type="ctrTitle"/>
          </p:nvPr>
        </p:nvSpPr>
        <p:spPr/>
        <p:txBody>
          <a:bodyPr>
            <a:normAutofit fontScale="90000"/>
          </a:bodyPr>
          <a:lstStyle/>
          <a:p>
            <a:r>
              <a:rPr lang="en-US" dirty="0"/>
              <a:t>Implied Standard Deviation of P99 with 20% Reduction</a:t>
            </a:r>
          </a:p>
        </p:txBody>
      </p:sp>
      <p:sp>
        <p:nvSpPr>
          <p:cNvPr id="3" name="Content Placeholder 2">
            <a:extLst>
              <a:ext uri="{FF2B5EF4-FFF2-40B4-BE49-F238E27FC236}">
                <a16:creationId xmlns:a16="http://schemas.microsoft.com/office/drawing/2014/main" id="{D9693026-E8F2-A708-BC0D-F67BBBBA4397}"/>
              </a:ext>
            </a:extLst>
          </p:cNvPr>
          <p:cNvSpPr>
            <a:spLocks noGrp="1"/>
          </p:cNvSpPr>
          <p:nvPr>
            <p:ph type="body" sz="quarter" idx="13"/>
          </p:nvPr>
        </p:nvSpPr>
        <p:spPr/>
        <p:txBody>
          <a:bodyPr>
            <a:normAutofit/>
          </a:bodyPr>
          <a:lstStyle/>
          <a:p>
            <a:pPr algn="l"/>
            <a:r>
              <a:rPr lang="en-US" sz="2400" b="0" i="0" u="none" strike="noStrike" baseline="0" dirty="0">
                <a:latin typeface="ProximaNova-Regular"/>
              </a:rPr>
              <a:t>Wind farms in Texas generally </a:t>
            </a:r>
            <a:r>
              <a:rPr lang="en-US" sz="2400" b="0" i="0" u="none" strike="noStrike" baseline="0">
                <a:latin typeface="ProximaNova-Regular"/>
              </a:rPr>
              <a:t>predict  </a:t>
            </a:r>
            <a:r>
              <a:rPr lang="en-US" sz="2400" b="0" i="0" u="none" strike="noStrike" baseline="0" dirty="0">
                <a:latin typeface="ProximaNova-Regular"/>
              </a:rPr>
              <a:t>that their minimum quantity of annual energy generation (the “P99 Generation”) is approximately 80% of their expected quantity of energy generation (the “P50 Generation”). </a:t>
            </a:r>
          </a:p>
          <a:p>
            <a:pPr algn="l"/>
            <a:r>
              <a:rPr lang="en-US" sz="2400" b="0" i="0" u="none" strike="noStrike" baseline="0" dirty="0">
                <a:latin typeface="ProximaNova-Regular"/>
              </a:rPr>
              <a:t>As a result, the “80/20 Method” has emerged as a common tool for estimating the value of project revenues after settlement payments are paid to or from the wind project as a result of the P99 Hedge contract (the “Hedged Revenue”). </a:t>
            </a:r>
          </a:p>
          <a:p>
            <a:pPr algn="l"/>
            <a:r>
              <a:rPr lang="en-US" sz="2400" b="0" i="0" u="none" strike="noStrike" baseline="0" dirty="0">
                <a:latin typeface="ProximaNova-Regular"/>
              </a:rPr>
              <a:t>The 80/20 Method assumes that 80% of a wind project’s generation has been sold at the fixed price established in the P99 Hedge contract (the “Fixed Price”), with the remaining 20% sold, unhedged, on the spot market. </a:t>
            </a:r>
          </a:p>
        </p:txBody>
      </p:sp>
    </p:spTree>
    <p:extLst>
      <p:ext uri="{BB962C8B-B14F-4D97-AF65-F5344CB8AC3E}">
        <p14:creationId xmlns:p14="http://schemas.microsoft.com/office/powerpoint/2010/main" val="1747646232"/>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ctrTitle"/>
          </p:nvPr>
        </p:nvSpPr>
        <p:spPr/>
        <p:txBody>
          <a:bodyPr>
            <a:normAutofit fontScale="90000"/>
          </a:bodyPr>
          <a:lstStyle/>
          <a:p>
            <a:r>
              <a:rPr lang="en-US" altLang="en-US" dirty="0"/>
              <a:t>Computation of Incremental and Average Heat Rate</a:t>
            </a:r>
          </a:p>
        </p:txBody>
      </p:sp>
      <p:pic>
        <p:nvPicPr>
          <p:cNvPr id="79875"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005840" y="1597152"/>
            <a:ext cx="6604000" cy="4572000"/>
          </a:xfrm>
          <a:noFill/>
        </p:spPr>
      </p:pic>
    </p:spTree>
    <p:extLst>
      <p:ext uri="{BB962C8B-B14F-4D97-AF65-F5344CB8AC3E}">
        <p14:creationId xmlns:p14="http://schemas.microsoft.com/office/powerpoint/2010/main" val="1861326128"/>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ctrTitle"/>
          </p:nvPr>
        </p:nvSpPr>
        <p:spPr/>
        <p:txBody>
          <a:bodyPr/>
          <a:lstStyle/>
          <a:p>
            <a:r>
              <a:rPr lang="en-US" altLang="en-US" dirty="0"/>
              <a:t>Example of Heat Rate Curves</a:t>
            </a:r>
          </a:p>
        </p:txBody>
      </p:sp>
      <p:sp>
        <p:nvSpPr>
          <p:cNvPr id="77827" name="Content Placeholder 2"/>
          <p:cNvSpPr>
            <a:spLocks noGrp="1"/>
          </p:cNvSpPr>
          <p:nvPr>
            <p:ph type="body" sz="quarter" idx="13"/>
          </p:nvPr>
        </p:nvSpPr>
        <p:spPr>
          <a:xfrm>
            <a:off x="242609" y="1609344"/>
            <a:ext cx="4082503" cy="4306823"/>
          </a:xfrm>
        </p:spPr>
        <p:txBody>
          <a:bodyPr>
            <a:normAutofit fontScale="92500"/>
          </a:bodyPr>
          <a:lstStyle/>
          <a:p>
            <a:pPr marL="0" indent="0">
              <a:buNone/>
            </a:pPr>
            <a:r>
              <a:rPr lang="en-US" altLang="en-US" dirty="0"/>
              <a:t>If the plant is dispatched at different levels, the incremental heat rate should change. To compute the marginal heat rate curve, you can split the plant up and compute the average heat rate that declines. Then, for each block level you can compute the MMBTU input and the MWH output. The incremental heat rate is the change in MMBTU divided by the change in output for different levels of plant operation.</a:t>
            </a:r>
          </a:p>
        </p:txBody>
      </p:sp>
      <p:pic>
        <p:nvPicPr>
          <p:cNvPr id="778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5112" y="2290261"/>
            <a:ext cx="4475922" cy="2717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6785270"/>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19307-BBFF-4BF0-A6F4-D08254A096B7}"/>
              </a:ext>
            </a:extLst>
          </p:cNvPr>
          <p:cNvSpPr>
            <a:spLocks noGrp="1"/>
          </p:cNvSpPr>
          <p:nvPr>
            <p:ph type="ctrTitle"/>
          </p:nvPr>
        </p:nvSpPr>
        <p:spPr/>
        <p:txBody>
          <a:bodyPr>
            <a:normAutofit fontScale="90000"/>
          </a:bodyPr>
          <a:lstStyle/>
          <a:p>
            <a:r>
              <a:rPr lang="en-029" dirty="0"/>
              <a:t>Incorporating Demand Elasticity in the Supply and Demand Analysis</a:t>
            </a:r>
          </a:p>
        </p:txBody>
      </p:sp>
      <p:sp>
        <p:nvSpPr>
          <p:cNvPr id="3" name="Content Placeholder 2">
            <a:extLst>
              <a:ext uri="{FF2B5EF4-FFF2-40B4-BE49-F238E27FC236}">
                <a16:creationId xmlns:a16="http://schemas.microsoft.com/office/drawing/2014/main" id="{83F2A609-ACA8-4EA2-A538-7097B70868C7}"/>
              </a:ext>
            </a:extLst>
          </p:cNvPr>
          <p:cNvSpPr>
            <a:spLocks noGrp="1"/>
          </p:cNvSpPr>
          <p:nvPr>
            <p:ph type="body" sz="quarter" idx="13"/>
          </p:nvPr>
        </p:nvSpPr>
        <p:spPr>
          <a:xfrm>
            <a:off x="242609" y="1600201"/>
            <a:ext cx="8224736" cy="4279392"/>
          </a:xfrm>
        </p:spPr>
        <p:txBody>
          <a:bodyPr/>
          <a:lstStyle/>
          <a:p>
            <a:r>
              <a:rPr lang="en-029" dirty="0"/>
              <a:t>The manner in which demand elasticity can be included in the analysis is demonstrated below.</a:t>
            </a:r>
          </a:p>
          <a:p>
            <a:endParaRPr lang="en-029" dirty="0"/>
          </a:p>
        </p:txBody>
      </p:sp>
      <p:pic>
        <p:nvPicPr>
          <p:cNvPr id="6" name="Picture 5" descr="A screenshot of a cell phone&#10;&#10;Description generated with high confidence">
            <a:extLst>
              <a:ext uri="{FF2B5EF4-FFF2-40B4-BE49-F238E27FC236}">
                <a16:creationId xmlns:a16="http://schemas.microsoft.com/office/drawing/2014/main" id="{03DD7D68-08B8-4230-A233-A0430F5258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217" y="3282684"/>
            <a:ext cx="7842127" cy="2369597"/>
          </a:xfrm>
          <a:prstGeom prst="rect">
            <a:avLst/>
          </a:prstGeom>
        </p:spPr>
      </p:pic>
    </p:spTree>
    <p:extLst>
      <p:ext uri="{BB962C8B-B14F-4D97-AF65-F5344CB8AC3E}">
        <p14:creationId xmlns:p14="http://schemas.microsoft.com/office/powerpoint/2010/main" val="3999701142"/>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8DF8A-ED54-402D-A1FE-8427106EB272}"/>
              </a:ext>
            </a:extLst>
          </p:cNvPr>
          <p:cNvSpPr>
            <a:spLocks noGrp="1"/>
          </p:cNvSpPr>
          <p:nvPr>
            <p:ph type="ctrTitle"/>
          </p:nvPr>
        </p:nvSpPr>
        <p:spPr/>
        <p:txBody>
          <a:bodyPr>
            <a:normAutofit fontScale="90000"/>
          </a:bodyPr>
          <a:lstStyle/>
          <a:p>
            <a:r>
              <a:rPr lang="en-029" dirty="0"/>
              <a:t>Demand Analysis and Hour by Hour Forecast</a:t>
            </a:r>
          </a:p>
        </p:txBody>
      </p:sp>
      <p:sp>
        <p:nvSpPr>
          <p:cNvPr id="3" name="Content Placeholder 2">
            <a:extLst>
              <a:ext uri="{FF2B5EF4-FFF2-40B4-BE49-F238E27FC236}">
                <a16:creationId xmlns:a16="http://schemas.microsoft.com/office/drawing/2014/main" id="{FA42D2AF-0A53-476F-A603-98BA43569FA1}"/>
              </a:ext>
            </a:extLst>
          </p:cNvPr>
          <p:cNvSpPr>
            <a:spLocks noGrp="1"/>
          </p:cNvSpPr>
          <p:nvPr>
            <p:ph type="body" sz="quarter" idx="13"/>
          </p:nvPr>
        </p:nvSpPr>
        <p:spPr>
          <a:xfrm>
            <a:off x="242609" y="1600201"/>
            <a:ext cx="8352752" cy="4279392"/>
          </a:xfrm>
        </p:spPr>
        <p:txBody>
          <a:bodyPr>
            <a:normAutofit fontScale="92500"/>
          </a:bodyPr>
          <a:lstStyle/>
          <a:p>
            <a:r>
              <a:rPr lang="en-029" dirty="0"/>
              <a:t>Once you have the supply stack build with the marginal cost and the total cost for a single hour, you can repeat the process for many hours.</a:t>
            </a:r>
          </a:p>
          <a:p>
            <a:r>
              <a:rPr lang="en-029" dirty="0"/>
              <a:t>To extend the analysis to multiple hours, you can use a data table.</a:t>
            </a:r>
          </a:p>
          <a:p>
            <a:r>
              <a:rPr lang="en-029" dirty="0"/>
              <a:t>A data table takes a variable output like the total cost for an hour and can repeat the calculation as many times as you want.</a:t>
            </a:r>
          </a:p>
          <a:p>
            <a:r>
              <a:rPr lang="en-029" dirty="0"/>
              <a:t>In this case, you want to repeat the calculation of marginal cost and total cost many times for different amounts of load.</a:t>
            </a:r>
          </a:p>
          <a:p>
            <a:r>
              <a:rPr lang="en-029" dirty="0"/>
              <a:t>A data table must be structured in a particular manner where the output such as the total cost or the marginal cost must be put in one place and the load such as on a row.  The load then must be in a column.</a:t>
            </a:r>
          </a:p>
        </p:txBody>
      </p:sp>
    </p:spTree>
    <p:extLst>
      <p:ext uri="{BB962C8B-B14F-4D97-AF65-F5344CB8AC3E}">
        <p14:creationId xmlns:p14="http://schemas.microsoft.com/office/powerpoint/2010/main" val="113521314"/>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3E8DD-2F8B-4B39-8CB0-E571B74E6394}"/>
              </a:ext>
            </a:extLst>
          </p:cNvPr>
          <p:cNvSpPr>
            <a:spLocks noGrp="1"/>
          </p:cNvSpPr>
          <p:nvPr>
            <p:ph type="ctrTitle"/>
          </p:nvPr>
        </p:nvSpPr>
        <p:spPr/>
        <p:txBody>
          <a:bodyPr>
            <a:normAutofit fontScale="90000"/>
          </a:bodyPr>
          <a:lstStyle/>
          <a:p>
            <a:r>
              <a:rPr lang="en-029" dirty="0"/>
              <a:t>Demonstration of Technical Aspects of Making a Data Table to Simulate Hour by Hour</a:t>
            </a:r>
          </a:p>
        </p:txBody>
      </p:sp>
      <p:sp>
        <p:nvSpPr>
          <p:cNvPr id="3" name="Content Placeholder 2">
            <a:extLst>
              <a:ext uri="{FF2B5EF4-FFF2-40B4-BE49-F238E27FC236}">
                <a16:creationId xmlns:a16="http://schemas.microsoft.com/office/drawing/2014/main" id="{E3907534-26A0-47EA-9025-1FF131ADF458}"/>
              </a:ext>
            </a:extLst>
          </p:cNvPr>
          <p:cNvSpPr>
            <a:spLocks noGrp="1"/>
          </p:cNvSpPr>
          <p:nvPr>
            <p:ph type="body" sz="quarter" idx="13"/>
          </p:nvPr>
        </p:nvSpPr>
        <p:spPr>
          <a:xfrm>
            <a:off x="242609" y="1600200"/>
            <a:ext cx="3789896" cy="4487656"/>
          </a:xfrm>
        </p:spPr>
        <p:txBody>
          <a:bodyPr/>
          <a:lstStyle/>
          <a:p>
            <a:pPr marL="0" indent="0">
              <a:buNone/>
            </a:pPr>
            <a:r>
              <a:rPr lang="en-029" dirty="0"/>
              <a:t>The illustration below demonstrates how you can make a datatable that simulates costs on an hour by hour basis using a data table. The number on the top and the right is from the supply curve analysis. The demand is the Column Input in the data table.</a:t>
            </a:r>
          </a:p>
          <a:p>
            <a:endParaRPr lang="en-029" dirty="0"/>
          </a:p>
        </p:txBody>
      </p:sp>
      <p:pic>
        <p:nvPicPr>
          <p:cNvPr id="5" name="Picture 4">
            <a:extLst>
              <a:ext uri="{FF2B5EF4-FFF2-40B4-BE49-F238E27FC236}">
                <a16:creationId xmlns:a16="http://schemas.microsoft.com/office/drawing/2014/main" id="{F6474C62-365D-427E-9677-1F473A46FA2C}"/>
              </a:ext>
            </a:extLst>
          </p:cNvPr>
          <p:cNvPicPr>
            <a:picLocks noChangeAspect="1"/>
          </p:cNvPicPr>
          <p:nvPr/>
        </p:nvPicPr>
        <p:blipFill>
          <a:blip r:embed="rId2"/>
          <a:stretch>
            <a:fillRect/>
          </a:stretch>
        </p:blipFill>
        <p:spPr>
          <a:xfrm>
            <a:off x="4659058" y="1761867"/>
            <a:ext cx="3190875" cy="3952875"/>
          </a:xfrm>
          <a:prstGeom prst="rect">
            <a:avLst/>
          </a:prstGeom>
        </p:spPr>
      </p:pic>
    </p:spTree>
    <p:extLst>
      <p:ext uri="{BB962C8B-B14F-4D97-AF65-F5344CB8AC3E}">
        <p14:creationId xmlns:p14="http://schemas.microsoft.com/office/powerpoint/2010/main" val="2261022445"/>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63FD9-A57E-41B3-A9DE-6925C2B018B0}"/>
              </a:ext>
            </a:extLst>
          </p:cNvPr>
          <p:cNvSpPr>
            <a:spLocks noGrp="1"/>
          </p:cNvSpPr>
          <p:nvPr>
            <p:ph type="ctrTitle"/>
          </p:nvPr>
        </p:nvSpPr>
        <p:spPr/>
        <p:txBody>
          <a:bodyPr>
            <a:normAutofit fontScale="90000"/>
          </a:bodyPr>
          <a:lstStyle/>
          <a:p>
            <a:r>
              <a:rPr lang="en-029" dirty="0"/>
              <a:t>More Efficient Hour by Hour Cost with VBA</a:t>
            </a:r>
          </a:p>
        </p:txBody>
      </p:sp>
      <p:sp>
        <p:nvSpPr>
          <p:cNvPr id="3" name="Content Placeholder 2">
            <a:extLst>
              <a:ext uri="{FF2B5EF4-FFF2-40B4-BE49-F238E27FC236}">
                <a16:creationId xmlns:a16="http://schemas.microsoft.com/office/drawing/2014/main" id="{A7FCBA83-5C4B-448A-90A0-930D637CD0E4}"/>
              </a:ext>
            </a:extLst>
          </p:cNvPr>
          <p:cNvSpPr>
            <a:spLocks noGrp="1"/>
          </p:cNvSpPr>
          <p:nvPr>
            <p:ph type="body" sz="quarter" idx="13"/>
          </p:nvPr>
        </p:nvSpPr>
        <p:spPr/>
        <p:txBody>
          <a:bodyPr/>
          <a:lstStyle/>
          <a:p>
            <a:r>
              <a:rPr lang="en-029" dirty="0"/>
              <a:t>Data tables have a number of problems for simulation. Instead of using the data tables you create VBA code.  The VBA code avoids the necessity to put the data table in a single sheet and it can be used to make the tables more flexible. The code below is an illustration of how to create the VBA.</a:t>
            </a:r>
          </a:p>
          <a:p>
            <a:endParaRPr lang="en-029" dirty="0"/>
          </a:p>
          <a:p>
            <a:endParaRPr lang="en-029" dirty="0"/>
          </a:p>
        </p:txBody>
      </p:sp>
      <p:pic>
        <p:nvPicPr>
          <p:cNvPr id="5" name="Picture 4">
            <a:extLst>
              <a:ext uri="{FF2B5EF4-FFF2-40B4-BE49-F238E27FC236}">
                <a16:creationId xmlns:a16="http://schemas.microsoft.com/office/drawing/2014/main" id="{BA57639E-0146-4A7E-9785-F53759A46B9F}"/>
              </a:ext>
            </a:extLst>
          </p:cNvPr>
          <p:cNvPicPr>
            <a:picLocks noChangeAspect="1"/>
          </p:cNvPicPr>
          <p:nvPr/>
        </p:nvPicPr>
        <p:blipFill>
          <a:blip r:embed="rId2"/>
          <a:stretch>
            <a:fillRect/>
          </a:stretch>
        </p:blipFill>
        <p:spPr>
          <a:xfrm>
            <a:off x="5754756" y="3250835"/>
            <a:ext cx="2248729" cy="3207116"/>
          </a:xfrm>
          <a:prstGeom prst="rect">
            <a:avLst/>
          </a:prstGeom>
        </p:spPr>
      </p:pic>
      <p:pic>
        <p:nvPicPr>
          <p:cNvPr id="6" name="Picture 5">
            <a:extLst>
              <a:ext uri="{FF2B5EF4-FFF2-40B4-BE49-F238E27FC236}">
                <a16:creationId xmlns:a16="http://schemas.microsoft.com/office/drawing/2014/main" id="{5A8F9547-0835-4C8B-A4D7-3E06880888BA}"/>
              </a:ext>
            </a:extLst>
          </p:cNvPr>
          <p:cNvPicPr>
            <a:picLocks noChangeAspect="1"/>
          </p:cNvPicPr>
          <p:nvPr/>
        </p:nvPicPr>
        <p:blipFill>
          <a:blip r:embed="rId3"/>
          <a:stretch>
            <a:fillRect/>
          </a:stretch>
        </p:blipFill>
        <p:spPr>
          <a:xfrm>
            <a:off x="191594" y="3250834"/>
            <a:ext cx="5368356" cy="3368627"/>
          </a:xfrm>
          <a:prstGeom prst="rect">
            <a:avLst/>
          </a:prstGeom>
        </p:spPr>
      </p:pic>
    </p:spTree>
    <p:extLst>
      <p:ext uri="{BB962C8B-B14F-4D97-AF65-F5344CB8AC3E}">
        <p14:creationId xmlns:p14="http://schemas.microsoft.com/office/powerpoint/2010/main" val="3836543296"/>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0BCEE-0148-4F07-8C5B-73E6947AB57E}"/>
              </a:ext>
            </a:extLst>
          </p:cNvPr>
          <p:cNvSpPr>
            <a:spLocks noGrp="1"/>
          </p:cNvSpPr>
          <p:nvPr>
            <p:ph type="ctrTitle"/>
          </p:nvPr>
        </p:nvSpPr>
        <p:spPr/>
        <p:txBody>
          <a:bodyPr/>
          <a:lstStyle/>
          <a:p>
            <a:r>
              <a:rPr lang="en-029" dirty="0"/>
              <a:t>Adjustments for Solar, Wind and Hydro</a:t>
            </a:r>
          </a:p>
        </p:txBody>
      </p:sp>
    </p:spTree>
    <p:extLst>
      <p:ext uri="{BB962C8B-B14F-4D97-AF65-F5344CB8AC3E}">
        <p14:creationId xmlns:p14="http://schemas.microsoft.com/office/powerpoint/2010/main" val="1851961083"/>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755B8-6C3E-40BA-A01E-E003A8D0D0D7}"/>
              </a:ext>
            </a:extLst>
          </p:cNvPr>
          <p:cNvSpPr>
            <a:spLocks noGrp="1"/>
          </p:cNvSpPr>
          <p:nvPr>
            <p:ph type="ctrTitle"/>
          </p:nvPr>
        </p:nvSpPr>
        <p:spPr/>
        <p:txBody>
          <a:bodyPr>
            <a:normAutofit fontScale="90000"/>
          </a:bodyPr>
          <a:lstStyle/>
          <a:p>
            <a:r>
              <a:rPr lang="en-029" dirty="0"/>
              <a:t>Adjusting Demand for Renewable Energy</a:t>
            </a:r>
          </a:p>
        </p:txBody>
      </p:sp>
      <p:sp>
        <p:nvSpPr>
          <p:cNvPr id="3" name="Content Placeholder 2">
            <a:extLst>
              <a:ext uri="{FF2B5EF4-FFF2-40B4-BE49-F238E27FC236}">
                <a16:creationId xmlns:a16="http://schemas.microsoft.com/office/drawing/2014/main" id="{10B69737-3F94-409F-A991-A552D828D5E7}"/>
              </a:ext>
            </a:extLst>
          </p:cNvPr>
          <p:cNvSpPr>
            <a:spLocks noGrp="1"/>
          </p:cNvSpPr>
          <p:nvPr>
            <p:ph type="body" sz="quarter" idx="13"/>
          </p:nvPr>
        </p:nvSpPr>
        <p:spPr/>
        <p:txBody>
          <a:bodyPr/>
          <a:lstStyle/>
          <a:p>
            <a:r>
              <a:rPr lang="en-029" dirty="0"/>
              <a:t>In working through the details of an hour by hour production simulation, you need the amount of the load and also the hour by hour amount of the load reduction caused by solar, wind and hydro.</a:t>
            </a:r>
          </a:p>
          <a:p>
            <a:r>
              <a:rPr lang="en-029" dirty="0"/>
              <a:t>For solar, you can get the solar patterns of the day from websites and then adjust for the amount of the capacity</a:t>
            </a:r>
          </a:p>
          <a:p>
            <a:r>
              <a:rPr lang="en-029" dirty="0"/>
              <a:t>For wind, you can do something similar, but the analysis is more complex because of power curves</a:t>
            </a:r>
          </a:p>
          <a:p>
            <a:r>
              <a:rPr lang="en-029" dirty="0"/>
              <a:t>For hydro, the analysis depends if the hydro is run of the river or storage hydro.  This is explained below.</a:t>
            </a:r>
          </a:p>
        </p:txBody>
      </p:sp>
    </p:spTree>
    <p:extLst>
      <p:ext uri="{BB962C8B-B14F-4D97-AF65-F5344CB8AC3E}">
        <p14:creationId xmlns:p14="http://schemas.microsoft.com/office/powerpoint/2010/main" val="293867387"/>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FC4B0-8403-4C8C-B344-60D38D18DAE0}"/>
              </a:ext>
            </a:extLst>
          </p:cNvPr>
          <p:cNvSpPr>
            <a:spLocks noGrp="1"/>
          </p:cNvSpPr>
          <p:nvPr>
            <p:ph type="ctrTitle"/>
          </p:nvPr>
        </p:nvSpPr>
        <p:spPr/>
        <p:txBody>
          <a:bodyPr>
            <a:normAutofit fontScale="90000"/>
          </a:bodyPr>
          <a:lstStyle/>
          <a:p>
            <a:r>
              <a:rPr lang="en-029" dirty="0"/>
              <a:t>Evaluating the Costs and Benefits of Renewable Energy</a:t>
            </a:r>
          </a:p>
        </p:txBody>
      </p:sp>
      <p:sp>
        <p:nvSpPr>
          <p:cNvPr id="3" name="Content Placeholder 2">
            <a:extLst>
              <a:ext uri="{FF2B5EF4-FFF2-40B4-BE49-F238E27FC236}">
                <a16:creationId xmlns:a16="http://schemas.microsoft.com/office/drawing/2014/main" id="{8CBEB1F5-EB74-4F3F-AFD6-13493B642A0C}"/>
              </a:ext>
            </a:extLst>
          </p:cNvPr>
          <p:cNvSpPr>
            <a:spLocks noGrp="1"/>
          </p:cNvSpPr>
          <p:nvPr>
            <p:ph type="body" sz="quarter" idx="13"/>
          </p:nvPr>
        </p:nvSpPr>
        <p:spPr>
          <a:xfrm>
            <a:off x="242609" y="1600200"/>
            <a:ext cx="8270456" cy="4379976"/>
          </a:xfrm>
        </p:spPr>
        <p:txBody>
          <a:bodyPr>
            <a:normAutofit fontScale="92500" lnSpcReduction="10000"/>
          </a:bodyPr>
          <a:lstStyle/>
          <a:p>
            <a:pPr marL="0" indent="0">
              <a:buNone/>
            </a:pPr>
            <a:r>
              <a:rPr lang="en-029" dirty="0"/>
              <a:t>If you want to measure how much solar, wind or hydro power will save for people in the country, you can do the following:</a:t>
            </a:r>
          </a:p>
          <a:p>
            <a:r>
              <a:rPr lang="en-029" dirty="0"/>
              <a:t>First, allocate the amount of solar, wind or hydro power to each hour using weather data as explained below.</a:t>
            </a:r>
          </a:p>
          <a:p>
            <a:r>
              <a:rPr lang="en-029" dirty="0"/>
              <a:t>Second, incorporate the renewable energy as a reduction in demand so the thermal will dispatch against the net demand and not the gross demand as illustrated on the charts of supply and demand below.</a:t>
            </a:r>
          </a:p>
          <a:p>
            <a:r>
              <a:rPr lang="en-029" dirty="0"/>
              <a:t>Third, add up the cost for each hour with and without different renewable strategies.  When you add up the cost with a lot of solar, and the cost with not much solar, you can see the effect on costs.</a:t>
            </a:r>
          </a:p>
          <a:p>
            <a:r>
              <a:rPr lang="en-029" dirty="0"/>
              <a:t>Fourth, compare the cost savings from solar with the fixed cost of solar where the fixed cost of solar includes the capital cost (cost/kW x CCR) and the fixed O&amp;M cost – Cost/kW-year.</a:t>
            </a:r>
          </a:p>
        </p:txBody>
      </p:sp>
    </p:spTree>
    <p:extLst>
      <p:ext uri="{BB962C8B-B14F-4D97-AF65-F5344CB8AC3E}">
        <p14:creationId xmlns:p14="http://schemas.microsoft.com/office/powerpoint/2010/main" val="4257882095"/>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A0EAE-4FF7-4BA4-A5D8-1583D54CDB6C}"/>
              </a:ext>
            </a:extLst>
          </p:cNvPr>
          <p:cNvSpPr>
            <a:spLocks noGrp="1"/>
          </p:cNvSpPr>
          <p:nvPr>
            <p:ph type="ctrTitle"/>
          </p:nvPr>
        </p:nvSpPr>
        <p:spPr/>
        <p:txBody>
          <a:bodyPr>
            <a:normAutofit fontScale="90000"/>
          </a:bodyPr>
          <a:lstStyle/>
          <a:p>
            <a:r>
              <a:rPr lang="en-029" dirty="0"/>
              <a:t>Computing Net Demand with Renewables</a:t>
            </a:r>
          </a:p>
        </p:txBody>
      </p:sp>
      <p:sp>
        <p:nvSpPr>
          <p:cNvPr id="3" name="Content Placeholder 2">
            <a:extLst>
              <a:ext uri="{FF2B5EF4-FFF2-40B4-BE49-F238E27FC236}">
                <a16:creationId xmlns:a16="http://schemas.microsoft.com/office/drawing/2014/main" id="{3D9A4199-76BB-4FCA-A027-5D1791295060}"/>
              </a:ext>
            </a:extLst>
          </p:cNvPr>
          <p:cNvSpPr>
            <a:spLocks noGrp="1"/>
          </p:cNvSpPr>
          <p:nvPr>
            <p:ph type="body" sz="quarter" idx="13"/>
          </p:nvPr>
        </p:nvSpPr>
        <p:spPr>
          <a:xfrm>
            <a:off x="178600" y="1874521"/>
            <a:ext cx="3326975" cy="3630168"/>
          </a:xfrm>
        </p:spPr>
        <p:txBody>
          <a:bodyPr>
            <a:normAutofit fontScale="92500" lnSpcReduction="20000"/>
          </a:bodyPr>
          <a:lstStyle/>
          <a:p>
            <a:pPr marL="0" indent="0">
              <a:buNone/>
            </a:pPr>
            <a:r>
              <a:rPr lang="en-029" dirty="0"/>
              <a:t>The screenshot below illustrates how you can incorporate renewables into the hour by hour cost analysis. You need the pattern of solar, wind or hydro power.  You can start with the general patter in different hours and different seasons and then convert the data to percentages.  The percentages can then be multiplied by the renewable capacity.</a:t>
            </a:r>
          </a:p>
          <a:p>
            <a:endParaRPr lang="en-029" dirty="0"/>
          </a:p>
        </p:txBody>
      </p:sp>
      <p:pic>
        <p:nvPicPr>
          <p:cNvPr id="5" name="Picture 4">
            <a:extLst>
              <a:ext uri="{FF2B5EF4-FFF2-40B4-BE49-F238E27FC236}">
                <a16:creationId xmlns:a16="http://schemas.microsoft.com/office/drawing/2014/main" id="{C4AA0067-1F61-4708-95E7-D6359DAD8F1C}"/>
              </a:ext>
            </a:extLst>
          </p:cNvPr>
          <p:cNvPicPr>
            <a:picLocks noChangeAspect="1"/>
          </p:cNvPicPr>
          <p:nvPr/>
        </p:nvPicPr>
        <p:blipFill>
          <a:blip r:embed="rId2"/>
          <a:stretch>
            <a:fillRect/>
          </a:stretch>
        </p:blipFill>
        <p:spPr>
          <a:xfrm>
            <a:off x="3688455" y="2357874"/>
            <a:ext cx="5098929" cy="2688364"/>
          </a:xfrm>
          <a:prstGeom prst="rect">
            <a:avLst/>
          </a:prstGeom>
        </p:spPr>
      </p:pic>
    </p:spTree>
    <p:extLst>
      <p:ext uri="{BB962C8B-B14F-4D97-AF65-F5344CB8AC3E}">
        <p14:creationId xmlns:p14="http://schemas.microsoft.com/office/powerpoint/2010/main" val="2830604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47EAB-F4BB-214E-6F08-E5510A948A1D}"/>
              </a:ext>
            </a:extLst>
          </p:cNvPr>
          <p:cNvSpPr>
            <a:spLocks noGrp="1"/>
          </p:cNvSpPr>
          <p:nvPr>
            <p:ph type="ctrTitle"/>
          </p:nvPr>
        </p:nvSpPr>
        <p:spPr/>
        <p:txBody>
          <a:bodyPr>
            <a:normAutofit fontScale="90000"/>
          </a:bodyPr>
          <a:lstStyle/>
          <a:p>
            <a:r>
              <a:rPr lang="en-US" dirty="0"/>
              <a:t>One of the Big Problems – Don’t Get to the Fundamental Concepts</a:t>
            </a:r>
          </a:p>
        </p:txBody>
      </p:sp>
      <p:sp>
        <p:nvSpPr>
          <p:cNvPr id="3" name="Content Placeholder 2">
            <a:extLst>
              <a:ext uri="{FF2B5EF4-FFF2-40B4-BE49-F238E27FC236}">
                <a16:creationId xmlns:a16="http://schemas.microsoft.com/office/drawing/2014/main" id="{94AA9FE4-B3F7-4F7D-B2C4-F0C1FF7CE7E2}"/>
              </a:ext>
            </a:extLst>
          </p:cNvPr>
          <p:cNvSpPr>
            <a:spLocks noGrp="1"/>
          </p:cNvSpPr>
          <p:nvPr>
            <p:ph type="body" sz="quarter" idx="13"/>
          </p:nvPr>
        </p:nvSpPr>
        <p:spPr>
          <a:xfrm>
            <a:off x="242609" y="1801368"/>
            <a:ext cx="8115007" cy="4159165"/>
          </a:xfrm>
        </p:spPr>
        <p:txBody>
          <a:bodyPr>
            <a:normAutofit fontScale="85000" lnSpcReduction="10000"/>
          </a:bodyPr>
          <a:lstStyle/>
          <a:p>
            <a:pPr algn="l"/>
            <a:r>
              <a:rPr lang="en-US" dirty="0">
                <a:latin typeface="Lato" panose="020F0502020204030203" pitchFamily="34" charset="0"/>
              </a:rPr>
              <a:t>T</a:t>
            </a:r>
            <a:r>
              <a:rPr lang="en-US" b="0" i="0" u="none" strike="noStrike" baseline="0" dirty="0">
                <a:latin typeface="Lato" panose="020F0502020204030203" pitchFamily="34" charset="0"/>
              </a:rPr>
              <a:t>he Market-Averaged P25 Indices (an average of the quarterly changes in each ISO) increased for the third-consecutive quarter</a:t>
            </a:r>
          </a:p>
          <a:p>
            <a:pPr lvl="1" algn="l"/>
            <a:r>
              <a:rPr lang="en-US" sz="2000" b="0" i="0" u="none" strike="noStrike" baseline="0" dirty="0">
                <a:solidFill>
                  <a:schemeClr val="tx1"/>
                </a:solidFill>
                <a:latin typeface="Lato" panose="020F0502020204030203" pitchFamily="34" charset="0"/>
              </a:rPr>
              <a:t>the Blended (wind and solar) P25 Index rising 5.9% to $36.30 per MWh. </a:t>
            </a:r>
          </a:p>
          <a:p>
            <a:pPr lvl="1" algn="l"/>
            <a:r>
              <a:rPr lang="en-US" sz="2000" b="0" i="0" u="none" strike="noStrike" baseline="0" dirty="0">
                <a:solidFill>
                  <a:schemeClr val="tx1"/>
                </a:solidFill>
                <a:latin typeface="Lato" panose="020F0502020204030203" pitchFamily="34" charset="0"/>
              </a:rPr>
              <a:t>The Market-Averaged P25 Index for solar PPA offers increased 5.7% to $34.25 per MWh</a:t>
            </a:r>
          </a:p>
          <a:p>
            <a:pPr lvl="1" algn="l"/>
            <a:r>
              <a:rPr lang="en-US" sz="2000" b="0" i="0" u="none" strike="noStrike" baseline="0" dirty="0">
                <a:solidFill>
                  <a:schemeClr val="tx1"/>
                </a:solidFill>
                <a:latin typeface="Lato" panose="020F0502020204030203" pitchFamily="34" charset="0"/>
              </a:rPr>
              <a:t>The Wind Index increased 6.1% to $38.36 per MWh. </a:t>
            </a:r>
            <a:endParaRPr lang="en-US" sz="3200" dirty="0">
              <a:solidFill>
                <a:schemeClr val="tx1"/>
              </a:solidFill>
            </a:endParaRPr>
          </a:p>
          <a:p>
            <a:pPr algn="l"/>
            <a:r>
              <a:rPr lang="en-US" dirty="0"/>
              <a:t>Some </a:t>
            </a:r>
            <a:r>
              <a:rPr lang="en-US" dirty="0" err="1"/>
              <a:t>vPPA’s</a:t>
            </a:r>
            <a:r>
              <a:rPr lang="en-US" dirty="0"/>
              <a:t> that combine batteries bifurcate grid injection from generation and grid injection from batteries (that were charged from </a:t>
            </a:r>
            <a:r>
              <a:rPr lang="en-US" dirty="0" err="1"/>
              <a:t>pv</a:t>
            </a:r>
            <a:r>
              <a:rPr lang="en-US" dirty="0"/>
              <a:t>/wind) and will have different upside sharing ratios.</a:t>
            </a:r>
          </a:p>
          <a:p>
            <a:pPr algn="l"/>
            <a:r>
              <a:rPr lang="en-US" dirty="0"/>
              <a:t>Regulated Markets</a:t>
            </a:r>
          </a:p>
          <a:p>
            <a:pPr lvl="1" algn="l"/>
            <a:r>
              <a:rPr lang="en-US" dirty="0">
                <a:solidFill>
                  <a:schemeClr val="tx1"/>
                </a:solidFill>
              </a:rPr>
              <a:t>Only Sleaved or Green tariff PPA’S options for Sellers, other than traditional utility PPAs, or Qualifying Facility avoided cost contract.</a:t>
            </a:r>
          </a:p>
          <a:p>
            <a:pPr lvl="1" algn="l"/>
            <a:r>
              <a:rPr lang="en-US" dirty="0">
                <a:solidFill>
                  <a:schemeClr val="tx1"/>
                </a:solidFill>
              </a:rPr>
              <a:t>For instance, using same CFD mechanics, but using RECs as contractual PPA item that is being settled, with the RECs value being based on energy prices.</a:t>
            </a:r>
          </a:p>
        </p:txBody>
      </p:sp>
    </p:spTree>
    <p:extLst>
      <p:ext uri="{BB962C8B-B14F-4D97-AF65-F5344CB8AC3E}">
        <p14:creationId xmlns:p14="http://schemas.microsoft.com/office/powerpoint/2010/main" val="8497609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CC78B-5980-D7E4-26E1-69C34EADAE94}"/>
              </a:ext>
            </a:extLst>
          </p:cNvPr>
          <p:cNvSpPr>
            <a:spLocks noGrp="1"/>
          </p:cNvSpPr>
          <p:nvPr>
            <p:ph type="ctrTitle"/>
          </p:nvPr>
        </p:nvSpPr>
        <p:spPr/>
        <p:txBody>
          <a:bodyPr/>
          <a:lstStyle/>
          <a:p>
            <a:r>
              <a:rPr lang="en-US" dirty="0"/>
              <a:t>Understand P50 and P99</a:t>
            </a:r>
          </a:p>
        </p:txBody>
      </p:sp>
      <p:sp>
        <p:nvSpPr>
          <p:cNvPr id="3" name="Text Placeholder 2">
            <a:extLst>
              <a:ext uri="{FF2B5EF4-FFF2-40B4-BE49-F238E27FC236}">
                <a16:creationId xmlns:a16="http://schemas.microsoft.com/office/drawing/2014/main" id="{4EFA9C85-24FF-F4C6-2580-A053094D91B8}"/>
              </a:ext>
            </a:extLst>
          </p:cNvPr>
          <p:cNvSpPr>
            <a:spLocks noGrp="1"/>
          </p:cNvSpPr>
          <p:nvPr>
            <p:ph type="body" sz="quarter" idx="13"/>
          </p:nvPr>
        </p:nvSpPr>
        <p:spPr/>
        <p:txBody>
          <a:bodyPr/>
          <a:lstStyle/>
          <a:p>
            <a:r>
              <a:rPr lang="en-US" dirty="0"/>
              <a:t>Need to understand that statistics of hourly, daily, monthly and annual</a:t>
            </a:r>
          </a:p>
          <a:p>
            <a:r>
              <a:rPr lang="en-US" dirty="0"/>
              <a:t>Bankers need P90 or P99 on an annual basis</a:t>
            </a:r>
          </a:p>
          <a:p>
            <a:r>
              <a:rPr lang="en-US" dirty="0"/>
              <a:t>Mean squared error</a:t>
            </a:r>
          </a:p>
          <a:p>
            <a:pPr lvl="1"/>
            <a:r>
              <a:rPr lang="en-US" dirty="0"/>
              <a:t>Cannot add standard deviation</a:t>
            </a:r>
          </a:p>
          <a:p>
            <a:pPr lvl="1"/>
            <a:r>
              <a:rPr lang="en-US" dirty="0"/>
              <a:t>Standard deviation of small increments is much more than aggregate standard deviation </a:t>
            </a:r>
          </a:p>
        </p:txBody>
      </p:sp>
    </p:spTree>
    <p:extLst>
      <p:ext uri="{BB962C8B-B14F-4D97-AF65-F5344CB8AC3E}">
        <p14:creationId xmlns:p14="http://schemas.microsoft.com/office/powerpoint/2010/main" val="2780363666"/>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70206-EE41-4853-BF69-6B71CA4918BB}"/>
              </a:ext>
            </a:extLst>
          </p:cNvPr>
          <p:cNvSpPr>
            <a:spLocks noGrp="1"/>
          </p:cNvSpPr>
          <p:nvPr>
            <p:ph type="ctrTitle"/>
          </p:nvPr>
        </p:nvSpPr>
        <p:spPr>
          <a:xfrm>
            <a:off x="114021" y="916448"/>
            <a:ext cx="8649509" cy="488877"/>
          </a:xfrm>
        </p:spPr>
        <p:txBody>
          <a:bodyPr>
            <a:normAutofit fontScale="90000"/>
          </a:bodyPr>
          <a:lstStyle/>
          <a:p>
            <a:r>
              <a:rPr lang="en-029" dirty="0"/>
              <a:t>Production and Price depend on the shape of the supply curve and the level of demand net of wind, solar and hydro</a:t>
            </a:r>
          </a:p>
        </p:txBody>
      </p:sp>
      <p:sp>
        <p:nvSpPr>
          <p:cNvPr id="3" name="Content Placeholder 2">
            <a:extLst>
              <a:ext uri="{FF2B5EF4-FFF2-40B4-BE49-F238E27FC236}">
                <a16:creationId xmlns:a16="http://schemas.microsoft.com/office/drawing/2014/main" id="{B9DC9CDC-2F3C-42A5-B5C6-85FD75D5AAA6}"/>
              </a:ext>
            </a:extLst>
          </p:cNvPr>
          <p:cNvSpPr>
            <a:spLocks noGrp="1"/>
          </p:cNvSpPr>
          <p:nvPr>
            <p:ph type="body" sz="quarter" idx="13"/>
          </p:nvPr>
        </p:nvSpPr>
        <p:spPr>
          <a:xfrm>
            <a:off x="242608" y="2173273"/>
            <a:ext cx="2866352" cy="3639312"/>
          </a:xfrm>
        </p:spPr>
        <p:txBody>
          <a:bodyPr>
            <a:normAutofit/>
          </a:bodyPr>
          <a:lstStyle/>
          <a:p>
            <a:r>
              <a:rPr lang="en-029" dirty="0"/>
              <a:t>You can illustrate production issues in a single hour with a supply and demand graph. In this case there is a relatively small amount of renewable energy.</a:t>
            </a:r>
          </a:p>
          <a:p>
            <a:endParaRPr lang="en-029" dirty="0"/>
          </a:p>
        </p:txBody>
      </p:sp>
      <p:pic>
        <p:nvPicPr>
          <p:cNvPr id="5" name="Picture 4">
            <a:extLst>
              <a:ext uri="{FF2B5EF4-FFF2-40B4-BE49-F238E27FC236}">
                <a16:creationId xmlns:a16="http://schemas.microsoft.com/office/drawing/2014/main" id="{FC0FCA50-B3FA-4390-8364-40A24326690D}"/>
              </a:ext>
            </a:extLst>
          </p:cNvPr>
          <p:cNvPicPr>
            <a:picLocks noChangeAspect="1"/>
          </p:cNvPicPr>
          <p:nvPr/>
        </p:nvPicPr>
        <p:blipFill>
          <a:blip r:embed="rId2"/>
          <a:stretch>
            <a:fillRect/>
          </a:stretch>
        </p:blipFill>
        <p:spPr>
          <a:xfrm>
            <a:off x="3505730" y="1972619"/>
            <a:ext cx="5257800" cy="3839966"/>
          </a:xfrm>
          <a:prstGeom prst="rect">
            <a:avLst/>
          </a:prstGeom>
        </p:spPr>
      </p:pic>
    </p:spTree>
    <p:extLst>
      <p:ext uri="{BB962C8B-B14F-4D97-AF65-F5344CB8AC3E}">
        <p14:creationId xmlns:p14="http://schemas.microsoft.com/office/powerpoint/2010/main" val="3961365920"/>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5DA62-5386-4CF7-9230-4B67C1573CD4}"/>
              </a:ext>
            </a:extLst>
          </p:cNvPr>
          <p:cNvSpPr>
            <a:spLocks noGrp="1"/>
          </p:cNvSpPr>
          <p:nvPr>
            <p:ph type="ctrTitle"/>
          </p:nvPr>
        </p:nvSpPr>
        <p:spPr/>
        <p:txBody>
          <a:bodyPr>
            <a:normAutofit fontScale="90000"/>
          </a:bodyPr>
          <a:lstStyle/>
          <a:p>
            <a:r>
              <a:rPr lang="en-029" dirty="0"/>
              <a:t>Supply and Demand with More Renewable</a:t>
            </a:r>
          </a:p>
        </p:txBody>
      </p:sp>
      <p:sp>
        <p:nvSpPr>
          <p:cNvPr id="3" name="Content Placeholder 2">
            <a:extLst>
              <a:ext uri="{FF2B5EF4-FFF2-40B4-BE49-F238E27FC236}">
                <a16:creationId xmlns:a16="http://schemas.microsoft.com/office/drawing/2014/main" id="{555A2D43-4D1F-4CB4-A73F-4595123C014A}"/>
              </a:ext>
            </a:extLst>
          </p:cNvPr>
          <p:cNvSpPr>
            <a:spLocks noGrp="1"/>
          </p:cNvSpPr>
          <p:nvPr>
            <p:ph type="body" sz="quarter" idx="13"/>
          </p:nvPr>
        </p:nvSpPr>
        <p:spPr>
          <a:xfrm>
            <a:off x="242609" y="1600200"/>
            <a:ext cx="2646895" cy="4233672"/>
          </a:xfrm>
        </p:spPr>
        <p:txBody>
          <a:bodyPr/>
          <a:lstStyle/>
          <a:p>
            <a:pPr marL="0" indent="0">
              <a:buNone/>
            </a:pPr>
            <a:r>
              <a:rPr lang="en-029" dirty="0"/>
              <a:t>The graph below illustrates a case where capacity is increased and the same shapes are applied. In this case the marginal declines as the net demand pushes down.</a:t>
            </a:r>
          </a:p>
          <a:p>
            <a:endParaRPr lang="en-029" dirty="0"/>
          </a:p>
        </p:txBody>
      </p:sp>
      <p:pic>
        <p:nvPicPr>
          <p:cNvPr id="5" name="Picture 4">
            <a:extLst>
              <a:ext uri="{FF2B5EF4-FFF2-40B4-BE49-F238E27FC236}">
                <a16:creationId xmlns:a16="http://schemas.microsoft.com/office/drawing/2014/main" id="{2D9ED2E7-87F1-42A9-B815-22E9D4C687AC}"/>
              </a:ext>
            </a:extLst>
          </p:cNvPr>
          <p:cNvPicPr>
            <a:picLocks noChangeAspect="1"/>
          </p:cNvPicPr>
          <p:nvPr/>
        </p:nvPicPr>
        <p:blipFill>
          <a:blip r:embed="rId2"/>
          <a:stretch>
            <a:fillRect/>
          </a:stretch>
        </p:blipFill>
        <p:spPr>
          <a:xfrm>
            <a:off x="3152601" y="1600200"/>
            <a:ext cx="5409786" cy="3945891"/>
          </a:xfrm>
          <a:prstGeom prst="rect">
            <a:avLst/>
          </a:prstGeom>
        </p:spPr>
      </p:pic>
    </p:spTree>
    <p:extLst>
      <p:ext uri="{BB962C8B-B14F-4D97-AF65-F5344CB8AC3E}">
        <p14:creationId xmlns:p14="http://schemas.microsoft.com/office/powerpoint/2010/main" val="88191752"/>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814E0-ACC1-4F6D-806F-95496CB5B71E}"/>
              </a:ext>
            </a:extLst>
          </p:cNvPr>
          <p:cNvSpPr>
            <a:spLocks noGrp="1"/>
          </p:cNvSpPr>
          <p:nvPr>
            <p:ph type="ctrTitle"/>
          </p:nvPr>
        </p:nvSpPr>
        <p:spPr/>
        <p:txBody>
          <a:bodyPr/>
          <a:lstStyle/>
          <a:p>
            <a:r>
              <a:rPr lang="en-029" dirty="0"/>
              <a:t>Mechanics of Net Demand</a:t>
            </a:r>
          </a:p>
        </p:txBody>
      </p:sp>
      <p:sp>
        <p:nvSpPr>
          <p:cNvPr id="3" name="Content Placeholder 2">
            <a:extLst>
              <a:ext uri="{FF2B5EF4-FFF2-40B4-BE49-F238E27FC236}">
                <a16:creationId xmlns:a16="http://schemas.microsoft.com/office/drawing/2014/main" id="{8848A03A-B1C2-438A-A67F-8AE0B16CE0A0}"/>
              </a:ext>
            </a:extLst>
          </p:cNvPr>
          <p:cNvSpPr>
            <a:spLocks noGrp="1"/>
          </p:cNvSpPr>
          <p:nvPr>
            <p:ph type="body" sz="quarter" idx="13"/>
          </p:nvPr>
        </p:nvSpPr>
        <p:spPr/>
        <p:txBody>
          <a:bodyPr/>
          <a:lstStyle/>
          <a:p>
            <a:r>
              <a:rPr lang="en-029" dirty="0"/>
              <a:t>When working through demand, the hour by hour solar, wind and hydro should be subtracted from the load to see how much is left for the thermal load.</a:t>
            </a:r>
          </a:p>
          <a:p>
            <a:endParaRPr lang="en-029" dirty="0"/>
          </a:p>
          <a:p>
            <a:endParaRPr lang="en-029" dirty="0"/>
          </a:p>
          <a:p>
            <a:endParaRPr lang="en-029" dirty="0"/>
          </a:p>
        </p:txBody>
      </p:sp>
      <p:pic>
        <p:nvPicPr>
          <p:cNvPr id="6" name="Picture 5">
            <a:extLst>
              <a:ext uri="{FF2B5EF4-FFF2-40B4-BE49-F238E27FC236}">
                <a16:creationId xmlns:a16="http://schemas.microsoft.com/office/drawing/2014/main" id="{E60E6470-7CBA-46D5-AE2A-014C34CB9690}"/>
              </a:ext>
            </a:extLst>
          </p:cNvPr>
          <p:cNvPicPr>
            <a:picLocks noChangeAspect="1"/>
          </p:cNvPicPr>
          <p:nvPr/>
        </p:nvPicPr>
        <p:blipFill>
          <a:blip r:embed="rId2"/>
          <a:stretch>
            <a:fillRect/>
          </a:stretch>
        </p:blipFill>
        <p:spPr>
          <a:xfrm>
            <a:off x="475488" y="2752343"/>
            <a:ext cx="8344265" cy="3431287"/>
          </a:xfrm>
          <a:prstGeom prst="rect">
            <a:avLst/>
          </a:prstGeom>
        </p:spPr>
      </p:pic>
    </p:spTree>
    <p:extLst>
      <p:ext uri="{BB962C8B-B14F-4D97-AF65-F5344CB8AC3E}">
        <p14:creationId xmlns:p14="http://schemas.microsoft.com/office/powerpoint/2010/main" val="2510464530"/>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899B1-D70D-4979-A836-ECFD38D106F0}"/>
              </a:ext>
            </a:extLst>
          </p:cNvPr>
          <p:cNvSpPr>
            <a:spLocks noGrp="1"/>
          </p:cNvSpPr>
          <p:nvPr>
            <p:ph type="ctrTitle"/>
          </p:nvPr>
        </p:nvSpPr>
        <p:spPr/>
        <p:txBody>
          <a:bodyPr/>
          <a:lstStyle/>
          <a:p>
            <a:r>
              <a:rPr lang="en-029" dirty="0"/>
              <a:t>Solar Power Patterns</a:t>
            </a:r>
          </a:p>
        </p:txBody>
      </p:sp>
      <p:sp>
        <p:nvSpPr>
          <p:cNvPr id="3" name="Content Placeholder 2">
            <a:extLst>
              <a:ext uri="{FF2B5EF4-FFF2-40B4-BE49-F238E27FC236}">
                <a16:creationId xmlns:a16="http://schemas.microsoft.com/office/drawing/2014/main" id="{C5FC83D6-AA09-45CC-9D24-0A62166D2001}"/>
              </a:ext>
            </a:extLst>
          </p:cNvPr>
          <p:cNvSpPr>
            <a:spLocks noGrp="1"/>
          </p:cNvSpPr>
          <p:nvPr>
            <p:ph type="body" sz="quarter" idx="13"/>
          </p:nvPr>
        </p:nvSpPr>
        <p:spPr/>
        <p:txBody>
          <a:bodyPr/>
          <a:lstStyle/>
          <a:p>
            <a:r>
              <a:rPr lang="en-029" dirty="0"/>
              <a:t>Solar power patterns are predictable and stable.  The month by month solar for a project is illustrated below.</a:t>
            </a:r>
          </a:p>
          <a:p>
            <a:endParaRPr lang="en-029" dirty="0"/>
          </a:p>
        </p:txBody>
      </p:sp>
      <p:pic>
        <p:nvPicPr>
          <p:cNvPr id="5" name="Picture 4">
            <a:extLst>
              <a:ext uri="{FF2B5EF4-FFF2-40B4-BE49-F238E27FC236}">
                <a16:creationId xmlns:a16="http://schemas.microsoft.com/office/drawing/2014/main" id="{481A7800-51BE-40D6-A709-98B31032A50F}"/>
              </a:ext>
            </a:extLst>
          </p:cNvPr>
          <p:cNvPicPr>
            <a:picLocks noChangeAspect="1"/>
          </p:cNvPicPr>
          <p:nvPr/>
        </p:nvPicPr>
        <p:blipFill>
          <a:blip r:embed="rId2"/>
          <a:stretch>
            <a:fillRect/>
          </a:stretch>
        </p:blipFill>
        <p:spPr>
          <a:xfrm>
            <a:off x="304800" y="2782957"/>
            <a:ext cx="8688994" cy="3011556"/>
          </a:xfrm>
          <a:prstGeom prst="rect">
            <a:avLst/>
          </a:prstGeom>
        </p:spPr>
      </p:pic>
    </p:spTree>
    <p:extLst>
      <p:ext uri="{BB962C8B-B14F-4D97-AF65-F5344CB8AC3E}">
        <p14:creationId xmlns:p14="http://schemas.microsoft.com/office/powerpoint/2010/main" val="950559886"/>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BCC4D7-8EE7-4B54-B97E-04EE1FCBAD71}"/>
              </a:ext>
            </a:extLst>
          </p:cNvPr>
          <p:cNvSpPr>
            <a:spLocks noGrp="1"/>
          </p:cNvSpPr>
          <p:nvPr>
            <p:ph type="ctrTitle"/>
          </p:nvPr>
        </p:nvSpPr>
        <p:spPr/>
        <p:txBody>
          <a:bodyPr>
            <a:normAutofit fontScale="90000"/>
          </a:bodyPr>
          <a:lstStyle/>
          <a:p>
            <a:r>
              <a:rPr lang="en-US" dirty="0"/>
              <a:t>Year by Year Variation in Solar with EU website</a:t>
            </a:r>
          </a:p>
        </p:txBody>
      </p:sp>
      <p:sp>
        <p:nvSpPr>
          <p:cNvPr id="2" name="Content Placeholder 1">
            <a:extLst>
              <a:ext uri="{FF2B5EF4-FFF2-40B4-BE49-F238E27FC236}">
                <a16:creationId xmlns:a16="http://schemas.microsoft.com/office/drawing/2014/main" id="{F23222C3-0778-4C60-AC90-3DF94482C5FF}"/>
              </a:ext>
            </a:extLst>
          </p:cNvPr>
          <p:cNvSpPr>
            <a:spLocks noGrp="1"/>
          </p:cNvSpPr>
          <p:nvPr>
            <p:ph type="body" sz="quarter" idx="13"/>
          </p:nvPr>
        </p:nvSpPr>
        <p:spPr/>
        <p:txBody>
          <a:bodyPr/>
          <a:lstStyle/>
          <a:p>
            <a:r>
              <a:rPr lang="en-US" dirty="0"/>
              <a:t>Compute the P90 level from standard deviation and average using NORMINV</a:t>
            </a:r>
          </a:p>
          <a:p>
            <a:endParaRPr lang="en-US" dirty="0"/>
          </a:p>
        </p:txBody>
      </p:sp>
      <p:pic>
        <p:nvPicPr>
          <p:cNvPr id="5" name="Picture 4">
            <a:extLst>
              <a:ext uri="{FF2B5EF4-FFF2-40B4-BE49-F238E27FC236}">
                <a16:creationId xmlns:a16="http://schemas.microsoft.com/office/drawing/2014/main" id="{C0FA1E92-0E51-4DD4-9536-96EA891F9081}"/>
              </a:ext>
            </a:extLst>
          </p:cNvPr>
          <p:cNvPicPr>
            <a:picLocks noChangeAspect="1"/>
          </p:cNvPicPr>
          <p:nvPr/>
        </p:nvPicPr>
        <p:blipFill>
          <a:blip r:embed="rId2"/>
          <a:stretch>
            <a:fillRect/>
          </a:stretch>
        </p:blipFill>
        <p:spPr>
          <a:xfrm>
            <a:off x="233870" y="2281287"/>
            <a:ext cx="8570766" cy="3578750"/>
          </a:xfrm>
          <a:prstGeom prst="rect">
            <a:avLst/>
          </a:prstGeom>
        </p:spPr>
      </p:pic>
    </p:spTree>
    <p:extLst>
      <p:ext uri="{BB962C8B-B14F-4D97-AF65-F5344CB8AC3E}">
        <p14:creationId xmlns:p14="http://schemas.microsoft.com/office/powerpoint/2010/main" val="3322900968"/>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B04993-0E12-4E1F-B827-64272E633050}"/>
              </a:ext>
            </a:extLst>
          </p:cNvPr>
          <p:cNvSpPr>
            <a:spLocks noGrp="1"/>
          </p:cNvSpPr>
          <p:nvPr>
            <p:ph type="ctrTitle"/>
          </p:nvPr>
        </p:nvSpPr>
        <p:spPr/>
        <p:txBody>
          <a:bodyPr>
            <a:normAutofit fontScale="90000"/>
          </a:bodyPr>
          <a:lstStyle/>
          <a:p>
            <a:r>
              <a:rPr lang="en-029" dirty="0"/>
              <a:t>Solar Capacity for a Day from EU Website</a:t>
            </a:r>
          </a:p>
        </p:txBody>
      </p:sp>
      <p:sp>
        <p:nvSpPr>
          <p:cNvPr id="4" name="Content Placeholder 3">
            <a:extLst>
              <a:ext uri="{FF2B5EF4-FFF2-40B4-BE49-F238E27FC236}">
                <a16:creationId xmlns:a16="http://schemas.microsoft.com/office/drawing/2014/main" id="{ADD6F6DA-2E03-4F30-9572-84F8534CB47C}"/>
              </a:ext>
            </a:extLst>
          </p:cNvPr>
          <p:cNvSpPr>
            <a:spLocks noGrp="1"/>
          </p:cNvSpPr>
          <p:nvPr>
            <p:ph type="body" sz="quarter" idx="13"/>
          </p:nvPr>
        </p:nvSpPr>
        <p:spPr/>
        <p:txBody>
          <a:bodyPr/>
          <a:lstStyle/>
          <a:p>
            <a:r>
              <a:rPr lang="en-029" dirty="0"/>
              <a:t>Solar Variation in Different Hours</a:t>
            </a:r>
          </a:p>
          <a:p>
            <a:endParaRPr lang="en-029" dirty="0"/>
          </a:p>
        </p:txBody>
      </p:sp>
      <p:pic>
        <p:nvPicPr>
          <p:cNvPr id="5" name="Picture 4">
            <a:extLst>
              <a:ext uri="{FF2B5EF4-FFF2-40B4-BE49-F238E27FC236}">
                <a16:creationId xmlns:a16="http://schemas.microsoft.com/office/drawing/2014/main" id="{E23ECB1A-1D50-422E-9184-87F81BB70952}"/>
              </a:ext>
            </a:extLst>
          </p:cNvPr>
          <p:cNvPicPr>
            <a:picLocks noChangeAspect="1"/>
          </p:cNvPicPr>
          <p:nvPr/>
        </p:nvPicPr>
        <p:blipFill>
          <a:blip r:embed="rId2"/>
          <a:stretch>
            <a:fillRect/>
          </a:stretch>
        </p:blipFill>
        <p:spPr>
          <a:xfrm>
            <a:off x="1409744" y="1911106"/>
            <a:ext cx="5813177" cy="4225210"/>
          </a:xfrm>
          <a:prstGeom prst="rect">
            <a:avLst/>
          </a:prstGeom>
        </p:spPr>
      </p:pic>
      <p:sp>
        <p:nvSpPr>
          <p:cNvPr id="6" name="TextBox 5">
            <a:extLst>
              <a:ext uri="{FF2B5EF4-FFF2-40B4-BE49-F238E27FC236}">
                <a16:creationId xmlns:a16="http://schemas.microsoft.com/office/drawing/2014/main" id="{113DE172-E141-4198-A0F0-6A9B554E5591}"/>
              </a:ext>
            </a:extLst>
          </p:cNvPr>
          <p:cNvSpPr txBox="1"/>
          <p:nvPr/>
        </p:nvSpPr>
        <p:spPr>
          <a:xfrm>
            <a:off x="5687736" y="2592198"/>
            <a:ext cx="2642532" cy="923330"/>
          </a:xfrm>
          <a:prstGeom prst="rect">
            <a:avLst/>
          </a:prstGeom>
          <a:noFill/>
        </p:spPr>
        <p:txBody>
          <a:bodyPr wrap="square" rtlCol="0">
            <a:spAutoFit/>
          </a:bodyPr>
          <a:lstStyle/>
          <a:p>
            <a:r>
              <a:rPr lang="en-029" dirty="0"/>
              <a:t>Need to Ramp up the Diesel Plant when the clouds come</a:t>
            </a:r>
          </a:p>
        </p:txBody>
      </p:sp>
      <p:cxnSp>
        <p:nvCxnSpPr>
          <p:cNvPr id="8" name="Straight Arrow Connector 7">
            <a:extLst>
              <a:ext uri="{FF2B5EF4-FFF2-40B4-BE49-F238E27FC236}">
                <a16:creationId xmlns:a16="http://schemas.microsoft.com/office/drawing/2014/main" id="{F730F378-93C1-438E-B78C-ACD61CC27833}"/>
              </a:ext>
            </a:extLst>
          </p:cNvPr>
          <p:cNvCxnSpPr/>
          <p:nvPr/>
        </p:nvCxnSpPr>
        <p:spPr>
          <a:xfrm flipH="1">
            <a:off x="3707934" y="3515528"/>
            <a:ext cx="2374084" cy="12997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9628863"/>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099B39-0DD9-4550-B313-02D1BA64D8BA}"/>
              </a:ext>
            </a:extLst>
          </p:cNvPr>
          <p:cNvSpPr>
            <a:spLocks noGrp="1"/>
          </p:cNvSpPr>
          <p:nvPr>
            <p:ph type="ctrTitle"/>
          </p:nvPr>
        </p:nvSpPr>
        <p:spPr/>
        <p:txBody>
          <a:bodyPr/>
          <a:lstStyle/>
          <a:p>
            <a:r>
              <a:rPr lang="en-029" dirty="0"/>
              <a:t>Weekly Solar Irradiation</a:t>
            </a:r>
          </a:p>
        </p:txBody>
      </p:sp>
      <p:pic>
        <p:nvPicPr>
          <p:cNvPr id="5" name="Content Placeholder 4">
            <a:extLst>
              <a:ext uri="{FF2B5EF4-FFF2-40B4-BE49-F238E27FC236}">
                <a16:creationId xmlns:a16="http://schemas.microsoft.com/office/drawing/2014/main" id="{9F763212-976B-4E7F-A4F3-070109A3F511}"/>
              </a:ext>
            </a:extLst>
          </p:cNvPr>
          <p:cNvPicPr>
            <a:picLocks noGrp="1" noChangeAspect="1"/>
          </p:cNvPicPr>
          <p:nvPr>
            <p:ph idx="4294967295"/>
          </p:nvPr>
        </p:nvPicPr>
        <p:blipFill>
          <a:blip r:embed="rId2"/>
          <a:stretch>
            <a:fillRect/>
          </a:stretch>
        </p:blipFill>
        <p:spPr>
          <a:xfrm>
            <a:off x="1463040" y="1725069"/>
            <a:ext cx="5669280" cy="4120813"/>
          </a:xfrm>
          <a:prstGeom prst="rect">
            <a:avLst/>
          </a:prstGeom>
        </p:spPr>
      </p:pic>
    </p:spTree>
    <p:extLst>
      <p:ext uri="{BB962C8B-B14F-4D97-AF65-F5344CB8AC3E}">
        <p14:creationId xmlns:p14="http://schemas.microsoft.com/office/powerpoint/2010/main" val="3094877878"/>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96786-DC62-41FE-9B9B-9B5F2A878014}"/>
              </a:ext>
            </a:extLst>
          </p:cNvPr>
          <p:cNvSpPr>
            <a:spLocks noGrp="1"/>
          </p:cNvSpPr>
          <p:nvPr>
            <p:ph type="ctrTitle"/>
          </p:nvPr>
        </p:nvSpPr>
        <p:spPr/>
        <p:txBody>
          <a:bodyPr/>
          <a:lstStyle/>
          <a:p>
            <a:r>
              <a:rPr lang="en-029" dirty="0"/>
              <a:t>Wind Speed and Electricity Price</a:t>
            </a:r>
          </a:p>
        </p:txBody>
      </p:sp>
      <p:sp>
        <p:nvSpPr>
          <p:cNvPr id="3" name="Content Placeholder 2">
            <a:extLst>
              <a:ext uri="{FF2B5EF4-FFF2-40B4-BE49-F238E27FC236}">
                <a16:creationId xmlns:a16="http://schemas.microsoft.com/office/drawing/2014/main" id="{638B1C63-329F-4D9C-98B8-14F7311D9D54}"/>
              </a:ext>
            </a:extLst>
          </p:cNvPr>
          <p:cNvSpPr>
            <a:spLocks noGrp="1"/>
          </p:cNvSpPr>
          <p:nvPr>
            <p:ph type="body" sz="quarter" idx="13"/>
          </p:nvPr>
        </p:nvSpPr>
        <p:spPr/>
        <p:txBody>
          <a:bodyPr/>
          <a:lstStyle/>
          <a:p>
            <a:r>
              <a:rPr lang="en-029" dirty="0"/>
              <a:t>The scatter chart shows some relationship but not strong</a:t>
            </a:r>
          </a:p>
          <a:p>
            <a:endParaRPr lang="en-029" dirty="0"/>
          </a:p>
        </p:txBody>
      </p:sp>
      <p:pic>
        <p:nvPicPr>
          <p:cNvPr id="4" name="Picture 3">
            <a:extLst>
              <a:ext uri="{FF2B5EF4-FFF2-40B4-BE49-F238E27FC236}">
                <a16:creationId xmlns:a16="http://schemas.microsoft.com/office/drawing/2014/main" id="{EE428641-4140-45E0-A5A6-FF4E66E5FE19}"/>
              </a:ext>
            </a:extLst>
          </p:cNvPr>
          <p:cNvPicPr>
            <a:picLocks noChangeAspect="1"/>
          </p:cNvPicPr>
          <p:nvPr/>
        </p:nvPicPr>
        <p:blipFill>
          <a:blip r:embed="rId2"/>
          <a:stretch>
            <a:fillRect/>
          </a:stretch>
        </p:blipFill>
        <p:spPr>
          <a:xfrm>
            <a:off x="1413932" y="1985478"/>
            <a:ext cx="5935133" cy="4316234"/>
          </a:xfrm>
          <a:prstGeom prst="rect">
            <a:avLst/>
          </a:prstGeom>
        </p:spPr>
      </p:pic>
    </p:spTree>
    <p:extLst>
      <p:ext uri="{BB962C8B-B14F-4D97-AF65-F5344CB8AC3E}">
        <p14:creationId xmlns:p14="http://schemas.microsoft.com/office/powerpoint/2010/main" val="3643038590"/>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ctrTitle"/>
          </p:nvPr>
        </p:nvSpPr>
        <p:spPr/>
        <p:txBody>
          <a:bodyPr/>
          <a:lstStyle/>
          <a:p>
            <a:r>
              <a:rPr lang="en-US"/>
              <a:t>Hydro Resource Assessment</a:t>
            </a:r>
          </a:p>
        </p:txBody>
      </p:sp>
      <p:sp>
        <p:nvSpPr>
          <p:cNvPr id="10243" name="Content Placeholder 2"/>
          <p:cNvSpPr>
            <a:spLocks noGrp="1"/>
          </p:cNvSpPr>
          <p:nvPr>
            <p:ph type="body" sz="quarter" idx="13"/>
          </p:nvPr>
        </p:nvSpPr>
        <p:spPr>
          <a:xfrm>
            <a:off x="242609" y="1600201"/>
            <a:ext cx="5097488" cy="4123944"/>
          </a:xfrm>
        </p:spPr>
        <p:txBody>
          <a:bodyPr/>
          <a:lstStyle/>
          <a:p>
            <a:r>
              <a:rPr lang="en-US" dirty="0"/>
              <a:t>The amount of power depends on flow and head as shown on the adjacent diagram:</a:t>
            </a:r>
          </a:p>
          <a:p>
            <a:endParaRPr lang="en-US" dirty="0"/>
          </a:p>
          <a:p>
            <a:r>
              <a:rPr lang="en-US" dirty="0"/>
              <a:t>Power (kW)= </a:t>
            </a:r>
          </a:p>
          <a:p>
            <a:r>
              <a:rPr lang="en-US" dirty="0"/>
              <a:t>Flow Rate (m/s) </a:t>
            </a:r>
          </a:p>
          <a:p>
            <a:r>
              <a:rPr lang="en-US" dirty="0"/>
              <a:t>x Head (m) </a:t>
            </a:r>
          </a:p>
          <a:p>
            <a:r>
              <a:rPr lang="en-US" dirty="0"/>
              <a:t>x Gravitational Constant (9.8 m/sec^2) </a:t>
            </a:r>
          </a:p>
          <a:p>
            <a:r>
              <a:rPr lang="en-US" dirty="0"/>
              <a:t>x Efficiency</a:t>
            </a:r>
          </a:p>
          <a:p>
            <a:endParaRPr lang="en-US" dirty="0"/>
          </a:p>
          <a:p>
            <a:endParaRPr lang="en-US" dirty="0"/>
          </a:p>
        </p:txBody>
      </p:sp>
      <p:pic>
        <p:nvPicPr>
          <p:cNvPr id="10247" name="Picture 2"/>
          <p:cNvPicPr>
            <a:picLocks noChangeAspect="1" noChangeArrowheads="1"/>
          </p:cNvPicPr>
          <p:nvPr/>
        </p:nvPicPr>
        <p:blipFill>
          <a:blip r:embed="rId2" cstate="print"/>
          <a:srcRect/>
          <a:stretch>
            <a:fillRect/>
          </a:stretch>
        </p:blipFill>
        <p:spPr bwMode="auto">
          <a:xfrm>
            <a:off x="5647690" y="1143000"/>
            <a:ext cx="3054344" cy="4817533"/>
          </a:xfrm>
          <a:prstGeom prst="rect">
            <a:avLst/>
          </a:prstGeom>
          <a:noFill/>
          <a:ln w="9525">
            <a:noFill/>
            <a:miter lim="800000"/>
            <a:headEnd/>
            <a:tailEnd/>
          </a:ln>
        </p:spPr>
      </p:pic>
    </p:spTree>
    <p:extLst>
      <p:ext uri="{BB962C8B-B14F-4D97-AF65-F5344CB8AC3E}">
        <p14:creationId xmlns:p14="http://schemas.microsoft.com/office/powerpoint/2010/main" val="2877888024"/>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ctrTitle"/>
          </p:nvPr>
        </p:nvSpPr>
        <p:spPr/>
        <p:txBody>
          <a:bodyPr/>
          <a:lstStyle/>
          <a:p>
            <a:r>
              <a:rPr lang="en-US"/>
              <a:t>Residual Flow</a:t>
            </a:r>
          </a:p>
        </p:txBody>
      </p:sp>
      <p:pic>
        <p:nvPicPr>
          <p:cNvPr id="16387" name="Picture 2"/>
          <p:cNvPicPr>
            <a:picLocks noGrp="1" noChangeAspect="1" noChangeArrowheads="1"/>
          </p:cNvPicPr>
          <p:nvPr>
            <p:ph idx="4294967295"/>
          </p:nvPr>
        </p:nvPicPr>
        <p:blipFill>
          <a:blip r:embed="rId2" cstate="print"/>
          <a:srcRect/>
          <a:stretch>
            <a:fillRect/>
          </a:stretch>
        </p:blipFill>
        <p:spPr>
          <a:xfrm>
            <a:off x="384048" y="1259021"/>
            <a:ext cx="7693152" cy="2576480"/>
          </a:xfrm>
        </p:spPr>
      </p:pic>
      <p:pic>
        <p:nvPicPr>
          <p:cNvPr id="16388" name="Picture 3"/>
          <p:cNvPicPr>
            <a:picLocks noChangeAspect="1" noChangeArrowheads="1"/>
          </p:cNvPicPr>
          <p:nvPr/>
        </p:nvPicPr>
        <p:blipFill>
          <a:blip r:embed="rId3" cstate="print"/>
          <a:srcRect/>
          <a:stretch>
            <a:fillRect/>
          </a:stretch>
        </p:blipFill>
        <p:spPr bwMode="auto">
          <a:xfrm>
            <a:off x="255059" y="3780366"/>
            <a:ext cx="8229600" cy="2142646"/>
          </a:xfrm>
          <a:prstGeom prst="rect">
            <a:avLst/>
          </a:prstGeom>
          <a:noFill/>
          <a:ln w="9525">
            <a:noFill/>
            <a:miter lim="800000"/>
            <a:headEnd/>
            <a:tailEnd/>
          </a:ln>
        </p:spPr>
      </p:pic>
      <p:sp>
        <p:nvSpPr>
          <p:cNvPr id="129029" name="Date Placeholder 1"/>
          <p:cNvSpPr txBox="1">
            <a:spLocks noGrp="1"/>
          </p:cNvSpPr>
          <p:nvPr/>
        </p:nvSpPr>
        <p:spPr bwMode="auto">
          <a:xfrm>
            <a:off x="457200" y="6245225"/>
            <a:ext cx="2133600" cy="476250"/>
          </a:xfrm>
          <a:prstGeom prst="rect">
            <a:avLst/>
          </a:prstGeom>
          <a:noFill/>
          <a:ln>
            <a:miter lim="800000"/>
            <a:headEnd/>
            <a:tailEnd/>
          </a:ln>
        </p:spPr>
        <p:txBody>
          <a:bodyPr/>
          <a:lstStyle/>
          <a:p>
            <a:pPr>
              <a:defRPr/>
            </a:pPr>
            <a:r>
              <a:rPr lang="en-US" sz="1400">
                <a:cs typeface="+mn-cs"/>
              </a:rPr>
              <a:t>9 September 2011</a:t>
            </a:r>
          </a:p>
        </p:txBody>
      </p:sp>
      <p:sp>
        <p:nvSpPr>
          <p:cNvPr id="129030" name="Footer Placeholder 2"/>
          <p:cNvSpPr txBox="1">
            <a:spLocks noGrp="1"/>
          </p:cNvSpPr>
          <p:nvPr/>
        </p:nvSpPr>
        <p:spPr bwMode="auto">
          <a:xfrm>
            <a:off x="3124200" y="6245225"/>
            <a:ext cx="2895600" cy="476250"/>
          </a:xfrm>
          <a:prstGeom prst="rect">
            <a:avLst/>
          </a:prstGeom>
          <a:noFill/>
          <a:ln>
            <a:miter lim="800000"/>
            <a:headEnd/>
            <a:tailEnd/>
          </a:ln>
        </p:spPr>
        <p:txBody>
          <a:bodyPr/>
          <a:lstStyle/>
          <a:p>
            <a:pPr algn="ctr">
              <a:defRPr/>
            </a:pPr>
            <a:r>
              <a:rPr lang="en-US" sz="1400">
                <a:cs typeface="+mn-cs"/>
              </a:rPr>
              <a:t>www.edbodmer.com</a:t>
            </a:r>
          </a:p>
        </p:txBody>
      </p:sp>
      <p:sp>
        <p:nvSpPr>
          <p:cNvPr id="129031" name="Slide Number Placeholder 3"/>
          <p:cNvSpPr txBox="1">
            <a:spLocks noGrp="1"/>
          </p:cNvSpPr>
          <p:nvPr/>
        </p:nvSpPr>
        <p:spPr bwMode="auto">
          <a:xfrm>
            <a:off x="6553200" y="6245225"/>
            <a:ext cx="2133600" cy="476250"/>
          </a:xfrm>
          <a:prstGeom prst="rect">
            <a:avLst/>
          </a:prstGeom>
          <a:noFill/>
          <a:ln>
            <a:miter lim="800000"/>
            <a:headEnd/>
            <a:tailEnd/>
          </a:ln>
        </p:spPr>
        <p:txBody>
          <a:bodyPr/>
          <a:lstStyle/>
          <a:p>
            <a:pPr algn="r">
              <a:defRPr/>
            </a:pPr>
            <a:fld id="{927DD8A1-1E00-4E13-BF2D-A7A28B5418CF}" type="slidenum">
              <a:rPr lang="en-US" sz="1400">
                <a:cs typeface="+mn-cs"/>
              </a:rPr>
              <a:pPr algn="r">
                <a:defRPr/>
              </a:pPr>
              <a:t>409</a:t>
            </a:fld>
            <a:endParaRPr lang="en-US" sz="1400">
              <a:cs typeface="+mn-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365BD-145E-EDED-BDE1-101F20D5769E}"/>
              </a:ext>
            </a:extLst>
          </p:cNvPr>
          <p:cNvSpPr>
            <a:spLocks noGrp="1"/>
          </p:cNvSpPr>
          <p:nvPr>
            <p:ph type="ctrTitle"/>
          </p:nvPr>
        </p:nvSpPr>
        <p:spPr/>
        <p:txBody>
          <a:bodyPr/>
          <a:lstStyle/>
          <a:p>
            <a:r>
              <a:rPr lang="en-US" dirty="0"/>
              <a:t>Most Basic Idea in Statistics</a:t>
            </a:r>
          </a:p>
        </p:txBody>
      </p:sp>
      <p:sp>
        <p:nvSpPr>
          <p:cNvPr id="3" name="Text Placeholder 2">
            <a:extLst>
              <a:ext uri="{FF2B5EF4-FFF2-40B4-BE49-F238E27FC236}">
                <a16:creationId xmlns:a16="http://schemas.microsoft.com/office/drawing/2014/main" id="{6BBAAB54-D6B9-969B-AF29-E5CF366610B3}"/>
              </a:ext>
            </a:extLst>
          </p:cNvPr>
          <p:cNvSpPr>
            <a:spLocks noGrp="1"/>
          </p:cNvSpPr>
          <p:nvPr>
            <p:ph type="body" sz="quarter" idx="13"/>
          </p:nvPr>
        </p:nvSpPr>
        <p:spPr/>
        <p:txBody>
          <a:bodyPr/>
          <a:lstStyle/>
          <a:p>
            <a:r>
              <a:rPr lang="en-US" dirty="0"/>
              <a:t>When you have a series of data</a:t>
            </a:r>
          </a:p>
          <a:p>
            <a:r>
              <a:rPr lang="en-US" dirty="0"/>
              <a:t>Standard deviation is more when there is less diversification</a:t>
            </a:r>
          </a:p>
          <a:p>
            <a:r>
              <a:rPr lang="en-US" dirty="0"/>
              <a:t>Means that P99 one hour is dramatically different than P99 one year</a:t>
            </a:r>
          </a:p>
        </p:txBody>
      </p:sp>
    </p:spTree>
    <p:extLst>
      <p:ext uri="{BB962C8B-B14F-4D97-AF65-F5344CB8AC3E}">
        <p14:creationId xmlns:p14="http://schemas.microsoft.com/office/powerpoint/2010/main" val="4072507942"/>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ctrTitle"/>
          </p:nvPr>
        </p:nvSpPr>
        <p:spPr/>
        <p:txBody>
          <a:bodyPr>
            <a:normAutofit fontScale="90000"/>
          </a:bodyPr>
          <a:lstStyle/>
          <a:p>
            <a:r>
              <a:rPr lang="en-US" altLang="en-US" dirty="0"/>
              <a:t>Example of Variation in Hydro Capacity Factor – Applies to Wind, Solar and Tidal</a:t>
            </a:r>
          </a:p>
        </p:txBody>
      </p:sp>
      <p:pic>
        <p:nvPicPr>
          <p:cNvPr id="57347"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216152" y="1615440"/>
            <a:ext cx="6289675" cy="4572000"/>
          </a:xfrm>
        </p:spPr>
      </p:pic>
      <p:sp>
        <p:nvSpPr>
          <p:cNvPr id="57348" name="TextBox 3"/>
          <p:cNvSpPr txBox="1">
            <a:spLocks noChangeArrowheads="1"/>
          </p:cNvSpPr>
          <p:nvPr/>
        </p:nvSpPr>
        <p:spPr bwMode="auto">
          <a:xfrm>
            <a:off x="7162800" y="1295400"/>
            <a:ext cx="1828800" cy="8302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charset="0"/>
                <a:cs typeface="Arial" charset="0"/>
              </a:defRPr>
            </a:lvl1pPr>
            <a:lvl2pPr marL="742950" indent="-285750" eaLnBrk="0" hangingPunct="0">
              <a:defRPr sz="1200">
                <a:solidFill>
                  <a:schemeClr val="tx1"/>
                </a:solidFill>
                <a:latin typeface="Arial" charset="0"/>
                <a:cs typeface="Arial" charset="0"/>
              </a:defRPr>
            </a:lvl2pPr>
            <a:lvl3pPr marL="1143000" indent="-228600" eaLnBrk="0" hangingPunct="0">
              <a:defRPr sz="1200">
                <a:solidFill>
                  <a:schemeClr val="tx1"/>
                </a:solidFill>
                <a:latin typeface="Arial" charset="0"/>
                <a:cs typeface="Arial" charset="0"/>
              </a:defRPr>
            </a:lvl3pPr>
            <a:lvl4pPr marL="1600200" indent="-228600" eaLnBrk="0" hangingPunct="0">
              <a:defRPr sz="1200">
                <a:solidFill>
                  <a:schemeClr val="tx1"/>
                </a:solidFill>
                <a:latin typeface="Arial" charset="0"/>
                <a:cs typeface="Arial" charset="0"/>
              </a:defRPr>
            </a:lvl4pPr>
            <a:lvl5pPr marL="2057400" indent="-228600" eaLnBrk="0" hangingPunct="0">
              <a:defRPr sz="1200">
                <a:solidFill>
                  <a:schemeClr val="tx1"/>
                </a:solidFill>
                <a:latin typeface="Arial" charset="0"/>
                <a:cs typeface="Arial" charset="0"/>
              </a:defRPr>
            </a:lvl5pPr>
            <a:lvl6pPr marL="2514600" indent="-228600" eaLnBrk="0" fontAlgn="base" hangingPunct="0">
              <a:spcBef>
                <a:spcPct val="0"/>
              </a:spcBef>
              <a:spcAft>
                <a:spcPct val="0"/>
              </a:spcAft>
              <a:defRPr sz="1200">
                <a:solidFill>
                  <a:schemeClr val="tx1"/>
                </a:solidFill>
                <a:latin typeface="Arial" charset="0"/>
                <a:cs typeface="Arial" charset="0"/>
              </a:defRPr>
            </a:lvl6pPr>
            <a:lvl7pPr marL="2971800" indent="-228600" eaLnBrk="0" fontAlgn="base" hangingPunct="0">
              <a:spcBef>
                <a:spcPct val="0"/>
              </a:spcBef>
              <a:spcAft>
                <a:spcPct val="0"/>
              </a:spcAft>
              <a:defRPr sz="1200">
                <a:solidFill>
                  <a:schemeClr val="tx1"/>
                </a:solidFill>
                <a:latin typeface="Arial" charset="0"/>
                <a:cs typeface="Arial" charset="0"/>
              </a:defRPr>
            </a:lvl7pPr>
            <a:lvl8pPr marL="3429000" indent="-228600" eaLnBrk="0" fontAlgn="base" hangingPunct="0">
              <a:spcBef>
                <a:spcPct val="0"/>
              </a:spcBef>
              <a:spcAft>
                <a:spcPct val="0"/>
              </a:spcAft>
              <a:defRPr sz="1200">
                <a:solidFill>
                  <a:schemeClr val="tx1"/>
                </a:solidFill>
                <a:latin typeface="Arial" charset="0"/>
                <a:cs typeface="Arial" charset="0"/>
              </a:defRPr>
            </a:lvl8pPr>
            <a:lvl9pPr marL="3886200" indent="-228600" eaLnBrk="0" fontAlgn="base" hangingPunct="0">
              <a:spcBef>
                <a:spcPct val="0"/>
              </a:spcBef>
              <a:spcAft>
                <a:spcPct val="0"/>
              </a:spcAft>
              <a:defRPr sz="1200">
                <a:solidFill>
                  <a:schemeClr val="tx1"/>
                </a:solidFill>
                <a:latin typeface="Arial" charset="0"/>
                <a:cs typeface="Arial" charset="0"/>
              </a:defRPr>
            </a:lvl9pPr>
          </a:lstStyle>
          <a:p>
            <a:pPr algn="just"/>
            <a:r>
              <a:rPr lang="en-US" altLang="en-US" dirty="0"/>
              <a:t>Finding Data on DVD and downloading directly to excel using </a:t>
            </a:r>
          </a:p>
          <a:p>
            <a:pPr algn="just"/>
            <a:r>
              <a:rPr lang="en-US" altLang="en-US" dirty="0"/>
              <a:t>WORKBOOKS.OPEN</a:t>
            </a:r>
          </a:p>
        </p:txBody>
      </p:sp>
    </p:spTree>
    <p:extLst>
      <p:ext uri="{BB962C8B-B14F-4D97-AF65-F5344CB8AC3E}">
        <p14:creationId xmlns:p14="http://schemas.microsoft.com/office/powerpoint/2010/main" val="2688570090"/>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ctrTitle"/>
          </p:nvPr>
        </p:nvSpPr>
        <p:spPr/>
        <p:txBody>
          <a:bodyPr>
            <a:normAutofit fontScale="90000"/>
          </a:bodyPr>
          <a:lstStyle/>
          <a:p>
            <a:r>
              <a:rPr lang="en-US" altLang="en-US" dirty="0"/>
              <a:t>Variability in Hydro and Thermal Generation – Georgia Example</a:t>
            </a:r>
          </a:p>
        </p:txBody>
      </p:sp>
      <p:pic>
        <p:nvPicPr>
          <p:cNvPr id="59395" name="Picture 1"/>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675806" y="1764792"/>
            <a:ext cx="5530681" cy="4030456"/>
          </a:xfrm>
          <a:noFill/>
        </p:spPr>
      </p:pic>
    </p:spTree>
    <p:extLst>
      <p:ext uri="{BB962C8B-B14F-4D97-AF65-F5344CB8AC3E}">
        <p14:creationId xmlns:p14="http://schemas.microsoft.com/office/powerpoint/2010/main" val="2037508336"/>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59C4D-F87F-483B-832E-617F827161BF}"/>
              </a:ext>
            </a:extLst>
          </p:cNvPr>
          <p:cNvSpPr>
            <a:spLocks noGrp="1"/>
          </p:cNvSpPr>
          <p:nvPr>
            <p:ph type="ctrTitle"/>
          </p:nvPr>
        </p:nvSpPr>
        <p:spPr/>
        <p:txBody>
          <a:bodyPr>
            <a:normAutofit fontScale="90000"/>
          </a:bodyPr>
          <a:lstStyle/>
          <a:p>
            <a:r>
              <a:rPr lang="en-029" dirty="0"/>
              <a:t>Hydro Reservoir</a:t>
            </a:r>
          </a:p>
        </p:txBody>
      </p:sp>
      <p:sp>
        <p:nvSpPr>
          <p:cNvPr id="3" name="Content Placeholder 2">
            <a:extLst>
              <a:ext uri="{FF2B5EF4-FFF2-40B4-BE49-F238E27FC236}">
                <a16:creationId xmlns:a16="http://schemas.microsoft.com/office/drawing/2014/main" id="{1444064C-7F92-4491-AFAA-D751E23F9D51}"/>
              </a:ext>
            </a:extLst>
          </p:cNvPr>
          <p:cNvSpPr>
            <a:spLocks noGrp="1"/>
          </p:cNvSpPr>
          <p:nvPr>
            <p:ph type="body" sz="quarter" idx="13"/>
          </p:nvPr>
        </p:nvSpPr>
        <p:spPr>
          <a:xfrm>
            <a:off x="242609" y="1600201"/>
            <a:ext cx="2994367" cy="4117792"/>
          </a:xfrm>
        </p:spPr>
        <p:txBody>
          <a:bodyPr/>
          <a:lstStyle/>
          <a:p>
            <a:r>
              <a:rPr lang="en-029" dirty="0"/>
              <a:t>The graph shows how you can use a peak shaving method to compute the amount of hydro.  This demonstrates that the peaking capacity is allocated to peak hours and the remaining peak is flatter.  </a:t>
            </a:r>
          </a:p>
          <a:p>
            <a:pPr marL="0" indent="0">
              <a:buNone/>
            </a:pPr>
            <a:endParaRPr lang="en-029" dirty="0"/>
          </a:p>
        </p:txBody>
      </p:sp>
      <p:pic>
        <p:nvPicPr>
          <p:cNvPr id="5" name="Picture 4">
            <a:extLst>
              <a:ext uri="{FF2B5EF4-FFF2-40B4-BE49-F238E27FC236}">
                <a16:creationId xmlns:a16="http://schemas.microsoft.com/office/drawing/2014/main" id="{5DEDD49D-19F2-4771-BBAA-C5FFA1B2DFEA}"/>
              </a:ext>
            </a:extLst>
          </p:cNvPr>
          <p:cNvPicPr>
            <a:picLocks noChangeAspect="1"/>
          </p:cNvPicPr>
          <p:nvPr/>
        </p:nvPicPr>
        <p:blipFill>
          <a:blip r:embed="rId2"/>
          <a:stretch>
            <a:fillRect/>
          </a:stretch>
        </p:blipFill>
        <p:spPr>
          <a:xfrm>
            <a:off x="3343690" y="1370104"/>
            <a:ext cx="5661163" cy="4117792"/>
          </a:xfrm>
          <a:prstGeom prst="rect">
            <a:avLst/>
          </a:prstGeom>
        </p:spPr>
      </p:pic>
    </p:spTree>
    <p:extLst>
      <p:ext uri="{BB962C8B-B14F-4D97-AF65-F5344CB8AC3E}">
        <p14:creationId xmlns:p14="http://schemas.microsoft.com/office/powerpoint/2010/main" val="2385071448"/>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27E87-306E-4762-B92E-06CB42F3A341}"/>
              </a:ext>
            </a:extLst>
          </p:cNvPr>
          <p:cNvSpPr>
            <a:spLocks noGrp="1"/>
          </p:cNvSpPr>
          <p:nvPr>
            <p:ph type="ctrTitle"/>
          </p:nvPr>
        </p:nvSpPr>
        <p:spPr/>
        <p:txBody>
          <a:bodyPr>
            <a:normAutofit fontScale="90000"/>
          </a:bodyPr>
          <a:lstStyle/>
          <a:p>
            <a:r>
              <a:rPr lang="en-029" dirty="0"/>
              <a:t>Using Set-Point to Compute Peak Shaving</a:t>
            </a:r>
          </a:p>
        </p:txBody>
      </p:sp>
      <p:sp>
        <p:nvSpPr>
          <p:cNvPr id="3" name="Content Placeholder 2">
            <a:extLst>
              <a:ext uri="{FF2B5EF4-FFF2-40B4-BE49-F238E27FC236}">
                <a16:creationId xmlns:a16="http://schemas.microsoft.com/office/drawing/2014/main" id="{2AEB342B-E9C0-4675-A756-6F2DEA9008A3}"/>
              </a:ext>
            </a:extLst>
          </p:cNvPr>
          <p:cNvSpPr>
            <a:spLocks noGrp="1"/>
          </p:cNvSpPr>
          <p:nvPr>
            <p:ph type="body" sz="quarter" idx="13"/>
          </p:nvPr>
        </p:nvSpPr>
        <p:spPr/>
        <p:txBody>
          <a:bodyPr/>
          <a:lstStyle/>
          <a:p>
            <a:pPr marL="0" indent="0">
              <a:buNone/>
            </a:pPr>
            <a:r>
              <a:rPr lang="en-029" dirty="0"/>
              <a:t>The screenshot below illustrates how you can use the MIN and MAX and a set point to compute the total energy when you are peak shaving.</a:t>
            </a:r>
          </a:p>
          <a:p>
            <a:endParaRPr lang="en-029" dirty="0"/>
          </a:p>
        </p:txBody>
      </p:sp>
      <p:pic>
        <p:nvPicPr>
          <p:cNvPr id="5" name="Picture 4">
            <a:extLst>
              <a:ext uri="{FF2B5EF4-FFF2-40B4-BE49-F238E27FC236}">
                <a16:creationId xmlns:a16="http://schemas.microsoft.com/office/drawing/2014/main" id="{2EEEF8E6-8368-4C34-8F5D-D681B881D2DE}"/>
              </a:ext>
            </a:extLst>
          </p:cNvPr>
          <p:cNvPicPr>
            <a:picLocks noChangeAspect="1"/>
          </p:cNvPicPr>
          <p:nvPr/>
        </p:nvPicPr>
        <p:blipFill>
          <a:blip r:embed="rId2"/>
          <a:stretch>
            <a:fillRect/>
          </a:stretch>
        </p:blipFill>
        <p:spPr>
          <a:xfrm>
            <a:off x="152400" y="2972693"/>
            <a:ext cx="8621486" cy="1578800"/>
          </a:xfrm>
          <a:prstGeom prst="rect">
            <a:avLst/>
          </a:prstGeom>
        </p:spPr>
      </p:pic>
    </p:spTree>
    <p:extLst>
      <p:ext uri="{BB962C8B-B14F-4D97-AF65-F5344CB8AC3E}">
        <p14:creationId xmlns:p14="http://schemas.microsoft.com/office/powerpoint/2010/main" val="2546704798"/>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DFE14-A3B7-FAE0-0A50-AD64AFF6D4FE}"/>
              </a:ext>
            </a:extLst>
          </p:cNvPr>
          <p:cNvSpPr>
            <a:spLocks noGrp="1"/>
          </p:cNvSpPr>
          <p:nvPr>
            <p:ph type="ctrTitle"/>
          </p:nvPr>
        </p:nvSpPr>
        <p:spPr/>
        <p:txBody>
          <a:bodyPr/>
          <a:lstStyle/>
          <a:p>
            <a:r>
              <a:rPr lang="en-US" dirty="0"/>
              <a:t>Long-term Marginal Cost</a:t>
            </a:r>
          </a:p>
        </p:txBody>
      </p:sp>
    </p:spTree>
    <p:extLst>
      <p:ext uri="{BB962C8B-B14F-4D97-AF65-F5344CB8AC3E}">
        <p14:creationId xmlns:p14="http://schemas.microsoft.com/office/powerpoint/2010/main" val="650283551"/>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ctrTitle"/>
          </p:nvPr>
        </p:nvSpPr>
        <p:spPr/>
        <p:txBody>
          <a:bodyPr/>
          <a:lstStyle/>
          <a:p>
            <a:r>
              <a:rPr lang="en-US" altLang="en-US"/>
              <a:t>Peaker Method</a:t>
            </a:r>
          </a:p>
        </p:txBody>
      </p:sp>
      <p:sp>
        <p:nvSpPr>
          <p:cNvPr id="113667" name="Content Placeholder 2"/>
          <p:cNvSpPr>
            <a:spLocks noGrp="1"/>
          </p:cNvSpPr>
          <p:nvPr>
            <p:ph type="body" sz="quarter" idx="13"/>
          </p:nvPr>
        </p:nvSpPr>
        <p:spPr/>
        <p:txBody>
          <a:bodyPr/>
          <a:lstStyle/>
          <a:p>
            <a:r>
              <a:rPr lang="en-US" altLang="en-US"/>
              <a:t>Assume that peaker cost should be allocated on the basis of demand, then compute the surplus cost over and above a peaking plant for each type of plant.</a:t>
            </a:r>
          </a:p>
          <a:p>
            <a:r>
              <a:rPr lang="en-US" altLang="en-US"/>
              <a:t>The peaking cost is allocated on the basis of demand</a:t>
            </a:r>
          </a:p>
          <a:p>
            <a:r>
              <a:rPr lang="en-US" altLang="en-US"/>
              <a:t>The surplus cost above the cost of a peaking plant is allocated on the basis of energy</a:t>
            </a:r>
          </a:p>
          <a:p>
            <a:r>
              <a:rPr lang="en-US" altLang="en-US"/>
              <a:t>Difficult to find the cost of peaking plants for older plants</a:t>
            </a:r>
          </a:p>
          <a:p>
            <a:r>
              <a:rPr lang="en-US" altLang="en-US"/>
              <a:t>Related Method: On-peak and off-Peak Method for allocating energy costs</a:t>
            </a:r>
          </a:p>
          <a:p>
            <a:endParaRPr lang="en-US" altLang="en-US"/>
          </a:p>
          <a:p>
            <a:endParaRPr lang="en-US" altLang="en-US"/>
          </a:p>
        </p:txBody>
      </p:sp>
    </p:spTree>
    <p:extLst>
      <p:ext uri="{BB962C8B-B14F-4D97-AF65-F5344CB8AC3E}">
        <p14:creationId xmlns:p14="http://schemas.microsoft.com/office/powerpoint/2010/main" val="4283586160"/>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ctrTitle"/>
          </p:nvPr>
        </p:nvSpPr>
        <p:spPr/>
        <p:txBody>
          <a:bodyPr>
            <a:normAutofit fontScale="90000"/>
          </a:bodyPr>
          <a:lstStyle/>
          <a:p>
            <a:pPr eaLnBrk="1" hangingPunct="1"/>
            <a:r>
              <a:rPr lang="en-US" altLang="en-US"/>
              <a:t>Project Finance Analysis and Screening Curves</a:t>
            </a:r>
          </a:p>
        </p:txBody>
      </p:sp>
      <p:pic>
        <p:nvPicPr>
          <p:cNvPr id="115715" name="Picture 3"/>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754672" y="1526000"/>
            <a:ext cx="7173176" cy="4392521"/>
          </a:xfrm>
          <a:noFill/>
        </p:spPr>
      </p:pic>
      <p:sp>
        <p:nvSpPr>
          <p:cNvPr id="115716" name="Date Placeholder 3"/>
          <p:cNvSpPr>
            <a:spLocks noGrp="1"/>
          </p:cNvSpPr>
          <p:nvPr>
            <p:ph type="dt" sz="quarter" idx="4294967295"/>
          </p:nvPr>
        </p:nvSpPr>
        <p:spPr bwMode="auto">
          <a:xfrm>
            <a:off x="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fld id="{0978F850-A938-4AD1-BCB7-621448096046}" type="datetime3">
              <a:rPr lang="en-US" altLang="en-US"/>
              <a:pPr eaLnBrk="1" hangingPunct="1"/>
              <a:t>30 November 2025</a:t>
            </a:fld>
            <a:endParaRPr lang="en-US" altLang="en-US"/>
          </a:p>
        </p:txBody>
      </p:sp>
      <p:sp>
        <p:nvSpPr>
          <p:cNvPr id="115717" name="Slide Number Placeholder 4"/>
          <p:cNvSpPr>
            <a:spLocks noGrp="1"/>
          </p:cNvSpPr>
          <p:nvPr>
            <p:ph type="sldNum" sz="quarter" idx="4294967295"/>
          </p:nvPr>
        </p:nvSpPr>
        <p:spPr bwMode="auto">
          <a:xfrm>
            <a:off x="8621713" y="6457950"/>
            <a:ext cx="522287" cy="4000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fld id="{EB241CD2-1E45-42A3-B213-66A034DF9A3B}" type="slidenum">
              <a:rPr lang="en-GB" smtClean="0"/>
              <a:pPr eaLnBrk="1" hangingPunct="1"/>
              <a:t>416</a:t>
            </a:fld>
            <a:endParaRPr lang="en-US" altLang="en-US"/>
          </a:p>
        </p:txBody>
      </p:sp>
      <p:sp>
        <p:nvSpPr>
          <p:cNvPr id="115718" name="Footer Placeholder 5"/>
          <p:cNvSpPr>
            <a:spLocks noGrp="1"/>
          </p:cNvSpPr>
          <p:nvPr>
            <p:ph type="ftr" sz="quarter" idx="4294967295"/>
          </p:nvPr>
        </p:nvSpPr>
        <p:spPr bwMode="auto">
          <a:xfrm>
            <a:off x="0" y="6356350"/>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r>
              <a:rPr lang="en-US" altLang="en-US"/>
              <a:t>www.edbodmer.com</a:t>
            </a:r>
          </a:p>
        </p:txBody>
      </p:sp>
    </p:spTree>
    <p:extLst>
      <p:ext uri="{BB962C8B-B14F-4D97-AF65-F5344CB8AC3E}">
        <p14:creationId xmlns:p14="http://schemas.microsoft.com/office/powerpoint/2010/main" val="141244123"/>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ctrTitle"/>
          </p:nvPr>
        </p:nvSpPr>
        <p:spPr/>
        <p:txBody>
          <a:bodyPr/>
          <a:lstStyle/>
          <a:p>
            <a:r>
              <a:rPr lang="en-US" altLang="en-US" dirty="0"/>
              <a:t>Peaker Method</a:t>
            </a:r>
          </a:p>
        </p:txBody>
      </p:sp>
      <p:sp>
        <p:nvSpPr>
          <p:cNvPr id="113667" name="Content Placeholder 2"/>
          <p:cNvSpPr>
            <a:spLocks noGrp="1"/>
          </p:cNvSpPr>
          <p:nvPr>
            <p:ph type="body" sz="quarter" idx="13"/>
          </p:nvPr>
        </p:nvSpPr>
        <p:spPr>
          <a:xfrm>
            <a:off x="242609" y="1600201"/>
            <a:ext cx="8352752" cy="4297680"/>
          </a:xfrm>
        </p:spPr>
        <p:txBody>
          <a:bodyPr>
            <a:normAutofit/>
          </a:bodyPr>
          <a:lstStyle/>
          <a:p>
            <a:r>
              <a:rPr lang="en-US" altLang="en-US" sz="2400" dirty="0"/>
              <a:t>Assume that peaker cost should be allocated on the basis of demand, then compute the surplus cost over and above a peaking plant for each type of plant.</a:t>
            </a:r>
          </a:p>
          <a:p>
            <a:r>
              <a:rPr lang="en-US" altLang="en-US" sz="2400" dirty="0"/>
              <a:t>The peaking cost is allocated on the basis of demand</a:t>
            </a:r>
          </a:p>
          <a:p>
            <a:r>
              <a:rPr lang="en-US" altLang="en-US" sz="2400" dirty="0"/>
              <a:t>The surplus cost above the cost of a peaking plant is allocated on the basis of energy</a:t>
            </a:r>
          </a:p>
          <a:p>
            <a:r>
              <a:rPr lang="en-US" altLang="en-US" sz="2400" dirty="0"/>
              <a:t>Difficult to find the cost of peaking plants for older plants</a:t>
            </a:r>
          </a:p>
          <a:p>
            <a:r>
              <a:rPr lang="en-US" altLang="en-US" sz="2400" dirty="0"/>
              <a:t>Related Method: On-peak and off-Peak Method for allocating energy costs</a:t>
            </a:r>
          </a:p>
          <a:p>
            <a:endParaRPr lang="en-US" altLang="en-US" sz="2400" dirty="0"/>
          </a:p>
          <a:p>
            <a:endParaRPr lang="en-US" altLang="en-US" sz="2400" dirty="0"/>
          </a:p>
        </p:txBody>
      </p:sp>
    </p:spTree>
    <p:extLst>
      <p:ext uri="{BB962C8B-B14F-4D97-AF65-F5344CB8AC3E}">
        <p14:creationId xmlns:p14="http://schemas.microsoft.com/office/powerpoint/2010/main" val="3468223716"/>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53486-3DA2-475A-A3ED-59AA1151BB89}"/>
              </a:ext>
            </a:extLst>
          </p:cNvPr>
          <p:cNvSpPr>
            <a:spLocks noGrp="1"/>
          </p:cNvSpPr>
          <p:nvPr>
            <p:ph type="ctrTitle"/>
          </p:nvPr>
        </p:nvSpPr>
        <p:spPr/>
        <p:txBody>
          <a:bodyPr>
            <a:normAutofit fontScale="90000"/>
          </a:bodyPr>
          <a:lstStyle/>
          <a:p>
            <a:r>
              <a:rPr lang="en-029" dirty="0"/>
              <a:t>Step by Step Method for Evaluating Optimal Capacity and Long-run Marginal Cost</a:t>
            </a:r>
          </a:p>
        </p:txBody>
      </p:sp>
      <p:sp>
        <p:nvSpPr>
          <p:cNvPr id="3" name="Content Placeholder 2">
            <a:extLst>
              <a:ext uri="{FF2B5EF4-FFF2-40B4-BE49-F238E27FC236}">
                <a16:creationId xmlns:a16="http://schemas.microsoft.com/office/drawing/2014/main" id="{EBDEFEC9-9AED-4CA5-948B-38365C2B8E86}"/>
              </a:ext>
            </a:extLst>
          </p:cNvPr>
          <p:cNvSpPr>
            <a:spLocks noGrp="1"/>
          </p:cNvSpPr>
          <p:nvPr>
            <p:ph type="body" sz="quarter" idx="13"/>
          </p:nvPr>
        </p:nvSpPr>
        <p:spPr/>
        <p:txBody>
          <a:bodyPr>
            <a:normAutofit fontScale="62500" lnSpcReduction="20000"/>
          </a:bodyPr>
          <a:lstStyle/>
          <a:p>
            <a:r>
              <a:rPr lang="en-US" dirty="0"/>
              <a:t>Step 1: Create a load duration curve where you sort from the lowest value to the highest value (note that this is the opposite of a typical load duration curve).</a:t>
            </a:r>
          </a:p>
          <a:p>
            <a:r>
              <a:rPr lang="en-US" dirty="0"/>
              <a:t>Step 2: Compute the overall capacity factor as the percent of time for each hour.  This is a simple calculation where you count the hours and divide by 8760. For example, the second hour when you sort from low to high is 8759/8760 or more than 99%.  A plant operating in this increment of load would have a capacity factor of more than 99%.</a:t>
            </a:r>
          </a:p>
          <a:p>
            <a:r>
              <a:rPr lang="en-US" dirty="0"/>
              <a:t>Step 3: Once you have the capacity factor for each increment, use the lookup function to find the plant number that matches the capacity factor from the screening analysis.  The screening analysis is discussed below and produces a list of plants that are optimal to run for different capacity factors.</a:t>
            </a:r>
          </a:p>
          <a:p>
            <a:r>
              <a:rPr lang="en-US" dirty="0"/>
              <a:t>Step 4: Transpose the plants from the screening analysis to the load duration curve and put the code number for each plant at the top.  Then make a switch for whether the plant is the incremental plant running.  This switch is used by comparing the code number from step 3 above to the code number at the top of the page.</a:t>
            </a:r>
          </a:p>
          <a:p>
            <a:r>
              <a:rPr lang="en-US" dirty="0"/>
              <a:t>Step 5: For each load value (e.g. 8760), compute the increment of the load and the accumulated percent of time at the particular load.  For the minimum load or the first load value, the increment is the load itself.  For subsequent higher loads, the incremental load is the load of the row you are on minus the previous load.</a:t>
            </a:r>
          </a:p>
          <a:p>
            <a:r>
              <a:rPr lang="en-US" dirty="0"/>
              <a:t>Step 6: Compute the accumulated generation for each plant type.  When the switch is true the generation is accumulated.  When the switch is not true the accumulation stops.</a:t>
            </a:r>
          </a:p>
          <a:p>
            <a:r>
              <a:rPr lang="en-US" dirty="0"/>
              <a:t>Step 7: Compute the marginal cost per hour.  To do this you can use the lookup function again, but this time lookup against the variable cost from the screening analysis.</a:t>
            </a:r>
          </a:p>
          <a:p>
            <a:r>
              <a:rPr lang="en-US" dirty="0"/>
              <a:t> </a:t>
            </a:r>
          </a:p>
          <a:p>
            <a:endParaRPr lang="en-029" dirty="0"/>
          </a:p>
        </p:txBody>
      </p:sp>
    </p:spTree>
    <p:extLst>
      <p:ext uri="{BB962C8B-B14F-4D97-AF65-F5344CB8AC3E}">
        <p14:creationId xmlns:p14="http://schemas.microsoft.com/office/powerpoint/2010/main" val="3282892899"/>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304AD-09FB-4E12-8FF7-E394941F0D69}"/>
              </a:ext>
            </a:extLst>
          </p:cNvPr>
          <p:cNvSpPr>
            <a:spLocks noGrp="1"/>
          </p:cNvSpPr>
          <p:nvPr>
            <p:ph type="ctrTitle"/>
          </p:nvPr>
        </p:nvSpPr>
        <p:spPr/>
        <p:txBody>
          <a:bodyPr>
            <a:normAutofit fontScale="90000"/>
          </a:bodyPr>
          <a:lstStyle/>
          <a:p>
            <a:r>
              <a:rPr lang="en-029" dirty="0"/>
              <a:t>Backwards Load Duration and Optimal Capacity</a:t>
            </a:r>
          </a:p>
        </p:txBody>
      </p:sp>
      <p:sp>
        <p:nvSpPr>
          <p:cNvPr id="3" name="Content Placeholder 2">
            <a:extLst>
              <a:ext uri="{FF2B5EF4-FFF2-40B4-BE49-F238E27FC236}">
                <a16:creationId xmlns:a16="http://schemas.microsoft.com/office/drawing/2014/main" id="{962E4470-5A45-4F56-99AE-BE39FFCF8DB4}"/>
              </a:ext>
            </a:extLst>
          </p:cNvPr>
          <p:cNvSpPr>
            <a:spLocks noGrp="1"/>
          </p:cNvSpPr>
          <p:nvPr>
            <p:ph type="body" sz="quarter" idx="13"/>
          </p:nvPr>
        </p:nvSpPr>
        <p:spPr>
          <a:xfrm>
            <a:off x="242608" y="1600200"/>
            <a:ext cx="2811487" cy="4169663"/>
          </a:xfrm>
        </p:spPr>
        <p:txBody>
          <a:bodyPr>
            <a:normAutofit fontScale="70000" lnSpcReduction="20000"/>
          </a:bodyPr>
          <a:lstStyle/>
          <a:p>
            <a:pPr marL="0" indent="0">
              <a:buNone/>
            </a:pPr>
            <a:r>
              <a:rPr lang="en-US" dirty="0"/>
              <a:t>The graph can also be used to evaluate the short-run and long-run marginal cost.  The short term marginal cost is the running cost of each of the plant types for the different loads.  The long-run marginal cost is the weighted average cost of the different types of units where the capacity cost is weighted by the amount of capacity and the energy cost is weighted average cost of running capacity for the amount of time it is running. Note that this is a somewhat simplistic analysis because reserve margins and cost of outages should be included in the analysis.</a:t>
            </a:r>
          </a:p>
          <a:p>
            <a:pPr marL="0" indent="0">
              <a:buNone/>
            </a:pPr>
            <a:endParaRPr lang="en-US" dirty="0"/>
          </a:p>
          <a:p>
            <a:pPr marL="0" indent="0">
              <a:buNone/>
            </a:pPr>
            <a:endParaRPr lang="en-029" dirty="0"/>
          </a:p>
        </p:txBody>
      </p:sp>
      <p:pic>
        <p:nvPicPr>
          <p:cNvPr id="7170" name="Picture 2" descr="http://edbodmer.com/wp-content/uploads/2018/10/LDC-Complete.jpg">
            <a:extLst>
              <a:ext uri="{FF2B5EF4-FFF2-40B4-BE49-F238E27FC236}">
                <a16:creationId xmlns:a16="http://schemas.microsoft.com/office/drawing/2014/main" id="{5765554B-BA33-4FF7-A137-3EA241ACD1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6844" y="1341783"/>
            <a:ext cx="5791200" cy="4248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8011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2"/>
          <p:cNvSpPr txBox="1">
            <a:spLocks noChangeArrowheads="1"/>
          </p:cNvSpPr>
          <p:nvPr/>
        </p:nvSpPr>
        <p:spPr bwMode="auto">
          <a:xfrm>
            <a:off x="4526765" y="-59165"/>
            <a:ext cx="3209025" cy="673698"/>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algn="r" defTabSz="914400" fontAlgn="base">
              <a:spcBef>
                <a:spcPct val="0"/>
              </a:spcBef>
              <a:spcAft>
                <a:spcPct val="0"/>
              </a:spcAft>
            </a:pPr>
            <a:endParaRPr lang="en-US" sz="800" dirty="0">
              <a:solidFill>
                <a:srgbClr val="448428"/>
              </a:solidFill>
              <a:latin typeface="League Gothic" pitchFamily="-1" charset="0"/>
              <a:ea typeface="Times New Roman" pitchFamily="-1" charset="0"/>
            </a:endParaRPr>
          </a:p>
        </p:txBody>
      </p:sp>
      <p:sp>
        <p:nvSpPr>
          <p:cNvPr id="17" name="Content Placeholder 2"/>
          <p:cNvSpPr txBox="1">
            <a:spLocks/>
          </p:cNvSpPr>
          <p:nvPr/>
        </p:nvSpPr>
        <p:spPr>
          <a:xfrm>
            <a:off x="173068" y="1058282"/>
            <a:ext cx="4016160" cy="48411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519C30"/>
              </a:buClr>
              <a:buFont typeface="Arial"/>
              <a:buNone/>
            </a:pPr>
            <a:endParaRPr lang="en-US" sz="1100" b="1" dirty="0">
              <a:solidFill>
                <a:srgbClr val="448428"/>
              </a:solidFill>
              <a:cs typeface="Arial" pitchFamily="34" charset="0"/>
            </a:endParaRPr>
          </a:p>
          <a:p>
            <a:pPr marL="0" indent="0">
              <a:buClr>
                <a:srgbClr val="519C30"/>
              </a:buClr>
              <a:buNone/>
            </a:pPr>
            <a:endParaRPr lang="en-US" sz="1800" dirty="0">
              <a:solidFill>
                <a:srgbClr val="448428"/>
              </a:solidFill>
              <a:cs typeface="Arial" pitchFamily="34" charset="0"/>
            </a:endParaRPr>
          </a:p>
          <a:p>
            <a:pPr>
              <a:buClr>
                <a:srgbClr val="519C30"/>
              </a:buClr>
              <a:buFont typeface="Wingdings" pitchFamily="2" charset="2"/>
              <a:buChar char="Ø"/>
            </a:pPr>
            <a:endParaRPr lang="en-US" sz="1800" b="1" dirty="0">
              <a:solidFill>
                <a:srgbClr val="448428"/>
              </a:solidFill>
              <a:cs typeface="Arial" pitchFamily="34" charset="0"/>
            </a:endParaRPr>
          </a:p>
        </p:txBody>
      </p:sp>
      <p:sp>
        <p:nvSpPr>
          <p:cNvPr id="13" name="TextBox 12"/>
          <p:cNvSpPr txBox="1"/>
          <p:nvPr/>
        </p:nvSpPr>
        <p:spPr>
          <a:xfrm>
            <a:off x="451927" y="578570"/>
            <a:ext cx="8279477" cy="461665"/>
          </a:xfrm>
          <a:prstGeom prst="rect">
            <a:avLst/>
          </a:prstGeom>
          <a:noFill/>
        </p:spPr>
        <p:txBody>
          <a:bodyPr wrap="square" rtlCol="0">
            <a:spAutoFit/>
          </a:bodyPr>
          <a:lstStyle/>
          <a:p>
            <a:pPr algn="ctr"/>
            <a:r>
              <a:rPr lang="en-US" sz="2400" b="1" dirty="0">
                <a:cs typeface="Arial" pitchFamily="34" charset="0"/>
              </a:rPr>
              <a:t>How often can hit a fixed shape?</a:t>
            </a:r>
            <a:endParaRPr lang="en-US" sz="1200" b="1" dirty="0">
              <a:cs typeface="Arial" pitchFamily="34" charset="0"/>
            </a:endParaRPr>
          </a:p>
        </p:txBody>
      </p:sp>
      <p:sp>
        <p:nvSpPr>
          <p:cNvPr id="3" name="TextBox 2"/>
          <p:cNvSpPr txBox="1"/>
          <p:nvPr/>
        </p:nvSpPr>
        <p:spPr>
          <a:xfrm>
            <a:off x="652203" y="1262221"/>
            <a:ext cx="3678993" cy="400110"/>
          </a:xfrm>
          <a:prstGeom prst="rect">
            <a:avLst/>
          </a:prstGeom>
          <a:noFill/>
        </p:spPr>
        <p:txBody>
          <a:bodyPr wrap="square" rtlCol="0">
            <a:spAutoFit/>
          </a:bodyPr>
          <a:lstStyle/>
          <a:p>
            <a:pPr algn="ctr"/>
            <a:r>
              <a:rPr lang="en-US" sz="2000" dirty="0"/>
              <a:t>STANTON 49%*</a:t>
            </a:r>
          </a:p>
        </p:txBody>
      </p:sp>
      <p:sp>
        <p:nvSpPr>
          <p:cNvPr id="18" name="Rectangle 17"/>
          <p:cNvSpPr/>
          <p:nvPr/>
        </p:nvSpPr>
        <p:spPr>
          <a:xfrm>
            <a:off x="3665769" y="3757594"/>
            <a:ext cx="184730" cy="246221"/>
          </a:xfrm>
          <a:prstGeom prst="rect">
            <a:avLst/>
          </a:prstGeom>
        </p:spPr>
        <p:txBody>
          <a:bodyPr wrap="none">
            <a:spAutoFit/>
          </a:bodyPr>
          <a:lstStyle/>
          <a:p>
            <a:pPr algn="ctr"/>
            <a:endParaRPr lang="en-US" sz="1000" b="1" dirty="0">
              <a:solidFill>
                <a:srgbClr val="448428"/>
              </a:solidFill>
              <a:cs typeface="Arial" pitchFamily="34" charset="0"/>
            </a:endParaRPr>
          </a:p>
        </p:txBody>
      </p:sp>
      <p:pic>
        <p:nvPicPr>
          <p:cNvPr id="7" name="Picture 6"/>
          <p:cNvPicPr>
            <a:picLocks noChangeAspect="1"/>
          </p:cNvPicPr>
          <p:nvPr/>
        </p:nvPicPr>
        <p:blipFill>
          <a:blip r:embed="rId3"/>
          <a:stretch>
            <a:fillRect/>
          </a:stretch>
        </p:blipFill>
        <p:spPr>
          <a:xfrm>
            <a:off x="4810330" y="1801640"/>
            <a:ext cx="3646231" cy="2316465"/>
          </a:xfrm>
          <a:prstGeom prst="rect">
            <a:avLst/>
          </a:prstGeom>
        </p:spPr>
      </p:pic>
      <p:pic>
        <p:nvPicPr>
          <p:cNvPr id="12" name="Picture 11"/>
          <p:cNvPicPr>
            <a:picLocks noChangeAspect="1"/>
          </p:cNvPicPr>
          <p:nvPr/>
        </p:nvPicPr>
        <p:blipFill>
          <a:blip r:embed="rId4"/>
          <a:stretch>
            <a:fillRect/>
          </a:stretch>
        </p:blipFill>
        <p:spPr>
          <a:xfrm>
            <a:off x="652203" y="1795436"/>
            <a:ext cx="3678992" cy="2337278"/>
          </a:xfrm>
          <a:prstGeom prst="rect">
            <a:avLst/>
          </a:prstGeom>
        </p:spPr>
      </p:pic>
      <p:sp>
        <p:nvSpPr>
          <p:cNvPr id="23" name="TextBox 22"/>
          <p:cNvSpPr txBox="1"/>
          <p:nvPr/>
        </p:nvSpPr>
        <p:spPr>
          <a:xfrm>
            <a:off x="4810330" y="1258642"/>
            <a:ext cx="3678993" cy="369332"/>
          </a:xfrm>
          <a:prstGeom prst="rect">
            <a:avLst/>
          </a:prstGeom>
          <a:noFill/>
        </p:spPr>
        <p:txBody>
          <a:bodyPr wrap="square" rtlCol="0">
            <a:spAutoFit/>
          </a:bodyPr>
          <a:lstStyle/>
          <a:p>
            <a:pPr algn="ctr"/>
            <a:r>
              <a:rPr lang="en-US" dirty="0" err="1"/>
              <a:t>McADOO</a:t>
            </a:r>
            <a:r>
              <a:rPr lang="en-US" dirty="0"/>
              <a:t> 52%*</a:t>
            </a:r>
          </a:p>
        </p:txBody>
      </p:sp>
      <p:sp>
        <p:nvSpPr>
          <p:cNvPr id="19" name="TextBox 18"/>
          <p:cNvSpPr txBox="1"/>
          <p:nvPr/>
        </p:nvSpPr>
        <p:spPr>
          <a:xfrm>
            <a:off x="2064100" y="4291359"/>
            <a:ext cx="3388068" cy="584775"/>
          </a:xfrm>
          <a:prstGeom prst="rect">
            <a:avLst/>
          </a:prstGeom>
          <a:noFill/>
        </p:spPr>
        <p:txBody>
          <a:bodyPr wrap="square" rtlCol="0">
            <a:spAutoFit/>
          </a:bodyPr>
          <a:lstStyle/>
          <a:p>
            <a:r>
              <a:rPr lang="en-US" sz="3200" dirty="0"/>
              <a:t>	</a:t>
            </a:r>
            <a:endParaRPr lang="en-US" dirty="0"/>
          </a:p>
        </p:txBody>
      </p:sp>
      <p:sp>
        <p:nvSpPr>
          <p:cNvPr id="20" name="TextBox 19"/>
          <p:cNvSpPr txBox="1"/>
          <p:nvPr/>
        </p:nvSpPr>
        <p:spPr>
          <a:xfrm>
            <a:off x="1810639" y="5055135"/>
            <a:ext cx="5925151" cy="1107996"/>
          </a:xfrm>
          <a:prstGeom prst="rect">
            <a:avLst/>
          </a:prstGeom>
          <a:noFill/>
        </p:spPr>
        <p:txBody>
          <a:bodyPr wrap="square" rtlCol="0">
            <a:spAutoFit/>
          </a:bodyPr>
          <a:lstStyle/>
          <a:p>
            <a:pPr marL="285750" indent="-285750">
              <a:buFont typeface="Arial" panose="020B0604020202020204" pitchFamily="34" charset="0"/>
              <a:buChar char="•"/>
            </a:pPr>
            <a:r>
              <a:rPr lang="en-US" sz="1600" dirty="0"/>
              <a:t>1.5% of block volume will be covered 95% of the time</a:t>
            </a:r>
          </a:p>
          <a:p>
            <a:pPr marL="285750" indent="-285750">
              <a:buFont typeface="Arial" panose="020B0604020202020204" pitchFamily="34" charset="0"/>
              <a:buChar char="•"/>
            </a:pPr>
            <a:r>
              <a:rPr lang="en-US" sz="1600" dirty="0"/>
              <a:t>15.2% of block volume will be covered 90% of the time</a:t>
            </a:r>
          </a:p>
          <a:p>
            <a:pPr marL="285750" indent="-285750">
              <a:buFont typeface="Arial" panose="020B0604020202020204" pitchFamily="34" charset="0"/>
              <a:buChar char="•"/>
            </a:pPr>
            <a:r>
              <a:rPr lang="en-US" sz="1600" dirty="0"/>
              <a:t>Hour by hour, we will cover block volume 67% of time</a:t>
            </a:r>
          </a:p>
          <a:p>
            <a:pPr marL="285750" indent="-285750">
              <a:buFont typeface="Arial" panose="020B0604020202020204" pitchFamily="34" charset="0"/>
              <a:buChar char="•"/>
            </a:pPr>
            <a:endParaRPr lang="en-US" dirty="0"/>
          </a:p>
        </p:txBody>
      </p:sp>
      <p:sp>
        <p:nvSpPr>
          <p:cNvPr id="21" name="Rectangle 20"/>
          <p:cNvSpPr/>
          <p:nvPr/>
        </p:nvSpPr>
        <p:spPr>
          <a:xfrm>
            <a:off x="3369368" y="4450168"/>
            <a:ext cx="3100529" cy="246221"/>
          </a:xfrm>
          <a:prstGeom prst="rect">
            <a:avLst/>
          </a:prstGeom>
        </p:spPr>
        <p:txBody>
          <a:bodyPr wrap="none">
            <a:spAutoFit/>
          </a:bodyPr>
          <a:lstStyle/>
          <a:p>
            <a:r>
              <a:rPr lang="en-US" sz="1000" b="1" dirty="0">
                <a:solidFill>
                  <a:srgbClr val="448428"/>
                </a:solidFill>
                <a:cs typeface="Arial" pitchFamily="34" charset="0"/>
              </a:rPr>
              <a:t>Block volumes offered to Facebook (7x16, 7x8)</a:t>
            </a:r>
          </a:p>
        </p:txBody>
      </p:sp>
    </p:spTree>
    <p:extLst>
      <p:ext uri="{BB962C8B-B14F-4D97-AF65-F5344CB8AC3E}">
        <p14:creationId xmlns:p14="http://schemas.microsoft.com/office/powerpoint/2010/main" val="1879342728"/>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ctrTitle"/>
          </p:nvPr>
        </p:nvSpPr>
        <p:spPr/>
        <p:txBody>
          <a:bodyPr>
            <a:normAutofit fontScale="90000"/>
          </a:bodyPr>
          <a:lstStyle/>
          <a:p>
            <a:r>
              <a:rPr lang="en-US" altLang="en-US"/>
              <a:t>Illustration of Variation in Generation Cost versus Variation in Market Prices</a:t>
            </a:r>
          </a:p>
        </p:txBody>
      </p:sp>
      <p:sp>
        <p:nvSpPr>
          <p:cNvPr id="31747" name="Content Placeholder 2"/>
          <p:cNvSpPr>
            <a:spLocks noGrp="1"/>
          </p:cNvSpPr>
          <p:nvPr>
            <p:ph type="body" sz="quarter" idx="13"/>
          </p:nvPr>
        </p:nvSpPr>
        <p:spPr/>
        <p:txBody>
          <a:bodyPr/>
          <a:lstStyle/>
          <a:p>
            <a:r>
              <a:rPr lang="en-US" altLang="en-US" dirty="0"/>
              <a:t>Market Prices are Driven by the Marginal Energy Cost of the Plant</a:t>
            </a:r>
          </a:p>
          <a:p>
            <a:r>
              <a:rPr lang="en-US" altLang="en-US" dirty="0"/>
              <a:t>Total Generation Costs Driven by All Plants Operating on the System</a:t>
            </a:r>
          </a:p>
          <a:p>
            <a:pPr lvl="1"/>
            <a:r>
              <a:rPr lang="en-US" altLang="en-US" dirty="0">
                <a:solidFill>
                  <a:schemeClr val="tx1"/>
                </a:solidFill>
              </a:rPr>
              <a:t>Market Prices have more Sensitivity</a:t>
            </a:r>
          </a:p>
          <a:p>
            <a:pPr lvl="1"/>
            <a:r>
              <a:rPr lang="en-US" altLang="en-US" dirty="0">
                <a:solidFill>
                  <a:schemeClr val="tx1"/>
                </a:solidFill>
              </a:rPr>
              <a:t>Market Prices Closer Relation with Natural Gas Price</a:t>
            </a:r>
          </a:p>
          <a:p>
            <a:pPr lvl="1"/>
            <a:r>
              <a:rPr lang="en-US" altLang="en-US" dirty="0">
                <a:solidFill>
                  <a:schemeClr val="tx1"/>
                </a:solidFill>
              </a:rPr>
              <a:t>Incentives to Build New Plants Driven by Market Prices</a:t>
            </a:r>
          </a:p>
          <a:p>
            <a:pPr lvl="1"/>
            <a:endParaRPr lang="en-US" altLang="en-US" dirty="0">
              <a:solidFill>
                <a:schemeClr val="tx1"/>
              </a:solidFill>
            </a:endParaRPr>
          </a:p>
        </p:txBody>
      </p:sp>
    </p:spTree>
    <p:extLst>
      <p:ext uri="{BB962C8B-B14F-4D97-AF65-F5344CB8AC3E}">
        <p14:creationId xmlns:p14="http://schemas.microsoft.com/office/powerpoint/2010/main" val="15574915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75508-9871-48F3-9DF3-8E2A05459370}"/>
              </a:ext>
            </a:extLst>
          </p:cNvPr>
          <p:cNvSpPr>
            <a:spLocks noGrp="1"/>
          </p:cNvSpPr>
          <p:nvPr>
            <p:ph type="ctrTitle"/>
          </p:nvPr>
        </p:nvSpPr>
        <p:spPr/>
        <p:txBody>
          <a:bodyPr/>
          <a:lstStyle/>
          <a:p>
            <a:r>
              <a:rPr lang="en-US" dirty="0"/>
              <a:t>Shape Risk and Statistical Problem</a:t>
            </a:r>
          </a:p>
        </p:txBody>
      </p:sp>
      <p:pic>
        <p:nvPicPr>
          <p:cNvPr id="5" name="Content Placeholder 4">
            <a:extLst>
              <a:ext uri="{FF2B5EF4-FFF2-40B4-BE49-F238E27FC236}">
                <a16:creationId xmlns:a16="http://schemas.microsoft.com/office/drawing/2014/main" id="{E01164A7-40AF-48E8-A871-95033254ADD7}"/>
              </a:ext>
            </a:extLst>
          </p:cNvPr>
          <p:cNvPicPr>
            <a:picLocks noGrp="1" noChangeAspect="1"/>
          </p:cNvPicPr>
          <p:nvPr>
            <p:ph idx="4294967295"/>
          </p:nvPr>
        </p:nvPicPr>
        <p:blipFill>
          <a:blip r:embed="rId2"/>
          <a:stretch>
            <a:fillRect/>
          </a:stretch>
        </p:blipFill>
        <p:spPr>
          <a:xfrm>
            <a:off x="749808" y="1259021"/>
            <a:ext cx="7002463" cy="4395788"/>
          </a:xfrm>
        </p:spPr>
      </p:pic>
    </p:spTree>
    <p:extLst>
      <p:ext uri="{BB962C8B-B14F-4D97-AF65-F5344CB8AC3E}">
        <p14:creationId xmlns:p14="http://schemas.microsoft.com/office/powerpoint/2010/main" val="24755636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4D78D-1180-C38D-2192-9BFEDC4C292A}"/>
              </a:ext>
            </a:extLst>
          </p:cNvPr>
          <p:cNvSpPr>
            <a:spLocks noGrp="1"/>
          </p:cNvSpPr>
          <p:nvPr>
            <p:ph type="ctrTitle"/>
          </p:nvPr>
        </p:nvSpPr>
        <p:spPr/>
        <p:txBody>
          <a:bodyPr/>
          <a:lstStyle/>
          <a:p>
            <a:r>
              <a:rPr lang="en-US" dirty="0"/>
              <a:t>Hedged Quantity can be below P99</a:t>
            </a:r>
          </a:p>
        </p:txBody>
      </p:sp>
      <p:pic>
        <p:nvPicPr>
          <p:cNvPr id="5" name="Content Placeholder 4">
            <a:extLst>
              <a:ext uri="{FF2B5EF4-FFF2-40B4-BE49-F238E27FC236}">
                <a16:creationId xmlns:a16="http://schemas.microsoft.com/office/drawing/2014/main" id="{44685862-43EE-6800-5077-70D3130E51E3}"/>
              </a:ext>
            </a:extLst>
          </p:cNvPr>
          <p:cNvPicPr>
            <a:picLocks noGrp="1" noChangeAspect="1"/>
          </p:cNvPicPr>
          <p:nvPr>
            <p:ph idx="4294967295"/>
          </p:nvPr>
        </p:nvPicPr>
        <p:blipFill>
          <a:blip r:embed="rId2"/>
          <a:stretch>
            <a:fillRect/>
          </a:stretch>
        </p:blipFill>
        <p:spPr>
          <a:xfrm>
            <a:off x="662338" y="1489542"/>
            <a:ext cx="7627938" cy="4395788"/>
          </a:xfrm>
        </p:spPr>
      </p:pic>
      <p:sp>
        <p:nvSpPr>
          <p:cNvPr id="6" name="TextBox 5">
            <a:extLst>
              <a:ext uri="{FF2B5EF4-FFF2-40B4-BE49-F238E27FC236}">
                <a16:creationId xmlns:a16="http://schemas.microsoft.com/office/drawing/2014/main" id="{EAE3F64D-A7C7-D240-6347-D7832A9B9E14}"/>
              </a:ext>
            </a:extLst>
          </p:cNvPr>
          <p:cNvSpPr txBox="1"/>
          <p:nvPr/>
        </p:nvSpPr>
        <p:spPr>
          <a:xfrm>
            <a:off x="4476307" y="6071191"/>
            <a:ext cx="2860158" cy="369332"/>
          </a:xfrm>
          <a:prstGeom prst="rect">
            <a:avLst/>
          </a:prstGeom>
          <a:noFill/>
        </p:spPr>
        <p:txBody>
          <a:bodyPr wrap="square" rtlCol="0">
            <a:spAutoFit/>
          </a:bodyPr>
          <a:lstStyle/>
          <a:p>
            <a:r>
              <a:rPr lang="en-US" dirty="0"/>
              <a:t>Note the hedged quantity</a:t>
            </a:r>
          </a:p>
        </p:txBody>
      </p:sp>
    </p:spTree>
    <p:extLst>
      <p:ext uri="{BB962C8B-B14F-4D97-AF65-F5344CB8AC3E}">
        <p14:creationId xmlns:p14="http://schemas.microsoft.com/office/powerpoint/2010/main" val="576839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6A8713-0443-3CA0-A59F-0AB1EB3A53C1}"/>
              </a:ext>
            </a:extLst>
          </p:cNvPr>
          <p:cNvSpPr>
            <a:spLocks noGrp="1"/>
          </p:cNvSpPr>
          <p:nvPr>
            <p:ph type="ctrTitle"/>
          </p:nvPr>
        </p:nvSpPr>
        <p:spPr/>
        <p:txBody>
          <a:bodyPr/>
          <a:lstStyle/>
          <a:p>
            <a:r>
              <a:rPr lang="en-US" dirty="0"/>
              <a:t>Relation between Low Output and Market Price (Denmark Study)</a:t>
            </a:r>
          </a:p>
        </p:txBody>
      </p:sp>
      <p:sp>
        <p:nvSpPr>
          <p:cNvPr id="3" name="Content Placeholder 2">
            <a:extLst>
              <a:ext uri="{FF2B5EF4-FFF2-40B4-BE49-F238E27FC236}">
                <a16:creationId xmlns:a16="http://schemas.microsoft.com/office/drawing/2014/main" id="{4B88BD66-0B0A-6964-BCB1-93727B299A63}"/>
              </a:ext>
            </a:extLst>
          </p:cNvPr>
          <p:cNvSpPr>
            <a:spLocks noGrp="1"/>
          </p:cNvSpPr>
          <p:nvPr>
            <p:ph type="body" sz="quarter" idx="13"/>
          </p:nvPr>
        </p:nvSpPr>
        <p:spPr/>
        <p:txBody>
          <a:bodyPr>
            <a:normAutofit fontScale="92500" lnSpcReduction="10000"/>
          </a:bodyPr>
          <a:lstStyle/>
          <a:p>
            <a:pPr algn="l"/>
            <a:r>
              <a:rPr lang="en-US"/>
              <a:t>The negative relationship between the hourly Generated Quantity and the hourly spot market price of energy means that the ~45% of energy generated that is unhedged under a typical P99 Hedge structure is significantly less valuable that the Market Price of energy. REsurety’s review of 234 operational years</a:t>
            </a:r>
          </a:p>
          <a:p>
            <a:pPr algn="l"/>
            <a:r>
              <a:rPr lang="en-US"/>
              <a:t>in ERCOT showed this discount to be 38% on average.</a:t>
            </a:r>
          </a:p>
          <a:p>
            <a:pPr algn="l"/>
            <a:r>
              <a:rPr lang="en-US"/>
              <a:t>This significant discount off the Market Price occurs for two reasons. First, the value of the Long Quantity is typically lower than the Market Price as energy prices tend to be low when the quantity of wind farm generation is high. Second, the cost of the Short Quantity is typically higher than the value of the Non-Generated Sale Quantity, as energy prices tend to be high when the quantity of wind farm generation is low. As a result, the low value of the Long Quantity is further degraded by the net cost created by the short position.</a:t>
            </a:r>
            <a:endParaRPr lang="en-US" dirty="0"/>
          </a:p>
        </p:txBody>
      </p:sp>
    </p:spTree>
    <p:extLst>
      <p:ext uri="{BB962C8B-B14F-4D97-AF65-F5344CB8AC3E}">
        <p14:creationId xmlns:p14="http://schemas.microsoft.com/office/powerpoint/2010/main" val="35888775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9775B-0D5F-DFE5-5B9B-78B9DC7F8217}"/>
              </a:ext>
            </a:extLst>
          </p:cNvPr>
          <p:cNvSpPr>
            <a:spLocks noGrp="1"/>
          </p:cNvSpPr>
          <p:nvPr>
            <p:ph type="title"/>
          </p:nvPr>
        </p:nvSpPr>
        <p:spPr/>
        <p:txBody>
          <a:bodyPr>
            <a:normAutofit fontScale="90000"/>
          </a:bodyPr>
          <a:lstStyle/>
          <a:p>
            <a:r>
              <a:rPr lang="en-US" dirty="0"/>
              <a:t>Illustration of Buying and Selling at Different Prices (Denmark Study Again)</a:t>
            </a:r>
          </a:p>
        </p:txBody>
      </p:sp>
      <p:pic>
        <p:nvPicPr>
          <p:cNvPr id="5" name="Content Placeholder 4">
            <a:extLst>
              <a:ext uri="{FF2B5EF4-FFF2-40B4-BE49-F238E27FC236}">
                <a16:creationId xmlns:a16="http://schemas.microsoft.com/office/drawing/2014/main" id="{21635F96-05E3-A5CA-3B40-42E7AD879473}"/>
              </a:ext>
            </a:extLst>
          </p:cNvPr>
          <p:cNvPicPr>
            <a:picLocks noGrp="1" noChangeAspect="1"/>
          </p:cNvPicPr>
          <p:nvPr>
            <p:ph idx="1"/>
          </p:nvPr>
        </p:nvPicPr>
        <p:blipFill>
          <a:blip r:embed="rId2"/>
          <a:stretch>
            <a:fillRect/>
          </a:stretch>
        </p:blipFill>
        <p:spPr>
          <a:xfrm>
            <a:off x="172798" y="2093976"/>
            <a:ext cx="8386419" cy="3218045"/>
          </a:xfrm>
        </p:spPr>
      </p:pic>
    </p:spTree>
    <p:extLst>
      <p:ext uri="{BB962C8B-B14F-4D97-AF65-F5344CB8AC3E}">
        <p14:creationId xmlns:p14="http://schemas.microsoft.com/office/powerpoint/2010/main" val="30119176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97117-AF71-CFFF-ED47-7E8BF64BB644}"/>
              </a:ext>
            </a:extLst>
          </p:cNvPr>
          <p:cNvSpPr>
            <a:spLocks noGrp="1"/>
          </p:cNvSpPr>
          <p:nvPr>
            <p:ph type="ctrTitle"/>
          </p:nvPr>
        </p:nvSpPr>
        <p:spPr/>
        <p:txBody>
          <a:bodyPr/>
          <a:lstStyle/>
          <a:p>
            <a:r>
              <a:rPr lang="en-US" dirty="0"/>
              <a:t>P99 Hedge and Tracking Accounts</a:t>
            </a:r>
          </a:p>
        </p:txBody>
      </p:sp>
    </p:spTree>
    <p:extLst>
      <p:ext uri="{BB962C8B-B14F-4D97-AF65-F5344CB8AC3E}">
        <p14:creationId xmlns:p14="http://schemas.microsoft.com/office/powerpoint/2010/main" val="15166661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FCDD0-C926-479E-B945-43BE51ECA0D6}"/>
              </a:ext>
            </a:extLst>
          </p:cNvPr>
          <p:cNvSpPr>
            <a:spLocks noGrp="1"/>
          </p:cNvSpPr>
          <p:nvPr>
            <p:ph type="ctrTitle"/>
          </p:nvPr>
        </p:nvSpPr>
        <p:spPr/>
        <p:txBody>
          <a:bodyPr/>
          <a:lstStyle/>
          <a:p>
            <a:r>
              <a:rPr lang="en-US" dirty="0"/>
              <a:t>P99 Hedge</a:t>
            </a:r>
          </a:p>
        </p:txBody>
      </p:sp>
      <p:sp>
        <p:nvSpPr>
          <p:cNvPr id="3" name="Content Placeholder 2">
            <a:extLst>
              <a:ext uri="{FF2B5EF4-FFF2-40B4-BE49-F238E27FC236}">
                <a16:creationId xmlns:a16="http://schemas.microsoft.com/office/drawing/2014/main" id="{90240E71-23F1-44E5-A17C-EABFC409BE8A}"/>
              </a:ext>
            </a:extLst>
          </p:cNvPr>
          <p:cNvSpPr>
            <a:spLocks noGrp="1"/>
          </p:cNvSpPr>
          <p:nvPr>
            <p:ph type="body" sz="quarter" idx="13"/>
          </p:nvPr>
        </p:nvSpPr>
        <p:spPr/>
        <p:txBody>
          <a:bodyPr>
            <a:normAutofit/>
          </a:bodyPr>
          <a:lstStyle/>
          <a:p>
            <a:pPr algn="l"/>
            <a:r>
              <a:rPr lang="en-US" sz="1800" b="0" i="0" u="none" strike="noStrike" baseline="0" dirty="0">
                <a:latin typeface="ProximaNova-Regular"/>
              </a:rPr>
              <a:t>General Idea:</a:t>
            </a:r>
          </a:p>
          <a:p>
            <a:pPr algn="l"/>
            <a:r>
              <a:rPr lang="en-US" sz="1800" b="0" i="0" u="none" strike="noStrike" baseline="0" dirty="0">
                <a:latin typeface="ProximaNova-Regular"/>
              </a:rPr>
              <a:t>(1) a wind project’s minimum, or “P99” quantity of energy generation has been hedged, and </a:t>
            </a:r>
          </a:p>
          <a:p>
            <a:pPr algn="l"/>
            <a:r>
              <a:rPr lang="en-US" sz="1800" b="0" i="0" u="none" strike="noStrike" baseline="0" dirty="0">
                <a:latin typeface="ProximaNova-Regular"/>
              </a:rPr>
              <a:t>(2) any excess generation above P99 provides financial upside through the sale of unhedged energy at the spot market price. </a:t>
            </a:r>
          </a:p>
          <a:p>
            <a:pPr algn="l"/>
            <a:endParaRPr lang="en-US" sz="1800" b="0" i="0" u="none" strike="noStrike" baseline="0" dirty="0">
              <a:latin typeface="ProximaNova-Regular"/>
            </a:endParaRPr>
          </a:p>
          <a:p>
            <a:pPr algn="l"/>
            <a:r>
              <a:rPr lang="en-US" sz="1800" b="0" i="0" u="none" strike="noStrike" baseline="0" dirty="0">
                <a:latin typeface="ProximaNova-Regular"/>
              </a:rPr>
              <a:t>This interpretation of a P99 Hedge’s performance ignores the reality of hourly settlements, where projects with a P99 Hedge are constantly buying expensive spot market power during periods of low generation and selling cheap spot market power during periods of high generation.</a:t>
            </a:r>
            <a:endParaRPr lang="en-US" dirty="0"/>
          </a:p>
        </p:txBody>
      </p:sp>
    </p:spTree>
    <p:extLst>
      <p:ext uri="{BB962C8B-B14F-4D97-AF65-F5344CB8AC3E}">
        <p14:creationId xmlns:p14="http://schemas.microsoft.com/office/powerpoint/2010/main" val="24374050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14B9F-D1EF-4292-BD52-1459FEDCB1A5}"/>
              </a:ext>
            </a:extLst>
          </p:cNvPr>
          <p:cNvSpPr>
            <a:spLocks noGrp="1"/>
          </p:cNvSpPr>
          <p:nvPr>
            <p:ph type="ctrTitle"/>
          </p:nvPr>
        </p:nvSpPr>
        <p:spPr/>
        <p:txBody>
          <a:bodyPr/>
          <a:lstStyle/>
          <a:p>
            <a:r>
              <a:rPr lang="en-US" dirty="0"/>
              <a:t>Swap with P99</a:t>
            </a:r>
          </a:p>
        </p:txBody>
      </p:sp>
      <p:pic>
        <p:nvPicPr>
          <p:cNvPr id="5" name="Content Placeholder 4">
            <a:extLst>
              <a:ext uri="{FF2B5EF4-FFF2-40B4-BE49-F238E27FC236}">
                <a16:creationId xmlns:a16="http://schemas.microsoft.com/office/drawing/2014/main" id="{2FB7494C-69E3-4900-9ECF-EABDC5466434}"/>
              </a:ext>
            </a:extLst>
          </p:cNvPr>
          <p:cNvPicPr>
            <a:picLocks noGrp="1" noChangeAspect="1"/>
          </p:cNvPicPr>
          <p:nvPr>
            <p:ph idx="4294967295"/>
          </p:nvPr>
        </p:nvPicPr>
        <p:blipFill>
          <a:blip r:embed="rId2"/>
          <a:stretch>
            <a:fillRect/>
          </a:stretch>
        </p:blipFill>
        <p:spPr>
          <a:xfrm>
            <a:off x="1069848" y="1564745"/>
            <a:ext cx="6157913" cy="4395788"/>
          </a:xfrm>
        </p:spPr>
      </p:pic>
    </p:spTree>
    <p:extLst>
      <p:ext uri="{BB962C8B-B14F-4D97-AF65-F5344CB8AC3E}">
        <p14:creationId xmlns:p14="http://schemas.microsoft.com/office/powerpoint/2010/main" val="3549528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88E62-4388-725D-FA67-F256E437748F}"/>
              </a:ext>
            </a:extLst>
          </p:cNvPr>
          <p:cNvSpPr>
            <a:spLocks noGrp="1"/>
          </p:cNvSpPr>
          <p:nvPr>
            <p:ph type="ctrTitle"/>
          </p:nvPr>
        </p:nvSpPr>
        <p:spPr/>
        <p:txBody>
          <a:bodyPr/>
          <a:lstStyle/>
          <a:p>
            <a:r>
              <a:rPr lang="en-US" dirty="0"/>
              <a:t>Contents - Detailed</a:t>
            </a:r>
          </a:p>
        </p:txBody>
      </p:sp>
      <p:sp>
        <p:nvSpPr>
          <p:cNvPr id="3" name="Text Placeholder 2">
            <a:extLst>
              <a:ext uri="{FF2B5EF4-FFF2-40B4-BE49-F238E27FC236}">
                <a16:creationId xmlns:a16="http://schemas.microsoft.com/office/drawing/2014/main" id="{A12F0019-A39A-F630-13E7-75062C1F14B8}"/>
              </a:ext>
            </a:extLst>
          </p:cNvPr>
          <p:cNvSpPr>
            <a:spLocks noGrp="1"/>
          </p:cNvSpPr>
          <p:nvPr>
            <p:ph type="body" sz="quarter" idx="13"/>
          </p:nvPr>
        </p:nvSpPr>
        <p:spPr/>
        <p:txBody>
          <a:bodyPr>
            <a:normAutofit lnSpcReduction="10000"/>
          </a:bodyPr>
          <a:lstStyle/>
          <a:p>
            <a:pPr marL="514350" indent="-514350">
              <a:buFont typeface="+mj-lt"/>
              <a:buAutoNum type="arabicPeriod"/>
            </a:pPr>
            <a:r>
              <a:rPr lang="en-US" dirty="0"/>
              <a:t>Contracts and Risk Allocation</a:t>
            </a:r>
          </a:p>
          <a:p>
            <a:pPr marL="971550" lvl="1" indent="-514350">
              <a:buFont typeface="+mj-lt"/>
              <a:buAutoNum type="arabicPeriod"/>
            </a:pPr>
            <a:r>
              <a:rPr lang="en-US" dirty="0"/>
              <a:t>General Discussion</a:t>
            </a:r>
          </a:p>
          <a:p>
            <a:pPr marL="971550" lvl="1" indent="-514350">
              <a:buFont typeface="+mj-lt"/>
              <a:buAutoNum type="arabicPeriod"/>
            </a:pPr>
            <a:r>
              <a:rPr lang="en-US" dirty="0"/>
              <a:t>Utility PPA</a:t>
            </a:r>
          </a:p>
          <a:p>
            <a:pPr marL="971550" lvl="1" indent="-514350">
              <a:buFont typeface="+mj-lt"/>
              <a:buAutoNum type="arabicPeriod"/>
            </a:pPr>
            <a:r>
              <a:rPr lang="en-US" dirty="0"/>
              <a:t>Generation Risk Allocation</a:t>
            </a:r>
          </a:p>
          <a:p>
            <a:pPr marL="971550" lvl="1" indent="-514350">
              <a:buFont typeface="+mj-lt"/>
              <a:buAutoNum type="arabicPeriod"/>
            </a:pPr>
            <a:r>
              <a:rPr lang="en-US" dirty="0"/>
              <a:t>Node versus Hub</a:t>
            </a:r>
          </a:p>
          <a:p>
            <a:pPr marL="971550" lvl="1" indent="-514350">
              <a:buFont typeface="+mj-lt"/>
              <a:buAutoNum type="arabicPeriod"/>
            </a:pPr>
            <a:r>
              <a:rPr lang="en-US" dirty="0"/>
              <a:t>Merchant Price</a:t>
            </a:r>
          </a:p>
          <a:p>
            <a:pPr marL="514350" indent="-514350">
              <a:buFont typeface="+mj-lt"/>
              <a:buAutoNum type="arabicPeriod"/>
            </a:pPr>
            <a:r>
              <a:rPr lang="en-US" dirty="0"/>
              <a:t>Locked In Forward Prices and Contract Terms </a:t>
            </a:r>
          </a:p>
          <a:p>
            <a:pPr marL="971550" lvl="1" indent="-514350">
              <a:buFont typeface="+mj-lt"/>
              <a:buAutoNum type="arabicPeriod"/>
            </a:pPr>
            <a:r>
              <a:rPr lang="en-US" dirty="0"/>
              <a:t>Forward Gas Price</a:t>
            </a:r>
          </a:p>
          <a:p>
            <a:pPr marL="971550" lvl="1" indent="-514350">
              <a:buFont typeface="+mj-lt"/>
              <a:buAutoNum type="arabicPeriod"/>
            </a:pPr>
            <a:r>
              <a:rPr lang="en-US" dirty="0"/>
              <a:t>Merchant</a:t>
            </a:r>
          </a:p>
          <a:p>
            <a:pPr marL="971550" lvl="1" indent="-514350">
              <a:buFont typeface="+mj-lt"/>
              <a:buAutoNum type="arabicPeriod"/>
            </a:pPr>
            <a:r>
              <a:rPr lang="en-US" dirty="0"/>
              <a:t>Swap</a:t>
            </a:r>
          </a:p>
          <a:p>
            <a:pPr marL="971550" lvl="1" indent="-514350">
              <a:buFont typeface="+mj-lt"/>
              <a:buAutoNum type="arabicPeriod"/>
            </a:pPr>
            <a:r>
              <a:rPr lang="en-US" dirty="0"/>
              <a:t>Contract for Difference</a:t>
            </a:r>
          </a:p>
          <a:p>
            <a:pPr marL="971550" lvl="1" indent="-514350">
              <a:buFont typeface="+mj-lt"/>
              <a:buAutoNum type="arabicPeriod"/>
            </a:pPr>
            <a:r>
              <a:rPr lang="en-US" dirty="0"/>
              <a:t>Brokers </a:t>
            </a:r>
          </a:p>
        </p:txBody>
      </p:sp>
    </p:spTree>
    <p:extLst>
      <p:ext uri="{BB962C8B-B14F-4D97-AF65-F5344CB8AC3E}">
        <p14:creationId xmlns:p14="http://schemas.microsoft.com/office/powerpoint/2010/main" val="8584857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B7BF4-8EBC-58C5-722B-446DEE161F45}"/>
              </a:ext>
            </a:extLst>
          </p:cNvPr>
          <p:cNvSpPr>
            <a:spLocks noGrp="1"/>
          </p:cNvSpPr>
          <p:nvPr>
            <p:ph type="ctrTitle"/>
          </p:nvPr>
        </p:nvSpPr>
        <p:spPr/>
        <p:txBody>
          <a:bodyPr/>
          <a:lstStyle/>
          <a:p>
            <a:r>
              <a:rPr lang="en-US" dirty="0"/>
              <a:t>What do the Items in the Prior Slide Mean</a:t>
            </a:r>
          </a:p>
        </p:txBody>
      </p:sp>
      <p:pic>
        <p:nvPicPr>
          <p:cNvPr id="5" name="Picture 4">
            <a:extLst>
              <a:ext uri="{FF2B5EF4-FFF2-40B4-BE49-F238E27FC236}">
                <a16:creationId xmlns:a16="http://schemas.microsoft.com/office/drawing/2014/main" id="{D29DC879-B0CB-D3ED-E242-D60A911CD9AC}"/>
              </a:ext>
            </a:extLst>
          </p:cNvPr>
          <p:cNvPicPr>
            <a:picLocks noChangeAspect="1"/>
          </p:cNvPicPr>
          <p:nvPr/>
        </p:nvPicPr>
        <p:blipFill>
          <a:blip r:embed="rId2"/>
          <a:stretch>
            <a:fillRect/>
          </a:stretch>
        </p:blipFill>
        <p:spPr>
          <a:xfrm>
            <a:off x="816578" y="1684591"/>
            <a:ext cx="2956560" cy="1813203"/>
          </a:xfrm>
          <a:prstGeom prst="rect">
            <a:avLst/>
          </a:prstGeom>
        </p:spPr>
      </p:pic>
      <p:pic>
        <p:nvPicPr>
          <p:cNvPr id="7" name="Picture 6">
            <a:extLst>
              <a:ext uri="{FF2B5EF4-FFF2-40B4-BE49-F238E27FC236}">
                <a16:creationId xmlns:a16="http://schemas.microsoft.com/office/drawing/2014/main" id="{2641FACB-9432-8B86-8959-D8D49FD2110C}"/>
              </a:ext>
            </a:extLst>
          </p:cNvPr>
          <p:cNvPicPr>
            <a:picLocks noChangeAspect="1"/>
          </p:cNvPicPr>
          <p:nvPr/>
        </p:nvPicPr>
        <p:blipFill>
          <a:blip r:embed="rId3"/>
          <a:stretch>
            <a:fillRect/>
          </a:stretch>
        </p:blipFill>
        <p:spPr>
          <a:xfrm>
            <a:off x="554736" y="3723942"/>
            <a:ext cx="6436804" cy="2363914"/>
          </a:xfrm>
          <a:prstGeom prst="rect">
            <a:avLst/>
          </a:prstGeom>
        </p:spPr>
      </p:pic>
    </p:spTree>
    <p:extLst>
      <p:ext uri="{BB962C8B-B14F-4D97-AF65-F5344CB8AC3E}">
        <p14:creationId xmlns:p14="http://schemas.microsoft.com/office/powerpoint/2010/main" val="41665798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AEC0A-4117-4CBA-9BEA-D8F8B5E3EA2C}"/>
              </a:ext>
            </a:extLst>
          </p:cNvPr>
          <p:cNvSpPr>
            <a:spLocks noGrp="1"/>
          </p:cNvSpPr>
          <p:nvPr>
            <p:ph type="ctrTitle"/>
          </p:nvPr>
        </p:nvSpPr>
        <p:spPr/>
        <p:txBody>
          <a:bodyPr/>
          <a:lstStyle/>
          <a:p>
            <a:r>
              <a:rPr lang="en-US" dirty="0"/>
              <a:t>Details of Tracking Account</a:t>
            </a:r>
          </a:p>
        </p:txBody>
      </p:sp>
      <p:pic>
        <p:nvPicPr>
          <p:cNvPr id="5" name="Content Placeholder 4">
            <a:extLst>
              <a:ext uri="{FF2B5EF4-FFF2-40B4-BE49-F238E27FC236}">
                <a16:creationId xmlns:a16="http://schemas.microsoft.com/office/drawing/2014/main" id="{667042DF-CE7C-4E96-8382-4CC5A581D431}"/>
              </a:ext>
            </a:extLst>
          </p:cNvPr>
          <p:cNvPicPr>
            <a:picLocks noGrp="1" noChangeAspect="1"/>
          </p:cNvPicPr>
          <p:nvPr>
            <p:ph idx="4294967295"/>
          </p:nvPr>
        </p:nvPicPr>
        <p:blipFill>
          <a:blip r:embed="rId2"/>
          <a:stretch>
            <a:fillRect/>
          </a:stretch>
        </p:blipFill>
        <p:spPr>
          <a:xfrm>
            <a:off x="865971" y="1567112"/>
            <a:ext cx="6804829" cy="4791488"/>
          </a:xfrm>
        </p:spPr>
      </p:pic>
    </p:spTree>
    <p:extLst>
      <p:ext uri="{BB962C8B-B14F-4D97-AF65-F5344CB8AC3E}">
        <p14:creationId xmlns:p14="http://schemas.microsoft.com/office/powerpoint/2010/main" val="14972488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5FFE4-4A46-47CF-A2AF-0920264AEC92}"/>
              </a:ext>
            </a:extLst>
          </p:cNvPr>
          <p:cNvSpPr>
            <a:spLocks noGrp="1"/>
          </p:cNvSpPr>
          <p:nvPr>
            <p:ph type="title"/>
          </p:nvPr>
        </p:nvSpPr>
        <p:spPr/>
        <p:txBody>
          <a:bodyPr/>
          <a:lstStyle/>
          <a:p>
            <a:r>
              <a:rPr lang="en-US" dirty="0"/>
              <a:t>Tracking Account Example</a:t>
            </a:r>
          </a:p>
        </p:txBody>
      </p:sp>
      <p:pic>
        <p:nvPicPr>
          <p:cNvPr id="5" name="Content Placeholder 4">
            <a:extLst>
              <a:ext uri="{FF2B5EF4-FFF2-40B4-BE49-F238E27FC236}">
                <a16:creationId xmlns:a16="http://schemas.microsoft.com/office/drawing/2014/main" id="{A8987400-2770-48AA-9080-ECF5AD15151E}"/>
              </a:ext>
            </a:extLst>
          </p:cNvPr>
          <p:cNvPicPr>
            <a:picLocks noGrp="1" noChangeAspect="1"/>
          </p:cNvPicPr>
          <p:nvPr>
            <p:ph idx="1"/>
          </p:nvPr>
        </p:nvPicPr>
        <p:blipFill>
          <a:blip r:embed="rId2"/>
          <a:stretch>
            <a:fillRect/>
          </a:stretch>
        </p:blipFill>
        <p:spPr>
          <a:xfrm>
            <a:off x="372991" y="1209675"/>
            <a:ext cx="8180530" cy="4395788"/>
          </a:xfrm>
        </p:spPr>
      </p:pic>
      <p:sp>
        <p:nvSpPr>
          <p:cNvPr id="6" name="TextBox 5">
            <a:extLst>
              <a:ext uri="{FF2B5EF4-FFF2-40B4-BE49-F238E27FC236}">
                <a16:creationId xmlns:a16="http://schemas.microsoft.com/office/drawing/2014/main" id="{A0D64A2C-F978-4AB5-9ABD-418563190BA7}"/>
              </a:ext>
            </a:extLst>
          </p:cNvPr>
          <p:cNvSpPr txBox="1"/>
          <p:nvPr/>
        </p:nvSpPr>
        <p:spPr>
          <a:xfrm>
            <a:off x="4297680" y="5569527"/>
            <a:ext cx="1870364" cy="369332"/>
          </a:xfrm>
          <a:prstGeom prst="rect">
            <a:avLst/>
          </a:prstGeom>
          <a:solidFill>
            <a:srgbClr val="003A63"/>
          </a:solidFill>
        </p:spPr>
        <p:txBody>
          <a:bodyPr wrap="square" rtlCol="0">
            <a:spAutoFit/>
          </a:bodyPr>
          <a:lstStyle/>
          <a:p>
            <a:endParaRPr lang="en-US" dirty="0"/>
          </a:p>
        </p:txBody>
      </p:sp>
    </p:spTree>
    <p:extLst>
      <p:ext uri="{BB962C8B-B14F-4D97-AF65-F5344CB8AC3E}">
        <p14:creationId xmlns:p14="http://schemas.microsoft.com/office/powerpoint/2010/main" val="34212215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E20C6-1621-0215-5085-4D88B8B19D57}"/>
              </a:ext>
            </a:extLst>
          </p:cNvPr>
          <p:cNvSpPr>
            <a:spLocks noGrp="1"/>
          </p:cNvSpPr>
          <p:nvPr>
            <p:ph type="ctrTitle"/>
          </p:nvPr>
        </p:nvSpPr>
        <p:spPr/>
        <p:txBody>
          <a:bodyPr/>
          <a:lstStyle/>
          <a:p>
            <a:r>
              <a:rPr lang="en-US" dirty="0"/>
              <a:t>Example of Contract – P99 Hedge </a:t>
            </a:r>
          </a:p>
        </p:txBody>
      </p:sp>
      <p:pic>
        <p:nvPicPr>
          <p:cNvPr id="5" name="Picture 4">
            <a:extLst>
              <a:ext uri="{FF2B5EF4-FFF2-40B4-BE49-F238E27FC236}">
                <a16:creationId xmlns:a16="http://schemas.microsoft.com/office/drawing/2014/main" id="{F169ACE5-B520-2C3C-CB87-1FF9E63CB789}"/>
              </a:ext>
            </a:extLst>
          </p:cNvPr>
          <p:cNvPicPr>
            <a:picLocks noChangeAspect="1"/>
          </p:cNvPicPr>
          <p:nvPr/>
        </p:nvPicPr>
        <p:blipFill>
          <a:blip r:embed="rId2"/>
          <a:stretch>
            <a:fillRect/>
          </a:stretch>
        </p:blipFill>
        <p:spPr>
          <a:xfrm>
            <a:off x="1114044" y="1259021"/>
            <a:ext cx="5954268" cy="3569523"/>
          </a:xfrm>
          <a:prstGeom prst="rect">
            <a:avLst/>
          </a:prstGeom>
        </p:spPr>
      </p:pic>
      <p:pic>
        <p:nvPicPr>
          <p:cNvPr id="7" name="Picture 6">
            <a:extLst>
              <a:ext uri="{FF2B5EF4-FFF2-40B4-BE49-F238E27FC236}">
                <a16:creationId xmlns:a16="http://schemas.microsoft.com/office/drawing/2014/main" id="{D69D9ECC-ECD1-2986-5401-BA3DB89DF6C5}"/>
              </a:ext>
            </a:extLst>
          </p:cNvPr>
          <p:cNvPicPr>
            <a:picLocks noChangeAspect="1"/>
          </p:cNvPicPr>
          <p:nvPr/>
        </p:nvPicPr>
        <p:blipFill>
          <a:blip r:embed="rId3"/>
          <a:stretch>
            <a:fillRect/>
          </a:stretch>
        </p:blipFill>
        <p:spPr>
          <a:xfrm>
            <a:off x="976884" y="4718951"/>
            <a:ext cx="6518714" cy="1196939"/>
          </a:xfrm>
          <a:prstGeom prst="rect">
            <a:avLst/>
          </a:prstGeom>
        </p:spPr>
      </p:pic>
    </p:spTree>
    <p:extLst>
      <p:ext uri="{BB962C8B-B14F-4D97-AF65-F5344CB8AC3E}">
        <p14:creationId xmlns:p14="http://schemas.microsoft.com/office/powerpoint/2010/main" val="21530326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66525-90AB-4C80-9175-6A6C5F346792}"/>
              </a:ext>
            </a:extLst>
          </p:cNvPr>
          <p:cNvSpPr>
            <a:spLocks noGrp="1"/>
          </p:cNvSpPr>
          <p:nvPr>
            <p:ph type="ctrTitle"/>
          </p:nvPr>
        </p:nvSpPr>
        <p:spPr/>
        <p:txBody>
          <a:bodyPr/>
          <a:lstStyle/>
          <a:p>
            <a:r>
              <a:rPr lang="en-US" dirty="0"/>
              <a:t>Example of a Swap Contract with Tracking</a:t>
            </a:r>
          </a:p>
        </p:txBody>
      </p:sp>
      <p:pic>
        <p:nvPicPr>
          <p:cNvPr id="5" name="Content Placeholder 4">
            <a:extLst>
              <a:ext uri="{FF2B5EF4-FFF2-40B4-BE49-F238E27FC236}">
                <a16:creationId xmlns:a16="http://schemas.microsoft.com/office/drawing/2014/main" id="{DEE3B75E-63C3-4F94-B1BC-AB67000D2C40}"/>
              </a:ext>
            </a:extLst>
          </p:cNvPr>
          <p:cNvPicPr>
            <a:picLocks noGrp="1" noChangeAspect="1"/>
          </p:cNvPicPr>
          <p:nvPr>
            <p:ph idx="4294967295"/>
          </p:nvPr>
        </p:nvPicPr>
        <p:blipFill>
          <a:blip r:embed="rId2"/>
          <a:stretch>
            <a:fillRect/>
          </a:stretch>
        </p:blipFill>
        <p:spPr>
          <a:xfrm>
            <a:off x="1014984" y="1394441"/>
            <a:ext cx="6601968" cy="4693415"/>
          </a:xfrm>
        </p:spPr>
      </p:pic>
    </p:spTree>
    <p:extLst>
      <p:ext uri="{BB962C8B-B14F-4D97-AF65-F5344CB8AC3E}">
        <p14:creationId xmlns:p14="http://schemas.microsoft.com/office/powerpoint/2010/main" val="18665739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CBA90-134A-C449-D5F4-629DCE168F89}"/>
              </a:ext>
            </a:extLst>
          </p:cNvPr>
          <p:cNvSpPr>
            <a:spLocks noGrp="1"/>
          </p:cNvSpPr>
          <p:nvPr>
            <p:ph type="ctrTitle"/>
          </p:nvPr>
        </p:nvSpPr>
        <p:spPr/>
        <p:txBody>
          <a:bodyPr/>
          <a:lstStyle/>
          <a:p>
            <a:r>
              <a:rPr lang="en-US" dirty="0"/>
              <a:t>Proxy Revenue Swap</a:t>
            </a:r>
          </a:p>
        </p:txBody>
      </p:sp>
    </p:spTree>
    <p:extLst>
      <p:ext uri="{BB962C8B-B14F-4D97-AF65-F5344CB8AC3E}">
        <p14:creationId xmlns:p14="http://schemas.microsoft.com/office/powerpoint/2010/main" val="6016347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1ABA5-6854-C6B6-1DDC-FA7B15B7BABD}"/>
              </a:ext>
            </a:extLst>
          </p:cNvPr>
          <p:cNvSpPr>
            <a:spLocks noGrp="1"/>
          </p:cNvSpPr>
          <p:nvPr>
            <p:ph type="ctrTitle"/>
          </p:nvPr>
        </p:nvSpPr>
        <p:spPr/>
        <p:txBody>
          <a:bodyPr/>
          <a:lstStyle/>
          <a:p>
            <a:r>
              <a:rPr lang="en-US" dirty="0"/>
              <a:t>Proxy Revenue Swap – Sounds Fancy but Just Fixing Revenues</a:t>
            </a:r>
          </a:p>
        </p:txBody>
      </p:sp>
      <p:sp>
        <p:nvSpPr>
          <p:cNvPr id="3" name="Text Placeholder 2">
            <a:extLst>
              <a:ext uri="{FF2B5EF4-FFF2-40B4-BE49-F238E27FC236}">
                <a16:creationId xmlns:a16="http://schemas.microsoft.com/office/drawing/2014/main" id="{6E630A11-7900-38B6-7396-6C2DFD6C3B05}"/>
              </a:ext>
            </a:extLst>
          </p:cNvPr>
          <p:cNvSpPr>
            <a:spLocks noGrp="1"/>
          </p:cNvSpPr>
          <p:nvPr>
            <p:ph type="body" sz="quarter" idx="13"/>
          </p:nvPr>
        </p:nvSpPr>
        <p:spPr/>
        <p:txBody>
          <a:bodyPr/>
          <a:lstStyle/>
          <a:p>
            <a:r>
              <a:rPr lang="en-US" dirty="0"/>
              <a:t>Takes away output risk</a:t>
            </a:r>
          </a:p>
          <a:p>
            <a:r>
              <a:rPr lang="en-US" dirty="0"/>
              <a:t>Back to beginning - who controls risk should take the risk</a:t>
            </a:r>
          </a:p>
        </p:txBody>
      </p:sp>
    </p:spTree>
    <p:extLst>
      <p:ext uri="{BB962C8B-B14F-4D97-AF65-F5344CB8AC3E}">
        <p14:creationId xmlns:p14="http://schemas.microsoft.com/office/powerpoint/2010/main" val="34204948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B8D7A-B4E5-42EA-981B-2A968024EFF4}"/>
              </a:ext>
            </a:extLst>
          </p:cNvPr>
          <p:cNvSpPr>
            <a:spLocks noGrp="1"/>
          </p:cNvSpPr>
          <p:nvPr>
            <p:ph type="ctrTitle"/>
          </p:nvPr>
        </p:nvSpPr>
        <p:spPr/>
        <p:txBody>
          <a:bodyPr/>
          <a:lstStyle/>
          <a:p>
            <a:r>
              <a:rPr lang="en-US" dirty="0"/>
              <a:t>Revenue Swap – Makes No Sense</a:t>
            </a:r>
          </a:p>
        </p:txBody>
      </p:sp>
      <p:pic>
        <p:nvPicPr>
          <p:cNvPr id="5" name="Content Placeholder 4">
            <a:extLst>
              <a:ext uri="{FF2B5EF4-FFF2-40B4-BE49-F238E27FC236}">
                <a16:creationId xmlns:a16="http://schemas.microsoft.com/office/drawing/2014/main" id="{E0535082-2D69-4564-9690-C41E3E0C4238}"/>
              </a:ext>
            </a:extLst>
          </p:cNvPr>
          <p:cNvPicPr>
            <a:picLocks noGrp="1" noChangeAspect="1"/>
          </p:cNvPicPr>
          <p:nvPr>
            <p:ph idx="4294967295"/>
          </p:nvPr>
        </p:nvPicPr>
        <p:blipFill>
          <a:blip r:embed="rId2"/>
          <a:stretch>
            <a:fillRect/>
          </a:stretch>
        </p:blipFill>
        <p:spPr>
          <a:xfrm>
            <a:off x="640080" y="1548003"/>
            <a:ext cx="7199313" cy="4395788"/>
          </a:xfrm>
        </p:spPr>
      </p:pic>
    </p:spTree>
    <p:extLst>
      <p:ext uri="{BB962C8B-B14F-4D97-AF65-F5344CB8AC3E}">
        <p14:creationId xmlns:p14="http://schemas.microsoft.com/office/powerpoint/2010/main" val="11087475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C3B72-C0E2-48ED-BC48-03D9ACD41909}"/>
              </a:ext>
            </a:extLst>
          </p:cNvPr>
          <p:cNvSpPr>
            <a:spLocks noGrp="1"/>
          </p:cNvSpPr>
          <p:nvPr>
            <p:ph type="ctrTitle"/>
          </p:nvPr>
        </p:nvSpPr>
        <p:spPr/>
        <p:txBody>
          <a:bodyPr/>
          <a:lstStyle/>
          <a:p>
            <a:r>
              <a:rPr lang="en-US" dirty="0"/>
              <a:t>Revenue Swap</a:t>
            </a:r>
          </a:p>
        </p:txBody>
      </p:sp>
      <p:pic>
        <p:nvPicPr>
          <p:cNvPr id="5" name="Content Placeholder 4">
            <a:extLst>
              <a:ext uri="{FF2B5EF4-FFF2-40B4-BE49-F238E27FC236}">
                <a16:creationId xmlns:a16="http://schemas.microsoft.com/office/drawing/2014/main" id="{9BC2EC54-BA62-4A0B-9D69-2C4F182F39FD}"/>
              </a:ext>
            </a:extLst>
          </p:cNvPr>
          <p:cNvPicPr>
            <a:picLocks noGrp="1" noChangeAspect="1"/>
          </p:cNvPicPr>
          <p:nvPr>
            <p:ph idx="4294967295"/>
          </p:nvPr>
        </p:nvPicPr>
        <p:blipFill>
          <a:blip r:embed="rId2"/>
          <a:stretch>
            <a:fillRect/>
          </a:stretch>
        </p:blipFill>
        <p:spPr>
          <a:xfrm>
            <a:off x="1512218" y="1438275"/>
            <a:ext cx="6110288" cy="4395788"/>
          </a:xfrm>
        </p:spPr>
      </p:pic>
    </p:spTree>
    <p:extLst>
      <p:ext uri="{BB962C8B-B14F-4D97-AF65-F5344CB8AC3E}">
        <p14:creationId xmlns:p14="http://schemas.microsoft.com/office/powerpoint/2010/main" val="16399541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41ACD-9D1B-1064-4D9E-BBC1F63E1C0A}"/>
              </a:ext>
            </a:extLst>
          </p:cNvPr>
          <p:cNvSpPr>
            <a:spLocks noGrp="1"/>
          </p:cNvSpPr>
          <p:nvPr>
            <p:ph type="ctrTitle"/>
          </p:nvPr>
        </p:nvSpPr>
        <p:spPr/>
        <p:txBody>
          <a:bodyPr/>
          <a:lstStyle/>
          <a:p>
            <a:r>
              <a:rPr lang="en-US" dirty="0"/>
              <a:t>Study of Volatility and Different Types of Contracts</a:t>
            </a:r>
          </a:p>
        </p:txBody>
      </p:sp>
    </p:spTree>
    <p:extLst>
      <p:ext uri="{BB962C8B-B14F-4D97-AF65-F5344CB8AC3E}">
        <p14:creationId xmlns:p14="http://schemas.microsoft.com/office/powerpoint/2010/main" val="1640072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861CC-FB81-9F89-D463-F123579A496D}"/>
              </a:ext>
            </a:extLst>
          </p:cNvPr>
          <p:cNvSpPr>
            <a:spLocks noGrp="1"/>
          </p:cNvSpPr>
          <p:nvPr>
            <p:ph type="ctrTitle"/>
          </p:nvPr>
        </p:nvSpPr>
        <p:spPr/>
        <p:txBody>
          <a:bodyPr/>
          <a:lstStyle/>
          <a:p>
            <a:r>
              <a:rPr lang="en-US" dirty="0"/>
              <a:t>Example of Corporate PPA</a:t>
            </a:r>
          </a:p>
        </p:txBody>
      </p:sp>
    </p:spTree>
    <p:extLst>
      <p:ext uri="{BB962C8B-B14F-4D97-AF65-F5344CB8AC3E}">
        <p14:creationId xmlns:p14="http://schemas.microsoft.com/office/powerpoint/2010/main" val="16792206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2AB7349-29FF-0A45-4CE3-06D683B9E495}"/>
              </a:ext>
            </a:extLst>
          </p:cNvPr>
          <p:cNvSpPr>
            <a:spLocks noGrp="1"/>
          </p:cNvSpPr>
          <p:nvPr>
            <p:ph type="ctrTitle"/>
          </p:nvPr>
        </p:nvSpPr>
        <p:spPr/>
        <p:txBody>
          <a:bodyPr/>
          <a:lstStyle/>
          <a:p>
            <a:r>
              <a:rPr lang="en-US" dirty="0"/>
              <a:t>How is this Study of Variation Done</a:t>
            </a:r>
          </a:p>
        </p:txBody>
      </p:sp>
      <p:pic>
        <p:nvPicPr>
          <p:cNvPr id="5" name="Content Placeholder 4">
            <a:extLst>
              <a:ext uri="{FF2B5EF4-FFF2-40B4-BE49-F238E27FC236}">
                <a16:creationId xmlns:a16="http://schemas.microsoft.com/office/drawing/2014/main" id="{9768A860-C050-42A7-D19A-AD5310C4921E}"/>
              </a:ext>
            </a:extLst>
          </p:cNvPr>
          <p:cNvPicPr>
            <a:picLocks noGrp="1" noChangeAspect="1"/>
          </p:cNvPicPr>
          <p:nvPr>
            <p:ph idx="4294967295"/>
          </p:nvPr>
        </p:nvPicPr>
        <p:blipFill>
          <a:blip r:embed="rId2"/>
          <a:stretch>
            <a:fillRect/>
          </a:stretch>
        </p:blipFill>
        <p:spPr>
          <a:xfrm>
            <a:off x="1444752" y="1471347"/>
            <a:ext cx="6053138" cy="4618038"/>
          </a:xfrm>
        </p:spPr>
      </p:pic>
    </p:spTree>
    <p:extLst>
      <p:ext uri="{BB962C8B-B14F-4D97-AF65-F5344CB8AC3E}">
        <p14:creationId xmlns:p14="http://schemas.microsoft.com/office/powerpoint/2010/main" val="30399971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A9175-AB9B-095D-FC0C-361C64F662F8}"/>
              </a:ext>
            </a:extLst>
          </p:cNvPr>
          <p:cNvSpPr>
            <a:spLocks noGrp="1"/>
          </p:cNvSpPr>
          <p:nvPr>
            <p:ph type="ctrTitle"/>
          </p:nvPr>
        </p:nvSpPr>
        <p:spPr/>
        <p:txBody>
          <a:bodyPr/>
          <a:lstStyle/>
          <a:p>
            <a:r>
              <a:rPr lang="en-US" dirty="0"/>
              <a:t>Explanation</a:t>
            </a:r>
          </a:p>
        </p:txBody>
      </p:sp>
      <p:sp>
        <p:nvSpPr>
          <p:cNvPr id="3" name="Text Placeholder 2">
            <a:extLst>
              <a:ext uri="{FF2B5EF4-FFF2-40B4-BE49-F238E27FC236}">
                <a16:creationId xmlns:a16="http://schemas.microsoft.com/office/drawing/2014/main" id="{178E7E5D-5701-ABEF-45B0-365E24EB1F32}"/>
              </a:ext>
            </a:extLst>
          </p:cNvPr>
          <p:cNvSpPr>
            <a:spLocks noGrp="1"/>
          </p:cNvSpPr>
          <p:nvPr>
            <p:ph type="body" sz="quarter" idx="13"/>
          </p:nvPr>
        </p:nvSpPr>
        <p:spPr/>
        <p:txBody>
          <a:bodyPr/>
          <a:lstStyle/>
          <a:p>
            <a:r>
              <a:rPr lang="en-US" dirty="0"/>
              <a:t>Most Helpful to Understand What They Are Doing</a:t>
            </a:r>
          </a:p>
          <a:p>
            <a:pPr lvl="1"/>
            <a:r>
              <a:rPr lang="en-US" dirty="0"/>
              <a:t>For Merchant and Swap, Use Market Prices</a:t>
            </a:r>
          </a:p>
          <a:p>
            <a:pPr lvl="1"/>
            <a:r>
              <a:rPr lang="en-US" dirty="0"/>
              <a:t>Download ERCOT Prices from Website</a:t>
            </a:r>
          </a:p>
          <a:p>
            <a:pPr lvl="1"/>
            <a:endParaRPr lang="en-US" dirty="0"/>
          </a:p>
          <a:p>
            <a:r>
              <a:rPr lang="en-US" dirty="0"/>
              <a:t>Merchant Prices</a:t>
            </a:r>
          </a:p>
          <a:p>
            <a:pPr lvl="1"/>
            <a:r>
              <a:rPr lang="en-US" dirty="0"/>
              <a:t>Use Actual Merchant Prices</a:t>
            </a:r>
          </a:p>
          <a:p>
            <a:pPr lvl="1"/>
            <a:r>
              <a:rPr lang="en-US" dirty="0"/>
              <a:t>Use Actual Production as Reported in EIA 423Merchant</a:t>
            </a:r>
          </a:p>
          <a:p>
            <a:r>
              <a:rPr lang="en-US" dirty="0"/>
              <a:t>SWAP Contracts</a:t>
            </a:r>
          </a:p>
          <a:p>
            <a:pPr lvl="1"/>
            <a:r>
              <a:rPr lang="en-US" dirty="0"/>
              <a:t>Find fixed prices</a:t>
            </a:r>
          </a:p>
          <a:p>
            <a:pPr lvl="1"/>
            <a:r>
              <a:rPr lang="en-US" dirty="0"/>
              <a:t>Just use actual merchant prices without any contract</a:t>
            </a:r>
          </a:p>
          <a:p>
            <a:pPr lvl="1"/>
            <a:r>
              <a:rPr lang="en-US" dirty="0"/>
              <a:t>Swap</a:t>
            </a:r>
          </a:p>
          <a:p>
            <a:pPr lvl="2"/>
            <a:endParaRPr lang="en-US" dirty="0"/>
          </a:p>
          <a:p>
            <a:pPr lvl="1"/>
            <a:endParaRPr lang="en-US" dirty="0"/>
          </a:p>
        </p:txBody>
      </p:sp>
    </p:spTree>
    <p:extLst>
      <p:ext uri="{BB962C8B-B14F-4D97-AF65-F5344CB8AC3E}">
        <p14:creationId xmlns:p14="http://schemas.microsoft.com/office/powerpoint/2010/main" val="16823606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1BE94-B296-4EDE-8129-B385723AB999}"/>
              </a:ext>
            </a:extLst>
          </p:cNvPr>
          <p:cNvSpPr>
            <a:spLocks noGrp="1"/>
          </p:cNvSpPr>
          <p:nvPr>
            <p:ph type="ctrTitle"/>
          </p:nvPr>
        </p:nvSpPr>
        <p:spPr/>
        <p:txBody>
          <a:bodyPr/>
          <a:lstStyle/>
          <a:p>
            <a:r>
              <a:rPr lang="en-US" dirty="0"/>
              <a:t>Risks in Different Kinds of Contracts</a:t>
            </a:r>
          </a:p>
        </p:txBody>
      </p:sp>
      <p:pic>
        <p:nvPicPr>
          <p:cNvPr id="5" name="Content Placeholder 4">
            <a:extLst>
              <a:ext uri="{FF2B5EF4-FFF2-40B4-BE49-F238E27FC236}">
                <a16:creationId xmlns:a16="http://schemas.microsoft.com/office/drawing/2014/main" id="{F6786705-A7D8-41FF-938B-0E1CD66F9942}"/>
              </a:ext>
            </a:extLst>
          </p:cNvPr>
          <p:cNvPicPr>
            <a:picLocks noGrp="1" noChangeAspect="1"/>
          </p:cNvPicPr>
          <p:nvPr>
            <p:ph idx="4294967295"/>
          </p:nvPr>
        </p:nvPicPr>
        <p:blipFill>
          <a:blip r:embed="rId2"/>
          <a:stretch>
            <a:fillRect/>
          </a:stretch>
        </p:blipFill>
        <p:spPr>
          <a:xfrm>
            <a:off x="1005839" y="1548726"/>
            <a:ext cx="6501385" cy="4328818"/>
          </a:xfrm>
        </p:spPr>
      </p:pic>
    </p:spTree>
    <p:extLst>
      <p:ext uri="{BB962C8B-B14F-4D97-AF65-F5344CB8AC3E}">
        <p14:creationId xmlns:p14="http://schemas.microsoft.com/office/powerpoint/2010/main" val="33147967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A958C-45E4-49BA-B64B-C94EA448E392}"/>
              </a:ext>
            </a:extLst>
          </p:cNvPr>
          <p:cNvSpPr>
            <a:spLocks noGrp="1"/>
          </p:cNvSpPr>
          <p:nvPr>
            <p:ph type="title"/>
          </p:nvPr>
        </p:nvSpPr>
        <p:spPr/>
        <p:txBody>
          <a:bodyPr>
            <a:normAutofit fontScale="90000"/>
          </a:bodyPr>
          <a:lstStyle/>
          <a:p>
            <a:r>
              <a:rPr lang="en-US" dirty="0"/>
              <a:t>Volatility Simulation of Different Contract Structures</a:t>
            </a:r>
          </a:p>
        </p:txBody>
      </p:sp>
      <p:pic>
        <p:nvPicPr>
          <p:cNvPr id="5" name="Content Placeholder 4">
            <a:extLst>
              <a:ext uri="{FF2B5EF4-FFF2-40B4-BE49-F238E27FC236}">
                <a16:creationId xmlns:a16="http://schemas.microsoft.com/office/drawing/2014/main" id="{A50AA85A-5B9A-4F8A-8007-6722F86352D3}"/>
              </a:ext>
            </a:extLst>
          </p:cNvPr>
          <p:cNvPicPr>
            <a:picLocks noGrp="1" noChangeAspect="1"/>
          </p:cNvPicPr>
          <p:nvPr>
            <p:ph idx="1"/>
          </p:nvPr>
        </p:nvPicPr>
        <p:blipFill>
          <a:blip r:embed="rId2"/>
          <a:stretch>
            <a:fillRect/>
          </a:stretch>
        </p:blipFill>
        <p:spPr>
          <a:xfrm>
            <a:off x="1016559" y="1209675"/>
            <a:ext cx="6893394" cy="4395788"/>
          </a:xfrm>
        </p:spPr>
      </p:pic>
    </p:spTree>
    <p:extLst>
      <p:ext uri="{BB962C8B-B14F-4D97-AF65-F5344CB8AC3E}">
        <p14:creationId xmlns:p14="http://schemas.microsoft.com/office/powerpoint/2010/main" val="13807846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541EE-0D89-DEDE-59F1-8E5FD64FAA69}"/>
              </a:ext>
            </a:extLst>
          </p:cNvPr>
          <p:cNvSpPr>
            <a:spLocks noGrp="1"/>
          </p:cNvSpPr>
          <p:nvPr>
            <p:ph type="ctrTitle"/>
          </p:nvPr>
        </p:nvSpPr>
        <p:spPr/>
        <p:txBody>
          <a:bodyPr/>
          <a:lstStyle/>
          <a:p>
            <a:r>
              <a:rPr lang="en-US" dirty="0"/>
              <a:t>European Price Analysis</a:t>
            </a:r>
          </a:p>
        </p:txBody>
      </p:sp>
    </p:spTree>
    <p:extLst>
      <p:ext uri="{BB962C8B-B14F-4D97-AF65-F5344CB8AC3E}">
        <p14:creationId xmlns:p14="http://schemas.microsoft.com/office/powerpoint/2010/main" val="22427700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2FD4C-BC5E-3B1A-CC7E-88124CBAB397}"/>
              </a:ext>
            </a:extLst>
          </p:cNvPr>
          <p:cNvSpPr>
            <a:spLocks noGrp="1"/>
          </p:cNvSpPr>
          <p:nvPr>
            <p:ph type="title"/>
          </p:nvPr>
        </p:nvSpPr>
        <p:spPr/>
        <p:txBody>
          <a:bodyPr/>
          <a:lstStyle/>
          <a:p>
            <a:r>
              <a:rPr lang="en-US" dirty="0"/>
              <a:t>Analysis with Historic Data</a:t>
            </a:r>
          </a:p>
        </p:txBody>
      </p:sp>
      <p:sp>
        <p:nvSpPr>
          <p:cNvPr id="3" name="Content Placeholder 2">
            <a:extLst>
              <a:ext uri="{FF2B5EF4-FFF2-40B4-BE49-F238E27FC236}">
                <a16:creationId xmlns:a16="http://schemas.microsoft.com/office/drawing/2014/main" id="{2E8975D1-B8BF-AB32-F225-D3323D14EA82}"/>
              </a:ext>
            </a:extLst>
          </p:cNvPr>
          <p:cNvSpPr>
            <a:spLocks noGrp="1"/>
          </p:cNvSpPr>
          <p:nvPr>
            <p:ph idx="1"/>
          </p:nvPr>
        </p:nvSpPr>
        <p:spPr/>
        <p:txBody>
          <a:bodyPr>
            <a:normAutofit/>
          </a:bodyPr>
          <a:lstStyle/>
          <a:p>
            <a:r>
              <a:rPr lang="en-US" sz="1600" dirty="0"/>
              <a:t>Importance of hourly price data for analysis</a:t>
            </a:r>
          </a:p>
          <a:p>
            <a:endParaRPr lang="en-US" sz="1600" dirty="0"/>
          </a:p>
          <a:p>
            <a:r>
              <a:rPr lang="en-US" sz="1600" dirty="0"/>
              <a:t>Before you work with projections see how investments and strategies work with actual data</a:t>
            </a:r>
          </a:p>
          <a:p>
            <a:r>
              <a:rPr lang="en-US" sz="1600" dirty="0"/>
              <a:t>Actual price data allows you to understand fundamental relationships like electric and natural gas prices, movements in a day, week, month or year</a:t>
            </a:r>
          </a:p>
          <a:p>
            <a:r>
              <a:rPr lang="en-US" sz="1600" dirty="0"/>
              <a:t>You can simulate things like the value of different storage over time</a:t>
            </a:r>
          </a:p>
          <a:p>
            <a:r>
              <a:rPr lang="en-US" sz="1600" dirty="0"/>
              <a:t>You can evaluate the effects of renewables in different markets</a:t>
            </a:r>
          </a:p>
          <a:p>
            <a:r>
              <a:rPr lang="en-US" sz="1600" dirty="0"/>
              <a:t>Ignoring historic data should be criminal</a:t>
            </a:r>
          </a:p>
          <a:p>
            <a:r>
              <a:rPr lang="en-US" sz="1600" dirty="0"/>
              <a:t>Other issues to discuss</a:t>
            </a:r>
          </a:p>
          <a:p>
            <a:pPr lvl="1"/>
            <a:r>
              <a:rPr lang="en-US" sz="1400" dirty="0"/>
              <a:t>Merchant prices in the case with only batteries and solar like in African Villages</a:t>
            </a:r>
          </a:p>
          <a:p>
            <a:pPr lvl="1"/>
            <a:r>
              <a:rPr lang="en-US" sz="1400" dirty="0"/>
              <a:t>Transmission constraints, electricity trade and tariffs</a:t>
            </a:r>
          </a:p>
          <a:p>
            <a:pPr lvl="1"/>
            <a:r>
              <a:rPr lang="en-US" sz="1400" dirty="0"/>
              <a:t>Do merchant markets really create economic efficiency versus audited variable cost dispatch and least cost planning and PPA contracts</a:t>
            </a:r>
          </a:p>
          <a:p>
            <a:endParaRPr lang="en-US" sz="1600" dirty="0"/>
          </a:p>
          <a:p>
            <a:endParaRPr lang="en-US" sz="1600" dirty="0"/>
          </a:p>
        </p:txBody>
      </p:sp>
    </p:spTree>
    <p:extLst>
      <p:ext uri="{BB962C8B-B14F-4D97-AF65-F5344CB8AC3E}">
        <p14:creationId xmlns:p14="http://schemas.microsoft.com/office/powerpoint/2010/main" val="1297586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05846-B851-BD03-68F1-A6AB3D2A6DC7}"/>
              </a:ext>
            </a:extLst>
          </p:cNvPr>
          <p:cNvSpPr>
            <a:spLocks noGrp="1"/>
          </p:cNvSpPr>
          <p:nvPr>
            <p:ph type="title"/>
          </p:nvPr>
        </p:nvSpPr>
        <p:spPr/>
        <p:txBody>
          <a:bodyPr/>
          <a:lstStyle/>
          <a:p>
            <a:r>
              <a:rPr lang="en-US" dirty="0"/>
              <a:t>EEX and </a:t>
            </a:r>
            <a:r>
              <a:rPr lang="en-US" dirty="0" err="1"/>
              <a:t>Nordpool</a:t>
            </a:r>
            <a:endParaRPr lang="en-US" dirty="0"/>
          </a:p>
        </p:txBody>
      </p:sp>
      <p:sp>
        <p:nvSpPr>
          <p:cNvPr id="3" name="Content Placeholder 2">
            <a:extLst>
              <a:ext uri="{FF2B5EF4-FFF2-40B4-BE49-F238E27FC236}">
                <a16:creationId xmlns:a16="http://schemas.microsoft.com/office/drawing/2014/main" id="{72BB291C-F41B-BC04-C696-69906B8E41EA}"/>
              </a:ext>
            </a:extLst>
          </p:cNvPr>
          <p:cNvSpPr>
            <a:spLocks noGrp="1"/>
          </p:cNvSpPr>
          <p:nvPr>
            <p:ph idx="1"/>
          </p:nvPr>
        </p:nvSpPr>
        <p:spPr/>
        <p:txBody>
          <a:bodyPr/>
          <a:lstStyle/>
          <a:p>
            <a:r>
              <a:rPr lang="en-US" dirty="0" err="1"/>
              <a:t>Nordpool</a:t>
            </a:r>
            <a:r>
              <a:rPr lang="en-US" dirty="0"/>
              <a:t> used to be the best</a:t>
            </a:r>
          </a:p>
          <a:p>
            <a:pPr lvl="1"/>
            <a:r>
              <a:rPr lang="en-US" dirty="0"/>
              <a:t>Free</a:t>
            </a:r>
          </a:p>
          <a:p>
            <a:pPr lvl="1"/>
            <a:r>
              <a:rPr lang="en-US" dirty="0"/>
              <a:t>Easy to download historic data</a:t>
            </a:r>
          </a:p>
          <a:p>
            <a:pPr lvl="1"/>
            <a:r>
              <a:rPr lang="en-US" dirty="0"/>
              <a:t>Then </a:t>
            </a:r>
            <a:r>
              <a:rPr lang="en-US" dirty="0" err="1"/>
              <a:t>Nordpool</a:t>
            </a:r>
            <a:r>
              <a:rPr lang="en-US" dirty="0"/>
              <a:t> was purchased by Euronext and started to charge for data</a:t>
            </a:r>
          </a:p>
          <a:p>
            <a:pPr lvl="1"/>
            <a:r>
              <a:rPr lang="en-US" dirty="0"/>
              <a:t>At first the price was reasonable</a:t>
            </a:r>
          </a:p>
          <a:p>
            <a:pPr lvl="1"/>
            <a:r>
              <a:rPr lang="en-US" dirty="0"/>
              <a:t>Now they suddenly increased the price</a:t>
            </a:r>
          </a:p>
          <a:p>
            <a:pPr lvl="1"/>
            <a:r>
              <a:rPr lang="en-US" dirty="0"/>
              <a:t>I have data through the end of 2024.</a:t>
            </a:r>
          </a:p>
          <a:p>
            <a:pPr lvl="1"/>
            <a:endParaRPr lang="en-US" dirty="0"/>
          </a:p>
          <a:p>
            <a:r>
              <a:rPr lang="en-US" dirty="0"/>
              <a:t>As I cannot afford to pay the fee, I have developed a method to gather data from EEX</a:t>
            </a:r>
          </a:p>
          <a:p>
            <a:pPr lvl="1"/>
            <a:r>
              <a:rPr lang="en-US" dirty="0"/>
              <a:t>Cannot easily download spreadsheets</a:t>
            </a:r>
          </a:p>
          <a:p>
            <a:pPr lvl="1"/>
            <a:r>
              <a:rPr lang="en-US" dirty="0"/>
              <a:t>Can get data for a couple of days into excel</a:t>
            </a:r>
          </a:p>
          <a:p>
            <a:pPr lvl="1"/>
            <a:r>
              <a:rPr lang="en-US" dirty="0"/>
              <a:t>Cannot get UK or Switzerland</a:t>
            </a:r>
          </a:p>
          <a:p>
            <a:pPr lvl="1"/>
            <a:r>
              <a:rPr lang="en-US" dirty="0"/>
              <a:t>The next slides explain how to do this</a:t>
            </a:r>
          </a:p>
        </p:txBody>
      </p:sp>
    </p:spTree>
    <p:extLst>
      <p:ext uri="{BB962C8B-B14F-4D97-AF65-F5344CB8AC3E}">
        <p14:creationId xmlns:p14="http://schemas.microsoft.com/office/powerpoint/2010/main" val="5952343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3D879-47F6-6B65-F13C-55DF467062D2}"/>
              </a:ext>
            </a:extLst>
          </p:cNvPr>
          <p:cNvSpPr>
            <a:spLocks noGrp="1"/>
          </p:cNvSpPr>
          <p:nvPr>
            <p:ph type="title"/>
          </p:nvPr>
        </p:nvSpPr>
        <p:spPr/>
        <p:txBody>
          <a:bodyPr/>
          <a:lstStyle/>
          <a:p>
            <a:r>
              <a:rPr lang="en-US" dirty="0"/>
              <a:t>EEX data </a:t>
            </a:r>
          </a:p>
        </p:txBody>
      </p:sp>
      <p:sp>
        <p:nvSpPr>
          <p:cNvPr id="3" name="Content Placeholder 2">
            <a:extLst>
              <a:ext uri="{FF2B5EF4-FFF2-40B4-BE49-F238E27FC236}">
                <a16:creationId xmlns:a16="http://schemas.microsoft.com/office/drawing/2014/main" id="{FAD12AB1-97E9-271A-1422-3BB7FC021221}"/>
              </a:ext>
            </a:extLst>
          </p:cNvPr>
          <p:cNvSpPr>
            <a:spLocks noGrp="1"/>
          </p:cNvSpPr>
          <p:nvPr>
            <p:ph idx="1"/>
          </p:nvPr>
        </p:nvSpPr>
        <p:spPr/>
        <p:txBody>
          <a:bodyPr/>
          <a:lstStyle/>
          <a:p>
            <a:r>
              <a:rPr lang="en-US" dirty="0"/>
              <a:t>You can find prices at EEX</a:t>
            </a:r>
          </a:p>
          <a:p>
            <a:endParaRPr lang="en-US" dirty="0"/>
          </a:p>
        </p:txBody>
      </p:sp>
      <p:pic>
        <p:nvPicPr>
          <p:cNvPr id="5" name="Picture 4">
            <a:extLst>
              <a:ext uri="{FF2B5EF4-FFF2-40B4-BE49-F238E27FC236}">
                <a16:creationId xmlns:a16="http://schemas.microsoft.com/office/drawing/2014/main" id="{59C71748-98B6-B361-CAA9-950E372AEB6F}"/>
              </a:ext>
            </a:extLst>
          </p:cNvPr>
          <p:cNvPicPr>
            <a:picLocks noChangeAspect="1"/>
          </p:cNvPicPr>
          <p:nvPr/>
        </p:nvPicPr>
        <p:blipFill>
          <a:blip r:embed="rId2"/>
          <a:stretch>
            <a:fillRect/>
          </a:stretch>
        </p:blipFill>
        <p:spPr>
          <a:xfrm>
            <a:off x="397165" y="1739989"/>
            <a:ext cx="6329491" cy="3233321"/>
          </a:xfrm>
          <a:prstGeom prst="rect">
            <a:avLst/>
          </a:prstGeom>
        </p:spPr>
      </p:pic>
      <p:pic>
        <p:nvPicPr>
          <p:cNvPr id="7" name="Picture 6">
            <a:extLst>
              <a:ext uri="{FF2B5EF4-FFF2-40B4-BE49-F238E27FC236}">
                <a16:creationId xmlns:a16="http://schemas.microsoft.com/office/drawing/2014/main" id="{0E2EE725-00D9-9947-AB61-FAE3B87BB0B0}"/>
              </a:ext>
            </a:extLst>
          </p:cNvPr>
          <p:cNvPicPr>
            <a:picLocks noChangeAspect="1"/>
          </p:cNvPicPr>
          <p:nvPr/>
        </p:nvPicPr>
        <p:blipFill>
          <a:blip r:embed="rId3"/>
          <a:stretch>
            <a:fillRect/>
          </a:stretch>
        </p:blipFill>
        <p:spPr>
          <a:xfrm>
            <a:off x="1816257" y="5050750"/>
            <a:ext cx="5086611" cy="1739989"/>
          </a:xfrm>
          <a:prstGeom prst="rect">
            <a:avLst/>
          </a:prstGeom>
        </p:spPr>
      </p:pic>
    </p:spTree>
    <p:extLst>
      <p:ext uri="{BB962C8B-B14F-4D97-AF65-F5344CB8AC3E}">
        <p14:creationId xmlns:p14="http://schemas.microsoft.com/office/powerpoint/2010/main" val="42096305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A3980-FA1A-0FCA-C0B7-772E1CBEF50B}"/>
              </a:ext>
            </a:extLst>
          </p:cNvPr>
          <p:cNvSpPr>
            <a:spLocks noGrp="1"/>
          </p:cNvSpPr>
          <p:nvPr>
            <p:ph type="title"/>
          </p:nvPr>
        </p:nvSpPr>
        <p:spPr/>
        <p:txBody>
          <a:bodyPr/>
          <a:lstStyle/>
          <a:p>
            <a:r>
              <a:rPr lang="en-US" dirty="0"/>
              <a:t>EEX Hourly Data</a:t>
            </a:r>
          </a:p>
        </p:txBody>
      </p:sp>
      <p:sp>
        <p:nvSpPr>
          <p:cNvPr id="3" name="Content Placeholder 2">
            <a:extLst>
              <a:ext uri="{FF2B5EF4-FFF2-40B4-BE49-F238E27FC236}">
                <a16:creationId xmlns:a16="http://schemas.microsoft.com/office/drawing/2014/main" id="{A8FF1105-6427-4505-9C67-8860EAA5C5EA}"/>
              </a:ext>
            </a:extLst>
          </p:cNvPr>
          <p:cNvSpPr>
            <a:spLocks noGrp="1"/>
          </p:cNvSpPr>
          <p:nvPr>
            <p:ph idx="1"/>
          </p:nvPr>
        </p:nvSpPr>
        <p:spPr/>
        <p:txBody>
          <a:bodyPr/>
          <a:lstStyle/>
          <a:p>
            <a:r>
              <a:rPr lang="en-US" dirty="0"/>
              <a:t>Illustration of data that is available for a few days</a:t>
            </a:r>
          </a:p>
          <a:p>
            <a:endParaRPr lang="en-US" dirty="0"/>
          </a:p>
        </p:txBody>
      </p:sp>
      <p:pic>
        <p:nvPicPr>
          <p:cNvPr id="5" name="Picture 4">
            <a:extLst>
              <a:ext uri="{FF2B5EF4-FFF2-40B4-BE49-F238E27FC236}">
                <a16:creationId xmlns:a16="http://schemas.microsoft.com/office/drawing/2014/main" id="{32F02055-5AC8-E12C-1452-F3884D40FC6C}"/>
              </a:ext>
            </a:extLst>
          </p:cNvPr>
          <p:cNvPicPr>
            <a:picLocks noChangeAspect="1"/>
          </p:cNvPicPr>
          <p:nvPr/>
        </p:nvPicPr>
        <p:blipFill>
          <a:blip r:embed="rId2"/>
          <a:stretch>
            <a:fillRect/>
          </a:stretch>
        </p:blipFill>
        <p:spPr>
          <a:xfrm>
            <a:off x="304801" y="1682605"/>
            <a:ext cx="7961745" cy="3965720"/>
          </a:xfrm>
          <a:prstGeom prst="rect">
            <a:avLst/>
          </a:prstGeom>
        </p:spPr>
      </p:pic>
      <p:sp>
        <p:nvSpPr>
          <p:cNvPr id="6" name="TextBox 5">
            <a:extLst>
              <a:ext uri="{FF2B5EF4-FFF2-40B4-BE49-F238E27FC236}">
                <a16:creationId xmlns:a16="http://schemas.microsoft.com/office/drawing/2014/main" id="{45A67988-18E7-54A6-B0E0-1C00981EBD04}"/>
              </a:ext>
            </a:extLst>
          </p:cNvPr>
          <p:cNvSpPr txBox="1"/>
          <p:nvPr/>
        </p:nvSpPr>
        <p:spPr>
          <a:xfrm>
            <a:off x="2521527" y="5865091"/>
            <a:ext cx="3786909" cy="369332"/>
          </a:xfrm>
          <a:prstGeom prst="rect">
            <a:avLst/>
          </a:prstGeom>
          <a:solidFill>
            <a:srgbClr val="FFFF00"/>
          </a:solidFill>
        </p:spPr>
        <p:txBody>
          <a:bodyPr wrap="square" rtlCol="0">
            <a:spAutoFit/>
          </a:bodyPr>
          <a:lstStyle/>
          <a:p>
            <a:r>
              <a:rPr lang="en-US" dirty="0"/>
              <a:t>You can get the data directly into excel</a:t>
            </a:r>
          </a:p>
        </p:txBody>
      </p:sp>
    </p:spTree>
    <p:extLst>
      <p:ext uri="{BB962C8B-B14F-4D97-AF65-F5344CB8AC3E}">
        <p14:creationId xmlns:p14="http://schemas.microsoft.com/office/powerpoint/2010/main" val="9591251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47DB8-88DC-EDAC-7DB7-27F852439D9C}"/>
              </a:ext>
            </a:extLst>
          </p:cNvPr>
          <p:cNvSpPr>
            <a:spLocks noGrp="1"/>
          </p:cNvSpPr>
          <p:nvPr>
            <p:ph type="title"/>
          </p:nvPr>
        </p:nvSpPr>
        <p:spPr/>
        <p:txBody>
          <a:bodyPr/>
          <a:lstStyle/>
          <a:p>
            <a:r>
              <a:rPr lang="en-US" dirty="0"/>
              <a:t>Putting the URL Together</a:t>
            </a:r>
          </a:p>
        </p:txBody>
      </p:sp>
      <p:sp>
        <p:nvSpPr>
          <p:cNvPr id="3" name="Content Placeholder 2">
            <a:extLst>
              <a:ext uri="{FF2B5EF4-FFF2-40B4-BE49-F238E27FC236}">
                <a16:creationId xmlns:a16="http://schemas.microsoft.com/office/drawing/2014/main" id="{93D1EE07-93D8-0A52-9FFB-9ED77886DC49}"/>
              </a:ext>
            </a:extLst>
          </p:cNvPr>
          <p:cNvSpPr>
            <a:spLocks noGrp="1"/>
          </p:cNvSpPr>
          <p:nvPr>
            <p:ph idx="1"/>
          </p:nvPr>
        </p:nvSpPr>
        <p:spPr/>
        <p:txBody>
          <a:bodyPr/>
          <a:lstStyle/>
          <a:p>
            <a:r>
              <a:rPr lang="en-US" dirty="0"/>
              <a:t>You can put the URL together and then access the data with workbooks.open</a:t>
            </a:r>
          </a:p>
          <a:p>
            <a:endParaRPr lang="en-US" dirty="0"/>
          </a:p>
        </p:txBody>
      </p:sp>
      <p:pic>
        <p:nvPicPr>
          <p:cNvPr id="5" name="Picture 4">
            <a:extLst>
              <a:ext uri="{FF2B5EF4-FFF2-40B4-BE49-F238E27FC236}">
                <a16:creationId xmlns:a16="http://schemas.microsoft.com/office/drawing/2014/main" id="{B0A006F5-AB1C-23EE-E886-27E9834F04E9}"/>
              </a:ext>
            </a:extLst>
          </p:cNvPr>
          <p:cNvPicPr>
            <a:picLocks noChangeAspect="1"/>
          </p:cNvPicPr>
          <p:nvPr/>
        </p:nvPicPr>
        <p:blipFill>
          <a:blip r:embed="rId2"/>
          <a:stretch>
            <a:fillRect/>
          </a:stretch>
        </p:blipFill>
        <p:spPr>
          <a:xfrm>
            <a:off x="152400" y="1971061"/>
            <a:ext cx="8621487" cy="2915877"/>
          </a:xfrm>
          <a:prstGeom prst="rect">
            <a:avLst/>
          </a:prstGeom>
        </p:spPr>
      </p:pic>
    </p:spTree>
    <p:extLst>
      <p:ext uri="{BB962C8B-B14F-4D97-AF65-F5344CB8AC3E}">
        <p14:creationId xmlns:p14="http://schemas.microsoft.com/office/powerpoint/2010/main" val="359059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7B4F5-0413-E42A-BED0-88511EDA3949}"/>
              </a:ext>
            </a:extLst>
          </p:cNvPr>
          <p:cNvSpPr>
            <a:spLocks noGrp="1"/>
          </p:cNvSpPr>
          <p:nvPr>
            <p:ph type="title"/>
          </p:nvPr>
        </p:nvSpPr>
        <p:spPr/>
        <p:txBody>
          <a:bodyPr/>
          <a:lstStyle/>
          <a:p>
            <a:r>
              <a:rPr lang="en-US" dirty="0"/>
              <a:t>First, Standard Terms</a:t>
            </a:r>
          </a:p>
        </p:txBody>
      </p:sp>
      <p:sp>
        <p:nvSpPr>
          <p:cNvPr id="3" name="Content Placeholder 2">
            <a:extLst>
              <a:ext uri="{FF2B5EF4-FFF2-40B4-BE49-F238E27FC236}">
                <a16:creationId xmlns:a16="http://schemas.microsoft.com/office/drawing/2014/main" id="{DDF41EF0-F737-CF76-94B4-99ECE09CEFC1}"/>
              </a:ext>
            </a:extLst>
          </p:cNvPr>
          <p:cNvSpPr>
            <a:spLocks noGrp="1"/>
          </p:cNvSpPr>
          <p:nvPr>
            <p:ph idx="1"/>
          </p:nvPr>
        </p:nvSpPr>
        <p:spPr>
          <a:xfrm>
            <a:off x="304801" y="1209674"/>
            <a:ext cx="2766645" cy="4633107"/>
          </a:xfrm>
        </p:spPr>
        <p:txBody>
          <a:bodyPr/>
          <a:lstStyle/>
          <a:p>
            <a:r>
              <a:rPr lang="en-US" dirty="0"/>
              <a:t>Terms in PPA – Liquidated damages for delay and performance.</a:t>
            </a:r>
          </a:p>
          <a:p>
            <a:r>
              <a:rPr lang="en-US" dirty="0"/>
              <a:t>Target COD</a:t>
            </a:r>
          </a:p>
          <a:p>
            <a:r>
              <a:rPr lang="en-US" dirty="0"/>
              <a:t>Interpret Numbers</a:t>
            </a:r>
          </a:p>
          <a:p>
            <a:r>
              <a:rPr lang="en-US" dirty="0"/>
              <a:t>Capitalized Items</a:t>
            </a:r>
          </a:p>
          <a:p>
            <a:endParaRPr lang="en-US" dirty="0"/>
          </a:p>
        </p:txBody>
      </p:sp>
      <p:pic>
        <p:nvPicPr>
          <p:cNvPr id="5" name="Picture 4" descr="A document with text on it&#10;&#10;AI-generated content may be incorrect.">
            <a:extLst>
              <a:ext uri="{FF2B5EF4-FFF2-40B4-BE49-F238E27FC236}">
                <a16:creationId xmlns:a16="http://schemas.microsoft.com/office/drawing/2014/main" id="{869A3B3B-9370-B0DF-F269-26E942709A09}"/>
              </a:ext>
            </a:extLst>
          </p:cNvPr>
          <p:cNvPicPr>
            <a:picLocks noChangeAspect="1"/>
          </p:cNvPicPr>
          <p:nvPr/>
        </p:nvPicPr>
        <p:blipFill>
          <a:blip r:embed="rId2"/>
          <a:stretch>
            <a:fillRect/>
          </a:stretch>
        </p:blipFill>
        <p:spPr>
          <a:xfrm>
            <a:off x="3071446" y="729540"/>
            <a:ext cx="5985101" cy="5992471"/>
          </a:xfrm>
          <a:prstGeom prst="rect">
            <a:avLst/>
          </a:prstGeom>
        </p:spPr>
      </p:pic>
    </p:spTree>
    <p:extLst>
      <p:ext uri="{BB962C8B-B14F-4D97-AF65-F5344CB8AC3E}">
        <p14:creationId xmlns:p14="http://schemas.microsoft.com/office/powerpoint/2010/main" val="40860226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4CC86-407A-AACE-B98D-43A68D53AB52}"/>
              </a:ext>
            </a:extLst>
          </p:cNvPr>
          <p:cNvSpPr>
            <a:spLocks noGrp="1"/>
          </p:cNvSpPr>
          <p:nvPr>
            <p:ph type="title"/>
          </p:nvPr>
        </p:nvSpPr>
        <p:spPr/>
        <p:txBody>
          <a:bodyPr/>
          <a:lstStyle/>
          <a:p>
            <a:r>
              <a:rPr lang="en-US" dirty="0"/>
              <a:t>Re-structuring EEX Data</a:t>
            </a:r>
          </a:p>
        </p:txBody>
      </p:sp>
      <p:sp>
        <p:nvSpPr>
          <p:cNvPr id="3" name="Content Placeholder 2">
            <a:extLst>
              <a:ext uri="{FF2B5EF4-FFF2-40B4-BE49-F238E27FC236}">
                <a16:creationId xmlns:a16="http://schemas.microsoft.com/office/drawing/2014/main" id="{E7790292-AAF0-49AD-8ABF-34EFBDA1E348}"/>
              </a:ext>
            </a:extLst>
          </p:cNvPr>
          <p:cNvSpPr>
            <a:spLocks noGrp="1"/>
          </p:cNvSpPr>
          <p:nvPr>
            <p:ph idx="1"/>
          </p:nvPr>
        </p:nvSpPr>
        <p:spPr/>
        <p:txBody>
          <a:bodyPr/>
          <a:lstStyle/>
          <a:p>
            <a:r>
              <a:rPr lang="en-US" dirty="0"/>
              <a:t>You can see how the data from the EEX is converted into screens like the one below.</a:t>
            </a:r>
          </a:p>
          <a:p>
            <a:endParaRPr lang="en-US" dirty="0"/>
          </a:p>
        </p:txBody>
      </p:sp>
      <p:pic>
        <p:nvPicPr>
          <p:cNvPr id="5" name="Picture 4">
            <a:extLst>
              <a:ext uri="{FF2B5EF4-FFF2-40B4-BE49-F238E27FC236}">
                <a16:creationId xmlns:a16="http://schemas.microsoft.com/office/drawing/2014/main" id="{1D66E0E5-B27A-9CC8-CA56-02FFDBEFA472}"/>
              </a:ext>
            </a:extLst>
          </p:cNvPr>
          <p:cNvPicPr>
            <a:picLocks noChangeAspect="1"/>
          </p:cNvPicPr>
          <p:nvPr/>
        </p:nvPicPr>
        <p:blipFill>
          <a:blip r:embed="rId2"/>
          <a:stretch>
            <a:fillRect/>
          </a:stretch>
        </p:blipFill>
        <p:spPr>
          <a:xfrm>
            <a:off x="304801" y="2068945"/>
            <a:ext cx="7865164" cy="4710966"/>
          </a:xfrm>
          <a:prstGeom prst="rect">
            <a:avLst/>
          </a:prstGeom>
        </p:spPr>
      </p:pic>
    </p:spTree>
    <p:extLst>
      <p:ext uri="{BB962C8B-B14F-4D97-AF65-F5344CB8AC3E}">
        <p14:creationId xmlns:p14="http://schemas.microsoft.com/office/powerpoint/2010/main" val="34998905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52E20-E252-1DE1-A0EB-9BAD621A7A00}"/>
              </a:ext>
            </a:extLst>
          </p:cNvPr>
          <p:cNvSpPr>
            <a:spLocks noGrp="1"/>
          </p:cNvSpPr>
          <p:nvPr>
            <p:ph type="title"/>
          </p:nvPr>
        </p:nvSpPr>
        <p:spPr/>
        <p:txBody>
          <a:bodyPr/>
          <a:lstStyle/>
          <a:p>
            <a:r>
              <a:rPr lang="en-US" dirty="0"/>
              <a:t>Simple File to Test</a:t>
            </a:r>
          </a:p>
        </p:txBody>
      </p:sp>
      <p:sp>
        <p:nvSpPr>
          <p:cNvPr id="3" name="Content Placeholder 2">
            <a:extLst>
              <a:ext uri="{FF2B5EF4-FFF2-40B4-BE49-F238E27FC236}">
                <a16:creationId xmlns:a16="http://schemas.microsoft.com/office/drawing/2014/main" id="{925CB13F-A2E4-14B0-D584-05E4B1638515}"/>
              </a:ext>
            </a:extLst>
          </p:cNvPr>
          <p:cNvSpPr>
            <a:spLocks noGrp="1"/>
          </p:cNvSpPr>
          <p:nvPr>
            <p:ph idx="1"/>
          </p:nvPr>
        </p:nvSpPr>
        <p:spPr/>
        <p:txBody>
          <a:bodyPr/>
          <a:lstStyle/>
          <a:p>
            <a:r>
              <a:rPr lang="en-US" dirty="0"/>
              <a:t>I created a simple file with a timer and a macro</a:t>
            </a:r>
          </a:p>
          <a:p>
            <a:endParaRPr lang="en-US" dirty="0"/>
          </a:p>
        </p:txBody>
      </p:sp>
      <p:pic>
        <p:nvPicPr>
          <p:cNvPr id="5" name="Picture 4">
            <a:extLst>
              <a:ext uri="{FF2B5EF4-FFF2-40B4-BE49-F238E27FC236}">
                <a16:creationId xmlns:a16="http://schemas.microsoft.com/office/drawing/2014/main" id="{29818321-9618-76FD-CD4B-516EB89F6180}"/>
              </a:ext>
            </a:extLst>
          </p:cNvPr>
          <p:cNvPicPr>
            <a:picLocks noChangeAspect="1"/>
          </p:cNvPicPr>
          <p:nvPr/>
        </p:nvPicPr>
        <p:blipFill>
          <a:blip r:embed="rId2"/>
          <a:stretch>
            <a:fillRect/>
          </a:stretch>
        </p:blipFill>
        <p:spPr>
          <a:xfrm>
            <a:off x="472594" y="2060423"/>
            <a:ext cx="7333673" cy="3913866"/>
          </a:xfrm>
          <a:prstGeom prst="rect">
            <a:avLst/>
          </a:prstGeom>
        </p:spPr>
      </p:pic>
    </p:spTree>
    <p:extLst>
      <p:ext uri="{BB962C8B-B14F-4D97-AF65-F5344CB8AC3E}">
        <p14:creationId xmlns:p14="http://schemas.microsoft.com/office/powerpoint/2010/main" val="27746673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571A2-CB96-50C2-D6F5-2BF1683FFB0A}"/>
              </a:ext>
            </a:extLst>
          </p:cNvPr>
          <p:cNvSpPr>
            <a:spLocks noGrp="1"/>
          </p:cNvSpPr>
          <p:nvPr>
            <p:ph type="title"/>
          </p:nvPr>
        </p:nvSpPr>
        <p:spPr/>
        <p:txBody>
          <a:bodyPr/>
          <a:lstStyle/>
          <a:p>
            <a:r>
              <a:rPr lang="en-US" dirty="0"/>
              <a:t>First, Make the VBS Script</a:t>
            </a:r>
          </a:p>
        </p:txBody>
      </p:sp>
      <p:sp>
        <p:nvSpPr>
          <p:cNvPr id="3" name="Content Placeholder 2">
            <a:extLst>
              <a:ext uri="{FF2B5EF4-FFF2-40B4-BE49-F238E27FC236}">
                <a16:creationId xmlns:a16="http://schemas.microsoft.com/office/drawing/2014/main" id="{FAAF6EFB-6327-E087-E1B7-879C7F064FEC}"/>
              </a:ext>
            </a:extLst>
          </p:cNvPr>
          <p:cNvSpPr>
            <a:spLocks noGrp="1"/>
          </p:cNvSpPr>
          <p:nvPr>
            <p:ph idx="1"/>
          </p:nvPr>
        </p:nvSpPr>
        <p:spPr/>
        <p:txBody>
          <a:bodyPr/>
          <a:lstStyle/>
          <a:p>
            <a:r>
              <a:rPr lang="en-US" dirty="0"/>
              <a:t>Note the name and the .VBS extension</a:t>
            </a:r>
          </a:p>
          <a:p>
            <a:r>
              <a:rPr lang="en-US" dirty="0"/>
              <a:t>I saved to the desktop</a:t>
            </a:r>
          </a:p>
          <a:p>
            <a:endParaRPr lang="en-US" dirty="0"/>
          </a:p>
        </p:txBody>
      </p:sp>
      <p:pic>
        <p:nvPicPr>
          <p:cNvPr id="5" name="Picture 4">
            <a:extLst>
              <a:ext uri="{FF2B5EF4-FFF2-40B4-BE49-F238E27FC236}">
                <a16:creationId xmlns:a16="http://schemas.microsoft.com/office/drawing/2014/main" id="{EF6FEBFD-8FF4-41A0-D499-FA402E1D0A83}"/>
              </a:ext>
            </a:extLst>
          </p:cNvPr>
          <p:cNvPicPr>
            <a:picLocks noChangeAspect="1"/>
          </p:cNvPicPr>
          <p:nvPr/>
        </p:nvPicPr>
        <p:blipFill>
          <a:blip r:embed="rId2"/>
          <a:stretch>
            <a:fillRect/>
          </a:stretch>
        </p:blipFill>
        <p:spPr>
          <a:xfrm>
            <a:off x="522513" y="2328186"/>
            <a:ext cx="8192655" cy="2344573"/>
          </a:xfrm>
          <a:prstGeom prst="rect">
            <a:avLst/>
          </a:prstGeom>
        </p:spPr>
      </p:pic>
    </p:spTree>
    <p:extLst>
      <p:ext uri="{BB962C8B-B14F-4D97-AF65-F5344CB8AC3E}">
        <p14:creationId xmlns:p14="http://schemas.microsoft.com/office/powerpoint/2010/main" val="21108186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2122C-5533-1864-BA18-5E59D3E4FAFE}"/>
              </a:ext>
            </a:extLst>
          </p:cNvPr>
          <p:cNvSpPr>
            <a:spLocks noGrp="1"/>
          </p:cNvSpPr>
          <p:nvPr>
            <p:ph type="title"/>
          </p:nvPr>
        </p:nvSpPr>
        <p:spPr/>
        <p:txBody>
          <a:bodyPr>
            <a:normAutofit fontScale="90000"/>
          </a:bodyPr>
          <a:lstStyle/>
          <a:p>
            <a:r>
              <a:rPr lang="en-US" dirty="0"/>
              <a:t>Test to Make Sure the VBS Script Works</a:t>
            </a:r>
          </a:p>
        </p:txBody>
      </p:sp>
      <p:sp>
        <p:nvSpPr>
          <p:cNvPr id="3" name="Content Placeholder 2">
            <a:extLst>
              <a:ext uri="{FF2B5EF4-FFF2-40B4-BE49-F238E27FC236}">
                <a16:creationId xmlns:a16="http://schemas.microsoft.com/office/drawing/2014/main" id="{BE3465E7-FE96-BBFB-994F-A5DAE6D1B2D5}"/>
              </a:ext>
            </a:extLst>
          </p:cNvPr>
          <p:cNvSpPr>
            <a:spLocks noGrp="1"/>
          </p:cNvSpPr>
          <p:nvPr>
            <p:ph idx="1"/>
          </p:nvPr>
        </p:nvSpPr>
        <p:spPr/>
        <p:txBody>
          <a:bodyPr/>
          <a:lstStyle/>
          <a:p>
            <a:r>
              <a:rPr lang="en-US" dirty="0"/>
              <a:t>Click on RunTest.vbs</a:t>
            </a:r>
          </a:p>
          <a:p>
            <a:endParaRPr lang="en-US" dirty="0"/>
          </a:p>
          <a:p>
            <a:r>
              <a:rPr lang="en-US" dirty="0"/>
              <a:t>Try to click only once</a:t>
            </a:r>
          </a:p>
          <a:p>
            <a:r>
              <a:rPr lang="en-US" dirty="0"/>
              <a:t>Copy the path and test whether it runs</a:t>
            </a:r>
          </a:p>
          <a:p>
            <a:endParaRPr lang="en-US" dirty="0"/>
          </a:p>
        </p:txBody>
      </p:sp>
      <p:pic>
        <p:nvPicPr>
          <p:cNvPr id="5" name="Picture 4">
            <a:extLst>
              <a:ext uri="{FF2B5EF4-FFF2-40B4-BE49-F238E27FC236}">
                <a16:creationId xmlns:a16="http://schemas.microsoft.com/office/drawing/2014/main" id="{A5D1978B-F94A-71B3-265F-5344C9AF0DEB}"/>
              </a:ext>
            </a:extLst>
          </p:cNvPr>
          <p:cNvPicPr>
            <a:picLocks noChangeAspect="1"/>
          </p:cNvPicPr>
          <p:nvPr/>
        </p:nvPicPr>
        <p:blipFill>
          <a:blip r:embed="rId2"/>
          <a:stretch>
            <a:fillRect/>
          </a:stretch>
        </p:blipFill>
        <p:spPr>
          <a:xfrm>
            <a:off x="4572000" y="1579417"/>
            <a:ext cx="3526571" cy="4897160"/>
          </a:xfrm>
          <a:prstGeom prst="rect">
            <a:avLst/>
          </a:prstGeom>
        </p:spPr>
      </p:pic>
      <p:pic>
        <p:nvPicPr>
          <p:cNvPr id="7" name="Picture 6">
            <a:extLst>
              <a:ext uri="{FF2B5EF4-FFF2-40B4-BE49-F238E27FC236}">
                <a16:creationId xmlns:a16="http://schemas.microsoft.com/office/drawing/2014/main" id="{15EC986A-C4B3-867B-5EC9-DE60EF9556ED}"/>
              </a:ext>
            </a:extLst>
          </p:cNvPr>
          <p:cNvPicPr>
            <a:picLocks noChangeAspect="1"/>
          </p:cNvPicPr>
          <p:nvPr/>
        </p:nvPicPr>
        <p:blipFill>
          <a:blip r:embed="rId3"/>
          <a:stretch>
            <a:fillRect/>
          </a:stretch>
        </p:blipFill>
        <p:spPr>
          <a:xfrm>
            <a:off x="200025" y="3685079"/>
            <a:ext cx="4864350" cy="685835"/>
          </a:xfrm>
          <a:prstGeom prst="rect">
            <a:avLst/>
          </a:prstGeom>
        </p:spPr>
      </p:pic>
    </p:spTree>
    <p:extLst>
      <p:ext uri="{BB962C8B-B14F-4D97-AF65-F5344CB8AC3E}">
        <p14:creationId xmlns:p14="http://schemas.microsoft.com/office/powerpoint/2010/main" val="11529809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69147-A5B0-822A-9291-C2D009BC072C}"/>
              </a:ext>
            </a:extLst>
          </p:cNvPr>
          <p:cNvSpPr>
            <a:spLocks noGrp="1"/>
          </p:cNvSpPr>
          <p:nvPr>
            <p:ph type="title"/>
          </p:nvPr>
        </p:nvSpPr>
        <p:spPr/>
        <p:txBody>
          <a:bodyPr/>
          <a:lstStyle/>
          <a:p>
            <a:r>
              <a:rPr lang="en-US" dirty="0"/>
              <a:t>Create a Bat File</a:t>
            </a:r>
          </a:p>
        </p:txBody>
      </p:sp>
      <p:sp>
        <p:nvSpPr>
          <p:cNvPr id="3" name="Content Placeholder 2">
            <a:extLst>
              <a:ext uri="{FF2B5EF4-FFF2-40B4-BE49-F238E27FC236}">
                <a16:creationId xmlns:a16="http://schemas.microsoft.com/office/drawing/2014/main" id="{9C36E5FD-A872-FAC1-2F37-4E37C854ADB7}"/>
              </a:ext>
            </a:extLst>
          </p:cNvPr>
          <p:cNvSpPr>
            <a:spLocks noGrp="1"/>
          </p:cNvSpPr>
          <p:nvPr>
            <p:ph idx="1"/>
          </p:nvPr>
        </p:nvSpPr>
        <p:spPr/>
        <p:txBody>
          <a:bodyPr/>
          <a:lstStyle/>
          <a:p>
            <a:r>
              <a:rPr lang="en-US" dirty="0"/>
              <a:t>Open note file.</a:t>
            </a:r>
          </a:p>
          <a:p>
            <a:r>
              <a:rPr lang="en-US" dirty="0"/>
              <a:t>Use a text editor</a:t>
            </a:r>
          </a:p>
          <a:p>
            <a:r>
              <a:rPr lang="en-US" dirty="0"/>
              <a:t>I saved to the desktop</a:t>
            </a:r>
          </a:p>
          <a:p>
            <a:r>
              <a:rPr lang="en-US" dirty="0"/>
              <a:t>Make sure and Save as ANSI</a:t>
            </a:r>
          </a:p>
          <a:p>
            <a:endParaRPr lang="en-US" dirty="0"/>
          </a:p>
        </p:txBody>
      </p:sp>
      <p:pic>
        <p:nvPicPr>
          <p:cNvPr id="5" name="Picture 4">
            <a:extLst>
              <a:ext uri="{FF2B5EF4-FFF2-40B4-BE49-F238E27FC236}">
                <a16:creationId xmlns:a16="http://schemas.microsoft.com/office/drawing/2014/main" id="{580D0CE0-7ED0-708F-DBC9-3310449B52B5}"/>
              </a:ext>
            </a:extLst>
          </p:cNvPr>
          <p:cNvPicPr>
            <a:picLocks noChangeAspect="1"/>
          </p:cNvPicPr>
          <p:nvPr/>
        </p:nvPicPr>
        <p:blipFill>
          <a:blip r:embed="rId2"/>
          <a:stretch>
            <a:fillRect/>
          </a:stretch>
        </p:blipFill>
        <p:spPr>
          <a:xfrm>
            <a:off x="4232033" y="641537"/>
            <a:ext cx="4711942" cy="3930852"/>
          </a:xfrm>
          <a:prstGeom prst="rect">
            <a:avLst/>
          </a:prstGeom>
        </p:spPr>
      </p:pic>
      <p:pic>
        <p:nvPicPr>
          <p:cNvPr id="7" name="Picture 6">
            <a:extLst>
              <a:ext uri="{FF2B5EF4-FFF2-40B4-BE49-F238E27FC236}">
                <a16:creationId xmlns:a16="http://schemas.microsoft.com/office/drawing/2014/main" id="{E05FCB8F-737F-C517-92BA-F8DE9296B753}"/>
              </a:ext>
            </a:extLst>
          </p:cNvPr>
          <p:cNvPicPr>
            <a:picLocks noChangeAspect="1"/>
          </p:cNvPicPr>
          <p:nvPr/>
        </p:nvPicPr>
        <p:blipFill>
          <a:blip r:embed="rId3"/>
          <a:stretch>
            <a:fillRect/>
          </a:stretch>
        </p:blipFill>
        <p:spPr>
          <a:xfrm>
            <a:off x="200025" y="3407304"/>
            <a:ext cx="3901427" cy="2930067"/>
          </a:xfrm>
          <a:prstGeom prst="rect">
            <a:avLst/>
          </a:prstGeom>
        </p:spPr>
      </p:pic>
      <p:cxnSp>
        <p:nvCxnSpPr>
          <p:cNvPr id="9" name="Straight Arrow Connector 8">
            <a:extLst>
              <a:ext uri="{FF2B5EF4-FFF2-40B4-BE49-F238E27FC236}">
                <a16:creationId xmlns:a16="http://schemas.microsoft.com/office/drawing/2014/main" id="{22593225-8B87-D920-7EA4-AC90218921ED}"/>
              </a:ext>
            </a:extLst>
          </p:cNvPr>
          <p:cNvCxnSpPr/>
          <p:nvPr/>
        </p:nvCxnSpPr>
        <p:spPr>
          <a:xfrm flipH="1">
            <a:off x="2032000" y="2606963"/>
            <a:ext cx="369455" cy="33966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3738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48C8B-E5DF-7BE6-8E79-7E5D7F420714}"/>
              </a:ext>
            </a:extLst>
          </p:cNvPr>
          <p:cNvSpPr>
            <a:spLocks noGrp="1"/>
          </p:cNvSpPr>
          <p:nvPr>
            <p:ph type="title"/>
          </p:nvPr>
        </p:nvSpPr>
        <p:spPr/>
        <p:txBody>
          <a:bodyPr/>
          <a:lstStyle/>
          <a:p>
            <a:r>
              <a:rPr lang="en-US" dirty="0"/>
              <a:t>Task Scheduler</a:t>
            </a:r>
          </a:p>
        </p:txBody>
      </p:sp>
      <p:sp>
        <p:nvSpPr>
          <p:cNvPr id="3" name="Content Placeholder 2">
            <a:extLst>
              <a:ext uri="{FF2B5EF4-FFF2-40B4-BE49-F238E27FC236}">
                <a16:creationId xmlns:a16="http://schemas.microsoft.com/office/drawing/2014/main" id="{83DF09D1-9BA2-46B1-548A-8ECC9FE6C1E1}"/>
              </a:ext>
            </a:extLst>
          </p:cNvPr>
          <p:cNvSpPr>
            <a:spLocks noGrp="1"/>
          </p:cNvSpPr>
          <p:nvPr>
            <p:ph idx="1"/>
          </p:nvPr>
        </p:nvSpPr>
        <p:spPr>
          <a:xfrm>
            <a:off x="83127" y="1366981"/>
            <a:ext cx="2252607" cy="4562764"/>
          </a:xfrm>
        </p:spPr>
        <p:txBody>
          <a:bodyPr/>
          <a:lstStyle/>
          <a:p>
            <a:pPr algn="l"/>
            <a:r>
              <a:rPr lang="en-US" dirty="0"/>
              <a:t>Use the task scheduler and then test with the Run command.</a:t>
            </a:r>
          </a:p>
          <a:p>
            <a:pPr algn="l"/>
            <a:r>
              <a:rPr lang="en-US" dirty="0"/>
              <a:t>Right click and go to the edit the time and make sure you have the .bat</a:t>
            </a:r>
          </a:p>
        </p:txBody>
      </p:sp>
      <p:pic>
        <p:nvPicPr>
          <p:cNvPr id="5" name="Picture 4">
            <a:extLst>
              <a:ext uri="{FF2B5EF4-FFF2-40B4-BE49-F238E27FC236}">
                <a16:creationId xmlns:a16="http://schemas.microsoft.com/office/drawing/2014/main" id="{2B03726F-B747-8DE1-C969-0777F38F3FF9}"/>
              </a:ext>
            </a:extLst>
          </p:cNvPr>
          <p:cNvPicPr>
            <a:picLocks noChangeAspect="1"/>
          </p:cNvPicPr>
          <p:nvPr/>
        </p:nvPicPr>
        <p:blipFill>
          <a:blip r:embed="rId2"/>
          <a:stretch>
            <a:fillRect/>
          </a:stretch>
        </p:blipFill>
        <p:spPr>
          <a:xfrm>
            <a:off x="2335734" y="1253067"/>
            <a:ext cx="6808266" cy="5224302"/>
          </a:xfrm>
          <a:prstGeom prst="rect">
            <a:avLst/>
          </a:prstGeom>
        </p:spPr>
      </p:pic>
    </p:spTree>
    <p:extLst>
      <p:ext uri="{BB962C8B-B14F-4D97-AF65-F5344CB8AC3E}">
        <p14:creationId xmlns:p14="http://schemas.microsoft.com/office/powerpoint/2010/main" val="18411998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2A65C-107C-9571-5EB6-07437FD8F04E}"/>
              </a:ext>
            </a:extLst>
          </p:cNvPr>
          <p:cNvSpPr>
            <a:spLocks noGrp="1"/>
          </p:cNvSpPr>
          <p:nvPr>
            <p:ph type="ctrTitle"/>
          </p:nvPr>
        </p:nvSpPr>
        <p:spPr/>
        <p:txBody>
          <a:bodyPr/>
          <a:lstStyle/>
          <a:p>
            <a:r>
              <a:rPr lang="en-US" dirty="0"/>
              <a:t>Price Analysis from Pre-COVID to Current</a:t>
            </a:r>
          </a:p>
        </p:txBody>
      </p:sp>
    </p:spTree>
    <p:extLst>
      <p:ext uri="{BB962C8B-B14F-4D97-AF65-F5344CB8AC3E}">
        <p14:creationId xmlns:p14="http://schemas.microsoft.com/office/powerpoint/2010/main" val="16511304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7D0DC-4A77-D495-D19E-BB7C1DE614CC}"/>
              </a:ext>
            </a:extLst>
          </p:cNvPr>
          <p:cNvSpPr>
            <a:spLocks noGrp="1"/>
          </p:cNvSpPr>
          <p:nvPr>
            <p:ph type="title"/>
          </p:nvPr>
        </p:nvSpPr>
        <p:spPr/>
        <p:txBody>
          <a:bodyPr/>
          <a:lstStyle/>
          <a:p>
            <a:r>
              <a:rPr lang="en-US" dirty="0"/>
              <a:t>Analysis of Data</a:t>
            </a:r>
          </a:p>
        </p:txBody>
      </p:sp>
      <p:sp>
        <p:nvSpPr>
          <p:cNvPr id="3" name="Content Placeholder 2">
            <a:extLst>
              <a:ext uri="{FF2B5EF4-FFF2-40B4-BE49-F238E27FC236}">
                <a16:creationId xmlns:a16="http://schemas.microsoft.com/office/drawing/2014/main" id="{2C42396F-150E-1616-8E4E-5A584B91E68D}"/>
              </a:ext>
            </a:extLst>
          </p:cNvPr>
          <p:cNvSpPr>
            <a:spLocks noGrp="1"/>
          </p:cNvSpPr>
          <p:nvPr>
            <p:ph idx="1"/>
          </p:nvPr>
        </p:nvSpPr>
        <p:spPr/>
        <p:txBody>
          <a:bodyPr/>
          <a:lstStyle/>
          <a:p>
            <a:r>
              <a:rPr lang="en-US" dirty="0"/>
              <a:t>Different time periods for graph – tells a different story</a:t>
            </a:r>
          </a:p>
          <a:p>
            <a:r>
              <a:rPr lang="en-US" dirty="0"/>
              <a:t>Different situations in Europe (France versus Germany)</a:t>
            </a:r>
          </a:p>
          <a:p>
            <a:r>
              <a:rPr lang="en-US" dirty="0"/>
              <a:t>Simulation of one-hour and two-hour battery from day ahead prices</a:t>
            </a:r>
          </a:p>
          <a:p>
            <a:r>
              <a:rPr lang="en-US" dirty="0"/>
              <a:t>Analysis of pre-COVID to post-COVID with flexible graph</a:t>
            </a:r>
          </a:p>
          <a:p>
            <a:r>
              <a:rPr lang="en-US" dirty="0"/>
              <a:t>Idea is to gain a general understanding of trends and playing with data</a:t>
            </a:r>
          </a:p>
        </p:txBody>
      </p:sp>
    </p:spTree>
    <p:extLst>
      <p:ext uri="{BB962C8B-B14F-4D97-AF65-F5344CB8AC3E}">
        <p14:creationId xmlns:p14="http://schemas.microsoft.com/office/powerpoint/2010/main" val="28992990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04BEA-EB64-AC6E-4583-5D13B0459393}"/>
              </a:ext>
            </a:extLst>
          </p:cNvPr>
          <p:cNvSpPr>
            <a:spLocks noGrp="1"/>
          </p:cNvSpPr>
          <p:nvPr>
            <p:ph type="title"/>
          </p:nvPr>
        </p:nvSpPr>
        <p:spPr/>
        <p:txBody>
          <a:bodyPr/>
          <a:lstStyle/>
          <a:p>
            <a:r>
              <a:rPr lang="en-US" dirty="0"/>
              <a:t>Hourly Price Data</a:t>
            </a:r>
          </a:p>
        </p:txBody>
      </p:sp>
      <p:sp>
        <p:nvSpPr>
          <p:cNvPr id="3" name="Content Placeholder 2">
            <a:extLst>
              <a:ext uri="{FF2B5EF4-FFF2-40B4-BE49-F238E27FC236}">
                <a16:creationId xmlns:a16="http://schemas.microsoft.com/office/drawing/2014/main" id="{CE86D7B1-DCC8-319C-5A61-D908D6BCA593}"/>
              </a:ext>
            </a:extLst>
          </p:cNvPr>
          <p:cNvSpPr>
            <a:spLocks noGrp="1"/>
          </p:cNvSpPr>
          <p:nvPr>
            <p:ph idx="1"/>
          </p:nvPr>
        </p:nvSpPr>
        <p:spPr/>
        <p:txBody>
          <a:bodyPr/>
          <a:lstStyle/>
          <a:p>
            <a:r>
              <a:rPr lang="en-US" dirty="0"/>
              <a:t>Hourly data from different regions with selection and then analysis </a:t>
            </a:r>
          </a:p>
          <a:p>
            <a:endParaRPr lang="en-US" dirty="0"/>
          </a:p>
          <a:p>
            <a:endParaRPr lang="en-US" dirty="0"/>
          </a:p>
        </p:txBody>
      </p:sp>
      <p:pic>
        <p:nvPicPr>
          <p:cNvPr id="5" name="Picture 4">
            <a:extLst>
              <a:ext uri="{FF2B5EF4-FFF2-40B4-BE49-F238E27FC236}">
                <a16:creationId xmlns:a16="http://schemas.microsoft.com/office/drawing/2014/main" id="{001C8174-9699-F464-103C-78668689DB01}"/>
              </a:ext>
            </a:extLst>
          </p:cNvPr>
          <p:cNvPicPr>
            <a:picLocks noChangeAspect="1"/>
          </p:cNvPicPr>
          <p:nvPr/>
        </p:nvPicPr>
        <p:blipFill>
          <a:blip r:embed="rId2"/>
          <a:stretch>
            <a:fillRect/>
          </a:stretch>
        </p:blipFill>
        <p:spPr>
          <a:xfrm>
            <a:off x="100012" y="1953147"/>
            <a:ext cx="8943975" cy="3548296"/>
          </a:xfrm>
          <a:prstGeom prst="rect">
            <a:avLst/>
          </a:prstGeom>
        </p:spPr>
      </p:pic>
    </p:spTree>
    <p:extLst>
      <p:ext uri="{BB962C8B-B14F-4D97-AF65-F5344CB8AC3E}">
        <p14:creationId xmlns:p14="http://schemas.microsoft.com/office/powerpoint/2010/main" val="16038422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41659-EC39-2CF0-4D82-9BC6E42F10ED}"/>
              </a:ext>
            </a:extLst>
          </p:cNvPr>
          <p:cNvSpPr>
            <a:spLocks noGrp="1"/>
          </p:cNvSpPr>
          <p:nvPr>
            <p:ph type="title"/>
          </p:nvPr>
        </p:nvSpPr>
        <p:spPr/>
        <p:txBody>
          <a:bodyPr/>
          <a:lstStyle/>
          <a:p>
            <a:r>
              <a:rPr lang="en-US" dirty="0"/>
              <a:t>Match Prices with Solar and Win</a:t>
            </a:r>
          </a:p>
        </p:txBody>
      </p:sp>
      <p:sp>
        <p:nvSpPr>
          <p:cNvPr id="3" name="Content Placeholder 2">
            <a:extLst>
              <a:ext uri="{FF2B5EF4-FFF2-40B4-BE49-F238E27FC236}">
                <a16:creationId xmlns:a16="http://schemas.microsoft.com/office/drawing/2014/main" id="{A34B1144-E847-3C9F-3AE9-1DA28A156260}"/>
              </a:ext>
            </a:extLst>
          </p:cNvPr>
          <p:cNvSpPr>
            <a:spLocks noGrp="1"/>
          </p:cNvSpPr>
          <p:nvPr>
            <p:ph idx="1"/>
          </p:nvPr>
        </p:nvSpPr>
        <p:spPr/>
        <p:txBody>
          <a:bodyPr/>
          <a:lstStyle/>
          <a:p>
            <a:r>
              <a:rPr lang="en-US" dirty="0"/>
              <a:t>Count the negative prices</a:t>
            </a:r>
          </a:p>
          <a:p>
            <a:r>
              <a:rPr lang="en-US" dirty="0"/>
              <a:t>Simulate PPAs</a:t>
            </a:r>
          </a:p>
          <a:p>
            <a:endParaRPr lang="en-US" dirty="0"/>
          </a:p>
        </p:txBody>
      </p:sp>
      <p:pic>
        <p:nvPicPr>
          <p:cNvPr id="5" name="Picture 4">
            <a:extLst>
              <a:ext uri="{FF2B5EF4-FFF2-40B4-BE49-F238E27FC236}">
                <a16:creationId xmlns:a16="http://schemas.microsoft.com/office/drawing/2014/main" id="{C1F31297-45AF-33B8-5F43-92C8BDA95C0E}"/>
              </a:ext>
            </a:extLst>
          </p:cNvPr>
          <p:cNvPicPr>
            <a:picLocks noChangeAspect="1"/>
          </p:cNvPicPr>
          <p:nvPr/>
        </p:nvPicPr>
        <p:blipFill>
          <a:blip r:embed="rId2"/>
          <a:stretch>
            <a:fillRect/>
          </a:stretch>
        </p:blipFill>
        <p:spPr>
          <a:xfrm>
            <a:off x="101599" y="2101562"/>
            <a:ext cx="8737600" cy="3503371"/>
          </a:xfrm>
          <a:prstGeom prst="rect">
            <a:avLst/>
          </a:prstGeom>
        </p:spPr>
      </p:pic>
    </p:spTree>
    <p:extLst>
      <p:ext uri="{BB962C8B-B14F-4D97-AF65-F5344CB8AC3E}">
        <p14:creationId xmlns:p14="http://schemas.microsoft.com/office/powerpoint/2010/main" val="16713315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63E6B-FC33-296A-39CA-09EE33BA9360}"/>
              </a:ext>
            </a:extLst>
          </p:cNvPr>
          <p:cNvSpPr>
            <a:spLocks noGrp="1"/>
          </p:cNvSpPr>
          <p:nvPr>
            <p:ph type="title"/>
          </p:nvPr>
        </p:nvSpPr>
        <p:spPr/>
        <p:txBody>
          <a:bodyPr/>
          <a:lstStyle/>
          <a:p>
            <a:r>
              <a:rPr lang="en-US" dirty="0"/>
              <a:t>Example of Pricing in Corporate PPA</a:t>
            </a:r>
          </a:p>
        </p:txBody>
      </p:sp>
      <p:sp>
        <p:nvSpPr>
          <p:cNvPr id="3" name="Content Placeholder 2">
            <a:extLst>
              <a:ext uri="{FF2B5EF4-FFF2-40B4-BE49-F238E27FC236}">
                <a16:creationId xmlns:a16="http://schemas.microsoft.com/office/drawing/2014/main" id="{C5BA5D53-D60C-4CF3-54AF-BD31EF6845D5}"/>
              </a:ext>
            </a:extLst>
          </p:cNvPr>
          <p:cNvSpPr>
            <a:spLocks noGrp="1"/>
          </p:cNvSpPr>
          <p:nvPr>
            <p:ph idx="1"/>
          </p:nvPr>
        </p:nvSpPr>
        <p:spPr>
          <a:xfrm>
            <a:off x="304801" y="1209674"/>
            <a:ext cx="3540368" cy="4558079"/>
          </a:xfrm>
        </p:spPr>
        <p:txBody>
          <a:bodyPr/>
          <a:lstStyle/>
          <a:p>
            <a:r>
              <a:rPr lang="en-US" dirty="0"/>
              <a:t>Define the type of contract.</a:t>
            </a:r>
          </a:p>
          <a:p>
            <a:r>
              <a:rPr lang="en-US" dirty="0"/>
              <a:t>Define issues and risks</a:t>
            </a:r>
          </a:p>
          <a:p>
            <a:r>
              <a:rPr lang="en-US" dirty="0"/>
              <a:t>Pricing level</a:t>
            </a:r>
          </a:p>
          <a:p>
            <a:r>
              <a:rPr lang="en-US" dirty="0"/>
              <a:t>Perspective of corporate buyer</a:t>
            </a:r>
          </a:p>
          <a:p>
            <a:endParaRPr lang="en-US" dirty="0"/>
          </a:p>
        </p:txBody>
      </p:sp>
      <p:pic>
        <p:nvPicPr>
          <p:cNvPr id="7" name="Picture 6" descr="A document with text and numbers&#10;&#10;AI-generated content may be incorrect.">
            <a:extLst>
              <a:ext uri="{FF2B5EF4-FFF2-40B4-BE49-F238E27FC236}">
                <a16:creationId xmlns:a16="http://schemas.microsoft.com/office/drawing/2014/main" id="{16819EE0-E699-6448-CCB8-0F71ABAB4C39}"/>
              </a:ext>
            </a:extLst>
          </p:cNvPr>
          <p:cNvPicPr>
            <a:picLocks noChangeAspect="1"/>
          </p:cNvPicPr>
          <p:nvPr/>
        </p:nvPicPr>
        <p:blipFill>
          <a:blip r:embed="rId2"/>
          <a:stretch>
            <a:fillRect/>
          </a:stretch>
        </p:blipFill>
        <p:spPr>
          <a:xfrm>
            <a:off x="3929789" y="1008184"/>
            <a:ext cx="4691698" cy="3369377"/>
          </a:xfrm>
          <a:prstGeom prst="rect">
            <a:avLst/>
          </a:prstGeom>
        </p:spPr>
      </p:pic>
      <p:pic>
        <p:nvPicPr>
          <p:cNvPr id="9" name="Picture 8" descr="A text on a white background&#10;&#10;AI-generated content may be incorrect.">
            <a:extLst>
              <a:ext uri="{FF2B5EF4-FFF2-40B4-BE49-F238E27FC236}">
                <a16:creationId xmlns:a16="http://schemas.microsoft.com/office/drawing/2014/main" id="{C3992410-0FE8-92C3-0136-6FF90563D317}"/>
              </a:ext>
            </a:extLst>
          </p:cNvPr>
          <p:cNvPicPr>
            <a:picLocks noChangeAspect="1"/>
          </p:cNvPicPr>
          <p:nvPr/>
        </p:nvPicPr>
        <p:blipFill>
          <a:blip r:embed="rId3"/>
          <a:stretch>
            <a:fillRect/>
          </a:stretch>
        </p:blipFill>
        <p:spPr>
          <a:xfrm>
            <a:off x="61153" y="4965895"/>
            <a:ext cx="5743889" cy="1892105"/>
          </a:xfrm>
          <a:prstGeom prst="rect">
            <a:avLst/>
          </a:prstGeom>
        </p:spPr>
      </p:pic>
    </p:spTree>
    <p:extLst>
      <p:ext uri="{BB962C8B-B14F-4D97-AF65-F5344CB8AC3E}">
        <p14:creationId xmlns:p14="http://schemas.microsoft.com/office/powerpoint/2010/main" val="306277572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A47F9-D80D-EE05-8822-BD5C7E1BF427}"/>
              </a:ext>
            </a:extLst>
          </p:cNvPr>
          <p:cNvSpPr>
            <a:spLocks noGrp="1"/>
          </p:cNvSpPr>
          <p:nvPr>
            <p:ph type="title"/>
          </p:nvPr>
        </p:nvSpPr>
        <p:spPr/>
        <p:txBody>
          <a:bodyPr/>
          <a:lstStyle/>
          <a:p>
            <a:r>
              <a:rPr lang="en-US" dirty="0"/>
              <a:t>Hourly Price Graph - Netherlands</a:t>
            </a:r>
          </a:p>
        </p:txBody>
      </p:sp>
      <p:sp>
        <p:nvSpPr>
          <p:cNvPr id="3" name="Content Placeholder 2">
            <a:extLst>
              <a:ext uri="{FF2B5EF4-FFF2-40B4-BE49-F238E27FC236}">
                <a16:creationId xmlns:a16="http://schemas.microsoft.com/office/drawing/2014/main" id="{62DE39B0-5129-32DA-8958-84BDDEDF54B5}"/>
              </a:ext>
            </a:extLst>
          </p:cNvPr>
          <p:cNvSpPr>
            <a:spLocks noGrp="1"/>
          </p:cNvSpPr>
          <p:nvPr>
            <p:ph idx="1"/>
          </p:nvPr>
        </p:nvSpPr>
        <p:spPr/>
        <p:txBody>
          <a:bodyPr/>
          <a:lstStyle/>
          <a:p>
            <a:r>
              <a:rPr lang="en-US" dirty="0"/>
              <a:t>Cannot see things like value of battery, number of negative prices, gas and electricity prices, etc.</a:t>
            </a:r>
          </a:p>
          <a:p>
            <a:endParaRPr lang="en-US" dirty="0"/>
          </a:p>
        </p:txBody>
      </p:sp>
      <p:pic>
        <p:nvPicPr>
          <p:cNvPr id="5" name="Picture 4">
            <a:extLst>
              <a:ext uri="{FF2B5EF4-FFF2-40B4-BE49-F238E27FC236}">
                <a16:creationId xmlns:a16="http://schemas.microsoft.com/office/drawing/2014/main" id="{4333D976-1ED5-BCAD-11A1-34F0AF15FEDD}"/>
              </a:ext>
            </a:extLst>
          </p:cNvPr>
          <p:cNvPicPr>
            <a:picLocks noChangeAspect="1"/>
          </p:cNvPicPr>
          <p:nvPr/>
        </p:nvPicPr>
        <p:blipFill>
          <a:blip r:embed="rId2"/>
          <a:stretch>
            <a:fillRect/>
          </a:stretch>
        </p:blipFill>
        <p:spPr>
          <a:xfrm>
            <a:off x="1393713" y="1939636"/>
            <a:ext cx="6516141" cy="4833694"/>
          </a:xfrm>
          <a:prstGeom prst="rect">
            <a:avLst/>
          </a:prstGeom>
        </p:spPr>
      </p:pic>
    </p:spTree>
    <p:extLst>
      <p:ext uri="{BB962C8B-B14F-4D97-AF65-F5344CB8AC3E}">
        <p14:creationId xmlns:p14="http://schemas.microsoft.com/office/powerpoint/2010/main" val="33877330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7CF88-C1BF-5907-0DC3-E7C99CD58727}"/>
              </a:ext>
            </a:extLst>
          </p:cNvPr>
          <p:cNvSpPr>
            <a:spLocks noGrp="1"/>
          </p:cNvSpPr>
          <p:nvPr>
            <p:ph type="title"/>
          </p:nvPr>
        </p:nvSpPr>
        <p:spPr/>
        <p:txBody>
          <a:bodyPr/>
          <a:lstStyle/>
          <a:p>
            <a:r>
              <a:rPr lang="en-US" dirty="0"/>
              <a:t>Hourly Price – Germany and France</a:t>
            </a:r>
          </a:p>
        </p:txBody>
      </p:sp>
      <p:sp>
        <p:nvSpPr>
          <p:cNvPr id="3" name="Content Placeholder 2">
            <a:extLst>
              <a:ext uri="{FF2B5EF4-FFF2-40B4-BE49-F238E27FC236}">
                <a16:creationId xmlns:a16="http://schemas.microsoft.com/office/drawing/2014/main" id="{DFBF5D7A-6CE7-B658-1194-DD768989CCE9}"/>
              </a:ext>
            </a:extLst>
          </p:cNvPr>
          <p:cNvSpPr>
            <a:spLocks noGrp="1"/>
          </p:cNvSpPr>
          <p:nvPr>
            <p:ph idx="1"/>
          </p:nvPr>
        </p:nvSpPr>
        <p:spPr/>
        <p:txBody>
          <a:bodyPr/>
          <a:lstStyle/>
          <a:p>
            <a:r>
              <a:rPr lang="en-US" dirty="0"/>
              <a:t>Note the volatility in 2024</a:t>
            </a:r>
          </a:p>
          <a:p>
            <a:r>
              <a:rPr lang="en-US" dirty="0"/>
              <a:t>Famous French Price Spike</a:t>
            </a:r>
          </a:p>
          <a:p>
            <a:endParaRPr lang="en-US" dirty="0"/>
          </a:p>
        </p:txBody>
      </p:sp>
      <p:pic>
        <p:nvPicPr>
          <p:cNvPr id="5" name="Picture 4">
            <a:extLst>
              <a:ext uri="{FF2B5EF4-FFF2-40B4-BE49-F238E27FC236}">
                <a16:creationId xmlns:a16="http://schemas.microsoft.com/office/drawing/2014/main" id="{E1AAF0C6-C125-DA3F-E93B-0E2E2EB00662}"/>
              </a:ext>
            </a:extLst>
          </p:cNvPr>
          <p:cNvPicPr>
            <a:picLocks noChangeAspect="1"/>
          </p:cNvPicPr>
          <p:nvPr/>
        </p:nvPicPr>
        <p:blipFill>
          <a:blip r:embed="rId2"/>
          <a:stretch>
            <a:fillRect/>
          </a:stretch>
        </p:blipFill>
        <p:spPr>
          <a:xfrm>
            <a:off x="129310" y="2207491"/>
            <a:ext cx="4442690" cy="3235690"/>
          </a:xfrm>
          <a:prstGeom prst="rect">
            <a:avLst/>
          </a:prstGeom>
        </p:spPr>
      </p:pic>
      <p:pic>
        <p:nvPicPr>
          <p:cNvPr id="7" name="Picture 6">
            <a:extLst>
              <a:ext uri="{FF2B5EF4-FFF2-40B4-BE49-F238E27FC236}">
                <a16:creationId xmlns:a16="http://schemas.microsoft.com/office/drawing/2014/main" id="{B3202F38-ED84-8D8B-B181-80EE2876AB4A}"/>
              </a:ext>
            </a:extLst>
          </p:cNvPr>
          <p:cNvPicPr>
            <a:picLocks noChangeAspect="1"/>
          </p:cNvPicPr>
          <p:nvPr/>
        </p:nvPicPr>
        <p:blipFill>
          <a:blip r:embed="rId3"/>
          <a:stretch>
            <a:fillRect/>
          </a:stretch>
        </p:blipFill>
        <p:spPr>
          <a:xfrm>
            <a:off x="4524560" y="2207490"/>
            <a:ext cx="4381759" cy="3235690"/>
          </a:xfrm>
          <a:prstGeom prst="rect">
            <a:avLst/>
          </a:prstGeom>
        </p:spPr>
      </p:pic>
      <p:sp>
        <p:nvSpPr>
          <p:cNvPr id="4" name="TextBox 3">
            <a:extLst>
              <a:ext uri="{FF2B5EF4-FFF2-40B4-BE49-F238E27FC236}">
                <a16:creationId xmlns:a16="http://schemas.microsoft.com/office/drawing/2014/main" id="{1A40654D-F7E6-BE9E-A0EE-A31599BF946D}"/>
              </a:ext>
            </a:extLst>
          </p:cNvPr>
          <p:cNvSpPr txBox="1"/>
          <p:nvPr/>
        </p:nvSpPr>
        <p:spPr>
          <a:xfrm>
            <a:off x="4959927" y="738909"/>
            <a:ext cx="3362037" cy="1200329"/>
          </a:xfrm>
          <a:prstGeom prst="rect">
            <a:avLst/>
          </a:prstGeom>
          <a:noFill/>
        </p:spPr>
        <p:txBody>
          <a:bodyPr wrap="square" rtlCol="0">
            <a:spAutoFit/>
          </a:bodyPr>
          <a:lstStyle/>
          <a:p>
            <a:r>
              <a:rPr lang="en-US" dirty="0"/>
              <a:t>Get paid if have capacity to charge in Germany (400) and get paid if have battery charged in France (3000) per MWh</a:t>
            </a:r>
          </a:p>
        </p:txBody>
      </p:sp>
    </p:spTree>
    <p:extLst>
      <p:ext uri="{BB962C8B-B14F-4D97-AF65-F5344CB8AC3E}">
        <p14:creationId xmlns:p14="http://schemas.microsoft.com/office/powerpoint/2010/main" val="2137810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D6DAE-1D32-A95D-A7E8-9D892A9DC07C}"/>
              </a:ext>
            </a:extLst>
          </p:cNvPr>
          <p:cNvSpPr>
            <a:spLocks noGrp="1"/>
          </p:cNvSpPr>
          <p:nvPr>
            <p:ph type="title"/>
          </p:nvPr>
        </p:nvSpPr>
        <p:spPr/>
        <p:txBody>
          <a:bodyPr>
            <a:normAutofit fontScale="90000"/>
          </a:bodyPr>
          <a:lstStyle/>
          <a:p>
            <a:r>
              <a:rPr lang="en-US" dirty="0"/>
              <a:t>Note how prices have stabilized at higher levels</a:t>
            </a:r>
          </a:p>
        </p:txBody>
      </p:sp>
      <p:sp>
        <p:nvSpPr>
          <p:cNvPr id="3" name="Content Placeholder 2">
            <a:extLst>
              <a:ext uri="{FF2B5EF4-FFF2-40B4-BE49-F238E27FC236}">
                <a16:creationId xmlns:a16="http://schemas.microsoft.com/office/drawing/2014/main" id="{9F5DBDFC-2E3F-FB06-D42C-EE28E6A89F47}"/>
              </a:ext>
            </a:extLst>
          </p:cNvPr>
          <p:cNvSpPr>
            <a:spLocks noGrp="1"/>
          </p:cNvSpPr>
          <p:nvPr>
            <p:ph idx="1"/>
          </p:nvPr>
        </p:nvSpPr>
        <p:spPr/>
        <p:txBody>
          <a:bodyPr/>
          <a:lstStyle/>
          <a:p>
            <a:r>
              <a:rPr lang="en-US" dirty="0"/>
              <a:t>Pre and post COVID and stable prices at higher levels – after spike from Invasion. Quickly use SUMIF on the hourly prices. </a:t>
            </a:r>
          </a:p>
        </p:txBody>
      </p:sp>
      <p:pic>
        <p:nvPicPr>
          <p:cNvPr id="5" name="Picture 4">
            <a:extLst>
              <a:ext uri="{FF2B5EF4-FFF2-40B4-BE49-F238E27FC236}">
                <a16:creationId xmlns:a16="http://schemas.microsoft.com/office/drawing/2014/main" id="{57AEAE56-B4B3-7356-A9AD-3E0F7F379549}"/>
              </a:ext>
            </a:extLst>
          </p:cNvPr>
          <p:cNvPicPr>
            <a:picLocks noChangeAspect="1"/>
          </p:cNvPicPr>
          <p:nvPr/>
        </p:nvPicPr>
        <p:blipFill>
          <a:blip r:embed="rId2"/>
          <a:stretch>
            <a:fillRect/>
          </a:stretch>
        </p:blipFill>
        <p:spPr>
          <a:xfrm>
            <a:off x="1158420" y="2008498"/>
            <a:ext cx="6439231" cy="4743694"/>
          </a:xfrm>
          <a:prstGeom prst="rect">
            <a:avLst/>
          </a:prstGeom>
        </p:spPr>
      </p:pic>
    </p:spTree>
    <p:extLst>
      <p:ext uri="{BB962C8B-B14F-4D97-AF65-F5344CB8AC3E}">
        <p14:creationId xmlns:p14="http://schemas.microsoft.com/office/powerpoint/2010/main" val="31562849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B6D76-8B5E-16B4-024A-770EE9A81B11}"/>
              </a:ext>
            </a:extLst>
          </p:cNvPr>
          <p:cNvSpPr>
            <a:spLocks noGrp="1"/>
          </p:cNvSpPr>
          <p:nvPr>
            <p:ph type="title"/>
          </p:nvPr>
        </p:nvSpPr>
        <p:spPr/>
        <p:txBody>
          <a:bodyPr/>
          <a:lstStyle/>
          <a:p>
            <a:r>
              <a:rPr lang="en-US" dirty="0"/>
              <a:t>Annual German and French Prices</a:t>
            </a:r>
          </a:p>
        </p:txBody>
      </p:sp>
      <p:sp>
        <p:nvSpPr>
          <p:cNvPr id="3" name="Content Placeholder 2">
            <a:extLst>
              <a:ext uri="{FF2B5EF4-FFF2-40B4-BE49-F238E27FC236}">
                <a16:creationId xmlns:a16="http://schemas.microsoft.com/office/drawing/2014/main" id="{93ECF60E-365F-E2CA-1773-1C623AAF0F7F}"/>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74200FBE-E611-D36F-7112-7873FC383129}"/>
              </a:ext>
            </a:extLst>
          </p:cNvPr>
          <p:cNvPicPr>
            <a:picLocks noChangeAspect="1"/>
          </p:cNvPicPr>
          <p:nvPr/>
        </p:nvPicPr>
        <p:blipFill>
          <a:blip r:embed="rId2"/>
          <a:stretch>
            <a:fillRect/>
          </a:stretch>
        </p:blipFill>
        <p:spPr>
          <a:xfrm>
            <a:off x="200024" y="2043360"/>
            <a:ext cx="4244087" cy="3108992"/>
          </a:xfrm>
          <a:prstGeom prst="rect">
            <a:avLst/>
          </a:prstGeom>
        </p:spPr>
      </p:pic>
      <p:pic>
        <p:nvPicPr>
          <p:cNvPr id="7" name="Picture 6">
            <a:extLst>
              <a:ext uri="{FF2B5EF4-FFF2-40B4-BE49-F238E27FC236}">
                <a16:creationId xmlns:a16="http://schemas.microsoft.com/office/drawing/2014/main" id="{9EA1D7F2-D9F0-3485-591D-561A377CEA5D}"/>
              </a:ext>
            </a:extLst>
          </p:cNvPr>
          <p:cNvPicPr>
            <a:picLocks noChangeAspect="1"/>
          </p:cNvPicPr>
          <p:nvPr/>
        </p:nvPicPr>
        <p:blipFill>
          <a:blip r:embed="rId3"/>
          <a:stretch>
            <a:fillRect/>
          </a:stretch>
        </p:blipFill>
        <p:spPr>
          <a:xfrm>
            <a:off x="4699891" y="2043360"/>
            <a:ext cx="4257246" cy="3108992"/>
          </a:xfrm>
          <a:prstGeom prst="rect">
            <a:avLst/>
          </a:prstGeom>
        </p:spPr>
      </p:pic>
    </p:spTree>
    <p:extLst>
      <p:ext uri="{BB962C8B-B14F-4D97-AF65-F5344CB8AC3E}">
        <p14:creationId xmlns:p14="http://schemas.microsoft.com/office/powerpoint/2010/main" val="35801618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0E2D0-6CC0-AA03-E254-8DFAB12E8A5C}"/>
              </a:ext>
            </a:extLst>
          </p:cNvPr>
          <p:cNvSpPr>
            <a:spLocks noGrp="1"/>
          </p:cNvSpPr>
          <p:nvPr>
            <p:ph type="title"/>
          </p:nvPr>
        </p:nvSpPr>
        <p:spPr/>
        <p:txBody>
          <a:bodyPr>
            <a:normAutofit fontScale="90000"/>
          </a:bodyPr>
          <a:lstStyle/>
          <a:p>
            <a:r>
              <a:rPr lang="en-US" dirty="0"/>
              <a:t>Annual Number of Negative Prices - Netherlands</a:t>
            </a:r>
          </a:p>
        </p:txBody>
      </p:sp>
      <p:sp>
        <p:nvSpPr>
          <p:cNvPr id="3" name="Content Placeholder 2">
            <a:extLst>
              <a:ext uri="{FF2B5EF4-FFF2-40B4-BE49-F238E27FC236}">
                <a16:creationId xmlns:a16="http://schemas.microsoft.com/office/drawing/2014/main" id="{505C0CA0-CF75-290F-9229-53D4D25ADC98}"/>
              </a:ext>
            </a:extLst>
          </p:cNvPr>
          <p:cNvSpPr>
            <a:spLocks noGrp="1"/>
          </p:cNvSpPr>
          <p:nvPr>
            <p:ph idx="1"/>
          </p:nvPr>
        </p:nvSpPr>
        <p:spPr/>
        <p:txBody>
          <a:bodyPr/>
          <a:lstStyle/>
          <a:p>
            <a:r>
              <a:rPr lang="en-US" dirty="0"/>
              <a:t>Use SUMIF with Flag for Price &lt; 0</a:t>
            </a:r>
          </a:p>
          <a:p>
            <a:endParaRPr lang="en-US" dirty="0"/>
          </a:p>
        </p:txBody>
      </p:sp>
      <p:pic>
        <p:nvPicPr>
          <p:cNvPr id="5" name="Picture 4">
            <a:extLst>
              <a:ext uri="{FF2B5EF4-FFF2-40B4-BE49-F238E27FC236}">
                <a16:creationId xmlns:a16="http://schemas.microsoft.com/office/drawing/2014/main" id="{4344E83B-5EEA-0294-7368-2024ED378C93}"/>
              </a:ext>
            </a:extLst>
          </p:cNvPr>
          <p:cNvPicPr>
            <a:picLocks noChangeAspect="1"/>
          </p:cNvPicPr>
          <p:nvPr/>
        </p:nvPicPr>
        <p:blipFill>
          <a:blip r:embed="rId2"/>
          <a:stretch>
            <a:fillRect/>
          </a:stretch>
        </p:blipFill>
        <p:spPr>
          <a:xfrm>
            <a:off x="1272105" y="1756588"/>
            <a:ext cx="6382078" cy="4711942"/>
          </a:xfrm>
          <a:prstGeom prst="rect">
            <a:avLst/>
          </a:prstGeom>
        </p:spPr>
      </p:pic>
    </p:spTree>
    <p:extLst>
      <p:ext uri="{BB962C8B-B14F-4D97-AF65-F5344CB8AC3E}">
        <p14:creationId xmlns:p14="http://schemas.microsoft.com/office/powerpoint/2010/main" val="2849642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B8BD3-D6C4-91A5-FD32-5D48CB17B73B}"/>
              </a:ext>
            </a:extLst>
          </p:cNvPr>
          <p:cNvSpPr>
            <a:spLocks noGrp="1"/>
          </p:cNvSpPr>
          <p:nvPr>
            <p:ph type="title"/>
          </p:nvPr>
        </p:nvSpPr>
        <p:spPr/>
        <p:txBody>
          <a:bodyPr>
            <a:normAutofit fontScale="90000"/>
          </a:bodyPr>
          <a:lstStyle/>
          <a:p>
            <a:r>
              <a:rPr lang="en-US" dirty="0"/>
              <a:t>Annual Number of Negative Prices – Germany and France</a:t>
            </a:r>
          </a:p>
        </p:txBody>
      </p:sp>
      <p:sp>
        <p:nvSpPr>
          <p:cNvPr id="3" name="Content Placeholder 2">
            <a:extLst>
              <a:ext uri="{FF2B5EF4-FFF2-40B4-BE49-F238E27FC236}">
                <a16:creationId xmlns:a16="http://schemas.microsoft.com/office/drawing/2014/main" id="{81F6999B-0AD7-CD64-998C-307725BFBB5C}"/>
              </a:ext>
            </a:extLst>
          </p:cNvPr>
          <p:cNvSpPr>
            <a:spLocks noGrp="1"/>
          </p:cNvSpPr>
          <p:nvPr>
            <p:ph idx="1"/>
          </p:nvPr>
        </p:nvSpPr>
        <p:spPr/>
        <p:txBody>
          <a:bodyPr/>
          <a:lstStyle/>
          <a:p>
            <a:r>
              <a:rPr lang="en-US" dirty="0"/>
              <a:t>More negative prices in early years; less in later periods</a:t>
            </a:r>
          </a:p>
          <a:p>
            <a:endParaRPr lang="en-US" dirty="0"/>
          </a:p>
        </p:txBody>
      </p:sp>
      <p:pic>
        <p:nvPicPr>
          <p:cNvPr id="5" name="Picture 4">
            <a:extLst>
              <a:ext uri="{FF2B5EF4-FFF2-40B4-BE49-F238E27FC236}">
                <a16:creationId xmlns:a16="http://schemas.microsoft.com/office/drawing/2014/main" id="{8524E5B8-3347-38DD-914F-02351D1BE123}"/>
              </a:ext>
            </a:extLst>
          </p:cNvPr>
          <p:cNvPicPr>
            <a:picLocks noChangeAspect="1"/>
          </p:cNvPicPr>
          <p:nvPr/>
        </p:nvPicPr>
        <p:blipFill>
          <a:blip r:embed="rId2"/>
          <a:stretch>
            <a:fillRect/>
          </a:stretch>
        </p:blipFill>
        <p:spPr>
          <a:xfrm>
            <a:off x="304801" y="2249057"/>
            <a:ext cx="4261922" cy="3148638"/>
          </a:xfrm>
          <a:prstGeom prst="rect">
            <a:avLst/>
          </a:prstGeom>
        </p:spPr>
      </p:pic>
      <p:pic>
        <p:nvPicPr>
          <p:cNvPr id="7" name="Picture 6">
            <a:extLst>
              <a:ext uri="{FF2B5EF4-FFF2-40B4-BE49-F238E27FC236}">
                <a16:creationId xmlns:a16="http://schemas.microsoft.com/office/drawing/2014/main" id="{2736CF0C-C909-0E10-FEDC-C67D9AA1A960}"/>
              </a:ext>
            </a:extLst>
          </p:cNvPr>
          <p:cNvPicPr>
            <a:picLocks noChangeAspect="1"/>
          </p:cNvPicPr>
          <p:nvPr/>
        </p:nvPicPr>
        <p:blipFill>
          <a:blip r:embed="rId3"/>
          <a:stretch>
            <a:fillRect/>
          </a:stretch>
        </p:blipFill>
        <p:spPr>
          <a:xfrm>
            <a:off x="5006109" y="2443553"/>
            <a:ext cx="4054764" cy="2948919"/>
          </a:xfrm>
          <a:prstGeom prst="rect">
            <a:avLst/>
          </a:prstGeom>
        </p:spPr>
      </p:pic>
    </p:spTree>
    <p:extLst>
      <p:ext uri="{BB962C8B-B14F-4D97-AF65-F5344CB8AC3E}">
        <p14:creationId xmlns:p14="http://schemas.microsoft.com/office/powerpoint/2010/main" val="340966566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DC87E-9375-A4F0-D2B0-8213A0C7DB3F}"/>
              </a:ext>
            </a:extLst>
          </p:cNvPr>
          <p:cNvSpPr>
            <a:spLocks noGrp="1"/>
          </p:cNvSpPr>
          <p:nvPr>
            <p:ph type="title"/>
          </p:nvPr>
        </p:nvSpPr>
        <p:spPr/>
        <p:txBody>
          <a:bodyPr/>
          <a:lstStyle/>
          <a:p>
            <a:r>
              <a:rPr lang="en-US" dirty="0"/>
              <a:t>Monthly Prices and Natural Gas Prices</a:t>
            </a:r>
          </a:p>
        </p:txBody>
      </p:sp>
      <p:sp>
        <p:nvSpPr>
          <p:cNvPr id="3" name="Content Placeholder 2">
            <a:extLst>
              <a:ext uri="{FF2B5EF4-FFF2-40B4-BE49-F238E27FC236}">
                <a16:creationId xmlns:a16="http://schemas.microsoft.com/office/drawing/2014/main" id="{1E292ECD-3345-6096-8AAB-9EA600892648}"/>
              </a:ext>
            </a:extLst>
          </p:cNvPr>
          <p:cNvSpPr>
            <a:spLocks noGrp="1"/>
          </p:cNvSpPr>
          <p:nvPr>
            <p:ph idx="1"/>
          </p:nvPr>
        </p:nvSpPr>
        <p:spPr/>
        <p:txBody>
          <a:bodyPr/>
          <a:lstStyle/>
          <a:p>
            <a:r>
              <a:rPr lang="en-US" dirty="0"/>
              <a:t>Can see the effect gas prices with monthly data</a:t>
            </a:r>
          </a:p>
          <a:p>
            <a:endParaRPr lang="en-US" dirty="0"/>
          </a:p>
        </p:txBody>
      </p:sp>
      <p:pic>
        <p:nvPicPr>
          <p:cNvPr id="5" name="Picture 4">
            <a:extLst>
              <a:ext uri="{FF2B5EF4-FFF2-40B4-BE49-F238E27FC236}">
                <a16:creationId xmlns:a16="http://schemas.microsoft.com/office/drawing/2014/main" id="{53D4F0A6-8216-172D-AA51-F175DE07A733}"/>
              </a:ext>
            </a:extLst>
          </p:cNvPr>
          <p:cNvPicPr>
            <a:picLocks noChangeAspect="1"/>
          </p:cNvPicPr>
          <p:nvPr/>
        </p:nvPicPr>
        <p:blipFill>
          <a:blip r:embed="rId2"/>
          <a:stretch>
            <a:fillRect/>
          </a:stretch>
        </p:blipFill>
        <p:spPr>
          <a:xfrm>
            <a:off x="522513" y="1849903"/>
            <a:ext cx="6813428" cy="4941900"/>
          </a:xfrm>
          <a:prstGeom prst="rect">
            <a:avLst/>
          </a:prstGeom>
        </p:spPr>
      </p:pic>
    </p:spTree>
    <p:extLst>
      <p:ext uri="{BB962C8B-B14F-4D97-AF65-F5344CB8AC3E}">
        <p14:creationId xmlns:p14="http://schemas.microsoft.com/office/powerpoint/2010/main" val="40867895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7DC05-1AD5-A331-3189-5EB198C2B4CA}"/>
              </a:ext>
            </a:extLst>
          </p:cNvPr>
          <p:cNvSpPr>
            <a:spLocks noGrp="1"/>
          </p:cNvSpPr>
          <p:nvPr>
            <p:ph type="title"/>
          </p:nvPr>
        </p:nvSpPr>
        <p:spPr/>
        <p:txBody>
          <a:bodyPr/>
          <a:lstStyle/>
          <a:p>
            <a:r>
              <a:rPr lang="en-US" dirty="0"/>
              <a:t>Monthly Prices – Germany and France</a:t>
            </a:r>
          </a:p>
        </p:txBody>
      </p:sp>
      <p:sp>
        <p:nvSpPr>
          <p:cNvPr id="3" name="Content Placeholder 2">
            <a:extLst>
              <a:ext uri="{FF2B5EF4-FFF2-40B4-BE49-F238E27FC236}">
                <a16:creationId xmlns:a16="http://schemas.microsoft.com/office/drawing/2014/main" id="{DC2CCA98-9850-FD2A-2609-B983D9071E0B}"/>
              </a:ext>
            </a:extLst>
          </p:cNvPr>
          <p:cNvSpPr>
            <a:spLocks noGrp="1"/>
          </p:cNvSpPr>
          <p:nvPr>
            <p:ph idx="1"/>
          </p:nvPr>
        </p:nvSpPr>
        <p:spPr/>
        <p:txBody>
          <a:bodyPr/>
          <a:lstStyle/>
          <a:p>
            <a:r>
              <a:rPr lang="en-US" dirty="0"/>
              <a:t>Approximate analysis of which plants are on the margin.</a:t>
            </a:r>
          </a:p>
          <a:p>
            <a:endParaRPr lang="en-US" dirty="0"/>
          </a:p>
        </p:txBody>
      </p:sp>
      <p:pic>
        <p:nvPicPr>
          <p:cNvPr id="5" name="Picture 4">
            <a:extLst>
              <a:ext uri="{FF2B5EF4-FFF2-40B4-BE49-F238E27FC236}">
                <a16:creationId xmlns:a16="http://schemas.microsoft.com/office/drawing/2014/main" id="{19BE41CC-63F4-4EBD-3A4A-B5460FF2A4FE}"/>
              </a:ext>
            </a:extLst>
          </p:cNvPr>
          <p:cNvPicPr>
            <a:picLocks noChangeAspect="1"/>
          </p:cNvPicPr>
          <p:nvPr/>
        </p:nvPicPr>
        <p:blipFill>
          <a:blip r:embed="rId2"/>
          <a:stretch>
            <a:fillRect/>
          </a:stretch>
        </p:blipFill>
        <p:spPr>
          <a:xfrm>
            <a:off x="117141" y="2167808"/>
            <a:ext cx="4344023" cy="3150797"/>
          </a:xfrm>
          <a:prstGeom prst="rect">
            <a:avLst/>
          </a:prstGeom>
        </p:spPr>
      </p:pic>
      <p:pic>
        <p:nvPicPr>
          <p:cNvPr id="7" name="Picture 6">
            <a:extLst>
              <a:ext uri="{FF2B5EF4-FFF2-40B4-BE49-F238E27FC236}">
                <a16:creationId xmlns:a16="http://schemas.microsoft.com/office/drawing/2014/main" id="{47FC3D2B-B48E-B3D5-DF25-38E877EB2E93}"/>
              </a:ext>
            </a:extLst>
          </p:cNvPr>
          <p:cNvPicPr>
            <a:picLocks noChangeAspect="1"/>
          </p:cNvPicPr>
          <p:nvPr/>
        </p:nvPicPr>
        <p:blipFill>
          <a:blip r:embed="rId3"/>
          <a:stretch>
            <a:fillRect/>
          </a:stretch>
        </p:blipFill>
        <p:spPr>
          <a:xfrm>
            <a:off x="4572598" y="2059709"/>
            <a:ext cx="4454262" cy="3258897"/>
          </a:xfrm>
          <a:prstGeom prst="rect">
            <a:avLst/>
          </a:prstGeom>
        </p:spPr>
      </p:pic>
    </p:spTree>
    <p:extLst>
      <p:ext uri="{BB962C8B-B14F-4D97-AF65-F5344CB8AC3E}">
        <p14:creationId xmlns:p14="http://schemas.microsoft.com/office/powerpoint/2010/main" val="381449415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03C03-86B5-9B90-2357-0760CDFA0F58}"/>
              </a:ext>
            </a:extLst>
          </p:cNvPr>
          <p:cNvSpPr>
            <a:spLocks noGrp="1"/>
          </p:cNvSpPr>
          <p:nvPr>
            <p:ph type="title"/>
          </p:nvPr>
        </p:nvSpPr>
        <p:spPr/>
        <p:txBody>
          <a:bodyPr>
            <a:normAutofit fontScale="90000"/>
          </a:bodyPr>
          <a:lstStyle/>
          <a:p>
            <a:r>
              <a:rPr lang="en-US" dirty="0"/>
              <a:t>Profitability of Natural Gap Plants and Market Heat Rate Forecasting - NL</a:t>
            </a:r>
          </a:p>
        </p:txBody>
      </p:sp>
      <p:sp>
        <p:nvSpPr>
          <p:cNvPr id="3" name="Content Placeholder 2">
            <a:extLst>
              <a:ext uri="{FF2B5EF4-FFF2-40B4-BE49-F238E27FC236}">
                <a16:creationId xmlns:a16="http://schemas.microsoft.com/office/drawing/2014/main" id="{073DE154-5C73-50E2-3DE1-2FAD1F67BCB3}"/>
              </a:ext>
            </a:extLst>
          </p:cNvPr>
          <p:cNvSpPr>
            <a:spLocks noGrp="1"/>
          </p:cNvSpPr>
          <p:nvPr>
            <p:ph idx="1"/>
          </p:nvPr>
        </p:nvSpPr>
        <p:spPr/>
        <p:txBody>
          <a:bodyPr/>
          <a:lstStyle/>
          <a:p>
            <a:r>
              <a:rPr lang="en-US" dirty="0"/>
              <a:t>Electricity price divided by Gas Price – (Euro/MWH)/(Euro/MMBTU) = MMBTU/MWH</a:t>
            </a:r>
          </a:p>
          <a:p>
            <a:endParaRPr lang="en-US" dirty="0"/>
          </a:p>
        </p:txBody>
      </p:sp>
      <p:pic>
        <p:nvPicPr>
          <p:cNvPr id="5" name="Picture 4">
            <a:extLst>
              <a:ext uri="{FF2B5EF4-FFF2-40B4-BE49-F238E27FC236}">
                <a16:creationId xmlns:a16="http://schemas.microsoft.com/office/drawing/2014/main" id="{37DEB104-52A6-A742-5BAA-64C712CD09B6}"/>
              </a:ext>
            </a:extLst>
          </p:cNvPr>
          <p:cNvPicPr>
            <a:picLocks noChangeAspect="1"/>
          </p:cNvPicPr>
          <p:nvPr/>
        </p:nvPicPr>
        <p:blipFill>
          <a:blip r:embed="rId2"/>
          <a:stretch>
            <a:fillRect/>
          </a:stretch>
        </p:blipFill>
        <p:spPr>
          <a:xfrm>
            <a:off x="965858" y="2124364"/>
            <a:ext cx="6316868" cy="4648966"/>
          </a:xfrm>
          <a:prstGeom prst="rect">
            <a:avLst/>
          </a:prstGeom>
        </p:spPr>
      </p:pic>
    </p:spTree>
    <p:extLst>
      <p:ext uri="{BB962C8B-B14F-4D97-AF65-F5344CB8AC3E}">
        <p14:creationId xmlns:p14="http://schemas.microsoft.com/office/powerpoint/2010/main" val="142430930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06B05-3C08-0546-B5C7-887DA29A2C31}"/>
              </a:ext>
            </a:extLst>
          </p:cNvPr>
          <p:cNvSpPr>
            <a:spLocks noGrp="1"/>
          </p:cNvSpPr>
          <p:nvPr>
            <p:ph type="title"/>
          </p:nvPr>
        </p:nvSpPr>
        <p:spPr/>
        <p:txBody>
          <a:bodyPr>
            <a:normAutofit fontScale="90000"/>
          </a:bodyPr>
          <a:lstStyle/>
          <a:p>
            <a:r>
              <a:rPr lang="en-US" dirty="0"/>
              <a:t>Market Heat Rates in French Merchant Markets</a:t>
            </a:r>
          </a:p>
        </p:txBody>
      </p:sp>
      <p:sp>
        <p:nvSpPr>
          <p:cNvPr id="3" name="Content Placeholder 2">
            <a:extLst>
              <a:ext uri="{FF2B5EF4-FFF2-40B4-BE49-F238E27FC236}">
                <a16:creationId xmlns:a16="http://schemas.microsoft.com/office/drawing/2014/main" id="{CAC9A68F-1846-7A49-DF97-B70CE3E62889}"/>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9C22455B-31CC-81CE-3B01-15DDA59F32FB}"/>
              </a:ext>
            </a:extLst>
          </p:cNvPr>
          <p:cNvPicPr>
            <a:picLocks noChangeAspect="1"/>
          </p:cNvPicPr>
          <p:nvPr/>
        </p:nvPicPr>
        <p:blipFill>
          <a:blip r:embed="rId2"/>
          <a:stretch>
            <a:fillRect/>
          </a:stretch>
        </p:blipFill>
        <p:spPr>
          <a:xfrm>
            <a:off x="795238" y="1209675"/>
            <a:ext cx="7335812" cy="5336443"/>
          </a:xfrm>
          <a:prstGeom prst="rect">
            <a:avLst/>
          </a:prstGeom>
        </p:spPr>
      </p:pic>
    </p:spTree>
    <p:extLst>
      <p:ext uri="{BB962C8B-B14F-4D97-AF65-F5344CB8AC3E}">
        <p14:creationId xmlns:p14="http://schemas.microsoft.com/office/powerpoint/2010/main" val="1365771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5BD22-9537-2FDE-A336-A460E7FB8602}"/>
              </a:ext>
            </a:extLst>
          </p:cNvPr>
          <p:cNvSpPr>
            <a:spLocks noGrp="1"/>
          </p:cNvSpPr>
          <p:nvPr>
            <p:ph type="title"/>
          </p:nvPr>
        </p:nvSpPr>
        <p:spPr/>
        <p:txBody>
          <a:bodyPr/>
          <a:lstStyle/>
          <a:p>
            <a:r>
              <a:rPr lang="en-US" dirty="0"/>
              <a:t>Credit Rating of Corporate Off-taker</a:t>
            </a:r>
          </a:p>
        </p:txBody>
      </p:sp>
      <p:sp>
        <p:nvSpPr>
          <p:cNvPr id="3" name="Content Placeholder 2">
            <a:extLst>
              <a:ext uri="{FF2B5EF4-FFF2-40B4-BE49-F238E27FC236}">
                <a16:creationId xmlns:a16="http://schemas.microsoft.com/office/drawing/2014/main" id="{BA3D4E7C-4A34-16E1-BDB2-0C48AB275AE7}"/>
              </a:ext>
            </a:extLst>
          </p:cNvPr>
          <p:cNvSpPr>
            <a:spLocks noGrp="1"/>
          </p:cNvSpPr>
          <p:nvPr>
            <p:ph idx="1"/>
          </p:nvPr>
        </p:nvSpPr>
        <p:spPr/>
        <p:txBody>
          <a:bodyPr/>
          <a:lstStyle/>
          <a:p>
            <a:r>
              <a:rPr lang="en-US" dirty="0"/>
              <a:t>Importance of Off-taker Credit</a:t>
            </a:r>
          </a:p>
          <a:p>
            <a:r>
              <a:rPr lang="en-US" dirty="0"/>
              <a:t>Is the amount of 12.5 million reasonable</a:t>
            </a:r>
          </a:p>
          <a:p>
            <a:r>
              <a:rPr lang="en-US" dirty="0"/>
              <a:t>Perspective of lender</a:t>
            </a:r>
          </a:p>
          <a:p>
            <a:endParaRPr lang="en-US" dirty="0"/>
          </a:p>
        </p:txBody>
      </p:sp>
      <p:pic>
        <p:nvPicPr>
          <p:cNvPr id="5" name="Picture 4">
            <a:extLst>
              <a:ext uri="{FF2B5EF4-FFF2-40B4-BE49-F238E27FC236}">
                <a16:creationId xmlns:a16="http://schemas.microsoft.com/office/drawing/2014/main" id="{BE49E8DB-E1D4-D729-89C2-ADEF75D551E0}"/>
              </a:ext>
            </a:extLst>
          </p:cNvPr>
          <p:cNvPicPr>
            <a:picLocks noChangeAspect="1"/>
          </p:cNvPicPr>
          <p:nvPr/>
        </p:nvPicPr>
        <p:blipFill>
          <a:blip r:embed="rId2"/>
          <a:stretch>
            <a:fillRect/>
          </a:stretch>
        </p:blipFill>
        <p:spPr>
          <a:xfrm>
            <a:off x="1043468" y="2454486"/>
            <a:ext cx="6762799" cy="2390792"/>
          </a:xfrm>
          <a:prstGeom prst="rect">
            <a:avLst/>
          </a:prstGeom>
        </p:spPr>
      </p:pic>
      <p:pic>
        <p:nvPicPr>
          <p:cNvPr id="7" name="Picture 6" descr="A close-up of a text&#10;&#10;AI-generated content may be incorrect.">
            <a:extLst>
              <a:ext uri="{FF2B5EF4-FFF2-40B4-BE49-F238E27FC236}">
                <a16:creationId xmlns:a16="http://schemas.microsoft.com/office/drawing/2014/main" id="{BB96949A-ABE4-7941-EC5A-20CD1CE01600}"/>
              </a:ext>
            </a:extLst>
          </p:cNvPr>
          <p:cNvPicPr>
            <a:picLocks noChangeAspect="1"/>
          </p:cNvPicPr>
          <p:nvPr/>
        </p:nvPicPr>
        <p:blipFill>
          <a:blip r:embed="rId3"/>
          <a:stretch>
            <a:fillRect/>
          </a:stretch>
        </p:blipFill>
        <p:spPr>
          <a:xfrm>
            <a:off x="717499" y="4969093"/>
            <a:ext cx="7305728" cy="942982"/>
          </a:xfrm>
          <a:prstGeom prst="rect">
            <a:avLst/>
          </a:prstGeom>
        </p:spPr>
      </p:pic>
    </p:spTree>
    <p:extLst>
      <p:ext uri="{BB962C8B-B14F-4D97-AF65-F5344CB8AC3E}">
        <p14:creationId xmlns:p14="http://schemas.microsoft.com/office/powerpoint/2010/main" val="25607905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A57AB-30DA-5B16-5FAE-A291ABBD9367}"/>
              </a:ext>
            </a:extLst>
          </p:cNvPr>
          <p:cNvSpPr>
            <a:spLocks noGrp="1"/>
          </p:cNvSpPr>
          <p:nvPr>
            <p:ph type="title"/>
          </p:nvPr>
        </p:nvSpPr>
        <p:spPr/>
        <p:txBody>
          <a:bodyPr/>
          <a:lstStyle/>
          <a:p>
            <a:r>
              <a:rPr lang="en-US" dirty="0"/>
              <a:t>Differences in Regional Prices</a:t>
            </a:r>
          </a:p>
        </p:txBody>
      </p:sp>
      <p:sp>
        <p:nvSpPr>
          <p:cNvPr id="3" name="Content Placeholder 2">
            <a:extLst>
              <a:ext uri="{FF2B5EF4-FFF2-40B4-BE49-F238E27FC236}">
                <a16:creationId xmlns:a16="http://schemas.microsoft.com/office/drawing/2014/main" id="{4BABB4C1-6E5F-8767-A877-D128521BE599}"/>
              </a:ext>
            </a:extLst>
          </p:cNvPr>
          <p:cNvSpPr>
            <a:spLocks noGrp="1"/>
          </p:cNvSpPr>
          <p:nvPr>
            <p:ph idx="1"/>
          </p:nvPr>
        </p:nvSpPr>
        <p:spPr/>
        <p:txBody>
          <a:bodyPr/>
          <a:lstStyle/>
          <a:p>
            <a:r>
              <a:rPr lang="en-US" dirty="0"/>
              <a:t>Demonstrates that more deviation in prices in 2024 than in prior years.</a:t>
            </a:r>
          </a:p>
          <a:p>
            <a:r>
              <a:rPr lang="en-US" dirty="0"/>
              <a:t>Implies there are transmission limitations and differences in cost.</a:t>
            </a:r>
          </a:p>
          <a:p>
            <a:endParaRPr lang="en-US" dirty="0"/>
          </a:p>
          <a:p>
            <a:endParaRPr lang="en-US" dirty="0"/>
          </a:p>
        </p:txBody>
      </p:sp>
      <p:pic>
        <p:nvPicPr>
          <p:cNvPr id="7" name="Picture 6">
            <a:extLst>
              <a:ext uri="{FF2B5EF4-FFF2-40B4-BE49-F238E27FC236}">
                <a16:creationId xmlns:a16="http://schemas.microsoft.com/office/drawing/2014/main" id="{20B3AA1B-39A1-9242-B253-4D8EA6922A88}"/>
              </a:ext>
            </a:extLst>
          </p:cNvPr>
          <p:cNvPicPr>
            <a:picLocks noChangeAspect="1"/>
          </p:cNvPicPr>
          <p:nvPr/>
        </p:nvPicPr>
        <p:blipFill>
          <a:blip r:embed="rId2"/>
          <a:stretch>
            <a:fillRect/>
          </a:stretch>
        </p:blipFill>
        <p:spPr>
          <a:xfrm>
            <a:off x="1100405" y="1953216"/>
            <a:ext cx="6705862" cy="4904784"/>
          </a:xfrm>
          <a:prstGeom prst="rect">
            <a:avLst/>
          </a:prstGeom>
        </p:spPr>
      </p:pic>
    </p:spTree>
    <p:extLst>
      <p:ext uri="{BB962C8B-B14F-4D97-AF65-F5344CB8AC3E}">
        <p14:creationId xmlns:p14="http://schemas.microsoft.com/office/powerpoint/2010/main" val="14312220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B4C21-7A95-B4BE-FBE6-109602BC7AAF}"/>
              </a:ext>
            </a:extLst>
          </p:cNvPr>
          <p:cNvSpPr>
            <a:spLocks noGrp="1"/>
          </p:cNvSpPr>
          <p:nvPr>
            <p:ph type="title"/>
          </p:nvPr>
        </p:nvSpPr>
        <p:spPr/>
        <p:txBody>
          <a:bodyPr>
            <a:normAutofit fontScale="90000"/>
          </a:bodyPr>
          <a:lstStyle/>
          <a:p>
            <a:r>
              <a:rPr lang="en-US" dirty="0"/>
              <a:t>Netherlands</a:t>
            </a:r>
            <a:br>
              <a:rPr lang="en-US" dirty="0"/>
            </a:br>
            <a:r>
              <a:rPr lang="en-US" dirty="0"/>
              <a:t>Comparison of 2019 and 2024 - Summer</a:t>
            </a:r>
          </a:p>
        </p:txBody>
      </p:sp>
      <p:pic>
        <p:nvPicPr>
          <p:cNvPr id="11" name="Picture 10">
            <a:extLst>
              <a:ext uri="{FF2B5EF4-FFF2-40B4-BE49-F238E27FC236}">
                <a16:creationId xmlns:a16="http://schemas.microsoft.com/office/drawing/2014/main" id="{3E5A8671-1456-FF33-F7D3-A28038143A3F}"/>
              </a:ext>
            </a:extLst>
          </p:cNvPr>
          <p:cNvPicPr>
            <a:picLocks noChangeAspect="1"/>
          </p:cNvPicPr>
          <p:nvPr/>
        </p:nvPicPr>
        <p:blipFill>
          <a:blip r:embed="rId2"/>
          <a:stretch>
            <a:fillRect/>
          </a:stretch>
        </p:blipFill>
        <p:spPr>
          <a:xfrm>
            <a:off x="200025" y="1967345"/>
            <a:ext cx="4224173" cy="3098625"/>
          </a:xfrm>
          <a:prstGeom prst="rect">
            <a:avLst/>
          </a:prstGeom>
        </p:spPr>
      </p:pic>
      <p:pic>
        <p:nvPicPr>
          <p:cNvPr id="13" name="Picture 12">
            <a:extLst>
              <a:ext uri="{FF2B5EF4-FFF2-40B4-BE49-F238E27FC236}">
                <a16:creationId xmlns:a16="http://schemas.microsoft.com/office/drawing/2014/main" id="{E1C19BD3-5EDF-5829-F0DD-3F5A7B2746FD}"/>
              </a:ext>
            </a:extLst>
          </p:cNvPr>
          <p:cNvPicPr>
            <a:picLocks noChangeAspect="1"/>
          </p:cNvPicPr>
          <p:nvPr/>
        </p:nvPicPr>
        <p:blipFill>
          <a:blip r:embed="rId3"/>
          <a:stretch>
            <a:fillRect/>
          </a:stretch>
        </p:blipFill>
        <p:spPr>
          <a:xfrm>
            <a:off x="4817815" y="1967345"/>
            <a:ext cx="4119007" cy="3002263"/>
          </a:xfrm>
          <a:prstGeom prst="rect">
            <a:avLst/>
          </a:prstGeom>
        </p:spPr>
      </p:pic>
    </p:spTree>
    <p:extLst>
      <p:ext uri="{BB962C8B-B14F-4D97-AF65-F5344CB8AC3E}">
        <p14:creationId xmlns:p14="http://schemas.microsoft.com/office/powerpoint/2010/main" val="221633792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9F136-34D5-5BF6-CCBF-34D337F076BE}"/>
              </a:ext>
            </a:extLst>
          </p:cNvPr>
          <p:cNvSpPr>
            <a:spLocks noGrp="1"/>
          </p:cNvSpPr>
          <p:nvPr>
            <p:ph type="title"/>
          </p:nvPr>
        </p:nvSpPr>
        <p:spPr/>
        <p:txBody>
          <a:bodyPr>
            <a:normAutofit fontScale="90000"/>
          </a:bodyPr>
          <a:lstStyle/>
          <a:p>
            <a:r>
              <a:rPr lang="en-US" dirty="0"/>
              <a:t>Germany</a:t>
            </a:r>
            <a:br>
              <a:rPr lang="en-US" dirty="0"/>
            </a:br>
            <a:r>
              <a:rPr lang="en-US" dirty="0"/>
              <a:t>Summer 2019 and 2024</a:t>
            </a:r>
          </a:p>
        </p:txBody>
      </p:sp>
      <p:sp>
        <p:nvSpPr>
          <p:cNvPr id="3" name="Content Placeholder 2">
            <a:extLst>
              <a:ext uri="{FF2B5EF4-FFF2-40B4-BE49-F238E27FC236}">
                <a16:creationId xmlns:a16="http://schemas.microsoft.com/office/drawing/2014/main" id="{E8A440EB-7EE1-413E-3A45-B54B49620B57}"/>
              </a:ext>
            </a:extLst>
          </p:cNvPr>
          <p:cNvSpPr>
            <a:spLocks noGrp="1"/>
          </p:cNvSpPr>
          <p:nvPr>
            <p:ph idx="1"/>
          </p:nvPr>
        </p:nvSpPr>
        <p:spPr/>
        <p:txBody>
          <a:bodyPr/>
          <a:lstStyle/>
          <a:p>
            <a:r>
              <a:rPr lang="en-US" dirty="0"/>
              <a:t>You can see the increase in volatility by graphing selected prices and clearly see the increase in volatility.</a:t>
            </a:r>
          </a:p>
          <a:p>
            <a:r>
              <a:rPr lang="en-US" dirty="0"/>
              <a:t>Note that it is important to keep the same scale on prices</a:t>
            </a:r>
          </a:p>
          <a:p>
            <a:endParaRPr lang="en-US" dirty="0"/>
          </a:p>
        </p:txBody>
      </p:sp>
      <p:pic>
        <p:nvPicPr>
          <p:cNvPr id="5" name="Picture 4">
            <a:extLst>
              <a:ext uri="{FF2B5EF4-FFF2-40B4-BE49-F238E27FC236}">
                <a16:creationId xmlns:a16="http://schemas.microsoft.com/office/drawing/2014/main" id="{5AD57A24-63F3-DADA-0726-9B4A0FB865D1}"/>
              </a:ext>
            </a:extLst>
          </p:cNvPr>
          <p:cNvPicPr>
            <a:picLocks noChangeAspect="1"/>
          </p:cNvPicPr>
          <p:nvPr/>
        </p:nvPicPr>
        <p:blipFill>
          <a:blip r:embed="rId2"/>
          <a:stretch>
            <a:fillRect/>
          </a:stretch>
        </p:blipFill>
        <p:spPr>
          <a:xfrm>
            <a:off x="4572000" y="2449632"/>
            <a:ext cx="4371975" cy="3198693"/>
          </a:xfrm>
          <a:prstGeom prst="rect">
            <a:avLst/>
          </a:prstGeom>
        </p:spPr>
      </p:pic>
      <p:pic>
        <p:nvPicPr>
          <p:cNvPr id="7" name="Picture 6">
            <a:extLst>
              <a:ext uri="{FF2B5EF4-FFF2-40B4-BE49-F238E27FC236}">
                <a16:creationId xmlns:a16="http://schemas.microsoft.com/office/drawing/2014/main" id="{880ADB35-D7BB-F703-08F5-7816D79F0274}"/>
              </a:ext>
            </a:extLst>
          </p:cNvPr>
          <p:cNvPicPr>
            <a:picLocks noChangeAspect="1"/>
          </p:cNvPicPr>
          <p:nvPr/>
        </p:nvPicPr>
        <p:blipFill>
          <a:blip r:embed="rId3"/>
          <a:stretch>
            <a:fillRect/>
          </a:stretch>
        </p:blipFill>
        <p:spPr>
          <a:xfrm>
            <a:off x="129037" y="2422002"/>
            <a:ext cx="4393193" cy="3226323"/>
          </a:xfrm>
          <a:prstGeom prst="rect">
            <a:avLst/>
          </a:prstGeom>
        </p:spPr>
      </p:pic>
    </p:spTree>
    <p:extLst>
      <p:ext uri="{BB962C8B-B14F-4D97-AF65-F5344CB8AC3E}">
        <p14:creationId xmlns:p14="http://schemas.microsoft.com/office/powerpoint/2010/main" val="41320923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871E1-6A12-091C-C739-97AD64EECBE3}"/>
              </a:ext>
            </a:extLst>
          </p:cNvPr>
          <p:cNvSpPr>
            <a:spLocks noGrp="1"/>
          </p:cNvSpPr>
          <p:nvPr>
            <p:ph type="title"/>
          </p:nvPr>
        </p:nvSpPr>
        <p:spPr/>
        <p:txBody>
          <a:bodyPr>
            <a:normAutofit fontScale="90000"/>
          </a:bodyPr>
          <a:lstStyle/>
          <a:p>
            <a:r>
              <a:rPr lang="en-US" dirty="0"/>
              <a:t>France</a:t>
            </a:r>
            <a:br>
              <a:rPr lang="en-US" dirty="0"/>
            </a:br>
            <a:r>
              <a:rPr lang="en-US" dirty="0"/>
              <a:t>Summer 2019 and 2024</a:t>
            </a:r>
          </a:p>
        </p:txBody>
      </p:sp>
      <p:sp>
        <p:nvSpPr>
          <p:cNvPr id="3" name="Content Placeholder 2">
            <a:extLst>
              <a:ext uri="{FF2B5EF4-FFF2-40B4-BE49-F238E27FC236}">
                <a16:creationId xmlns:a16="http://schemas.microsoft.com/office/drawing/2014/main" id="{02327F30-83E8-1115-DB3E-2DD64808C014}"/>
              </a:ext>
            </a:extLst>
          </p:cNvPr>
          <p:cNvSpPr>
            <a:spLocks noGrp="1"/>
          </p:cNvSpPr>
          <p:nvPr>
            <p:ph idx="1"/>
          </p:nvPr>
        </p:nvSpPr>
        <p:spPr/>
        <p:txBody>
          <a:bodyPr/>
          <a:lstStyle/>
          <a:p>
            <a:r>
              <a:rPr lang="en-US" dirty="0"/>
              <a:t>.</a:t>
            </a:r>
          </a:p>
          <a:p>
            <a:endParaRPr lang="en-US" dirty="0"/>
          </a:p>
        </p:txBody>
      </p:sp>
      <p:pic>
        <p:nvPicPr>
          <p:cNvPr id="7" name="Picture 6">
            <a:extLst>
              <a:ext uri="{FF2B5EF4-FFF2-40B4-BE49-F238E27FC236}">
                <a16:creationId xmlns:a16="http://schemas.microsoft.com/office/drawing/2014/main" id="{9250050F-E10E-15A0-D8EB-BEE46F8D615A}"/>
              </a:ext>
            </a:extLst>
          </p:cNvPr>
          <p:cNvPicPr>
            <a:picLocks noChangeAspect="1"/>
          </p:cNvPicPr>
          <p:nvPr/>
        </p:nvPicPr>
        <p:blipFill>
          <a:blip r:embed="rId2"/>
          <a:stretch>
            <a:fillRect/>
          </a:stretch>
        </p:blipFill>
        <p:spPr>
          <a:xfrm>
            <a:off x="90767" y="1737190"/>
            <a:ext cx="4370397" cy="3183947"/>
          </a:xfrm>
          <a:prstGeom prst="rect">
            <a:avLst/>
          </a:prstGeom>
        </p:spPr>
      </p:pic>
      <p:pic>
        <p:nvPicPr>
          <p:cNvPr id="9" name="Picture 8">
            <a:extLst>
              <a:ext uri="{FF2B5EF4-FFF2-40B4-BE49-F238E27FC236}">
                <a16:creationId xmlns:a16="http://schemas.microsoft.com/office/drawing/2014/main" id="{CE30C88E-11BA-319F-CB43-2EF714A08FE4}"/>
              </a:ext>
            </a:extLst>
          </p:cNvPr>
          <p:cNvPicPr>
            <a:picLocks noChangeAspect="1"/>
          </p:cNvPicPr>
          <p:nvPr/>
        </p:nvPicPr>
        <p:blipFill>
          <a:blip r:embed="rId3"/>
          <a:stretch>
            <a:fillRect/>
          </a:stretch>
        </p:blipFill>
        <p:spPr>
          <a:xfrm>
            <a:off x="4450334" y="1737190"/>
            <a:ext cx="4487458" cy="3250446"/>
          </a:xfrm>
          <a:prstGeom prst="rect">
            <a:avLst/>
          </a:prstGeom>
        </p:spPr>
      </p:pic>
    </p:spTree>
    <p:extLst>
      <p:ext uri="{BB962C8B-B14F-4D97-AF65-F5344CB8AC3E}">
        <p14:creationId xmlns:p14="http://schemas.microsoft.com/office/powerpoint/2010/main" val="178310290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BA3D0-9FAD-10D9-0F71-6599496537AF}"/>
              </a:ext>
            </a:extLst>
          </p:cNvPr>
          <p:cNvSpPr>
            <a:spLocks noGrp="1"/>
          </p:cNvSpPr>
          <p:nvPr>
            <p:ph type="title"/>
          </p:nvPr>
        </p:nvSpPr>
        <p:spPr/>
        <p:txBody>
          <a:bodyPr>
            <a:normAutofit fontScale="90000"/>
          </a:bodyPr>
          <a:lstStyle/>
          <a:p>
            <a:r>
              <a:rPr lang="en-US" dirty="0"/>
              <a:t>Netherlands Comparison of Month of April 2020 and 2024</a:t>
            </a:r>
          </a:p>
        </p:txBody>
      </p:sp>
      <p:sp>
        <p:nvSpPr>
          <p:cNvPr id="3" name="Content Placeholder 2">
            <a:extLst>
              <a:ext uri="{FF2B5EF4-FFF2-40B4-BE49-F238E27FC236}">
                <a16:creationId xmlns:a16="http://schemas.microsoft.com/office/drawing/2014/main" id="{6DAA2908-39FF-4665-917B-0CD47BBF3802}"/>
              </a:ext>
            </a:extLst>
          </p:cNvPr>
          <p:cNvSpPr>
            <a:spLocks noGrp="1"/>
          </p:cNvSpPr>
          <p:nvPr>
            <p:ph idx="1"/>
          </p:nvPr>
        </p:nvSpPr>
        <p:spPr/>
        <p:txBody>
          <a:bodyPr/>
          <a:lstStyle/>
          <a:p>
            <a:r>
              <a:rPr lang="en-US" dirty="0"/>
              <a:t>Get a different picture for an entire month.  </a:t>
            </a:r>
          </a:p>
          <a:p>
            <a:r>
              <a:rPr lang="en-US" dirty="0"/>
              <a:t>Note the big difference in volatility for the recent period.</a:t>
            </a:r>
          </a:p>
          <a:p>
            <a:r>
              <a:rPr lang="en-US" dirty="0"/>
              <a:t>Wind data not available for 2024 from PVGIS</a:t>
            </a:r>
          </a:p>
        </p:txBody>
      </p:sp>
      <p:pic>
        <p:nvPicPr>
          <p:cNvPr id="9" name="Picture 8">
            <a:extLst>
              <a:ext uri="{FF2B5EF4-FFF2-40B4-BE49-F238E27FC236}">
                <a16:creationId xmlns:a16="http://schemas.microsoft.com/office/drawing/2014/main" id="{A637D6CE-7A81-65A7-BE00-CF17A22BCBA2}"/>
              </a:ext>
            </a:extLst>
          </p:cNvPr>
          <p:cNvPicPr>
            <a:picLocks noChangeAspect="1"/>
          </p:cNvPicPr>
          <p:nvPr/>
        </p:nvPicPr>
        <p:blipFill>
          <a:blip r:embed="rId2"/>
          <a:stretch>
            <a:fillRect/>
          </a:stretch>
        </p:blipFill>
        <p:spPr>
          <a:xfrm>
            <a:off x="66067" y="2238557"/>
            <a:ext cx="4505933" cy="3263732"/>
          </a:xfrm>
          <a:prstGeom prst="rect">
            <a:avLst/>
          </a:prstGeom>
        </p:spPr>
      </p:pic>
      <p:pic>
        <p:nvPicPr>
          <p:cNvPr id="11" name="Picture 10">
            <a:extLst>
              <a:ext uri="{FF2B5EF4-FFF2-40B4-BE49-F238E27FC236}">
                <a16:creationId xmlns:a16="http://schemas.microsoft.com/office/drawing/2014/main" id="{7517F01F-E9CA-ACF2-0E59-F31892AEC9D3}"/>
              </a:ext>
            </a:extLst>
          </p:cNvPr>
          <p:cNvPicPr>
            <a:picLocks noChangeAspect="1"/>
          </p:cNvPicPr>
          <p:nvPr/>
        </p:nvPicPr>
        <p:blipFill>
          <a:blip r:embed="rId3"/>
          <a:stretch>
            <a:fillRect/>
          </a:stretch>
        </p:blipFill>
        <p:spPr>
          <a:xfrm>
            <a:off x="4658011" y="2365077"/>
            <a:ext cx="4485989" cy="3263732"/>
          </a:xfrm>
          <a:prstGeom prst="rect">
            <a:avLst/>
          </a:prstGeom>
        </p:spPr>
      </p:pic>
    </p:spTree>
    <p:extLst>
      <p:ext uri="{BB962C8B-B14F-4D97-AF65-F5344CB8AC3E}">
        <p14:creationId xmlns:p14="http://schemas.microsoft.com/office/powerpoint/2010/main" val="258561886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3EC74-0834-F5EA-F786-7D2572EA7723}"/>
              </a:ext>
            </a:extLst>
          </p:cNvPr>
          <p:cNvSpPr>
            <a:spLocks noGrp="1"/>
          </p:cNvSpPr>
          <p:nvPr>
            <p:ph type="title"/>
          </p:nvPr>
        </p:nvSpPr>
        <p:spPr/>
        <p:txBody>
          <a:bodyPr>
            <a:normAutofit fontScale="90000"/>
          </a:bodyPr>
          <a:lstStyle/>
          <a:p>
            <a:r>
              <a:rPr lang="en-US" dirty="0"/>
              <a:t>Comparison of German Prices in April 2020 and 2024</a:t>
            </a:r>
          </a:p>
        </p:txBody>
      </p:sp>
      <p:sp>
        <p:nvSpPr>
          <p:cNvPr id="3" name="Content Placeholder 2">
            <a:extLst>
              <a:ext uri="{FF2B5EF4-FFF2-40B4-BE49-F238E27FC236}">
                <a16:creationId xmlns:a16="http://schemas.microsoft.com/office/drawing/2014/main" id="{E8726E2F-3A76-9FCC-8020-BA250FF5A02D}"/>
              </a:ext>
            </a:extLst>
          </p:cNvPr>
          <p:cNvSpPr>
            <a:spLocks noGrp="1"/>
          </p:cNvSpPr>
          <p:nvPr>
            <p:ph idx="1"/>
          </p:nvPr>
        </p:nvSpPr>
        <p:spPr/>
        <p:txBody>
          <a:bodyPr/>
          <a:lstStyle/>
          <a:p>
            <a:r>
              <a:rPr lang="en-US" dirty="0"/>
              <a:t>Compare to solar. Again, there is more variation in 2024 that appears to be somewhat related to solar.</a:t>
            </a:r>
          </a:p>
          <a:p>
            <a:endParaRPr lang="en-US" dirty="0"/>
          </a:p>
        </p:txBody>
      </p:sp>
      <p:pic>
        <p:nvPicPr>
          <p:cNvPr id="5" name="Picture 4">
            <a:extLst>
              <a:ext uri="{FF2B5EF4-FFF2-40B4-BE49-F238E27FC236}">
                <a16:creationId xmlns:a16="http://schemas.microsoft.com/office/drawing/2014/main" id="{B1E66B73-9387-4878-2956-CD69F49BA0F6}"/>
              </a:ext>
            </a:extLst>
          </p:cNvPr>
          <p:cNvPicPr>
            <a:picLocks noChangeAspect="1"/>
          </p:cNvPicPr>
          <p:nvPr/>
        </p:nvPicPr>
        <p:blipFill>
          <a:blip r:embed="rId2"/>
          <a:stretch>
            <a:fillRect/>
          </a:stretch>
        </p:blipFill>
        <p:spPr>
          <a:xfrm>
            <a:off x="91345" y="2448004"/>
            <a:ext cx="4280814" cy="3156929"/>
          </a:xfrm>
          <a:prstGeom prst="rect">
            <a:avLst/>
          </a:prstGeom>
        </p:spPr>
      </p:pic>
      <p:pic>
        <p:nvPicPr>
          <p:cNvPr id="7" name="Picture 6">
            <a:extLst>
              <a:ext uri="{FF2B5EF4-FFF2-40B4-BE49-F238E27FC236}">
                <a16:creationId xmlns:a16="http://schemas.microsoft.com/office/drawing/2014/main" id="{D2B7D168-8ED6-996D-BAD5-7ABED9DA9F55}"/>
              </a:ext>
            </a:extLst>
          </p:cNvPr>
          <p:cNvPicPr>
            <a:picLocks noChangeAspect="1"/>
          </p:cNvPicPr>
          <p:nvPr/>
        </p:nvPicPr>
        <p:blipFill>
          <a:blip r:embed="rId3"/>
          <a:stretch>
            <a:fillRect/>
          </a:stretch>
        </p:blipFill>
        <p:spPr>
          <a:xfrm>
            <a:off x="4474779" y="2448004"/>
            <a:ext cx="4501552" cy="3254767"/>
          </a:xfrm>
          <a:prstGeom prst="rect">
            <a:avLst/>
          </a:prstGeom>
        </p:spPr>
      </p:pic>
    </p:spTree>
    <p:extLst>
      <p:ext uri="{BB962C8B-B14F-4D97-AF65-F5344CB8AC3E}">
        <p14:creationId xmlns:p14="http://schemas.microsoft.com/office/powerpoint/2010/main" val="11648828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03567-91E9-DD11-5F41-147BC08EBEE4}"/>
              </a:ext>
            </a:extLst>
          </p:cNvPr>
          <p:cNvSpPr>
            <a:spLocks noGrp="1"/>
          </p:cNvSpPr>
          <p:nvPr>
            <p:ph type="title"/>
          </p:nvPr>
        </p:nvSpPr>
        <p:spPr/>
        <p:txBody>
          <a:bodyPr>
            <a:normAutofit fontScale="90000"/>
          </a:bodyPr>
          <a:lstStyle/>
          <a:p>
            <a:r>
              <a:rPr lang="en-US" dirty="0"/>
              <a:t>Comparison of Prices – France April 2020 and 2024</a:t>
            </a:r>
          </a:p>
        </p:txBody>
      </p:sp>
      <p:pic>
        <p:nvPicPr>
          <p:cNvPr id="5" name="Content Placeholder 4">
            <a:extLst>
              <a:ext uri="{FF2B5EF4-FFF2-40B4-BE49-F238E27FC236}">
                <a16:creationId xmlns:a16="http://schemas.microsoft.com/office/drawing/2014/main" id="{D037F5CB-50C9-BDB0-14B3-1E918013EE4A}"/>
              </a:ext>
            </a:extLst>
          </p:cNvPr>
          <p:cNvPicPr>
            <a:picLocks noGrp="1" noChangeAspect="1"/>
          </p:cNvPicPr>
          <p:nvPr>
            <p:ph idx="1"/>
          </p:nvPr>
        </p:nvPicPr>
        <p:blipFill>
          <a:blip r:embed="rId2"/>
          <a:stretch>
            <a:fillRect/>
          </a:stretch>
        </p:blipFill>
        <p:spPr>
          <a:xfrm>
            <a:off x="0" y="2181651"/>
            <a:ext cx="4479636" cy="3251500"/>
          </a:xfrm>
          <a:prstGeom prst="rect">
            <a:avLst/>
          </a:prstGeom>
        </p:spPr>
      </p:pic>
      <p:pic>
        <p:nvPicPr>
          <p:cNvPr id="7" name="Picture 6">
            <a:extLst>
              <a:ext uri="{FF2B5EF4-FFF2-40B4-BE49-F238E27FC236}">
                <a16:creationId xmlns:a16="http://schemas.microsoft.com/office/drawing/2014/main" id="{F12E26AA-24D8-D037-CC61-713BD21F4C5B}"/>
              </a:ext>
            </a:extLst>
          </p:cNvPr>
          <p:cNvPicPr>
            <a:picLocks noChangeAspect="1"/>
          </p:cNvPicPr>
          <p:nvPr/>
        </p:nvPicPr>
        <p:blipFill>
          <a:blip r:embed="rId3"/>
          <a:stretch>
            <a:fillRect/>
          </a:stretch>
        </p:blipFill>
        <p:spPr>
          <a:xfrm>
            <a:off x="4572000" y="2181651"/>
            <a:ext cx="4479636" cy="3245540"/>
          </a:xfrm>
          <a:prstGeom prst="rect">
            <a:avLst/>
          </a:prstGeom>
        </p:spPr>
      </p:pic>
    </p:spTree>
    <p:extLst>
      <p:ext uri="{BB962C8B-B14F-4D97-AF65-F5344CB8AC3E}">
        <p14:creationId xmlns:p14="http://schemas.microsoft.com/office/powerpoint/2010/main" val="241198741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ABA77-D753-35C0-E5E0-B571AF596A8C}"/>
              </a:ext>
            </a:extLst>
          </p:cNvPr>
          <p:cNvSpPr>
            <a:spLocks noGrp="1"/>
          </p:cNvSpPr>
          <p:nvPr>
            <p:ph type="title"/>
          </p:nvPr>
        </p:nvSpPr>
        <p:spPr/>
        <p:txBody>
          <a:bodyPr>
            <a:normAutofit fontScale="90000"/>
          </a:bodyPr>
          <a:lstStyle/>
          <a:p>
            <a:r>
              <a:rPr lang="en-US" dirty="0"/>
              <a:t>Comparison – Month of January - Netherlands</a:t>
            </a:r>
          </a:p>
        </p:txBody>
      </p:sp>
      <p:sp>
        <p:nvSpPr>
          <p:cNvPr id="3" name="Content Placeholder 2">
            <a:extLst>
              <a:ext uri="{FF2B5EF4-FFF2-40B4-BE49-F238E27FC236}">
                <a16:creationId xmlns:a16="http://schemas.microsoft.com/office/drawing/2014/main" id="{7C11D662-26E6-EDB1-9F2B-182BB52A8447}"/>
              </a:ext>
            </a:extLst>
          </p:cNvPr>
          <p:cNvSpPr>
            <a:spLocks noGrp="1"/>
          </p:cNvSpPr>
          <p:nvPr>
            <p:ph idx="1"/>
          </p:nvPr>
        </p:nvSpPr>
        <p:spPr/>
        <p:txBody>
          <a:bodyPr/>
          <a:lstStyle/>
          <a:p>
            <a:r>
              <a:rPr lang="en-US" dirty="0"/>
              <a:t>Difference in volatility in different time periods</a:t>
            </a:r>
          </a:p>
          <a:p>
            <a:endParaRPr lang="en-US" dirty="0"/>
          </a:p>
        </p:txBody>
      </p:sp>
      <p:pic>
        <p:nvPicPr>
          <p:cNvPr id="9" name="Picture 8">
            <a:extLst>
              <a:ext uri="{FF2B5EF4-FFF2-40B4-BE49-F238E27FC236}">
                <a16:creationId xmlns:a16="http://schemas.microsoft.com/office/drawing/2014/main" id="{D98B5571-28E2-0160-9C43-BF3ECE61F3DB}"/>
              </a:ext>
            </a:extLst>
          </p:cNvPr>
          <p:cNvPicPr>
            <a:picLocks noChangeAspect="1"/>
          </p:cNvPicPr>
          <p:nvPr/>
        </p:nvPicPr>
        <p:blipFill>
          <a:blip r:embed="rId2"/>
          <a:stretch>
            <a:fillRect/>
          </a:stretch>
        </p:blipFill>
        <p:spPr>
          <a:xfrm>
            <a:off x="45912" y="2265642"/>
            <a:ext cx="4359833" cy="3201824"/>
          </a:xfrm>
          <a:prstGeom prst="rect">
            <a:avLst/>
          </a:prstGeom>
        </p:spPr>
      </p:pic>
      <p:pic>
        <p:nvPicPr>
          <p:cNvPr id="11" name="Picture 10">
            <a:extLst>
              <a:ext uri="{FF2B5EF4-FFF2-40B4-BE49-F238E27FC236}">
                <a16:creationId xmlns:a16="http://schemas.microsoft.com/office/drawing/2014/main" id="{F7CF3C28-5878-C433-F2AF-E2FCC3B572F9}"/>
              </a:ext>
            </a:extLst>
          </p:cNvPr>
          <p:cNvPicPr>
            <a:picLocks noChangeAspect="1"/>
          </p:cNvPicPr>
          <p:nvPr/>
        </p:nvPicPr>
        <p:blipFill>
          <a:blip r:embed="rId3"/>
          <a:stretch>
            <a:fillRect/>
          </a:stretch>
        </p:blipFill>
        <p:spPr>
          <a:xfrm>
            <a:off x="4738255" y="2265642"/>
            <a:ext cx="4405745" cy="3201824"/>
          </a:xfrm>
          <a:prstGeom prst="rect">
            <a:avLst/>
          </a:prstGeom>
        </p:spPr>
      </p:pic>
    </p:spTree>
    <p:extLst>
      <p:ext uri="{BB962C8B-B14F-4D97-AF65-F5344CB8AC3E}">
        <p14:creationId xmlns:p14="http://schemas.microsoft.com/office/powerpoint/2010/main" val="28250265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1F6B3-1780-BECE-A269-F1BF3F38D9C0}"/>
              </a:ext>
            </a:extLst>
          </p:cNvPr>
          <p:cNvSpPr>
            <a:spLocks noGrp="1"/>
          </p:cNvSpPr>
          <p:nvPr>
            <p:ph type="title"/>
          </p:nvPr>
        </p:nvSpPr>
        <p:spPr/>
        <p:txBody>
          <a:bodyPr>
            <a:normAutofit fontScale="90000"/>
          </a:bodyPr>
          <a:lstStyle/>
          <a:p>
            <a:r>
              <a:rPr lang="en-US" dirty="0"/>
              <a:t>German Prices</a:t>
            </a:r>
            <a:br>
              <a:rPr lang="en-US" dirty="0"/>
            </a:br>
            <a:r>
              <a:rPr lang="en-US" dirty="0"/>
              <a:t>January 2020 and January 2023</a:t>
            </a:r>
          </a:p>
        </p:txBody>
      </p:sp>
      <p:sp>
        <p:nvSpPr>
          <p:cNvPr id="3" name="Content Placeholder 2">
            <a:extLst>
              <a:ext uri="{FF2B5EF4-FFF2-40B4-BE49-F238E27FC236}">
                <a16:creationId xmlns:a16="http://schemas.microsoft.com/office/drawing/2014/main" id="{159AF6C5-10B8-D7EC-763B-48187760294D}"/>
              </a:ext>
            </a:extLst>
          </p:cNvPr>
          <p:cNvSpPr>
            <a:spLocks noGrp="1"/>
          </p:cNvSpPr>
          <p:nvPr>
            <p:ph idx="1"/>
          </p:nvPr>
        </p:nvSpPr>
        <p:spPr/>
        <p:txBody>
          <a:bodyPr/>
          <a:lstStyle/>
          <a:p>
            <a:r>
              <a:rPr lang="en-US" dirty="0"/>
              <a:t>The prices are affected by wind.</a:t>
            </a:r>
          </a:p>
          <a:p>
            <a:r>
              <a:rPr lang="en-US" dirty="0"/>
              <a:t>Wind speed from PVGIS only through 2023</a:t>
            </a:r>
          </a:p>
          <a:p>
            <a:endParaRPr lang="en-US" dirty="0"/>
          </a:p>
        </p:txBody>
      </p:sp>
      <p:pic>
        <p:nvPicPr>
          <p:cNvPr id="9" name="Picture 8">
            <a:extLst>
              <a:ext uri="{FF2B5EF4-FFF2-40B4-BE49-F238E27FC236}">
                <a16:creationId xmlns:a16="http://schemas.microsoft.com/office/drawing/2014/main" id="{AFE79933-5813-F1D6-8A1B-A6A55F92807B}"/>
              </a:ext>
            </a:extLst>
          </p:cNvPr>
          <p:cNvPicPr>
            <a:picLocks noChangeAspect="1"/>
          </p:cNvPicPr>
          <p:nvPr/>
        </p:nvPicPr>
        <p:blipFill>
          <a:blip r:embed="rId2"/>
          <a:stretch>
            <a:fillRect/>
          </a:stretch>
        </p:blipFill>
        <p:spPr>
          <a:xfrm>
            <a:off x="4572000" y="2301407"/>
            <a:ext cx="4443647" cy="3229369"/>
          </a:xfrm>
          <a:prstGeom prst="rect">
            <a:avLst/>
          </a:prstGeom>
        </p:spPr>
      </p:pic>
      <p:pic>
        <p:nvPicPr>
          <p:cNvPr id="11" name="Picture 10">
            <a:extLst>
              <a:ext uri="{FF2B5EF4-FFF2-40B4-BE49-F238E27FC236}">
                <a16:creationId xmlns:a16="http://schemas.microsoft.com/office/drawing/2014/main" id="{8E4DCE69-8DF0-7F43-D64D-EAFCED997002}"/>
              </a:ext>
            </a:extLst>
          </p:cNvPr>
          <p:cNvPicPr>
            <a:picLocks noChangeAspect="1"/>
          </p:cNvPicPr>
          <p:nvPr/>
        </p:nvPicPr>
        <p:blipFill>
          <a:blip r:embed="rId3"/>
          <a:stretch>
            <a:fillRect/>
          </a:stretch>
        </p:blipFill>
        <p:spPr>
          <a:xfrm>
            <a:off x="0" y="2296860"/>
            <a:ext cx="4501462" cy="3308073"/>
          </a:xfrm>
          <a:prstGeom prst="rect">
            <a:avLst/>
          </a:prstGeom>
        </p:spPr>
      </p:pic>
    </p:spTree>
    <p:extLst>
      <p:ext uri="{BB962C8B-B14F-4D97-AF65-F5344CB8AC3E}">
        <p14:creationId xmlns:p14="http://schemas.microsoft.com/office/powerpoint/2010/main" val="309359271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05F16-B475-4E01-B286-695D5BD577CB}"/>
              </a:ext>
            </a:extLst>
          </p:cNvPr>
          <p:cNvSpPr>
            <a:spLocks noGrp="1"/>
          </p:cNvSpPr>
          <p:nvPr>
            <p:ph type="title"/>
          </p:nvPr>
        </p:nvSpPr>
        <p:spPr/>
        <p:txBody>
          <a:bodyPr>
            <a:normAutofit fontScale="90000"/>
          </a:bodyPr>
          <a:lstStyle/>
          <a:p>
            <a:r>
              <a:rPr lang="en-US" dirty="0"/>
              <a:t>French Prices</a:t>
            </a:r>
            <a:br>
              <a:rPr lang="en-US" dirty="0"/>
            </a:br>
            <a:r>
              <a:rPr lang="en-US" dirty="0"/>
              <a:t>January 2020 and January 2023</a:t>
            </a:r>
          </a:p>
        </p:txBody>
      </p:sp>
      <p:sp>
        <p:nvSpPr>
          <p:cNvPr id="3" name="Content Placeholder 2">
            <a:extLst>
              <a:ext uri="{FF2B5EF4-FFF2-40B4-BE49-F238E27FC236}">
                <a16:creationId xmlns:a16="http://schemas.microsoft.com/office/drawing/2014/main" id="{CDC6CE07-060B-2DAB-5805-B770217FCCA1}"/>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7BDFD98F-FDDB-E50A-4162-98AD35478F70}"/>
              </a:ext>
            </a:extLst>
          </p:cNvPr>
          <p:cNvPicPr>
            <a:picLocks noChangeAspect="1"/>
          </p:cNvPicPr>
          <p:nvPr/>
        </p:nvPicPr>
        <p:blipFill>
          <a:blip r:embed="rId2"/>
          <a:stretch>
            <a:fillRect/>
          </a:stretch>
        </p:blipFill>
        <p:spPr>
          <a:xfrm>
            <a:off x="61139" y="2155140"/>
            <a:ext cx="4280174" cy="3119734"/>
          </a:xfrm>
          <a:prstGeom prst="rect">
            <a:avLst/>
          </a:prstGeom>
        </p:spPr>
      </p:pic>
      <p:pic>
        <p:nvPicPr>
          <p:cNvPr id="7" name="Picture 6">
            <a:extLst>
              <a:ext uri="{FF2B5EF4-FFF2-40B4-BE49-F238E27FC236}">
                <a16:creationId xmlns:a16="http://schemas.microsoft.com/office/drawing/2014/main" id="{222E0C4F-9B90-7FDC-848B-8159B436C142}"/>
              </a:ext>
            </a:extLst>
          </p:cNvPr>
          <p:cNvPicPr>
            <a:picLocks noChangeAspect="1"/>
          </p:cNvPicPr>
          <p:nvPr/>
        </p:nvPicPr>
        <p:blipFill>
          <a:blip r:embed="rId3"/>
          <a:stretch>
            <a:fillRect/>
          </a:stretch>
        </p:blipFill>
        <p:spPr>
          <a:xfrm>
            <a:off x="4816309" y="2152073"/>
            <a:ext cx="4280174" cy="3122801"/>
          </a:xfrm>
          <a:prstGeom prst="rect">
            <a:avLst/>
          </a:prstGeom>
        </p:spPr>
      </p:pic>
    </p:spTree>
    <p:extLst>
      <p:ext uri="{BB962C8B-B14F-4D97-AF65-F5344CB8AC3E}">
        <p14:creationId xmlns:p14="http://schemas.microsoft.com/office/powerpoint/2010/main" val="2404326222"/>
      </p:ext>
    </p:extLst>
  </p:cSld>
  <p:clrMapOvr>
    <a:masterClrMapping/>
  </p:clrMapOvr>
</p:sld>
</file>

<file path=ppt/theme/theme1.xml><?xml version="1.0" encoding="utf-8"?>
<a:theme xmlns:a="http://schemas.openxmlformats.org/drawingml/2006/main" name="1_Office Theme">
  <a:themeElements>
    <a:clrScheme name="Learning">
      <a:dk1>
        <a:sysClr val="windowText" lastClr="000000"/>
      </a:dk1>
      <a:lt1>
        <a:sysClr val="window" lastClr="FFFFFF"/>
      </a:lt1>
      <a:dk2>
        <a:srgbClr val="44546A"/>
      </a:dk2>
      <a:lt2>
        <a:srgbClr val="E7E6E6"/>
      </a:lt2>
      <a:accent1>
        <a:srgbClr val="0D7BB6"/>
      </a:accent1>
      <a:accent2>
        <a:srgbClr val="005A84"/>
      </a:accent2>
      <a:accent3>
        <a:srgbClr val="043F63"/>
      </a:accent3>
      <a:accent4>
        <a:srgbClr val="93C784"/>
      </a:accent4>
      <a:accent5>
        <a:srgbClr val="377978"/>
      </a:accent5>
      <a:accent6>
        <a:srgbClr val="64335A"/>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Learning Template 2018" id="{04CE0C22-ED7F-46CB-BC65-E68FB60107E8}" vid="{EE53C80E-D2C7-4B31-877E-8733A34E7E1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48707</TotalTime>
  <Words>21569</Words>
  <Application>Microsoft Office PowerPoint</Application>
  <PresentationFormat>On-screen Show (4:3)</PresentationFormat>
  <Paragraphs>2047</Paragraphs>
  <Slides>420</Slides>
  <Notes>9</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420</vt:i4>
      </vt:variant>
    </vt:vector>
  </HeadingPairs>
  <TitlesOfParts>
    <vt:vector size="434" baseType="lpstr">
      <vt:lpstr>Arial</vt:lpstr>
      <vt:lpstr>Calibri</vt:lpstr>
      <vt:lpstr>Courier New</vt:lpstr>
      <vt:lpstr>Franklin Gothic Demi</vt:lpstr>
      <vt:lpstr>Lato</vt:lpstr>
      <vt:lpstr>League Gothic</vt:lpstr>
      <vt:lpstr>ProximaNova-Regular</vt:lpstr>
      <vt:lpstr>ProximaNova-RegularIt</vt:lpstr>
      <vt:lpstr>Rockwell</vt:lpstr>
      <vt:lpstr>Times New Roman</vt:lpstr>
      <vt:lpstr>Wingdings</vt:lpstr>
      <vt:lpstr>Wingdings 2</vt:lpstr>
      <vt:lpstr>Wingdings 3</vt:lpstr>
      <vt:lpstr>1_Office Theme</vt:lpstr>
      <vt:lpstr>Introductory Notes</vt:lpstr>
      <vt:lpstr>Slides</vt:lpstr>
      <vt:lpstr>Some General Issues</vt:lpstr>
      <vt:lpstr>One of the Big Problems – Don’t Get to the Fundamental Concepts</vt:lpstr>
      <vt:lpstr>Contents - Detailed</vt:lpstr>
      <vt:lpstr>Example of Corporate PPA</vt:lpstr>
      <vt:lpstr>First, Standard Terms</vt:lpstr>
      <vt:lpstr>Example of Pricing in Corporate PPA</vt:lpstr>
      <vt:lpstr>Credit Rating of Corporate Off-taker</vt:lpstr>
      <vt:lpstr>Interpretation and Understanding of More Complex Items</vt:lpstr>
      <vt:lpstr>Contract Term and Merchant Exposure</vt:lpstr>
      <vt:lpstr>Forward Prices</vt:lpstr>
      <vt:lpstr>Counter Parties</vt:lpstr>
      <vt:lpstr>General Issues in Fixing Prices</vt:lpstr>
      <vt:lpstr>Different Types of Contracts</vt:lpstr>
      <vt:lpstr>Swap Contract</vt:lpstr>
      <vt:lpstr>Hedge Settlement</vt:lpstr>
      <vt:lpstr>Swap vs CDF and Importance of Notional Amount</vt:lpstr>
      <vt:lpstr>PowerPoint Presentation</vt:lpstr>
      <vt:lpstr>Most Contracts are Swap Contracts – P99 Hedge</vt:lpstr>
      <vt:lpstr>Corporate PPA</vt:lpstr>
      <vt:lpstr>Financing and Corporate PPA</vt:lpstr>
      <vt:lpstr>Revenue Options in Merchant Markets</vt:lpstr>
      <vt:lpstr>Different Types of Contracts</vt:lpstr>
      <vt:lpstr>Risks and Allocation – Who takes the Risks of Actual versus Expected</vt:lpstr>
      <vt:lpstr>Corporate PPA’s</vt:lpstr>
      <vt:lpstr>PPA Price Elements</vt:lpstr>
      <vt:lpstr>Why not Old Fashioned PPA – Regulated Markets</vt:lpstr>
      <vt:lpstr>Corporate PPA - Synthetic PPA (Like Contract for Difference)</vt:lpstr>
      <vt:lpstr>Corporate PPA – Contract for Difference</vt:lpstr>
      <vt:lpstr>Corporate PPA – Swap and Shape Risk</vt:lpstr>
      <vt:lpstr>General Swap without Basis or Volume Issues</vt:lpstr>
      <vt:lpstr>Price Index – Levelten (Before Run-up)</vt:lpstr>
      <vt:lpstr>Example of Swap Contracts with Fixed Price</vt:lpstr>
      <vt:lpstr>Sources</vt:lpstr>
      <vt:lpstr>P99 Hedge and Risk</vt:lpstr>
      <vt:lpstr>P99 Hedge</vt:lpstr>
      <vt:lpstr>Protection from P99 Hedge to Developers</vt:lpstr>
      <vt:lpstr>Implied Standard Deviation of P99 with 20% Reduction</vt:lpstr>
      <vt:lpstr>Understand P50 and P99</vt:lpstr>
      <vt:lpstr>Most Basic Idea in Statistics</vt:lpstr>
      <vt:lpstr>PowerPoint Presentation</vt:lpstr>
      <vt:lpstr>Shape Risk and Statistical Problem</vt:lpstr>
      <vt:lpstr>Hedged Quantity can be below P99</vt:lpstr>
      <vt:lpstr>Relation between Low Output and Market Price (Denmark Study)</vt:lpstr>
      <vt:lpstr>Illustration of Buying and Selling at Different Prices (Denmark Study Again)</vt:lpstr>
      <vt:lpstr>P99 Hedge and Tracking Accounts</vt:lpstr>
      <vt:lpstr>P99 Hedge</vt:lpstr>
      <vt:lpstr>Swap with P99</vt:lpstr>
      <vt:lpstr>What do the Items in the Prior Slide Mean</vt:lpstr>
      <vt:lpstr>Details of Tracking Account</vt:lpstr>
      <vt:lpstr>Tracking Account Example</vt:lpstr>
      <vt:lpstr>Example of Contract – P99 Hedge </vt:lpstr>
      <vt:lpstr>Example of a Swap Contract with Tracking</vt:lpstr>
      <vt:lpstr>Proxy Revenue Swap</vt:lpstr>
      <vt:lpstr>Proxy Revenue Swap – Sounds Fancy but Just Fixing Revenues</vt:lpstr>
      <vt:lpstr>Revenue Swap – Makes No Sense</vt:lpstr>
      <vt:lpstr>Revenue Swap</vt:lpstr>
      <vt:lpstr>Study of Volatility and Different Types of Contracts</vt:lpstr>
      <vt:lpstr>How is this Study of Variation Done</vt:lpstr>
      <vt:lpstr>Explanation</vt:lpstr>
      <vt:lpstr>Risks in Different Kinds of Contracts</vt:lpstr>
      <vt:lpstr>Volatility Simulation of Different Contract Structures</vt:lpstr>
      <vt:lpstr>European Price Analysis</vt:lpstr>
      <vt:lpstr>Analysis with Historic Data</vt:lpstr>
      <vt:lpstr>EEX and Nordpool</vt:lpstr>
      <vt:lpstr>EEX data </vt:lpstr>
      <vt:lpstr>EEX Hourly Data</vt:lpstr>
      <vt:lpstr>Putting the URL Together</vt:lpstr>
      <vt:lpstr>Re-structuring EEX Data</vt:lpstr>
      <vt:lpstr>Simple File to Test</vt:lpstr>
      <vt:lpstr>First, Make the VBS Script</vt:lpstr>
      <vt:lpstr>Test to Make Sure the VBS Script Works</vt:lpstr>
      <vt:lpstr>Create a Bat File</vt:lpstr>
      <vt:lpstr>Task Scheduler</vt:lpstr>
      <vt:lpstr>Price Analysis from Pre-COVID to Current</vt:lpstr>
      <vt:lpstr>Analysis of Data</vt:lpstr>
      <vt:lpstr>Hourly Price Data</vt:lpstr>
      <vt:lpstr>Match Prices with Solar and Win</vt:lpstr>
      <vt:lpstr>Hourly Price Graph - Netherlands</vt:lpstr>
      <vt:lpstr>Hourly Price – Germany and France</vt:lpstr>
      <vt:lpstr>Note how prices have stabilized at higher levels</vt:lpstr>
      <vt:lpstr>Annual German and French Prices</vt:lpstr>
      <vt:lpstr>Annual Number of Negative Prices - Netherlands</vt:lpstr>
      <vt:lpstr>Annual Number of Negative Prices – Germany and France</vt:lpstr>
      <vt:lpstr>Monthly Prices and Natural Gas Prices</vt:lpstr>
      <vt:lpstr>Monthly Prices – Germany and France</vt:lpstr>
      <vt:lpstr>Profitability of Natural Gap Plants and Market Heat Rate Forecasting - NL</vt:lpstr>
      <vt:lpstr>Market Heat Rates in French Merchant Markets</vt:lpstr>
      <vt:lpstr>Differences in Regional Prices</vt:lpstr>
      <vt:lpstr>Netherlands Comparison of 2019 and 2024 - Summer</vt:lpstr>
      <vt:lpstr>Germany Summer 2019 and 2024</vt:lpstr>
      <vt:lpstr>France Summer 2019 and 2024</vt:lpstr>
      <vt:lpstr>Netherlands Comparison of Month of April 2020 and 2024</vt:lpstr>
      <vt:lpstr>Comparison of German Prices in April 2020 and 2024</vt:lpstr>
      <vt:lpstr>Comparison of Prices – France April 2020 and 2024</vt:lpstr>
      <vt:lpstr>Comparison – Month of January - Netherlands</vt:lpstr>
      <vt:lpstr>German Prices January 2020 and January 2023</vt:lpstr>
      <vt:lpstr>French Prices January 2020 and January 2023</vt:lpstr>
      <vt:lpstr>Calculation of Battery Revenues from One Hour and Two Hour Battery</vt:lpstr>
      <vt:lpstr>Monthly Battery Profits - Netherlands</vt:lpstr>
      <vt:lpstr>Monthly Analysis and Payback with 325 Euro per kWh Battery Cost - Netherlands</vt:lpstr>
      <vt:lpstr>Monthly Analysis with 100 Euro Battery Cost - Netherlands</vt:lpstr>
      <vt:lpstr>Monthly Battery Profits - Germany</vt:lpstr>
      <vt:lpstr>Valuation of Battery – Germany and France with 100 per kWh</vt:lpstr>
      <vt:lpstr>German and French Monthly Prices Realised for Solar, Wind and All-hours</vt:lpstr>
      <vt:lpstr>German and French Monthly Prices Realised for Solar, Wind and All-hours</vt:lpstr>
      <vt:lpstr>Orsted Case Study</vt:lpstr>
      <vt:lpstr>Orsted Subsidy Regimes and Pricing</vt:lpstr>
      <vt:lpstr>Pricing Regimes for Orsted’s Non-UK Offshore Wind Projects</vt:lpstr>
      <vt:lpstr>UK Renewable Obligation Certificates (ROC) and CFD</vt:lpstr>
      <vt:lpstr>Risks of Transmission Constraints with UK CfD Pricing</vt:lpstr>
      <vt:lpstr>Renewable Energy Certificate Prices and Contracts for Difference</vt:lpstr>
      <vt:lpstr>Orsted Corporate PPA And No Subsidy</vt:lpstr>
      <vt:lpstr>Orsted Merchant Exposure and Hedging</vt:lpstr>
      <vt:lpstr>Difference between a Standard Forward Swap and Contract for Difference</vt:lpstr>
      <vt:lpstr>Forward Merchant Prices, Natural Gas Prices and Market Heat Rates</vt:lpstr>
      <vt:lpstr>Counter Parties, Swap Contract and Exposure</vt:lpstr>
      <vt:lpstr>Orsted Losses from Over-Hedging</vt:lpstr>
      <vt:lpstr>Resource Risk with Data from Orsted</vt:lpstr>
      <vt:lpstr>Data in 2024 versus Earlier Years</vt:lpstr>
      <vt:lpstr>Estimation of Production with Resource Study</vt:lpstr>
      <vt:lpstr>Aggregate Capacity Factor for Denmark</vt:lpstr>
      <vt:lpstr>Nightmare Graph and Missing the P90 – Fitch Report</vt:lpstr>
      <vt:lpstr>First Step on Resource Study – Match the Wind Speed and the Power Curve</vt:lpstr>
      <vt:lpstr>Selected Graphs of Historic Capacity Factors for Orsted Projects – Mean Reverting Case</vt:lpstr>
      <vt:lpstr>Drop Off in Capacity Factor for German Project</vt:lpstr>
      <vt:lpstr>Denmark Off-shore Projects</vt:lpstr>
      <vt:lpstr>Aggregate Data Masks Worrisome Trends</vt:lpstr>
      <vt:lpstr>Capacity Factor of On-Shore Wind Farms</vt:lpstr>
      <vt:lpstr>Another Comment from Earnings Call Transcripts</vt:lpstr>
      <vt:lpstr>Target Credit Rating</vt:lpstr>
      <vt:lpstr>Electricity Pricing History</vt:lpstr>
      <vt:lpstr> Some Historic Perspective would be good  Part 1: 1945 to 1973  Les Trente Gloriouses or MAGA  Regulatory Scheme – Cost Plus Regulation with WACC</vt:lpstr>
      <vt:lpstr>Les Trente Glorieouses  and MAGA or MUBA – 1945 to 1973 </vt:lpstr>
      <vt:lpstr>GE and Electricity</vt:lpstr>
      <vt:lpstr>Originally the Class was Named Utility M&amp;A – A Boring Utility Company and MUBA</vt:lpstr>
      <vt:lpstr>Another Boring Company ConEd of New York</vt:lpstr>
      <vt:lpstr>Boring Utility Company Earning Much Lower Returns – ROIC Perspective</vt:lpstr>
      <vt:lpstr>Relatively Stable Multiples of Earnings and EBITDA for Boring Utility Companies</vt:lpstr>
      <vt:lpstr>Implied Cost of Capital or Value for Companies with Stable Return</vt:lpstr>
      <vt:lpstr>Orsted Obsession with 150-300 Basis Points Over WACC as the Target IRR</vt:lpstr>
      <vt:lpstr>WACC Part 2 – Illustrative Estimation and Premium</vt:lpstr>
      <vt:lpstr>Project IRR and ROIC for Single Asset</vt:lpstr>
      <vt:lpstr>What you Really Want to See – The Earned Project IRR on Each Project</vt:lpstr>
      <vt:lpstr>Method for Modelling Individual Projects and Consolidating the Projects</vt:lpstr>
      <vt:lpstr>Illustration of How Ratios Stabilize But are Change in Growth Stage</vt:lpstr>
      <vt:lpstr>Simulation of Multiples with Growth</vt:lpstr>
      <vt:lpstr>Part 2: Capital Expenditure Over-runs; Low Efficiency, Independent Power Producers and PPA Agreements  Introduction to PPA Regulatory Scheme  Different Structures of PPA </vt:lpstr>
      <vt:lpstr>Part 2: 1973 Energy Crisis and End of Declining Real Prices</vt:lpstr>
      <vt:lpstr>Part 2: 1980’s and Cost Increases and Cost Over-runs </vt:lpstr>
      <vt:lpstr>Notion of Independent Power Projects, Risk Allocation and PPA</vt:lpstr>
      <vt:lpstr>Allocation of Risk – What Else Does Contract Do</vt:lpstr>
      <vt:lpstr>Risk Allocation Part 1: Allocation between IPP Investor and the Off-taker</vt:lpstr>
      <vt:lpstr>Risk Allocation Part 2: Investor Risks to Different Contracts for the SPV</vt:lpstr>
      <vt:lpstr>Special Purpose Vehicle and Project Finance versus Orsted Model</vt:lpstr>
      <vt:lpstr>Independent Power and Targeted Risk Allocation with Contracts Signed at Financial Close</vt:lpstr>
      <vt:lpstr>Issues In Operating Contracts</vt:lpstr>
      <vt:lpstr>What are the benefits of a contract</vt:lpstr>
      <vt:lpstr>Fundamental Reasons for Contract</vt:lpstr>
      <vt:lpstr> Load Factor, Capacity Factor, Availability Factor</vt:lpstr>
      <vt:lpstr>Central Philosophical Point</vt:lpstr>
      <vt:lpstr>Problems of Allocating Uncontrollable Risks to Investors</vt:lpstr>
      <vt:lpstr>Mechanics of How Risks are Allocated: Definition of Output and Availability Projects</vt:lpstr>
      <vt:lpstr>Reason Why Some Projects are Availability Structured Projects</vt:lpstr>
      <vt:lpstr>Notion of Reserve Capacity for Being Ready to Deliver for Dispatchable Projects</vt:lpstr>
      <vt:lpstr>For Bad or Good, Growth is What People Want, ask Jeff Bezos</vt:lpstr>
      <vt:lpstr>What does IRR of 33% Mean</vt:lpstr>
      <vt:lpstr>Solar Development Fees</vt:lpstr>
      <vt:lpstr>No Contract Heat Rate in Lagos Barge Case</vt:lpstr>
      <vt:lpstr>BOT/PPA Contract</vt:lpstr>
      <vt:lpstr>Case Study - Funding Enron - Subic Bay, Philippines</vt:lpstr>
      <vt:lpstr>113 MW Diesel Generator Power Station Subic Bay, Philippines and Richard Tinsley</vt:lpstr>
      <vt:lpstr>Project Finance and WACC</vt:lpstr>
      <vt:lpstr>Simple IRR Calculation with Risk Reduction</vt:lpstr>
      <vt:lpstr>Single Buyer</vt:lpstr>
      <vt:lpstr>History and Definition of Independent Power Production</vt:lpstr>
      <vt:lpstr>Single Buyer Model with IPPs and PPAs – General  Discussion</vt:lpstr>
      <vt:lpstr>Single Buyer PPA Model – Benefits and Problems</vt:lpstr>
      <vt:lpstr>Single Buyer PPA Model – Benefits and Problems</vt:lpstr>
      <vt:lpstr>1980’s Independent Power and Incentives (Plant Availability)</vt:lpstr>
      <vt:lpstr>Problems with Capacity Contracts - Philippines IPP Contracts</vt:lpstr>
      <vt:lpstr>2000’s, Renewable Energy and Feed-in Tariffs</vt:lpstr>
      <vt:lpstr>Difference Between Contract Prices for Renewable Energy and Dispatchable Plants</vt:lpstr>
      <vt:lpstr>2000’s and Feed-in Tariffs - German Solar Feed-In Tariffs and Managing Risk</vt:lpstr>
      <vt:lpstr>Revolution in Solar Module Prices and the Price of Polysilicon</vt:lpstr>
      <vt:lpstr>Renewable Project Finance Diagram </vt:lpstr>
      <vt:lpstr>Example of Feed-in Tariff Calculation</vt:lpstr>
      <vt:lpstr>Merchant Phase and Notion that Investors Should Take Risks of Surplus Supply and Wrong Type of Investment  Many Areas of the World Remained with Single Buyer and PPA</vt:lpstr>
      <vt:lpstr>Merchant Prices and Correlation between Gas Price and Electric Price</vt:lpstr>
      <vt:lpstr>Relationship Between Electricity and Gas Prices with Different Time Frames</vt:lpstr>
      <vt:lpstr>Wind Production and Merchant Prices in Denmark</vt:lpstr>
      <vt:lpstr>Why Merchant Exposure is so Scary to ti Lenders and Investors</vt:lpstr>
      <vt:lpstr>Merchant Prices and E.ON Financials</vt:lpstr>
      <vt:lpstr>2020’s – Corporate PPA’s, Price Hedging, Merchant Tails in Renewable Projects</vt:lpstr>
      <vt:lpstr>Contracts and Allocation of Risks</vt:lpstr>
      <vt:lpstr>Structure of Contracts for Availability Projects and Output Projects</vt:lpstr>
      <vt:lpstr>Spinning Reserve and Batteries</vt:lpstr>
      <vt:lpstr>Weekly Solar Irradiation</vt:lpstr>
      <vt:lpstr>Solar Patterns in Northern Nigeria</vt:lpstr>
      <vt:lpstr>Illustration of Reduction in Fires</vt:lpstr>
      <vt:lpstr>California Duck Diagram and More Extreme Need for Ramping and Spinning Reserve</vt:lpstr>
      <vt:lpstr>Prices Wind and Consumption</vt:lpstr>
      <vt:lpstr>Consumption and Prognosis</vt:lpstr>
      <vt:lpstr>Tricky Allocation Issues</vt:lpstr>
      <vt:lpstr>Who should take what risks</vt:lpstr>
      <vt:lpstr>Risk Allocation between IPP Investor and the Off-taker</vt:lpstr>
      <vt:lpstr>Risk Allocation to Different Contracts for the SPV</vt:lpstr>
      <vt:lpstr>Different Revenue Risks – Off-taker Default Risk</vt:lpstr>
      <vt:lpstr>Classic Project Finance Diagram Follow the Money and Start with Revenues</vt:lpstr>
      <vt:lpstr>Project Finance Representation with Contracts for Ring Fencing Risks – This is the Idea of contracts</vt:lpstr>
      <vt:lpstr>Typical Bad Diagram of Project Financing for Evaluation of Risk </vt:lpstr>
      <vt:lpstr>Explaining Project Finance with Diagrams: Bad Examples</vt:lpstr>
      <vt:lpstr>General Notion of Back-to-Back Contacts</vt:lpstr>
      <vt:lpstr>Back-to- Back Contracts with Availability Contracts</vt:lpstr>
      <vt:lpstr>Example of Delay LD in EPC Contract</vt:lpstr>
      <vt:lpstr>Change Orders in LSTK Contract</vt:lpstr>
      <vt:lpstr>EPC Contractor Proposal</vt:lpstr>
      <vt:lpstr>Is the Risk Reduction Value worth the Fixed Cost</vt:lpstr>
      <vt:lpstr>Profit from Different Contracts</vt:lpstr>
      <vt:lpstr>IRR for Investments versus Profit in EPC and O&amp;M</vt:lpstr>
      <vt:lpstr>Evaluation of IRR for SPV Investment</vt:lpstr>
      <vt:lpstr>Don’t Be Afraid to Try and Make a Diagram. You Don’t have to be a fancy investment banker </vt:lpstr>
      <vt:lpstr>Making Money in Different Places by Receiving Money from PPA Contracts</vt:lpstr>
      <vt:lpstr>How to Set Targets in Contracts</vt:lpstr>
      <vt:lpstr>Distorted O&amp;M and Reliability Incentives from Single Price in PPA</vt:lpstr>
      <vt:lpstr>Causes of Variation in Availability</vt:lpstr>
      <vt:lpstr>Definition of Forced Outage</vt:lpstr>
      <vt:lpstr>Valuation of Outages</vt:lpstr>
      <vt:lpstr>Example of Availability Penalty and Chemical Plant versus a Plant In Nigeria</vt:lpstr>
      <vt:lpstr>Economic Efficiency of Contracts in Project Finance</vt:lpstr>
      <vt:lpstr>Illustration of Off-taker Costs and Penalties</vt:lpstr>
      <vt:lpstr>Summer and Winter Penalties</vt:lpstr>
      <vt:lpstr>Reductions in Capacity Charge Because of Availability Target</vt:lpstr>
      <vt:lpstr>Mechanics of Availability Deductions from Capacity Payment</vt:lpstr>
      <vt:lpstr>Tradeoff Between Cost and Availablitity</vt:lpstr>
      <vt:lpstr>Optimisation and Minimum Cost</vt:lpstr>
      <vt:lpstr>Theory of Availability Deductions</vt:lpstr>
      <vt:lpstr>Theory of Cost Minimisation</vt:lpstr>
      <vt:lpstr>Theoretical Formula for Penalty</vt:lpstr>
      <vt:lpstr>Example of Replacement Cost and Capacity Penalty</vt:lpstr>
      <vt:lpstr>Commodity Prices and Contracts that Fix Prices</vt:lpstr>
      <vt:lpstr>Different Revenue Risks – Commodity Price and Hedging with Third Parties</vt:lpstr>
      <vt:lpstr>Difference between Swap and CdF – Notional Settlement</vt:lpstr>
      <vt:lpstr>Example of Swap Contract</vt:lpstr>
      <vt:lpstr>Contrast Interest Rate Swap and Contract for Wind Power</vt:lpstr>
      <vt:lpstr>Forward Prices and Natural Gas</vt:lpstr>
      <vt:lpstr>Forward Prices and Natural Gas</vt:lpstr>
      <vt:lpstr>Renewable and German Merchant Price Example</vt:lpstr>
      <vt:lpstr>Interpretation of Detailed Data</vt:lpstr>
      <vt:lpstr>Monthly Gas Price and Electric Price</vt:lpstr>
      <vt:lpstr>Implied Heat Rate Hourly</vt:lpstr>
      <vt:lpstr>Difficulty in Hedging Output – Wind Variation and Zero Prices</vt:lpstr>
      <vt:lpstr>Difficulty in Hedging Output – Wind Variation and Zero Prices</vt:lpstr>
      <vt:lpstr>Difficulty in Hedging Output – Wind Variation and Zero Prices - Weekly</vt:lpstr>
      <vt:lpstr>Difficulty in Hedging Output – Wind Variation and Zero Prices - Monthly</vt:lpstr>
      <vt:lpstr>Difficulty in Hedging Output – Wind Variation and Zero Prices - Daily</vt:lpstr>
      <vt:lpstr>Hourly Price and Gas Price</vt:lpstr>
      <vt:lpstr>Renewable versus Dispatchable Contracts</vt:lpstr>
      <vt:lpstr>PPA Pricing and Energy Conversion Agreement Example</vt:lpstr>
      <vt:lpstr>Four Part Tariff in Availability-based Dispatchable Plants</vt:lpstr>
      <vt:lpstr>General Purchased Power Agreement Pricing</vt:lpstr>
      <vt:lpstr>Contrast Projects that Take Quantity Risk and Contract Complexity</vt:lpstr>
      <vt:lpstr>Diagram for Solar Case</vt:lpstr>
      <vt:lpstr>Classic Project Finance Diagram </vt:lpstr>
      <vt:lpstr>Diagram of Project Finance</vt:lpstr>
      <vt:lpstr>Pricing in NBET Solar PPA</vt:lpstr>
      <vt:lpstr>Single Price PPA with Inflation</vt:lpstr>
      <vt:lpstr>Example of PR Clause</vt:lpstr>
      <vt:lpstr>EPC Provisions – Guaranteed Capacity and Performance for Solar Plant</vt:lpstr>
      <vt:lpstr>Example of Delay Penalty in PPA Contract</vt:lpstr>
      <vt:lpstr>IPP and Single Buyer Contracts</vt:lpstr>
      <vt:lpstr>Four Part Tariff Example</vt:lpstr>
      <vt:lpstr>Coverage of Different Costs in PPA Agreement</vt:lpstr>
      <vt:lpstr>Allocation of Construction Risk to Investor and Capacity Charge</vt:lpstr>
      <vt:lpstr>Comparative Plant Costs for Natural Gas and Benchmarking – High EPC “Risk Premiums”</vt:lpstr>
      <vt:lpstr>Excerpts from NBET PPA</vt:lpstr>
      <vt:lpstr>Indexing of Prices and Liquidated Damages</vt:lpstr>
      <vt:lpstr>Total Payment and Capacity Payment for NBET PPA</vt:lpstr>
      <vt:lpstr>Indexing Capacity Charge for Inflation – Protection for Devaluation During Construction Period</vt:lpstr>
      <vt:lpstr>Escalation Rates for different Components</vt:lpstr>
      <vt:lpstr>Liquidated Damages in Nigeria Contract</vt:lpstr>
      <vt:lpstr>Liquidated Damage for Delay</vt:lpstr>
      <vt:lpstr>Delay Bonus in Lagos Barge</vt:lpstr>
      <vt:lpstr>Availability Deductions Continued</vt:lpstr>
      <vt:lpstr>Energy Charges and Energy Payments</vt:lpstr>
      <vt:lpstr>Fuel, Variable and Fixed O&amp;M</vt:lpstr>
      <vt:lpstr>Plant Efficiency Discussion for Heat Rate Target</vt:lpstr>
      <vt:lpstr>Efficiency in Fuel Contracting</vt:lpstr>
      <vt:lpstr>Contract Provision Examples</vt:lpstr>
      <vt:lpstr>Example of Terms of Fuel Supply Agreement</vt:lpstr>
      <vt:lpstr>Coal Price Tied to Index</vt:lpstr>
      <vt:lpstr>Tata Mudra</vt:lpstr>
      <vt:lpstr>Risks for Coal and Gas Plant - Availability</vt:lpstr>
      <vt:lpstr>Heat Rate Provisions in Contracts</vt:lpstr>
      <vt:lpstr>Risks and Importance of Heat Rate for Coal and Gas Plant </vt:lpstr>
      <vt:lpstr>Heat Rate Terms</vt:lpstr>
      <vt:lpstr>Example of Heat Rate Degradation</vt:lpstr>
      <vt:lpstr>Example of Heat Rate Curves</vt:lpstr>
      <vt:lpstr>Issues with Using Average Heat Rates in Energy Charges</vt:lpstr>
      <vt:lpstr>Target Heat Rate Mechanics</vt:lpstr>
      <vt:lpstr>Heat Rate Conversions</vt:lpstr>
      <vt:lpstr>Calculation of Fuel Payment from Heat Rate and Fuel Price</vt:lpstr>
      <vt:lpstr>Example of Heat Rate Curve with Different Heat Rates for Different Load Levels</vt:lpstr>
      <vt:lpstr>Gas Heat Rate Curve and Degradation</vt:lpstr>
      <vt:lpstr>Heat Rate Penalty when Fuel Provided by Off-taker or Government</vt:lpstr>
      <vt:lpstr>Heat Rate Curve for Contract Heat Rate</vt:lpstr>
      <vt:lpstr>Liquidated Damages for Performance Ratio</vt:lpstr>
      <vt:lpstr>Payment in O&amp;M Contract</vt:lpstr>
      <vt:lpstr>Alternative Policy – State Ownership and Regulation</vt:lpstr>
      <vt:lpstr>Regulatory Policy Frameworks</vt:lpstr>
      <vt:lpstr>Regulated Monopoly Systems</vt:lpstr>
      <vt:lpstr>Process in Regulated Utility Model</vt:lpstr>
      <vt:lpstr>Regulated Private Ownership Model</vt:lpstr>
      <vt:lpstr>Rates in Regulated and De-regulated Markets</vt:lpstr>
      <vt:lpstr>U.S. Nuclear Capacity Factor</vt:lpstr>
      <vt:lpstr>Problems with Regulated Private Ownership Model</vt:lpstr>
      <vt:lpstr>State Ownership Model</vt:lpstr>
      <vt:lpstr>State Ownership Model</vt:lpstr>
      <vt:lpstr>Studies of State Ownership Versus Private Ownership and Merchant Markets</vt:lpstr>
      <vt:lpstr>Study of Costs Associated with State Ownership </vt:lpstr>
      <vt:lpstr>Plant Availability</vt:lpstr>
      <vt:lpstr>Changes in Availability in Nigeria</vt:lpstr>
      <vt:lpstr>LCOE is not a Good way to Make Comparison of Intermittent Plants with Dispatchable Plants</vt:lpstr>
      <vt:lpstr>Example of Comparing the cost Wind with only variable cost</vt:lpstr>
      <vt:lpstr>Wind Depends a lot on CCR and Capacity Factor</vt:lpstr>
      <vt:lpstr>Electricity Contracts in Merchant Markets</vt:lpstr>
      <vt:lpstr>Some Terms</vt:lpstr>
      <vt:lpstr>Merchant Prices</vt:lpstr>
      <vt:lpstr>Merchant Prices Benefits</vt:lpstr>
      <vt:lpstr>Full Competition - Problems</vt:lpstr>
      <vt:lpstr>Pricing at Marginal Cost versus Average Cost</vt:lpstr>
      <vt:lpstr>Demand Response when Capacity is Near Demand</vt:lpstr>
      <vt:lpstr>Advanced Issues – Demand Elasticity</vt:lpstr>
      <vt:lpstr>Method of Computing Supply and Demand</vt:lpstr>
      <vt:lpstr>Example of Supply and Demand in Nordpool – 2014 Hour</vt:lpstr>
      <vt:lpstr>Example of Supply and Demand in Nordpool – 2020 Hour</vt:lpstr>
      <vt:lpstr>Example of Supply and Demand in Nordpool – August 2022 Hour</vt:lpstr>
      <vt:lpstr>Example of Supply and Demand in Nordpool – Another August 2022 Hour</vt:lpstr>
      <vt:lpstr>Alternative Supply Curves</vt:lpstr>
      <vt:lpstr>Merchant Terms</vt:lpstr>
      <vt:lpstr>Supply and Demand from Bids Instead of Cost </vt:lpstr>
      <vt:lpstr>Excel Sheet for Administrator</vt:lpstr>
      <vt:lpstr>Secret Bidding and Bid Supply Curve</vt:lpstr>
      <vt:lpstr>Evaluation of Profit from Bidding</vt:lpstr>
      <vt:lpstr>Simulation of Merchant Prices with Bidding Game</vt:lpstr>
      <vt:lpstr>Denmark Case Study</vt:lpstr>
      <vt:lpstr>Use Denmark</vt:lpstr>
      <vt:lpstr>Denmark Case</vt:lpstr>
      <vt:lpstr>Prices and Consumption</vt:lpstr>
      <vt:lpstr>Prices and Consumption</vt:lpstr>
      <vt:lpstr>Prices Wind and Consumption</vt:lpstr>
      <vt:lpstr>Prices Wind and Consumption</vt:lpstr>
      <vt:lpstr>Consumption and Prognosis</vt:lpstr>
      <vt:lpstr>Wind Production and Consumption – Many Years</vt:lpstr>
      <vt:lpstr>Wind Production and Consumption – One Year</vt:lpstr>
      <vt:lpstr>Wind Production and Consumption – One Month</vt:lpstr>
      <vt:lpstr>Wind Production and Consumption – One Week</vt:lpstr>
      <vt:lpstr>Wind Production – Capacity Factor</vt:lpstr>
      <vt:lpstr>Wind Actual and Prognosis</vt:lpstr>
      <vt:lpstr>Wind Production</vt:lpstr>
      <vt:lpstr>Natural Gas Price</vt:lpstr>
      <vt:lpstr>Natural Gas Price – Long-term</vt:lpstr>
      <vt:lpstr>Implied Heat Rate</vt:lpstr>
      <vt:lpstr>Electricity Price and Wind</vt:lpstr>
      <vt:lpstr>Electricity Price and Wind – Find Wind Variability</vt:lpstr>
      <vt:lpstr>Electricity Price and Wind – Find Wind Variability  - One Week</vt:lpstr>
      <vt:lpstr>Implied Heat Rate and Wind</vt:lpstr>
      <vt:lpstr>Implied Heat Rate and Wind</vt:lpstr>
      <vt:lpstr>Marginal Cost Analysis</vt:lpstr>
      <vt:lpstr>Issues that can be addressed with SRMC</vt:lpstr>
      <vt:lpstr>Setting-up Marginal Cost Analysis</vt:lpstr>
      <vt:lpstr>Example of Load Data - Saudi</vt:lpstr>
      <vt:lpstr>Example of Load Data Korea</vt:lpstr>
      <vt:lpstr>Example of Load Data</vt:lpstr>
      <vt:lpstr>Loads - Norway</vt:lpstr>
      <vt:lpstr>Step by Step Analysis for Computing Supply Curve</vt:lpstr>
      <vt:lpstr>Example of Thermal Supply Inputs</vt:lpstr>
      <vt:lpstr>Basic Steps for Supply Curve</vt:lpstr>
      <vt:lpstr>Technical Details of Creating Supply Stack</vt:lpstr>
      <vt:lpstr>Illustration of Different Supply Curves – Economics of Strategies are Different with Different Supply Curves</vt:lpstr>
      <vt:lpstr>Calculation of Supply Stack</vt:lpstr>
      <vt:lpstr>Pricing at Marginal Cost versus Average Cost</vt:lpstr>
      <vt:lpstr>Illustration of Different Supply Curves</vt:lpstr>
      <vt:lpstr>Technical Details of Computing Supply Stack</vt:lpstr>
      <vt:lpstr>Creating a Step Function on the Graph</vt:lpstr>
      <vt:lpstr>Advanced Issues – Incorporating Heat Rate Curve</vt:lpstr>
      <vt:lpstr>Compensation from Marginal and Average Heat Rate Instead of Average Heat Rate</vt:lpstr>
      <vt:lpstr>Representing Thermal Plants with a Curve for Average Heat Rates</vt:lpstr>
      <vt:lpstr>Computation of Incremental and Average Heat Rate</vt:lpstr>
      <vt:lpstr>Example of Heat Rate Curves</vt:lpstr>
      <vt:lpstr>Incorporating Demand Elasticity in the Supply and Demand Analysis</vt:lpstr>
      <vt:lpstr>Demand Analysis and Hour by Hour Forecast</vt:lpstr>
      <vt:lpstr>Demonstration of Technical Aspects of Making a Data Table to Simulate Hour by Hour</vt:lpstr>
      <vt:lpstr>More Efficient Hour by Hour Cost with VBA</vt:lpstr>
      <vt:lpstr>Adjustments for Solar, Wind and Hydro</vt:lpstr>
      <vt:lpstr>Adjusting Demand for Renewable Energy</vt:lpstr>
      <vt:lpstr>Evaluating the Costs and Benefits of Renewable Energy</vt:lpstr>
      <vt:lpstr>Computing Net Demand with Renewables</vt:lpstr>
      <vt:lpstr>Production and Price depend on the shape of the supply curve and the level of demand net of wind, solar and hydro</vt:lpstr>
      <vt:lpstr>Supply and Demand with More Renewable</vt:lpstr>
      <vt:lpstr>Mechanics of Net Demand</vt:lpstr>
      <vt:lpstr>Solar Power Patterns</vt:lpstr>
      <vt:lpstr>Year by Year Variation in Solar with EU website</vt:lpstr>
      <vt:lpstr>Solar Capacity for a Day from EU Website</vt:lpstr>
      <vt:lpstr>Weekly Solar Irradiation</vt:lpstr>
      <vt:lpstr>Wind Speed and Electricity Price</vt:lpstr>
      <vt:lpstr>Hydro Resource Assessment</vt:lpstr>
      <vt:lpstr>Residual Flow</vt:lpstr>
      <vt:lpstr>Example of Variation in Hydro Capacity Factor – Applies to Wind, Solar and Tidal</vt:lpstr>
      <vt:lpstr>Variability in Hydro and Thermal Generation – Georgia Example</vt:lpstr>
      <vt:lpstr>Hydro Reservoir</vt:lpstr>
      <vt:lpstr>Using Set-Point to Compute Peak Shaving</vt:lpstr>
      <vt:lpstr>Long-term Marginal Cost</vt:lpstr>
      <vt:lpstr>Peaker Method</vt:lpstr>
      <vt:lpstr>Project Finance Analysis and Screening Curves</vt:lpstr>
      <vt:lpstr>Peaker Method</vt:lpstr>
      <vt:lpstr>Step by Step Method for Evaluating Optimal Capacity and Long-run Marginal Cost</vt:lpstr>
      <vt:lpstr>Backwards Load Duration and Optimal Capacity</vt:lpstr>
      <vt:lpstr>Illustration of Variation in Generation Cost versus Variation in Market Prices</vt:lpstr>
    </vt:vector>
  </TitlesOfParts>
  <Company>Euromoney Investor Plc.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 Project Finance in the Context of General Finance</dc:title>
  <dc:creator>Monika Lewenski</dc:creator>
  <cp:lastModifiedBy>Edward Bodmer</cp:lastModifiedBy>
  <cp:revision>147</cp:revision>
  <cp:lastPrinted>2016-07-04T11:35:44Z</cp:lastPrinted>
  <dcterms:created xsi:type="dcterms:W3CDTF">2017-01-05T16:06:53Z</dcterms:created>
  <dcterms:modified xsi:type="dcterms:W3CDTF">2025-12-01T01:31:58Z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6791f77-3d39-4d72-9277-ac879ec799ed_Enabled">
    <vt:lpwstr>true</vt:lpwstr>
  </property>
  <property fmtid="{D5CDD505-2E9C-101B-9397-08002B2CF9AE}" pid="3" name="MSIP_Label_36791f77-3d39-4d72-9277-ac879ec799ed_SetDate">
    <vt:lpwstr>2022-08-12T17:25:39Z</vt:lpwstr>
  </property>
  <property fmtid="{D5CDD505-2E9C-101B-9397-08002B2CF9AE}" pid="4" name="MSIP_Label_36791f77-3d39-4d72-9277-ac879ec799ed_Method">
    <vt:lpwstr>Standard</vt:lpwstr>
  </property>
  <property fmtid="{D5CDD505-2E9C-101B-9397-08002B2CF9AE}" pid="5" name="MSIP_Label_36791f77-3d39-4d72-9277-ac879ec799ed_Name">
    <vt:lpwstr>restricted-default</vt:lpwstr>
  </property>
  <property fmtid="{D5CDD505-2E9C-101B-9397-08002B2CF9AE}" pid="6" name="MSIP_Label_36791f77-3d39-4d72-9277-ac879ec799ed_SiteId">
    <vt:lpwstr>254ba93e-1f6f-48f3-90e6-e2766664b477</vt:lpwstr>
  </property>
  <property fmtid="{D5CDD505-2E9C-101B-9397-08002B2CF9AE}" pid="7" name="MSIP_Label_36791f77-3d39-4d72-9277-ac879ec799ed_ActionId">
    <vt:lpwstr>be2b6658-171a-4a42-9446-633ebdcc9063</vt:lpwstr>
  </property>
  <property fmtid="{D5CDD505-2E9C-101B-9397-08002B2CF9AE}" pid="8" name="MSIP_Label_36791f77-3d39-4d72-9277-ac879ec799ed_ContentBits">
    <vt:lpwstr>0</vt:lpwstr>
  </property>
</Properties>
</file>