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0"/>
  </p:notesMasterIdLst>
  <p:handoutMasterIdLst>
    <p:handoutMasterId r:id="rId391"/>
  </p:handoutMasterIdLst>
  <p:sldIdLst>
    <p:sldId id="4064" r:id="rId2"/>
    <p:sldId id="257" r:id="rId3"/>
    <p:sldId id="4065" r:id="rId4"/>
    <p:sldId id="4066" r:id="rId5"/>
    <p:sldId id="4067" r:id="rId6"/>
    <p:sldId id="4070" r:id="rId7"/>
    <p:sldId id="258" r:id="rId8"/>
    <p:sldId id="259" r:id="rId9"/>
    <p:sldId id="2400" r:id="rId10"/>
    <p:sldId id="2420" r:id="rId11"/>
    <p:sldId id="2502" r:id="rId12"/>
    <p:sldId id="2403" r:id="rId13"/>
    <p:sldId id="4092" r:id="rId14"/>
    <p:sldId id="4094" r:id="rId15"/>
    <p:sldId id="4093" r:id="rId16"/>
    <p:sldId id="3981" r:id="rId17"/>
    <p:sldId id="3985" r:id="rId18"/>
    <p:sldId id="261" r:id="rId19"/>
    <p:sldId id="3922" r:id="rId20"/>
    <p:sldId id="2402" r:id="rId21"/>
    <p:sldId id="2401" r:id="rId22"/>
    <p:sldId id="804" r:id="rId23"/>
    <p:sldId id="1040" r:id="rId24"/>
    <p:sldId id="805" r:id="rId25"/>
    <p:sldId id="2545" r:id="rId26"/>
    <p:sldId id="2543" r:id="rId27"/>
    <p:sldId id="2546" r:id="rId28"/>
    <p:sldId id="2544" r:id="rId29"/>
    <p:sldId id="4071" r:id="rId30"/>
    <p:sldId id="4072" r:id="rId31"/>
    <p:sldId id="2558" r:id="rId32"/>
    <p:sldId id="2565" r:id="rId33"/>
    <p:sldId id="2563" r:id="rId34"/>
    <p:sldId id="2564" r:id="rId35"/>
    <p:sldId id="2231" r:id="rId36"/>
    <p:sldId id="2429" r:id="rId37"/>
    <p:sldId id="2554" r:id="rId38"/>
    <p:sldId id="2556" r:id="rId39"/>
    <p:sldId id="2555" r:id="rId40"/>
    <p:sldId id="3974" r:id="rId41"/>
    <p:sldId id="2548" r:id="rId42"/>
    <p:sldId id="2634" r:id="rId43"/>
    <p:sldId id="314" r:id="rId44"/>
    <p:sldId id="3816" r:id="rId45"/>
    <p:sldId id="3817" r:id="rId46"/>
    <p:sldId id="3818" r:id="rId47"/>
    <p:sldId id="2463" r:id="rId48"/>
    <p:sldId id="2430" r:id="rId49"/>
    <p:sldId id="2557" r:id="rId50"/>
    <p:sldId id="3875" r:id="rId51"/>
    <p:sldId id="2643" r:id="rId52"/>
    <p:sldId id="3863" r:id="rId53"/>
    <p:sldId id="3975" r:id="rId54"/>
    <p:sldId id="3815" r:id="rId55"/>
    <p:sldId id="3802" r:id="rId56"/>
    <p:sldId id="4085" r:id="rId57"/>
    <p:sldId id="3819" r:id="rId58"/>
    <p:sldId id="3971" r:id="rId59"/>
    <p:sldId id="3911" r:id="rId60"/>
    <p:sldId id="2043" r:id="rId61"/>
    <p:sldId id="2264" r:id="rId62"/>
    <p:sldId id="4073" r:id="rId63"/>
    <p:sldId id="4075" r:id="rId64"/>
    <p:sldId id="2253" r:id="rId65"/>
    <p:sldId id="2268" r:id="rId66"/>
    <p:sldId id="4076" r:id="rId67"/>
    <p:sldId id="4077" r:id="rId68"/>
    <p:sldId id="2584" r:id="rId69"/>
    <p:sldId id="2585" r:id="rId70"/>
    <p:sldId id="4087" r:id="rId71"/>
    <p:sldId id="4088" r:id="rId72"/>
    <p:sldId id="4089" r:id="rId73"/>
    <p:sldId id="2031" r:id="rId74"/>
    <p:sldId id="2580" r:id="rId75"/>
    <p:sldId id="2581" r:id="rId76"/>
    <p:sldId id="4074" r:id="rId77"/>
    <p:sldId id="4086" r:id="rId78"/>
    <p:sldId id="2582" r:id="rId79"/>
    <p:sldId id="3910" r:id="rId80"/>
    <p:sldId id="2419" r:id="rId81"/>
    <p:sldId id="2583" r:id="rId82"/>
    <p:sldId id="3905" r:id="rId83"/>
    <p:sldId id="2421" r:id="rId84"/>
    <p:sldId id="2588" r:id="rId85"/>
    <p:sldId id="3730" r:id="rId86"/>
    <p:sldId id="3779" r:id="rId87"/>
    <p:sldId id="3980" r:id="rId88"/>
    <p:sldId id="3978" r:id="rId89"/>
    <p:sldId id="3982" r:id="rId90"/>
    <p:sldId id="3983" r:id="rId91"/>
    <p:sldId id="3984" r:id="rId92"/>
    <p:sldId id="3946" r:id="rId93"/>
    <p:sldId id="809" r:id="rId94"/>
    <p:sldId id="2187" r:id="rId95"/>
    <p:sldId id="2381" r:id="rId96"/>
    <p:sldId id="2359" r:id="rId97"/>
    <p:sldId id="3989" r:id="rId98"/>
    <p:sldId id="3987" r:id="rId99"/>
    <p:sldId id="2096" r:id="rId100"/>
    <p:sldId id="946" r:id="rId101"/>
    <p:sldId id="2179" r:id="rId102"/>
    <p:sldId id="2078" r:id="rId103"/>
    <p:sldId id="2057" r:id="rId104"/>
    <p:sldId id="2053" r:id="rId105"/>
    <p:sldId id="2105" r:id="rId106"/>
    <p:sldId id="2058" r:id="rId107"/>
    <p:sldId id="1033" r:id="rId108"/>
    <p:sldId id="3988" r:id="rId109"/>
    <p:sldId id="2033" r:id="rId110"/>
    <p:sldId id="2048" r:id="rId111"/>
    <p:sldId id="3913" r:id="rId112"/>
    <p:sldId id="4091" r:id="rId113"/>
    <p:sldId id="3979" r:id="rId114"/>
    <p:sldId id="2377" r:id="rId115"/>
    <p:sldId id="1445" r:id="rId116"/>
    <p:sldId id="3986" r:id="rId117"/>
    <p:sldId id="2305" r:id="rId118"/>
    <p:sldId id="2304" r:id="rId119"/>
    <p:sldId id="2378" r:id="rId120"/>
    <p:sldId id="3837" r:id="rId121"/>
    <p:sldId id="2461" r:id="rId122"/>
    <p:sldId id="3785" r:id="rId123"/>
    <p:sldId id="2433" r:id="rId124"/>
    <p:sldId id="2297" r:id="rId125"/>
    <p:sldId id="2610" r:id="rId126"/>
    <p:sldId id="2612" r:id="rId127"/>
    <p:sldId id="3904" r:id="rId128"/>
    <p:sldId id="2426" r:id="rId129"/>
    <p:sldId id="2613" r:id="rId130"/>
    <p:sldId id="3870" r:id="rId131"/>
    <p:sldId id="3716" r:id="rId132"/>
    <p:sldId id="3713" r:id="rId133"/>
    <p:sldId id="2116" r:id="rId134"/>
    <p:sldId id="2559" r:id="rId135"/>
    <p:sldId id="3780" r:id="rId136"/>
    <p:sldId id="3782" r:id="rId137"/>
    <p:sldId id="3783" r:id="rId138"/>
    <p:sldId id="3784" r:id="rId139"/>
    <p:sldId id="2428" r:id="rId140"/>
    <p:sldId id="4078" r:id="rId141"/>
    <p:sldId id="2489" r:id="rId142"/>
    <p:sldId id="3887" r:id="rId143"/>
    <p:sldId id="2095" r:id="rId144"/>
    <p:sldId id="1992" r:id="rId145"/>
    <p:sldId id="2129" r:id="rId146"/>
    <p:sldId id="1989" r:id="rId147"/>
    <p:sldId id="3898" r:id="rId148"/>
    <p:sldId id="2073" r:id="rId149"/>
    <p:sldId id="816" r:id="rId150"/>
    <p:sldId id="2285" r:id="rId151"/>
    <p:sldId id="2286" r:id="rId152"/>
    <p:sldId id="3992" r:id="rId153"/>
    <p:sldId id="2287" r:id="rId154"/>
    <p:sldId id="856" r:id="rId155"/>
    <p:sldId id="762" r:id="rId156"/>
    <p:sldId id="763" r:id="rId157"/>
    <p:sldId id="3993" r:id="rId158"/>
    <p:sldId id="820" r:id="rId159"/>
    <p:sldId id="835" r:id="rId160"/>
    <p:sldId id="725" r:id="rId161"/>
    <p:sldId id="720" r:id="rId162"/>
    <p:sldId id="2098" r:id="rId163"/>
    <p:sldId id="2045" r:id="rId164"/>
    <p:sldId id="2046" r:id="rId165"/>
    <p:sldId id="2047" r:id="rId166"/>
    <p:sldId id="2460" r:id="rId167"/>
    <p:sldId id="4004" r:id="rId168"/>
    <p:sldId id="2574" r:id="rId169"/>
    <p:sldId id="2561" r:id="rId170"/>
    <p:sldId id="2562" r:id="rId171"/>
    <p:sldId id="577" r:id="rId172"/>
    <p:sldId id="2366" r:id="rId173"/>
    <p:sldId id="2571" r:id="rId174"/>
    <p:sldId id="2572" r:id="rId175"/>
    <p:sldId id="2573" r:id="rId176"/>
    <p:sldId id="2595" r:id="rId177"/>
    <p:sldId id="2298" r:id="rId178"/>
    <p:sldId id="3914" r:id="rId179"/>
    <p:sldId id="3814" r:id="rId180"/>
    <p:sldId id="2437" r:id="rId181"/>
    <p:sldId id="4090" r:id="rId182"/>
    <p:sldId id="2527" r:id="rId183"/>
    <p:sldId id="2529" r:id="rId184"/>
    <p:sldId id="2528" r:id="rId185"/>
    <p:sldId id="2530" r:id="rId186"/>
    <p:sldId id="2531" r:id="rId187"/>
    <p:sldId id="3787" r:id="rId188"/>
    <p:sldId id="2532" r:id="rId189"/>
    <p:sldId id="3990" r:id="rId190"/>
    <p:sldId id="2590" r:id="rId191"/>
    <p:sldId id="2309" r:id="rId192"/>
    <p:sldId id="3794" r:id="rId193"/>
    <p:sldId id="2434" r:id="rId194"/>
    <p:sldId id="3786" r:id="rId195"/>
    <p:sldId id="3832" r:id="rId196"/>
    <p:sldId id="2328" r:id="rId197"/>
    <p:sldId id="2361" r:id="rId198"/>
    <p:sldId id="2362" r:id="rId199"/>
    <p:sldId id="2308" r:id="rId200"/>
    <p:sldId id="3828" r:id="rId201"/>
    <p:sldId id="2216" r:id="rId202"/>
    <p:sldId id="2233" r:id="rId203"/>
    <p:sldId id="2500" r:id="rId204"/>
    <p:sldId id="3798" r:id="rId205"/>
    <p:sldId id="4079" r:id="rId206"/>
    <p:sldId id="3833" r:id="rId207"/>
    <p:sldId id="2602" r:id="rId208"/>
    <p:sldId id="4005" r:id="rId209"/>
    <p:sldId id="4060" r:id="rId210"/>
    <p:sldId id="2599" r:id="rId211"/>
    <p:sldId id="495" r:id="rId212"/>
    <p:sldId id="2323" r:id="rId213"/>
    <p:sldId id="2338" r:id="rId214"/>
    <p:sldId id="2600" r:id="rId215"/>
    <p:sldId id="2641" r:id="rId216"/>
    <p:sldId id="4080" r:id="rId217"/>
    <p:sldId id="2504" r:id="rId218"/>
    <p:sldId id="3908" r:id="rId219"/>
    <p:sldId id="3821" r:id="rId220"/>
    <p:sldId id="3823" r:id="rId221"/>
    <p:sldId id="2537" r:id="rId222"/>
    <p:sldId id="4082" r:id="rId223"/>
    <p:sldId id="3811" r:id="rId224"/>
    <p:sldId id="3793" r:id="rId225"/>
    <p:sldId id="3799" r:id="rId226"/>
    <p:sldId id="2333" r:id="rId227"/>
    <p:sldId id="2337" r:id="rId228"/>
    <p:sldId id="2438" r:id="rId229"/>
    <p:sldId id="2440" r:id="rId230"/>
    <p:sldId id="2360" r:id="rId231"/>
    <p:sldId id="4068" r:id="rId232"/>
    <p:sldId id="2288" r:id="rId233"/>
    <p:sldId id="2289" r:id="rId234"/>
    <p:sldId id="405" r:id="rId235"/>
    <p:sldId id="2320" r:id="rId236"/>
    <p:sldId id="2586" r:id="rId237"/>
    <p:sldId id="2293" r:id="rId238"/>
    <p:sldId id="2310" r:id="rId239"/>
    <p:sldId id="2237" r:id="rId240"/>
    <p:sldId id="2454" r:id="rId241"/>
    <p:sldId id="2358" r:id="rId242"/>
    <p:sldId id="3810" r:id="rId243"/>
    <p:sldId id="2369" r:id="rId244"/>
    <p:sldId id="3788" r:id="rId245"/>
    <p:sldId id="2443" r:id="rId246"/>
    <p:sldId id="4069" r:id="rId247"/>
    <p:sldId id="2395" r:id="rId248"/>
    <p:sldId id="2303" r:id="rId249"/>
    <p:sldId id="2265" r:id="rId250"/>
    <p:sldId id="2458" r:id="rId251"/>
    <p:sldId id="2240" r:id="rId252"/>
    <p:sldId id="2374" r:id="rId253"/>
    <p:sldId id="2398" r:id="rId254"/>
    <p:sldId id="4083" r:id="rId255"/>
    <p:sldId id="4084" r:id="rId256"/>
    <p:sldId id="2302" r:id="rId257"/>
    <p:sldId id="921" r:id="rId258"/>
    <p:sldId id="2246" r:id="rId259"/>
    <p:sldId id="3906" r:id="rId260"/>
    <p:sldId id="2324" r:id="rId261"/>
    <p:sldId id="2445" r:id="rId262"/>
    <p:sldId id="2448" r:id="rId263"/>
    <p:sldId id="2447" r:id="rId264"/>
    <p:sldId id="2515" r:id="rId265"/>
    <p:sldId id="2236" r:id="rId266"/>
    <p:sldId id="2507" r:id="rId267"/>
    <p:sldId id="2587" r:id="rId268"/>
    <p:sldId id="485" r:id="rId269"/>
    <p:sldId id="2292" r:id="rId270"/>
    <p:sldId id="2371" r:id="rId271"/>
    <p:sldId id="2373" r:id="rId272"/>
    <p:sldId id="2261" r:id="rId273"/>
    <p:sldId id="509" r:id="rId274"/>
    <p:sldId id="2311" r:id="rId275"/>
    <p:sldId id="2353" r:id="rId276"/>
    <p:sldId id="2280" r:id="rId277"/>
    <p:sldId id="2248" r:id="rId278"/>
    <p:sldId id="3790" r:id="rId279"/>
    <p:sldId id="2444" r:id="rId280"/>
    <p:sldId id="2393" r:id="rId281"/>
    <p:sldId id="2317" r:id="rId282"/>
    <p:sldId id="3830" r:id="rId283"/>
    <p:sldId id="2319" r:id="rId284"/>
    <p:sldId id="3820" r:id="rId285"/>
    <p:sldId id="2325" r:id="rId286"/>
    <p:sldId id="2449" r:id="rId287"/>
    <p:sldId id="2247" r:id="rId288"/>
    <p:sldId id="463" r:id="rId289"/>
    <p:sldId id="2251" r:id="rId290"/>
    <p:sldId id="2243" r:id="rId291"/>
    <p:sldId id="501" r:id="rId292"/>
    <p:sldId id="2508" r:id="rId293"/>
    <p:sldId id="2589" r:id="rId294"/>
    <p:sldId id="3878" r:id="rId295"/>
    <p:sldId id="3991" r:id="rId296"/>
    <p:sldId id="3826" r:id="rId297"/>
    <p:sldId id="2334" r:id="rId298"/>
    <p:sldId id="462" r:id="rId299"/>
    <p:sldId id="3791" r:id="rId300"/>
    <p:sldId id="2275" r:id="rId301"/>
    <p:sldId id="2301" r:id="rId302"/>
    <p:sldId id="2313" r:id="rId303"/>
    <p:sldId id="2326" r:id="rId304"/>
    <p:sldId id="4063" r:id="rId305"/>
    <p:sldId id="2290" r:id="rId306"/>
    <p:sldId id="2291" r:id="rId307"/>
    <p:sldId id="2274" r:id="rId308"/>
    <p:sldId id="504" r:id="rId309"/>
    <p:sldId id="2450" r:id="rId310"/>
    <p:sldId id="3789" r:id="rId311"/>
    <p:sldId id="2517" r:id="rId312"/>
    <p:sldId id="2518" r:id="rId313"/>
    <p:sldId id="2519" r:id="rId314"/>
    <p:sldId id="2520" r:id="rId315"/>
    <p:sldId id="2521" r:id="rId316"/>
    <p:sldId id="2522" r:id="rId317"/>
    <p:sldId id="2523" r:id="rId318"/>
    <p:sldId id="2524" r:id="rId319"/>
    <p:sldId id="2392" r:id="rId320"/>
    <p:sldId id="2382" r:id="rId321"/>
    <p:sldId id="2383" r:id="rId322"/>
    <p:sldId id="2384" r:id="rId323"/>
    <p:sldId id="2245" r:id="rId324"/>
    <p:sldId id="2476" r:id="rId325"/>
    <p:sldId id="2306" r:id="rId326"/>
    <p:sldId id="3951" r:id="rId327"/>
    <p:sldId id="3936" r:id="rId328"/>
    <p:sldId id="2477" r:id="rId329"/>
    <p:sldId id="3672" r:id="rId330"/>
    <p:sldId id="3715" r:id="rId331"/>
    <p:sldId id="2485" r:id="rId332"/>
    <p:sldId id="3847" r:id="rId333"/>
    <p:sldId id="3890" r:id="rId334"/>
    <p:sldId id="3891" r:id="rId335"/>
    <p:sldId id="3888" r:id="rId336"/>
    <p:sldId id="3879" r:id="rId337"/>
    <p:sldId id="2488" r:id="rId338"/>
    <p:sldId id="3873" r:id="rId339"/>
    <p:sldId id="3866" r:id="rId340"/>
    <p:sldId id="3872" r:id="rId341"/>
    <p:sldId id="2486" r:id="rId342"/>
    <p:sldId id="3868" r:id="rId343"/>
    <p:sldId id="3867" r:id="rId344"/>
    <p:sldId id="3881" r:id="rId345"/>
    <p:sldId id="3858" r:id="rId346"/>
    <p:sldId id="2514" r:id="rId347"/>
    <p:sldId id="3859" r:id="rId348"/>
    <p:sldId id="3860" r:id="rId349"/>
    <p:sldId id="3865" r:id="rId350"/>
    <p:sldId id="2513" r:id="rId351"/>
    <p:sldId id="3882" r:id="rId352"/>
    <p:sldId id="2478" r:id="rId353"/>
    <p:sldId id="3874" r:id="rId354"/>
    <p:sldId id="3877" r:id="rId355"/>
    <p:sldId id="2399" r:id="rId356"/>
    <p:sldId id="2512" r:id="rId357"/>
    <p:sldId id="2525" r:id="rId358"/>
    <p:sldId id="2510" r:id="rId359"/>
    <p:sldId id="3861" r:id="rId360"/>
    <p:sldId id="3880" r:id="rId361"/>
    <p:sldId id="3883" r:id="rId362"/>
    <p:sldId id="2516" r:id="rId363"/>
    <p:sldId id="2509" r:id="rId364"/>
    <p:sldId id="3862" r:id="rId365"/>
    <p:sldId id="3864" r:id="rId366"/>
    <p:sldId id="2511" r:id="rId367"/>
    <p:sldId id="2479" r:id="rId368"/>
    <p:sldId id="4003" r:id="rId369"/>
    <p:sldId id="3893" r:id="rId370"/>
    <p:sldId id="3894" r:id="rId371"/>
    <p:sldId id="3825" r:id="rId372"/>
    <p:sldId id="3827" r:id="rId373"/>
    <p:sldId id="3777" r:id="rId374"/>
    <p:sldId id="3775" r:id="rId375"/>
    <p:sldId id="2471" r:id="rId376"/>
    <p:sldId id="2299" r:id="rId377"/>
    <p:sldId id="2300" r:id="rId378"/>
    <p:sldId id="3841" r:id="rId379"/>
    <p:sldId id="3840" r:id="rId380"/>
    <p:sldId id="3846" r:id="rId381"/>
    <p:sldId id="3801" r:id="rId382"/>
    <p:sldId id="2341" r:id="rId383"/>
    <p:sldId id="3884" r:id="rId384"/>
    <p:sldId id="2348" r:id="rId385"/>
    <p:sldId id="435" r:id="rId386"/>
    <p:sldId id="436" r:id="rId387"/>
    <p:sldId id="439" r:id="rId388"/>
    <p:sldId id="2266" r:id="rId389"/>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7BB6"/>
    <a:srgbClr val="043F63"/>
    <a:srgbClr val="FF9933"/>
    <a:srgbClr val="152E58"/>
    <a:srgbClr val="003A63"/>
    <a:srgbClr val="4545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F189DB-0B25-4D98-AFB4-15B76EBBD2AE}" v="4" dt="2026-03-05T17:33:57.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4" autoAdjust="0"/>
    <p:restoredTop sz="94707" autoAdjust="0"/>
  </p:normalViewPr>
  <p:slideViewPr>
    <p:cSldViewPr snapToGrid="0">
      <p:cViewPr>
        <p:scale>
          <a:sx n="96" d="100"/>
          <a:sy n="96" d="100"/>
        </p:scale>
        <p:origin x="378" y="273"/>
      </p:cViewPr>
      <p:guideLst>
        <p:guide orient="horz" pos="2160"/>
        <p:guide pos="2880"/>
      </p:guideLst>
    </p:cSldViewPr>
  </p:slideViewPr>
  <p:notesTextViewPr>
    <p:cViewPr>
      <p:scale>
        <a:sx n="1" d="1"/>
        <a:sy n="1" d="1"/>
      </p:scale>
      <p:origin x="0" y="0"/>
    </p:cViewPr>
  </p:notesTextViewPr>
  <p:sorterViewPr>
    <p:cViewPr>
      <p:scale>
        <a:sx n="50" d="100"/>
        <a:sy n="50" d="100"/>
      </p:scale>
      <p:origin x="0" y="-9342"/>
    </p:cViewPr>
  </p:sorterViewPr>
  <p:notesViewPr>
    <p:cSldViewPr snapToGrid="0">
      <p:cViewPr varScale="1">
        <p:scale>
          <a:sx n="77" d="100"/>
          <a:sy n="77" d="100"/>
        </p:scale>
        <p:origin x="3120" y="9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390" Type="http://schemas.openxmlformats.org/officeDocument/2006/relationships/notesMaster" Target="notesMasters/notesMaster1.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presProps" Target="presProps.xml"/><Relationship Id="rId252" Type="http://schemas.openxmlformats.org/officeDocument/2006/relationships/slide" Target="slides/slide251.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89" Type="http://schemas.openxmlformats.org/officeDocument/2006/relationships/slide" Target="slides/slide88.xml"/><Relationship Id="rId112" Type="http://schemas.openxmlformats.org/officeDocument/2006/relationships/slide" Target="slides/slide111.xml"/><Relationship Id="rId154" Type="http://schemas.openxmlformats.org/officeDocument/2006/relationships/slide" Target="slides/slide153.xml"/><Relationship Id="rId361" Type="http://schemas.openxmlformats.org/officeDocument/2006/relationships/slide" Target="slides/slide360.xml"/><Relationship Id="rId196" Type="http://schemas.openxmlformats.org/officeDocument/2006/relationships/slide" Target="slides/slide195.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viewProps" Target="view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theme" Target="theme/theme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tableStyles" Target="tableStyle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microsoft.com/office/2015/10/relationships/revisionInfo" Target="revisionInfo.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handoutMaster" Target="handoutMasters/handoutMaster1.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200" Type="http://schemas.openxmlformats.org/officeDocument/2006/relationships/slide" Target="slides/slide199.xml"/><Relationship Id="rId382" Type="http://schemas.openxmlformats.org/officeDocument/2006/relationships/slide" Target="slides/slide381.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f82d64a42721f930/Courses%20New/Chapter%205.%20Electricity/Jamica%20Study/South%20Africa%20Case%20Study/Hourly%20Analysi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'Bill Analysis'!$I$7</c:f>
              <c:strCache>
                <c:ptCount val="1"/>
                <c:pt idx="0">
                  <c:v>Bill</c:v>
                </c:pt>
              </c:strCache>
            </c:strRef>
          </c:tx>
          <c:spPr>
            <a:solidFill>
              <a:schemeClr val="accent1"/>
            </a:solidFill>
            <a:ln>
              <a:noFill/>
            </a:ln>
            <a:effectLst/>
          </c:spPr>
          <c:invertIfNegative val="0"/>
          <c:cat>
            <c:strRef>
              <c:f>'Bill Analysis'!$H$8:$H$13</c:f>
              <c:strCache>
                <c:ptCount val="6"/>
                <c:pt idx="0">
                  <c:v>High demand Period Off Peak</c:v>
                </c:pt>
                <c:pt idx="1">
                  <c:v>High demand Period On Peak</c:v>
                </c:pt>
                <c:pt idx="2">
                  <c:v>High demand Period Standard</c:v>
                </c:pt>
                <c:pt idx="3">
                  <c:v>Low demand Period Off Peak</c:v>
                </c:pt>
                <c:pt idx="4">
                  <c:v>Low demand Period On Peak</c:v>
                </c:pt>
                <c:pt idx="5">
                  <c:v>Low demand Period Standard</c:v>
                </c:pt>
              </c:strCache>
            </c:strRef>
          </c:cat>
          <c:val>
            <c:numRef>
              <c:f>'Bill Analysis'!$I$8:$I$13</c:f>
              <c:numCache>
                <c:formatCode>_-* #,##0.00_-;[Red]_(* \(#,##0.00\);_-* "-"??_-;_-@_-</c:formatCode>
                <c:ptCount val="6"/>
                <c:pt idx="0">
                  <c:v>552.84000000000947</c:v>
                </c:pt>
                <c:pt idx="1">
                  <c:v>4321.9199999999537</c:v>
                </c:pt>
                <c:pt idx="2">
                  <c:v>101.24400000000013</c:v>
                </c:pt>
                <c:pt idx="3">
                  <c:v>1429.180000000008</c:v>
                </c:pt>
                <c:pt idx="4">
                  <c:v>998.71199999998782</c:v>
                </c:pt>
                <c:pt idx="5">
                  <c:v>2328.1919999999814</c:v>
                </c:pt>
              </c:numCache>
            </c:numRef>
          </c:val>
          <c:extLst>
            <c:ext xmlns:c16="http://schemas.microsoft.com/office/drawing/2014/chart" uri="{C3380CC4-5D6E-409C-BE32-E72D297353CC}">
              <c16:uniqueId val="{00000000-D6C0-43EE-B98B-BCF43602D868}"/>
            </c:ext>
          </c:extLst>
        </c:ser>
        <c:dLbls>
          <c:showLegendKey val="0"/>
          <c:showVal val="0"/>
          <c:showCatName val="0"/>
          <c:showSerName val="0"/>
          <c:showPercent val="0"/>
          <c:showBubbleSize val="0"/>
        </c:dLbls>
        <c:gapWidth val="219"/>
        <c:overlap val="-27"/>
        <c:axId val="634953855"/>
        <c:axId val="634957215"/>
      </c:barChart>
      <c:catAx>
        <c:axId val="6349538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7215"/>
        <c:crosses val="autoZero"/>
        <c:auto val="1"/>
        <c:lblAlgn val="ctr"/>
        <c:lblOffset val="100"/>
        <c:noMultiLvlLbl val="0"/>
      </c:catAx>
      <c:valAx>
        <c:axId val="634957215"/>
        <c:scaling>
          <c:orientation val="minMax"/>
        </c:scaling>
        <c:delete val="0"/>
        <c:axPos val="l"/>
        <c:majorGridlines>
          <c:spPr>
            <a:ln w="9525" cap="flat" cmpd="sng" algn="ctr">
              <a:solidFill>
                <a:schemeClr val="tx1">
                  <a:lumMod val="15000"/>
                  <a:lumOff val="85000"/>
                </a:schemeClr>
              </a:solidFill>
              <a:round/>
            </a:ln>
            <a:effectLst/>
          </c:spPr>
        </c:majorGridlines>
        <c:numFmt formatCode="_-* #,##0.00_-;[Red]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49538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5A4BD871-AC4C-4644-8D41-937EFAD34EDE}" type="slidenum">
              <a:rPr lang="en-GB" smtClean="0"/>
              <a:t>‹#›</a:t>
            </a:fld>
            <a:endParaRPr lang="en-GB" dirty="0"/>
          </a:p>
        </p:txBody>
      </p:sp>
    </p:spTree>
    <p:extLst>
      <p:ext uri="{BB962C8B-B14F-4D97-AF65-F5344CB8AC3E}">
        <p14:creationId xmlns:p14="http://schemas.microsoft.com/office/powerpoint/2010/main" val="699419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dirty="0"/>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33F28571-2F41-43C0-88A5-5009138D1E05}" type="datetimeFigureOut">
              <a:rPr lang="en-GB" smtClean="0"/>
              <a:t>03/03/2026</a:t>
            </a:fld>
            <a:endParaRPr lang="en-GB" dirty="0"/>
          </a:p>
        </p:txBody>
      </p:sp>
      <p:sp>
        <p:nvSpPr>
          <p:cNvPr id="4" name="Slide Image Placeholder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9048" tIns="49524" rIns="99048" bIns="49524" rtlCol="0" anchor="ctr"/>
          <a:lstStyle/>
          <a:p>
            <a:endParaRPr lang="en-GB" dirty="0"/>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92A4A1E6-AFF2-4655-977E-81BC5B8B3CD5}" type="slidenum">
              <a:rPr lang="en-GB" smtClean="0"/>
              <a:t>‹#›</a:t>
            </a:fld>
            <a:endParaRPr lang="en-GB" dirty="0"/>
          </a:p>
        </p:txBody>
      </p:sp>
    </p:spTree>
    <p:extLst>
      <p:ext uri="{BB962C8B-B14F-4D97-AF65-F5344CB8AC3E}">
        <p14:creationId xmlns:p14="http://schemas.microsoft.com/office/powerpoint/2010/main" val="3556379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A4A1E6-AFF2-4655-977E-81BC5B8B3CD5}" type="slidenum">
              <a:rPr lang="en-GB" smtClean="0"/>
              <a:t>329</a:t>
            </a:fld>
            <a:endParaRPr lang="en-GB" dirty="0"/>
          </a:p>
        </p:txBody>
      </p:sp>
    </p:spTree>
    <p:extLst>
      <p:ext uri="{BB962C8B-B14F-4D97-AF65-F5344CB8AC3E}">
        <p14:creationId xmlns:p14="http://schemas.microsoft.com/office/powerpoint/2010/main" val="154020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97728" y="2308044"/>
            <a:ext cx="7772400" cy="1767794"/>
          </a:xfrm>
        </p:spPr>
        <p:txBody>
          <a:bodyPr anchor="b">
            <a:normAutofit/>
          </a:bodyPr>
          <a:lstStyle>
            <a:lvl1pPr algn="l">
              <a:defRPr sz="3450" b="1">
                <a:solidFill>
                  <a:srgbClr val="043F63"/>
                </a:solidFill>
                <a:latin typeface="Rockwell" panose="02060603020205020403" pitchFamily="18" charset="0"/>
              </a:defRPr>
            </a:lvl1pPr>
          </a:lstStyle>
          <a:p>
            <a:r>
              <a:rPr lang="en-US" dirty="0"/>
              <a:t>Click to edit Master title style</a:t>
            </a:r>
          </a:p>
        </p:txBody>
      </p:sp>
      <p:sp>
        <p:nvSpPr>
          <p:cNvPr id="8" name="Rectangle 7"/>
          <p:cNvSpPr/>
          <p:nvPr userDrawn="1"/>
        </p:nvSpPr>
        <p:spPr>
          <a:xfrm>
            <a:off x="8694424"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436830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751762" cy="777875"/>
          </a:xfrm>
        </p:spPr>
        <p:txBody>
          <a:bodyPr/>
          <a:lstStyle>
            <a:lvl1pPr>
              <a:defRPr lang="en-US" sz="2954" kern="1200" baseline="0" dirty="0" smtClean="0">
                <a:solidFill>
                  <a:schemeClr val="tx1"/>
                </a:solidFill>
                <a:latin typeface="Franklin Gothic Demi" pitchFamily="34" charset="0"/>
                <a:ea typeface="+mj-ea"/>
                <a:cs typeface="Times New Roman" pitchFamily="18" charset="0"/>
              </a:defRPr>
            </a:lvl1pPr>
          </a:lstStyle>
          <a:p>
            <a:r>
              <a:rPr lang="en-US" dirty="0"/>
              <a:t>Click to edit Master title style</a:t>
            </a:r>
          </a:p>
        </p:txBody>
      </p:sp>
      <p:sp>
        <p:nvSpPr>
          <p:cNvPr id="3" name="Text Placeholder 2"/>
          <p:cNvSpPr>
            <a:spLocks noGrp="1"/>
          </p:cNvSpPr>
          <p:nvPr>
            <p:ph type="body" idx="1"/>
          </p:nvPr>
        </p:nvSpPr>
        <p:spPr>
          <a:xfrm>
            <a:off x="630237" y="1202582"/>
            <a:ext cx="3868738" cy="441159"/>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1000" y="1774763"/>
            <a:ext cx="4117975" cy="434346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202582"/>
            <a:ext cx="3752850" cy="431058"/>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1774763"/>
            <a:ext cx="4210050" cy="4294332"/>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직사각형 42"/>
          <p:cNvSpPr/>
          <p:nvPr userDrawn="1"/>
        </p:nvSpPr>
        <p:spPr>
          <a:xfrm>
            <a:off x="0" y="6249245"/>
            <a:ext cx="9144000" cy="7143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108"/>
          </a:p>
        </p:txBody>
      </p:sp>
      <p:sp>
        <p:nvSpPr>
          <p:cNvPr id="15" name="슬라이드 번호 개체 틀 5"/>
          <p:cNvSpPr>
            <a:spLocks noGrp="1"/>
          </p:cNvSpPr>
          <p:nvPr>
            <p:ph type="sldNum" sz="quarter" idx="12"/>
          </p:nvPr>
        </p:nvSpPr>
        <p:spPr>
          <a:xfrm>
            <a:off x="8053382" y="6513781"/>
            <a:ext cx="785818" cy="214314"/>
          </a:xfr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114214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33480689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3888" y="787178"/>
            <a:ext cx="7886700" cy="1572303"/>
          </a:xfrm>
        </p:spPr>
        <p:txBody>
          <a:bodyPr anchor="b">
            <a:normAutofit/>
          </a:bodyPr>
          <a:lstStyle>
            <a:lvl1pPr algn="l">
              <a:defRPr sz="3450"/>
            </a:lvl1pPr>
          </a:lstStyle>
          <a:p>
            <a:r>
              <a:rPr lang="en-US"/>
              <a:t>Click to edit Master title style</a:t>
            </a:r>
            <a:endParaRPr lang="en-US" dirty="0"/>
          </a:p>
        </p:txBody>
      </p:sp>
      <p:sp>
        <p:nvSpPr>
          <p:cNvPr id="3" name="Text Placeholder 2"/>
          <p:cNvSpPr>
            <a:spLocks noGrp="1"/>
          </p:cNvSpPr>
          <p:nvPr>
            <p:ph type="body" idx="1"/>
          </p:nvPr>
        </p:nvSpPr>
        <p:spPr>
          <a:xfrm>
            <a:off x="623888" y="2669721"/>
            <a:ext cx="7886700" cy="2808515"/>
          </a:xfrm>
        </p:spPr>
        <p:txBody>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EB241CD2-1E45-42A3-B213-66A034DF9A3B}" type="slidenum">
              <a:rPr lang="en-GB" smtClean="0"/>
              <a:t>‹#›</a:t>
            </a:fld>
            <a:endParaRPr lang="en-GB" dirty="0"/>
          </a:p>
        </p:txBody>
      </p:sp>
      <p:sp>
        <p:nvSpPr>
          <p:cNvPr id="7" name="Rectangle 6"/>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10661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381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543425" y="1285875"/>
            <a:ext cx="4152900" cy="4665890"/>
          </a:xfrm>
        </p:spPr>
        <p:txBody>
          <a:bodyP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EB241CD2-1E45-42A3-B213-66A034DF9A3B}" type="slidenum">
              <a:rPr lang="en-GB" smtClean="0"/>
              <a:t>‹#›</a:t>
            </a:fld>
            <a:endParaRPr lang="en-GB" dirty="0"/>
          </a:p>
        </p:txBody>
      </p:sp>
      <p:sp>
        <p:nvSpPr>
          <p:cNvPr id="8" name="Rectangle 7"/>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71713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EB241CD2-1E45-42A3-B213-66A034DF9A3B}" type="slidenum">
              <a:rPr lang="en-GB" smtClean="0"/>
              <a:t>‹#›</a:t>
            </a:fld>
            <a:endParaRPr lang="en-GB" dirty="0"/>
          </a:p>
        </p:txBody>
      </p:sp>
      <p:sp>
        <p:nvSpPr>
          <p:cNvPr id="6" name="Rectangle 5"/>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232178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B241CD2-1E45-42A3-B213-66A034DF9A3B}" type="slidenum">
              <a:rPr lang="en-GB" smtClean="0"/>
              <a:t>‹#›</a:t>
            </a:fld>
            <a:endParaRPr lang="en-GB" dirty="0"/>
          </a:p>
        </p:txBody>
      </p:sp>
      <p:sp>
        <p:nvSpPr>
          <p:cNvPr id="5" name="Rectangle 4"/>
          <p:cNvSpPr/>
          <p:nvPr userDrawn="1"/>
        </p:nvSpPr>
        <p:spPr>
          <a:xfrm>
            <a:off x="8286985" y="6604908"/>
            <a:ext cx="349898" cy="2530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525" dirty="0">
                <a:solidFill>
                  <a:schemeClr val="bg1"/>
                </a:solidFill>
              </a:rPr>
              <a:t>© 2025</a:t>
            </a:r>
            <a:endParaRPr lang="en-GB" sz="525" dirty="0">
              <a:solidFill>
                <a:schemeClr val="tx1"/>
              </a:solidFill>
            </a:endParaRPr>
          </a:p>
        </p:txBody>
      </p:sp>
    </p:spTree>
    <p:extLst>
      <p:ext uri="{BB962C8B-B14F-4D97-AF65-F5344CB8AC3E}">
        <p14:creationId xmlns:p14="http://schemas.microsoft.com/office/powerpoint/2010/main" val="1302044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38117" y="566590"/>
            <a:ext cx="8649509" cy="488877"/>
          </a:xfrm>
          <a:noFill/>
        </p:spPr>
        <p:txBody>
          <a:bodyPr>
            <a:noAutofit/>
          </a:bodyPr>
          <a:lstStyle>
            <a:lvl1pPr algn="l">
              <a:defRPr sz="32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7102" y="1136653"/>
            <a:ext cx="8640524" cy="4763816"/>
          </a:xfrm>
        </p:spPr>
        <p:txBody>
          <a:bodyPr/>
          <a:lstStyle>
            <a:lvl1pPr>
              <a:buFont typeface="Wingdings" pitchFamily="2" charset="2"/>
              <a:buChar char="§"/>
              <a:defRPr sz="1650" b="1" i="0" baseline="0">
                <a:solidFill>
                  <a:srgbClr val="898989"/>
                </a:solidFill>
                <a:latin typeface="Calibri" pitchFamily="34" charset="0"/>
              </a:defRPr>
            </a:lvl1pPr>
            <a:lvl2pPr>
              <a:buFont typeface="Wingdings" pitchFamily="2" charset="2"/>
              <a:buChar char="ú"/>
              <a:defRPr sz="1500" b="1" i="0" baseline="0">
                <a:solidFill>
                  <a:srgbClr val="898989"/>
                </a:solidFill>
                <a:latin typeface="Calibri" pitchFamily="34" charset="0"/>
              </a:defRPr>
            </a:lvl2pPr>
            <a:lvl3pPr>
              <a:buFont typeface="Wingdings 2" pitchFamily="18" charset="2"/>
              <a:buChar char=""/>
              <a:defRPr sz="1350" b="1" i="0" baseline="0">
                <a:solidFill>
                  <a:srgbClr val="898989"/>
                </a:solidFill>
                <a:latin typeface="Calibri" pitchFamily="34" charset="0"/>
              </a:defRPr>
            </a:lvl3pPr>
            <a:lvl4pPr>
              <a:buFont typeface="Courier New" pitchFamily="49" charset="0"/>
              <a:buChar char="o"/>
              <a:defRPr sz="1200" b="1" i="0" baseline="0">
                <a:solidFill>
                  <a:srgbClr val="898989"/>
                </a:solidFill>
                <a:latin typeface="Calibri"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78174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NaturEner 1 Column">
    <p:spTree>
      <p:nvGrpSpPr>
        <p:cNvPr id="1" name=""/>
        <p:cNvGrpSpPr/>
        <p:nvPr/>
      </p:nvGrpSpPr>
      <p:grpSpPr>
        <a:xfrm>
          <a:off x="0" y="0"/>
          <a:ext cx="0" cy="0"/>
          <a:chOff x="0" y="0"/>
          <a:chExt cx="0" cy="0"/>
        </a:xfrm>
      </p:grpSpPr>
      <p:sp>
        <p:nvSpPr>
          <p:cNvPr id="12" name="Title 1"/>
          <p:cNvSpPr>
            <a:spLocks noGrp="1"/>
          </p:cNvSpPr>
          <p:nvPr>
            <p:ph type="ctrTitle" hasCustomPrompt="1"/>
          </p:nvPr>
        </p:nvSpPr>
        <p:spPr>
          <a:xfrm>
            <a:off x="242608" y="391656"/>
            <a:ext cx="8649509" cy="488877"/>
          </a:xfrm>
          <a:noFill/>
        </p:spPr>
        <p:txBody>
          <a:bodyPr>
            <a:noAutofit/>
          </a:bodyPr>
          <a:lstStyle>
            <a:lvl1pPr algn="l">
              <a:defRPr sz="3600" b="1" baseline="0">
                <a:solidFill>
                  <a:srgbClr val="002060"/>
                </a:solidFill>
                <a:latin typeface="Calibri" pitchFamily="34" charset="0"/>
              </a:defRPr>
            </a:lvl1pPr>
          </a:lstStyle>
          <a:p>
            <a:r>
              <a:rPr lang="en-US" dirty="0"/>
              <a:t>Title</a:t>
            </a:r>
          </a:p>
        </p:txBody>
      </p:sp>
      <p:sp>
        <p:nvSpPr>
          <p:cNvPr id="13" name="Text Placeholder 12"/>
          <p:cNvSpPr>
            <a:spLocks noGrp="1"/>
          </p:cNvSpPr>
          <p:nvPr>
            <p:ph type="body" sz="quarter" idx="13"/>
          </p:nvPr>
        </p:nvSpPr>
        <p:spPr>
          <a:xfrm>
            <a:off x="242608" y="1060704"/>
            <a:ext cx="8471624" cy="4916763"/>
          </a:xfrm>
        </p:spPr>
        <p:txBody>
          <a:bodyPr/>
          <a:lstStyle>
            <a:lvl1pPr>
              <a:buFont typeface="Wingdings" pitchFamily="2" charset="2"/>
              <a:buChar char="§"/>
              <a:defRPr sz="2400" b="0" i="0" baseline="0">
                <a:solidFill>
                  <a:schemeClr val="tx1"/>
                </a:solidFill>
                <a:latin typeface="Calibri" pitchFamily="34" charset="0"/>
              </a:defRPr>
            </a:lvl1pPr>
            <a:lvl2pPr>
              <a:buFont typeface="Wingdings" pitchFamily="2" charset="2"/>
              <a:buChar char="ú"/>
              <a:defRPr sz="2400" b="0" i="0" baseline="0">
                <a:solidFill>
                  <a:srgbClr val="898989"/>
                </a:solidFill>
                <a:latin typeface="Calibri" pitchFamily="34" charset="0"/>
              </a:defRPr>
            </a:lvl2pPr>
            <a:lvl3pPr>
              <a:buFont typeface="Wingdings 2" pitchFamily="18" charset="2"/>
              <a:buChar char=""/>
              <a:defRPr sz="1800" b="0" i="0" baseline="0">
                <a:solidFill>
                  <a:srgbClr val="898989"/>
                </a:solidFill>
                <a:latin typeface="Calibri" pitchFamily="34" charset="0"/>
              </a:defRPr>
            </a:lvl3pPr>
            <a:lvl4pPr>
              <a:buFont typeface="Courier New" pitchFamily="49" charset="0"/>
              <a:buChar char="o"/>
              <a:defRPr sz="1600" b="0" i="0" baseline="0">
                <a:solidFill>
                  <a:srgbClr val="898989"/>
                </a:solidFill>
                <a:latin typeface="Calibri" pitchFamily="34"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31220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657-77C7-42B3-B914-85EEC4582CC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F5B5865-828A-4971-9485-787895614002}"/>
              </a:ext>
            </a:extLst>
          </p:cNvPr>
          <p:cNvSpPr>
            <a:spLocks noGrp="1"/>
          </p:cNvSpPr>
          <p:nvPr>
            <p:ph type="ftr" sz="quarter" idx="10"/>
          </p:nvPr>
        </p:nvSpPr>
        <p:spPr/>
        <p:txBody>
          <a:bodyPr/>
          <a:lstStyle/>
          <a:p>
            <a:pPr>
              <a:spcBef>
                <a:spcPct val="0"/>
              </a:spcBef>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719EFD11-9DD8-4115-B18B-73567E579587}"/>
              </a:ext>
            </a:extLst>
          </p:cNvPr>
          <p:cNvSpPr>
            <a:spLocks noGrp="1"/>
          </p:cNvSpPr>
          <p:nvPr>
            <p:ph type="sldNum" sz="quarter" idx="11"/>
          </p:nvPr>
        </p:nvSpPr>
        <p:spPr/>
        <p:txBody>
          <a:bodyPr/>
          <a:lstStyle/>
          <a:p>
            <a:fld id="{1D963C44-05F1-400C-9AA3-0B5012F5D92A}" type="slidenum">
              <a:rPr lang="en-US" smtClean="0"/>
              <a:pPr/>
              <a:t>‹#›</a:t>
            </a:fld>
            <a:endParaRPr lang="en-US" dirty="0"/>
          </a:p>
        </p:txBody>
      </p:sp>
      <p:sp>
        <p:nvSpPr>
          <p:cNvPr id="6" name="Content Placeholder 5">
            <a:extLst>
              <a:ext uri="{FF2B5EF4-FFF2-40B4-BE49-F238E27FC236}">
                <a16:creationId xmlns:a16="http://schemas.microsoft.com/office/drawing/2014/main" id="{E7B844F4-E80C-467E-9D11-B925B39F0F7B}"/>
              </a:ext>
            </a:extLst>
          </p:cNvPr>
          <p:cNvSpPr>
            <a:spLocks noGrp="1"/>
          </p:cNvSpPr>
          <p:nvPr>
            <p:ph sz="quarter" idx="12"/>
          </p:nvPr>
        </p:nvSpPr>
        <p:spPr>
          <a:xfrm>
            <a:off x="1571625" y="1600200"/>
            <a:ext cx="2944416" cy="4660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710D2CC8-5951-45EA-B1C5-385AAAA02C11}"/>
              </a:ext>
            </a:extLst>
          </p:cNvPr>
          <p:cNvSpPr>
            <a:spLocks noGrp="1"/>
          </p:cNvSpPr>
          <p:nvPr>
            <p:ph sz="quarter" idx="13"/>
          </p:nvPr>
        </p:nvSpPr>
        <p:spPr>
          <a:xfrm>
            <a:off x="4627959" y="1600200"/>
            <a:ext cx="2944416" cy="464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790543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0025" y="203203"/>
            <a:ext cx="7606242" cy="65404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1" y="1209675"/>
            <a:ext cx="8316686" cy="46931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621487" y="6457951"/>
            <a:ext cx="522514" cy="400050"/>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defRPr>
            </a:lvl1pPr>
          </a:lstStyle>
          <a:p>
            <a:fld id="{EB241CD2-1E45-42A3-B213-66A034DF9A3B}" type="slidenum">
              <a:rPr lang="en-GB" smtClean="0"/>
              <a:pPr/>
              <a:t>‹#›</a:t>
            </a:fld>
            <a:endParaRPr lang="en-GB" dirty="0"/>
          </a:p>
        </p:txBody>
      </p:sp>
    </p:spTree>
    <p:extLst>
      <p:ext uri="{BB962C8B-B14F-4D97-AF65-F5344CB8AC3E}">
        <p14:creationId xmlns:p14="http://schemas.microsoft.com/office/powerpoint/2010/main" val="1719574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9" r:id="rId7"/>
    <p:sldLayoutId id="2147483670" r:id="rId8"/>
    <p:sldLayoutId id="2147483672" r:id="rId9"/>
    <p:sldLayoutId id="2147483673" r:id="rId10"/>
  </p:sldLayoutIdLst>
  <p:hf hdr="0" ftr="0" dt="0"/>
  <p:txStyles>
    <p:titleStyle>
      <a:lvl1pPr algn="l" defTabSz="685800" rtl="0" eaLnBrk="1" latinLnBrk="0" hangingPunct="1">
        <a:lnSpc>
          <a:spcPct val="90000"/>
        </a:lnSpc>
        <a:spcBef>
          <a:spcPct val="0"/>
        </a:spcBef>
        <a:buNone/>
        <a:defRPr sz="2800" b="1" kern="1200">
          <a:solidFill>
            <a:srgbClr val="0D7BB6"/>
          </a:solidFill>
          <a:latin typeface="Arial" panose="020B0604020202020204" pitchFamily="34" charset="0"/>
          <a:ea typeface="+mj-ea"/>
          <a:cs typeface="Arial" panose="020B0604020202020204" pitchFamily="34" charset="0"/>
        </a:defRPr>
      </a:lvl1pPr>
    </p:titleStyle>
    <p:bodyStyle>
      <a:lvl1pPr marL="171450" indent="-171450" algn="just" defTabSz="685800" rtl="0" eaLnBrk="1" latinLnBrk="0" hangingPunct="1">
        <a:lnSpc>
          <a:spcPct val="90000"/>
        </a:lnSpc>
        <a:spcBef>
          <a:spcPts val="750"/>
        </a:spcBef>
        <a:buFont typeface="Arial" panose="020B0604020202020204" pitchFamily="34" charset="0"/>
        <a:buChar char="•"/>
        <a:defRPr sz="15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514350" indent="-171450" algn="just" defTabSz="685800" rtl="0" eaLnBrk="1" latinLnBrk="0" hangingPunct="1">
        <a:lnSpc>
          <a:spcPct val="90000"/>
        </a:lnSpc>
        <a:spcBef>
          <a:spcPts val="375"/>
        </a:spcBef>
        <a:buFont typeface="Wingdings 3" panose="05040102010807070707" pitchFamily="18" charset="2"/>
        <a:buChar char=""/>
        <a:defRPr sz="135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857250" indent="-171450" algn="just" defTabSz="685800" rtl="0" eaLnBrk="1" latinLnBrk="0" hangingPunct="1">
        <a:lnSpc>
          <a:spcPct val="90000"/>
        </a:lnSpc>
        <a:spcBef>
          <a:spcPts val="375"/>
        </a:spcBef>
        <a:buFont typeface="Wingdings 3" panose="05040102010807070707" pitchFamily="18" charset="2"/>
        <a:buChar char=""/>
        <a:defRPr sz="1275"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200150" indent="-171450" algn="just" defTabSz="685800" rtl="0" eaLnBrk="1" latinLnBrk="0" hangingPunct="1">
        <a:lnSpc>
          <a:spcPct val="90000"/>
        </a:lnSpc>
        <a:spcBef>
          <a:spcPts val="375"/>
        </a:spcBef>
        <a:buFont typeface="Wingdings 3" panose="05040102010807070707" pitchFamily="18" charset="2"/>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1543050" indent="-171450" algn="just" defTabSz="685800" rtl="0" eaLnBrk="1" latinLnBrk="0" hangingPunct="1">
        <a:lnSpc>
          <a:spcPct val="90000"/>
        </a:lnSpc>
        <a:spcBef>
          <a:spcPts val="375"/>
        </a:spcBef>
        <a:buFont typeface="Wingdings 3" panose="05040102010807070707" pitchFamily="18" charset="2"/>
        <a:buChar char=""/>
        <a:defRPr sz="1125"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w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0.wmf"/><Relationship Id="rId1" Type="http://schemas.openxmlformats.org/officeDocument/2006/relationships/slideLayout" Target="../slideLayouts/slideLayout8.xml"/></Relationships>
</file>

<file path=ppt/slides/_rels/slide10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125.png"/></Relationships>
</file>

<file path=ppt/slides/_rels/slide1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image" Target="../media/image134.emf"/><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8.xml"/></Relationships>
</file>

<file path=ppt/slides/_rels/slide1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8.xml"/></Relationships>
</file>

<file path=ppt/slides/_rels/slide17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8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8.xml"/></Relationships>
</file>

<file path=ppt/slides/_rels/slide21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8.xml"/></Relationships>
</file>

<file path=ppt/slides/_rels/slide23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8.xml"/></Relationships>
</file>

<file path=ppt/slides/_rels/slide235.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8.xml"/></Relationships>
</file>

<file path=ppt/slides/_rels/slide23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8.xml"/></Relationships>
</file>

<file path=ppt/slides/_rels/slide238.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hyperlink" Target="https://lithiumhub.com/lithium-deep-cycle-batteries/lithium-rv-batteries/" TargetMode="Externa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hyperlink" Target="https://www.hp.com/us-en/shop/cat/laptops" TargetMode="External"/><Relationship Id="rId2" Type="http://schemas.openxmlformats.org/officeDocument/2006/relationships/hyperlink" Target="https://www.hp.com/us-en/shop/cv/batteryfinder" TargetMode="External"/><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8.xml"/></Relationships>
</file>

<file path=ppt/slides/_rels/slide292.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image" Target="../media/image269.png"/><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image" Target="../media/image273.png"/><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2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2" Type="http://schemas.openxmlformats.org/officeDocument/2006/relationships/image" Target="../media/image280.pn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image" Target="../media/image283.png"/><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image" Target="../media/image285.png"/><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34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288.png"/><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344.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91.png"/><Relationship Id="rId1" Type="http://schemas.openxmlformats.org/officeDocument/2006/relationships/slideLayout" Target="../slideLayouts/slideLayout2.xml"/><Relationship Id="rId4" Type="http://schemas.openxmlformats.org/officeDocument/2006/relationships/image" Target="../media/image293.png"/></Relationships>
</file>

<file path=ppt/slides/_rels/slide345.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2" Type="http://schemas.openxmlformats.org/officeDocument/2006/relationships/image" Target="../media/image299.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image" Target="../media/image300.png"/><Relationship Id="rId1" Type="http://schemas.openxmlformats.org/officeDocument/2006/relationships/slideLayout" Target="../slideLayouts/slideLayout2.xml"/><Relationship Id="rId4" Type="http://schemas.openxmlformats.org/officeDocument/2006/relationships/image" Target="../media/image302.png"/></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303.png"/><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2" Type="http://schemas.openxmlformats.org/officeDocument/2006/relationships/image" Target="../media/image306.png"/><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2.xml"/><Relationship Id="rId4" Type="http://schemas.openxmlformats.org/officeDocument/2006/relationships/image" Target="../media/image309.png"/></Relationships>
</file>

<file path=ppt/slides/_rels/slide35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0.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9.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1.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382.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8.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8.xml"/></Relationships>
</file>

<file path=ppt/slides/_rels/slide385.xml.rels><?xml version="1.0" encoding="UTF-8" standalone="yes"?>
<Relationships xmlns="http://schemas.openxmlformats.org/package/2006/relationships"><Relationship Id="rId2" Type="http://schemas.openxmlformats.org/officeDocument/2006/relationships/image" Target="../media/image331.jpeg"/><Relationship Id="rId1" Type="http://schemas.openxmlformats.org/officeDocument/2006/relationships/slideLayout" Target="../slideLayouts/slideLayout8.xml"/></Relationships>
</file>

<file path=ppt/slides/_rels/slide386.xml.rels><?xml version="1.0" encoding="UTF-8" standalone="yes"?>
<Relationships xmlns="http://schemas.openxmlformats.org/package/2006/relationships"><Relationship Id="rId2" Type="http://schemas.openxmlformats.org/officeDocument/2006/relationships/image" Target="../media/image332.jpeg"/><Relationship Id="rId1" Type="http://schemas.openxmlformats.org/officeDocument/2006/relationships/slideLayout" Target="../slideLayouts/slideLayout8.xml"/></Relationships>
</file>

<file path=ppt/slides/_rels/slide387.xml.rels><?xml version="1.0" encoding="UTF-8" standalone="yes"?>
<Relationships xmlns="http://schemas.openxmlformats.org/package/2006/relationships"><Relationship Id="rId2" Type="http://schemas.openxmlformats.org/officeDocument/2006/relationships/image" Target="../media/image333.jpeg"/><Relationship Id="rId1" Type="http://schemas.openxmlformats.org/officeDocument/2006/relationships/slideLayout" Target="../slideLayouts/slideLayout8.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www.thewindpower.net/"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5FBC4-268A-1F71-C27E-3E26536424CB}"/>
              </a:ext>
            </a:extLst>
          </p:cNvPr>
          <p:cNvSpPr>
            <a:spLocks noGrp="1"/>
          </p:cNvSpPr>
          <p:nvPr>
            <p:ph type="ctrTitle"/>
          </p:nvPr>
        </p:nvSpPr>
        <p:spPr/>
        <p:txBody>
          <a:bodyPr/>
          <a:lstStyle/>
          <a:p>
            <a:r>
              <a:rPr lang="en-US" dirty="0"/>
              <a:t>Introduction</a:t>
            </a:r>
          </a:p>
        </p:txBody>
      </p:sp>
    </p:spTree>
    <p:extLst>
      <p:ext uri="{BB962C8B-B14F-4D97-AF65-F5344CB8AC3E}">
        <p14:creationId xmlns:p14="http://schemas.microsoft.com/office/powerpoint/2010/main" val="22798498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A86DB-B07B-A84B-AE29-A3644C065F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2E46AA-7B65-EF3D-D640-A37F7E60B68F}"/>
              </a:ext>
            </a:extLst>
          </p:cNvPr>
          <p:cNvSpPr>
            <a:spLocks noGrp="1"/>
          </p:cNvSpPr>
          <p:nvPr>
            <p:ph type="title"/>
          </p:nvPr>
        </p:nvSpPr>
        <p:spPr/>
        <p:txBody>
          <a:bodyPr>
            <a:normAutofit/>
          </a:bodyPr>
          <a:lstStyle/>
          <a:p>
            <a:r>
              <a:rPr lang="en-US" dirty="0"/>
              <a:t>Some Provocative Comments (Continued)</a:t>
            </a:r>
          </a:p>
        </p:txBody>
      </p:sp>
      <p:sp>
        <p:nvSpPr>
          <p:cNvPr id="3" name="Content Placeholder 2">
            <a:extLst>
              <a:ext uri="{FF2B5EF4-FFF2-40B4-BE49-F238E27FC236}">
                <a16:creationId xmlns:a16="http://schemas.microsoft.com/office/drawing/2014/main" id="{C3CCA70C-0206-7171-DF5A-ED5653A9F575}"/>
              </a:ext>
            </a:extLst>
          </p:cNvPr>
          <p:cNvSpPr>
            <a:spLocks noGrp="1"/>
          </p:cNvSpPr>
          <p:nvPr>
            <p:ph idx="1"/>
          </p:nvPr>
        </p:nvSpPr>
        <p:spPr/>
        <p:txBody>
          <a:bodyPr>
            <a:normAutofit/>
          </a:bodyPr>
          <a:lstStyle/>
          <a:p>
            <a:pPr algn="l"/>
            <a:r>
              <a:rPr lang="en-US" sz="2000" dirty="0"/>
              <a:t>Don’t make things seem complex by using big words – the issue with ancillary services is show fast can thermal plants react to sudden changes in wind or solar output that do not have the inertia of thermal plants. </a:t>
            </a:r>
          </a:p>
          <a:p>
            <a:pPr algn="l"/>
            <a:r>
              <a:rPr lang="en-US" sz="2000" dirty="0"/>
              <a:t>Don’t use general statements about how wind and solar together can diversify and lessen the need for ancillary services. Instead, get you hands dirty with PVGIS where you can do the analysis by yourself. </a:t>
            </a:r>
          </a:p>
          <a:p>
            <a:pPr algn="l"/>
            <a:r>
              <a:rPr lang="en-US" sz="2000" dirty="0"/>
              <a:t>A banker or a lawyer is so much better if he or she understands the underlying economics and technical aspects of what is in the contracts (i.e. batteries, solar or wind)</a:t>
            </a:r>
          </a:p>
          <a:p>
            <a:pPr algn="l"/>
            <a:r>
              <a:rPr lang="en-US" sz="2000" dirty="0"/>
              <a:t>With renewable and battery, you cannot do analysis using the old methods</a:t>
            </a:r>
          </a:p>
          <a:p>
            <a:pPr algn="l"/>
            <a:r>
              <a:rPr lang="en-US" sz="2000" dirty="0"/>
              <a:t>Simple is difficult and more important </a:t>
            </a:r>
          </a:p>
        </p:txBody>
      </p:sp>
    </p:spTree>
    <p:extLst>
      <p:ext uri="{BB962C8B-B14F-4D97-AF65-F5344CB8AC3E}">
        <p14:creationId xmlns:p14="http://schemas.microsoft.com/office/powerpoint/2010/main" val="40596422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dirty="0"/>
              <a:t>Example of Sources of Uncertainty</a:t>
            </a:r>
          </a:p>
        </p:txBody>
      </p:sp>
      <p:pic>
        <p:nvPicPr>
          <p:cNvPr id="88070" name="Picture 2"/>
          <p:cNvPicPr>
            <a:picLocks noGrp="1" noChangeAspect="1" noChangeArrowheads="1"/>
          </p:cNvPicPr>
          <p:nvPr>
            <p:ph idx="1"/>
          </p:nvPr>
        </p:nvPicPr>
        <p:blipFill>
          <a:blip r:embed="rId2" cstate="print"/>
          <a:stretch>
            <a:fillRect/>
          </a:stretch>
        </p:blipFill>
        <p:spPr>
          <a:xfrm>
            <a:off x="375460" y="2140552"/>
            <a:ext cx="7569200" cy="3860800"/>
          </a:xfrm>
        </p:spPr>
      </p:pic>
      <p:pic>
        <p:nvPicPr>
          <p:cNvPr id="88071" name="Picture 3"/>
          <p:cNvPicPr>
            <a:picLocks noChangeAspect="1" noChangeArrowheads="1"/>
          </p:cNvPicPr>
          <p:nvPr/>
        </p:nvPicPr>
        <p:blipFill>
          <a:blip r:embed="rId3" cstate="print"/>
          <a:srcRect/>
          <a:stretch>
            <a:fillRect/>
          </a:stretch>
        </p:blipFill>
        <p:spPr bwMode="auto">
          <a:xfrm>
            <a:off x="6078352" y="198390"/>
            <a:ext cx="3031959" cy="1957857"/>
          </a:xfrm>
          <a:prstGeom prst="rect">
            <a:avLst/>
          </a:prstGeom>
          <a:noFill/>
          <a:ln w="9525">
            <a:noFill/>
            <a:miter lim="800000"/>
            <a:headEnd/>
            <a:tailEnd/>
          </a:ln>
        </p:spPr>
      </p:pic>
    </p:spTree>
    <p:extLst>
      <p:ext uri="{BB962C8B-B14F-4D97-AF65-F5344CB8AC3E}">
        <p14:creationId xmlns:p14="http://schemas.microsoft.com/office/powerpoint/2010/main" val="1980625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13E2-FB37-482E-87CD-86F520DD0483}"/>
              </a:ext>
            </a:extLst>
          </p:cNvPr>
          <p:cNvSpPr>
            <a:spLocks noGrp="1"/>
          </p:cNvSpPr>
          <p:nvPr>
            <p:ph type="title"/>
          </p:nvPr>
        </p:nvSpPr>
        <p:spPr/>
        <p:txBody>
          <a:bodyPr/>
          <a:lstStyle/>
          <a:p>
            <a:r>
              <a:rPr lang="en-029" dirty="0"/>
              <a:t>Noise from Turbines</a:t>
            </a:r>
          </a:p>
        </p:txBody>
      </p:sp>
      <p:sp>
        <p:nvSpPr>
          <p:cNvPr id="3" name="Content Placeholder 2">
            <a:extLst>
              <a:ext uri="{FF2B5EF4-FFF2-40B4-BE49-F238E27FC236}">
                <a16:creationId xmlns:a16="http://schemas.microsoft.com/office/drawing/2014/main" id="{CC0241E3-167F-4DC3-9C9E-21585D8071AF}"/>
              </a:ext>
            </a:extLst>
          </p:cNvPr>
          <p:cNvSpPr>
            <a:spLocks noGrp="1"/>
          </p:cNvSpPr>
          <p:nvPr>
            <p:ph idx="1"/>
          </p:nvPr>
        </p:nvSpPr>
        <p:spPr/>
        <p:txBody>
          <a:bodyPr/>
          <a:lstStyle/>
          <a:p>
            <a:r>
              <a:rPr lang="en-029" dirty="0"/>
              <a:t>The amount of noise from turbines can be measured and guaranteed, unlike the flicker example</a:t>
            </a:r>
          </a:p>
        </p:txBody>
      </p:sp>
      <p:pic>
        <p:nvPicPr>
          <p:cNvPr id="4" name="Picture 3">
            <a:extLst>
              <a:ext uri="{FF2B5EF4-FFF2-40B4-BE49-F238E27FC236}">
                <a16:creationId xmlns:a16="http://schemas.microsoft.com/office/drawing/2014/main" id="{E403E401-6556-4C26-8F88-5714DD8A1771}"/>
              </a:ext>
            </a:extLst>
          </p:cNvPr>
          <p:cNvPicPr>
            <a:picLocks noChangeAspect="1"/>
          </p:cNvPicPr>
          <p:nvPr/>
        </p:nvPicPr>
        <p:blipFill>
          <a:blip r:embed="rId2"/>
          <a:stretch>
            <a:fillRect/>
          </a:stretch>
        </p:blipFill>
        <p:spPr>
          <a:xfrm>
            <a:off x="533400" y="3048000"/>
            <a:ext cx="8001000" cy="2073107"/>
          </a:xfrm>
          <a:prstGeom prst="rect">
            <a:avLst/>
          </a:prstGeom>
        </p:spPr>
      </p:pic>
    </p:spTree>
    <p:extLst>
      <p:ext uri="{BB962C8B-B14F-4D97-AF65-F5344CB8AC3E}">
        <p14:creationId xmlns:p14="http://schemas.microsoft.com/office/powerpoint/2010/main" val="4081451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5AF1-B3E5-4AD8-9164-94A79D8C15D9}"/>
              </a:ext>
            </a:extLst>
          </p:cNvPr>
          <p:cNvSpPr>
            <a:spLocks noGrp="1"/>
          </p:cNvSpPr>
          <p:nvPr>
            <p:ph type="title"/>
          </p:nvPr>
        </p:nvSpPr>
        <p:spPr/>
        <p:txBody>
          <a:bodyPr/>
          <a:lstStyle/>
          <a:p>
            <a:r>
              <a:rPr lang="en-029" dirty="0"/>
              <a:t>Risks from Avian Issues</a:t>
            </a:r>
          </a:p>
        </p:txBody>
      </p:sp>
      <p:sp>
        <p:nvSpPr>
          <p:cNvPr id="3" name="Content Placeholder 2">
            <a:extLst>
              <a:ext uri="{FF2B5EF4-FFF2-40B4-BE49-F238E27FC236}">
                <a16:creationId xmlns:a16="http://schemas.microsoft.com/office/drawing/2014/main" id="{DDB4D0DD-9065-477E-A242-9C9010D61DA9}"/>
              </a:ext>
            </a:extLst>
          </p:cNvPr>
          <p:cNvSpPr>
            <a:spLocks noGrp="1"/>
          </p:cNvSpPr>
          <p:nvPr>
            <p:ph idx="1"/>
          </p:nvPr>
        </p:nvSpPr>
        <p:spPr/>
        <p:txBody>
          <a:bodyPr/>
          <a:lstStyle/>
          <a:p>
            <a:r>
              <a:rPr lang="en-029" dirty="0"/>
              <a:t>Problems of birds can reduce the output of turbines.</a:t>
            </a:r>
          </a:p>
          <a:p>
            <a:pPr lvl="1"/>
            <a:r>
              <a:rPr lang="en-029" dirty="0"/>
              <a:t>Example in France when must stop turbines during bird migration</a:t>
            </a:r>
          </a:p>
          <a:p>
            <a:pPr lvl="1"/>
            <a:r>
              <a:rPr lang="en-029" dirty="0"/>
              <a:t>Example in Canada with reduction in generation and also costs for scientists</a:t>
            </a:r>
          </a:p>
          <a:p>
            <a:endParaRPr lang="en-029" dirty="0"/>
          </a:p>
        </p:txBody>
      </p:sp>
      <p:pic>
        <p:nvPicPr>
          <p:cNvPr id="5" name="Picture 4">
            <a:extLst>
              <a:ext uri="{FF2B5EF4-FFF2-40B4-BE49-F238E27FC236}">
                <a16:creationId xmlns:a16="http://schemas.microsoft.com/office/drawing/2014/main" id="{EB6AD387-9C12-4B34-BA86-D5909E63148E}"/>
              </a:ext>
            </a:extLst>
          </p:cNvPr>
          <p:cNvPicPr>
            <a:picLocks noChangeAspect="1"/>
          </p:cNvPicPr>
          <p:nvPr/>
        </p:nvPicPr>
        <p:blipFill>
          <a:blip r:embed="rId2"/>
          <a:stretch>
            <a:fillRect/>
          </a:stretch>
        </p:blipFill>
        <p:spPr>
          <a:xfrm>
            <a:off x="1192348" y="2701854"/>
            <a:ext cx="6368295" cy="2960868"/>
          </a:xfrm>
          <a:prstGeom prst="rect">
            <a:avLst/>
          </a:prstGeom>
        </p:spPr>
      </p:pic>
    </p:spTree>
    <p:extLst>
      <p:ext uri="{BB962C8B-B14F-4D97-AF65-F5344CB8AC3E}">
        <p14:creationId xmlns:p14="http://schemas.microsoft.com/office/powerpoint/2010/main" val="74924263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90E26-B01B-4F2C-9450-4AC00EB24DEA}"/>
              </a:ext>
            </a:extLst>
          </p:cNvPr>
          <p:cNvSpPr>
            <a:spLocks noGrp="1"/>
          </p:cNvSpPr>
          <p:nvPr>
            <p:ph type="title"/>
          </p:nvPr>
        </p:nvSpPr>
        <p:spPr/>
        <p:txBody>
          <a:bodyPr/>
          <a:lstStyle/>
          <a:p>
            <a:r>
              <a:rPr lang="en-029" dirty="0"/>
              <a:t>Additional Risks: Transmission Capacity</a:t>
            </a:r>
          </a:p>
        </p:txBody>
      </p:sp>
      <p:sp>
        <p:nvSpPr>
          <p:cNvPr id="3" name="Content Placeholder 2">
            <a:extLst>
              <a:ext uri="{FF2B5EF4-FFF2-40B4-BE49-F238E27FC236}">
                <a16:creationId xmlns:a16="http://schemas.microsoft.com/office/drawing/2014/main" id="{F8F578CB-E2AF-4ADD-93A9-4CB1E70714B0}"/>
              </a:ext>
            </a:extLst>
          </p:cNvPr>
          <p:cNvSpPr>
            <a:spLocks noGrp="1"/>
          </p:cNvSpPr>
          <p:nvPr>
            <p:ph idx="1"/>
          </p:nvPr>
        </p:nvSpPr>
        <p:spPr/>
        <p:txBody>
          <a:bodyPr/>
          <a:lstStyle/>
          <a:p>
            <a:r>
              <a:rPr lang="en-029" dirty="0"/>
              <a:t>Best Wind Sites not Located in Load Centres</a:t>
            </a:r>
          </a:p>
          <a:p>
            <a:pPr lvl="1"/>
            <a:r>
              <a:rPr lang="en-029" dirty="0"/>
              <a:t>Wind Producer may be responsible for transmission</a:t>
            </a:r>
          </a:p>
          <a:p>
            <a:pPr lvl="1"/>
            <a:r>
              <a:rPr lang="en-029" dirty="0"/>
              <a:t>Examples of curtailment</a:t>
            </a:r>
          </a:p>
          <a:p>
            <a:pPr lvl="2"/>
            <a:r>
              <a:rPr lang="en-029" dirty="0"/>
              <a:t>Lake Turkana</a:t>
            </a:r>
          </a:p>
          <a:p>
            <a:pPr lvl="2"/>
            <a:r>
              <a:rPr lang="en-029" dirty="0"/>
              <a:t>Oklahoma</a:t>
            </a:r>
          </a:p>
          <a:p>
            <a:pPr lvl="1"/>
            <a:r>
              <a:rPr lang="en-029" dirty="0"/>
              <a:t>Low Merchant Prices in Transmission Constrained Areas</a:t>
            </a:r>
          </a:p>
          <a:p>
            <a:pPr lvl="2"/>
            <a:r>
              <a:rPr lang="en-029" dirty="0"/>
              <a:t>Example: Montana and Off-peak Prices</a:t>
            </a:r>
          </a:p>
          <a:p>
            <a:endParaRPr lang="en-US" dirty="0"/>
          </a:p>
          <a:p>
            <a:r>
              <a:rPr lang="en-US" dirty="0"/>
              <a:t>NL has priority dispatch for RES. In addition, in case of curtailment compensation is paid. So far, curtailment is seemingly not an issue in NL.</a:t>
            </a:r>
          </a:p>
          <a:p>
            <a:endParaRPr lang="en-029" dirty="0"/>
          </a:p>
          <a:p>
            <a:pPr lvl="2"/>
            <a:endParaRPr lang="en-029" dirty="0"/>
          </a:p>
        </p:txBody>
      </p:sp>
    </p:spTree>
    <p:extLst>
      <p:ext uri="{BB962C8B-B14F-4D97-AF65-F5344CB8AC3E}">
        <p14:creationId xmlns:p14="http://schemas.microsoft.com/office/powerpoint/2010/main" val="35376061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60A6-68AE-4269-9C0B-FD76BCA71BDF}"/>
              </a:ext>
            </a:extLst>
          </p:cNvPr>
          <p:cNvSpPr>
            <a:spLocks noGrp="1"/>
          </p:cNvSpPr>
          <p:nvPr>
            <p:ph type="title"/>
          </p:nvPr>
        </p:nvSpPr>
        <p:spPr/>
        <p:txBody>
          <a:bodyPr>
            <a:normAutofit fontScale="90000"/>
          </a:bodyPr>
          <a:lstStyle/>
          <a:p>
            <a:r>
              <a:rPr lang="en-029" dirty="0"/>
              <a:t>Additional Risk: Partial Exposure to Merchant Power Price</a:t>
            </a:r>
          </a:p>
        </p:txBody>
      </p:sp>
      <p:sp>
        <p:nvSpPr>
          <p:cNvPr id="3" name="Content Placeholder 2">
            <a:extLst>
              <a:ext uri="{FF2B5EF4-FFF2-40B4-BE49-F238E27FC236}">
                <a16:creationId xmlns:a16="http://schemas.microsoft.com/office/drawing/2014/main" id="{1197EE1A-554E-420F-8B56-9FC776827604}"/>
              </a:ext>
            </a:extLst>
          </p:cNvPr>
          <p:cNvSpPr>
            <a:spLocks noGrp="1"/>
          </p:cNvSpPr>
          <p:nvPr>
            <p:ph idx="1"/>
          </p:nvPr>
        </p:nvSpPr>
        <p:spPr/>
        <p:txBody>
          <a:bodyPr/>
          <a:lstStyle/>
          <a:p>
            <a:r>
              <a:rPr lang="en-029" dirty="0"/>
              <a:t>History of Merchant Power and Merchant Power Problems at the Turn of the Century</a:t>
            </a:r>
          </a:p>
          <a:p>
            <a:r>
              <a:rPr lang="en-029" dirty="0"/>
              <a:t>Debt Structuring with Merchant Power Risk</a:t>
            </a:r>
          </a:p>
          <a:p>
            <a:r>
              <a:rPr lang="en-029" dirty="0"/>
              <a:t>Examples of Merchant Power Risk in PPA Contracts</a:t>
            </a:r>
          </a:p>
        </p:txBody>
      </p:sp>
    </p:spTree>
    <p:extLst>
      <p:ext uri="{BB962C8B-B14F-4D97-AF65-F5344CB8AC3E}">
        <p14:creationId xmlns:p14="http://schemas.microsoft.com/office/powerpoint/2010/main" val="7931111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0FCF8-5FA6-4CB2-A2F1-3A27FC92B77A}"/>
              </a:ext>
            </a:extLst>
          </p:cNvPr>
          <p:cNvSpPr>
            <a:spLocks noGrp="1"/>
          </p:cNvSpPr>
          <p:nvPr>
            <p:ph type="title"/>
          </p:nvPr>
        </p:nvSpPr>
        <p:spPr/>
        <p:txBody>
          <a:bodyPr/>
          <a:lstStyle/>
          <a:p>
            <a:r>
              <a:rPr lang="en-029" dirty="0"/>
              <a:t>Additional Risks: Shadow Flicker</a:t>
            </a:r>
          </a:p>
        </p:txBody>
      </p:sp>
      <p:sp>
        <p:nvSpPr>
          <p:cNvPr id="3" name="Content Placeholder 2">
            <a:extLst>
              <a:ext uri="{FF2B5EF4-FFF2-40B4-BE49-F238E27FC236}">
                <a16:creationId xmlns:a16="http://schemas.microsoft.com/office/drawing/2014/main" id="{AB20D161-320F-4062-8782-FAFE1836A516}"/>
              </a:ext>
            </a:extLst>
          </p:cNvPr>
          <p:cNvSpPr>
            <a:spLocks noGrp="1"/>
          </p:cNvSpPr>
          <p:nvPr>
            <p:ph idx="1"/>
          </p:nvPr>
        </p:nvSpPr>
        <p:spPr/>
        <p:txBody>
          <a:bodyPr>
            <a:normAutofit/>
          </a:bodyPr>
          <a:lstStyle/>
          <a:p>
            <a:pPr algn="l"/>
            <a:r>
              <a:rPr lang="en-US" sz="1800" i="1" dirty="0"/>
              <a:t>What is shadow flicker in wind and is it a big deal</a:t>
            </a:r>
          </a:p>
          <a:p>
            <a:pPr algn="l"/>
            <a:r>
              <a:rPr lang="en-US" sz="1800" dirty="0"/>
              <a:t>Shadow flicker is the intermittent shadow casted by the moving wind blades of a wind turbine. The extent of its impact depends on the latitude of the project, time of the day, time of the year, turbine height, blade length, distance between the impacted dwelling and the turbine, the window placement of the dwelling etc.</a:t>
            </a:r>
          </a:p>
          <a:p>
            <a:pPr algn="l"/>
            <a:r>
              <a:rPr lang="en-US" sz="1800" dirty="0"/>
              <a:t>Depends on the project and buildings in the vicinity and the rules &amp; regulations. Some projects need to stop turbines for specific times for shadow flicker reasons. </a:t>
            </a:r>
          </a:p>
          <a:p>
            <a:pPr algn="l"/>
            <a:r>
              <a:rPr lang="en-US" sz="1800" dirty="0"/>
              <a:t>Certain governing bodies have clear regulations on shadow flicker, e.g. max number of shadow hours casted at a dwelling. Even if there is no clear written regulations, residence (participating or not participating in the project) can express concerns during public comment period of a permitting process if there is one. Shadow flicker can be modeled using commercially available software like wind pro.</a:t>
            </a:r>
            <a:endParaRPr lang="en-029" sz="1800" dirty="0"/>
          </a:p>
        </p:txBody>
      </p:sp>
    </p:spTree>
    <p:extLst>
      <p:ext uri="{BB962C8B-B14F-4D97-AF65-F5344CB8AC3E}">
        <p14:creationId xmlns:p14="http://schemas.microsoft.com/office/powerpoint/2010/main" val="227278088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98A4-84B0-43B7-A3BA-EC514F542FAF}"/>
              </a:ext>
            </a:extLst>
          </p:cNvPr>
          <p:cNvSpPr>
            <a:spLocks noGrp="1"/>
          </p:cNvSpPr>
          <p:nvPr>
            <p:ph type="title"/>
          </p:nvPr>
        </p:nvSpPr>
        <p:spPr/>
        <p:txBody>
          <a:bodyPr/>
          <a:lstStyle/>
          <a:p>
            <a:r>
              <a:rPr lang="en-029" dirty="0"/>
              <a:t>Counter Party Risk and O&amp;M Contracts</a:t>
            </a:r>
          </a:p>
        </p:txBody>
      </p:sp>
      <p:sp>
        <p:nvSpPr>
          <p:cNvPr id="3" name="Content Placeholder 2">
            <a:extLst>
              <a:ext uri="{FF2B5EF4-FFF2-40B4-BE49-F238E27FC236}">
                <a16:creationId xmlns:a16="http://schemas.microsoft.com/office/drawing/2014/main" id="{E65722AE-70FF-4111-97A6-141860193E53}"/>
              </a:ext>
            </a:extLst>
          </p:cNvPr>
          <p:cNvSpPr>
            <a:spLocks noGrp="1"/>
          </p:cNvSpPr>
          <p:nvPr>
            <p:ph idx="1"/>
          </p:nvPr>
        </p:nvSpPr>
        <p:spPr/>
        <p:txBody>
          <a:bodyPr/>
          <a:lstStyle/>
          <a:p>
            <a:r>
              <a:rPr lang="en-US" sz="1800" dirty="0"/>
              <a:t>Replacement of the EPC/maintenance contractor --Consider a case where the turbine manufacturer/supplier will build the wind farm (EPC contract, full scope) and will also maintain it (the turbines, maintenance agreement). </a:t>
            </a:r>
          </a:p>
          <a:p>
            <a:endParaRPr lang="en-US" dirty="0"/>
          </a:p>
          <a:p>
            <a:pPr lvl="1"/>
            <a:r>
              <a:rPr lang="en-US" sz="1800" dirty="0"/>
              <a:t>Is the turbine manufacturer/supplier easy to replace (for example in case of bankruptcy)?</a:t>
            </a:r>
          </a:p>
          <a:p>
            <a:pPr lvl="1"/>
            <a:r>
              <a:rPr lang="en-US" sz="1800" dirty="0"/>
              <a:t>Can a replacement turbine manufacturer/supplier maintain the current installed turbines and replace its parts? </a:t>
            </a:r>
          </a:p>
          <a:p>
            <a:pPr lvl="1"/>
            <a:r>
              <a:rPr lang="en-US" sz="1800" dirty="0"/>
              <a:t>Or, are parts and turbines very (brand) specific and do they need to install their own turbines (or even windmills)? </a:t>
            </a:r>
          </a:p>
          <a:p>
            <a:pPr lvl="1"/>
            <a:r>
              <a:rPr lang="en-US" sz="1800" dirty="0"/>
              <a:t>Do these turbine manufacturers/suppliers use parts from subcontractors or is everything designed and built in-house and very specific? </a:t>
            </a:r>
          </a:p>
        </p:txBody>
      </p:sp>
    </p:spTree>
    <p:extLst>
      <p:ext uri="{BB962C8B-B14F-4D97-AF65-F5344CB8AC3E}">
        <p14:creationId xmlns:p14="http://schemas.microsoft.com/office/powerpoint/2010/main" val="7962991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p:txBody>
          <a:bodyPr>
            <a:normAutofit fontScale="90000"/>
          </a:bodyPr>
          <a:lstStyle/>
          <a:p>
            <a:r>
              <a:rPr lang="en-US" dirty="0"/>
              <a:t>Nightmare Graph and Missing the P90 – Fitch Report</a:t>
            </a:r>
          </a:p>
        </p:txBody>
      </p:sp>
      <p:pic>
        <p:nvPicPr>
          <p:cNvPr id="138243" name="Picture 4"/>
          <p:cNvPicPr>
            <a:picLocks noGrp="1" noChangeAspect="1" noChangeArrowheads="1"/>
          </p:cNvPicPr>
          <p:nvPr>
            <p:ph idx="4294967295"/>
          </p:nvPr>
        </p:nvPicPr>
        <p:blipFill>
          <a:blip r:embed="rId2" cstate="print"/>
          <a:srcRect/>
          <a:stretch>
            <a:fillRect/>
          </a:stretch>
        </p:blipFill>
        <p:spPr>
          <a:xfrm>
            <a:off x="804863" y="1536065"/>
            <a:ext cx="7424737" cy="5054600"/>
          </a:xfrm>
          <a:noFill/>
        </p:spPr>
      </p:pic>
    </p:spTree>
    <p:extLst>
      <p:ext uri="{BB962C8B-B14F-4D97-AF65-F5344CB8AC3E}">
        <p14:creationId xmlns:p14="http://schemas.microsoft.com/office/powerpoint/2010/main" val="33873102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1D058-8704-49B4-9248-C9EE3A1CBC51}"/>
              </a:ext>
            </a:extLst>
          </p:cNvPr>
          <p:cNvSpPr>
            <a:spLocks noGrp="1"/>
          </p:cNvSpPr>
          <p:nvPr>
            <p:ph type="title"/>
          </p:nvPr>
        </p:nvSpPr>
        <p:spPr/>
        <p:txBody>
          <a:bodyPr/>
          <a:lstStyle/>
          <a:p>
            <a:r>
              <a:rPr lang="en-US" dirty="0"/>
              <a:t>DSCR to Accept 90% or 99% Uncertainty</a:t>
            </a:r>
          </a:p>
        </p:txBody>
      </p:sp>
      <p:sp>
        <p:nvSpPr>
          <p:cNvPr id="3" name="Text Placeholder 2">
            <a:extLst>
              <a:ext uri="{FF2B5EF4-FFF2-40B4-BE49-F238E27FC236}">
                <a16:creationId xmlns:a16="http://schemas.microsoft.com/office/drawing/2014/main" id="{D1FE3915-C3F1-4FD7-A195-84777D8EE7D7}"/>
              </a:ext>
            </a:extLst>
          </p:cNvPr>
          <p:cNvSpPr>
            <a:spLocks noGrp="1"/>
          </p:cNvSpPr>
          <p:nvPr>
            <p:ph idx="1"/>
          </p:nvPr>
        </p:nvSpPr>
        <p:spPr/>
        <p:txBody>
          <a:bodyPr/>
          <a:lstStyle/>
          <a:p>
            <a:r>
              <a:rPr lang="en-US" dirty="0"/>
              <a:t>The total of individual simulations has the MSE when the variables are independent</a:t>
            </a:r>
          </a:p>
          <a:p>
            <a:endParaRPr lang="en-US" dirty="0"/>
          </a:p>
          <a:p>
            <a:endParaRPr lang="en-US" dirty="0"/>
          </a:p>
        </p:txBody>
      </p:sp>
      <p:pic>
        <p:nvPicPr>
          <p:cNvPr id="7" name="Picture 6" descr="Graphical user interface&#10;&#10;Description automatically generated with medium confidence">
            <a:extLst>
              <a:ext uri="{FF2B5EF4-FFF2-40B4-BE49-F238E27FC236}">
                <a16:creationId xmlns:a16="http://schemas.microsoft.com/office/drawing/2014/main" id="{678A1A79-3E53-4014-B559-E9BF8D5B15DD}"/>
              </a:ext>
            </a:extLst>
          </p:cNvPr>
          <p:cNvPicPr>
            <a:picLocks noChangeAspect="1"/>
          </p:cNvPicPr>
          <p:nvPr/>
        </p:nvPicPr>
        <p:blipFill>
          <a:blip r:embed="rId2"/>
          <a:stretch>
            <a:fillRect/>
          </a:stretch>
        </p:blipFill>
        <p:spPr>
          <a:xfrm>
            <a:off x="642742" y="1709633"/>
            <a:ext cx="7422957" cy="4370066"/>
          </a:xfrm>
          <a:prstGeom prst="rect">
            <a:avLst/>
          </a:prstGeom>
        </p:spPr>
      </p:pic>
    </p:spTree>
    <p:extLst>
      <p:ext uri="{BB962C8B-B14F-4D97-AF65-F5344CB8AC3E}">
        <p14:creationId xmlns:p14="http://schemas.microsoft.com/office/powerpoint/2010/main" val="27343807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758E1-E217-4C04-826E-1CD745E3811F}"/>
              </a:ext>
            </a:extLst>
          </p:cNvPr>
          <p:cNvSpPr>
            <a:spLocks noGrp="1"/>
          </p:cNvSpPr>
          <p:nvPr>
            <p:ph type="title"/>
          </p:nvPr>
        </p:nvSpPr>
        <p:spPr/>
        <p:txBody>
          <a:bodyPr/>
          <a:lstStyle/>
          <a:p>
            <a:r>
              <a:rPr lang="en-029" dirty="0"/>
              <a:t>1-year and 10-year P90, P50 etc.</a:t>
            </a:r>
          </a:p>
        </p:txBody>
      </p:sp>
      <p:pic>
        <p:nvPicPr>
          <p:cNvPr id="4" name="Content Placeholder 3">
            <a:extLst>
              <a:ext uri="{FF2B5EF4-FFF2-40B4-BE49-F238E27FC236}">
                <a16:creationId xmlns:a16="http://schemas.microsoft.com/office/drawing/2014/main" id="{0AA984B5-CD14-4896-9218-6637751A9322}"/>
              </a:ext>
            </a:extLst>
          </p:cNvPr>
          <p:cNvPicPr>
            <a:picLocks noGrp="1" noChangeAspect="1"/>
          </p:cNvPicPr>
          <p:nvPr>
            <p:ph idx="1"/>
          </p:nvPr>
        </p:nvPicPr>
        <p:blipFill>
          <a:blip r:embed="rId2"/>
          <a:stretch>
            <a:fillRect/>
          </a:stretch>
        </p:blipFill>
        <p:spPr>
          <a:xfrm>
            <a:off x="635837" y="1209675"/>
            <a:ext cx="7654838" cy="4692650"/>
          </a:xfrm>
          <a:prstGeom prst="rect">
            <a:avLst/>
          </a:prstGeom>
        </p:spPr>
      </p:pic>
    </p:spTree>
    <p:extLst>
      <p:ext uri="{BB962C8B-B14F-4D97-AF65-F5344CB8AC3E}">
        <p14:creationId xmlns:p14="http://schemas.microsoft.com/office/powerpoint/2010/main" val="2744820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02185-9DA2-3576-469A-835E724FB26A}"/>
              </a:ext>
            </a:extLst>
          </p:cNvPr>
          <p:cNvSpPr>
            <a:spLocks noGrp="1"/>
          </p:cNvSpPr>
          <p:nvPr>
            <p:ph type="title"/>
          </p:nvPr>
        </p:nvSpPr>
        <p:spPr/>
        <p:txBody>
          <a:bodyPr/>
          <a:lstStyle/>
          <a:p>
            <a:r>
              <a:rPr lang="en-US" dirty="0"/>
              <a:t>Concentrate on Numbers</a:t>
            </a:r>
          </a:p>
        </p:txBody>
      </p:sp>
      <p:sp>
        <p:nvSpPr>
          <p:cNvPr id="3" name="Content Placeholder 2">
            <a:extLst>
              <a:ext uri="{FF2B5EF4-FFF2-40B4-BE49-F238E27FC236}">
                <a16:creationId xmlns:a16="http://schemas.microsoft.com/office/drawing/2014/main" id="{399536AB-ED87-9AFB-AB73-53B6C59C2313}"/>
              </a:ext>
            </a:extLst>
          </p:cNvPr>
          <p:cNvSpPr>
            <a:spLocks noGrp="1"/>
          </p:cNvSpPr>
          <p:nvPr>
            <p:ph idx="1"/>
          </p:nvPr>
        </p:nvSpPr>
        <p:spPr/>
        <p:txBody>
          <a:bodyPr>
            <a:normAutofit lnSpcReduction="10000"/>
          </a:bodyPr>
          <a:lstStyle/>
          <a:p>
            <a:pPr algn="l"/>
            <a:r>
              <a:rPr lang="en-US" sz="2400" dirty="0"/>
              <a:t>There are many biases in analysis of renewable energy and storage</a:t>
            </a:r>
          </a:p>
          <a:p>
            <a:pPr algn="l"/>
            <a:r>
              <a:rPr lang="en-US" sz="2400" dirty="0"/>
              <a:t>Some want the answer and make general statements</a:t>
            </a:r>
          </a:p>
          <a:p>
            <a:pPr algn="l"/>
            <a:r>
              <a:rPr lang="en-US" sz="2400" dirty="0"/>
              <a:t>Some make aggressive assumptions to support a case</a:t>
            </a:r>
          </a:p>
          <a:p>
            <a:pPr algn="l"/>
            <a:r>
              <a:rPr lang="en-US" sz="2400" dirty="0"/>
              <a:t>The objective here is simple</a:t>
            </a:r>
          </a:p>
          <a:p>
            <a:pPr lvl="1" algn="l"/>
            <a:r>
              <a:rPr lang="en-US" sz="2000" dirty="0"/>
              <a:t>Find real data on costs, production and other parameters</a:t>
            </a:r>
          </a:p>
          <a:p>
            <a:pPr lvl="1" algn="l"/>
            <a:r>
              <a:rPr lang="en-US" sz="2000" dirty="0"/>
              <a:t>Develop unbiased analysis of alternatives</a:t>
            </a:r>
          </a:p>
          <a:p>
            <a:pPr lvl="1" algn="l"/>
            <a:r>
              <a:rPr lang="en-US" sz="2000" dirty="0"/>
              <a:t>Keep the analysis as simple as possible</a:t>
            </a:r>
          </a:p>
          <a:p>
            <a:pPr lvl="1" algn="l"/>
            <a:r>
              <a:rPr lang="en-US" sz="2000" dirty="0"/>
              <a:t>Focus on drivers of cost and output</a:t>
            </a:r>
          </a:p>
          <a:p>
            <a:pPr algn="l"/>
            <a:r>
              <a:rPr lang="en-US" sz="2150" dirty="0"/>
              <a:t>Not somebody who tells you that batteries are going to solve problems in the world without telling you how much they cost and how much they degrade</a:t>
            </a:r>
          </a:p>
          <a:p>
            <a:pPr algn="l"/>
            <a:r>
              <a:rPr lang="en-US" sz="2150" dirty="0"/>
              <a:t>How you present the data is a big deal</a:t>
            </a:r>
          </a:p>
        </p:txBody>
      </p:sp>
    </p:spTree>
    <p:extLst>
      <p:ext uri="{BB962C8B-B14F-4D97-AF65-F5344CB8AC3E}">
        <p14:creationId xmlns:p14="http://schemas.microsoft.com/office/powerpoint/2010/main" val="359832168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78486-4873-46D2-8A4C-E718386C97EE}"/>
              </a:ext>
            </a:extLst>
          </p:cNvPr>
          <p:cNvSpPr>
            <a:spLocks noGrp="1"/>
          </p:cNvSpPr>
          <p:nvPr>
            <p:ph type="title"/>
          </p:nvPr>
        </p:nvSpPr>
        <p:spPr/>
        <p:txBody>
          <a:bodyPr>
            <a:normAutofit fontScale="90000"/>
          </a:bodyPr>
          <a:lstStyle/>
          <a:p>
            <a:r>
              <a:rPr lang="en-029" dirty="0"/>
              <a:t>Compare the P50 versus P99 to DSCR from Wind Study</a:t>
            </a:r>
          </a:p>
        </p:txBody>
      </p:sp>
      <p:sp>
        <p:nvSpPr>
          <p:cNvPr id="3" name="Content Placeholder 2">
            <a:extLst>
              <a:ext uri="{FF2B5EF4-FFF2-40B4-BE49-F238E27FC236}">
                <a16:creationId xmlns:a16="http://schemas.microsoft.com/office/drawing/2014/main" id="{20464A5B-D06B-4D9E-87CF-1A25CE6C7E7D}"/>
              </a:ext>
            </a:extLst>
          </p:cNvPr>
          <p:cNvSpPr>
            <a:spLocks noGrp="1"/>
          </p:cNvSpPr>
          <p:nvPr>
            <p:ph idx="1"/>
          </p:nvPr>
        </p:nvSpPr>
        <p:spPr/>
        <p:txBody>
          <a:bodyPr/>
          <a:lstStyle/>
          <a:p>
            <a:pPr algn="l"/>
            <a:r>
              <a:rPr lang="en-029" dirty="0"/>
              <a:t>The difference between P50 and P99</a:t>
            </a:r>
          </a:p>
          <a:p>
            <a:pPr algn="l"/>
            <a:endParaRPr lang="en-029" dirty="0"/>
          </a:p>
        </p:txBody>
      </p:sp>
      <p:pic>
        <p:nvPicPr>
          <p:cNvPr id="5" name="Picture 4" descr="A picture containing receipt, text&#10;&#10;Description generated with very high confidence">
            <a:extLst>
              <a:ext uri="{FF2B5EF4-FFF2-40B4-BE49-F238E27FC236}">
                <a16:creationId xmlns:a16="http://schemas.microsoft.com/office/drawing/2014/main" id="{1F714010-CFD3-40A3-99CD-16FC8A307C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6200" y="1380809"/>
            <a:ext cx="4561103" cy="4668423"/>
          </a:xfrm>
          <a:prstGeom prst="rect">
            <a:avLst/>
          </a:prstGeom>
        </p:spPr>
      </p:pic>
    </p:spTree>
    <p:extLst>
      <p:ext uri="{BB962C8B-B14F-4D97-AF65-F5344CB8AC3E}">
        <p14:creationId xmlns:p14="http://schemas.microsoft.com/office/powerpoint/2010/main" val="18719966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7CD57-0DC0-1BD9-777D-74FFB9951B93}"/>
              </a:ext>
            </a:extLst>
          </p:cNvPr>
          <p:cNvSpPr>
            <a:spLocks noGrp="1"/>
          </p:cNvSpPr>
          <p:nvPr>
            <p:ph type="ctrTitle"/>
          </p:nvPr>
        </p:nvSpPr>
        <p:spPr>
          <a:xfrm>
            <a:off x="448641" y="2904392"/>
            <a:ext cx="7772400" cy="1767794"/>
          </a:xfrm>
        </p:spPr>
        <p:txBody>
          <a:bodyPr>
            <a:normAutofit fontScale="90000"/>
          </a:bodyPr>
          <a:lstStyle/>
          <a:p>
            <a:r>
              <a:rPr lang="en-US" dirty="0"/>
              <a:t>LCOE Mechanics</a:t>
            </a:r>
            <a:br>
              <a:rPr lang="en-US" dirty="0"/>
            </a:br>
            <a:br>
              <a:rPr lang="en-US" dirty="0"/>
            </a:br>
            <a:r>
              <a:rPr lang="en-US" dirty="0"/>
              <a:t>Understanding the</a:t>
            </a:r>
            <a:br>
              <a:rPr lang="en-US" dirty="0"/>
            </a:br>
            <a:r>
              <a:rPr lang="en-US" dirty="0"/>
              <a:t>Competitiveness and </a:t>
            </a:r>
            <a:br>
              <a:rPr lang="en-US" dirty="0"/>
            </a:br>
            <a:r>
              <a:rPr lang="en-US" dirty="0"/>
              <a:t>Drivers of Value </a:t>
            </a:r>
            <a:br>
              <a:rPr lang="en-US" dirty="0"/>
            </a:br>
            <a:r>
              <a:rPr lang="en-US" dirty="0"/>
              <a:t>for Renewable Energy</a:t>
            </a:r>
          </a:p>
        </p:txBody>
      </p:sp>
    </p:spTree>
    <p:extLst>
      <p:ext uri="{BB962C8B-B14F-4D97-AF65-F5344CB8AC3E}">
        <p14:creationId xmlns:p14="http://schemas.microsoft.com/office/powerpoint/2010/main" val="27733995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B0D76-06F8-E616-E3A5-61D1C5EFD8E3}"/>
              </a:ext>
            </a:extLst>
          </p:cNvPr>
          <p:cNvSpPr>
            <a:spLocks noGrp="1"/>
          </p:cNvSpPr>
          <p:nvPr>
            <p:ph type="title"/>
          </p:nvPr>
        </p:nvSpPr>
        <p:spPr/>
        <p:txBody>
          <a:bodyPr/>
          <a:lstStyle/>
          <a:p>
            <a:r>
              <a:rPr lang="en-US" dirty="0"/>
              <a:t>Overview of Section</a:t>
            </a:r>
          </a:p>
        </p:txBody>
      </p:sp>
      <p:sp>
        <p:nvSpPr>
          <p:cNvPr id="3" name="Content Placeholder 2">
            <a:extLst>
              <a:ext uri="{FF2B5EF4-FFF2-40B4-BE49-F238E27FC236}">
                <a16:creationId xmlns:a16="http://schemas.microsoft.com/office/drawing/2014/main" id="{D2E16A01-4138-E9A7-1CEB-EAC831CABD8E}"/>
              </a:ext>
            </a:extLst>
          </p:cNvPr>
          <p:cNvSpPr>
            <a:spLocks noGrp="1"/>
          </p:cNvSpPr>
          <p:nvPr>
            <p:ph idx="1"/>
          </p:nvPr>
        </p:nvSpPr>
        <p:spPr/>
        <p:txBody>
          <a:bodyPr/>
          <a:lstStyle/>
          <a:p>
            <a:r>
              <a:rPr lang="en-US" sz="1550" dirty="0"/>
              <a:t>Understand Economic Costs and Benefits with Levelised Cost of Electricity (LCOE)</a:t>
            </a:r>
          </a:p>
          <a:p>
            <a:pPr lvl="1"/>
            <a:r>
              <a:rPr lang="en-US" sz="1400" dirty="0"/>
              <a:t>Taking away mystery of LCOE</a:t>
            </a:r>
          </a:p>
          <a:p>
            <a:pPr lvl="1"/>
            <a:r>
              <a:rPr lang="en-US" sz="1400" dirty="0"/>
              <a:t>Drivers of LCOE</a:t>
            </a:r>
          </a:p>
          <a:p>
            <a:pPr lvl="1"/>
            <a:r>
              <a:rPr lang="en-US" sz="1400" dirty="0"/>
              <a:t>Reconciliation of LCOE and Simple Financial Model</a:t>
            </a:r>
          </a:p>
          <a:p>
            <a:pPr lvl="1"/>
            <a:r>
              <a:rPr lang="en-US" sz="1400" dirty="0"/>
              <a:t>Nuances of LCOE</a:t>
            </a:r>
          </a:p>
          <a:p>
            <a:pPr lvl="1"/>
            <a:r>
              <a:rPr lang="en-US" sz="1400" dirty="0"/>
              <a:t>Importance of Cost of Capital and Project Financing</a:t>
            </a:r>
          </a:p>
          <a:p>
            <a:pPr lvl="1"/>
            <a:r>
              <a:rPr lang="en-US" sz="1400" dirty="0"/>
              <a:t>Using LCOE to Evaluate Costs and Benefits of Renewable Energy</a:t>
            </a:r>
          </a:p>
          <a:p>
            <a:endParaRPr lang="en-US" dirty="0"/>
          </a:p>
          <a:p>
            <a:endParaRPr lang="en-US" dirty="0"/>
          </a:p>
        </p:txBody>
      </p:sp>
      <p:sp>
        <p:nvSpPr>
          <p:cNvPr id="4" name="Slide Number Placeholder 3">
            <a:extLst>
              <a:ext uri="{FF2B5EF4-FFF2-40B4-BE49-F238E27FC236}">
                <a16:creationId xmlns:a16="http://schemas.microsoft.com/office/drawing/2014/main" id="{3DE30CC4-9579-7AC1-5C1C-E4F2544A418A}"/>
              </a:ext>
            </a:extLst>
          </p:cNvPr>
          <p:cNvSpPr>
            <a:spLocks noGrp="1"/>
          </p:cNvSpPr>
          <p:nvPr>
            <p:ph type="sldNum" sz="quarter" idx="12"/>
          </p:nvPr>
        </p:nvSpPr>
        <p:spPr/>
        <p:txBody>
          <a:bodyPr/>
          <a:lstStyle/>
          <a:p>
            <a:fld id="{EB241CD2-1E45-42A3-B213-66A034DF9A3B}" type="slidenum">
              <a:rPr lang="en-GB" smtClean="0"/>
              <a:t>112</a:t>
            </a:fld>
            <a:endParaRPr lang="en-GB" dirty="0"/>
          </a:p>
        </p:txBody>
      </p:sp>
    </p:spTree>
    <p:extLst>
      <p:ext uri="{BB962C8B-B14F-4D97-AF65-F5344CB8AC3E}">
        <p14:creationId xmlns:p14="http://schemas.microsoft.com/office/powerpoint/2010/main" val="22652268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F949-8290-377D-326C-CF6544818FAF}"/>
              </a:ext>
            </a:extLst>
          </p:cNvPr>
          <p:cNvSpPr>
            <a:spLocks noGrp="1"/>
          </p:cNvSpPr>
          <p:nvPr>
            <p:ph type="title"/>
          </p:nvPr>
        </p:nvSpPr>
        <p:spPr/>
        <p:txBody>
          <a:bodyPr/>
          <a:lstStyle/>
          <a:p>
            <a:r>
              <a:rPr lang="en-US" dirty="0"/>
              <a:t>Objectives and Issues in this Section</a:t>
            </a:r>
          </a:p>
        </p:txBody>
      </p:sp>
      <p:sp>
        <p:nvSpPr>
          <p:cNvPr id="3" name="Content Placeholder 2">
            <a:extLst>
              <a:ext uri="{FF2B5EF4-FFF2-40B4-BE49-F238E27FC236}">
                <a16:creationId xmlns:a16="http://schemas.microsoft.com/office/drawing/2014/main" id="{F5D1671E-F76E-4900-CDEA-29A36364E685}"/>
              </a:ext>
            </a:extLst>
          </p:cNvPr>
          <p:cNvSpPr>
            <a:spLocks noGrp="1"/>
          </p:cNvSpPr>
          <p:nvPr>
            <p:ph idx="1"/>
          </p:nvPr>
        </p:nvSpPr>
        <p:spPr/>
        <p:txBody>
          <a:bodyPr>
            <a:normAutofit/>
          </a:bodyPr>
          <a:lstStyle/>
          <a:p>
            <a:r>
              <a:rPr lang="en-US" sz="2000" dirty="0"/>
              <a:t>Cost measurement</a:t>
            </a:r>
          </a:p>
          <a:p>
            <a:pPr lvl="1"/>
            <a:r>
              <a:rPr lang="en-US" sz="1800" dirty="0"/>
              <a:t>Fundamental issue in electricity of which is the best alternative</a:t>
            </a:r>
          </a:p>
          <a:p>
            <a:pPr lvl="1"/>
            <a:r>
              <a:rPr lang="en-US" sz="1800" dirty="0"/>
              <a:t>Understanding LCOE</a:t>
            </a:r>
          </a:p>
          <a:p>
            <a:pPr lvl="1"/>
            <a:r>
              <a:rPr lang="en-US" sz="1800" dirty="0"/>
              <a:t>How to Incorporate Battery Storage in LCOE</a:t>
            </a:r>
          </a:p>
          <a:p>
            <a:r>
              <a:rPr lang="en-US" sz="2000" dirty="0"/>
              <a:t>Drivers</a:t>
            </a:r>
          </a:p>
          <a:p>
            <a:pPr lvl="1"/>
            <a:r>
              <a:rPr lang="en-US" sz="1800" dirty="0"/>
              <a:t>Capital Cost (USD/kWp)</a:t>
            </a:r>
          </a:p>
          <a:p>
            <a:pPr lvl="1"/>
            <a:r>
              <a:rPr lang="en-US" sz="1800" dirty="0"/>
              <a:t>O&amp;M Cost (USD/kW-y)</a:t>
            </a:r>
          </a:p>
          <a:p>
            <a:pPr lvl="1"/>
            <a:r>
              <a:rPr lang="en-US" sz="1800" dirty="0"/>
              <a:t>Capacity Factor</a:t>
            </a:r>
          </a:p>
          <a:p>
            <a:pPr lvl="1"/>
            <a:r>
              <a:rPr lang="en-US" sz="1800" dirty="0"/>
              <a:t>Degradation</a:t>
            </a:r>
          </a:p>
          <a:p>
            <a:pPr lvl="1"/>
            <a:r>
              <a:rPr lang="en-US" sz="1800" dirty="0"/>
              <a:t>Required Project IRR</a:t>
            </a:r>
          </a:p>
          <a:p>
            <a:pPr lvl="1"/>
            <a:r>
              <a:rPr lang="en-US" sz="1800" dirty="0"/>
              <a:t>Inflation</a:t>
            </a:r>
          </a:p>
          <a:p>
            <a:pPr lvl="1"/>
            <a:endParaRPr lang="en-US" sz="1800" dirty="0"/>
          </a:p>
          <a:p>
            <a:pPr lvl="1"/>
            <a:endParaRPr lang="en-US" sz="1800" dirty="0"/>
          </a:p>
        </p:txBody>
      </p:sp>
      <p:sp>
        <p:nvSpPr>
          <p:cNvPr id="4" name="Slide Number Placeholder 3">
            <a:extLst>
              <a:ext uri="{FF2B5EF4-FFF2-40B4-BE49-F238E27FC236}">
                <a16:creationId xmlns:a16="http://schemas.microsoft.com/office/drawing/2014/main" id="{3238E394-63DC-B57D-CFD0-2391EB7E3135}"/>
              </a:ext>
            </a:extLst>
          </p:cNvPr>
          <p:cNvSpPr>
            <a:spLocks noGrp="1"/>
          </p:cNvSpPr>
          <p:nvPr>
            <p:ph type="sldNum" sz="quarter" idx="12"/>
          </p:nvPr>
        </p:nvSpPr>
        <p:spPr/>
        <p:txBody>
          <a:bodyPr/>
          <a:lstStyle/>
          <a:p>
            <a:fld id="{EB241CD2-1E45-42A3-B213-66A034DF9A3B}" type="slidenum">
              <a:rPr lang="en-GB" smtClean="0"/>
              <a:t>113</a:t>
            </a:fld>
            <a:endParaRPr lang="en-GB" dirty="0"/>
          </a:p>
        </p:txBody>
      </p:sp>
    </p:spTree>
    <p:extLst>
      <p:ext uri="{BB962C8B-B14F-4D97-AF65-F5344CB8AC3E}">
        <p14:creationId xmlns:p14="http://schemas.microsoft.com/office/powerpoint/2010/main" val="2162839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7523D-DE4D-7145-DE9D-C2498BF8FFD9}"/>
              </a:ext>
            </a:extLst>
          </p:cNvPr>
          <p:cNvSpPr>
            <a:spLocks noGrp="1"/>
          </p:cNvSpPr>
          <p:nvPr>
            <p:ph type="title"/>
          </p:nvPr>
        </p:nvSpPr>
        <p:spPr/>
        <p:txBody>
          <a:bodyPr/>
          <a:lstStyle/>
          <a:p>
            <a:r>
              <a:rPr lang="en-US" dirty="0"/>
              <a:t>German Solar Feed-In Tariffs</a:t>
            </a:r>
          </a:p>
        </p:txBody>
      </p:sp>
      <p:sp>
        <p:nvSpPr>
          <p:cNvPr id="3" name="Content Placeholder 2">
            <a:extLst>
              <a:ext uri="{FF2B5EF4-FFF2-40B4-BE49-F238E27FC236}">
                <a16:creationId xmlns:a16="http://schemas.microsoft.com/office/drawing/2014/main" id="{F028B4A3-6EED-4501-89F5-864F43F24CF4}"/>
              </a:ext>
            </a:extLst>
          </p:cNvPr>
          <p:cNvSpPr>
            <a:spLocks noGrp="1"/>
          </p:cNvSpPr>
          <p:nvPr>
            <p:ph idx="1"/>
          </p:nvPr>
        </p:nvSpPr>
        <p:spPr/>
        <p:txBody>
          <a:bodyPr/>
          <a:lstStyle/>
          <a:p>
            <a:endParaRPr lang="en-US" dirty="0"/>
          </a:p>
          <a:p>
            <a:endParaRPr lang="en-US" dirty="0"/>
          </a:p>
        </p:txBody>
      </p:sp>
      <p:pic>
        <p:nvPicPr>
          <p:cNvPr id="4" name="Picture 2" descr="A screenshot of a cell phone&#10;&#10;Description generated with very high confidence">
            <a:extLst>
              <a:ext uri="{FF2B5EF4-FFF2-40B4-BE49-F238E27FC236}">
                <a16:creationId xmlns:a16="http://schemas.microsoft.com/office/drawing/2014/main" id="{E1EEAFD4-BB66-5508-4FCB-23087F7DF8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244969" y="1520226"/>
            <a:ext cx="6058340" cy="439578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B1F76D69-1DD5-18D4-4052-E6DBFB57675D}"/>
              </a:ext>
            </a:extLst>
          </p:cNvPr>
          <p:cNvSpPr txBox="1"/>
          <p:nvPr/>
        </p:nvSpPr>
        <p:spPr>
          <a:xfrm>
            <a:off x="237744" y="2231136"/>
            <a:ext cx="1920240" cy="2308324"/>
          </a:xfrm>
          <a:prstGeom prst="rect">
            <a:avLst/>
          </a:prstGeom>
          <a:noFill/>
        </p:spPr>
        <p:txBody>
          <a:bodyPr wrap="square" rtlCol="0">
            <a:spAutoFit/>
          </a:bodyPr>
          <a:lstStyle/>
          <a:p>
            <a:r>
              <a:rPr lang="en-US" dirty="0"/>
              <a:t>Example of government policy that worked.  Idea to make very simple tariff to finance projects and then achieve scale.</a:t>
            </a:r>
          </a:p>
        </p:txBody>
      </p:sp>
    </p:spTree>
    <p:extLst>
      <p:ext uri="{BB962C8B-B14F-4D97-AF65-F5344CB8AC3E}">
        <p14:creationId xmlns:p14="http://schemas.microsoft.com/office/powerpoint/2010/main" val="111675148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German Tariffs for Alternative Sizes of PV</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313241"/>
            <a:ext cx="5819336" cy="5239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9893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97B63AC-B52D-4ABF-855D-5803DA9E0ECB}"/>
              </a:ext>
            </a:extLst>
          </p:cNvPr>
          <p:cNvSpPr>
            <a:spLocks noGrp="1"/>
          </p:cNvSpPr>
          <p:nvPr>
            <p:ph type="ctrTitle"/>
          </p:nvPr>
        </p:nvSpPr>
        <p:spPr>
          <a:xfrm>
            <a:off x="247245" y="951298"/>
            <a:ext cx="8649509" cy="488877"/>
          </a:xfrm>
        </p:spPr>
        <p:txBody>
          <a:bodyPr>
            <a:noAutofit/>
          </a:bodyPr>
          <a:lstStyle/>
          <a:p>
            <a:pPr algn="ctr"/>
            <a:r>
              <a:rPr lang="en-US" sz="3200" dirty="0"/>
              <a:t>Context of Subsided Prices – Compare 45 Euro/kWh with Merchant Prices of about 3 Euro Cents</a:t>
            </a:r>
          </a:p>
        </p:txBody>
      </p:sp>
      <p:pic>
        <p:nvPicPr>
          <p:cNvPr id="5" name="Content Placeholder 4">
            <a:extLst>
              <a:ext uri="{FF2B5EF4-FFF2-40B4-BE49-F238E27FC236}">
                <a16:creationId xmlns:a16="http://schemas.microsoft.com/office/drawing/2014/main" id="{E5F12474-F2AA-40DF-A49D-2873FCF21AEB}"/>
              </a:ext>
            </a:extLst>
          </p:cNvPr>
          <p:cNvPicPr>
            <a:picLocks noGrp="1" noChangeAspect="1"/>
          </p:cNvPicPr>
          <p:nvPr>
            <p:ph idx="4294967295"/>
          </p:nvPr>
        </p:nvPicPr>
        <p:blipFill>
          <a:blip r:embed="rId2"/>
          <a:stretch>
            <a:fillRect/>
          </a:stretch>
        </p:blipFill>
        <p:spPr>
          <a:xfrm>
            <a:off x="2894598" y="1898063"/>
            <a:ext cx="5746827" cy="4198671"/>
          </a:xfrm>
        </p:spPr>
      </p:pic>
      <p:sp>
        <p:nvSpPr>
          <p:cNvPr id="2" name="TextBox 1">
            <a:extLst>
              <a:ext uri="{FF2B5EF4-FFF2-40B4-BE49-F238E27FC236}">
                <a16:creationId xmlns:a16="http://schemas.microsoft.com/office/drawing/2014/main" id="{5FCBDD4C-0355-4AB3-9E30-F2C01D14DE09}"/>
              </a:ext>
            </a:extLst>
          </p:cNvPr>
          <p:cNvSpPr txBox="1"/>
          <p:nvPr/>
        </p:nvSpPr>
        <p:spPr>
          <a:xfrm>
            <a:off x="502575" y="3180897"/>
            <a:ext cx="1508760" cy="1384995"/>
          </a:xfrm>
          <a:prstGeom prst="rect">
            <a:avLst/>
          </a:prstGeom>
          <a:noFill/>
        </p:spPr>
        <p:txBody>
          <a:bodyPr wrap="square" rtlCol="0">
            <a:spAutoFit/>
          </a:bodyPr>
          <a:lstStyle/>
          <a:p>
            <a:r>
              <a:rPr lang="en-US" sz="1400" dirty="0"/>
              <a:t>Demonstrates that the economics of solar power can be driven by natural gas prices</a:t>
            </a:r>
          </a:p>
        </p:txBody>
      </p:sp>
    </p:spTree>
    <p:extLst>
      <p:ext uri="{BB962C8B-B14F-4D97-AF65-F5344CB8AC3E}">
        <p14:creationId xmlns:p14="http://schemas.microsoft.com/office/powerpoint/2010/main" val="1403275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BBBF73-449E-4895-A6E7-9514C369DEFB}"/>
              </a:ext>
            </a:extLst>
          </p:cNvPr>
          <p:cNvSpPr>
            <a:spLocks noGrp="1"/>
          </p:cNvSpPr>
          <p:nvPr>
            <p:ph type="ctrTitle"/>
          </p:nvPr>
        </p:nvSpPr>
        <p:spPr/>
        <p:txBody>
          <a:bodyPr/>
          <a:lstStyle/>
          <a:p>
            <a:r>
              <a:rPr lang="en-US" dirty="0"/>
              <a:t>Dubai 6 Cents per kWh in 2015</a:t>
            </a:r>
          </a:p>
        </p:txBody>
      </p:sp>
      <p:pic>
        <p:nvPicPr>
          <p:cNvPr id="5" name="Content Placeholder 4">
            <a:extLst>
              <a:ext uri="{FF2B5EF4-FFF2-40B4-BE49-F238E27FC236}">
                <a16:creationId xmlns:a16="http://schemas.microsoft.com/office/drawing/2014/main" id="{5D8BC6BF-89C8-4CDE-809C-8BEDD4D38C82}"/>
              </a:ext>
            </a:extLst>
          </p:cNvPr>
          <p:cNvPicPr>
            <a:picLocks noGrp="1" noChangeAspect="1"/>
          </p:cNvPicPr>
          <p:nvPr>
            <p:ph idx="4294967295"/>
          </p:nvPr>
        </p:nvPicPr>
        <p:blipFill>
          <a:blip r:embed="rId2"/>
          <a:stretch>
            <a:fillRect/>
          </a:stretch>
        </p:blipFill>
        <p:spPr>
          <a:xfrm>
            <a:off x="1587261" y="1296658"/>
            <a:ext cx="4613275" cy="4913313"/>
          </a:xfrm>
        </p:spPr>
      </p:pic>
    </p:spTree>
    <p:extLst>
      <p:ext uri="{BB962C8B-B14F-4D97-AF65-F5344CB8AC3E}">
        <p14:creationId xmlns:p14="http://schemas.microsoft.com/office/powerpoint/2010/main" val="280013648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C0B130-DB5E-44F5-B639-B1A1D6D3B35E}"/>
              </a:ext>
            </a:extLst>
          </p:cNvPr>
          <p:cNvSpPr>
            <a:spLocks noGrp="1"/>
          </p:cNvSpPr>
          <p:nvPr>
            <p:ph type="ctrTitle"/>
          </p:nvPr>
        </p:nvSpPr>
        <p:spPr/>
        <p:txBody>
          <a:bodyPr/>
          <a:lstStyle/>
          <a:p>
            <a:r>
              <a:rPr lang="en-US" dirty="0"/>
              <a:t>Examples of Very Low Solar Prices</a:t>
            </a:r>
          </a:p>
        </p:txBody>
      </p:sp>
      <p:sp>
        <p:nvSpPr>
          <p:cNvPr id="2" name="Content Placeholder 1">
            <a:extLst>
              <a:ext uri="{FF2B5EF4-FFF2-40B4-BE49-F238E27FC236}">
                <a16:creationId xmlns:a16="http://schemas.microsoft.com/office/drawing/2014/main" id="{AAC29396-EC6B-43C6-85DB-BF70D8D8ABA3}"/>
              </a:ext>
            </a:extLst>
          </p:cNvPr>
          <p:cNvSpPr>
            <a:spLocks noGrp="1"/>
          </p:cNvSpPr>
          <p:nvPr>
            <p:ph type="body" sz="quarter" idx="13"/>
          </p:nvPr>
        </p:nvSpPr>
        <p:spPr>
          <a:xfrm>
            <a:off x="247102" y="1136652"/>
            <a:ext cx="2780578" cy="4085588"/>
          </a:xfrm>
        </p:spPr>
        <p:txBody>
          <a:bodyPr>
            <a:normAutofit/>
          </a:bodyPr>
          <a:lstStyle/>
          <a:p>
            <a:pPr marL="0" indent="0">
              <a:buNone/>
            </a:pPr>
            <a:r>
              <a:rPr lang="en-US" sz="2400" dirty="0"/>
              <a:t>To see how far things have come, there are many projects now that are lower than 2 USD cents per kWh.</a:t>
            </a:r>
          </a:p>
          <a:p>
            <a:endParaRPr lang="en-US" sz="2400" dirty="0"/>
          </a:p>
        </p:txBody>
      </p:sp>
      <p:pic>
        <p:nvPicPr>
          <p:cNvPr id="5" name="Picture 4">
            <a:extLst>
              <a:ext uri="{FF2B5EF4-FFF2-40B4-BE49-F238E27FC236}">
                <a16:creationId xmlns:a16="http://schemas.microsoft.com/office/drawing/2014/main" id="{B140C91E-7CCB-4724-BE6A-48DBF8D6F0A2}"/>
              </a:ext>
            </a:extLst>
          </p:cNvPr>
          <p:cNvPicPr>
            <a:picLocks noChangeAspect="1"/>
          </p:cNvPicPr>
          <p:nvPr/>
        </p:nvPicPr>
        <p:blipFill>
          <a:blip r:embed="rId2"/>
          <a:stretch>
            <a:fillRect/>
          </a:stretch>
        </p:blipFill>
        <p:spPr>
          <a:xfrm>
            <a:off x="3256845" y="1285335"/>
            <a:ext cx="5212381" cy="4596861"/>
          </a:xfrm>
          <a:prstGeom prst="rect">
            <a:avLst/>
          </a:prstGeom>
        </p:spPr>
      </p:pic>
      <p:pic>
        <p:nvPicPr>
          <p:cNvPr id="6" name="Picture 5">
            <a:extLst>
              <a:ext uri="{FF2B5EF4-FFF2-40B4-BE49-F238E27FC236}">
                <a16:creationId xmlns:a16="http://schemas.microsoft.com/office/drawing/2014/main" id="{D782F1AD-0CDB-4B71-A71C-67505801497F}"/>
              </a:ext>
            </a:extLst>
          </p:cNvPr>
          <p:cNvPicPr>
            <a:picLocks noChangeAspect="1"/>
          </p:cNvPicPr>
          <p:nvPr/>
        </p:nvPicPr>
        <p:blipFill>
          <a:blip r:embed="rId3"/>
          <a:stretch>
            <a:fillRect/>
          </a:stretch>
        </p:blipFill>
        <p:spPr>
          <a:xfrm>
            <a:off x="336604" y="3331534"/>
            <a:ext cx="2216264" cy="3448227"/>
          </a:xfrm>
          <a:prstGeom prst="rect">
            <a:avLst/>
          </a:prstGeom>
        </p:spPr>
      </p:pic>
    </p:spTree>
    <p:extLst>
      <p:ext uri="{BB962C8B-B14F-4D97-AF65-F5344CB8AC3E}">
        <p14:creationId xmlns:p14="http://schemas.microsoft.com/office/powerpoint/2010/main" val="42254166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F01AB38-0C70-4C13-87A2-F2AC875258EB}"/>
              </a:ext>
            </a:extLst>
          </p:cNvPr>
          <p:cNvSpPr>
            <a:spLocks noGrp="1"/>
          </p:cNvSpPr>
          <p:nvPr>
            <p:ph idx="1"/>
          </p:nvPr>
        </p:nvSpPr>
        <p:spPr/>
        <p:txBody>
          <a:bodyPr/>
          <a:lstStyle/>
          <a:p>
            <a:r>
              <a:rPr lang="en-US" dirty="0"/>
              <a:t>Assume that there is inflation in the tariff</a:t>
            </a:r>
          </a:p>
          <a:p>
            <a:endParaRPr lang="en-US" dirty="0"/>
          </a:p>
        </p:txBody>
      </p:sp>
      <p:sp>
        <p:nvSpPr>
          <p:cNvPr id="3" name="Title 2">
            <a:extLst>
              <a:ext uri="{FF2B5EF4-FFF2-40B4-BE49-F238E27FC236}">
                <a16:creationId xmlns:a16="http://schemas.microsoft.com/office/drawing/2014/main" id="{E9EBEAAF-AA05-4507-8B67-B22DC0073EC1}"/>
              </a:ext>
            </a:extLst>
          </p:cNvPr>
          <p:cNvSpPr>
            <a:spLocks noGrp="1"/>
          </p:cNvSpPr>
          <p:nvPr>
            <p:ph type="title"/>
          </p:nvPr>
        </p:nvSpPr>
        <p:spPr/>
        <p:txBody>
          <a:bodyPr/>
          <a:lstStyle/>
          <a:p>
            <a:r>
              <a:rPr lang="en-US" dirty="0"/>
              <a:t>Low-Cost Solar Example</a:t>
            </a:r>
          </a:p>
        </p:txBody>
      </p:sp>
      <p:sp>
        <p:nvSpPr>
          <p:cNvPr id="4" name="Slide Number Placeholder 3">
            <a:extLst>
              <a:ext uri="{FF2B5EF4-FFF2-40B4-BE49-F238E27FC236}">
                <a16:creationId xmlns:a16="http://schemas.microsoft.com/office/drawing/2014/main" id="{C84EFB3F-0271-46C5-9F56-84841E6E7F98}"/>
              </a:ext>
            </a:extLst>
          </p:cNvPr>
          <p:cNvSpPr>
            <a:spLocks noGrp="1"/>
          </p:cNvSpPr>
          <p:nvPr>
            <p:ph type="sldNum" sz="quarter" idx="12"/>
          </p:nvPr>
        </p:nvSpPr>
        <p:spPr>
          <a:xfrm>
            <a:off x="8531258" y="6482601"/>
            <a:ext cx="546754" cy="266991"/>
          </a:xfrm>
          <a:prstGeom prst="rect">
            <a:avLst/>
          </a:prstGeom>
        </p:spPr>
        <p:txBody>
          <a:bodyPr/>
          <a:lstStyle>
            <a:defPPr>
              <a:defRPr lang="en-US"/>
            </a:defPPr>
            <a:lvl1pPr marL="0" algn="l" defTabSz="457200" rtl="0" eaLnBrk="1" latinLnBrk="0" hangingPunct="1">
              <a:defRPr sz="11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C3A1854-6B63-4059-B360-A3C4972BF0FC}" type="slidenum">
              <a:rPr lang="ko-KR" altLang="en-US" smtClean="0"/>
              <a:pPr algn="ctr"/>
              <a:t>119</a:t>
            </a:fld>
            <a:endParaRPr lang="ko-KR" altLang="en-US" dirty="0"/>
          </a:p>
        </p:txBody>
      </p:sp>
      <p:pic>
        <p:nvPicPr>
          <p:cNvPr id="6" name="Picture 5">
            <a:extLst>
              <a:ext uri="{FF2B5EF4-FFF2-40B4-BE49-F238E27FC236}">
                <a16:creationId xmlns:a16="http://schemas.microsoft.com/office/drawing/2014/main" id="{20C90974-35A7-449C-AED1-0B8BC603426E}"/>
              </a:ext>
            </a:extLst>
          </p:cNvPr>
          <p:cNvPicPr>
            <a:picLocks noChangeAspect="1"/>
          </p:cNvPicPr>
          <p:nvPr/>
        </p:nvPicPr>
        <p:blipFill>
          <a:blip r:embed="rId2"/>
          <a:stretch>
            <a:fillRect/>
          </a:stretch>
        </p:blipFill>
        <p:spPr>
          <a:xfrm>
            <a:off x="844934" y="2016051"/>
            <a:ext cx="7130666" cy="3800175"/>
          </a:xfrm>
          <a:prstGeom prst="rect">
            <a:avLst/>
          </a:prstGeom>
        </p:spPr>
      </p:pic>
    </p:spTree>
    <p:extLst>
      <p:ext uri="{BB962C8B-B14F-4D97-AF65-F5344CB8AC3E}">
        <p14:creationId xmlns:p14="http://schemas.microsoft.com/office/powerpoint/2010/main" val="1507906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6A28-ACE1-F876-8E50-5E4A0F0CE448}"/>
              </a:ext>
            </a:extLst>
          </p:cNvPr>
          <p:cNvSpPr>
            <a:spLocks noGrp="1"/>
          </p:cNvSpPr>
          <p:nvPr>
            <p:ph type="title"/>
          </p:nvPr>
        </p:nvSpPr>
        <p:spPr/>
        <p:txBody>
          <a:bodyPr>
            <a:normAutofit fontScale="90000"/>
          </a:bodyPr>
          <a:lstStyle/>
          <a:p>
            <a:r>
              <a:rPr lang="en-US" dirty="0"/>
              <a:t>Course Outline and Teaching Style – Be Mean Now and Not After the Course</a:t>
            </a:r>
          </a:p>
        </p:txBody>
      </p:sp>
      <p:sp>
        <p:nvSpPr>
          <p:cNvPr id="3" name="Content Placeholder 2">
            <a:extLst>
              <a:ext uri="{FF2B5EF4-FFF2-40B4-BE49-F238E27FC236}">
                <a16:creationId xmlns:a16="http://schemas.microsoft.com/office/drawing/2014/main" id="{97E07F3A-2028-8947-07E1-CEF44A8FEE9B}"/>
              </a:ext>
            </a:extLst>
          </p:cNvPr>
          <p:cNvSpPr>
            <a:spLocks noGrp="1"/>
          </p:cNvSpPr>
          <p:nvPr>
            <p:ph idx="1"/>
          </p:nvPr>
        </p:nvSpPr>
        <p:spPr/>
        <p:txBody>
          <a:bodyPr>
            <a:normAutofit/>
          </a:bodyPr>
          <a:lstStyle/>
          <a:p>
            <a:pPr algn="l"/>
            <a:r>
              <a:rPr lang="en-US" sz="2400" dirty="0"/>
              <a:t>This is not a university course – keep guiding me as to what you want</a:t>
            </a:r>
          </a:p>
          <a:p>
            <a:pPr algn="l"/>
            <a:r>
              <a:rPr lang="en-US" sz="2400" dirty="0"/>
              <a:t>It is important to not be overly structured and focus on what you want (e.g. how much hands-on financial modelling)</a:t>
            </a:r>
          </a:p>
          <a:p>
            <a:pPr algn="l"/>
            <a:r>
              <a:rPr lang="en-US" sz="2400" dirty="0"/>
              <a:t>Please comment on the course before it is too late.</a:t>
            </a:r>
          </a:p>
          <a:p>
            <a:pPr algn="l"/>
            <a:r>
              <a:rPr lang="en-US" sz="2400" dirty="0"/>
              <a:t>Please interrupt with any question or comment. </a:t>
            </a:r>
          </a:p>
          <a:p>
            <a:pPr algn="l"/>
            <a:r>
              <a:rPr lang="en-US" sz="2400" dirty="0"/>
              <a:t>You need breaks to avoid torture.</a:t>
            </a:r>
          </a:p>
          <a:p>
            <a:pPr algn="l"/>
            <a:r>
              <a:rPr lang="en-US" sz="2400" dirty="0"/>
              <a:t>Follow-up research and practice</a:t>
            </a:r>
          </a:p>
        </p:txBody>
      </p:sp>
    </p:spTree>
    <p:extLst>
      <p:ext uri="{BB962C8B-B14F-4D97-AF65-F5344CB8AC3E}">
        <p14:creationId xmlns:p14="http://schemas.microsoft.com/office/powerpoint/2010/main" val="8303067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02226-4EC1-E413-8D9E-FDEC961BE319}"/>
              </a:ext>
            </a:extLst>
          </p:cNvPr>
          <p:cNvSpPr>
            <a:spLocks noGrp="1"/>
          </p:cNvSpPr>
          <p:nvPr>
            <p:ph type="title"/>
          </p:nvPr>
        </p:nvSpPr>
        <p:spPr/>
        <p:txBody>
          <a:bodyPr/>
          <a:lstStyle/>
          <a:p>
            <a:r>
              <a:rPr lang="en-US" dirty="0"/>
              <a:t>LCOE Estimates for Discussed Later</a:t>
            </a:r>
          </a:p>
        </p:txBody>
      </p:sp>
      <p:sp>
        <p:nvSpPr>
          <p:cNvPr id="3" name="Content Placeholder 2">
            <a:extLst>
              <a:ext uri="{FF2B5EF4-FFF2-40B4-BE49-F238E27FC236}">
                <a16:creationId xmlns:a16="http://schemas.microsoft.com/office/drawing/2014/main" id="{55DF64E2-A338-C686-5729-8B8011AAA04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85DBA6A-B38E-91D0-C3C1-DBE35D94CD3E}"/>
              </a:ext>
            </a:extLst>
          </p:cNvPr>
          <p:cNvPicPr>
            <a:picLocks noChangeAspect="1"/>
          </p:cNvPicPr>
          <p:nvPr/>
        </p:nvPicPr>
        <p:blipFill>
          <a:blip r:embed="rId2"/>
          <a:stretch>
            <a:fillRect/>
          </a:stretch>
        </p:blipFill>
        <p:spPr>
          <a:xfrm>
            <a:off x="1115848" y="1412884"/>
            <a:ext cx="6897063" cy="5058481"/>
          </a:xfrm>
          <a:prstGeom prst="rect">
            <a:avLst/>
          </a:prstGeom>
        </p:spPr>
      </p:pic>
    </p:spTree>
    <p:extLst>
      <p:ext uri="{BB962C8B-B14F-4D97-AF65-F5344CB8AC3E}">
        <p14:creationId xmlns:p14="http://schemas.microsoft.com/office/powerpoint/2010/main" val="295062140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C4A8-13A3-9C0F-DC83-677CD6A6F0BF}"/>
              </a:ext>
            </a:extLst>
          </p:cNvPr>
          <p:cNvSpPr>
            <a:spLocks noGrp="1"/>
          </p:cNvSpPr>
          <p:nvPr>
            <p:ph type="title"/>
          </p:nvPr>
        </p:nvSpPr>
        <p:spPr>
          <a:xfrm>
            <a:off x="304799" y="623425"/>
            <a:ext cx="8274125" cy="653285"/>
          </a:xfrm>
        </p:spPr>
        <p:txBody>
          <a:bodyPr>
            <a:normAutofit fontScale="90000"/>
          </a:bodyPr>
          <a:lstStyle/>
          <a:p>
            <a:r>
              <a:rPr lang="en-US" dirty="0"/>
              <a:t>Section 3: Computation of Levelised Cost of Electricity with Battery Storage for Different Use Cases</a:t>
            </a:r>
          </a:p>
        </p:txBody>
      </p:sp>
      <p:sp>
        <p:nvSpPr>
          <p:cNvPr id="3" name="Content Placeholder 2">
            <a:extLst>
              <a:ext uri="{FF2B5EF4-FFF2-40B4-BE49-F238E27FC236}">
                <a16:creationId xmlns:a16="http://schemas.microsoft.com/office/drawing/2014/main" id="{D2E16B51-B9A4-B1B1-B32D-E8E3B370A045}"/>
              </a:ext>
            </a:extLst>
          </p:cNvPr>
          <p:cNvSpPr>
            <a:spLocks noGrp="1"/>
          </p:cNvSpPr>
          <p:nvPr>
            <p:ph idx="1"/>
          </p:nvPr>
        </p:nvSpPr>
        <p:spPr>
          <a:xfrm>
            <a:off x="304799" y="1813859"/>
            <a:ext cx="8425133" cy="3931566"/>
          </a:xfrm>
        </p:spPr>
        <p:txBody>
          <a:bodyPr>
            <a:normAutofit lnSpcReduction="10000"/>
          </a:bodyPr>
          <a:lstStyle/>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Alternative battery cases including Ancillary Services, Peaker Replacement, Movement of Power to Nighttime Peak and Base Load Case.</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batteries in LCOE with different assumptions for battery cost, battery life, battery degradation, battery round trip efficiency and battery dispatch</a:t>
            </a:r>
          </a:p>
          <a:p>
            <a:pPr marL="628650" marR="0" indent="-342900" algn="l">
              <a:lnSpc>
                <a:spcPct val="107000"/>
              </a:lnSpc>
              <a:spcAft>
                <a:spcPts val="800"/>
              </a:spcAft>
              <a:buFont typeface="+mj-lt"/>
              <a:buAutoNum type="arabicPeriod"/>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	Case exercise with solar use case and battery implemented for ancillary services</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Dispatch of Batteries in Alternative Contexts and Effects on LCOE</a:t>
            </a:r>
          </a:p>
          <a:p>
            <a:pPr marL="628650" marR="0" indent="-342900" algn="l">
              <a:lnSpc>
                <a:spcPct val="107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Risk Evaluation Using Break-Even and Sensitivity Analysis</a:t>
            </a:r>
          </a:p>
          <a:p>
            <a:pPr algn="l"/>
            <a:endParaRPr lang="en-US" sz="1600" dirty="0"/>
          </a:p>
        </p:txBody>
      </p:sp>
    </p:spTree>
    <p:extLst>
      <p:ext uri="{BB962C8B-B14F-4D97-AF65-F5344CB8AC3E}">
        <p14:creationId xmlns:p14="http://schemas.microsoft.com/office/powerpoint/2010/main" val="31518935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0E09-1370-39FB-7AFC-3AE3AE32E4B6}"/>
              </a:ext>
            </a:extLst>
          </p:cNvPr>
          <p:cNvSpPr>
            <a:spLocks noGrp="1"/>
          </p:cNvSpPr>
          <p:nvPr>
            <p:ph type="title"/>
          </p:nvPr>
        </p:nvSpPr>
        <p:spPr/>
        <p:txBody>
          <a:bodyPr/>
          <a:lstStyle/>
          <a:p>
            <a:r>
              <a:rPr lang="en-US" dirty="0"/>
              <a:t>Natural Gas Price History</a:t>
            </a:r>
          </a:p>
        </p:txBody>
      </p:sp>
      <p:sp>
        <p:nvSpPr>
          <p:cNvPr id="3" name="Content Placeholder 2">
            <a:extLst>
              <a:ext uri="{FF2B5EF4-FFF2-40B4-BE49-F238E27FC236}">
                <a16:creationId xmlns:a16="http://schemas.microsoft.com/office/drawing/2014/main" id="{64CA2496-1BF9-0878-B073-491BEF98D0AF}"/>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9882C8B-4D2A-539C-9D5E-EAD6B34AC97F}"/>
              </a:ext>
            </a:extLst>
          </p:cNvPr>
          <p:cNvPicPr>
            <a:picLocks noChangeAspect="1"/>
          </p:cNvPicPr>
          <p:nvPr/>
        </p:nvPicPr>
        <p:blipFill>
          <a:blip r:embed="rId2"/>
          <a:stretch>
            <a:fillRect/>
          </a:stretch>
        </p:blipFill>
        <p:spPr>
          <a:xfrm>
            <a:off x="138546" y="1395128"/>
            <a:ext cx="8685414" cy="4347798"/>
          </a:xfrm>
          <a:prstGeom prst="rect">
            <a:avLst/>
          </a:prstGeom>
        </p:spPr>
      </p:pic>
    </p:spTree>
    <p:extLst>
      <p:ext uri="{BB962C8B-B14F-4D97-AF65-F5344CB8AC3E}">
        <p14:creationId xmlns:p14="http://schemas.microsoft.com/office/powerpoint/2010/main" val="3801911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1B2C5-5B36-C83D-4580-AB993DA7B6A5}"/>
              </a:ext>
            </a:extLst>
          </p:cNvPr>
          <p:cNvSpPr>
            <a:spLocks noGrp="1"/>
          </p:cNvSpPr>
          <p:nvPr>
            <p:ph type="title"/>
          </p:nvPr>
        </p:nvSpPr>
        <p:spPr/>
        <p:txBody>
          <a:bodyPr>
            <a:normAutofit fontScale="90000"/>
          </a:bodyPr>
          <a:lstStyle/>
          <a:p>
            <a:r>
              <a:rPr lang="en-US" dirty="0"/>
              <a:t>Levelised Cost of Dispatchable Plants and Variable Cost </a:t>
            </a:r>
          </a:p>
        </p:txBody>
      </p:sp>
      <p:sp>
        <p:nvSpPr>
          <p:cNvPr id="3" name="Content Placeholder 2">
            <a:extLst>
              <a:ext uri="{FF2B5EF4-FFF2-40B4-BE49-F238E27FC236}">
                <a16:creationId xmlns:a16="http://schemas.microsoft.com/office/drawing/2014/main" id="{ACB954C7-33D9-2810-06E1-20D4B92B823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D7D496E-1E47-AC4E-C4B0-2532803C2AD1}"/>
              </a:ext>
            </a:extLst>
          </p:cNvPr>
          <p:cNvPicPr>
            <a:picLocks noChangeAspect="1"/>
          </p:cNvPicPr>
          <p:nvPr/>
        </p:nvPicPr>
        <p:blipFill>
          <a:blip r:embed="rId2"/>
          <a:stretch>
            <a:fillRect/>
          </a:stretch>
        </p:blipFill>
        <p:spPr>
          <a:xfrm>
            <a:off x="131466" y="2159876"/>
            <a:ext cx="8865828" cy="3694695"/>
          </a:xfrm>
          <a:prstGeom prst="rect">
            <a:avLst/>
          </a:prstGeom>
        </p:spPr>
      </p:pic>
      <p:cxnSp>
        <p:nvCxnSpPr>
          <p:cNvPr id="7" name="Straight Arrow Connector 6">
            <a:extLst>
              <a:ext uri="{FF2B5EF4-FFF2-40B4-BE49-F238E27FC236}">
                <a16:creationId xmlns:a16="http://schemas.microsoft.com/office/drawing/2014/main" id="{4C8236BE-EB98-FF11-2FFA-D8EDF369AF07}"/>
              </a:ext>
            </a:extLst>
          </p:cNvPr>
          <p:cNvCxnSpPr/>
          <p:nvPr/>
        </p:nvCxnSpPr>
        <p:spPr>
          <a:xfrm>
            <a:off x="4792717" y="3168869"/>
            <a:ext cx="2364828" cy="1545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781997D-2051-209A-0B36-A60AE516A54A}"/>
              </a:ext>
            </a:extLst>
          </p:cNvPr>
          <p:cNvSpPr txBox="1"/>
          <p:nvPr/>
        </p:nvSpPr>
        <p:spPr>
          <a:xfrm>
            <a:off x="5707117" y="914400"/>
            <a:ext cx="2396359" cy="923330"/>
          </a:xfrm>
          <a:prstGeom prst="rect">
            <a:avLst/>
          </a:prstGeom>
          <a:noFill/>
        </p:spPr>
        <p:txBody>
          <a:bodyPr wrap="square" rtlCol="0">
            <a:spAutoFit/>
          </a:bodyPr>
          <a:lstStyle/>
          <a:p>
            <a:r>
              <a:rPr lang="en-US" dirty="0"/>
              <a:t>Comparison of real LCOE for Renewable with Fuel Prices/kWh</a:t>
            </a:r>
          </a:p>
        </p:txBody>
      </p:sp>
    </p:spTree>
    <p:extLst>
      <p:ext uri="{BB962C8B-B14F-4D97-AF65-F5344CB8AC3E}">
        <p14:creationId xmlns:p14="http://schemas.microsoft.com/office/powerpoint/2010/main" val="393569990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EE2846-E625-471A-80C0-F308A7DC6441}"/>
              </a:ext>
            </a:extLst>
          </p:cNvPr>
          <p:cNvSpPr>
            <a:spLocks noGrp="1"/>
          </p:cNvSpPr>
          <p:nvPr>
            <p:ph type="ctrTitle"/>
          </p:nvPr>
        </p:nvSpPr>
        <p:spPr/>
        <p:txBody>
          <a:bodyPr/>
          <a:lstStyle/>
          <a:p>
            <a:r>
              <a:rPr lang="en-US" dirty="0"/>
              <a:t>Example of LCOE versus Electric Bill</a:t>
            </a:r>
          </a:p>
        </p:txBody>
      </p:sp>
      <p:sp>
        <p:nvSpPr>
          <p:cNvPr id="2" name="Content Placeholder 1">
            <a:extLst>
              <a:ext uri="{FF2B5EF4-FFF2-40B4-BE49-F238E27FC236}">
                <a16:creationId xmlns:a16="http://schemas.microsoft.com/office/drawing/2014/main" id="{D7F8EFEB-9EEC-45D9-9C5B-122C397CCDF9}"/>
              </a:ext>
            </a:extLst>
          </p:cNvPr>
          <p:cNvSpPr>
            <a:spLocks noGrp="1"/>
          </p:cNvSpPr>
          <p:nvPr>
            <p:ph type="body" sz="quarter" idx="13"/>
          </p:nvPr>
        </p:nvSpPr>
        <p:spPr/>
        <p:txBody>
          <a:bodyPr/>
          <a:lstStyle/>
          <a:p>
            <a:r>
              <a:rPr lang="en-US" dirty="0"/>
              <a:t>Focus on variable charges</a:t>
            </a:r>
          </a:p>
          <a:p>
            <a:endParaRPr lang="en-US" dirty="0"/>
          </a:p>
        </p:txBody>
      </p:sp>
      <p:pic>
        <p:nvPicPr>
          <p:cNvPr id="6" name="Picture 5">
            <a:extLst>
              <a:ext uri="{FF2B5EF4-FFF2-40B4-BE49-F238E27FC236}">
                <a16:creationId xmlns:a16="http://schemas.microsoft.com/office/drawing/2014/main" id="{D7FFFCCE-668F-4269-808B-81499F14C207}"/>
              </a:ext>
            </a:extLst>
          </p:cNvPr>
          <p:cNvPicPr>
            <a:picLocks noChangeAspect="1"/>
          </p:cNvPicPr>
          <p:nvPr/>
        </p:nvPicPr>
        <p:blipFill>
          <a:blip r:embed="rId2"/>
          <a:stretch>
            <a:fillRect/>
          </a:stretch>
        </p:blipFill>
        <p:spPr>
          <a:xfrm>
            <a:off x="1635761" y="1701035"/>
            <a:ext cx="5892316" cy="4772080"/>
          </a:xfrm>
          <a:prstGeom prst="rect">
            <a:avLst/>
          </a:prstGeom>
        </p:spPr>
      </p:pic>
      <p:sp>
        <p:nvSpPr>
          <p:cNvPr id="7" name="TextBox 6">
            <a:extLst>
              <a:ext uri="{FF2B5EF4-FFF2-40B4-BE49-F238E27FC236}">
                <a16:creationId xmlns:a16="http://schemas.microsoft.com/office/drawing/2014/main" id="{3C4EC737-FA2B-4F12-BA94-095A6F7B9829}"/>
              </a:ext>
            </a:extLst>
          </p:cNvPr>
          <p:cNvSpPr txBox="1"/>
          <p:nvPr/>
        </p:nvSpPr>
        <p:spPr>
          <a:xfrm>
            <a:off x="1849120" y="2611120"/>
            <a:ext cx="2011680" cy="690880"/>
          </a:xfrm>
          <a:prstGeom prst="rect">
            <a:avLst/>
          </a:prstGeom>
          <a:solidFill>
            <a:schemeClr val="bg1"/>
          </a:solidFill>
        </p:spPr>
        <p:txBody>
          <a:bodyPr wrap="square" rtlCol="0">
            <a:spAutoFit/>
          </a:bodyPr>
          <a:lstStyle/>
          <a:p>
            <a:endParaRPr lang="en-US" dirty="0"/>
          </a:p>
        </p:txBody>
      </p:sp>
      <p:cxnSp>
        <p:nvCxnSpPr>
          <p:cNvPr id="9" name="Straight Arrow Connector 8">
            <a:extLst>
              <a:ext uri="{FF2B5EF4-FFF2-40B4-BE49-F238E27FC236}">
                <a16:creationId xmlns:a16="http://schemas.microsoft.com/office/drawing/2014/main" id="{1D1B7B52-1521-46EF-956B-67FC74DB326F}"/>
              </a:ext>
            </a:extLst>
          </p:cNvPr>
          <p:cNvCxnSpPr/>
          <p:nvPr/>
        </p:nvCxnSpPr>
        <p:spPr>
          <a:xfrm flipH="1">
            <a:off x="5394960" y="2143760"/>
            <a:ext cx="2814320" cy="25095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24762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3080-817C-A9AF-55B5-B8529BF92F50}"/>
              </a:ext>
            </a:extLst>
          </p:cNvPr>
          <p:cNvSpPr>
            <a:spLocks noGrp="1"/>
          </p:cNvSpPr>
          <p:nvPr>
            <p:ph type="title"/>
          </p:nvPr>
        </p:nvSpPr>
        <p:spPr/>
        <p:txBody>
          <a:bodyPr>
            <a:normAutofit fontScale="90000"/>
          </a:bodyPr>
          <a:lstStyle/>
          <a:p>
            <a:r>
              <a:rPr lang="en-US" dirty="0"/>
              <a:t>Actual Case – Financial Model, Should show drivers</a:t>
            </a:r>
          </a:p>
        </p:txBody>
      </p:sp>
      <p:sp>
        <p:nvSpPr>
          <p:cNvPr id="3" name="Content Placeholder 2">
            <a:extLst>
              <a:ext uri="{FF2B5EF4-FFF2-40B4-BE49-F238E27FC236}">
                <a16:creationId xmlns:a16="http://schemas.microsoft.com/office/drawing/2014/main" id="{24B7CB6B-CB7B-A021-7AAD-1F1D06E61AC8}"/>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9ABDBF7D-07A3-D050-BCA7-06876EBAD0FE}"/>
              </a:ext>
            </a:extLst>
          </p:cNvPr>
          <p:cNvPicPr>
            <a:picLocks noChangeAspect="1"/>
          </p:cNvPicPr>
          <p:nvPr/>
        </p:nvPicPr>
        <p:blipFill>
          <a:blip r:embed="rId2"/>
          <a:stretch>
            <a:fillRect/>
          </a:stretch>
        </p:blipFill>
        <p:spPr>
          <a:xfrm>
            <a:off x="522513" y="1564658"/>
            <a:ext cx="7916614" cy="4338121"/>
          </a:xfrm>
          <a:prstGeom prst="rect">
            <a:avLst/>
          </a:prstGeom>
        </p:spPr>
      </p:pic>
    </p:spTree>
    <p:extLst>
      <p:ext uri="{BB962C8B-B14F-4D97-AF65-F5344CB8AC3E}">
        <p14:creationId xmlns:p14="http://schemas.microsoft.com/office/powerpoint/2010/main" val="34305296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B88AB-5DAE-063D-8948-35C121000F33}"/>
              </a:ext>
            </a:extLst>
          </p:cNvPr>
          <p:cNvSpPr>
            <a:spLocks noGrp="1"/>
          </p:cNvSpPr>
          <p:nvPr>
            <p:ph type="title"/>
          </p:nvPr>
        </p:nvSpPr>
        <p:spPr/>
        <p:txBody>
          <a:bodyPr/>
          <a:lstStyle/>
          <a:p>
            <a:r>
              <a:rPr lang="en-US" dirty="0"/>
              <a:t>O&amp;M Costs and Capital Expenditures</a:t>
            </a:r>
          </a:p>
        </p:txBody>
      </p:sp>
      <p:sp>
        <p:nvSpPr>
          <p:cNvPr id="3" name="Content Placeholder 2">
            <a:extLst>
              <a:ext uri="{FF2B5EF4-FFF2-40B4-BE49-F238E27FC236}">
                <a16:creationId xmlns:a16="http://schemas.microsoft.com/office/drawing/2014/main" id="{6AE0130F-E96F-7CA4-8779-658DF5562DC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A39CBC9-E5C6-FB6B-AAC9-C6C7868ED1BE}"/>
              </a:ext>
            </a:extLst>
          </p:cNvPr>
          <p:cNvPicPr>
            <a:picLocks noChangeAspect="1"/>
          </p:cNvPicPr>
          <p:nvPr/>
        </p:nvPicPr>
        <p:blipFill>
          <a:blip r:embed="rId2"/>
          <a:stretch>
            <a:fillRect/>
          </a:stretch>
        </p:blipFill>
        <p:spPr>
          <a:xfrm>
            <a:off x="304799" y="1981388"/>
            <a:ext cx="8287407" cy="3058169"/>
          </a:xfrm>
          <a:prstGeom prst="rect">
            <a:avLst/>
          </a:prstGeom>
        </p:spPr>
      </p:pic>
    </p:spTree>
    <p:extLst>
      <p:ext uri="{BB962C8B-B14F-4D97-AF65-F5344CB8AC3E}">
        <p14:creationId xmlns:p14="http://schemas.microsoft.com/office/powerpoint/2010/main" val="276723195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DF41F-003C-382D-0C49-63F810900A81}"/>
              </a:ext>
            </a:extLst>
          </p:cNvPr>
          <p:cNvSpPr>
            <a:spLocks noGrp="1"/>
          </p:cNvSpPr>
          <p:nvPr>
            <p:ph type="title"/>
          </p:nvPr>
        </p:nvSpPr>
        <p:spPr/>
        <p:txBody>
          <a:bodyPr/>
          <a:lstStyle/>
          <a:p>
            <a:r>
              <a:rPr lang="en-US" dirty="0"/>
              <a:t>Real World Minimum Acceptable Target IRR</a:t>
            </a:r>
          </a:p>
        </p:txBody>
      </p:sp>
      <p:sp>
        <p:nvSpPr>
          <p:cNvPr id="3" name="Content Placeholder 2">
            <a:extLst>
              <a:ext uri="{FF2B5EF4-FFF2-40B4-BE49-F238E27FC236}">
                <a16:creationId xmlns:a16="http://schemas.microsoft.com/office/drawing/2014/main" id="{59F49D43-63D6-5872-FAC7-C08F0FDD1C76}"/>
              </a:ext>
            </a:extLst>
          </p:cNvPr>
          <p:cNvSpPr>
            <a:spLocks noGrp="1"/>
          </p:cNvSpPr>
          <p:nvPr>
            <p:ph idx="1"/>
          </p:nvPr>
        </p:nvSpPr>
        <p:spPr/>
        <p:txBody>
          <a:bodyPr/>
          <a:lstStyle/>
          <a:p>
            <a:r>
              <a:rPr lang="en-US" dirty="0"/>
              <a:t>In practice there is no CAPM and certainly no un-levering and re-levering of Beta (see the discussion at the end).  </a:t>
            </a:r>
          </a:p>
          <a:p>
            <a:r>
              <a:rPr lang="en-US" dirty="0"/>
              <a:t>In practice, equity IRR is used rather than project IRR as a target (this makes sense in theory as project finance implicitly adjusts for risk</a:t>
            </a:r>
          </a:p>
          <a:p>
            <a:r>
              <a:rPr lang="en-US" dirty="0"/>
              <a:t>In practice,  and there are general standards for target IRR on buying and selling of projects. These standards have change over time. Pre-Covid for projects in Europe with a few years of history, equity IRR targets were as low as 4%.</a:t>
            </a:r>
          </a:p>
          <a:p>
            <a:endParaRPr lang="en-US" dirty="0"/>
          </a:p>
        </p:txBody>
      </p:sp>
      <p:sp>
        <p:nvSpPr>
          <p:cNvPr id="4" name="Slide Number Placeholder 3">
            <a:extLst>
              <a:ext uri="{FF2B5EF4-FFF2-40B4-BE49-F238E27FC236}">
                <a16:creationId xmlns:a16="http://schemas.microsoft.com/office/drawing/2014/main" id="{1F611318-9CBC-946A-FAB2-389425665D85}"/>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127</a:t>
            </a:fld>
            <a:endParaRPr lang="en-GB" dirty="0"/>
          </a:p>
        </p:txBody>
      </p:sp>
      <p:pic>
        <p:nvPicPr>
          <p:cNvPr id="6" name="Picture 5">
            <a:extLst>
              <a:ext uri="{FF2B5EF4-FFF2-40B4-BE49-F238E27FC236}">
                <a16:creationId xmlns:a16="http://schemas.microsoft.com/office/drawing/2014/main" id="{27AA340A-F353-5C63-F022-D035B96E8F2A}"/>
              </a:ext>
            </a:extLst>
          </p:cNvPr>
          <p:cNvPicPr>
            <a:picLocks noChangeAspect="1"/>
          </p:cNvPicPr>
          <p:nvPr/>
        </p:nvPicPr>
        <p:blipFill>
          <a:blip r:embed="rId2"/>
          <a:stretch>
            <a:fillRect/>
          </a:stretch>
        </p:blipFill>
        <p:spPr>
          <a:xfrm>
            <a:off x="114523" y="3038190"/>
            <a:ext cx="6840607" cy="3614238"/>
          </a:xfrm>
          <a:prstGeom prst="rect">
            <a:avLst/>
          </a:prstGeom>
        </p:spPr>
      </p:pic>
      <p:sp>
        <p:nvSpPr>
          <p:cNvPr id="7" name="TextBox 6">
            <a:extLst>
              <a:ext uri="{FF2B5EF4-FFF2-40B4-BE49-F238E27FC236}">
                <a16:creationId xmlns:a16="http://schemas.microsoft.com/office/drawing/2014/main" id="{F4245C89-AA49-4095-73AD-B27DE063AFE8}"/>
              </a:ext>
            </a:extLst>
          </p:cNvPr>
          <p:cNvSpPr txBox="1"/>
          <p:nvPr/>
        </p:nvSpPr>
        <p:spPr>
          <a:xfrm>
            <a:off x="7068065" y="3429000"/>
            <a:ext cx="1642960" cy="2377574"/>
          </a:xfrm>
          <a:prstGeom prst="rect">
            <a:avLst/>
          </a:prstGeom>
          <a:solidFill>
            <a:srgbClr val="FFFF00"/>
          </a:solidFill>
        </p:spPr>
        <p:txBody>
          <a:bodyPr wrap="square" rtlCol="0">
            <a:spAutoFit/>
          </a:bodyPr>
          <a:lstStyle/>
          <a:p>
            <a:r>
              <a:rPr lang="en-US" sz="1350" dirty="0"/>
              <a:t>I have been told stories of insurance company executives and pension plan managers going around Europe holding suitcases of cash to buy solar and wind projects with operating history.</a:t>
            </a:r>
          </a:p>
        </p:txBody>
      </p:sp>
    </p:spTree>
    <p:extLst>
      <p:ext uri="{BB962C8B-B14F-4D97-AF65-F5344CB8AC3E}">
        <p14:creationId xmlns:p14="http://schemas.microsoft.com/office/powerpoint/2010/main" val="283324301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435F-879B-F319-11AA-2C8FD908EB9A}"/>
              </a:ext>
            </a:extLst>
          </p:cNvPr>
          <p:cNvSpPr>
            <a:spLocks noGrp="1"/>
          </p:cNvSpPr>
          <p:nvPr>
            <p:ph type="title"/>
          </p:nvPr>
        </p:nvSpPr>
        <p:spPr/>
        <p:txBody>
          <a:bodyPr>
            <a:normAutofit fontScale="90000"/>
          </a:bodyPr>
          <a:lstStyle/>
          <a:p>
            <a:r>
              <a:rPr lang="en-US" dirty="0"/>
              <a:t>Can Get Solar at 2 US Cents per kWh so why can’t Jamica</a:t>
            </a:r>
          </a:p>
        </p:txBody>
      </p:sp>
      <p:sp>
        <p:nvSpPr>
          <p:cNvPr id="3" name="Content Placeholder 2">
            <a:extLst>
              <a:ext uri="{FF2B5EF4-FFF2-40B4-BE49-F238E27FC236}">
                <a16:creationId xmlns:a16="http://schemas.microsoft.com/office/drawing/2014/main" id="{6BBA60B3-50E1-2B73-31FA-F68CB406CB4F}"/>
              </a:ext>
            </a:extLst>
          </p:cNvPr>
          <p:cNvSpPr>
            <a:spLocks noGrp="1"/>
          </p:cNvSpPr>
          <p:nvPr>
            <p:ph idx="1"/>
          </p:nvPr>
        </p:nvSpPr>
        <p:spPr/>
        <p:txBody>
          <a:bodyPr/>
          <a:lstStyle/>
          <a:p>
            <a:r>
              <a:rPr lang="en-US" dirty="0"/>
              <a:t>Uzbekistan proof of solar power cost</a:t>
            </a:r>
          </a:p>
          <a:p>
            <a:r>
              <a:rPr lang="en-US" dirty="0"/>
              <a:t>Uzbekistan sovereign rating</a:t>
            </a:r>
          </a:p>
          <a:p>
            <a:r>
              <a:rPr lang="en-US" dirty="0"/>
              <a:t>Uzbekistan solar power resource</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B182AE6A-CC59-9822-4419-F604A236698D}"/>
              </a:ext>
            </a:extLst>
          </p:cNvPr>
          <p:cNvPicPr>
            <a:picLocks noChangeAspect="1"/>
          </p:cNvPicPr>
          <p:nvPr/>
        </p:nvPicPr>
        <p:blipFill>
          <a:blip r:embed="rId2"/>
          <a:stretch>
            <a:fillRect/>
          </a:stretch>
        </p:blipFill>
        <p:spPr>
          <a:xfrm>
            <a:off x="320040" y="2809973"/>
            <a:ext cx="8519161" cy="2337418"/>
          </a:xfrm>
          <a:prstGeom prst="rect">
            <a:avLst/>
          </a:prstGeom>
        </p:spPr>
      </p:pic>
      <p:sp>
        <p:nvSpPr>
          <p:cNvPr id="4" name="TextBox 3">
            <a:extLst>
              <a:ext uri="{FF2B5EF4-FFF2-40B4-BE49-F238E27FC236}">
                <a16:creationId xmlns:a16="http://schemas.microsoft.com/office/drawing/2014/main" id="{1CE00928-7AFF-A81A-BFC9-2B7CD8F8E41E}"/>
              </a:ext>
            </a:extLst>
          </p:cNvPr>
          <p:cNvSpPr txBox="1"/>
          <p:nvPr/>
        </p:nvSpPr>
        <p:spPr>
          <a:xfrm>
            <a:off x="6808573" y="2809973"/>
            <a:ext cx="2015387" cy="415141"/>
          </a:xfrm>
          <a:prstGeom prst="rect">
            <a:avLst/>
          </a:prstGeom>
          <a:solidFill>
            <a:srgbClr val="FFFF00"/>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9E8CE297-B211-0F56-C9DC-08DE956E4EF7}"/>
              </a:ext>
            </a:extLst>
          </p:cNvPr>
          <p:cNvSpPr txBox="1"/>
          <p:nvPr/>
        </p:nvSpPr>
        <p:spPr>
          <a:xfrm>
            <a:off x="827904" y="4139514"/>
            <a:ext cx="2187146" cy="1007877"/>
          </a:xfrm>
          <a:prstGeom prst="rect">
            <a:avLst/>
          </a:prstGeom>
          <a:solidFill>
            <a:srgbClr val="FFFF00"/>
          </a:solidFill>
        </p:spPr>
        <p:txBody>
          <a:bodyPr wrap="square" rtlCol="0">
            <a:spAutoFit/>
          </a:bodyPr>
          <a:lstStyle/>
          <a:p>
            <a:endParaRPr lang="en-US" dirty="0"/>
          </a:p>
        </p:txBody>
      </p:sp>
    </p:spTree>
    <p:extLst>
      <p:ext uri="{BB962C8B-B14F-4D97-AF65-F5344CB8AC3E}">
        <p14:creationId xmlns:p14="http://schemas.microsoft.com/office/powerpoint/2010/main" val="370874567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EB96-E1E2-3476-86E3-2A154CA48F12}"/>
              </a:ext>
            </a:extLst>
          </p:cNvPr>
          <p:cNvSpPr>
            <a:spLocks noGrp="1"/>
          </p:cNvSpPr>
          <p:nvPr>
            <p:ph type="title"/>
          </p:nvPr>
        </p:nvSpPr>
        <p:spPr/>
        <p:txBody>
          <a:bodyPr>
            <a:normAutofit fontScale="90000"/>
          </a:bodyPr>
          <a:lstStyle/>
          <a:p>
            <a:r>
              <a:rPr lang="en-US" dirty="0"/>
              <a:t>Simple LCOE Calculations and Drivers – Solar Cost</a:t>
            </a:r>
          </a:p>
        </p:txBody>
      </p:sp>
      <p:sp>
        <p:nvSpPr>
          <p:cNvPr id="3" name="Content Placeholder 2">
            <a:extLst>
              <a:ext uri="{FF2B5EF4-FFF2-40B4-BE49-F238E27FC236}">
                <a16:creationId xmlns:a16="http://schemas.microsoft.com/office/drawing/2014/main" id="{C88E900B-03F0-FB85-5315-5B3265752EF4}"/>
              </a:ext>
            </a:extLst>
          </p:cNvPr>
          <p:cNvSpPr>
            <a:spLocks noGrp="1"/>
          </p:cNvSpPr>
          <p:nvPr>
            <p:ph idx="1"/>
          </p:nvPr>
        </p:nvSpPr>
        <p:spPr/>
        <p:txBody>
          <a:bodyPr/>
          <a:lstStyle/>
          <a:p>
            <a:r>
              <a:rPr lang="en-US" dirty="0"/>
              <a:t>.</a:t>
            </a:r>
          </a:p>
          <a:p>
            <a:endParaRPr lang="en-US" dirty="0"/>
          </a:p>
        </p:txBody>
      </p:sp>
      <p:pic>
        <p:nvPicPr>
          <p:cNvPr id="11" name="Picture 10">
            <a:extLst>
              <a:ext uri="{FF2B5EF4-FFF2-40B4-BE49-F238E27FC236}">
                <a16:creationId xmlns:a16="http://schemas.microsoft.com/office/drawing/2014/main" id="{F2BD34E3-5629-B371-2E14-BD16ABF2529D}"/>
              </a:ext>
            </a:extLst>
          </p:cNvPr>
          <p:cNvPicPr>
            <a:picLocks noChangeAspect="1"/>
          </p:cNvPicPr>
          <p:nvPr/>
        </p:nvPicPr>
        <p:blipFill>
          <a:blip r:embed="rId2"/>
          <a:stretch>
            <a:fillRect/>
          </a:stretch>
        </p:blipFill>
        <p:spPr>
          <a:xfrm>
            <a:off x="304800" y="1529256"/>
            <a:ext cx="8550328" cy="4542362"/>
          </a:xfrm>
          <a:prstGeom prst="rect">
            <a:avLst/>
          </a:prstGeom>
        </p:spPr>
      </p:pic>
    </p:spTree>
    <p:extLst>
      <p:ext uri="{BB962C8B-B14F-4D97-AF65-F5344CB8AC3E}">
        <p14:creationId xmlns:p14="http://schemas.microsoft.com/office/powerpoint/2010/main" val="1871084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6B53F-DE74-FC7C-C12B-638F56CD2BF6}"/>
              </a:ext>
            </a:extLst>
          </p:cNvPr>
          <p:cNvSpPr>
            <a:spLocks noGrp="1"/>
          </p:cNvSpPr>
          <p:nvPr>
            <p:ph type="title"/>
          </p:nvPr>
        </p:nvSpPr>
        <p:spPr/>
        <p:txBody>
          <a:bodyPr>
            <a:normAutofit fontScale="90000"/>
          </a:bodyPr>
          <a:lstStyle/>
          <a:p>
            <a:r>
              <a:rPr lang="en-US" dirty="0"/>
              <a:t>Projects Depend on Who Controls the Output</a:t>
            </a:r>
          </a:p>
        </p:txBody>
      </p:sp>
      <p:sp>
        <p:nvSpPr>
          <p:cNvPr id="3" name="Content Placeholder 2">
            <a:extLst>
              <a:ext uri="{FF2B5EF4-FFF2-40B4-BE49-F238E27FC236}">
                <a16:creationId xmlns:a16="http://schemas.microsoft.com/office/drawing/2014/main" id="{42B51B28-E3E5-16FE-699E-B2C72B72306C}"/>
              </a:ext>
            </a:extLst>
          </p:cNvPr>
          <p:cNvSpPr>
            <a:spLocks noGrp="1"/>
          </p:cNvSpPr>
          <p:nvPr>
            <p:ph idx="1"/>
          </p:nvPr>
        </p:nvSpPr>
        <p:spPr/>
        <p:txBody>
          <a:bodyPr/>
          <a:lstStyle/>
          <a:p>
            <a:r>
              <a:rPr lang="en-US" dirty="0"/>
              <a:t>Solar or Wind</a:t>
            </a:r>
          </a:p>
          <a:p>
            <a:endParaRPr lang="en-US" dirty="0"/>
          </a:p>
          <a:p>
            <a:endParaRPr lang="en-US" dirty="0"/>
          </a:p>
          <a:p>
            <a:endParaRPr lang="en-US" dirty="0"/>
          </a:p>
          <a:p>
            <a:endParaRPr lang="en-US" dirty="0"/>
          </a:p>
          <a:p>
            <a:endParaRPr lang="en-US" dirty="0"/>
          </a:p>
          <a:p>
            <a:endParaRPr lang="en-US" dirty="0"/>
          </a:p>
          <a:p>
            <a:r>
              <a:rPr lang="en-US" dirty="0"/>
              <a:t>Battery</a:t>
            </a:r>
          </a:p>
        </p:txBody>
      </p:sp>
      <p:sp>
        <p:nvSpPr>
          <p:cNvPr id="4" name="Slide Number Placeholder 3">
            <a:extLst>
              <a:ext uri="{FF2B5EF4-FFF2-40B4-BE49-F238E27FC236}">
                <a16:creationId xmlns:a16="http://schemas.microsoft.com/office/drawing/2014/main" id="{956D82FE-68B3-48A6-4555-511793804DB4}"/>
              </a:ext>
            </a:extLst>
          </p:cNvPr>
          <p:cNvSpPr>
            <a:spLocks noGrp="1"/>
          </p:cNvSpPr>
          <p:nvPr>
            <p:ph type="sldNum" sz="quarter" idx="12"/>
          </p:nvPr>
        </p:nvSpPr>
        <p:spPr/>
        <p:txBody>
          <a:bodyPr/>
          <a:lstStyle/>
          <a:p>
            <a:fld id="{EB241CD2-1E45-42A3-B213-66A034DF9A3B}" type="slidenum">
              <a:rPr lang="en-GB" smtClean="0"/>
              <a:t>13</a:t>
            </a:fld>
            <a:endParaRPr lang="en-GB" dirty="0"/>
          </a:p>
        </p:txBody>
      </p:sp>
      <p:pic>
        <p:nvPicPr>
          <p:cNvPr id="6" name="Picture 5">
            <a:extLst>
              <a:ext uri="{FF2B5EF4-FFF2-40B4-BE49-F238E27FC236}">
                <a16:creationId xmlns:a16="http://schemas.microsoft.com/office/drawing/2014/main" id="{D23CD252-A19C-5DBD-0F46-AE0F7740C36E}"/>
              </a:ext>
            </a:extLst>
          </p:cNvPr>
          <p:cNvPicPr>
            <a:picLocks noChangeAspect="1"/>
          </p:cNvPicPr>
          <p:nvPr/>
        </p:nvPicPr>
        <p:blipFill>
          <a:blip r:embed="rId2"/>
          <a:stretch>
            <a:fillRect/>
          </a:stretch>
        </p:blipFill>
        <p:spPr>
          <a:xfrm>
            <a:off x="1542574" y="3944474"/>
            <a:ext cx="2520207" cy="1908236"/>
          </a:xfrm>
          <a:prstGeom prst="rect">
            <a:avLst/>
          </a:prstGeom>
        </p:spPr>
      </p:pic>
      <p:pic>
        <p:nvPicPr>
          <p:cNvPr id="8" name="Picture 7">
            <a:extLst>
              <a:ext uri="{FF2B5EF4-FFF2-40B4-BE49-F238E27FC236}">
                <a16:creationId xmlns:a16="http://schemas.microsoft.com/office/drawing/2014/main" id="{B4CB1B39-863E-3F5C-120E-9623D55DE728}"/>
              </a:ext>
            </a:extLst>
          </p:cNvPr>
          <p:cNvPicPr>
            <a:picLocks noChangeAspect="1"/>
          </p:cNvPicPr>
          <p:nvPr/>
        </p:nvPicPr>
        <p:blipFill>
          <a:blip r:embed="rId3"/>
          <a:stretch>
            <a:fillRect/>
          </a:stretch>
        </p:blipFill>
        <p:spPr>
          <a:xfrm>
            <a:off x="5081221" y="3944474"/>
            <a:ext cx="2731054" cy="1908236"/>
          </a:xfrm>
          <a:prstGeom prst="rect">
            <a:avLst/>
          </a:prstGeom>
        </p:spPr>
      </p:pic>
      <p:pic>
        <p:nvPicPr>
          <p:cNvPr id="10" name="Picture 9">
            <a:extLst>
              <a:ext uri="{FF2B5EF4-FFF2-40B4-BE49-F238E27FC236}">
                <a16:creationId xmlns:a16="http://schemas.microsoft.com/office/drawing/2014/main" id="{741648B7-C7F1-6CA0-112B-B272B4F00E94}"/>
              </a:ext>
            </a:extLst>
          </p:cNvPr>
          <p:cNvPicPr>
            <a:picLocks noChangeAspect="1"/>
          </p:cNvPicPr>
          <p:nvPr/>
        </p:nvPicPr>
        <p:blipFill>
          <a:blip r:embed="rId4"/>
          <a:stretch>
            <a:fillRect/>
          </a:stretch>
        </p:blipFill>
        <p:spPr>
          <a:xfrm>
            <a:off x="1542574" y="1708689"/>
            <a:ext cx="2520207" cy="1616565"/>
          </a:xfrm>
          <a:prstGeom prst="rect">
            <a:avLst/>
          </a:prstGeom>
        </p:spPr>
      </p:pic>
      <p:pic>
        <p:nvPicPr>
          <p:cNvPr id="12" name="Picture 11">
            <a:extLst>
              <a:ext uri="{FF2B5EF4-FFF2-40B4-BE49-F238E27FC236}">
                <a16:creationId xmlns:a16="http://schemas.microsoft.com/office/drawing/2014/main" id="{80317441-FA25-44BB-0775-EF6FCE4B4172}"/>
              </a:ext>
            </a:extLst>
          </p:cNvPr>
          <p:cNvPicPr>
            <a:picLocks noChangeAspect="1"/>
          </p:cNvPicPr>
          <p:nvPr/>
        </p:nvPicPr>
        <p:blipFill>
          <a:blip r:embed="rId5"/>
          <a:stretch>
            <a:fillRect/>
          </a:stretch>
        </p:blipFill>
        <p:spPr>
          <a:xfrm>
            <a:off x="5081221" y="1708689"/>
            <a:ext cx="2733724" cy="1680613"/>
          </a:xfrm>
          <a:prstGeom prst="rect">
            <a:avLst/>
          </a:prstGeom>
        </p:spPr>
      </p:pic>
    </p:spTree>
    <p:extLst>
      <p:ext uri="{BB962C8B-B14F-4D97-AF65-F5344CB8AC3E}">
        <p14:creationId xmlns:p14="http://schemas.microsoft.com/office/powerpoint/2010/main" val="5792314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2223E-B447-0F70-E93F-D06451F7629B}"/>
              </a:ext>
            </a:extLst>
          </p:cNvPr>
          <p:cNvSpPr>
            <a:spLocks noGrp="1"/>
          </p:cNvSpPr>
          <p:nvPr>
            <p:ph type="title"/>
          </p:nvPr>
        </p:nvSpPr>
        <p:spPr/>
        <p:txBody>
          <a:bodyPr/>
          <a:lstStyle/>
          <a:p>
            <a:r>
              <a:rPr lang="en-US" dirty="0"/>
              <a:t>EPC Contractors to Achieve Low Cost</a:t>
            </a:r>
          </a:p>
        </p:txBody>
      </p:sp>
      <p:sp>
        <p:nvSpPr>
          <p:cNvPr id="3" name="Content Placeholder 2">
            <a:extLst>
              <a:ext uri="{FF2B5EF4-FFF2-40B4-BE49-F238E27FC236}">
                <a16:creationId xmlns:a16="http://schemas.microsoft.com/office/drawing/2014/main" id="{D7459D62-D77B-5A84-3641-33FB20856D41}"/>
              </a:ext>
            </a:extLst>
          </p:cNvPr>
          <p:cNvSpPr>
            <a:spLocks noGrp="1"/>
          </p:cNvSpPr>
          <p:nvPr>
            <p:ph idx="1"/>
          </p:nvPr>
        </p:nvSpPr>
        <p:spPr/>
        <p:txBody>
          <a:bodyPr/>
          <a:lstStyle/>
          <a:p>
            <a:r>
              <a:rPr lang="en-US" dirty="0"/>
              <a:t>Contractors for solar and battery listed in PPA.</a:t>
            </a:r>
          </a:p>
          <a:p>
            <a:endParaRPr lang="en-US" dirty="0"/>
          </a:p>
        </p:txBody>
      </p:sp>
      <p:pic>
        <p:nvPicPr>
          <p:cNvPr id="5" name="Picture 4">
            <a:extLst>
              <a:ext uri="{FF2B5EF4-FFF2-40B4-BE49-F238E27FC236}">
                <a16:creationId xmlns:a16="http://schemas.microsoft.com/office/drawing/2014/main" id="{9D19CB52-1CED-DEAD-84E4-3CF678B31D98}"/>
              </a:ext>
            </a:extLst>
          </p:cNvPr>
          <p:cNvPicPr>
            <a:picLocks noChangeAspect="1"/>
          </p:cNvPicPr>
          <p:nvPr/>
        </p:nvPicPr>
        <p:blipFill>
          <a:blip r:embed="rId2"/>
          <a:stretch>
            <a:fillRect/>
          </a:stretch>
        </p:blipFill>
        <p:spPr>
          <a:xfrm>
            <a:off x="611900" y="1971471"/>
            <a:ext cx="7617699" cy="3458481"/>
          </a:xfrm>
          <a:prstGeom prst="rect">
            <a:avLst/>
          </a:prstGeom>
        </p:spPr>
      </p:pic>
    </p:spTree>
    <p:extLst>
      <p:ext uri="{BB962C8B-B14F-4D97-AF65-F5344CB8AC3E}">
        <p14:creationId xmlns:p14="http://schemas.microsoft.com/office/powerpoint/2010/main" val="7396496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CF1E4-7B88-F875-F761-8BB834253334}"/>
              </a:ext>
            </a:extLst>
          </p:cNvPr>
          <p:cNvSpPr>
            <a:spLocks noGrp="1"/>
          </p:cNvSpPr>
          <p:nvPr>
            <p:ph type="title"/>
          </p:nvPr>
        </p:nvSpPr>
        <p:spPr>
          <a:xfrm>
            <a:off x="304801" y="562778"/>
            <a:ext cx="7606242" cy="490537"/>
          </a:xfrm>
        </p:spPr>
        <p:txBody>
          <a:bodyPr>
            <a:normAutofit fontScale="90000"/>
          </a:bodyPr>
          <a:lstStyle/>
          <a:p>
            <a:r>
              <a:rPr lang="en-US" dirty="0"/>
              <a:t>Pricing Regimes for Orsted’s Non-UK Offshore Wind Projects</a:t>
            </a:r>
          </a:p>
        </p:txBody>
      </p:sp>
      <p:sp>
        <p:nvSpPr>
          <p:cNvPr id="3" name="Content Placeholder 2">
            <a:extLst>
              <a:ext uri="{FF2B5EF4-FFF2-40B4-BE49-F238E27FC236}">
                <a16:creationId xmlns:a16="http://schemas.microsoft.com/office/drawing/2014/main" id="{808ACC34-C9E0-AEB5-B12A-2535F61E2299}"/>
              </a:ext>
            </a:extLst>
          </p:cNvPr>
          <p:cNvSpPr>
            <a:spLocks noGrp="1"/>
          </p:cNvSpPr>
          <p:nvPr>
            <p:ph idx="1"/>
          </p:nvPr>
        </p:nvSpPr>
        <p:spPr>
          <a:xfrm>
            <a:off x="304801" y="1607752"/>
            <a:ext cx="8316686" cy="3296444"/>
          </a:xfrm>
        </p:spPr>
        <p:txBody>
          <a:bodyPr/>
          <a:lstStyle/>
          <a:p>
            <a:r>
              <a:rPr lang="en-US" dirty="0"/>
              <a:t>After disaster with the Ocean Wind Project, Orsted just began publishing prices for different projects. Most of the projects have feed-in tariffs. Note that the highest prices are in Taiwan and in US (in Taiwan the capacity factor is low). The lowest prices are the recent fixed price contracts in Poland. Most contracts have some merchant price exposure.</a:t>
            </a:r>
          </a:p>
          <a:p>
            <a:endParaRPr lang="en-US" dirty="0"/>
          </a:p>
        </p:txBody>
      </p:sp>
      <p:sp>
        <p:nvSpPr>
          <p:cNvPr id="4" name="Slide Number Placeholder 3">
            <a:extLst>
              <a:ext uri="{FF2B5EF4-FFF2-40B4-BE49-F238E27FC236}">
                <a16:creationId xmlns:a16="http://schemas.microsoft.com/office/drawing/2014/main" id="{5ACDE1B9-6EA7-A8DB-A214-B61F7AA93543}"/>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131</a:t>
            </a:fld>
            <a:endParaRPr lang="en-GB" dirty="0"/>
          </a:p>
        </p:txBody>
      </p:sp>
      <p:pic>
        <p:nvPicPr>
          <p:cNvPr id="7" name="Picture 6">
            <a:extLst>
              <a:ext uri="{FF2B5EF4-FFF2-40B4-BE49-F238E27FC236}">
                <a16:creationId xmlns:a16="http://schemas.microsoft.com/office/drawing/2014/main" id="{03DF0F74-CEC5-A341-F2F2-BF370B9A5731}"/>
              </a:ext>
            </a:extLst>
          </p:cNvPr>
          <p:cNvPicPr>
            <a:picLocks noChangeAspect="1"/>
          </p:cNvPicPr>
          <p:nvPr/>
        </p:nvPicPr>
        <p:blipFill>
          <a:blip r:embed="rId2"/>
          <a:stretch>
            <a:fillRect/>
          </a:stretch>
        </p:blipFill>
        <p:spPr>
          <a:xfrm>
            <a:off x="0" y="2716626"/>
            <a:ext cx="8974183" cy="3284125"/>
          </a:xfrm>
          <a:prstGeom prst="rect">
            <a:avLst/>
          </a:prstGeom>
        </p:spPr>
      </p:pic>
    </p:spTree>
    <p:extLst>
      <p:ext uri="{BB962C8B-B14F-4D97-AF65-F5344CB8AC3E}">
        <p14:creationId xmlns:p14="http://schemas.microsoft.com/office/powerpoint/2010/main" val="86899355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92004-D85A-74AD-5B22-4349F9E66B18}"/>
              </a:ext>
            </a:extLst>
          </p:cNvPr>
          <p:cNvSpPr>
            <a:spLocks noGrp="1"/>
          </p:cNvSpPr>
          <p:nvPr>
            <p:ph type="title"/>
          </p:nvPr>
        </p:nvSpPr>
        <p:spPr/>
        <p:txBody>
          <a:bodyPr>
            <a:normAutofit fontScale="90000"/>
          </a:bodyPr>
          <a:lstStyle/>
          <a:p>
            <a:r>
              <a:rPr lang="en-US" dirty="0"/>
              <a:t>UK Renewable Obligation Certificates (ROC) and CFD</a:t>
            </a:r>
          </a:p>
        </p:txBody>
      </p:sp>
      <p:sp>
        <p:nvSpPr>
          <p:cNvPr id="3" name="Content Placeholder 2">
            <a:extLst>
              <a:ext uri="{FF2B5EF4-FFF2-40B4-BE49-F238E27FC236}">
                <a16:creationId xmlns:a16="http://schemas.microsoft.com/office/drawing/2014/main" id="{536E6046-C3D4-93DF-A254-F0D867E5C8EC}"/>
              </a:ext>
            </a:extLst>
          </p:cNvPr>
          <p:cNvSpPr>
            <a:spLocks noGrp="1"/>
          </p:cNvSpPr>
          <p:nvPr>
            <p:ph idx="1"/>
          </p:nvPr>
        </p:nvSpPr>
        <p:spPr/>
        <p:txBody>
          <a:bodyPr/>
          <a:lstStyle/>
          <a:p>
            <a:r>
              <a:rPr lang="en-US" dirty="0"/>
              <a:t>The UK attempted to base subsidies from a market basis where suppliers are given targets and the subsidy required to meet the target is applied to different renewable energy projects.  As different renewable energy technologies have different costs, the amount of ROC’s depends on the type of technology. The table shows the renewable energy subsidy (which is above the market price) for different periods.</a:t>
            </a:r>
          </a:p>
          <a:p>
            <a:r>
              <a:rPr lang="en-US" dirty="0"/>
              <a:t>The UK has moved to a bidding system where total prices are fixed (with inflation indexes). The fixed prices are like forward prices and termed contracts for differences discussed below.</a:t>
            </a:r>
          </a:p>
          <a:p>
            <a:endParaRPr lang="en-US" dirty="0"/>
          </a:p>
          <a:p>
            <a:endParaRPr lang="en-US" dirty="0"/>
          </a:p>
        </p:txBody>
      </p:sp>
      <p:pic>
        <p:nvPicPr>
          <p:cNvPr id="9" name="Picture 8">
            <a:extLst>
              <a:ext uri="{FF2B5EF4-FFF2-40B4-BE49-F238E27FC236}">
                <a16:creationId xmlns:a16="http://schemas.microsoft.com/office/drawing/2014/main" id="{4891C1B9-8FE7-F102-7CB3-BEA9E9C31170}"/>
              </a:ext>
            </a:extLst>
          </p:cNvPr>
          <p:cNvPicPr>
            <a:picLocks noChangeAspect="1"/>
          </p:cNvPicPr>
          <p:nvPr/>
        </p:nvPicPr>
        <p:blipFill>
          <a:blip r:embed="rId2"/>
          <a:stretch>
            <a:fillRect/>
          </a:stretch>
        </p:blipFill>
        <p:spPr>
          <a:xfrm>
            <a:off x="1" y="3951439"/>
            <a:ext cx="9092927" cy="1917184"/>
          </a:xfrm>
          <a:prstGeom prst="rect">
            <a:avLst/>
          </a:prstGeom>
        </p:spPr>
      </p:pic>
      <p:sp>
        <p:nvSpPr>
          <p:cNvPr id="4" name="Slide Number Placeholder 3">
            <a:extLst>
              <a:ext uri="{FF2B5EF4-FFF2-40B4-BE49-F238E27FC236}">
                <a16:creationId xmlns:a16="http://schemas.microsoft.com/office/drawing/2014/main" id="{A73FB67F-1C36-D80B-EBFD-E23EC12F660E}"/>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132</a:t>
            </a:fld>
            <a:endParaRPr lang="en-GB" dirty="0"/>
          </a:p>
        </p:txBody>
      </p:sp>
    </p:spTree>
    <p:extLst>
      <p:ext uri="{BB962C8B-B14F-4D97-AF65-F5344CB8AC3E}">
        <p14:creationId xmlns:p14="http://schemas.microsoft.com/office/powerpoint/2010/main" val="16250403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BA86ED3-E474-4BDC-91C1-A664E8A0464C}"/>
              </a:ext>
            </a:extLst>
          </p:cNvPr>
          <p:cNvSpPr>
            <a:spLocks noGrp="1"/>
          </p:cNvSpPr>
          <p:nvPr>
            <p:ph type="title"/>
          </p:nvPr>
        </p:nvSpPr>
        <p:spPr/>
        <p:txBody>
          <a:bodyPr>
            <a:normAutofit/>
          </a:bodyPr>
          <a:lstStyle/>
          <a:p>
            <a:r>
              <a:rPr lang="en-029" dirty="0"/>
              <a:t>Example of Feed-in Tariff Calculation</a:t>
            </a:r>
          </a:p>
        </p:txBody>
      </p:sp>
      <p:sp>
        <p:nvSpPr>
          <p:cNvPr id="3" name="Content Placeholder 2">
            <a:extLst>
              <a:ext uri="{FF2B5EF4-FFF2-40B4-BE49-F238E27FC236}">
                <a16:creationId xmlns:a16="http://schemas.microsoft.com/office/drawing/2014/main" id="{3111CA5F-4AB6-404B-B27A-C57D5F53471F}"/>
              </a:ext>
            </a:extLst>
          </p:cNvPr>
          <p:cNvSpPr>
            <a:spLocks noGrp="1"/>
          </p:cNvSpPr>
          <p:nvPr>
            <p:ph idx="1"/>
          </p:nvPr>
        </p:nvSpPr>
        <p:spPr/>
        <p:txBody>
          <a:bodyPr/>
          <a:lstStyle/>
          <a:p>
            <a:pPr marL="0" indent="0">
              <a:buNone/>
            </a:pPr>
            <a:r>
              <a:rPr lang="en-029" dirty="0"/>
              <a:t> </a:t>
            </a:r>
          </a:p>
        </p:txBody>
      </p:sp>
      <p:pic>
        <p:nvPicPr>
          <p:cNvPr id="4" name="Picture 3">
            <a:extLst>
              <a:ext uri="{FF2B5EF4-FFF2-40B4-BE49-F238E27FC236}">
                <a16:creationId xmlns:a16="http://schemas.microsoft.com/office/drawing/2014/main" id="{B7347C2C-DAE8-45D8-B3CB-C306C2FFAA75}"/>
              </a:ext>
            </a:extLst>
          </p:cNvPr>
          <p:cNvPicPr>
            <a:picLocks noChangeAspect="1"/>
          </p:cNvPicPr>
          <p:nvPr/>
        </p:nvPicPr>
        <p:blipFill>
          <a:blip r:embed="rId2"/>
          <a:stretch>
            <a:fillRect/>
          </a:stretch>
        </p:blipFill>
        <p:spPr>
          <a:xfrm>
            <a:off x="284537" y="1661273"/>
            <a:ext cx="4637591" cy="1632432"/>
          </a:xfrm>
          <a:prstGeom prst="rect">
            <a:avLst/>
          </a:prstGeom>
        </p:spPr>
      </p:pic>
      <p:pic>
        <p:nvPicPr>
          <p:cNvPr id="2" name="Picture 1">
            <a:extLst>
              <a:ext uri="{FF2B5EF4-FFF2-40B4-BE49-F238E27FC236}">
                <a16:creationId xmlns:a16="http://schemas.microsoft.com/office/drawing/2014/main" id="{75FC600A-ED38-4D0F-886D-FB7B44FAE534}"/>
              </a:ext>
            </a:extLst>
          </p:cNvPr>
          <p:cNvPicPr>
            <a:picLocks noChangeAspect="1"/>
          </p:cNvPicPr>
          <p:nvPr/>
        </p:nvPicPr>
        <p:blipFill>
          <a:blip r:embed="rId3"/>
          <a:stretch>
            <a:fillRect/>
          </a:stretch>
        </p:blipFill>
        <p:spPr>
          <a:xfrm>
            <a:off x="4191290" y="3521443"/>
            <a:ext cx="4684397" cy="1919337"/>
          </a:xfrm>
          <a:prstGeom prst="rect">
            <a:avLst/>
          </a:prstGeom>
        </p:spPr>
      </p:pic>
      <p:pic>
        <p:nvPicPr>
          <p:cNvPr id="6" name="Picture 5">
            <a:extLst>
              <a:ext uri="{FF2B5EF4-FFF2-40B4-BE49-F238E27FC236}">
                <a16:creationId xmlns:a16="http://schemas.microsoft.com/office/drawing/2014/main" id="{6A69E733-EF87-4E4B-88F2-34228568C592}"/>
              </a:ext>
            </a:extLst>
          </p:cNvPr>
          <p:cNvPicPr>
            <a:picLocks noChangeAspect="1"/>
          </p:cNvPicPr>
          <p:nvPr/>
        </p:nvPicPr>
        <p:blipFill>
          <a:blip r:embed="rId4"/>
          <a:stretch>
            <a:fillRect/>
          </a:stretch>
        </p:blipFill>
        <p:spPr>
          <a:xfrm>
            <a:off x="446881" y="3408807"/>
            <a:ext cx="3556885" cy="2133315"/>
          </a:xfrm>
          <a:prstGeom prst="rect">
            <a:avLst/>
          </a:prstGeom>
        </p:spPr>
      </p:pic>
      <p:pic>
        <p:nvPicPr>
          <p:cNvPr id="8" name="Content Placeholder 3">
            <a:extLst>
              <a:ext uri="{FF2B5EF4-FFF2-40B4-BE49-F238E27FC236}">
                <a16:creationId xmlns:a16="http://schemas.microsoft.com/office/drawing/2014/main" id="{522128AC-C04F-473C-B825-BC6D098D5DC8}"/>
              </a:ext>
            </a:extLst>
          </p:cNvPr>
          <p:cNvPicPr>
            <a:picLocks noChangeAspect="1"/>
          </p:cNvPicPr>
          <p:nvPr/>
        </p:nvPicPr>
        <p:blipFill>
          <a:blip r:embed="rId5"/>
          <a:stretch>
            <a:fillRect/>
          </a:stretch>
        </p:blipFill>
        <p:spPr>
          <a:xfrm>
            <a:off x="5952989" y="1684804"/>
            <a:ext cx="1304649" cy="1632432"/>
          </a:xfrm>
          <a:prstGeom prst="rect">
            <a:avLst/>
          </a:prstGeom>
        </p:spPr>
      </p:pic>
      <p:sp>
        <p:nvSpPr>
          <p:cNvPr id="7" name="TextBox 6">
            <a:extLst>
              <a:ext uri="{FF2B5EF4-FFF2-40B4-BE49-F238E27FC236}">
                <a16:creationId xmlns:a16="http://schemas.microsoft.com/office/drawing/2014/main" id="{E25EA23D-A569-9245-8AEC-5513DE5CFA2A}"/>
              </a:ext>
            </a:extLst>
          </p:cNvPr>
          <p:cNvSpPr txBox="1"/>
          <p:nvPr/>
        </p:nvSpPr>
        <p:spPr>
          <a:xfrm>
            <a:off x="531717" y="5617067"/>
            <a:ext cx="3223260" cy="507831"/>
          </a:xfrm>
          <a:prstGeom prst="rect">
            <a:avLst/>
          </a:prstGeom>
          <a:solidFill>
            <a:srgbClr val="FFFF00"/>
          </a:solidFill>
        </p:spPr>
        <p:txBody>
          <a:bodyPr wrap="square" rtlCol="0">
            <a:spAutoFit/>
          </a:bodyPr>
          <a:lstStyle/>
          <a:p>
            <a:r>
              <a:rPr lang="en-US" sz="1350" dirty="0">
                <a:latin typeface="Arial" panose="020B0604020202020204" pitchFamily="34" charset="0"/>
                <a:cs typeface="Arial" panose="020B0604020202020204" pitchFamily="34" charset="0"/>
              </a:rPr>
              <a:t>Note the return on equity target of 11.5%</a:t>
            </a:r>
          </a:p>
        </p:txBody>
      </p:sp>
      <p:sp>
        <p:nvSpPr>
          <p:cNvPr id="9" name="Slide Number Placeholder 8">
            <a:extLst>
              <a:ext uri="{FF2B5EF4-FFF2-40B4-BE49-F238E27FC236}">
                <a16:creationId xmlns:a16="http://schemas.microsoft.com/office/drawing/2014/main" id="{312B02C0-A2F0-C33D-C7D1-EC6CA37EA82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133</a:t>
            </a:fld>
            <a:endParaRPr lang="en-GB" dirty="0"/>
          </a:p>
        </p:txBody>
      </p:sp>
    </p:spTree>
    <p:extLst>
      <p:ext uri="{BB962C8B-B14F-4D97-AF65-F5344CB8AC3E}">
        <p14:creationId xmlns:p14="http://schemas.microsoft.com/office/powerpoint/2010/main" val="417325015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0E24-9238-7326-620C-CB3974B43CA8}"/>
              </a:ext>
            </a:extLst>
          </p:cNvPr>
          <p:cNvSpPr>
            <a:spLocks noGrp="1"/>
          </p:cNvSpPr>
          <p:nvPr>
            <p:ph type="title"/>
          </p:nvPr>
        </p:nvSpPr>
        <p:spPr/>
        <p:txBody>
          <a:bodyPr>
            <a:normAutofit fontScale="90000"/>
          </a:bodyPr>
          <a:lstStyle/>
          <a:p>
            <a:r>
              <a:rPr lang="en-US" dirty="0"/>
              <a:t>We will demonstrate how to make a relatively simple analysis of the LCOE – Not much excel</a:t>
            </a:r>
          </a:p>
        </p:txBody>
      </p:sp>
      <p:sp>
        <p:nvSpPr>
          <p:cNvPr id="3" name="Content Placeholder 2">
            <a:extLst>
              <a:ext uri="{FF2B5EF4-FFF2-40B4-BE49-F238E27FC236}">
                <a16:creationId xmlns:a16="http://schemas.microsoft.com/office/drawing/2014/main" id="{FFEF32D5-82E2-D515-B168-A2A095EFC623}"/>
              </a:ext>
            </a:extLst>
          </p:cNvPr>
          <p:cNvSpPr>
            <a:spLocks noGrp="1"/>
          </p:cNvSpPr>
          <p:nvPr>
            <p:ph idx="1"/>
          </p:nvPr>
        </p:nvSpPr>
        <p:spPr/>
        <p:txBody>
          <a:bodyPr/>
          <a:lstStyle/>
          <a:p>
            <a:r>
              <a:rPr lang="en-US" dirty="0"/>
              <a:t>Calculation of the cost of different alternatives with simple LCOE</a:t>
            </a:r>
          </a:p>
        </p:txBody>
      </p:sp>
      <p:pic>
        <p:nvPicPr>
          <p:cNvPr id="5" name="Picture 4">
            <a:extLst>
              <a:ext uri="{FF2B5EF4-FFF2-40B4-BE49-F238E27FC236}">
                <a16:creationId xmlns:a16="http://schemas.microsoft.com/office/drawing/2014/main" id="{D6152B47-7502-11A5-69FF-F8C68D5AAC75}"/>
              </a:ext>
            </a:extLst>
          </p:cNvPr>
          <p:cNvPicPr>
            <a:picLocks noChangeAspect="1"/>
          </p:cNvPicPr>
          <p:nvPr/>
        </p:nvPicPr>
        <p:blipFill>
          <a:blip r:embed="rId2"/>
          <a:stretch>
            <a:fillRect/>
          </a:stretch>
        </p:blipFill>
        <p:spPr>
          <a:xfrm>
            <a:off x="184457" y="2128345"/>
            <a:ext cx="8824623" cy="3999302"/>
          </a:xfrm>
          <a:prstGeom prst="rect">
            <a:avLst/>
          </a:prstGeom>
        </p:spPr>
      </p:pic>
      <p:sp>
        <p:nvSpPr>
          <p:cNvPr id="4" name="TextBox 3">
            <a:extLst>
              <a:ext uri="{FF2B5EF4-FFF2-40B4-BE49-F238E27FC236}">
                <a16:creationId xmlns:a16="http://schemas.microsoft.com/office/drawing/2014/main" id="{B99C0F57-BEE7-5171-DFDE-A0B028453AC1}"/>
              </a:ext>
            </a:extLst>
          </p:cNvPr>
          <p:cNvSpPr txBox="1"/>
          <p:nvPr/>
        </p:nvSpPr>
        <p:spPr>
          <a:xfrm>
            <a:off x="619432" y="6282813"/>
            <a:ext cx="6400800" cy="369332"/>
          </a:xfrm>
          <a:prstGeom prst="rect">
            <a:avLst/>
          </a:prstGeom>
          <a:solidFill>
            <a:srgbClr val="FFFF00"/>
          </a:solidFill>
        </p:spPr>
        <p:txBody>
          <a:bodyPr wrap="square" rtlCol="0">
            <a:spAutoFit/>
          </a:bodyPr>
          <a:lstStyle/>
          <a:p>
            <a:r>
              <a:rPr lang="en-US" dirty="0"/>
              <a:t>Open the File named LCOE Analysis</a:t>
            </a:r>
          </a:p>
        </p:txBody>
      </p:sp>
    </p:spTree>
    <p:extLst>
      <p:ext uri="{BB962C8B-B14F-4D97-AF65-F5344CB8AC3E}">
        <p14:creationId xmlns:p14="http://schemas.microsoft.com/office/powerpoint/2010/main" val="24610850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4EBDE-20D5-417D-F644-58800F0007DD}"/>
              </a:ext>
            </a:extLst>
          </p:cNvPr>
          <p:cNvSpPr>
            <a:spLocks noGrp="1"/>
          </p:cNvSpPr>
          <p:nvPr>
            <p:ph type="title"/>
          </p:nvPr>
        </p:nvSpPr>
        <p:spPr/>
        <p:txBody>
          <a:bodyPr>
            <a:normAutofit fontScale="90000"/>
          </a:bodyPr>
          <a:lstStyle/>
          <a:p>
            <a:r>
              <a:rPr lang="en-US" dirty="0"/>
              <a:t>LCOE So Far With More Advanced Equations</a:t>
            </a:r>
          </a:p>
        </p:txBody>
      </p:sp>
      <p:sp>
        <p:nvSpPr>
          <p:cNvPr id="3" name="Content Placeholder 2">
            <a:extLst>
              <a:ext uri="{FF2B5EF4-FFF2-40B4-BE49-F238E27FC236}">
                <a16:creationId xmlns:a16="http://schemas.microsoft.com/office/drawing/2014/main" id="{9DA5A46C-9956-E503-D492-465EF9108D2F}"/>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81B96804-7464-F18A-8977-D1A829598448}"/>
              </a:ext>
            </a:extLst>
          </p:cNvPr>
          <p:cNvSpPr txBox="1"/>
          <p:nvPr/>
        </p:nvSpPr>
        <p:spPr>
          <a:xfrm>
            <a:off x="304800" y="5657671"/>
            <a:ext cx="2343807" cy="1200329"/>
          </a:xfrm>
          <a:prstGeom prst="rect">
            <a:avLst/>
          </a:prstGeom>
          <a:solidFill>
            <a:srgbClr val="FFFF00"/>
          </a:solidFill>
        </p:spPr>
        <p:txBody>
          <a:bodyPr wrap="square" rtlCol="0">
            <a:spAutoFit/>
          </a:bodyPr>
          <a:lstStyle/>
          <a:p>
            <a:r>
              <a:rPr lang="en-US" dirty="0"/>
              <a:t>The more advanced equations include real versus nominal and degradation</a:t>
            </a:r>
          </a:p>
        </p:txBody>
      </p:sp>
      <p:pic>
        <p:nvPicPr>
          <p:cNvPr id="10" name="Picture 9">
            <a:extLst>
              <a:ext uri="{FF2B5EF4-FFF2-40B4-BE49-F238E27FC236}">
                <a16:creationId xmlns:a16="http://schemas.microsoft.com/office/drawing/2014/main" id="{67763585-0D50-A3EC-141C-3959FEE2ED00}"/>
              </a:ext>
            </a:extLst>
          </p:cNvPr>
          <p:cNvPicPr>
            <a:picLocks noChangeAspect="1"/>
          </p:cNvPicPr>
          <p:nvPr/>
        </p:nvPicPr>
        <p:blipFill>
          <a:blip r:embed="rId2"/>
          <a:stretch>
            <a:fillRect/>
          </a:stretch>
        </p:blipFill>
        <p:spPr>
          <a:xfrm>
            <a:off x="129048" y="1651034"/>
            <a:ext cx="8885904" cy="3555931"/>
          </a:xfrm>
          <a:prstGeom prst="rect">
            <a:avLst/>
          </a:prstGeom>
        </p:spPr>
      </p:pic>
    </p:spTree>
    <p:extLst>
      <p:ext uri="{BB962C8B-B14F-4D97-AF65-F5344CB8AC3E}">
        <p14:creationId xmlns:p14="http://schemas.microsoft.com/office/powerpoint/2010/main" val="300556583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CC7B-911F-1B00-C274-AA1D376F209F}"/>
              </a:ext>
            </a:extLst>
          </p:cNvPr>
          <p:cNvSpPr>
            <a:spLocks noGrp="1"/>
          </p:cNvSpPr>
          <p:nvPr>
            <p:ph type="title"/>
          </p:nvPr>
        </p:nvSpPr>
        <p:spPr/>
        <p:txBody>
          <a:bodyPr>
            <a:normAutofit fontScale="90000"/>
          </a:bodyPr>
          <a:lstStyle/>
          <a:p>
            <a:r>
              <a:rPr lang="en-US" dirty="0"/>
              <a:t>Reconcile LCOE with Financial Model - Lazard</a:t>
            </a:r>
          </a:p>
        </p:txBody>
      </p:sp>
      <p:sp>
        <p:nvSpPr>
          <p:cNvPr id="3" name="Content Placeholder 2">
            <a:extLst>
              <a:ext uri="{FF2B5EF4-FFF2-40B4-BE49-F238E27FC236}">
                <a16:creationId xmlns:a16="http://schemas.microsoft.com/office/drawing/2014/main" id="{0EE12C1E-9BA3-A919-706A-FA88EA727DB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0A36A7-8171-4382-DB4F-0133BB2B209D}"/>
              </a:ext>
            </a:extLst>
          </p:cNvPr>
          <p:cNvPicPr>
            <a:picLocks noChangeAspect="1"/>
          </p:cNvPicPr>
          <p:nvPr/>
        </p:nvPicPr>
        <p:blipFill>
          <a:blip r:embed="rId2"/>
          <a:stretch>
            <a:fillRect/>
          </a:stretch>
        </p:blipFill>
        <p:spPr>
          <a:xfrm>
            <a:off x="152554" y="1525930"/>
            <a:ext cx="8793483" cy="5142334"/>
          </a:xfrm>
          <a:prstGeom prst="rect">
            <a:avLst/>
          </a:prstGeom>
        </p:spPr>
      </p:pic>
    </p:spTree>
    <p:extLst>
      <p:ext uri="{BB962C8B-B14F-4D97-AF65-F5344CB8AC3E}">
        <p14:creationId xmlns:p14="http://schemas.microsoft.com/office/powerpoint/2010/main" val="18219392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02D0-A5F8-6196-4982-416F470A203B}"/>
              </a:ext>
            </a:extLst>
          </p:cNvPr>
          <p:cNvSpPr>
            <a:spLocks noGrp="1"/>
          </p:cNvSpPr>
          <p:nvPr>
            <p:ph type="title"/>
          </p:nvPr>
        </p:nvSpPr>
        <p:spPr/>
        <p:txBody>
          <a:bodyPr/>
          <a:lstStyle/>
          <a:p>
            <a:r>
              <a:rPr lang="en-US" dirty="0"/>
              <a:t>Financial Model for Storage</a:t>
            </a:r>
          </a:p>
        </p:txBody>
      </p:sp>
      <p:sp>
        <p:nvSpPr>
          <p:cNvPr id="3" name="Content Placeholder 2">
            <a:extLst>
              <a:ext uri="{FF2B5EF4-FFF2-40B4-BE49-F238E27FC236}">
                <a16:creationId xmlns:a16="http://schemas.microsoft.com/office/drawing/2014/main" id="{AEB2C751-C35E-53BF-A52A-D52B62B46EE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52819D-9F75-63F8-CDE8-FECD950F670D}"/>
              </a:ext>
            </a:extLst>
          </p:cNvPr>
          <p:cNvPicPr>
            <a:picLocks noChangeAspect="1"/>
          </p:cNvPicPr>
          <p:nvPr/>
        </p:nvPicPr>
        <p:blipFill>
          <a:blip r:embed="rId2"/>
          <a:stretch>
            <a:fillRect/>
          </a:stretch>
        </p:blipFill>
        <p:spPr>
          <a:xfrm>
            <a:off x="89554" y="1478444"/>
            <a:ext cx="8964891" cy="5036655"/>
          </a:xfrm>
          <a:prstGeom prst="rect">
            <a:avLst/>
          </a:prstGeom>
        </p:spPr>
      </p:pic>
    </p:spTree>
    <p:extLst>
      <p:ext uri="{BB962C8B-B14F-4D97-AF65-F5344CB8AC3E}">
        <p14:creationId xmlns:p14="http://schemas.microsoft.com/office/powerpoint/2010/main" val="18906125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EB500-30FE-96E8-ED51-DAB3319AEC8E}"/>
              </a:ext>
            </a:extLst>
          </p:cNvPr>
          <p:cNvSpPr>
            <a:spLocks noGrp="1"/>
          </p:cNvSpPr>
          <p:nvPr>
            <p:ph type="title"/>
          </p:nvPr>
        </p:nvSpPr>
        <p:spPr/>
        <p:txBody>
          <a:bodyPr/>
          <a:lstStyle/>
          <a:p>
            <a:r>
              <a:rPr lang="en-US" dirty="0"/>
              <a:t>Financial Model in LCOE Analysis</a:t>
            </a:r>
          </a:p>
        </p:txBody>
      </p:sp>
      <p:sp>
        <p:nvSpPr>
          <p:cNvPr id="3" name="Content Placeholder 2">
            <a:extLst>
              <a:ext uri="{FF2B5EF4-FFF2-40B4-BE49-F238E27FC236}">
                <a16:creationId xmlns:a16="http://schemas.microsoft.com/office/drawing/2014/main" id="{6438D021-AD8E-FD56-F86A-C334CA1E395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1EF4D684-6C68-7DB9-1069-4D65FF177DB1}"/>
              </a:ext>
            </a:extLst>
          </p:cNvPr>
          <p:cNvPicPr>
            <a:picLocks noChangeAspect="1"/>
          </p:cNvPicPr>
          <p:nvPr/>
        </p:nvPicPr>
        <p:blipFill>
          <a:blip r:embed="rId2"/>
          <a:stretch>
            <a:fillRect/>
          </a:stretch>
        </p:blipFill>
        <p:spPr>
          <a:xfrm>
            <a:off x="140597" y="1611984"/>
            <a:ext cx="8862806" cy="4123065"/>
          </a:xfrm>
          <a:prstGeom prst="rect">
            <a:avLst/>
          </a:prstGeom>
        </p:spPr>
      </p:pic>
    </p:spTree>
    <p:extLst>
      <p:ext uri="{BB962C8B-B14F-4D97-AF65-F5344CB8AC3E}">
        <p14:creationId xmlns:p14="http://schemas.microsoft.com/office/powerpoint/2010/main" val="28697913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9DDF9-378B-E8D8-05E1-9C678D54F14B}"/>
              </a:ext>
            </a:extLst>
          </p:cNvPr>
          <p:cNvSpPr>
            <a:spLocks noGrp="1"/>
          </p:cNvSpPr>
          <p:nvPr>
            <p:ph type="title"/>
          </p:nvPr>
        </p:nvSpPr>
        <p:spPr/>
        <p:txBody>
          <a:bodyPr>
            <a:normAutofit fontScale="90000"/>
          </a:bodyPr>
          <a:lstStyle/>
          <a:p>
            <a:r>
              <a:rPr lang="en-US" dirty="0"/>
              <a:t>It Should be Obvious that One Should Compare LCOE of Renewable and Thermal Plants</a:t>
            </a:r>
          </a:p>
        </p:txBody>
      </p:sp>
      <p:sp>
        <p:nvSpPr>
          <p:cNvPr id="3" name="Content Placeholder 2">
            <a:extLst>
              <a:ext uri="{FF2B5EF4-FFF2-40B4-BE49-F238E27FC236}">
                <a16:creationId xmlns:a16="http://schemas.microsoft.com/office/drawing/2014/main" id="{BA965CEA-CF34-3A99-3293-21F4205EAA49}"/>
              </a:ext>
            </a:extLst>
          </p:cNvPr>
          <p:cNvSpPr>
            <a:spLocks noGrp="1"/>
          </p:cNvSpPr>
          <p:nvPr>
            <p:ph idx="1"/>
          </p:nvPr>
        </p:nvSpPr>
        <p:spPr>
          <a:xfrm>
            <a:off x="312820" y="1323474"/>
            <a:ext cx="8222381" cy="4829016"/>
          </a:xfrm>
        </p:spPr>
        <p:txBody>
          <a:bodyPr>
            <a:normAutofit/>
          </a:bodyPr>
          <a:lstStyle/>
          <a:p>
            <a:r>
              <a:rPr lang="en-US" sz="2000" dirty="0"/>
              <a:t>If you build a solar project the LCOE is the effective amount you pay for the solar project is the amount for when you use the solar project.</a:t>
            </a:r>
          </a:p>
          <a:p>
            <a:r>
              <a:rPr lang="en-US" sz="2000" dirty="0"/>
              <a:t>Assume that you still need the combined cycle or the heavy oil plant to meet load at night and when the sun does not shine.</a:t>
            </a:r>
          </a:p>
          <a:p>
            <a:r>
              <a:rPr lang="en-US" sz="2000" dirty="0"/>
              <a:t>You could then do economic analysis by comparing only the variable cost of operating the thermal dispatchable plant per kWh with the total cost of the solar project.</a:t>
            </a:r>
          </a:p>
          <a:p>
            <a:r>
              <a:rPr lang="en-US" sz="2000" dirty="0"/>
              <a:t>You should be very careful with variable O&amp;M costs of thermal as there will be more starts and stops</a:t>
            </a:r>
          </a:p>
          <a:p>
            <a:r>
              <a:rPr lang="en-US" sz="2000" dirty="0"/>
              <a:t>This kind of analysis works if the thermal plants are running during the time that solar or wind is producing power. It does not work if the plants are turned off and batteries are necessary for allowing the plants to turn on and off.</a:t>
            </a:r>
          </a:p>
          <a:p>
            <a:r>
              <a:rPr lang="en-US" sz="2000" dirty="0"/>
              <a:t>When there is more renewable energy, you need to understand how the thermal plants will work.</a:t>
            </a:r>
          </a:p>
        </p:txBody>
      </p:sp>
    </p:spTree>
    <p:extLst>
      <p:ext uri="{BB962C8B-B14F-4D97-AF65-F5344CB8AC3E}">
        <p14:creationId xmlns:p14="http://schemas.microsoft.com/office/powerpoint/2010/main" val="1773097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693DD-1CBA-400A-C30A-AAA93DD305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810E65D-933A-C5AB-051F-68E12BAF9548}"/>
              </a:ext>
            </a:extLst>
          </p:cNvPr>
          <p:cNvSpPr>
            <a:spLocks noGrp="1"/>
          </p:cNvSpPr>
          <p:nvPr>
            <p:ph type="title"/>
          </p:nvPr>
        </p:nvSpPr>
        <p:spPr/>
        <p:txBody>
          <a:bodyPr>
            <a:normAutofit/>
          </a:bodyPr>
          <a:lstStyle/>
          <a:p>
            <a:r>
              <a:rPr lang="en-US" dirty="0"/>
              <a:t>Battery and Firemen versus Truck Drivers</a:t>
            </a:r>
          </a:p>
        </p:txBody>
      </p:sp>
      <p:sp>
        <p:nvSpPr>
          <p:cNvPr id="2" name="Content Placeholder 1">
            <a:extLst>
              <a:ext uri="{FF2B5EF4-FFF2-40B4-BE49-F238E27FC236}">
                <a16:creationId xmlns:a16="http://schemas.microsoft.com/office/drawing/2014/main" id="{752AD60C-2DF7-B080-0DF8-17332609493F}"/>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CE450A58-11C0-81D1-E403-48DD73ED9938}"/>
              </a:ext>
            </a:extLst>
          </p:cNvPr>
          <p:cNvSpPr>
            <a:spLocks noGrp="1"/>
          </p:cNvSpPr>
          <p:nvPr>
            <p:ph type="sldNum" sz="quarter" idx="12"/>
          </p:nvPr>
        </p:nvSpPr>
        <p:spPr/>
        <p:txBody>
          <a:bodyPr/>
          <a:lstStyle/>
          <a:p>
            <a:pPr algn="ctr"/>
            <a:fld id="{0C3A1854-6B63-4059-B360-A3C4972BF0FC}" type="slidenum">
              <a:rPr lang="ko-KR" altLang="en-US" smtClean="0"/>
              <a:pPr algn="ctr"/>
              <a:t>14</a:t>
            </a:fld>
            <a:endParaRPr lang="ko-KR" altLang="en-US" dirty="0"/>
          </a:p>
        </p:txBody>
      </p:sp>
      <p:pic>
        <p:nvPicPr>
          <p:cNvPr id="6" name="Picture 5">
            <a:extLst>
              <a:ext uri="{FF2B5EF4-FFF2-40B4-BE49-F238E27FC236}">
                <a16:creationId xmlns:a16="http://schemas.microsoft.com/office/drawing/2014/main" id="{EAE656A7-20E5-62DB-7051-2FF5EA4C3D06}"/>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B88BE901-1D7F-E5EB-A40E-77D308AA0698}"/>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12796309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79FA-92B4-AE3E-C955-58EED4F523AA}"/>
              </a:ext>
            </a:extLst>
          </p:cNvPr>
          <p:cNvSpPr>
            <a:spLocks noGrp="1"/>
          </p:cNvSpPr>
          <p:nvPr>
            <p:ph type="ctrTitle"/>
          </p:nvPr>
        </p:nvSpPr>
        <p:spPr/>
        <p:txBody>
          <a:bodyPr/>
          <a:lstStyle/>
          <a:p>
            <a:r>
              <a:rPr lang="en-US" dirty="0"/>
              <a:t>Analysis of Solar and </a:t>
            </a:r>
            <a:br>
              <a:rPr lang="en-US" dirty="0"/>
            </a:br>
            <a:r>
              <a:rPr lang="en-US" dirty="0"/>
              <a:t>Wind Debt Structuring</a:t>
            </a:r>
            <a:br>
              <a:rPr lang="en-US" dirty="0"/>
            </a:br>
            <a:r>
              <a:rPr lang="en-US" dirty="0"/>
              <a:t>with P90 and DSCR Target</a:t>
            </a:r>
          </a:p>
        </p:txBody>
      </p:sp>
    </p:spTree>
    <p:extLst>
      <p:ext uri="{BB962C8B-B14F-4D97-AF65-F5344CB8AC3E}">
        <p14:creationId xmlns:p14="http://schemas.microsoft.com/office/powerpoint/2010/main" val="2259272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57386-06BA-C6F3-D456-BE2919E9100D}"/>
              </a:ext>
            </a:extLst>
          </p:cNvPr>
          <p:cNvSpPr>
            <a:spLocks noGrp="1"/>
          </p:cNvSpPr>
          <p:nvPr>
            <p:ph type="title"/>
          </p:nvPr>
        </p:nvSpPr>
        <p:spPr/>
        <p:txBody>
          <a:bodyPr/>
          <a:lstStyle/>
          <a:p>
            <a:r>
              <a:rPr lang="en-US" dirty="0"/>
              <a:t>Risk Analysis and Financial Models</a:t>
            </a:r>
          </a:p>
        </p:txBody>
      </p:sp>
      <p:sp>
        <p:nvSpPr>
          <p:cNvPr id="3" name="Content Placeholder 2">
            <a:extLst>
              <a:ext uri="{FF2B5EF4-FFF2-40B4-BE49-F238E27FC236}">
                <a16:creationId xmlns:a16="http://schemas.microsoft.com/office/drawing/2014/main" id="{C0662DCF-91D5-C978-AA01-4CCD9165ECC0}"/>
              </a:ext>
            </a:extLst>
          </p:cNvPr>
          <p:cNvSpPr>
            <a:spLocks noGrp="1"/>
          </p:cNvSpPr>
          <p:nvPr>
            <p:ph idx="1"/>
          </p:nvPr>
        </p:nvSpPr>
        <p:spPr/>
        <p:txBody>
          <a:bodyPr>
            <a:normAutofit/>
          </a:bodyPr>
          <a:lstStyle/>
          <a:p>
            <a:pPr algn="l"/>
            <a:r>
              <a:rPr lang="en-US" sz="2000" i="0" dirty="0">
                <a:solidFill>
                  <a:schemeClr val="tx1"/>
                </a:solidFill>
                <a:effectLst/>
                <a:latin typeface="Calibri" panose="020F0502020204030204" pitchFamily="34" charset="0"/>
              </a:rPr>
              <a:t>Evaluation of Financing and Integrated Financial Models of Battery Systems is more around risk analyses and not really around financial analysis and modelling in relation to energy storage as the title implies. Can this section be modified to also include how a utility should go about doing the financial analysis and modelling so that the appropriate cost parameters be included in the PPA.</a:t>
            </a:r>
          </a:p>
          <a:p>
            <a:pPr algn="l"/>
            <a:endParaRPr lang="en-US" sz="1800" dirty="0">
              <a:solidFill>
                <a:schemeClr val="tx1"/>
              </a:solidFill>
            </a:endParaRPr>
          </a:p>
        </p:txBody>
      </p:sp>
    </p:spTree>
    <p:extLst>
      <p:ext uri="{BB962C8B-B14F-4D97-AF65-F5344CB8AC3E}">
        <p14:creationId xmlns:p14="http://schemas.microsoft.com/office/powerpoint/2010/main" val="271619638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F1B35-A89D-7DF5-92FF-D6C9DC654B6A}"/>
              </a:ext>
            </a:extLst>
          </p:cNvPr>
          <p:cNvSpPr>
            <a:spLocks noGrp="1"/>
          </p:cNvSpPr>
          <p:nvPr>
            <p:ph type="title"/>
          </p:nvPr>
        </p:nvSpPr>
        <p:spPr/>
        <p:txBody>
          <a:bodyPr>
            <a:normAutofit fontScale="90000"/>
          </a:bodyPr>
          <a:lstStyle/>
          <a:p>
            <a:r>
              <a:rPr lang="en-US" dirty="0"/>
              <a:t>Financial Models for Batteries and Renewable Energy</a:t>
            </a:r>
          </a:p>
        </p:txBody>
      </p:sp>
      <p:sp>
        <p:nvSpPr>
          <p:cNvPr id="3" name="Content Placeholder 2">
            <a:extLst>
              <a:ext uri="{FF2B5EF4-FFF2-40B4-BE49-F238E27FC236}">
                <a16:creationId xmlns:a16="http://schemas.microsoft.com/office/drawing/2014/main" id="{55F11E95-C4A3-72B5-9EB0-286DCF0FCE64}"/>
              </a:ext>
            </a:extLst>
          </p:cNvPr>
          <p:cNvSpPr>
            <a:spLocks noGrp="1"/>
          </p:cNvSpPr>
          <p:nvPr>
            <p:ph idx="1"/>
          </p:nvPr>
        </p:nvSpPr>
        <p:spPr/>
        <p:txBody>
          <a:bodyPr>
            <a:normAutofit/>
          </a:bodyPr>
          <a:lstStyle/>
          <a:p>
            <a:r>
              <a:rPr lang="en-US" sz="2000" dirty="0"/>
              <a:t>Financial Model versus LCOE Driver Analysis</a:t>
            </a:r>
          </a:p>
          <a:p>
            <a:pPr lvl="1"/>
            <a:r>
              <a:rPr lang="en-US" sz="1800" dirty="0"/>
              <a:t>Should reconcile</a:t>
            </a:r>
          </a:p>
          <a:p>
            <a:pPr lvl="1"/>
            <a:r>
              <a:rPr lang="en-US" sz="1800" dirty="0"/>
              <a:t>Taxes can be included</a:t>
            </a:r>
          </a:p>
          <a:p>
            <a:pPr lvl="1"/>
            <a:r>
              <a:rPr lang="en-US" sz="1800" dirty="0"/>
              <a:t>Replacement with different lives is an issue</a:t>
            </a:r>
          </a:p>
          <a:p>
            <a:pPr lvl="1"/>
            <a:r>
              <a:rPr lang="en-US" sz="1800" dirty="0"/>
              <a:t>Detailed finance costs and cost of capital</a:t>
            </a:r>
          </a:p>
          <a:p>
            <a:pPr lvl="1"/>
            <a:r>
              <a:rPr lang="en-US" sz="1800" dirty="0"/>
              <a:t>Reconcile different methods to compute LCOE</a:t>
            </a:r>
          </a:p>
          <a:p>
            <a:r>
              <a:rPr lang="en-US" sz="2000" dirty="0"/>
              <a:t>Presentation of Financial Model</a:t>
            </a:r>
          </a:p>
          <a:p>
            <a:pPr lvl="1"/>
            <a:r>
              <a:rPr lang="en-US" sz="1800" dirty="0"/>
              <a:t>Show the LCOE and sensitivity</a:t>
            </a:r>
          </a:p>
          <a:p>
            <a:pPr lvl="1"/>
            <a:r>
              <a:rPr lang="en-US" sz="1800" dirty="0"/>
              <a:t>Evaluate different strategies</a:t>
            </a:r>
          </a:p>
          <a:p>
            <a:pPr lvl="1"/>
            <a:r>
              <a:rPr lang="en-US" sz="1800" dirty="0"/>
              <a:t>Evaluate risks of different strategies</a:t>
            </a:r>
          </a:p>
          <a:p>
            <a:pPr lvl="1"/>
            <a:r>
              <a:rPr lang="en-US" sz="1800" dirty="0"/>
              <a:t>Show the prices and financial results</a:t>
            </a:r>
          </a:p>
          <a:p>
            <a:r>
              <a:rPr lang="en-US" sz="2000" dirty="0"/>
              <a:t>Understand corporate versus project finance model</a:t>
            </a:r>
          </a:p>
          <a:p>
            <a:pPr lvl="1"/>
            <a:endParaRPr lang="en-US" sz="1800" dirty="0"/>
          </a:p>
          <a:p>
            <a:pPr lvl="1"/>
            <a:endParaRPr lang="en-US" sz="1800" dirty="0"/>
          </a:p>
        </p:txBody>
      </p:sp>
    </p:spTree>
    <p:extLst>
      <p:ext uri="{BB962C8B-B14F-4D97-AF65-F5344CB8AC3E}">
        <p14:creationId xmlns:p14="http://schemas.microsoft.com/office/powerpoint/2010/main" val="174164472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4EE19F1-D554-49DE-AF95-85406230898F}"/>
              </a:ext>
            </a:extLst>
          </p:cNvPr>
          <p:cNvSpPr>
            <a:spLocks noGrp="1"/>
          </p:cNvSpPr>
          <p:nvPr>
            <p:ph idx="1"/>
          </p:nvPr>
        </p:nvSpPr>
        <p:spPr/>
        <p:txBody>
          <a:bodyPr>
            <a:noAutofit/>
          </a:bodyPr>
          <a:lstStyle/>
          <a:p>
            <a:pPr marL="0" indent="0" algn="l">
              <a:buNone/>
            </a:pPr>
            <a:r>
              <a:rPr lang="en-US" sz="1400" u="sng" dirty="0"/>
              <a:t>Distributions</a:t>
            </a:r>
            <a:r>
              <a:rPr lang="en-US" sz="1400" dirty="0"/>
              <a:t>  </a:t>
            </a:r>
          </a:p>
          <a:p>
            <a:pPr lvl="1" algn="l"/>
            <a:r>
              <a:rPr lang="en-US" sz="1400" dirty="0"/>
              <a:t>Make any distribution unless such distribution is made from Distributable Cash and on a Distribution Date; if the Average Annual DSCR calculated as of the Repayment Date immediately preceding such Distribution Date is less than 1.20 to 1.00, or </a:t>
            </a:r>
          </a:p>
          <a:p>
            <a:pPr lvl="1" algn="l"/>
            <a:r>
              <a:rPr lang="en-US" sz="1400" dirty="0"/>
              <a:t>the Average Annual Projected DSCR (based upon the Term Conversion Date Base Case Projections but updated for actual operating performance of the Project through the applicable Repayment Date) calculated as of the Repayment Date immediately preceding such Distribution Date, is less than 1.20 to 1.00;</a:t>
            </a:r>
          </a:p>
          <a:p>
            <a:pPr marL="0" indent="0" algn="l">
              <a:buNone/>
            </a:pPr>
            <a:r>
              <a:rPr lang="en-US" sz="1400" u="sng" dirty="0"/>
              <a:t>Financial Covenants (Default)</a:t>
            </a:r>
          </a:p>
          <a:p>
            <a:pPr lvl="1" algn="l"/>
            <a:r>
              <a:rPr lang="en-US" sz="1400" dirty="0"/>
              <a:t>Permit the Average Annual DSCR as of the last day of any Quarterly Date commencing from the first Repayment Date to be less than 1.10 to 1.00 or</a:t>
            </a:r>
          </a:p>
          <a:p>
            <a:pPr lvl="1" algn="l"/>
            <a:r>
              <a:rPr lang="en-US" sz="1400" dirty="0"/>
              <a:t>Permit the Average Annual Projected DSCR (based upon the Term Conversion Date Base Case Projections but updated for actual operating performance of the Project through the applicable Repayment Date) calculated as of the Repayment Date immediately preceding such Distribution Date, as of the last day of any Quarterly Date commencing from the first Repayment Date to be less than 1.10 to 1.00;</a:t>
            </a:r>
          </a:p>
          <a:p>
            <a:pPr marL="0" indent="0" algn="l">
              <a:buNone/>
            </a:pPr>
            <a:r>
              <a:rPr lang="en-US" sz="1400" u="sng" dirty="0"/>
              <a:t>Minimum Term Conversion Date Debt Service Coverage Ratio</a:t>
            </a:r>
          </a:p>
          <a:p>
            <a:pPr lvl="1" algn="l"/>
            <a:r>
              <a:rPr lang="en-US" sz="1400" dirty="0"/>
              <a:t>a minimum Average Annual Projected Debt Service Coverage Ratio for the twelve (12) month period of 1.35 to 1 on a P50 Production Level during years 1 through 9, and,</a:t>
            </a:r>
          </a:p>
          <a:p>
            <a:pPr lvl="1" algn="l"/>
            <a:r>
              <a:rPr lang="en-US" sz="1400" dirty="0"/>
              <a:t>1.00 to 1 under a P99 Production Level during years 1 through 9 of the amortization schedule.</a:t>
            </a:r>
          </a:p>
        </p:txBody>
      </p:sp>
      <p:sp>
        <p:nvSpPr>
          <p:cNvPr id="3" name="Title 2">
            <a:extLst>
              <a:ext uri="{FF2B5EF4-FFF2-40B4-BE49-F238E27FC236}">
                <a16:creationId xmlns:a16="http://schemas.microsoft.com/office/drawing/2014/main" id="{54231760-DF22-4BBC-90A6-A1F67C10CB8F}"/>
              </a:ext>
            </a:extLst>
          </p:cNvPr>
          <p:cNvSpPr>
            <a:spLocks noGrp="1"/>
          </p:cNvSpPr>
          <p:nvPr>
            <p:ph type="title"/>
          </p:nvPr>
        </p:nvSpPr>
        <p:spPr/>
        <p:txBody>
          <a:bodyPr/>
          <a:lstStyle/>
          <a:p>
            <a:r>
              <a:rPr lang="en-US" dirty="0"/>
              <a:t>Three DSCR’s in Solar Case</a:t>
            </a:r>
            <a:endParaRPr lang="en-CH" dirty="0"/>
          </a:p>
        </p:txBody>
      </p:sp>
      <p:sp>
        <p:nvSpPr>
          <p:cNvPr id="4" name="Slide Number Placeholder 3">
            <a:extLst>
              <a:ext uri="{FF2B5EF4-FFF2-40B4-BE49-F238E27FC236}">
                <a16:creationId xmlns:a16="http://schemas.microsoft.com/office/drawing/2014/main" id="{1BC2CC93-B3E4-4065-BFDF-B52CFAA1F663}"/>
              </a:ext>
            </a:extLst>
          </p:cNvPr>
          <p:cNvSpPr>
            <a:spLocks noGrp="1"/>
          </p:cNvSpPr>
          <p:nvPr>
            <p:ph type="sldNum" sz="quarter" idx="12"/>
          </p:nvPr>
        </p:nvSpPr>
        <p:spPr/>
        <p:txBody>
          <a:bodyPr/>
          <a:lstStyle/>
          <a:p>
            <a:pPr algn="ctr"/>
            <a:fld id="{0C3A1854-6B63-4059-B360-A3C4972BF0FC}" type="slidenum">
              <a:rPr lang="ko-KR" altLang="en-US" smtClean="0"/>
              <a:pPr algn="ctr"/>
              <a:t>143</a:t>
            </a:fld>
            <a:endParaRPr lang="ko-KR" altLang="en-US" dirty="0"/>
          </a:p>
        </p:txBody>
      </p:sp>
    </p:spTree>
    <p:extLst>
      <p:ext uri="{BB962C8B-B14F-4D97-AF65-F5344CB8AC3E}">
        <p14:creationId xmlns:p14="http://schemas.microsoft.com/office/powerpoint/2010/main" val="15172947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E592D8-2EC1-4E88-92B5-29ED3B09DD2B}"/>
              </a:ext>
            </a:extLst>
          </p:cNvPr>
          <p:cNvSpPr>
            <a:spLocks noGrp="1"/>
          </p:cNvSpPr>
          <p:nvPr>
            <p:ph type="title"/>
          </p:nvPr>
        </p:nvSpPr>
        <p:spPr/>
        <p:txBody>
          <a:bodyPr/>
          <a:lstStyle/>
          <a:p>
            <a:r>
              <a:rPr lang="en-US" dirty="0"/>
              <a:t>DSCR for Solar PV from Fitch</a:t>
            </a:r>
            <a:endParaRPr lang="en-CH" dirty="0"/>
          </a:p>
        </p:txBody>
      </p:sp>
      <p:sp>
        <p:nvSpPr>
          <p:cNvPr id="4" name="Slide Number Placeholder 3">
            <a:extLst>
              <a:ext uri="{FF2B5EF4-FFF2-40B4-BE49-F238E27FC236}">
                <a16:creationId xmlns:a16="http://schemas.microsoft.com/office/drawing/2014/main" id="{6664FB1B-0C6A-4201-84D3-F994D34AD241}"/>
              </a:ext>
            </a:extLst>
          </p:cNvPr>
          <p:cNvSpPr>
            <a:spLocks noGrp="1"/>
          </p:cNvSpPr>
          <p:nvPr>
            <p:ph type="sldNum" sz="quarter" idx="12"/>
          </p:nvPr>
        </p:nvSpPr>
        <p:spPr/>
        <p:txBody>
          <a:bodyPr/>
          <a:lstStyle/>
          <a:p>
            <a:pPr algn="ctr"/>
            <a:fld id="{0C3A1854-6B63-4059-B360-A3C4972BF0FC}" type="slidenum">
              <a:rPr lang="ko-KR" altLang="en-US" smtClean="0"/>
              <a:pPr algn="ctr"/>
              <a:t>144</a:t>
            </a:fld>
            <a:endParaRPr lang="ko-KR" altLang="en-US" dirty="0"/>
          </a:p>
        </p:txBody>
      </p:sp>
      <p:pic>
        <p:nvPicPr>
          <p:cNvPr id="5" name="Picture 4">
            <a:extLst>
              <a:ext uri="{FF2B5EF4-FFF2-40B4-BE49-F238E27FC236}">
                <a16:creationId xmlns:a16="http://schemas.microsoft.com/office/drawing/2014/main" id="{30BE6590-DBF9-40AB-A9F1-6874FBF629AF}"/>
              </a:ext>
            </a:extLst>
          </p:cNvPr>
          <p:cNvPicPr>
            <a:picLocks noChangeAspect="1"/>
          </p:cNvPicPr>
          <p:nvPr/>
        </p:nvPicPr>
        <p:blipFill>
          <a:blip r:embed="rId2"/>
          <a:stretch>
            <a:fillRect/>
          </a:stretch>
        </p:blipFill>
        <p:spPr>
          <a:xfrm>
            <a:off x="276224" y="1488139"/>
            <a:ext cx="8715375" cy="2383246"/>
          </a:xfrm>
          <a:prstGeom prst="rect">
            <a:avLst/>
          </a:prstGeom>
        </p:spPr>
      </p:pic>
      <p:pic>
        <p:nvPicPr>
          <p:cNvPr id="8" name="Picture 7">
            <a:extLst>
              <a:ext uri="{FF2B5EF4-FFF2-40B4-BE49-F238E27FC236}">
                <a16:creationId xmlns:a16="http://schemas.microsoft.com/office/drawing/2014/main" id="{7652CC01-4412-4DE0-A0F0-7143C70A9AF2}"/>
              </a:ext>
            </a:extLst>
          </p:cNvPr>
          <p:cNvPicPr>
            <a:picLocks noChangeAspect="1"/>
          </p:cNvPicPr>
          <p:nvPr/>
        </p:nvPicPr>
        <p:blipFill>
          <a:blip r:embed="rId3"/>
          <a:stretch>
            <a:fillRect/>
          </a:stretch>
        </p:blipFill>
        <p:spPr>
          <a:xfrm>
            <a:off x="210237" y="4178238"/>
            <a:ext cx="8867775" cy="2032198"/>
          </a:xfrm>
          <a:prstGeom prst="rect">
            <a:avLst/>
          </a:prstGeom>
        </p:spPr>
      </p:pic>
    </p:spTree>
    <p:extLst>
      <p:ext uri="{BB962C8B-B14F-4D97-AF65-F5344CB8AC3E}">
        <p14:creationId xmlns:p14="http://schemas.microsoft.com/office/powerpoint/2010/main" val="285321393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51667B-ABE2-434B-9D46-B0856CC082B0}"/>
              </a:ext>
            </a:extLst>
          </p:cNvPr>
          <p:cNvSpPr>
            <a:spLocks noGrp="1"/>
          </p:cNvSpPr>
          <p:nvPr>
            <p:ph type="title"/>
          </p:nvPr>
        </p:nvSpPr>
        <p:spPr/>
        <p:txBody>
          <a:bodyPr/>
          <a:lstStyle/>
          <a:p>
            <a:r>
              <a:rPr lang="en-US" dirty="0"/>
              <a:t>Pre-and Post COD Analysis</a:t>
            </a:r>
          </a:p>
        </p:txBody>
      </p:sp>
      <p:sp>
        <p:nvSpPr>
          <p:cNvPr id="5" name="Text Placeholder 4">
            <a:extLst>
              <a:ext uri="{FF2B5EF4-FFF2-40B4-BE49-F238E27FC236}">
                <a16:creationId xmlns:a16="http://schemas.microsoft.com/office/drawing/2014/main" id="{22150FAA-F99B-409F-AC38-4952C6EAB3C1}"/>
              </a:ext>
            </a:extLst>
          </p:cNvPr>
          <p:cNvSpPr>
            <a:spLocks noGrp="1"/>
          </p:cNvSpPr>
          <p:nvPr>
            <p:ph type="body" idx="1"/>
          </p:nvPr>
        </p:nvSpPr>
        <p:spPr/>
        <p:txBody>
          <a:bodyPr/>
          <a:lstStyle/>
          <a:p>
            <a:r>
              <a:rPr lang="en-US" dirty="0"/>
              <a:t>Pre-Cod</a:t>
            </a:r>
          </a:p>
        </p:txBody>
      </p:sp>
      <p:sp>
        <p:nvSpPr>
          <p:cNvPr id="2" name="Content Placeholder 1">
            <a:extLst>
              <a:ext uri="{FF2B5EF4-FFF2-40B4-BE49-F238E27FC236}">
                <a16:creationId xmlns:a16="http://schemas.microsoft.com/office/drawing/2014/main" id="{0A80ED9C-E425-496C-A48C-D02A01748D26}"/>
              </a:ext>
            </a:extLst>
          </p:cNvPr>
          <p:cNvSpPr>
            <a:spLocks noGrp="1"/>
          </p:cNvSpPr>
          <p:nvPr>
            <p:ph sz="half" idx="2"/>
          </p:nvPr>
        </p:nvSpPr>
        <p:spPr/>
        <p:txBody>
          <a:bodyPr/>
          <a:lstStyle/>
          <a:p>
            <a:pPr marL="0" indent="0">
              <a:buNone/>
            </a:pPr>
            <a:r>
              <a:rPr lang="en-US" dirty="0"/>
              <a:t> </a:t>
            </a:r>
          </a:p>
        </p:txBody>
      </p:sp>
      <p:sp>
        <p:nvSpPr>
          <p:cNvPr id="6" name="Text Placeholder 5">
            <a:extLst>
              <a:ext uri="{FF2B5EF4-FFF2-40B4-BE49-F238E27FC236}">
                <a16:creationId xmlns:a16="http://schemas.microsoft.com/office/drawing/2014/main" id="{E699E470-B773-4A13-8907-F3C7B7D1FD31}"/>
              </a:ext>
            </a:extLst>
          </p:cNvPr>
          <p:cNvSpPr>
            <a:spLocks noGrp="1"/>
          </p:cNvSpPr>
          <p:nvPr>
            <p:ph type="body" sz="quarter" idx="3"/>
          </p:nvPr>
        </p:nvSpPr>
        <p:spPr/>
        <p:txBody>
          <a:bodyPr/>
          <a:lstStyle/>
          <a:p>
            <a:r>
              <a:rPr lang="en-US" dirty="0"/>
              <a:t>Post-Cod</a:t>
            </a:r>
          </a:p>
        </p:txBody>
      </p:sp>
      <p:pic>
        <p:nvPicPr>
          <p:cNvPr id="8" name="Content Placeholder 7">
            <a:extLst>
              <a:ext uri="{FF2B5EF4-FFF2-40B4-BE49-F238E27FC236}">
                <a16:creationId xmlns:a16="http://schemas.microsoft.com/office/drawing/2014/main" id="{D404F4D3-2327-4B45-A0DA-59EE919D5304}"/>
              </a:ext>
            </a:extLst>
          </p:cNvPr>
          <p:cNvPicPr>
            <a:picLocks noGrp="1" noChangeAspect="1"/>
          </p:cNvPicPr>
          <p:nvPr>
            <p:ph sz="quarter" idx="4"/>
          </p:nvPr>
        </p:nvPicPr>
        <p:blipFill>
          <a:blip r:embed="rId2"/>
          <a:stretch>
            <a:fillRect/>
          </a:stretch>
        </p:blipFill>
        <p:spPr>
          <a:xfrm>
            <a:off x="4629150" y="2655201"/>
            <a:ext cx="4210050" cy="3000217"/>
          </a:xfrm>
          <a:prstGeom prst="rect">
            <a:avLst/>
          </a:prstGeom>
        </p:spPr>
      </p:pic>
      <p:sp>
        <p:nvSpPr>
          <p:cNvPr id="4" name="Slide Number Placeholder 3">
            <a:extLst>
              <a:ext uri="{FF2B5EF4-FFF2-40B4-BE49-F238E27FC236}">
                <a16:creationId xmlns:a16="http://schemas.microsoft.com/office/drawing/2014/main" id="{E95DC601-4CBA-4FAA-B100-BA760EA09EE1}"/>
              </a:ext>
            </a:extLst>
          </p:cNvPr>
          <p:cNvSpPr>
            <a:spLocks noGrp="1"/>
          </p:cNvSpPr>
          <p:nvPr>
            <p:ph type="sldNum" sz="quarter" idx="12"/>
          </p:nvPr>
        </p:nvSpPr>
        <p:spPr/>
        <p:txBody>
          <a:bodyPr/>
          <a:lstStyle/>
          <a:p>
            <a:pPr algn="ctr"/>
            <a:fld id="{0C3A1854-6B63-4059-B360-A3C4972BF0FC}" type="slidenum">
              <a:rPr lang="ko-KR" altLang="en-US" smtClean="0"/>
              <a:pPr algn="ctr"/>
              <a:t>145</a:t>
            </a:fld>
            <a:endParaRPr lang="ko-KR" altLang="en-US" dirty="0"/>
          </a:p>
        </p:txBody>
      </p:sp>
      <p:pic>
        <p:nvPicPr>
          <p:cNvPr id="9" name="Picture 3">
            <a:extLst>
              <a:ext uri="{FF2B5EF4-FFF2-40B4-BE49-F238E27FC236}">
                <a16:creationId xmlns:a16="http://schemas.microsoft.com/office/drawing/2014/main" id="{6774E7E9-C920-4C9B-A604-94CAC761FC48}"/>
              </a:ext>
            </a:extLst>
          </p:cNvPr>
          <p:cNvPicPr>
            <a:picLocks noChangeAspect="1" noChangeArrowheads="1"/>
          </p:cNvPicPr>
          <p:nvPr/>
        </p:nvPicPr>
        <p:blipFill>
          <a:blip r:embed="rId3" cstate="print"/>
          <a:srcRect/>
          <a:stretch>
            <a:fillRect/>
          </a:stretch>
        </p:blipFill>
        <p:spPr bwMode="auto">
          <a:xfrm>
            <a:off x="381000" y="2662685"/>
            <a:ext cx="3974074" cy="2854590"/>
          </a:xfrm>
          <a:prstGeom prst="rect">
            <a:avLst/>
          </a:prstGeom>
          <a:noFill/>
          <a:ln w="9525">
            <a:noFill/>
            <a:miter lim="800000"/>
            <a:headEnd/>
            <a:tailEnd/>
          </a:ln>
          <a:effectLst/>
        </p:spPr>
      </p:pic>
    </p:spTree>
    <p:extLst>
      <p:ext uri="{BB962C8B-B14F-4D97-AF65-F5344CB8AC3E}">
        <p14:creationId xmlns:p14="http://schemas.microsoft.com/office/powerpoint/2010/main" val="8227258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A02A5A2-A32E-4A5F-A762-47A1D97AD5A7}"/>
              </a:ext>
            </a:extLst>
          </p:cNvPr>
          <p:cNvPicPr>
            <a:picLocks noGrp="1" noChangeAspect="1"/>
          </p:cNvPicPr>
          <p:nvPr>
            <p:ph idx="1"/>
          </p:nvPr>
        </p:nvPicPr>
        <p:blipFill>
          <a:blip r:embed="rId2"/>
          <a:stretch>
            <a:fillRect/>
          </a:stretch>
        </p:blipFill>
        <p:spPr>
          <a:xfrm>
            <a:off x="954744" y="1055688"/>
            <a:ext cx="7456762" cy="4913312"/>
          </a:xfrm>
          <a:prstGeom prst="rect">
            <a:avLst/>
          </a:prstGeom>
        </p:spPr>
      </p:pic>
      <p:sp>
        <p:nvSpPr>
          <p:cNvPr id="3" name="Title 2">
            <a:extLst>
              <a:ext uri="{FF2B5EF4-FFF2-40B4-BE49-F238E27FC236}">
                <a16:creationId xmlns:a16="http://schemas.microsoft.com/office/drawing/2014/main" id="{AFAEF626-BFF6-434F-BF2F-E9170AB0C8AF}"/>
              </a:ext>
            </a:extLst>
          </p:cNvPr>
          <p:cNvSpPr>
            <a:spLocks noGrp="1"/>
          </p:cNvSpPr>
          <p:nvPr>
            <p:ph type="title"/>
          </p:nvPr>
        </p:nvSpPr>
        <p:spPr/>
        <p:txBody>
          <a:bodyPr/>
          <a:lstStyle/>
          <a:p>
            <a:r>
              <a:rPr lang="en-US" dirty="0"/>
              <a:t>Risk Analysis in Solar Projects</a:t>
            </a:r>
            <a:endParaRPr lang="en-CH" dirty="0"/>
          </a:p>
        </p:txBody>
      </p:sp>
      <p:sp>
        <p:nvSpPr>
          <p:cNvPr id="4" name="Slide Number Placeholder 3">
            <a:extLst>
              <a:ext uri="{FF2B5EF4-FFF2-40B4-BE49-F238E27FC236}">
                <a16:creationId xmlns:a16="http://schemas.microsoft.com/office/drawing/2014/main" id="{34B73E39-6A76-462F-BDE5-5114C3177A93}"/>
              </a:ext>
            </a:extLst>
          </p:cNvPr>
          <p:cNvSpPr>
            <a:spLocks noGrp="1"/>
          </p:cNvSpPr>
          <p:nvPr>
            <p:ph type="sldNum" sz="quarter" idx="12"/>
          </p:nvPr>
        </p:nvSpPr>
        <p:spPr/>
        <p:txBody>
          <a:bodyPr/>
          <a:lstStyle/>
          <a:p>
            <a:pPr algn="ctr"/>
            <a:fld id="{0C3A1854-6B63-4059-B360-A3C4972BF0FC}" type="slidenum">
              <a:rPr lang="ko-KR" altLang="en-US" smtClean="0"/>
              <a:pPr algn="ctr"/>
              <a:t>146</a:t>
            </a:fld>
            <a:endParaRPr lang="ko-KR" altLang="en-US" dirty="0"/>
          </a:p>
        </p:txBody>
      </p:sp>
    </p:spTree>
    <p:extLst>
      <p:ext uri="{BB962C8B-B14F-4D97-AF65-F5344CB8AC3E}">
        <p14:creationId xmlns:p14="http://schemas.microsoft.com/office/powerpoint/2010/main" val="11144758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5FB3C-552A-F318-9141-AA2C36431E0C}"/>
              </a:ext>
            </a:extLst>
          </p:cNvPr>
          <p:cNvSpPr>
            <a:spLocks noGrp="1"/>
          </p:cNvSpPr>
          <p:nvPr>
            <p:ph type="title"/>
          </p:nvPr>
        </p:nvSpPr>
        <p:spPr/>
        <p:txBody>
          <a:bodyPr>
            <a:normAutofit fontScale="90000"/>
          </a:bodyPr>
          <a:lstStyle/>
          <a:p>
            <a:r>
              <a:rPr lang="en-US" dirty="0"/>
              <a:t>Other Inputs – Price Calculation, Required IRR and Finance Inputs</a:t>
            </a:r>
          </a:p>
        </p:txBody>
      </p:sp>
      <p:sp>
        <p:nvSpPr>
          <p:cNvPr id="3" name="Content Placeholder 2">
            <a:extLst>
              <a:ext uri="{FF2B5EF4-FFF2-40B4-BE49-F238E27FC236}">
                <a16:creationId xmlns:a16="http://schemas.microsoft.com/office/drawing/2014/main" id="{1A96C7BF-282D-A876-4B59-FDEA5B499390}"/>
              </a:ext>
            </a:extLst>
          </p:cNvPr>
          <p:cNvSpPr>
            <a:spLocks noGrp="1"/>
          </p:cNvSpPr>
          <p:nvPr>
            <p:ph idx="1"/>
          </p:nvPr>
        </p:nvSpPr>
        <p:spPr>
          <a:xfrm>
            <a:off x="89716" y="1129999"/>
            <a:ext cx="1857632" cy="4598001"/>
          </a:xfrm>
        </p:spPr>
        <p:txBody>
          <a:bodyPr/>
          <a:lstStyle/>
          <a:p>
            <a:r>
              <a:rPr lang="en-US" dirty="0"/>
              <a:t>Focus less on detailed finance than a detailed financial models.</a:t>
            </a:r>
          </a:p>
          <a:p>
            <a:r>
              <a:rPr lang="en-US" dirty="0"/>
              <a:t>Will compute price from the required IRR as in the LCOE</a:t>
            </a:r>
          </a:p>
          <a:p>
            <a:endParaRPr lang="en-US" dirty="0"/>
          </a:p>
        </p:txBody>
      </p:sp>
      <p:pic>
        <p:nvPicPr>
          <p:cNvPr id="5" name="Picture 4">
            <a:extLst>
              <a:ext uri="{FF2B5EF4-FFF2-40B4-BE49-F238E27FC236}">
                <a16:creationId xmlns:a16="http://schemas.microsoft.com/office/drawing/2014/main" id="{A869DBCB-45BD-FFCA-38D0-BE390AF91CB3}"/>
              </a:ext>
            </a:extLst>
          </p:cNvPr>
          <p:cNvPicPr>
            <a:picLocks noChangeAspect="1"/>
          </p:cNvPicPr>
          <p:nvPr/>
        </p:nvPicPr>
        <p:blipFill>
          <a:blip r:embed="rId2"/>
          <a:stretch>
            <a:fillRect/>
          </a:stretch>
        </p:blipFill>
        <p:spPr>
          <a:xfrm>
            <a:off x="2162432" y="1756225"/>
            <a:ext cx="6891852" cy="5051061"/>
          </a:xfrm>
          <a:prstGeom prst="rect">
            <a:avLst/>
          </a:prstGeom>
        </p:spPr>
      </p:pic>
    </p:spTree>
    <p:extLst>
      <p:ext uri="{BB962C8B-B14F-4D97-AF65-F5344CB8AC3E}">
        <p14:creationId xmlns:p14="http://schemas.microsoft.com/office/powerpoint/2010/main" val="411797822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7639E6-58DA-4AD5-AAB1-3BE2D481CDC6}"/>
              </a:ext>
            </a:extLst>
          </p:cNvPr>
          <p:cNvSpPr>
            <a:spLocks noGrp="1"/>
          </p:cNvSpPr>
          <p:nvPr>
            <p:ph idx="1"/>
          </p:nvPr>
        </p:nvSpPr>
        <p:spPr/>
        <p:txBody>
          <a:bodyPr>
            <a:normAutofit/>
          </a:bodyPr>
          <a:lstStyle/>
          <a:p>
            <a:r>
              <a:rPr lang="en-US" dirty="0"/>
              <a:t>“</a:t>
            </a:r>
            <a:r>
              <a:rPr lang="en-US" b="1" dirty="0"/>
              <a:t>Minimum Term Conversion Date Debt Service Coverage Ratio</a:t>
            </a:r>
            <a:r>
              <a:rPr lang="en-US" dirty="0"/>
              <a:t>” means,</a:t>
            </a:r>
          </a:p>
          <a:p>
            <a:pPr lvl="1"/>
            <a:endParaRPr lang="en-US" dirty="0"/>
          </a:p>
          <a:p>
            <a:pPr lvl="1"/>
            <a:r>
              <a:rPr lang="en-US" dirty="0"/>
              <a:t>a minimum Average Annual Projected Debt Service Coverage Ratio for the twelve (12) month period of:</a:t>
            </a:r>
          </a:p>
          <a:p>
            <a:pPr lvl="1"/>
            <a:endParaRPr lang="en-US" dirty="0"/>
          </a:p>
          <a:p>
            <a:pPr lvl="1"/>
            <a:r>
              <a:rPr lang="en-US" dirty="0"/>
              <a:t>1.35 to 1 on a P50 Production Level during years 1 through 9, and</a:t>
            </a:r>
          </a:p>
          <a:p>
            <a:pPr lvl="1"/>
            <a:endParaRPr lang="en-US" dirty="0"/>
          </a:p>
          <a:p>
            <a:pPr lvl="1"/>
            <a:r>
              <a:rPr lang="en-US" dirty="0"/>
              <a:t>1.00 to 1 under a P99 Production Level during years 1 through 9 of the amortization schedule.</a:t>
            </a:r>
            <a:endParaRPr lang="en-CH" dirty="0"/>
          </a:p>
        </p:txBody>
      </p:sp>
      <p:sp>
        <p:nvSpPr>
          <p:cNvPr id="3" name="Title 2">
            <a:extLst>
              <a:ext uri="{FF2B5EF4-FFF2-40B4-BE49-F238E27FC236}">
                <a16:creationId xmlns:a16="http://schemas.microsoft.com/office/drawing/2014/main" id="{90011DBF-F6B7-4D17-808D-D48E239D8000}"/>
              </a:ext>
            </a:extLst>
          </p:cNvPr>
          <p:cNvSpPr>
            <a:spLocks noGrp="1"/>
          </p:cNvSpPr>
          <p:nvPr>
            <p:ph type="title"/>
          </p:nvPr>
        </p:nvSpPr>
        <p:spPr/>
        <p:txBody>
          <a:bodyPr/>
          <a:lstStyle/>
          <a:p>
            <a:r>
              <a:rPr lang="en-US" dirty="0"/>
              <a:t>Term Coverage Ratio in Solar Case</a:t>
            </a:r>
            <a:endParaRPr lang="en-CH" dirty="0"/>
          </a:p>
        </p:txBody>
      </p:sp>
      <p:sp>
        <p:nvSpPr>
          <p:cNvPr id="4" name="Slide Number Placeholder 3">
            <a:extLst>
              <a:ext uri="{FF2B5EF4-FFF2-40B4-BE49-F238E27FC236}">
                <a16:creationId xmlns:a16="http://schemas.microsoft.com/office/drawing/2014/main" id="{F5B5AC22-590B-4000-83B8-4882BC7E27CA}"/>
              </a:ext>
            </a:extLst>
          </p:cNvPr>
          <p:cNvSpPr>
            <a:spLocks noGrp="1"/>
          </p:cNvSpPr>
          <p:nvPr>
            <p:ph type="sldNum" sz="quarter" idx="12"/>
          </p:nvPr>
        </p:nvSpPr>
        <p:spPr/>
        <p:txBody>
          <a:bodyPr/>
          <a:lstStyle/>
          <a:p>
            <a:pPr algn="ctr"/>
            <a:fld id="{0C3A1854-6B63-4059-B360-A3C4972BF0FC}" type="slidenum">
              <a:rPr lang="ko-KR" altLang="en-US" smtClean="0"/>
              <a:pPr algn="ctr"/>
              <a:t>148</a:t>
            </a:fld>
            <a:endParaRPr lang="ko-KR" altLang="en-US" dirty="0"/>
          </a:p>
        </p:txBody>
      </p:sp>
    </p:spTree>
    <p:extLst>
      <p:ext uri="{BB962C8B-B14F-4D97-AF65-F5344CB8AC3E}">
        <p14:creationId xmlns:p14="http://schemas.microsoft.com/office/powerpoint/2010/main" val="72418437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C0AA32-C437-4BE7-B92E-D4937C4DB792}"/>
              </a:ext>
            </a:extLst>
          </p:cNvPr>
          <p:cNvSpPr>
            <a:spLocks noGrp="1"/>
          </p:cNvSpPr>
          <p:nvPr>
            <p:ph type="title"/>
          </p:nvPr>
        </p:nvSpPr>
        <p:spPr/>
        <p:txBody>
          <a:bodyPr>
            <a:normAutofit fontScale="90000"/>
          </a:bodyPr>
          <a:lstStyle/>
          <a:p>
            <a:r>
              <a:rPr lang="en-US" dirty="0"/>
              <a:t>Fundamental Effect of Debt Tenure with Debt to Capital Constraint</a:t>
            </a:r>
          </a:p>
        </p:txBody>
      </p:sp>
      <p:pic>
        <p:nvPicPr>
          <p:cNvPr id="5" name="Content Placeholder 4">
            <a:extLst>
              <a:ext uri="{FF2B5EF4-FFF2-40B4-BE49-F238E27FC236}">
                <a16:creationId xmlns:a16="http://schemas.microsoft.com/office/drawing/2014/main" id="{6CEA8970-68F5-45FF-A962-41266274F765}"/>
              </a:ext>
            </a:extLst>
          </p:cNvPr>
          <p:cNvPicPr>
            <a:picLocks noGrp="1" noChangeAspect="1"/>
          </p:cNvPicPr>
          <p:nvPr>
            <p:ph idx="1"/>
          </p:nvPr>
        </p:nvPicPr>
        <p:blipFill>
          <a:blip r:embed="rId2"/>
          <a:stretch>
            <a:fillRect/>
          </a:stretch>
        </p:blipFill>
        <p:spPr>
          <a:xfrm>
            <a:off x="489763" y="2375166"/>
            <a:ext cx="3889739" cy="2789454"/>
          </a:xfrm>
          <a:prstGeom prst="rect">
            <a:avLst/>
          </a:prstGeom>
        </p:spPr>
      </p:pic>
      <p:pic>
        <p:nvPicPr>
          <p:cNvPr id="6" name="Picture 5">
            <a:extLst>
              <a:ext uri="{FF2B5EF4-FFF2-40B4-BE49-F238E27FC236}">
                <a16:creationId xmlns:a16="http://schemas.microsoft.com/office/drawing/2014/main" id="{29089F1C-0615-4D6A-8473-807C49A87EC8}"/>
              </a:ext>
            </a:extLst>
          </p:cNvPr>
          <p:cNvPicPr>
            <a:picLocks noChangeAspect="1"/>
          </p:cNvPicPr>
          <p:nvPr/>
        </p:nvPicPr>
        <p:blipFill>
          <a:blip r:embed="rId3"/>
          <a:stretch>
            <a:fillRect/>
          </a:stretch>
        </p:blipFill>
        <p:spPr>
          <a:xfrm>
            <a:off x="4764500" y="2375166"/>
            <a:ext cx="3808639" cy="2714993"/>
          </a:xfrm>
          <a:prstGeom prst="rect">
            <a:avLst/>
          </a:prstGeom>
        </p:spPr>
      </p:pic>
    </p:spTree>
    <p:extLst>
      <p:ext uri="{BB962C8B-B14F-4D97-AF65-F5344CB8AC3E}">
        <p14:creationId xmlns:p14="http://schemas.microsoft.com/office/powerpoint/2010/main" val="2897712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8085F-E5B9-EAED-CDC3-2B790C6AD1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DE551-5193-E84C-BB03-EAA517B8E719}"/>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9EDC4EDE-09FC-95EE-8294-6F09074755DD}"/>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88FC0960-E654-E014-9DC0-5E3E029D9E8A}"/>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6958BD04-2107-788C-35F4-5AF285A3090D}"/>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816F7E59-EC8F-7BB9-1D81-C5736AC2C212}"/>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424428513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6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600" b="1" dirty="0"/>
              <a:t>(1) Target Debt Service Per Period = CFADS/DSCR</a:t>
            </a:r>
          </a:p>
          <a:p>
            <a:r>
              <a:rPr lang="en-US" sz="1600" b="1" dirty="0"/>
              <a:t>(2) Debt Amount at COD = PV(Interest Rate, Target Debt Service)</a:t>
            </a:r>
          </a:p>
          <a:p>
            <a:r>
              <a:rPr lang="en-US" sz="1600" b="1" dirty="0"/>
              <a:t>Non-Constant Interest Rates</a:t>
            </a:r>
          </a:p>
          <a:p>
            <a:r>
              <a:rPr lang="en-US" sz="16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600" b="1" dirty="0"/>
              <a:t>(3) Int Rate Index(t) = Int Rate Indext-1 x (1+Interest Rate(t))</a:t>
            </a:r>
          </a:p>
          <a:p>
            <a:r>
              <a:rPr lang="en-US" sz="1600" b="1" dirty="0"/>
              <a:t>(4) Debt Amount at COD = ∑ Debt Service(t)/Interest Rate Index(t)</a:t>
            </a:r>
          </a:p>
        </p:txBody>
      </p:sp>
    </p:spTree>
    <p:extLst>
      <p:ext uri="{BB962C8B-B14F-4D97-AF65-F5344CB8AC3E}">
        <p14:creationId xmlns:p14="http://schemas.microsoft.com/office/powerpoint/2010/main" val="232726153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97816533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183439343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8DFDA9-25F9-4549-94C3-DE0DA7BC4343}"/>
              </a:ext>
            </a:extLst>
          </p:cNvPr>
          <p:cNvSpPr>
            <a:spLocks noGrp="1"/>
          </p:cNvSpPr>
          <p:nvPr>
            <p:ph idx="1"/>
          </p:nvPr>
        </p:nvSpPr>
        <p:spPr/>
        <p:txBody>
          <a:bodyPr>
            <a:normAutofit/>
          </a:bodyPr>
          <a:lstStyle/>
          <a:p>
            <a:r>
              <a:rPr lang="en-US" dirty="0"/>
              <a:t>Sculpting and Changes in the DSRA balance including Final Repayment</a:t>
            </a:r>
          </a:p>
          <a:p>
            <a:r>
              <a:rPr lang="en-US" dirty="0"/>
              <a:t>After working through letters of credit for the DSRA, taxes, interest income and other factors that cause difficult circular references, the final subject addressed is using the DSRA to repay debt. </a:t>
            </a:r>
          </a:p>
          <a:p>
            <a:r>
              <a:rPr lang="en-US" dirty="0"/>
              <a:t>A similar result occurs when changes in the DSRA are included in CFADS. Incorporating these changes in a financial model without massive circularity disruptions can be tricky, but it can be solved by separately computing the present value of changes in the DSRA. </a:t>
            </a:r>
          </a:p>
          <a:p>
            <a:r>
              <a:rPr lang="en-US" dirty="0"/>
              <a:t>Changes in the DSRA can be modelled using the following equations:</a:t>
            </a:r>
          </a:p>
          <a:p>
            <a:r>
              <a:rPr lang="en-US" b="1" dirty="0"/>
              <a:t>(18) Debt Adjustment = PV(Interest Rate, Change in DSRA/DSCR)</a:t>
            </a:r>
          </a:p>
          <a:p>
            <a:r>
              <a:rPr lang="en-US" b="1" dirty="0"/>
              <a:t>(19) Repayment = Repayment from Normal Sculpting + Change in DSRA/DSCR</a:t>
            </a:r>
          </a:p>
          <a:p>
            <a:endParaRPr lang="en-US" dirty="0"/>
          </a:p>
        </p:txBody>
      </p:sp>
      <p:sp>
        <p:nvSpPr>
          <p:cNvPr id="3" name="Title 2">
            <a:extLst>
              <a:ext uri="{FF2B5EF4-FFF2-40B4-BE49-F238E27FC236}">
                <a16:creationId xmlns:a16="http://schemas.microsoft.com/office/drawing/2014/main" id="{A0F51056-BE99-4D45-A599-CAD4BD6447E6}"/>
              </a:ext>
            </a:extLst>
          </p:cNvPr>
          <p:cNvSpPr>
            <a:spLocks noGrp="1"/>
          </p:cNvSpPr>
          <p:nvPr>
            <p:ph type="title"/>
          </p:nvPr>
        </p:nvSpPr>
        <p:spPr/>
        <p:txBody>
          <a:bodyPr/>
          <a:lstStyle/>
          <a:p>
            <a:r>
              <a:rPr lang="en-US" dirty="0"/>
              <a:t>Sculpting with DSRA as Final Payment</a:t>
            </a:r>
          </a:p>
        </p:txBody>
      </p:sp>
    </p:spTree>
    <p:extLst>
      <p:ext uri="{BB962C8B-B14F-4D97-AF65-F5344CB8AC3E}">
        <p14:creationId xmlns:p14="http://schemas.microsoft.com/office/powerpoint/2010/main" val="18177918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1679C0-99C2-4A79-A29D-02FCB2912105}"/>
              </a:ext>
            </a:extLst>
          </p:cNvPr>
          <p:cNvSpPr>
            <a:spLocks noGrp="1"/>
          </p:cNvSpPr>
          <p:nvPr>
            <p:ph type="title"/>
          </p:nvPr>
        </p:nvSpPr>
        <p:spPr/>
        <p:txBody>
          <a:bodyPr>
            <a:normAutofit fontScale="90000"/>
          </a:bodyPr>
          <a:lstStyle/>
          <a:p>
            <a:r>
              <a:rPr lang="en-US" dirty="0"/>
              <a:t>Sculpting versus Equal Installment with DSCR Constraint</a:t>
            </a:r>
          </a:p>
        </p:txBody>
      </p:sp>
      <p:pic>
        <p:nvPicPr>
          <p:cNvPr id="7" name="Picture 6">
            <a:extLst>
              <a:ext uri="{FF2B5EF4-FFF2-40B4-BE49-F238E27FC236}">
                <a16:creationId xmlns:a16="http://schemas.microsoft.com/office/drawing/2014/main" id="{95E2BCC6-F509-4F04-953F-816976F50E64}"/>
              </a:ext>
            </a:extLst>
          </p:cNvPr>
          <p:cNvPicPr>
            <a:picLocks noChangeAspect="1"/>
          </p:cNvPicPr>
          <p:nvPr/>
        </p:nvPicPr>
        <p:blipFill>
          <a:blip r:embed="rId2"/>
          <a:stretch>
            <a:fillRect/>
          </a:stretch>
        </p:blipFill>
        <p:spPr>
          <a:xfrm>
            <a:off x="4489589" y="2997037"/>
            <a:ext cx="3692159" cy="2449606"/>
          </a:xfrm>
          <a:prstGeom prst="rect">
            <a:avLst/>
          </a:prstGeom>
        </p:spPr>
      </p:pic>
      <p:pic>
        <p:nvPicPr>
          <p:cNvPr id="10" name="Picture 9">
            <a:extLst>
              <a:ext uri="{FF2B5EF4-FFF2-40B4-BE49-F238E27FC236}">
                <a16:creationId xmlns:a16="http://schemas.microsoft.com/office/drawing/2014/main" id="{4C0CA8A4-2A34-4CA5-8DCF-D847FDD70ED3}"/>
              </a:ext>
            </a:extLst>
          </p:cNvPr>
          <p:cNvPicPr>
            <a:picLocks noChangeAspect="1"/>
          </p:cNvPicPr>
          <p:nvPr/>
        </p:nvPicPr>
        <p:blipFill>
          <a:blip r:embed="rId3"/>
          <a:stretch>
            <a:fillRect/>
          </a:stretch>
        </p:blipFill>
        <p:spPr>
          <a:xfrm>
            <a:off x="899491" y="3011285"/>
            <a:ext cx="3510691" cy="2493896"/>
          </a:xfrm>
          <a:prstGeom prst="rect">
            <a:avLst/>
          </a:prstGeom>
        </p:spPr>
      </p:pic>
      <p:sp>
        <p:nvSpPr>
          <p:cNvPr id="11" name="TextBox 10">
            <a:extLst>
              <a:ext uri="{FF2B5EF4-FFF2-40B4-BE49-F238E27FC236}">
                <a16:creationId xmlns:a16="http://schemas.microsoft.com/office/drawing/2014/main" id="{E5AC33A4-D083-446A-9C4D-70FF3CC30413}"/>
              </a:ext>
            </a:extLst>
          </p:cNvPr>
          <p:cNvSpPr txBox="1"/>
          <p:nvPr/>
        </p:nvSpPr>
        <p:spPr>
          <a:xfrm>
            <a:off x="1093304" y="1352819"/>
            <a:ext cx="6554857" cy="507831"/>
          </a:xfrm>
          <a:prstGeom prst="rect">
            <a:avLst/>
          </a:prstGeom>
          <a:noFill/>
        </p:spPr>
        <p:txBody>
          <a:bodyPr wrap="square" rtlCol="0">
            <a:spAutoFit/>
          </a:bodyPr>
          <a:lstStyle/>
          <a:p>
            <a:r>
              <a:rPr lang="en-US" sz="1350" dirty="0"/>
              <a:t>Note the big increase in IRR with the DSCR constraint – because of the larger debt size.  Recall that can effectively make the DSCR constraint be in place </a:t>
            </a:r>
          </a:p>
        </p:txBody>
      </p:sp>
    </p:spTree>
    <p:extLst>
      <p:ext uri="{BB962C8B-B14F-4D97-AF65-F5344CB8AC3E}">
        <p14:creationId xmlns:p14="http://schemas.microsoft.com/office/powerpoint/2010/main" val="374568631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Sculpting Equations - Basic</a:t>
            </a:r>
          </a:p>
        </p:txBody>
      </p:sp>
      <p:sp>
        <p:nvSpPr>
          <p:cNvPr id="3" name="Content Placeholder 2"/>
          <p:cNvSpPr>
            <a:spLocks noGrp="1"/>
          </p:cNvSpPr>
          <p:nvPr>
            <p:ph idx="1"/>
          </p:nvPr>
        </p:nvSpPr>
        <p:spPr/>
        <p:txBody>
          <a:bodyPr>
            <a:normAutofit/>
          </a:bodyPr>
          <a:lstStyle/>
          <a:p>
            <a:r>
              <a:rPr lang="en-US" sz="1800" dirty="0"/>
              <a:t>One of the main ideas about the repayment process in project finance is that the modelling is much more effective when you combine formulas with other excel techniques. If you try and solve these things with a brute force method that uses a copy and paste method or goal seek things will get very messy. Formulas used for repayment and debt sizing are listed below: The fundamental two sculpting formulas are:</a:t>
            </a:r>
          </a:p>
          <a:p>
            <a:r>
              <a:rPr lang="en-US" sz="1800" b="1" dirty="0"/>
              <a:t>(1) Target Debt Service Per Period = CFADS/DSCR</a:t>
            </a:r>
          </a:p>
          <a:p>
            <a:r>
              <a:rPr lang="en-US" sz="1800" b="1" dirty="0"/>
              <a:t>(2) Debt Amount at COD = PV(Interest Rate, Target Debt Service)</a:t>
            </a:r>
          </a:p>
          <a:p>
            <a:r>
              <a:rPr lang="en-US" sz="1800" b="1" dirty="0"/>
              <a:t>Non-Constant Interest Rates</a:t>
            </a:r>
          </a:p>
          <a:p>
            <a:r>
              <a:rPr lang="en-US" sz="1800" dirty="0"/>
              <a:t>However this is by no means the only formula you should use when working on repayment. In cases when the interest rate changes, a simple present value formula cannot be used. Instead, an interest rate index can be created that accounts for prior interest rate changes as follows:</a:t>
            </a:r>
          </a:p>
          <a:p>
            <a:r>
              <a:rPr lang="en-US" sz="1800" b="1" dirty="0"/>
              <a:t>(3) Int Rate Index(t) = Int Rate Indext-1 x (1+Interest Rate(t))</a:t>
            </a:r>
          </a:p>
          <a:p>
            <a:r>
              <a:rPr lang="en-US" sz="1800" b="1" dirty="0"/>
              <a:t>(4) Debt Amount at COD = ∑ Debt Service(t)/Interest Rate Index(t)</a:t>
            </a:r>
          </a:p>
        </p:txBody>
      </p:sp>
    </p:spTree>
    <p:extLst>
      <p:ext uri="{BB962C8B-B14F-4D97-AF65-F5344CB8AC3E}">
        <p14:creationId xmlns:p14="http://schemas.microsoft.com/office/powerpoint/2010/main" val="84299860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Sculpting Equations with Debt to Capital Constraint</a:t>
            </a:r>
          </a:p>
        </p:txBody>
      </p:sp>
      <p:sp>
        <p:nvSpPr>
          <p:cNvPr id="3" name="Content Placeholder 2"/>
          <p:cNvSpPr>
            <a:spLocks noGrp="1"/>
          </p:cNvSpPr>
          <p:nvPr>
            <p:ph idx="1"/>
          </p:nvPr>
        </p:nvSpPr>
        <p:spPr/>
        <p:txBody>
          <a:bodyPr>
            <a:normAutofit/>
          </a:bodyPr>
          <a:lstStyle/>
          <a:p>
            <a:r>
              <a:rPr lang="en-US" sz="1800" dirty="0"/>
              <a:t>Use of LLCR when there is a Target Debt to Capital constraint that drives the amount of the debt.  If the debt is being sized by the debt to capital ratio, a higher DSCR must be used.</a:t>
            </a:r>
          </a:p>
          <a:p>
            <a:r>
              <a:rPr lang="en-US" sz="1800" dirty="0"/>
              <a:t>This raises the issue of how to compute sculpted debt repayments when debt is sized with the debt to capital ratio and the DSCR is not from the DSCR constraint. </a:t>
            </a:r>
          </a:p>
          <a:p>
            <a:r>
              <a:rPr lang="en-US" sz="1800" dirty="0"/>
              <a:t>When the Debt is Sized by Debt to Capital the LLCR can be used to size the debt, because with sculpting, the DSCR = LLCR. Formulas in this case include:</a:t>
            </a:r>
          </a:p>
          <a:p>
            <a:r>
              <a:rPr lang="en-US" b="1" dirty="0"/>
              <a:t>(5) Target Debt Service(t) = CF(t)/LLCR</a:t>
            </a:r>
          </a:p>
          <a:p>
            <a:r>
              <a:rPr lang="en-US" b="1" dirty="0"/>
              <a:t>(6) LLCR = NPV(Interest Rate, CFADS)/Max Debt from Debt to Capital</a:t>
            </a:r>
          </a:p>
          <a:p>
            <a:r>
              <a:rPr lang="en-US" b="1" dirty="0"/>
              <a:t>(7) DSCR Applied = MAX(Target DSCR,LLCR with Max Debt)</a:t>
            </a:r>
          </a:p>
        </p:txBody>
      </p:sp>
    </p:spTree>
    <p:extLst>
      <p:ext uri="{BB962C8B-B14F-4D97-AF65-F5344CB8AC3E}">
        <p14:creationId xmlns:p14="http://schemas.microsoft.com/office/powerpoint/2010/main" val="29280709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Sculpting Equations with LC Fees</a:t>
            </a:r>
          </a:p>
        </p:txBody>
      </p:sp>
      <p:sp>
        <p:nvSpPr>
          <p:cNvPr id="3" name="Content Placeholder 2"/>
          <p:cNvSpPr>
            <a:spLocks noGrp="1"/>
          </p:cNvSpPr>
          <p:nvPr>
            <p:ph idx="1"/>
          </p:nvPr>
        </p:nvSpPr>
        <p:spPr/>
        <p:txBody>
          <a:bodyPr>
            <a:normAutofit/>
          </a:bodyPr>
          <a:lstStyle/>
          <a:p>
            <a:r>
              <a:rPr lang="en-US" dirty="0"/>
              <a:t>Adjusting Sculpting Equations for Debt Fees: Debt fees such as the fee on a letter of credit is part of debt service. To include the fees in the sculpting equations, you should subtract the fees when you compute the net present value of debt, as the fees reduce the amount of debt service that can be supported by cash flow. To make the sculpting work you should also make the repayment lower by the fees as shown below:</a:t>
            </a:r>
          </a:p>
          <a:p>
            <a:r>
              <a:rPr lang="en-US" b="1" dirty="0"/>
              <a:t>(14) Repayment = CFADS/DSCR - Interest - Fees</a:t>
            </a:r>
          </a:p>
          <a:p>
            <a:r>
              <a:rPr lang="en-US" b="1" dirty="0"/>
              <a:t>(15) Debt = NPV(Interest Rate, Debt Service-fees) </a:t>
            </a:r>
          </a:p>
          <a:p>
            <a:r>
              <a:rPr lang="en-US" b="1" dirty="0"/>
              <a:t>Debt = NPV(rate, Debt Service) - NPV(rate, Fees)</a:t>
            </a:r>
          </a:p>
          <a:p>
            <a:r>
              <a:rPr lang="en-US" dirty="0"/>
              <a:t>Note Debt Service in the above equation means debt service without fees and debt is reduced by PV of fees</a:t>
            </a:r>
          </a:p>
          <a:p>
            <a:r>
              <a:rPr lang="en-US" dirty="0"/>
              <a:t>Adjusting LLCR for Debt Fees: The sculpting analyses include calculation of the LLCR to evaluate whether the debt to capital constraint is driving the constraint. In this case the PV of CFADS is not the correct numerator for the analysis. Instead, the PV of the LC fees should be added to the denominator of the LLCR as follows:</a:t>
            </a:r>
          </a:p>
          <a:p>
            <a:r>
              <a:rPr lang="en-US" b="1" dirty="0"/>
              <a:t>(16) LLCR = PV(CFADS)/(Debt + PV of LC Fees), where</a:t>
            </a:r>
          </a:p>
          <a:p>
            <a:r>
              <a:rPr lang="en-US" b="1" dirty="0"/>
              <a:t>(17) Debt = Project Cost x Debt to Capital</a:t>
            </a:r>
          </a:p>
        </p:txBody>
      </p:sp>
    </p:spTree>
    <p:extLst>
      <p:ext uri="{BB962C8B-B14F-4D97-AF65-F5344CB8AC3E}">
        <p14:creationId xmlns:p14="http://schemas.microsoft.com/office/powerpoint/2010/main" val="207475329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Mini-perms </a:t>
            </a:r>
          </a:p>
        </p:txBody>
      </p:sp>
      <p:sp>
        <p:nvSpPr>
          <p:cNvPr id="3" name="Content Placeholder 2"/>
          <p:cNvSpPr>
            <a:spLocks noGrp="1"/>
          </p:cNvSpPr>
          <p:nvPr>
            <p:ph idx="1"/>
          </p:nvPr>
        </p:nvSpPr>
        <p:spPr/>
        <p:txBody>
          <a:bodyPr>
            <a:normAutofit/>
          </a:bodyPr>
          <a:lstStyle/>
          <a:p>
            <a:r>
              <a:rPr lang="en-US" dirty="0"/>
              <a:t>Matching the tenor of repayment to the life of the project and even considering terminal value in the repayment in the context of both achieving a higher DSCR and an improved equity IRR. </a:t>
            </a:r>
          </a:p>
          <a:p>
            <a:r>
              <a:rPr lang="en-US" dirty="0"/>
              <a:t>Problems with multi-lateral agencies that allow long-term maturity can be contrasted with commercial banks and bond financing that may be more flexible and sometimes could have lower costs. </a:t>
            </a:r>
          </a:p>
          <a:p>
            <a:r>
              <a:rPr lang="en-US" dirty="0"/>
              <a:t>Specifically, the effects of hard and soft mini-perms on the profitability of a project along with the difficult problem of required re-financing assumptions. </a:t>
            </a:r>
          </a:p>
          <a:p>
            <a:r>
              <a:rPr lang="en-US" dirty="0"/>
              <a:t>How the DSRA could be used to re-finance debt at end of loan life and how potential terminal value can be used to justify partial bullet repayment at end of loan. </a:t>
            </a:r>
          </a:p>
          <a:p>
            <a:endParaRPr lang="en-US" dirty="0"/>
          </a:p>
          <a:p>
            <a:endParaRPr lang="en-US" dirty="0"/>
          </a:p>
        </p:txBody>
      </p:sp>
    </p:spTree>
    <p:extLst>
      <p:ext uri="{BB962C8B-B14F-4D97-AF65-F5344CB8AC3E}">
        <p14:creationId xmlns:p14="http://schemas.microsoft.com/office/powerpoint/2010/main" val="14812768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EAF5C43-2B56-4F05-9CCD-E847A4E62A40}"/>
              </a:ext>
            </a:extLst>
          </p:cNvPr>
          <p:cNvSpPr>
            <a:spLocks noGrp="1"/>
          </p:cNvSpPr>
          <p:nvPr>
            <p:ph idx="1"/>
          </p:nvPr>
        </p:nvSpPr>
        <p:spPr/>
        <p:txBody>
          <a:bodyPr/>
          <a:lstStyle/>
          <a:p>
            <a:r>
              <a:rPr lang="en-US" dirty="0"/>
              <a:t>Not being “allowed” to consider re-financing is silly.</a:t>
            </a:r>
          </a:p>
          <a:p>
            <a:r>
              <a:rPr lang="en-US" dirty="0"/>
              <a:t>Consider a variety of re-financing possibilities with scenario analysis</a:t>
            </a:r>
          </a:p>
          <a:p>
            <a:r>
              <a:rPr lang="en-US" dirty="0"/>
              <a:t>Re-financing can dramatically change the implications of interest rates and tenures.</a:t>
            </a:r>
          </a:p>
          <a:p>
            <a:r>
              <a:rPr lang="en-US" dirty="0"/>
              <a:t>Re-financing a particularly important issue for cases where the loan tenure is a lot shorter than the project life.</a:t>
            </a:r>
          </a:p>
        </p:txBody>
      </p:sp>
      <p:sp>
        <p:nvSpPr>
          <p:cNvPr id="3" name="Title 2">
            <a:extLst>
              <a:ext uri="{FF2B5EF4-FFF2-40B4-BE49-F238E27FC236}">
                <a16:creationId xmlns:a16="http://schemas.microsoft.com/office/drawing/2014/main" id="{EB2B548D-CC8C-497A-9817-211087177EF8}"/>
              </a:ext>
            </a:extLst>
          </p:cNvPr>
          <p:cNvSpPr>
            <a:spLocks noGrp="1"/>
          </p:cNvSpPr>
          <p:nvPr>
            <p:ph type="title"/>
          </p:nvPr>
        </p:nvSpPr>
        <p:spPr/>
        <p:txBody>
          <a:bodyPr/>
          <a:lstStyle/>
          <a:p>
            <a:r>
              <a:rPr lang="en-US" dirty="0"/>
              <a:t>Re-financing Conclusions</a:t>
            </a:r>
          </a:p>
        </p:txBody>
      </p:sp>
    </p:spTree>
    <p:extLst>
      <p:ext uri="{BB962C8B-B14F-4D97-AF65-F5344CB8AC3E}">
        <p14:creationId xmlns:p14="http://schemas.microsoft.com/office/powerpoint/2010/main" val="3581541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a:cxnSpLocks/>
          </p:cNvCxnSpPr>
          <p:nvPr/>
        </p:nvCxnSpPr>
        <p:spPr bwMode="auto">
          <a:xfrm flipH="1" flipV="1">
            <a:off x="3191125" y="3692741"/>
            <a:ext cx="808313" cy="197763"/>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p:cNvCxnSpPr>
            <a:cxnSpLocks/>
            <a:stCxn id="7" idx="5"/>
            <a:endCxn id="32" idx="1"/>
          </p:cNvCxnSpPr>
          <p:nvPr/>
        </p:nvCxnSpPr>
        <p:spPr bwMode="auto">
          <a:xfrm>
            <a:off x="4893560" y="4228693"/>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p:cNvCxnSpPr>
            <a:cxnSpLocks/>
          </p:cNvCxnSpPr>
          <p:nvPr/>
        </p:nvCxnSpPr>
        <p:spPr bwMode="auto">
          <a:xfrm>
            <a:off x="4967877" y="3953661"/>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p:cNvSpPr/>
          <p:nvPr/>
        </p:nvSpPr>
        <p:spPr bwMode="auto">
          <a:xfrm>
            <a:off x="4019715" y="3613302"/>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p:cNvSpPr/>
          <p:nvPr/>
        </p:nvSpPr>
        <p:spPr bwMode="auto">
          <a:xfrm>
            <a:off x="3753907" y="2089236"/>
            <a:ext cx="1636187" cy="612731"/>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Government or Utility Company Off-taker</a:t>
            </a:r>
          </a:p>
        </p:txBody>
      </p:sp>
      <p:sp>
        <p:nvSpPr>
          <p:cNvPr id="14" name="Oval 13"/>
          <p:cNvSpPr/>
          <p:nvPr/>
        </p:nvSpPr>
        <p:spPr bwMode="auto">
          <a:xfrm>
            <a:off x="2066166" y="3380804"/>
            <a:ext cx="1122881" cy="60570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p:cNvSpPr/>
          <p:nvPr/>
        </p:nvSpPr>
        <p:spPr bwMode="auto">
          <a:xfrm>
            <a:off x="3368691" y="3583084"/>
            <a:ext cx="543869" cy="465719"/>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p:cNvSpPr/>
          <p:nvPr/>
        </p:nvSpPr>
        <p:spPr bwMode="auto">
          <a:xfrm>
            <a:off x="5943601" y="3640841"/>
            <a:ext cx="1045934" cy="562180"/>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 also often investor</a:t>
            </a:r>
          </a:p>
        </p:txBody>
      </p:sp>
      <p:sp>
        <p:nvSpPr>
          <p:cNvPr id="32" name="Oval 31"/>
          <p:cNvSpPr/>
          <p:nvPr/>
        </p:nvSpPr>
        <p:spPr bwMode="auto">
          <a:xfrm>
            <a:off x="5729288" y="4713810"/>
            <a:ext cx="1200150" cy="644005"/>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p:cNvSpPr/>
          <p:nvPr/>
        </p:nvSpPr>
        <p:spPr bwMode="auto">
          <a:xfrm>
            <a:off x="2164888" y="4628084"/>
            <a:ext cx="997368" cy="729729"/>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p:cNvSpPr/>
          <p:nvPr/>
        </p:nvSpPr>
        <p:spPr bwMode="auto">
          <a:xfrm>
            <a:off x="4893561" y="446566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p:cNvCxnSpPr>
            <a:cxnSpLocks/>
            <a:stCxn id="7" idx="3"/>
          </p:cNvCxnSpPr>
          <p:nvPr/>
        </p:nvCxnSpPr>
        <p:spPr bwMode="auto">
          <a:xfrm flipH="1">
            <a:off x="3188066" y="4228692"/>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8" name="Straight Arrow Connector 27">
            <a:extLst>
              <a:ext uri="{FF2B5EF4-FFF2-40B4-BE49-F238E27FC236}">
                <a16:creationId xmlns:a16="http://schemas.microsoft.com/office/drawing/2014/main" id="{74A0787D-0344-46BD-AFE7-35A8AF8DCB27}"/>
              </a:ext>
            </a:extLst>
          </p:cNvPr>
          <p:cNvCxnSpPr>
            <a:cxnSpLocks/>
          </p:cNvCxnSpPr>
          <p:nvPr/>
        </p:nvCxnSpPr>
        <p:spPr>
          <a:xfrm>
            <a:off x="4572000" y="2708870"/>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4A642779-96D0-4ABF-B41D-32F9F08976C2}"/>
              </a:ext>
            </a:extLst>
          </p:cNvPr>
          <p:cNvSpPr/>
          <p:nvPr/>
        </p:nvSpPr>
        <p:spPr bwMode="auto">
          <a:xfrm>
            <a:off x="5157587" y="3835790"/>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6" name="Title 1">
            <a:extLst>
              <a:ext uri="{FF2B5EF4-FFF2-40B4-BE49-F238E27FC236}">
                <a16:creationId xmlns:a16="http://schemas.microsoft.com/office/drawing/2014/main" id="{1FBDAC0A-0D42-47FA-B29A-5EEFFAE04430}"/>
              </a:ext>
            </a:extLst>
          </p:cNvPr>
          <p:cNvSpPr>
            <a:spLocks noGrp="1"/>
          </p:cNvSpPr>
          <p:nvPr>
            <p:ph type="title"/>
          </p:nvPr>
        </p:nvSpPr>
        <p:spPr/>
        <p:txBody>
          <a:bodyPr>
            <a:normAutofit/>
          </a:bodyPr>
          <a:lstStyle/>
          <a:p>
            <a:r>
              <a:rPr lang="en-US" dirty="0"/>
              <a:t>Renewable Project Finance Diagram </a:t>
            </a:r>
          </a:p>
        </p:txBody>
      </p:sp>
      <p:sp>
        <p:nvSpPr>
          <p:cNvPr id="47" name="Rectangle 46"/>
          <p:cNvSpPr/>
          <p:nvPr/>
        </p:nvSpPr>
        <p:spPr bwMode="auto">
          <a:xfrm>
            <a:off x="3515746" y="4572967"/>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DA67F4E8-7DAB-4B5F-A7C6-37740E14BBCF}"/>
              </a:ext>
            </a:extLst>
          </p:cNvPr>
          <p:cNvCxnSpPr>
            <a:cxnSpLocks/>
          </p:cNvCxnSpPr>
          <p:nvPr/>
        </p:nvCxnSpPr>
        <p:spPr>
          <a:xfrm flipH="1" flipV="1">
            <a:off x="5043489" y="4156779"/>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732115A-D82C-48DE-BA04-BE8A45B12BD9}"/>
              </a:ext>
            </a:extLst>
          </p:cNvPr>
          <p:cNvCxnSpPr>
            <a:cxnSpLocks/>
          </p:cNvCxnSpPr>
          <p:nvPr/>
        </p:nvCxnSpPr>
        <p:spPr>
          <a:xfrm flipV="1">
            <a:off x="3139884" y="4156781"/>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2C1265A-3C31-4836-AC2C-8F04C5555E34}"/>
              </a:ext>
            </a:extLst>
          </p:cNvPr>
          <p:cNvCxnSpPr>
            <a:cxnSpLocks/>
            <a:stCxn id="3" idx="2"/>
          </p:cNvCxnSpPr>
          <p:nvPr/>
        </p:nvCxnSpPr>
        <p:spPr>
          <a:xfrm flipH="1">
            <a:off x="4932427" y="2647064"/>
            <a:ext cx="1484183" cy="1048909"/>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3D87B69-57C7-41BA-8E80-D16EDB07D36F}"/>
              </a:ext>
            </a:extLst>
          </p:cNvPr>
          <p:cNvCxnSpPr>
            <a:cxnSpLocks/>
            <a:endCxn id="8" idx="2"/>
          </p:cNvCxnSpPr>
          <p:nvPr/>
        </p:nvCxnSpPr>
        <p:spPr>
          <a:xfrm>
            <a:off x="3368852" y="2237339"/>
            <a:ext cx="385057" cy="158264"/>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bwMode="auto">
          <a:xfrm>
            <a:off x="4133197" y="2843200"/>
            <a:ext cx="799229" cy="391488"/>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Contract with subsidy scheme and merchant</a:t>
            </a:r>
          </a:p>
        </p:txBody>
      </p:sp>
      <p:sp>
        <p:nvSpPr>
          <p:cNvPr id="6" name="TextBox 5">
            <a:extLst>
              <a:ext uri="{FF2B5EF4-FFF2-40B4-BE49-F238E27FC236}">
                <a16:creationId xmlns:a16="http://schemas.microsoft.com/office/drawing/2014/main" id="{1DDD73AC-91A8-4032-9BEF-BFA8DF96026B}"/>
              </a:ext>
            </a:extLst>
          </p:cNvPr>
          <p:cNvSpPr txBox="1"/>
          <p:nvPr/>
        </p:nvSpPr>
        <p:spPr>
          <a:xfrm>
            <a:off x="4770241" y="5098126"/>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EF941D93-50D1-4DA0-BBCD-87AFF7DF682A}"/>
              </a:ext>
            </a:extLst>
          </p:cNvPr>
          <p:cNvSpPr txBox="1"/>
          <p:nvPr/>
        </p:nvSpPr>
        <p:spPr>
          <a:xfrm>
            <a:off x="3196100" y="506234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35" name="Oval 34">
            <a:extLst>
              <a:ext uri="{FF2B5EF4-FFF2-40B4-BE49-F238E27FC236}">
                <a16:creationId xmlns:a16="http://schemas.microsoft.com/office/drawing/2014/main" id="{490E03DE-8695-42A2-9C31-D9434138DC9E}"/>
              </a:ext>
            </a:extLst>
          </p:cNvPr>
          <p:cNvSpPr/>
          <p:nvPr/>
        </p:nvSpPr>
        <p:spPr bwMode="auto">
          <a:xfrm>
            <a:off x="2490719" y="1906701"/>
            <a:ext cx="892109" cy="528992"/>
          </a:xfrm>
          <a:prstGeom prst="ellips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Subsidy paid by ratepayers</a:t>
            </a:r>
          </a:p>
        </p:txBody>
      </p:sp>
      <p:cxnSp>
        <p:nvCxnSpPr>
          <p:cNvPr id="36" name="Straight Arrow Connector 35">
            <a:extLst>
              <a:ext uri="{FF2B5EF4-FFF2-40B4-BE49-F238E27FC236}">
                <a16:creationId xmlns:a16="http://schemas.microsoft.com/office/drawing/2014/main" id="{32049FFC-4AEF-42FD-B347-BD70376CA7DB}"/>
              </a:ext>
            </a:extLst>
          </p:cNvPr>
          <p:cNvCxnSpPr>
            <a:cxnSpLocks/>
          </p:cNvCxnSpPr>
          <p:nvPr/>
        </p:nvCxnSpPr>
        <p:spPr>
          <a:xfrm>
            <a:off x="2703195" y="3986507"/>
            <a:ext cx="0" cy="62248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954DD171-7FF5-4AE9-87A5-BC3AEC0E1FD3}"/>
              </a:ext>
            </a:extLst>
          </p:cNvPr>
          <p:cNvSpPr/>
          <p:nvPr/>
        </p:nvSpPr>
        <p:spPr bwMode="auto">
          <a:xfrm>
            <a:off x="5085095" y="3033431"/>
            <a:ext cx="867195" cy="37053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Volume Risk from Variable Wind Resource</a:t>
            </a:r>
          </a:p>
        </p:txBody>
      </p:sp>
      <p:pic>
        <p:nvPicPr>
          <p:cNvPr id="3" name="Picture 2">
            <a:extLst>
              <a:ext uri="{FF2B5EF4-FFF2-40B4-BE49-F238E27FC236}">
                <a16:creationId xmlns:a16="http://schemas.microsoft.com/office/drawing/2014/main" id="{3642DF83-AF58-4BDF-4A96-F7231321BABF}"/>
              </a:ext>
            </a:extLst>
          </p:cNvPr>
          <p:cNvPicPr>
            <a:picLocks noChangeAspect="1"/>
          </p:cNvPicPr>
          <p:nvPr/>
        </p:nvPicPr>
        <p:blipFill>
          <a:blip r:embed="rId2"/>
          <a:stretch>
            <a:fillRect/>
          </a:stretch>
        </p:blipFill>
        <p:spPr>
          <a:xfrm>
            <a:off x="5646051" y="1903749"/>
            <a:ext cx="1541115" cy="743315"/>
          </a:xfrm>
          <a:prstGeom prst="rect">
            <a:avLst/>
          </a:prstGeom>
        </p:spPr>
      </p:pic>
      <p:sp>
        <p:nvSpPr>
          <p:cNvPr id="2" name="Slide Number Placeholder 1">
            <a:extLst>
              <a:ext uri="{FF2B5EF4-FFF2-40B4-BE49-F238E27FC236}">
                <a16:creationId xmlns:a16="http://schemas.microsoft.com/office/drawing/2014/main" id="{086A9E18-0FFA-FE15-7BF7-044F14C11314}"/>
              </a:ext>
            </a:extLst>
          </p:cNvPr>
          <p:cNvSpPr>
            <a:spLocks noGrp="1"/>
          </p:cNvSpPr>
          <p:nvPr>
            <p:ph type="sldNum" sz="quarter" idx="12"/>
          </p:nvPr>
        </p:nvSpPr>
        <p:spPr/>
        <p:txBody>
          <a:bodyPr/>
          <a:lstStyle/>
          <a:p>
            <a:fld id="{EB241CD2-1E45-42A3-B213-66A034DF9A3B}" type="slidenum">
              <a:rPr lang="en-GB" smtClean="0"/>
              <a:t>16</a:t>
            </a:fld>
            <a:endParaRPr lang="en-GB" dirty="0"/>
          </a:p>
        </p:txBody>
      </p:sp>
    </p:spTree>
    <p:extLst>
      <p:ext uri="{BB962C8B-B14F-4D97-AF65-F5344CB8AC3E}">
        <p14:creationId xmlns:p14="http://schemas.microsoft.com/office/powerpoint/2010/main" val="50259094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p:txBody>
          <a:bodyPr>
            <a:normAutofit/>
          </a:bodyPr>
          <a:lstStyle/>
          <a:p>
            <a:r>
              <a:rPr lang="en-US" dirty="0"/>
              <a:t>Valuation theory with respect to projects generally involves risk reduction as a project progresses through phases.</a:t>
            </a:r>
          </a:p>
          <a:p>
            <a:r>
              <a:rPr lang="en-US" dirty="0"/>
              <a:t>In Europe, there are many stories (but not much data) about how insurance companies purchase existing projects with operating history and are willing to accept equity IRR’s as low as 5-6%.</a:t>
            </a:r>
          </a:p>
          <a:p>
            <a:r>
              <a:rPr lang="en-US" dirty="0"/>
              <a:t>The idea behind a low cost of capital for mature projects is the following:</a:t>
            </a:r>
          </a:p>
          <a:p>
            <a:pPr lvl="1"/>
            <a:r>
              <a:rPr lang="en-US" sz="1200" dirty="0"/>
              <a:t>During the development stage, expenditures occur with large risks associated with permitting, problematic wind studies, construction cost over-runs, ability to secure tariffs etc. The required equity IRR during the development stage can be 15% to account for the project not being successfully methods.</a:t>
            </a:r>
          </a:p>
          <a:p>
            <a:pPr lvl="1"/>
            <a:r>
              <a:rPr lang="en-US" sz="1200" dirty="0"/>
              <a:t>Once the development is finished or in late stages, the risk is reduced by a large margin.  However there are still risks associated with successfully completing construction at budget and on time.  The reduced risk during the construction phase may reduce the required equity IRR to something like 12%</a:t>
            </a:r>
          </a:p>
          <a:p>
            <a:pPr lvl="1"/>
            <a:r>
              <a:rPr lang="en-US" sz="1200" dirty="0"/>
              <a:t>After construction, the remaining risk for a project with a fixed price contract is that the estimated wind production will not be met.  Given this risk, the discount risk is still above the cost of capital for bonds and may be in the range of 8-10%.</a:t>
            </a:r>
          </a:p>
          <a:p>
            <a:pPr lvl="1"/>
            <a:r>
              <a:rPr lang="en-US" sz="1200" dirty="0"/>
              <a:t>Once operating history is available, the risk is not much higher than the debt cost or the interest rate on long-term bonds. With bonds yielding below 3%, a return of 6% provides a good premium for risk. </a:t>
            </a:r>
          </a:p>
        </p:txBody>
      </p:sp>
      <p:sp>
        <p:nvSpPr>
          <p:cNvPr id="2" name="Title 1"/>
          <p:cNvSpPr>
            <a:spLocks noGrp="1"/>
          </p:cNvSpPr>
          <p:nvPr>
            <p:ph type="title"/>
          </p:nvPr>
        </p:nvSpPr>
        <p:spPr/>
        <p:txBody>
          <a:bodyPr>
            <a:normAutofit fontScale="90000"/>
          </a:bodyPr>
          <a:lstStyle/>
          <a:p>
            <a:r>
              <a:rPr lang="en-US" dirty="0"/>
              <a:t>A Little Theory about Valuation and Risk of Projects</a:t>
            </a:r>
          </a:p>
        </p:txBody>
      </p:sp>
    </p:spTree>
    <p:extLst>
      <p:ext uri="{BB962C8B-B14F-4D97-AF65-F5344CB8AC3E}">
        <p14:creationId xmlns:p14="http://schemas.microsoft.com/office/powerpoint/2010/main" val="15232734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Re-financing and Early Project Sale</a:t>
            </a:r>
          </a:p>
        </p:txBody>
      </p:sp>
      <p:sp>
        <p:nvSpPr>
          <p:cNvPr id="3" name="Content Placeholder 2"/>
          <p:cNvSpPr>
            <a:spLocks noGrp="1"/>
          </p:cNvSpPr>
          <p:nvPr>
            <p:ph idx="1"/>
          </p:nvPr>
        </p:nvSpPr>
        <p:spPr/>
        <p:txBody>
          <a:bodyPr>
            <a:normAutofit/>
          </a:bodyPr>
          <a:lstStyle/>
          <a:p>
            <a:r>
              <a:rPr lang="en-US" dirty="0"/>
              <a:t>Timing strategies and sales value. How different types of projects have differences in risk reduction over time, and why wind projects probably have more of a risk reduction than other electricity projects. Show how the effects of changing risk and selling to a Yieldco can be demonstrated with measuring IRR over time with changing buyer IRRs. Demonstrate how optimal holding periods can be computed with various IRR hurdle rate assumptions.</a:t>
            </a:r>
          </a:p>
        </p:txBody>
      </p:sp>
    </p:spTree>
    <p:extLst>
      <p:ext uri="{BB962C8B-B14F-4D97-AF65-F5344CB8AC3E}">
        <p14:creationId xmlns:p14="http://schemas.microsoft.com/office/powerpoint/2010/main" val="107557046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6DB7A4-2B3B-4375-BB13-CBDEE091064E}"/>
              </a:ext>
            </a:extLst>
          </p:cNvPr>
          <p:cNvSpPr>
            <a:spLocks noGrp="1"/>
          </p:cNvSpPr>
          <p:nvPr>
            <p:ph idx="1"/>
          </p:nvPr>
        </p:nvSpPr>
        <p:spPr/>
        <p:txBody>
          <a:bodyPr/>
          <a:lstStyle/>
          <a:p>
            <a:r>
              <a:rPr lang="en-US" dirty="0"/>
              <a:t>Start with Amortisation Profile – this is what drives the debt size.</a:t>
            </a:r>
          </a:p>
          <a:p>
            <a:r>
              <a:rPr lang="en-US" dirty="0"/>
              <a:t>Compute debt size form Amortisation period</a:t>
            </a:r>
          </a:p>
          <a:p>
            <a:endParaRPr lang="en-CH" dirty="0"/>
          </a:p>
        </p:txBody>
      </p:sp>
      <p:sp>
        <p:nvSpPr>
          <p:cNvPr id="3" name="Title 2">
            <a:extLst>
              <a:ext uri="{FF2B5EF4-FFF2-40B4-BE49-F238E27FC236}">
                <a16:creationId xmlns:a16="http://schemas.microsoft.com/office/drawing/2014/main" id="{13992FE6-D718-4009-A9DA-241FECA09E6F}"/>
              </a:ext>
            </a:extLst>
          </p:cNvPr>
          <p:cNvSpPr>
            <a:spLocks noGrp="1"/>
          </p:cNvSpPr>
          <p:nvPr>
            <p:ph type="title"/>
          </p:nvPr>
        </p:nvSpPr>
        <p:spPr/>
        <p:txBody>
          <a:bodyPr/>
          <a:lstStyle/>
          <a:p>
            <a:r>
              <a:rPr lang="en-US" dirty="0"/>
              <a:t>Mini-Perm</a:t>
            </a:r>
            <a:endParaRPr lang="en-CH" dirty="0"/>
          </a:p>
        </p:txBody>
      </p:sp>
      <p:pic>
        <p:nvPicPr>
          <p:cNvPr id="5" name="Picture 4">
            <a:extLst>
              <a:ext uri="{FF2B5EF4-FFF2-40B4-BE49-F238E27FC236}">
                <a16:creationId xmlns:a16="http://schemas.microsoft.com/office/drawing/2014/main" id="{3E2CA72C-25D6-431F-93CC-3F63A366E18B}"/>
              </a:ext>
            </a:extLst>
          </p:cNvPr>
          <p:cNvPicPr>
            <a:picLocks noChangeAspect="1"/>
          </p:cNvPicPr>
          <p:nvPr/>
        </p:nvPicPr>
        <p:blipFill>
          <a:blip r:embed="rId2"/>
          <a:stretch>
            <a:fillRect/>
          </a:stretch>
        </p:blipFill>
        <p:spPr>
          <a:xfrm>
            <a:off x="1412989" y="3009938"/>
            <a:ext cx="6308742" cy="2324494"/>
          </a:xfrm>
          <a:prstGeom prst="rect">
            <a:avLst/>
          </a:prstGeom>
        </p:spPr>
      </p:pic>
    </p:spTree>
    <p:extLst>
      <p:ext uri="{BB962C8B-B14F-4D97-AF65-F5344CB8AC3E}">
        <p14:creationId xmlns:p14="http://schemas.microsoft.com/office/powerpoint/2010/main" val="230470702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7E2A0F-8699-4604-A89E-AE47CF09C45F}"/>
              </a:ext>
            </a:extLst>
          </p:cNvPr>
          <p:cNvSpPr>
            <a:spLocks noGrp="1"/>
          </p:cNvSpPr>
          <p:nvPr>
            <p:ph idx="1"/>
          </p:nvPr>
        </p:nvSpPr>
        <p:spPr>
          <a:xfrm>
            <a:off x="61233" y="2101497"/>
            <a:ext cx="4293395" cy="2922897"/>
          </a:xfrm>
        </p:spPr>
        <p:txBody>
          <a:bodyPr>
            <a:normAutofit lnSpcReduction="10000"/>
          </a:bodyPr>
          <a:lstStyle/>
          <a:p>
            <a:r>
              <a:rPr lang="en-US" dirty="0"/>
              <a:t>Term Loan Principal Scheduled Payments.  Borrower shall repay to Administrative Agent, for the account of each Lender, the aggregate unpaid principal amount of the Term Loans made by such Lender in installments payable on each Repayment Date in accordance with the Amortization Schedule set forth below, together with any remaining unpaid principal, interest, fees and costs due and payable on the Term Loan Maturity Date.  The Parties hereto acknowledge and agree that the Amortization Schedule set forth below shows the amount of each installment payment of the Term Loans to be made on each Repayment Date:</a:t>
            </a:r>
          </a:p>
          <a:p>
            <a:endParaRPr lang="en-CH" dirty="0"/>
          </a:p>
        </p:txBody>
      </p:sp>
      <p:sp>
        <p:nvSpPr>
          <p:cNvPr id="3" name="Title 2">
            <a:extLst>
              <a:ext uri="{FF2B5EF4-FFF2-40B4-BE49-F238E27FC236}">
                <a16:creationId xmlns:a16="http://schemas.microsoft.com/office/drawing/2014/main" id="{B130E9AC-A3FB-4032-9633-AF3AAAF494F8}"/>
              </a:ext>
            </a:extLst>
          </p:cNvPr>
          <p:cNvSpPr>
            <a:spLocks noGrp="1"/>
          </p:cNvSpPr>
          <p:nvPr>
            <p:ph type="title"/>
          </p:nvPr>
        </p:nvSpPr>
        <p:spPr/>
        <p:txBody>
          <a:bodyPr/>
          <a:lstStyle/>
          <a:p>
            <a:r>
              <a:rPr lang="en-US" dirty="0"/>
              <a:t>Mini-Perm Example</a:t>
            </a:r>
            <a:endParaRPr lang="en-CH" dirty="0"/>
          </a:p>
        </p:txBody>
      </p:sp>
      <p:graphicFrame>
        <p:nvGraphicFramePr>
          <p:cNvPr id="5" name="Content Placeholder 4">
            <a:extLst>
              <a:ext uri="{FF2B5EF4-FFF2-40B4-BE49-F238E27FC236}">
                <a16:creationId xmlns:a16="http://schemas.microsoft.com/office/drawing/2014/main" id="{2DF8F91B-F3E3-4AE6-BECB-DB960F726F68}"/>
              </a:ext>
            </a:extLst>
          </p:cNvPr>
          <p:cNvGraphicFramePr>
            <a:graphicFrameLocks/>
          </p:cNvGraphicFramePr>
          <p:nvPr/>
        </p:nvGraphicFramePr>
        <p:xfrm>
          <a:off x="4493419" y="2739986"/>
          <a:ext cx="3137535" cy="1783080"/>
        </p:xfrm>
        <a:graphic>
          <a:graphicData uri="http://schemas.openxmlformats.org/drawingml/2006/table">
            <a:tbl>
              <a:tblPr firstRow="1" firstCol="1" bandRow="1">
                <a:tableStyleId>{5C22544A-7EE6-4342-B048-85BDC9FD1C3A}</a:tableStyleId>
              </a:tblPr>
              <a:tblGrid>
                <a:gridCol w="1680210">
                  <a:extLst>
                    <a:ext uri="{9D8B030D-6E8A-4147-A177-3AD203B41FA5}">
                      <a16:colId xmlns:a16="http://schemas.microsoft.com/office/drawing/2014/main" val="1810613067"/>
                    </a:ext>
                  </a:extLst>
                </a:gridCol>
                <a:gridCol w="1457325">
                  <a:extLst>
                    <a:ext uri="{9D8B030D-6E8A-4147-A177-3AD203B41FA5}">
                      <a16:colId xmlns:a16="http://schemas.microsoft.com/office/drawing/2014/main" val="2259106492"/>
                    </a:ext>
                  </a:extLst>
                </a:gridCol>
              </a:tblGrid>
              <a:tr h="137160">
                <a:tc gridSpan="2">
                  <a:txBody>
                    <a:bodyPr/>
                    <a:lstStyle/>
                    <a:p>
                      <a:pPr indent="457200" algn="ctr">
                        <a:spcAft>
                          <a:spcPts val="0"/>
                        </a:spcAft>
                      </a:pPr>
                      <a:r>
                        <a:rPr lang="en-US" sz="900" u="sng" dirty="0">
                          <a:effectLst/>
                        </a:rPr>
                        <a:t>Amortization Schedule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hMerge="1">
                  <a:txBody>
                    <a:bodyPr/>
                    <a:lstStyle/>
                    <a:p>
                      <a:endParaRPr lang="en-CH"/>
                    </a:p>
                  </a:txBody>
                  <a:tcPr/>
                </a:tc>
                <a:extLst>
                  <a:ext uri="{0D108BD9-81ED-4DB2-BD59-A6C34878D82A}">
                    <a16:rowId xmlns:a16="http://schemas.microsoft.com/office/drawing/2014/main" val="2015671948"/>
                  </a:ext>
                </a:extLst>
              </a:tr>
              <a:tr h="137160">
                <a:tc>
                  <a:txBody>
                    <a:bodyPr/>
                    <a:lstStyle/>
                    <a:p>
                      <a:pPr indent="457200" algn="ctr">
                        <a:spcAft>
                          <a:spcPts val="0"/>
                        </a:spcAft>
                      </a:pPr>
                      <a:r>
                        <a:rPr lang="en-US" sz="900" u="sng" dirty="0">
                          <a:effectLst/>
                        </a:rPr>
                        <a:t>Quarterly Payments</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u="sng" dirty="0">
                          <a:effectLst/>
                        </a:rPr>
                        <a:t>Amount</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435149747"/>
                  </a:ext>
                </a:extLst>
              </a:tr>
              <a:tr h="137160">
                <a:tc>
                  <a:txBody>
                    <a:bodyPr/>
                    <a:lstStyle/>
                    <a:p>
                      <a:pPr indent="457200" algn="ctr">
                        <a:spcAft>
                          <a:spcPts val="0"/>
                        </a:spcAft>
                      </a:pPr>
                      <a:r>
                        <a:rPr lang="en-US" sz="900" dirty="0">
                          <a:effectLst/>
                        </a:rPr>
                        <a:t>1-4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$102,600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79069940"/>
                  </a:ext>
                </a:extLst>
              </a:tr>
              <a:tr h="137160">
                <a:tc>
                  <a:txBody>
                    <a:bodyPr/>
                    <a:lstStyle/>
                    <a:p>
                      <a:pPr indent="457200" algn="ctr">
                        <a:spcAft>
                          <a:spcPts val="0"/>
                        </a:spcAft>
                      </a:pPr>
                      <a:r>
                        <a:rPr lang="en-US" sz="900" dirty="0">
                          <a:effectLst/>
                        </a:rPr>
                        <a:t>5-8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$111,400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4188684228"/>
                  </a:ext>
                </a:extLst>
              </a:tr>
              <a:tr h="137160">
                <a:tc>
                  <a:txBody>
                    <a:bodyPr/>
                    <a:lstStyle/>
                    <a:p>
                      <a:pPr indent="457200" algn="ctr">
                        <a:spcAft>
                          <a:spcPts val="0"/>
                        </a:spcAft>
                      </a:pPr>
                      <a:r>
                        <a:rPr lang="en-US" sz="900" dirty="0">
                          <a:effectLst/>
                        </a:rPr>
                        <a:t>9-12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$118,500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57402042"/>
                  </a:ext>
                </a:extLst>
              </a:tr>
              <a:tr h="137160">
                <a:tc>
                  <a:txBody>
                    <a:bodyPr/>
                    <a:lstStyle/>
                    <a:p>
                      <a:pPr indent="457200" algn="ctr">
                        <a:spcAft>
                          <a:spcPts val="0"/>
                        </a:spcAft>
                      </a:pPr>
                      <a:r>
                        <a:rPr lang="en-US" sz="900" dirty="0">
                          <a:effectLst/>
                        </a:rPr>
                        <a:t>13-16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$128,000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27970182"/>
                  </a:ext>
                </a:extLst>
              </a:tr>
              <a:tr h="137160">
                <a:tc>
                  <a:txBody>
                    <a:bodyPr/>
                    <a:lstStyle/>
                    <a:p>
                      <a:pPr indent="457200" algn="ctr">
                        <a:spcAft>
                          <a:spcPts val="0"/>
                        </a:spcAft>
                      </a:pPr>
                      <a:r>
                        <a:rPr lang="en-US" sz="900" dirty="0">
                          <a:effectLst/>
                        </a:rPr>
                        <a:t>17-20</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$136,000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737852134"/>
                  </a:ext>
                </a:extLst>
              </a:tr>
              <a:tr h="137160">
                <a:tc>
                  <a:txBody>
                    <a:bodyPr/>
                    <a:lstStyle/>
                    <a:p>
                      <a:pPr indent="457200" algn="ctr">
                        <a:spcAft>
                          <a:spcPts val="0"/>
                        </a:spcAft>
                      </a:pPr>
                      <a:r>
                        <a:rPr lang="en-US" sz="900" dirty="0">
                          <a:effectLst/>
                        </a:rPr>
                        <a:t>21-24</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$146,250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737030686"/>
                  </a:ext>
                </a:extLst>
              </a:tr>
              <a:tr h="137160">
                <a:tc>
                  <a:txBody>
                    <a:bodyPr/>
                    <a:lstStyle/>
                    <a:p>
                      <a:pPr indent="457200" algn="ctr">
                        <a:spcAft>
                          <a:spcPts val="0"/>
                        </a:spcAft>
                      </a:pPr>
                      <a:r>
                        <a:rPr lang="en-US" sz="900" dirty="0">
                          <a:effectLst/>
                        </a:rPr>
                        <a:t>25-28</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$157,000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609757230"/>
                  </a:ext>
                </a:extLst>
              </a:tr>
              <a:tr h="137160">
                <a:tc>
                  <a:txBody>
                    <a:bodyPr/>
                    <a:lstStyle/>
                    <a:p>
                      <a:pPr indent="457200" algn="ctr">
                        <a:spcAft>
                          <a:spcPts val="0"/>
                        </a:spcAft>
                      </a:pPr>
                      <a:r>
                        <a:rPr lang="en-US" sz="900" dirty="0">
                          <a:effectLst/>
                        </a:rPr>
                        <a:t>29-32</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$168,250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2117592723"/>
                  </a:ext>
                </a:extLst>
              </a:tr>
              <a:tr h="137160">
                <a:tc>
                  <a:txBody>
                    <a:bodyPr/>
                    <a:lstStyle/>
                    <a:p>
                      <a:pPr indent="457200" algn="ctr">
                        <a:spcAft>
                          <a:spcPts val="0"/>
                        </a:spcAft>
                      </a:pPr>
                      <a:r>
                        <a:rPr lang="en-US" sz="900" dirty="0">
                          <a:effectLst/>
                        </a:rPr>
                        <a:t>33-36</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$180,000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319639505"/>
                  </a:ext>
                </a:extLst>
              </a:tr>
              <a:tr h="137160">
                <a:tc>
                  <a:txBody>
                    <a:bodyPr/>
                    <a:lstStyle/>
                    <a:p>
                      <a:pPr indent="457200" algn="ctr">
                        <a:spcAft>
                          <a:spcPts val="0"/>
                        </a:spcAft>
                      </a:pPr>
                      <a:r>
                        <a:rPr lang="en-US" sz="900" dirty="0">
                          <a:effectLst/>
                        </a:rPr>
                        <a:t>Term Loan Maturity Date</a:t>
                      </a:r>
                      <a:endParaRPr lang="en-CH" sz="900" dirty="0">
                        <a:effectLst/>
                        <a:latin typeface="Times New Roman" panose="02020603050405020304" pitchFamily="18" charset="0"/>
                        <a:ea typeface="Times New Roman" panose="02020603050405020304" pitchFamily="18" charset="0"/>
                      </a:endParaRPr>
                    </a:p>
                  </a:txBody>
                  <a:tcPr marL="51435" marR="51435" marT="0" marB="0"/>
                </a:tc>
                <a:tc>
                  <a:txBody>
                    <a:bodyPr/>
                    <a:lstStyle/>
                    <a:p>
                      <a:pPr indent="457200" algn="ctr">
                        <a:spcAft>
                          <a:spcPts val="0"/>
                        </a:spcAft>
                      </a:pPr>
                      <a:r>
                        <a:rPr lang="en-US" sz="900" dirty="0">
                          <a:effectLst/>
                        </a:rPr>
                        <a:t> $5,508,000</a:t>
                      </a:r>
                      <a:endParaRPr lang="en-CH" sz="900" dirty="0">
                        <a:effectLst/>
                        <a:latin typeface="Times New Roman" panose="02020603050405020304" pitchFamily="18" charset="0"/>
                        <a:ea typeface="Times New Roman" panose="02020603050405020304" pitchFamily="18" charset="0"/>
                      </a:endParaRPr>
                    </a:p>
                  </a:txBody>
                  <a:tcPr marL="51435" marR="51435" marT="0" marB="0"/>
                </a:tc>
                <a:extLst>
                  <a:ext uri="{0D108BD9-81ED-4DB2-BD59-A6C34878D82A}">
                    <a16:rowId xmlns:a16="http://schemas.microsoft.com/office/drawing/2014/main" val="325041895"/>
                  </a:ext>
                </a:extLst>
              </a:tr>
            </a:tbl>
          </a:graphicData>
        </a:graphic>
      </p:graphicFrame>
    </p:spTree>
    <p:extLst>
      <p:ext uri="{BB962C8B-B14F-4D97-AF65-F5344CB8AC3E}">
        <p14:creationId xmlns:p14="http://schemas.microsoft.com/office/powerpoint/2010/main" val="28554255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3EF6DA-3F4C-4C97-9800-3F5B304781FB}"/>
              </a:ext>
            </a:extLst>
          </p:cNvPr>
          <p:cNvSpPr>
            <a:spLocks noGrp="1"/>
          </p:cNvSpPr>
          <p:nvPr>
            <p:ph idx="1"/>
          </p:nvPr>
        </p:nvSpPr>
        <p:spPr/>
        <p:txBody>
          <a:bodyPr>
            <a:normAutofit/>
          </a:bodyPr>
          <a:lstStyle/>
          <a:p>
            <a:r>
              <a:rPr lang="en-US" dirty="0"/>
              <a:t>Term Loan Maturity Date Extension. </a:t>
            </a:r>
          </a:p>
          <a:p>
            <a:r>
              <a:rPr lang="en-US" dirty="0"/>
              <a:t>The Borrower may:</a:t>
            </a:r>
          </a:p>
          <a:p>
            <a:pPr lvl="1"/>
            <a:r>
              <a:rPr lang="en-US" dirty="0"/>
              <a:t>not sooner than twelve (12) months and,</a:t>
            </a:r>
          </a:p>
          <a:p>
            <a:pPr lvl="1"/>
            <a:r>
              <a:rPr lang="en-US" dirty="0"/>
              <a:t>not later than six (6) months prior to the then-current Term Loan Maturity Date</a:t>
            </a:r>
          </a:p>
          <a:p>
            <a:r>
              <a:rPr lang="en-US" dirty="0"/>
              <a:t>Request that the Term Loan Maturity Date be extended for an additional period selected by Borrower of up to an additional five (5) years (an “Extension Request”).</a:t>
            </a:r>
          </a:p>
          <a:p>
            <a:endParaRPr lang="en-CH" dirty="0"/>
          </a:p>
        </p:txBody>
      </p:sp>
      <p:sp>
        <p:nvSpPr>
          <p:cNvPr id="3" name="Title 2">
            <a:extLst>
              <a:ext uri="{FF2B5EF4-FFF2-40B4-BE49-F238E27FC236}">
                <a16:creationId xmlns:a16="http://schemas.microsoft.com/office/drawing/2014/main" id="{53E7018D-CEE6-4488-9768-5B6B43117376}"/>
              </a:ext>
            </a:extLst>
          </p:cNvPr>
          <p:cNvSpPr>
            <a:spLocks noGrp="1"/>
          </p:cNvSpPr>
          <p:nvPr>
            <p:ph type="title"/>
          </p:nvPr>
        </p:nvSpPr>
        <p:spPr/>
        <p:txBody>
          <a:bodyPr/>
          <a:lstStyle/>
          <a:p>
            <a:r>
              <a:rPr lang="en-US" dirty="0"/>
              <a:t>Mini-Perm Extension</a:t>
            </a:r>
            <a:endParaRPr lang="en-CH" dirty="0"/>
          </a:p>
        </p:txBody>
      </p:sp>
    </p:spTree>
    <p:extLst>
      <p:ext uri="{BB962C8B-B14F-4D97-AF65-F5344CB8AC3E}">
        <p14:creationId xmlns:p14="http://schemas.microsoft.com/office/powerpoint/2010/main" val="258524479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860419F-ED19-43DC-BF59-68DB6473A732}"/>
              </a:ext>
            </a:extLst>
          </p:cNvPr>
          <p:cNvSpPr>
            <a:spLocks noGrp="1"/>
          </p:cNvSpPr>
          <p:nvPr>
            <p:ph idx="1"/>
          </p:nvPr>
        </p:nvSpPr>
        <p:spPr/>
        <p:txBody>
          <a:bodyPr>
            <a:normAutofit/>
          </a:bodyPr>
          <a:lstStyle/>
          <a:p>
            <a:r>
              <a:rPr lang="en-US" dirty="0"/>
              <a:t>Borrower and the Lenders mutually agree to alternate terms and conditions not later than four (4) months prior to the then-current Term Loan Maturity Date</a:t>
            </a:r>
          </a:p>
          <a:p>
            <a:r>
              <a:rPr lang="en-US" dirty="0"/>
              <a:t>No Lender shall have any obligation to agree to have any of its Term Loans extended pursuant to any Extension Request.  </a:t>
            </a:r>
          </a:p>
          <a:p>
            <a:r>
              <a:rPr lang="en-US" dirty="0"/>
              <a:t>To the extent that not all Lenders approve an Extension Request, the Borrower shall have the right to replace each Lender that voted not to approve such Extension Request, and add as “Lenders” </a:t>
            </a:r>
          </a:p>
          <a:p>
            <a:r>
              <a:rPr lang="en-US" dirty="0"/>
              <a:t>On the then-current Term Loan Maturity Date, the Borrower shall repay each non-consenting Lender its Proportionate Share of the Term Loans.</a:t>
            </a:r>
            <a:endParaRPr lang="en-CH" dirty="0"/>
          </a:p>
          <a:p>
            <a:endParaRPr lang="en-CH" dirty="0"/>
          </a:p>
        </p:txBody>
      </p:sp>
      <p:sp>
        <p:nvSpPr>
          <p:cNvPr id="3" name="Title 2">
            <a:extLst>
              <a:ext uri="{FF2B5EF4-FFF2-40B4-BE49-F238E27FC236}">
                <a16:creationId xmlns:a16="http://schemas.microsoft.com/office/drawing/2014/main" id="{2A653B9C-0DAE-497C-A276-0E9685C3466B}"/>
              </a:ext>
            </a:extLst>
          </p:cNvPr>
          <p:cNvSpPr>
            <a:spLocks noGrp="1"/>
          </p:cNvSpPr>
          <p:nvPr>
            <p:ph type="title"/>
          </p:nvPr>
        </p:nvSpPr>
        <p:spPr/>
        <p:txBody>
          <a:bodyPr/>
          <a:lstStyle/>
          <a:p>
            <a:r>
              <a:rPr lang="en-US" dirty="0"/>
              <a:t>Mini-Perm Extension - Continued</a:t>
            </a:r>
            <a:endParaRPr lang="en-CH" dirty="0"/>
          </a:p>
        </p:txBody>
      </p:sp>
    </p:spTree>
    <p:extLst>
      <p:ext uri="{BB962C8B-B14F-4D97-AF65-F5344CB8AC3E}">
        <p14:creationId xmlns:p14="http://schemas.microsoft.com/office/powerpoint/2010/main" val="341691180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EB6A3-26E6-4D5A-195F-47AA861608FE}"/>
              </a:ext>
            </a:extLst>
          </p:cNvPr>
          <p:cNvSpPr>
            <a:spLocks noGrp="1"/>
          </p:cNvSpPr>
          <p:nvPr>
            <p:ph type="ctrTitle"/>
          </p:nvPr>
        </p:nvSpPr>
        <p:spPr>
          <a:xfrm>
            <a:off x="537302" y="2534178"/>
            <a:ext cx="6363947" cy="1310594"/>
          </a:xfrm>
        </p:spPr>
        <p:txBody>
          <a:bodyPr>
            <a:normAutofit fontScale="90000"/>
          </a:bodyPr>
          <a:lstStyle/>
          <a:p>
            <a:r>
              <a:rPr lang="en-US" dirty="0"/>
              <a:t>Section 3: Computation of Levelised Cost of Electricity with Battery Storage for Different Use Cases</a:t>
            </a:r>
          </a:p>
        </p:txBody>
      </p:sp>
    </p:spTree>
    <p:extLst>
      <p:ext uri="{BB962C8B-B14F-4D97-AF65-F5344CB8AC3E}">
        <p14:creationId xmlns:p14="http://schemas.microsoft.com/office/powerpoint/2010/main" val="411130924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8053F-FF87-7440-2CB5-CF94E27070E5}"/>
              </a:ext>
            </a:extLst>
          </p:cNvPr>
          <p:cNvSpPr>
            <a:spLocks noGrp="1"/>
          </p:cNvSpPr>
          <p:nvPr>
            <p:ph type="ctrTitle"/>
          </p:nvPr>
        </p:nvSpPr>
        <p:spPr/>
        <p:txBody>
          <a:bodyPr/>
          <a:lstStyle/>
          <a:p>
            <a:r>
              <a:rPr lang="en-US" dirty="0"/>
              <a:t>Integrated Analysis</a:t>
            </a:r>
          </a:p>
        </p:txBody>
      </p:sp>
    </p:spTree>
    <p:extLst>
      <p:ext uri="{BB962C8B-B14F-4D97-AF65-F5344CB8AC3E}">
        <p14:creationId xmlns:p14="http://schemas.microsoft.com/office/powerpoint/2010/main" val="314292193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03EE-D727-FC07-CF25-F49865F080A3}"/>
              </a:ext>
            </a:extLst>
          </p:cNvPr>
          <p:cNvSpPr>
            <a:spLocks noGrp="1"/>
          </p:cNvSpPr>
          <p:nvPr>
            <p:ph type="title"/>
          </p:nvPr>
        </p:nvSpPr>
        <p:spPr/>
        <p:txBody>
          <a:bodyPr>
            <a:normAutofit fontScale="90000"/>
          </a:bodyPr>
          <a:lstStyle/>
          <a:p>
            <a:r>
              <a:rPr lang="en-US" dirty="0"/>
              <a:t>Addition of Loads and Capacity to the Analysis</a:t>
            </a:r>
          </a:p>
        </p:txBody>
      </p:sp>
      <p:sp>
        <p:nvSpPr>
          <p:cNvPr id="3" name="Content Placeholder 2">
            <a:extLst>
              <a:ext uri="{FF2B5EF4-FFF2-40B4-BE49-F238E27FC236}">
                <a16:creationId xmlns:a16="http://schemas.microsoft.com/office/drawing/2014/main" id="{D33130C2-86BF-0714-3A72-958CA967DEB9}"/>
              </a:ext>
            </a:extLst>
          </p:cNvPr>
          <p:cNvSpPr>
            <a:spLocks noGrp="1"/>
          </p:cNvSpPr>
          <p:nvPr>
            <p:ph idx="1"/>
          </p:nvPr>
        </p:nvSpPr>
        <p:spPr>
          <a:xfrm>
            <a:off x="304800" y="1209675"/>
            <a:ext cx="3526221" cy="4197897"/>
          </a:xfrm>
        </p:spPr>
        <p:txBody>
          <a:bodyPr/>
          <a:lstStyle/>
          <a:p>
            <a:pPr algn="l"/>
            <a:r>
              <a:rPr lang="en-US" dirty="0"/>
              <a:t>Assume weekday and weekend Loads Continue</a:t>
            </a:r>
          </a:p>
          <a:p>
            <a:pPr algn="l"/>
            <a:r>
              <a:rPr lang="en-US" dirty="0"/>
              <a:t>Multiply Load Percentages by Total Load</a:t>
            </a:r>
          </a:p>
          <a:p>
            <a:pPr algn="l"/>
            <a:r>
              <a:rPr lang="en-US" dirty="0"/>
              <a:t>Analysis for One Year</a:t>
            </a:r>
          </a:p>
          <a:p>
            <a:pPr algn="l"/>
            <a:r>
              <a:rPr lang="en-US" dirty="0"/>
              <a:t>Solar is Capacity Factor x Capacity Factor</a:t>
            </a:r>
          </a:p>
          <a:p>
            <a:pPr algn="l"/>
            <a:r>
              <a:rPr lang="en-US" dirty="0"/>
              <a:t>Solar is Reduced by Simple Performance Ratio</a:t>
            </a:r>
          </a:p>
          <a:p>
            <a:pPr algn="l"/>
            <a:r>
              <a:rPr lang="en-US" dirty="0"/>
              <a:t>Wind Uses a Wind Shear Exponent to Get to 100 Meters</a:t>
            </a:r>
          </a:p>
          <a:p>
            <a:pPr algn="l"/>
            <a:r>
              <a:rPr lang="en-US" dirty="0"/>
              <a:t>Wind Uses a Good Power Curve and 5% Losses</a:t>
            </a:r>
          </a:p>
          <a:p>
            <a:pPr algn="l"/>
            <a:r>
              <a:rPr lang="en-US" dirty="0"/>
              <a:t>Evaluate Thermal Variation and Requirement</a:t>
            </a:r>
          </a:p>
        </p:txBody>
      </p:sp>
      <p:pic>
        <p:nvPicPr>
          <p:cNvPr id="5" name="Picture 4">
            <a:extLst>
              <a:ext uri="{FF2B5EF4-FFF2-40B4-BE49-F238E27FC236}">
                <a16:creationId xmlns:a16="http://schemas.microsoft.com/office/drawing/2014/main" id="{AA17F5B9-B71F-038C-EE16-613AE43A946B}"/>
              </a:ext>
            </a:extLst>
          </p:cNvPr>
          <p:cNvPicPr>
            <a:picLocks noChangeAspect="1"/>
          </p:cNvPicPr>
          <p:nvPr/>
        </p:nvPicPr>
        <p:blipFill>
          <a:blip r:embed="rId2"/>
          <a:stretch>
            <a:fillRect/>
          </a:stretch>
        </p:blipFill>
        <p:spPr>
          <a:xfrm>
            <a:off x="4241796" y="1745702"/>
            <a:ext cx="4582164" cy="2248214"/>
          </a:xfrm>
          <a:prstGeom prst="rect">
            <a:avLst/>
          </a:prstGeom>
        </p:spPr>
      </p:pic>
    </p:spTree>
    <p:extLst>
      <p:ext uri="{BB962C8B-B14F-4D97-AF65-F5344CB8AC3E}">
        <p14:creationId xmlns:p14="http://schemas.microsoft.com/office/powerpoint/2010/main" val="276922336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D187-49EE-3888-66BD-44224652165F}"/>
              </a:ext>
            </a:extLst>
          </p:cNvPr>
          <p:cNvSpPr>
            <a:spLocks noGrp="1"/>
          </p:cNvSpPr>
          <p:nvPr>
            <p:ph type="title"/>
          </p:nvPr>
        </p:nvSpPr>
        <p:spPr/>
        <p:txBody>
          <a:bodyPr/>
          <a:lstStyle/>
          <a:p>
            <a:r>
              <a:rPr lang="en-US" dirty="0"/>
              <a:t>Combine Loads with Solar – Jamica Loads</a:t>
            </a:r>
          </a:p>
        </p:txBody>
      </p:sp>
      <p:sp>
        <p:nvSpPr>
          <p:cNvPr id="3" name="Content Placeholder 2">
            <a:extLst>
              <a:ext uri="{FF2B5EF4-FFF2-40B4-BE49-F238E27FC236}">
                <a16:creationId xmlns:a16="http://schemas.microsoft.com/office/drawing/2014/main" id="{1BBF6EF7-C26E-232C-B828-629AE4E8F4D1}"/>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88A2FEE-2986-8C4E-A778-494A8020400A}"/>
              </a:ext>
            </a:extLst>
          </p:cNvPr>
          <p:cNvPicPr>
            <a:picLocks noChangeAspect="1"/>
          </p:cNvPicPr>
          <p:nvPr/>
        </p:nvPicPr>
        <p:blipFill>
          <a:blip r:embed="rId2"/>
          <a:stretch>
            <a:fillRect/>
          </a:stretch>
        </p:blipFill>
        <p:spPr>
          <a:xfrm>
            <a:off x="1056784" y="875943"/>
            <a:ext cx="7030431" cy="5106113"/>
          </a:xfrm>
          <a:prstGeom prst="rect">
            <a:avLst/>
          </a:prstGeom>
        </p:spPr>
      </p:pic>
    </p:spTree>
    <p:extLst>
      <p:ext uri="{BB962C8B-B14F-4D97-AF65-F5344CB8AC3E}">
        <p14:creationId xmlns:p14="http://schemas.microsoft.com/office/powerpoint/2010/main" val="2983107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0845-C139-0DE6-9F46-BD8179F19D9C}"/>
            </a:ext>
          </a:extLst>
        </p:cNvPr>
        <p:cNvGrpSpPr/>
        <p:nvPr/>
      </p:nvGrpSpPr>
      <p:grpSpPr>
        <a:xfrm>
          <a:off x="0" y="0"/>
          <a:ext cx="0" cy="0"/>
          <a:chOff x="0" y="0"/>
          <a:chExt cx="0" cy="0"/>
        </a:xfrm>
      </p:grpSpPr>
      <p:cxnSp>
        <p:nvCxnSpPr>
          <p:cNvPr id="17" name="Straight Arrow Connector 16">
            <a:extLst>
              <a:ext uri="{FF2B5EF4-FFF2-40B4-BE49-F238E27FC236}">
                <a16:creationId xmlns:a16="http://schemas.microsoft.com/office/drawing/2014/main" id="{010B98FC-1568-DB25-EFB5-713017C6EDF3}"/>
              </a:ext>
            </a:extLst>
          </p:cNvPr>
          <p:cNvCxnSpPr>
            <a:cxnSpLocks/>
          </p:cNvCxnSpPr>
          <p:nvPr/>
        </p:nvCxnSpPr>
        <p:spPr bwMode="auto">
          <a:xfrm flipH="1" flipV="1">
            <a:off x="3070668" y="2848961"/>
            <a:ext cx="1162232" cy="75845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59" name="Straight Arrow Connector 58">
            <a:extLst>
              <a:ext uri="{FF2B5EF4-FFF2-40B4-BE49-F238E27FC236}">
                <a16:creationId xmlns:a16="http://schemas.microsoft.com/office/drawing/2014/main" id="{7C51E55B-C190-E5F5-5186-8D25F70EEBC1}"/>
              </a:ext>
            </a:extLst>
          </p:cNvPr>
          <p:cNvCxnSpPr>
            <a:cxnSpLocks/>
            <a:stCxn id="7" idx="5"/>
            <a:endCxn id="32" idx="1"/>
          </p:cNvCxnSpPr>
          <p:nvPr/>
        </p:nvCxnSpPr>
        <p:spPr bwMode="auto">
          <a:xfrm>
            <a:off x="4858571" y="4018754"/>
            <a:ext cx="1011486" cy="579428"/>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29" name="Straight Arrow Connector 28">
            <a:extLst>
              <a:ext uri="{FF2B5EF4-FFF2-40B4-BE49-F238E27FC236}">
                <a16:creationId xmlns:a16="http://schemas.microsoft.com/office/drawing/2014/main" id="{5A8D090C-C0F8-F544-777E-2F426A8106C1}"/>
              </a:ext>
            </a:extLst>
          </p:cNvPr>
          <p:cNvCxnSpPr>
            <a:cxnSpLocks/>
            <a:endCxn id="31" idx="6"/>
          </p:cNvCxnSpPr>
          <p:nvPr/>
        </p:nvCxnSpPr>
        <p:spPr bwMode="auto">
          <a:xfrm flipH="1">
            <a:off x="2946198" y="3835583"/>
            <a:ext cx="1038529" cy="3919"/>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cxnSp>
        <p:nvCxnSpPr>
          <p:cNvPr id="44" name="Straight Arrow Connector 43">
            <a:extLst>
              <a:ext uri="{FF2B5EF4-FFF2-40B4-BE49-F238E27FC236}">
                <a16:creationId xmlns:a16="http://schemas.microsoft.com/office/drawing/2014/main" id="{DF5493A8-39E3-8840-D713-B9CF7D07B23B}"/>
              </a:ext>
            </a:extLst>
          </p:cNvPr>
          <p:cNvCxnSpPr>
            <a:cxnSpLocks/>
          </p:cNvCxnSpPr>
          <p:nvPr/>
        </p:nvCxnSpPr>
        <p:spPr bwMode="auto">
          <a:xfrm>
            <a:off x="4932887" y="3743722"/>
            <a:ext cx="975725" cy="0"/>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 name="Oval 6">
            <a:extLst>
              <a:ext uri="{FF2B5EF4-FFF2-40B4-BE49-F238E27FC236}">
                <a16:creationId xmlns:a16="http://schemas.microsoft.com/office/drawing/2014/main" id="{51DCC253-7F83-336C-E53D-DB02C012B699}"/>
              </a:ext>
            </a:extLst>
          </p:cNvPr>
          <p:cNvSpPr/>
          <p:nvPr/>
        </p:nvSpPr>
        <p:spPr bwMode="auto">
          <a:xfrm>
            <a:off x="3984725" y="3403363"/>
            <a:ext cx="1023773" cy="720977"/>
          </a:xfrm>
          <a:prstGeom prst="ellipse">
            <a:avLst/>
          </a:prstGeom>
          <a:solidFill>
            <a:srgbClr val="FF00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Special Purpose Vehicle: Bond Rating of BBB-</a:t>
            </a:r>
          </a:p>
        </p:txBody>
      </p:sp>
      <p:sp>
        <p:nvSpPr>
          <p:cNvPr id="8" name="Oval 7">
            <a:extLst>
              <a:ext uri="{FF2B5EF4-FFF2-40B4-BE49-F238E27FC236}">
                <a16:creationId xmlns:a16="http://schemas.microsoft.com/office/drawing/2014/main" id="{8780B35A-210A-5E44-3C85-43A4CC512D7A}"/>
              </a:ext>
            </a:extLst>
          </p:cNvPr>
          <p:cNvSpPr/>
          <p:nvPr/>
        </p:nvSpPr>
        <p:spPr bwMode="auto">
          <a:xfrm>
            <a:off x="3718917" y="1879297"/>
            <a:ext cx="1636187" cy="612731"/>
          </a:xfrm>
          <a:prstGeom prst="ellipse">
            <a:avLst/>
          </a:prstGeom>
          <a:solidFill>
            <a:schemeClr val="tx1"/>
          </a:solidFill>
          <a:ln w="12700" cap="flat" cmpd="sng" algn="ctr">
            <a:solidFill>
              <a:schemeClr val="accent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Off-taker: Want strong off-taker with inactive to honor contract</a:t>
            </a:r>
          </a:p>
        </p:txBody>
      </p:sp>
      <p:sp>
        <p:nvSpPr>
          <p:cNvPr id="14" name="Oval 13">
            <a:extLst>
              <a:ext uri="{FF2B5EF4-FFF2-40B4-BE49-F238E27FC236}">
                <a16:creationId xmlns:a16="http://schemas.microsoft.com/office/drawing/2014/main" id="{0474A59A-2FFE-9AF5-808F-93CA22493B6F}"/>
              </a:ext>
            </a:extLst>
          </p:cNvPr>
          <p:cNvSpPr/>
          <p:nvPr/>
        </p:nvSpPr>
        <p:spPr bwMode="auto">
          <a:xfrm>
            <a:off x="1982013" y="2419156"/>
            <a:ext cx="1122881" cy="605700"/>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EPC Contractor: Want Strong Record and Finances</a:t>
            </a:r>
          </a:p>
        </p:txBody>
      </p:sp>
      <p:sp>
        <p:nvSpPr>
          <p:cNvPr id="15" name="Rectangle 14">
            <a:extLst>
              <a:ext uri="{FF2B5EF4-FFF2-40B4-BE49-F238E27FC236}">
                <a16:creationId xmlns:a16="http://schemas.microsoft.com/office/drawing/2014/main" id="{3F6488B7-D733-7276-02EE-D75D0CB70CE7}"/>
              </a:ext>
            </a:extLst>
          </p:cNvPr>
          <p:cNvSpPr/>
          <p:nvPr/>
        </p:nvSpPr>
        <p:spPr bwMode="auto">
          <a:xfrm>
            <a:off x="3223206" y="3080806"/>
            <a:ext cx="761520" cy="32255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EPC: Fixed Price Contract with LD</a:t>
            </a:r>
          </a:p>
        </p:txBody>
      </p:sp>
      <p:sp>
        <p:nvSpPr>
          <p:cNvPr id="21" name="Oval 20">
            <a:extLst>
              <a:ext uri="{FF2B5EF4-FFF2-40B4-BE49-F238E27FC236}">
                <a16:creationId xmlns:a16="http://schemas.microsoft.com/office/drawing/2014/main" id="{7F405806-FC3C-D02A-2385-26392DE30601}"/>
              </a:ext>
            </a:extLst>
          </p:cNvPr>
          <p:cNvSpPr/>
          <p:nvPr/>
        </p:nvSpPr>
        <p:spPr bwMode="auto">
          <a:xfrm>
            <a:off x="5908612" y="3464089"/>
            <a:ext cx="892109" cy="528992"/>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O&amp;M Contractor</a:t>
            </a:r>
          </a:p>
        </p:txBody>
      </p:sp>
      <p:sp>
        <p:nvSpPr>
          <p:cNvPr id="31" name="Oval 30">
            <a:extLst>
              <a:ext uri="{FF2B5EF4-FFF2-40B4-BE49-F238E27FC236}">
                <a16:creationId xmlns:a16="http://schemas.microsoft.com/office/drawing/2014/main" id="{4A6A432B-C2EF-BE83-D707-5C0DB6319910}"/>
              </a:ext>
            </a:extLst>
          </p:cNvPr>
          <p:cNvSpPr/>
          <p:nvPr/>
        </p:nvSpPr>
        <p:spPr bwMode="auto">
          <a:xfrm>
            <a:off x="1965262" y="3475169"/>
            <a:ext cx="980936" cy="728663"/>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Supplier: Need to Understand Economics and Supply Curve</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aa</a:t>
            </a:r>
          </a:p>
        </p:txBody>
      </p:sp>
      <p:sp>
        <p:nvSpPr>
          <p:cNvPr id="32" name="Oval 31">
            <a:extLst>
              <a:ext uri="{FF2B5EF4-FFF2-40B4-BE49-F238E27FC236}">
                <a16:creationId xmlns:a16="http://schemas.microsoft.com/office/drawing/2014/main" id="{EDB95674-A2C7-AD5B-BAEF-26F4AB4BAE83}"/>
              </a:ext>
            </a:extLst>
          </p:cNvPr>
          <p:cNvSpPr/>
          <p:nvPr/>
        </p:nvSpPr>
        <p:spPr bwMode="auto">
          <a:xfrm>
            <a:off x="5694298" y="4503870"/>
            <a:ext cx="1200150" cy="644005"/>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a:t>
            </a:r>
          </a:p>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Lenders want DSCR (LLCR, PLCR)</a:t>
            </a:r>
          </a:p>
        </p:txBody>
      </p:sp>
      <p:sp>
        <p:nvSpPr>
          <p:cNvPr id="33" name="Oval 32">
            <a:extLst>
              <a:ext uri="{FF2B5EF4-FFF2-40B4-BE49-F238E27FC236}">
                <a16:creationId xmlns:a16="http://schemas.microsoft.com/office/drawing/2014/main" id="{9299E158-0C7A-F920-6F13-9BB7824E639D}"/>
              </a:ext>
            </a:extLst>
          </p:cNvPr>
          <p:cNvSpPr/>
          <p:nvPr/>
        </p:nvSpPr>
        <p:spPr bwMode="auto">
          <a:xfrm>
            <a:off x="2129898" y="4418144"/>
            <a:ext cx="997368" cy="729729"/>
          </a:xfrm>
          <a:prstGeom prst="ellipse">
            <a:avLst/>
          </a:prstGeom>
          <a:solidFill>
            <a:schemeClr val="tx1"/>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solidFill>
                  <a:schemeClr val="bg1">
                    <a:lumMod val="95000"/>
                  </a:schemeClr>
                </a:solidFill>
                <a:latin typeface="Arial" panose="020B0604020202020204" pitchFamily="34" charset="0"/>
                <a:cs typeface="Arial" panose="020B0604020202020204" pitchFamily="34" charset="0"/>
              </a:rPr>
              <a:t>Banks Like Strong Sponsors. Sponsors want EIRR</a:t>
            </a:r>
          </a:p>
        </p:txBody>
      </p:sp>
      <p:sp>
        <p:nvSpPr>
          <p:cNvPr id="43" name="Rectangle 42">
            <a:extLst>
              <a:ext uri="{FF2B5EF4-FFF2-40B4-BE49-F238E27FC236}">
                <a16:creationId xmlns:a16="http://schemas.microsoft.com/office/drawing/2014/main" id="{55759868-40C3-0407-715A-93490B72EC71}"/>
              </a:ext>
            </a:extLst>
          </p:cNvPr>
          <p:cNvSpPr/>
          <p:nvPr/>
        </p:nvSpPr>
        <p:spPr bwMode="auto">
          <a:xfrm>
            <a:off x="4858571" y="4255721"/>
            <a:ext cx="676502" cy="52833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Loan Agreement – Draws Green; Debt Service Red</a:t>
            </a:r>
          </a:p>
        </p:txBody>
      </p:sp>
      <p:cxnSp>
        <p:nvCxnSpPr>
          <p:cNvPr id="57" name="Straight Arrow Connector 56">
            <a:extLst>
              <a:ext uri="{FF2B5EF4-FFF2-40B4-BE49-F238E27FC236}">
                <a16:creationId xmlns:a16="http://schemas.microsoft.com/office/drawing/2014/main" id="{4A674E5F-4D03-3963-ACE9-688601CE3F7F}"/>
              </a:ext>
            </a:extLst>
          </p:cNvPr>
          <p:cNvCxnSpPr>
            <a:cxnSpLocks/>
            <a:stCxn id="7" idx="3"/>
          </p:cNvCxnSpPr>
          <p:nvPr/>
        </p:nvCxnSpPr>
        <p:spPr bwMode="auto">
          <a:xfrm flipH="1">
            <a:off x="3153076" y="4018753"/>
            <a:ext cx="981578" cy="744237"/>
          </a:xfrm>
          <a:prstGeom prst="straightConnector1">
            <a:avLst/>
          </a:prstGeom>
          <a:solidFill>
            <a:schemeClr val="accent1"/>
          </a:solidFill>
          <a:ln w="12700" cap="flat" cmpd="sng" algn="ctr">
            <a:solidFill>
              <a:srgbClr val="FF0000"/>
            </a:solidFill>
            <a:prstDash val="solid"/>
            <a:round/>
            <a:headEnd type="none" w="sm" len="sm"/>
            <a:tailEnd type="triangle"/>
          </a:ln>
          <a:effectLst/>
        </p:spPr>
      </p:cxnSp>
      <p:sp>
        <p:nvSpPr>
          <p:cNvPr id="71" name="Rectangle 70">
            <a:extLst>
              <a:ext uri="{FF2B5EF4-FFF2-40B4-BE49-F238E27FC236}">
                <a16:creationId xmlns:a16="http://schemas.microsoft.com/office/drawing/2014/main" id="{5CB88703-900F-8394-672D-67DA934DF718}"/>
              </a:ext>
            </a:extLst>
          </p:cNvPr>
          <p:cNvSpPr/>
          <p:nvPr/>
        </p:nvSpPr>
        <p:spPr bwMode="auto">
          <a:xfrm>
            <a:off x="5122597" y="3625851"/>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O&amp;M Agreement</a:t>
            </a:r>
          </a:p>
        </p:txBody>
      </p:sp>
      <p:sp>
        <p:nvSpPr>
          <p:cNvPr id="72" name="Rectangle 71">
            <a:extLst>
              <a:ext uri="{FF2B5EF4-FFF2-40B4-BE49-F238E27FC236}">
                <a16:creationId xmlns:a16="http://schemas.microsoft.com/office/drawing/2014/main" id="{422E1E20-9745-C85F-47B0-78C95F9D4098}"/>
              </a:ext>
            </a:extLst>
          </p:cNvPr>
          <p:cNvSpPr/>
          <p:nvPr/>
        </p:nvSpPr>
        <p:spPr bwMode="auto">
          <a:xfrm>
            <a:off x="3186373" y="3661928"/>
            <a:ext cx="571702" cy="235743"/>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Supply Agreement</a:t>
            </a:r>
          </a:p>
        </p:txBody>
      </p:sp>
      <p:sp>
        <p:nvSpPr>
          <p:cNvPr id="76" name="Title 1">
            <a:extLst>
              <a:ext uri="{FF2B5EF4-FFF2-40B4-BE49-F238E27FC236}">
                <a16:creationId xmlns:a16="http://schemas.microsoft.com/office/drawing/2014/main" id="{26408FC9-E4D3-AB04-0478-CED23B2A4117}"/>
              </a:ext>
            </a:extLst>
          </p:cNvPr>
          <p:cNvSpPr>
            <a:spLocks noGrp="1"/>
          </p:cNvSpPr>
          <p:nvPr>
            <p:ph type="title"/>
          </p:nvPr>
        </p:nvSpPr>
        <p:spPr>
          <a:xfrm>
            <a:off x="323501" y="568414"/>
            <a:ext cx="7606242" cy="490537"/>
          </a:xfrm>
        </p:spPr>
        <p:txBody>
          <a:bodyPr>
            <a:normAutofit fontScale="90000"/>
          </a:bodyPr>
          <a:lstStyle/>
          <a:p>
            <a:r>
              <a:rPr lang="en-US" dirty="0"/>
              <a:t>Independent Power and Targeted Risk Allocation with Contracts Signed at Financial Close</a:t>
            </a:r>
          </a:p>
        </p:txBody>
      </p:sp>
      <p:sp>
        <p:nvSpPr>
          <p:cNvPr id="3" name="Slide Number Placeholder 2">
            <a:extLst>
              <a:ext uri="{FF2B5EF4-FFF2-40B4-BE49-F238E27FC236}">
                <a16:creationId xmlns:a16="http://schemas.microsoft.com/office/drawing/2014/main" id="{10D6B1A7-20A4-62C2-2581-AFE2F8292705}"/>
              </a:ext>
            </a:extLst>
          </p:cNvPr>
          <p:cNvSpPr>
            <a:spLocks noGrp="1"/>
          </p:cNvSpPr>
          <p:nvPr>
            <p:ph type="sldNum" sz="quarter" idx="12"/>
          </p:nvPr>
        </p:nvSpPr>
        <p:spPr>
          <a:xfrm>
            <a:off x="8621487" y="5700713"/>
            <a:ext cx="522514" cy="300038"/>
          </a:xfrm>
        </p:spPr>
        <p:txBody>
          <a:bodyPr/>
          <a:lstStyle/>
          <a:p>
            <a:fld id="{EB241CD2-1E45-42A3-B213-66A034DF9A3B}" type="slidenum">
              <a:rPr lang="en-GB" smtClean="0"/>
              <a:pPr/>
              <a:t>17</a:t>
            </a:fld>
            <a:endParaRPr lang="en-GB" dirty="0"/>
          </a:p>
        </p:txBody>
      </p:sp>
      <p:sp>
        <p:nvSpPr>
          <p:cNvPr id="47" name="Rectangle 46">
            <a:extLst>
              <a:ext uri="{FF2B5EF4-FFF2-40B4-BE49-F238E27FC236}">
                <a16:creationId xmlns:a16="http://schemas.microsoft.com/office/drawing/2014/main" id="{D8784384-46D8-5C90-A17B-0BE54F4DF4F2}"/>
              </a:ext>
            </a:extLst>
          </p:cNvPr>
          <p:cNvSpPr/>
          <p:nvPr/>
        </p:nvSpPr>
        <p:spPr bwMode="auto">
          <a:xfrm>
            <a:off x="3480756" y="4363028"/>
            <a:ext cx="605451" cy="291986"/>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Shareholder Agreement</a:t>
            </a:r>
          </a:p>
        </p:txBody>
      </p:sp>
      <p:cxnSp>
        <p:nvCxnSpPr>
          <p:cNvPr id="4" name="Straight Arrow Connector 3">
            <a:extLst>
              <a:ext uri="{FF2B5EF4-FFF2-40B4-BE49-F238E27FC236}">
                <a16:creationId xmlns:a16="http://schemas.microsoft.com/office/drawing/2014/main" id="{55E2C001-93EE-0187-8226-3F8BCAE9B29E}"/>
              </a:ext>
            </a:extLst>
          </p:cNvPr>
          <p:cNvCxnSpPr>
            <a:cxnSpLocks/>
          </p:cNvCxnSpPr>
          <p:nvPr/>
        </p:nvCxnSpPr>
        <p:spPr>
          <a:xfrm flipH="1" flipV="1">
            <a:off x="5008500" y="3946840"/>
            <a:ext cx="965512" cy="562181"/>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9A299B-0064-9DC8-6594-9390DC078F2D}"/>
              </a:ext>
            </a:extLst>
          </p:cNvPr>
          <p:cNvCxnSpPr/>
          <p:nvPr/>
        </p:nvCxnSpPr>
        <p:spPr>
          <a:xfrm flipV="1">
            <a:off x="3104894" y="3946842"/>
            <a:ext cx="923071" cy="70817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3EEC9B2-B50E-7071-9164-3EAE835F8548}"/>
              </a:ext>
            </a:extLst>
          </p:cNvPr>
          <p:cNvSpPr txBox="1"/>
          <p:nvPr/>
        </p:nvSpPr>
        <p:spPr>
          <a:xfrm>
            <a:off x="7040500" y="1608644"/>
            <a:ext cx="875495" cy="1806970"/>
          </a:xfrm>
          <a:prstGeom prst="rect">
            <a:avLst/>
          </a:prstGeom>
          <a:solidFill>
            <a:srgbClr val="00B050"/>
          </a:solidFill>
        </p:spPr>
        <p:txBody>
          <a:bodyPr wrap="square" rtlCol="0">
            <a:spAutoFit/>
          </a:bodyPr>
          <a:lstStyle/>
          <a:p>
            <a:r>
              <a:rPr lang="en-US" sz="1013" dirty="0">
                <a:latin typeface="Arial" panose="020B0604020202020204" pitchFamily="34" charset="0"/>
                <a:cs typeface="Arial" panose="020B0604020202020204" pitchFamily="34" charset="0"/>
              </a:rPr>
              <a:t>Each contract can have many nuances with penalties, bonuses, default clauses, termination.</a:t>
            </a:r>
          </a:p>
        </p:txBody>
      </p:sp>
      <p:cxnSp>
        <p:nvCxnSpPr>
          <p:cNvPr id="30" name="Straight Arrow Connector 29">
            <a:extLst>
              <a:ext uri="{FF2B5EF4-FFF2-40B4-BE49-F238E27FC236}">
                <a16:creationId xmlns:a16="http://schemas.microsoft.com/office/drawing/2014/main" id="{4099DA15-CC0A-C564-C2D2-6C87C46F1258}"/>
              </a:ext>
            </a:extLst>
          </p:cNvPr>
          <p:cNvCxnSpPr>
            <a:cxnSpLocks/>
          </p:cNvCxnSpPr>
          <p:nvPr/>
        </p:nvCxnSpPr>
        <p:spPr>
          <a:xfrm>
            <a:off x="4537010" y="2492027"/>
            <a:ext cx="0" cy="904430"/>
          </a:xfrm>
          <a:prstGeom prst="straightConnector1">
            <a:avLst/>
          </a:prstGeom>
          <a:ln w="825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3BBC0CB-FC65-B22F-C952-6C3D40730BA5}"/>
              </a:ext>
            </a:extLst>
          </p:cNvPr>
          <p:cNvSpPr/>
          <p:nvPr/>
        </p:nvSpPr>
        <p:spPr bwMode="auto">
          <a:xfrm>
            <a:off x="4098207" y="2633261"/>
            <a:ext cx="823690" cy="474110"/>
          </a:xfrm>
          <a:prstGeom prst="rect">
            <a:avLst/>
          </a:prstGeom>
          <a:solidFill>
            <a:srgbClr val="FFFF00"/>
          </a:solidFill>
          <a:ln w="12700" cap="flat" cmpd="sng" algn="ctr">
            <a:solidFill>
              <a:schemeClr val="tx1"/>
            </a:solidFill>
            <a:prstDash val="solid"/>
            <a:round/>
            <a:headEnd type="none" w="sm" len="sm"/>
            <a:tailEnd type="none" w="sm" len="sm"/>
          </a:ln>
          <a:effectLst/>
        </p:spPr>
        <p:txBody>
          <a:bodyPr vert="horz" wrap="square" lIns="51435" tIns="25718" rIns="51435" bIns="25718" numCol="1" rtlCol="0" anchor="t" anchorCtr="0" compatLnSpc="1">
            <a:prstTxWarp prst="textNoShape">
              <a:avLst/>
            </a:prstTxWarp>
          </a:bodyPr>
          <a:lstStyle/>
          <a:p>
            <a:pPr algn="ctr" eaLnBrk="0" fontAlgn="base" hangingPunct="0">
              <a:spcBef>
                <a:spcPct val="0"/>
              </a:spcBef>
              <a:spcAft>
                <a:spcPct val="0"/>
              </a:spcAft>
            </a:pPr>
            <a:r>
              <a:rPr lang="en-US" sz="675" dirty="0">
                <a:latin typeface="Arial" panose="020B0604020202020204" pitchFamily="34" charset="0"/>
                <a:cs typeface="Arial" panose="020B0604020202020204" pitchFamily="34" charset="0"/>
              </a:rPr>
              <a:t>Price Risk from Plant Performance and Efficiency targets</a:t>
            </a:r>
          </a:p>
        </p:txBody>
      </p:sp>
      <p:sp>
        <p:nvSpPr>
          <p:cNvPr id="6" name="TextBox 5">
            <a:extLst>
              <a:ext uri="{FF2B5EF4-FFF2-40B4-BE49-F238E27FC236}">
                <a16:creationId xmlns:a16="http://schemas.microsoft.com/office/drawing/2014/main" id="{8119F937-7E60-350E-BE85-0E46249B1B80}"/>
              </a:ext>
            </a:extLst>
          </p:cNvPr>
          <p:cNvSpPr txBox="1"/>
          <p:nvPr/>
        </p:nvSpPr>
        <p:spPr>
          <a:xfrm>
            <a:off x="4735251" y="4888187"/>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draws; payback debt service</a:t>
            </a:r>
          </a:p>
        </p:txBody>
      </p:sp>
      <p:sp>
        <p:nvSpPr>
          <p:cNvPr id="34" name="TextBox 33">
            <a:extLst>
              <a:ext uri="{FF2B5EF4-FFF2-40B4-BE49-F238E27FC236}">
                <a16:creationId xmlns:a16="http://schemas.microsoft.com/office/drawing/2014/main" id="{DB3DCD89-2A5F-30EA-6215-CA9D700804DC}"/>
              </a:ext>
            </a:extLst>
          </p:cNvPr>
          <p:cNvSpPr txBox="1"/>
          <p:nvPr/>
        </p:nvSpPr>
        <p:spPr>
          <a:xfrm>
            <a:off x="3161110" y="4852402"/>
            <a:ext cx="965512" cy="403957"/>
          </a:xfrm>
          <a:prstGeom prst="rect">
            <a:avLst/>
          </a:prstGeom>
          <a:solidFill>
            <a:srgbClr val="92D050"/>
          </a:solidFill>
        </p:spPr>
        <p:txBody>
          <a:bodyPr wrap="square" rtlCol="0">
            <a:spAutoFit/>
          </a:bodyPr>
          <a:lstStyle/>
          <a:p>
            <a:r>
              <a:rPr lang="en-US" sz="675" dirty="0">
                <a:latin typeface="Arial" panose="020B0604020202020204" pitchFamily="34" charset="0"/>
                <a:cs typeface="Arial" panose="020B0604020202020204" pitchFamily="34" charset="0"/>
              </a:rPr>
              <a:t>Invest with paid in cap; payback dividends</a:t>
            </a:r>
          </a:p>
        </p:txBody>
      </p:sp>
      <p:sp>
        <p:nvSpPr>
          <p:cNvPr id="5" name="TextBox 4">
            <a:extLst>
              <a:ext uri="{FF2B5EF4-FFF2-40B4-BE49-F238E27FC236}">
                <a16:creationId xmlns:a16="http://schemas.microsoft.com/office/drawing/2014/main" id="{59D2E98B-B0F9-A1FD-BE0C-D179F671F42F}"/>
              </a:ext>
            </a:extLst>
          </p:cNvPr>
          <p:cNvSpPr txBox="1"/>
          <p:nvPr/>
        </p:nvSpPr>
        <p:spPr>
          <a:xfrm>
            <a:off x="5491255" y="1679605"/>
            <a:ext cx="1330848" cy="1754326"/>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Orsted did not have the discipline imposed by project finance. But there are costs of risk allocation. Which model is better.</a:t>
            </a:r>
          </a:p>
        </p:txBody>
      </p:sp>
    </p:spTree>
    <p:extLst>
      <p:ext uri="{BB962C8B-B14F-4D97-AF65-F5344CB8AC3E}">
        <p14:creationId xmlns:p14="http://schemas.microsoft.com/office/powerpoint/2010/main" val="350448066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B7CC-1B96-EB89-A658-F2E038921FA0}"/>
              </a:ext>
            </a:extLst>
          </p:cNvPr>
          <p:cNvSpPr>
            <a:spLocks noGrp="1"/>
          </p:cNvSpPr>
          <p:nvPr>
            <p:ph type="title"/>
          </p:nvPr>
        </p:nvSpPr>
        <p:spPr/>
        <p:txBody>
          <a:bodyPr>
            <a:normAutofit fontScale="90000"/>
          </a:bodyPr>
          <a:lstStyle/>
          <a:p>
            <a:r>
              <a:rPr lang="en-US" dirty="0"/>
              <a:t>Chicago versus Jamica Loads – No Longer Better to Have Flat Loads</a:t>
            </a:r>
          </a:p>
        </p:txBody>
      </p:sp>
      <p:sp>
        <p:nvSpPr>
          <p:cNvPr id="3" name="Content Placeholder 2">
            <a:extLst>
              <a:ext uri="{FF2B5EF4-FFF2-40B4-BE49-F238E27FC236}">
                <a16:creationId xmlns:a16="http://schemas.microsoft.com/office/drawing/2014/main" id="{B8F72FE3-2280-DD70-207C-57B56100DC6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116F0D0-DE69-773A-9A0B-5FD633807677}"/>
              </a:ext>
            </a:extLst>
          </p:cNvPr>
          <p:cNvPicPr>
            <a:picLocks noChangeAspect="1"/>
          </p:cNvPicPr>
          <p:nvPr/>
        </p:nvPicPr>
        <p:blipFill>
          <a:blip r:embed="rId2"/>
          <a:stretch>
            <a:fillRect/>
          </a:stretch>
        </p:blipFill>
        <p:spPr>
          <a:xfrm>
            <a:off x="144640" y="2437140"/>
            <a:ext cx="4427360" cy="3211185"/>
          </a:xfrm>
          <a:prstGeom prst="rect">
            <a:avLst/>
          </a:prstGeom>
        </p:spPr>
      </p:pic>
      <p:pic>
        <p:nvPicPr>
          <p:cNvPr id="7" name="Picture 6">
            <a:extLst>
              <a:ext uri="{FF2B5EF4-FFF2-40B4-BE49-F238E27FC236}">
                <a16:creationId xmlns:a16="http://schemas.microsoft.com/office/drawing/2014/main" id="{04C5E8B4-FF46-AB62-A4A5-54D5F1B4F71F}"/>
              </a:ext>
            </a:extLst>
          </p:cNvPr>
          <p:cNvPicPr>
            <a:picLocks noChangeAspect="1"/>
          </p:cNvPicPr>
          <p:nvPr/>
        </p:nvPicPr>
        <p:blipFill>
          <a:blip r:embed="rId3"/>
          <a:stretch>
            <a:fillRect/>
          </a:stretch>
        </p:blipFill>
        <p:spPr>
          <a:xfrm>
            <a:off x="4595962" y="2437140"/>
            <a:ext cx="4403398" cy="3211185"/>
          </a:xfrm>
          <a:prstGeom prst="rect">
            <a:avLst/>
          </a:prstGeom>
        </p:spPr>
      </p:pic>
    </p:spTree>
    <p:extLst>
      <p:ext uri="{BB962C8B-B14F-4D97-AF65-F5344CB8AC3E}">
        <p14:creationId xmlns:p14="http://schemas.microsoft.com/office/powerpoint/2010/main" val="8817067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rmAutofit fontScale="90000"/>
          </a:bodyPr>
          <a:lstStyle/>
          <a:p>
            <a:r>
              <a:rPr lang="en-029" dirty="0"/>
              <a:t>Example of Load Data - Predictable and Different Patterns Around the World </a:t>
            </a:r>
          </a:p>
        </p:txBody>
      </p:sp>
      <p:pic>
        <p:nvPicPr>
          <p:cNvPr id="7" name="Espaço Reservado para Conteúdo 6"/>
          <p:cNvPicPr>
            <a:picLocks noGrp="1" noChangeAspect="1"/>
          </p:cNvPicPr>
          <p:nvPr>
            <p:ph sz="half" idx="4294967295"/>
          </p:nvPr>
        </p:nvPicPr>
        <p:blipFill>
          <a:blip r:embed="rId2"/>
          <a:stretch>
            <a:fillRect/>
          </a:stretch>
        </p:blipFill>
        <p:spPr>
          <a:xfrm>
            <a:off x="242608" y="2024960"/>
            <a:ext cx="4152900" cy="2686050"/>
          </a:xfrm>
          <a:prstGeom prst="rect">
            <a:avLst/>
          </a:prstGeom>
        </p:spPr>
      </p:pic>
      <p:pic>
        <p:nvPicPr>
          <p:cNvPr id="8" name="Espaço Reservado para Conteúdo 7"/>
          <p:cNvPicPr>
            <a:picLocks noGrp="1" noChangeAspect="1"/>
          </p:cNvPicPr>
          <p:nvPr>
            <p:ph sz="half" idx="4294967295"/>
          </p:nvPr>
        </p:nvPicPr>
        <p:blipFill>
          <a:blip r:embed="rId3"/>
          <a:stretch>
            <a:fillRect/>
          </a:stretch>
        </p:blipFill>
        <p:spPr>
          <a:xfrm>
            <a:off x="4658139" y="2075760"/>
            <a:ext cx="4152900" cy="2635250"/>
          </a:xfrm>
          <a:prstGeom prst="rect">
            <a:avLst/>
          </a:prstGeom>
        </p:spPr>
      </p:pic>
    </p:spTree>
    <p:extLst>
      <p:ext uri="{BB962C8B-B14F-4D97-AF65-F5344CB8AC3E}">
        <p14:creationId xmlns:p14="http://schemas.microsoft.com/office/powerpoint/2010/main" val="1036717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98B7FE-063C-4F71-8C8D-8652B2B3DC8E}"/>
              </a:ext>
            </a:extLst>
          </p:cNvPr>
          <p:cNvSpPr>
            <a:spLocks noGrp="1"/>
          </p:cNvSpPr>
          <p:nvPr>
            <p:ph type="ctrTitle"/>
          </p:nvPr>
        </p:nvSpPr>
        <p:spPr/>
        <p:txBody>
          <a:bodyPr/>
          <a:lstStyle/>
          <a:p>
            <a:r>
              <a:rPr lang="en-US" dirty="0"/>
              <a:t>Malaysia Hourly Load versus Chicago</a:t>
            </a:r>
          </a:p>
        </p:txBody>
      </p:sp>
      <p:sp>
        <p:nvSpPr>
          <p:cNvPr id="4" name="Slide Number Placeholder 3">
            <a:extLst>
              <a:ext uri="{FF2B5EF4-FFF2-40B4-BE49-F238E27FC236}">
                <a16:creationId xmlns:a16="http://schemas.microsoft.com/office/drawing/2014/main" id="{2E967FC2-694D-4540-B069-99B0285D78F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172</a:t>
            </a:fld>
            <a:endParaRPr lang="ko-KR" altLang="en-US" dirty="0"/>
          </a:p>
        </p:txBody>
      </p:sp>
      <p:pic>
        <p:nvPicPr>
          <p:cNvPr id="6" name="Content Placeholder 5">
            <a:extLst>
              <a:ext uri="{FF2B5EF4-FFF2-40B4-BE49-F238E27FC236}">
                <a16:creationId xmlns:a16="http://schemas.microsoft.com/office/drawing/2014/main" id="{47D94814-4F24-4225-B3B3-989BA77E3612}"/>
              </a:ext>
            </a:extLst>
          </p:cNvPr>
          <p:cNvPicPr>
            <a:picLocks noGrp="1" noChangeAspect="1"/>
          </p:cNvPicPr>
          <p:nvPr>
            <p:ph idx="4294967295"/>
          </p:nvPr>
        </p:nvPicPr>
        <p:blipFill>
          <a:blip r:embed="rId2"/>
          <a:stretch>
            <a:fillRect/>
          </a:stretch>
        </p:blipFill>
        <p:spPr>
          <a:xfrm>
            <a:off x="423055" y="2449136"/>
            <a:ext cx="3870649" cy="2800582"/>
          </a:xfrm>
        </p:spPr>
      </p:pic>
      <p:pic>
        <p:nvPicPr>
          <p:cNvPr id="9" name="Imagem 8"/>
          <p:cNvPicPr>
            <a:picLocks noChangeAspect="1"/>
          </p:cNvPicPr>
          <p:nvPr/>
        </p:nvPicPr>
        <p:blipFill>
          <a:blip r:embed="rId3"/>
          <a:stretch>
            <a:fillRect/>
          </a:stretch>
        </p:blipFill>
        <p:spPr>
          <a:xfrm>
            <a:off x="4671391" y="2540302"/>
            <a:ext cx="4273572" cy="2698217"/>
          </a:xfrm>
          <a:prstGeom prst="rect">
            <a:avLst/>
          </a:prstGeom>
        </p:spPr>
      </p:pic>
    </p:spTree>
    <p:extLst>
      <p:ext uri="{BB962C8B-B14F-4D97-AF65-F5344CB8AC3E}">
        <p14:creationId xmlns:p14="http://schemas.microsoft.com/office/powerpoint/2010/main" val="192463338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12CA0-DF77-83ED-5E17-092F09C4F10B}"/>
              </a:ext>
            </a:extLst>
          </p:cNvPr>
          <p:cNvSpPr>
            <a:spLocks noGrp="1"/>
          </p:cNvSpPr>
          <p:nvPr>
            <p:ph type="title"/>
          </p:nvPr>
        </p:nvSpPr>
        <p:spPr/>
        <p:txBody>
          <a:bodyPr>
            <a:normAutofit fontScale="90000"/>
          </a:bodyPr>
          <a:lstStyle/>
          <a:p>
            <a:r>
              <a:rPr lang="en-US" dirty="0"/>
              <a:t>Hourly Soar and Wind in Oman – Note Fluctuation on the second day</a:t>
            </a:r>
          </a:p>
        </p:txBody>
      </p:sp>
      <p:sp>
        <p:nvSpPr>
          <p:cNvPr id="3" name="Content Placeholder 2">
            <a:extLst>
              <a:ext uri="{FF2B5EF4-FFF2-40B4-BE49-F238E27FC236}">
                <a16:creationId xmlns:a16="http://schemas.microsoft.com/office/drawing/2014/main" id="{A132808A-154C-B4D7-ADC6-69F7EBD50DB3}"/>
              </a:ext>
            </a:extLst>
          </p:cNvPr>
          <p:cNvSpPr>
            <a:spLocks noGrp="1"/>
          </p:cNvSpPr>
          <p:nvPr>
            <p:ph idx="1"/>
          </p:nvPr>
        </p:nvSpPr>
        <p:spPr/>
        <p:txBody>
          <a:bodyPr/>
          <a:lstStyle/>
          <a:p>
            <a:pPr marL="0" indent="0">
              <a:buNone/>
            </a:pPr>
            <a:r>
              <a:rPr lang="en-US" dirty="0"/>
              <a:t>.</a:t>
            </a:r>
          </a:p>
          <a:p>
            <a:pPr marL="0" indent="0">
              <a:buNone/>
            </a:pPr>
            <a:endParaRPr lang="en-US" dirty="0"/>
          </a:p>
        </p:txBody>
      </p:sp>
      <p:sp>
        <p:nvSpPr>
          <p:cNvPr id="8" name="TextBox 7">
            <a:extLst>
              <a:ext uri="{FF2B5EF4-FFF2-40B4-BE49-F238E27FC236}">
                <a16:creationId xmlns:a16="http://schemas.microsoft.com/office/drawing/2014/main" id="{206EA225-0E87-43E4-1BA1-747ECF5E6330}"/>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pic>
        <p:nvPicPr>
          <p:cNvPr id="5" name="Picture 4">
            <a:extLst>
              <a:ext uri="{FF2B5EF4-FFF2-40B4-BE49-F238E27FC236}">
                <a16:creationId xmlns:a16="http://schemas.microsoft.com/office/drawing/2014/main" id="{EC56EB21-1961-4C8B-9F14-31AFB2E8DEB0}"/>
              </a:ext>
            </a:extLst>
          </p:cNvPr>
          <p:cNvPicPr>
            <a:picLocks noChangeAspect="1"/>
          </p:cNvPicPr>
          <p:nvPr/>
        </p:nvPicPr>
        <p:blipFill>
          <a:blip r:embed="rId2"/>
          <a:stretch>
            <a:fillRect/>
          </a:stretch>
        </p:blipFill>
        <p:spPr>
          <a:xfrm>
            <a:off x="1581808" y="1222318"/>
            <a:ext cx="7562192" cy="5580696"/>
          </a:xfrm>
          <a:prstGeom prst="rect">
            <a:avLst/>
          </a:prstGeom>
        </p:spPr>
      </p:pic>
    </p:spTree>
    <p:extLst>
      <p:ext uri="{BB962C8B-B14F-4D97-AF65-F5344CB8AC3E}">
        <p14:creationId xmlns:p14="http://schemas.microsoft.com/office/powerpoint/2010/main" val="5527124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8D264-5A32-72BA-383D-B1D77502257D}"/>
              </a:ext>
            </a:extLst>
          </p:cNvPr>
          <p:cNvSpPr>
            <a:spLocks noGrp="1"/>
          </p:cNvSpPr>
          <p:nvPr>
            <p:ph type="title"/>
          </p:nvPr>
        </p:nvSpPr>
        <p:spPr/>
        <p:txBody>
          <a:bodyPr>
            <a:normAutofit fontScale="90000"/>
          </a:bodyPr>
          <a:lstStyle/>
          <a:p>
            <a:r>
              <a:rPr lang="en-US" dirty="0"/>
              <a:t>Hourly Solar and Wind – Sudden Moves and Low Irradiation</a:t>
            </a:r>
          </a:p>
        </p:txBody>
      </p:sp>
      <p:sp>
        <p:nvSpPr>
          <p:cNvPr id="3" name="Content Placeholder 2">
            <a:extLst>
              <a:ext uri="{FF2B5EF4-FFF2-40B4-BE49-F238E27FC236}">
                <a16:creationId xmlns:a16="http://schemas.microsoft.com/office/drawing/2014/main" id="{375400BE-9549-10C0-3A4F-C7D64A69CAE8}"/>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252C88CB-4115-ADFA-CB16-53CBCC6F6BD3}"/>
              </a:ext>
            </a:extLst>
          </p:cNvPr>
          <p:cNvPicPr>
            <a:picLocks noChangeAspect="1"/>
          </p:cNvPicPr>
          <p:nvPr/>
        </p:nvPicPr>
        <p:blipFill>
          <a:blip r:embed="rId2"/>
          <a:stretch>
            <a:fillRect/>
          </a:stretch>
        </p:blipFill>
        <p:spPr>
          <a:xfrm>
            <a:off x="1538729" y="1529255"/>
            <a:ext cx="7467649" cy="5204113"/>
          </a:xfrm>
          <a:prstGeom prst="rect">
            <a:avLst/>
          </a:prstGeom>
        </p:spPr>
      </p:pic>
      <p:sp>
        <p:nvSpPr>
          <p:cNvPr id="6" name="TextBox 5">
            <a:extLst>
              <a:ext uri="{FF2B5EF4-FFF2-40B4-BE49-F238E27FC236}">
                <a16:creationId xmlns:a16="http://schemas.microsoft.com/office/drawing/2014/main" id="{15F7F6C3-006A-000A-3501-1C21ED236CDA}"/>
              </a:ext>
            </a:extLst>
          </p:cNvPr>
          <p:cNvSpPr txBox="1"/>
          <p:nvPr/>
        </p:nvSpPr>
        <p:spPr>
          <a:xfrm>
            <a:off x="0" y="2427890"/>
            <a:ext cx="1356311" cy="2862322"/>
          </a:xfrm>
          <a:prstGeom prst="rect">
            <a:avLst/>
          </a:prstGeom>
          <a:solidFill>
            <a:srgbClr val="FFFF00"/>
          </a:solidFill>
        </p:spPr>
        <p:txBody>
          <a:bodyPr wrap="square" rtlCol="0">
            <a:spAutoFit/>
          </a:bodyPr>
          <a:lstStyle/>
          <a:p>
            <a:r>
              <a:rPr lang="en-US" dirty="0"/>
              <a:t>Note the sudden change in the solar on the third day – need for ancillary services as no inertia in solar</a:t>
            </a:r>
          </a:p>
        </p:txBody>
      </p:sp>
    </p:spTree>
    <p:extLst>
      <p:ext uri="{BB962C8B-B14F-4D97-AF65-F5344CB8AC3E}">
        <p14:creationId xmlns:p14="http://schemas.microsoft.com/office/powerpoint/2010/main" val="39938963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F6238-5600-91A5-F764-D51680CD1706}"/>
              </a:ext>
            </a:extLst>
          </p:cNvPr>
          <p:cNvSpPr>
            <a:spLocks noGrp="1"/>
          </p:cNvSpPr>
          <p:nvPr>
            <p:ph type="title"/>
          </p:nvPr>
        </p:nvSpPr>
        <p:spPr/>
        <p:txBody>
          <a:bodyPr>
            <a:normAutofit fontScale="90000"/>
          </a:bodyPr>
          <a:lstStyle/>
          <a:p>
            <a:r>
              <a:rPr lang="en-US" dirty="0"/>
              <a:t>Hourly Data – Stable Solar near Irradiation STC and Relatively Stable Wind</a:t>
            </a:r>
          </a:p>
        </p:txBody>
      </p:sp>
      <p:sp>
        <p:nvSpPr>
          <p:cNvPr id="3" name="Content Placeholder 2">
            <a:extLst>
              <a:ext uri="{FF2B5EF4-FFF2-40B4-BE49-F238E27FC236}">
                <a16:creationId xmlns:a16="http://schemas.microsoft.com/office/drawing/2014/main" id="{2C36DFE0-4482-60F1-FD3B-5AB0D815125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D67B17A-17B7-78C8-E388-3FA07C8CB6C7}"/>
              </a:ext>
            </a:extLst>
          </p:cNvPr>
          <p:cNvPicPr>
            <a:picLocks noChangeAspect="1"/>
          </p:cNvPicPr>
          <p:nvPr/>
        </p:nvPicPr>
        <p:blipFill>
          <a:blip r:embed="rId2"/>
          <a:stretch>
            <a:fillRect/>
          </a:stretch>
        </p:blipFill>
        <p:spPr>
          <a:xfrm>
            <a:off x="1229710" y="1219279"/>
            <a:ext cx="7797197" cy="5458038"/>
          </a:xfrm>
          <a:prstGeom prst="rect">
            <a:avLst/>
          </a:prstGeom>
        </p:spPr>
      </p:pic>
    </p:spTree>
    <p:extLst>
      <p:ext uri="{BB962C8B-B14F-4D97-AF65-F5344CB8AC3E}">
        <p14:creationId xmlns:p14="http://schemas.microsoft.com/office/powerpoint/2010/main" val="64903097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F5337-6D9D-7111-EB67-5FE845747F7C}"/>
              </a:ext>
            </a:extLst>
          </p:cNvPr>
          <p:cNvSpPr>
            <a:spLocks noGrp="1"/>
          </p:cNvSpPr>
          <p:nvPr>
            <p:ph type="title"/>
          </p:nvPr>
        </p:nvSpPr>
        <p:spPr/>
        <p:txBody>
          <a:bodyPr>
            <a:normAutofit fontScale="90000"/>
          </a:bodyPr>
          <a:lstStyle/>
          <a:p>
            <a:r>
              <a:rPr lang="en-US" dirty="0"/>
              <a:t>Graph of Dispatch without Renewable – One Week – Demand on Top and Dispatch</a:t>
            </a:r>
          </a:p>
        </p:txBody>
      </p:sp>
      <p:sp>
        <p:nvSpPr>
          <p:cNvPr id="3" name="Content Placeholder 2">
            <a:extLst>
              <a:ext uri="{FF2B5EF4-FFF2-40B4-BE49-F238E27FC236}">
                <a16:creationId xmlns:a16="http://schemas.microsoft.com/office/drawing/2014/main" id="{6558524A-995F-CA1A-3CA5-9CCB4ADA000C}"/>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70469336-086E-54FD-0408-E0BC980B15DE}"/>
              </a:ext>
            </a:extLst>
          </p:cNvPr>
          <p:cNvPicPr>
            <a:picLocks noChangeAspect="1"/>
          </p:cNvPicPr>
          <p:nvPr/>
        </p:nvPicPr>
        <p:blipFill>
          <a:blip r:embed="rId2"/>
          <a:stretch>
            <a:fillRect/>
          </a:stretch>
        </p:blipFill>
        <p:spPr>
          <a:xfrm>
            <a:off x="1421618" y="1262831"/>
            <a:ext cx="6589321" cy="4785740"/>
          </a:xfrm>
          <a:prstGeom prst="rect">
            <a:avLst/>
          </a:prstGeom>
        </p:spPr>
      </p:pic>
    </p:spTree>
    <p:extLst>
      <p:ext uri="{BB962C8B-B14F-4D97-AF65-F5344CB8AC3E}">
        <p14:creationId xmlns:p14="http://schemas.microsoft.com/office/powerpoint/2010/main" val="364935582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DDD3E8-090D-4282-803F-72EA1E8E42A9}"/>
              </a:ext>
            </a:extLst>
          </p:cNvPr>
          <p:cNvSpPr>
            <a:spLocks noGrp="1"/>
          </p:cNvSpPr>
          <p:nvPr>
            <p:ph type="title"/>
          </p:nvPr>
        </p:nvSpPr>
        <p:spPr/>
        <p:txBody>
          <a:bodyPr>
            <a:normAutofit fontScale="90000"/>
          </a:bodyPr>
          <a:lstStyle/>
          <a:p>
            <a:r>
              <a:rPr lang="en-US" dirty="0"/>
              <a:t>Illustration of Load, Solar (Yellow) and Dispatchable (Brown) VRE is Renewable Energy</a:t>
            </a:r>
          </a:p>
        </p:txBody>
      </p:sp>
      <p:pic>
        <p:nvPicPr>
          <p:cNvPr id="6" name="Content Placeholder 5">
            <a:extLst>
              <a:ext uri="{FF2B5EF4-FFF2-40B4-BE49-F238E27FC236}">
                <a16:creationId xmlns:a16="http://schemas.microsoft.com/office/drawing/2014/main" id="{E8B6EDA8-9E3F-41F1-9EB0-C2C504DBE052}"/>
              </a:ext>
            </a:extLst>
          </p:cNvPr>
          <p:cNvPicPr>
            <a:picLocks noGrp="1" noChangeAspect="1"/>
          </p:cNvPicPr>
          <p:nvPr>
            <p:ph idx="1"/>
          </p:nvPr>
        </p:nvPicPr>
        <p:blipFill>
          <a:blip r:embed="rId2"/>
          <a:stretch>
            <a:fillRect/>
          </a:stretch>
        </p:blipFill>
        <p:spPr>
          <a:xfrm>
            <a:off x="716810" y="1920673"/>
            <a:ext cx="7459851" cy="3579003"/>
          </a:xfrm>
        </p:spPr>
      </p:pic>
      <p:sp>
        <p:nvSpPr>
          <p:cNvPr id="4" name="Slide Number Placeholder 3">
            <a:extLst>
              <a:ext uri="{FF2B5EF4-FFF2-40B4-BE49-F238E27FC236}">
                <a16:creationId xmlns:a16="http://schemas.microsoft.com/office/drawing/2014/main" id="{CAD7D321-0E51-4BA2-84EF-1CCC5CF87B1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177</a:t>
            </a:fld>
            <a:endParaRPr lang="ko-KR" altLang="en-US" dirty="0"/>
          </a:p>
        </p:txBody>
      </p:sp>
    </p:spTree>
    <p:extLst>
      <p:ext uri="{BB962C8B-B14F-4D97-AF65-F5344CB8AC3E}">
        <p14:creationId xmlns:p14="http://schemas.microsoft.com/office/powerpoint/2010/main" val="37922532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D77F-D736-9584-A831-66BF744182A3}"/>
              </a:ext>
            </a:extLst>
          </p:cNvPr>
          <p:cNvSpPr>
            <a:spLocks noGrp="1"/>
          </p:cNvSpPr>
          <p:nvPr>
            <p:ph type="ctrTitle"/>
          </p:nvPr>
        </p:nvSpPr>
        <p:spPr/>
        <p:txBody>
          <a:bodyPr/>
          <a:lstStyle/>
          <a:p>
            <a:r>
              <a:rPr lang="en-US" dirty="0"/>
              <a:t>Battery Use Case</a:t>
            </a:r>
            <a:br>
              <a:rPr lang="en-US" dirty="0"/>
            </a:br>
            <a:r>
              <a:rPr lang="en-US" dirty="0"/>
              <a:t>Analysis</a:t>
            </a:r>
          </a:p>
        </p:txBody>
      </p:sp>
    </p:spTree>
    <p:extLst>
      <p:ext uri="{BB962C8B-B14F-4D97-AF65-F5344CB8AC3E}">
        <p14:creationId xmlns:p14="http://schemas.microsoft.com/office/powerpoint/2010/main" val="336267842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552FB-4E2A-11CC-23DC-B97D20BB01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AB3F1-1FA7-DE4A-BC9D-226D16B9E906}"/>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2647A12-61AB-38D2-6D12-87A1760B6AB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ED72C2-25AF-9645-E784-92D9E5B20CD8}"/>
              </a:ext>
            </a:extLst>
          </p:cNvPr>
          <p:cNvPicPr>
            <a:picLocks noChangeAspect="1"/>
          </p:cNvPicPr>
          <p:nvPr/>
        </p:nvPicPr>
        <p:blipFill>
          <a:blip r:embed="rId2"/>
          <a:stretch>
            <a:fillRect/>
          </a:stretch>
        </p:blipFill>
        <p:spPr>
          <a:xfrm>
            <a:off x="1229710" y="1369079"/>
            <a:ext cx="7062952" cy="5320279"/>
          </a:xfrm>
          <a:prstGeom prst="rect">
            <a:avLst/>
          </a:prstGeom>
        </p:spPr>
      </p:pic>
      <p:sp>
        <p:nvSpPr>
          <p:cNvPr id="4" name="Freeform: Shape 3">
            <a:extLst>
              <a:ext uri="{FF2B5EF4-FFF2-40B4-BE49-F238E27FC236}">
                <a16:creationId xmlns:a16="http://schemas.microsoft.com/office/drawing/2014/main" id="{6D16FAEC-C2BE-ADB9-1D60-6FBADA4BABAA}"/>
              </a:ext>
            </a:extLst>
          </p:cNvPr>
          <p:cNvSpPr/>
          <p:nvPr/>
        </p:nvSpPr>
        <p:spPr>
          <a:xfrm>
            <a:off x="5252384" y="1896533"/>
            <a:ext cx="2045883" cy="1524000"/>
          </a:xfrm>
          <a:custGeom>
            <a:avLst/>
            <a:gdLst>
              <a:gd name="connsiteX0" fmla="*/ 742016 w 2045883"/>
              <a:gd name="connsiteY0" fmla="*/ 0 h 1524000"/>
              <a:gd name="connsiteX1" fmla="*/ 301749 w 2045883"/>
              <a:gd name="connsiteY1" fmla="*/ 406400 h 1524000"/>
              <a:gd name="connsiteX2" fmla="*/ 115483 w 2045883"/>
              <a:gd name="connsiteY2" fmla="*/ 609600 h 1524000"/>
              <a:gd name="connsiteX3" fmla="*/ 81616 w 2045883"/>
              <a:gd name="connsiteY3" fmla="*/ 711200 h 1524000"/>
              <a:gd name="connsiteX4" fmla="*/ 200149 w 2045883"/>
              <a:gd name="connsiteY4" fmla="*/ 1185334 h 1524000"/>
              <a:gd name="connsiteX5" fmla="*/ 284816 w 2045883"/>
              <a:gd name="connsiteY5" fmla="*/ 1286934 h 1524000"/>
              <a:gd name="connsiteX6" fmla="*/ 521883 w 2045883"/>
              <a:gd name="connsiteY6" fmla="*/ 1388534 h 1524000"/>
              <a:gd name="connsiteX7" fmla="*/ 589616 w 2045883"/>
              <a:gd name="connsiteY7" fmla="*/ 1473200 h 1524000"/>
              <a:gd name="connsiteX8" fmla="*/ 674283 w 2045883"/>
              <a:gd name="connsiteY8" fmla="*/ 1507067 h 1524000"/>
              <a:gd name="connsiteX9" fmla="*/ 1080683 w 2045883"/>
              <a:gd name="connsiteY9" fmla="*/ 1524000 h 1524000"/>
              <a:gd name="connsiteX10" fmla="*/ 1453216 w 2045883"/>
              <a:gd name="connsiteY10" fmla="*/ 1490134 h 1524000"/>
              <a:gd name="connsiteX11" fmla="*/ 1554816 w 2045883"/>
              <a:gd name="connsiteY11" fmla="*/ 1439334 h 1524000"/>
              <a:gd name="connsiteX12" fmla="*/ 1639483 w 2045883"/>
              <a:gd name="connsiteY12" fmla="*/ 1405467 h 1524000"/>
              <a:gd name="connsiteX13" fmla="*/ 1724149 w 2045883"/>
              <a:gd name="connsiteY13" fmla="*/ 1354667 h 1524000"/>
              <a:gd name="connsiteX14" fmla="*/ 1859616 w 2045883"/>
              <a:gd name="connsiteY14" fmla="*/ 1320800 h 1524000"/>
              <a:gd name="connsiteX15" fmla="*/ 1944283 w 2045883"/>
              <a:gd name="connsiteY15" fmla="*/ 1286934 h 1524000"/>
              <a:gd name="connsiteX16" fmla="*/ 2012016 w 2045883"/>
              <a:gd name="connsiteY16" fmla="*/ 1185334 h 1524000"/>
              <a:gd name="connsiteX17" fmla="*/ 1978149 w 2045883"/>
              <a:gd name="connsiteY17" fmla="*/ 897467 h 1524000"/>
              <a:gd name="connsiteX18" fmla="*/ 1758016 w 2045883"/>
              <a:gd name="connsiteY18" fmla="*/ 745067 h 1524000"/>
              <a:gd name="connsiteX19" fmla="*/ 1571749 w 2045883"/>
              <a:gd name="connsiteY19" fmla="*/ 491067 h 1524000"/>
              <a:gd name="connsiteX20" fmla="*/ 1419349 w 2045883"/>
              <a:gd name="connsiteY20" fmla="*/ 389467 h 1524000"/>
              <a:gd name="connsiteX21" fmla="*/ 1317749 w 2045883"/>
              <a:gd name="connsiteY21" fmla="*/ 355600 h 1524000"/>
              <a:gd name="connsiteX22" fmla="*/ 1182283 w 2045883"/>
              <a:gd name="connsiteY22" fmla="*/ 254000 h 1524000"/>
              <a:gd name="connsiteX23" fmla="*/ 1114549 w 2045883"/>
              <a:gd name="connsiteY23" fmla="*/ 237067 h 1524000"/>
              <a:gd name="connsiteX24" fmla="*/ 1012949 w 2045883"/>
              <a:gd name="connsiteY24" fmla="*/ 169334 h 1524000"/>
              <a:gd name="connsiteX25" fmla="*/ 877483 w 2045883"/>
              <a:gd name="connsiteY25" fmla="*/ 152400 h 1524000"/>
              <a:gd name="connsiteX26" fmla="*/ 792816 w 2045883"/>
              <a:gd name="connsiteY26" fmla="*/ 101600 h 1524000"/>
              <a:gd name="connsiteX27" fmla="*/ 742016 w 2045883"/>
              <a:gd name="connsiteY27" fmla="*/ 84667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45883" h="1524000">
                <a:moveTo>
                  <a:pt x="742016" y="0"/>
                </a:moveTo>
                <a:cubicBezTo>
                  <a:pt x="523771" y="261893"/>
                  <a:pt x="809928" y="-70019"/>
                  <a:pt x="301749" y="406400"/>
                </a:cubicBezTo>
                <a:cubicBezTo>
                  <a:pt x="234716" y="469244"/>
                  <a:pt x="177572" y="541867"/>
                  <a:pt x="115483" y="609600"/>
                </a:cubicBezTo>
                <a:cubicBezTo>
                  <a:pt x="104194" y="643467"/>
                  <a:pt x="94874" y="678055"/>
                  <a:pt x="81616" y="711200"/>
                </a:cubicBezTo>
                <a:cubicBezTo>
                  <a:pt x="7520" y="896439"/>
                  <a:pt x="-101381" y="823499"/>
                  <a:pt x="200149" y="1185334"/>
                </a:cubicBezTo>
                <a:cubicBezTo>
                  <a:pt x="228371" y="1219201"/>
                  <a:pt x="247543" y="1263393"/>
                  <a:pt x="284816" y="1286934"/>
                </a:cubicBezTo>
                <a:cubicBezTo>
                  <a:pt x="357506" y="1332843"/>
                  <a:pt x="521883" y="1388534"/>
                  <a:pt x="521883" y="1388534"/>
                </a:cubicBezTo>
                <a:cubicBezTo>
                  <a:pt x="544461" y="1416756"/>
                  <a:pt x="561087" y="1451011"/>
                  <a:pt x="589616" y="1473200"/>
                </a:cubicBezTo>
                <a:cubicBezTo>
                  <a:pt x="613609" y="1491862"/>
                  <a:pt x="644048" y="1503939"/>
                  <a:pt x="674283" y="1507067"/>
                </a:cubicBezTo>
                <a:cubicBezTo>
                  <a:pt x="809147" y="1521018"/>
                  <a:pt x="945216" y="1518356"/>
                  <a:pt x="1080683" y="1524000"/>
                </a:cubicBezTo>
                <a:cubicBezTo>
                  <a:pt x="1204861" y="1512711"/>
                  <a:pt x="1330468" y="1512053"/>
                  <a:pt x="1453216" y="1490134"/>
                </a:cubicBezTo>
                <a:cubicBezTo>
                  <a:pt x="1490490" y="1483478"/>
                  <a:pt x="1520346" y="1455002"/>
                  <a:pt x="1554816" y="1439334"/>
                </a:cubicBezTo>
                <a:cubicBezTo>
                  <a:pt x="1582488" y="1426756"/>
                  <a:pt x="1612296" y="1419061"/>
                  <a:pt x="1639483" y="1405467"/>
                </a:cubicBezTo>
                <a:cubicBezTo>
                  <a:pt x="1668921" y="1390748"/>
                  <a:pt x="1693430" y="1366482"/>
                  <a:pt x="1724149" y="1354667"/>
                </a:cubicBezTo>
                <a:cubicBezTo>
                  <a:pt x="1767592" y="1337958"/>
                  <a:pt x="1815129" y="1334488"/>
                  <a:pt x="1859616" y="1320800"/>
                </a:cubicBezTo>
                <a:cubicBezTo>
                  <a:pt x="1888668" y="1311861"/>
                  <a:pt x="1916061" y="1298223"/>
                  <a:pt x="1944283" y="1286934"/>
                </a:cubicBezTo>
                <a:cubicBezTo>
                  <a:pt x="1966861" y="1253067"/>
                  <a:pt x="1995982" y="1222746"/>
                  <a:pt x="2012016" y="1185334"/>
                </a:cubicBezTo>
                <a:cubicBezTo>
                  <a:pt x="2057158" y="1080004"/>
                  <a:pt x="2067425" y="991994"/>
                  <a:pt x="1978149" y="897467"/>
                </a:cubicBezTo>
                <a:cubicBezTo>
                  <a:pt x="1916870" y="832584"/>
                  <a:pt x="1821123" y="808174"/>
                  <a:pt x="1758016" y="745067"/>
                </a:cubicBezTo>
                <a:cubicBezTo>
                  <a:pt x="1683775" y="670826"/>
                  <a:pt x="1639379" y="571377"/>
                  <a:pt x="1571749" y="491067"/>
                </a:cubicBezTo>
                <a:cubicBezTo>
                  <a:pt x="1536923" y="449712"/>
                  <a:pt x="1470831" y="410060"/>
                  <a:pt x="1419349" y="389467"/>
                </a:cubicBezTo>
                <a:cubicBezTo>
                  <a:pt x="1386204" y="376209"/>
                  <a:pt x="1351616" y="366889"/>
                  <a:pt x="1317749" y="355600"/>
                </a:cubicBezTo>
                <a:cubicBezTo>
                  <a:pt x="1272594" y="321733"/>
                  <a:pt x="1231038" y="282441"/>
                  <a:pt x="1182283" y="254000"/>
                </a:cubicBezTo>
                <a:cubicBezTo>
                  <a:pt x="1162180" y="242274"/>
                  <a:pt x="1135365" y="247475"/>
                  <a:pt x="1114549" y="237067"/>
                </a:cubicBezTo>
                <a:cubicBezTo>
                  <a:pt x="1078143" y="218864"/>
                  <a:pt x="1051280" y="183024"/>
                  <a:pt x="1012949" y="169334"/>
                </a:cubicBezTo>
                <a:cubicBezTo>
                  <a:pt x="970093" y="154028"/>
                  <a:pt x="922638" y="158045"/>
                  <a:pt x="877483" y="152400"/>
                </a:cubicBezTo>
                <a:cubicBezTo>
                  <a:pt x="849261" y="135467"/>
                  <a:pt x="822254" y="116319"/>
                  <a:pt x="792816" y="101600"/>
                </a:cubicBezTo>
                <a:cubicBezTo>
                  <a:pt x="776851" y="93618"/>
                  <a:pt x="742016" y="84667"/>
                  <a:pt x="742016" y="84667"/>
                </a:cubicBez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74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D8580-38AF-178C-2CCE-DFD003346F96}"/>
              </a:ext>
            </a:extLst>
          </p:cNvPr>
          <p:cNvSpPr>
            <a:spLocks noGrp="1"/>
          </p:cNvSpPr>
          <p:nvPr>
            <p:ph type="ctrTitle"/>
          </p:nvPr>
        </p:nvSpPr>
        <p:spPr>
          <a:xfrm>
            <a:off x="469833" y="2336362"/>
            <a:ext cx="5844340" cy="1841001"/>
          </a:xfrm>
        </p:spPr>
        <p:txBody>
          <a:bodyPr/>
          <a:lstStyle/>
          <a:p>
            <a:r>
              <a:rPr lang="en-US" dirty="0"/>
              <a:t>Part 1: Renewable Economics and Value Drivers</a:t>
            </a:r>
          </a:p>
        </p:txBody>
      </p:sp>
    </p:spTree>
    <p:extLst>
      <p:ext uri="{BB962C8B-B14F-4D97-AF65-F5344CB8AC3E}">
        <p14:creationId xmlns:p14="http://schemas.microsoft.com/office/powerpoint/2010/main" val="374858152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32A03-456B-C967-D5D0-56690A652A0E}"/>
              </a:ext>
            </a:extLst>
          </p:cNvPr>
          <p:cNvSpPr>
            <a:spLocks noGrp="1"/>
          </p:cNvSpPr>
          <p:nvPr>
            <p:ph type="title"/>
          </p:nvPr>
        </p:nvSpPr>
        <p:spPr>
          <a:xfrm>
            <a:off x="189007" y="263388"/>
            <a:ext cx="8274125" cy="653285"/>
          </a:xfrm>
        </p:spPr>
        <p:txBody>
          <a:bodyPr>
            <a:normAutofit fontScale="90000"/>
          </a:bodyPr>
          <a:lstStyle/>
          <a:p>
            <a:r>
              <a:rPr lang="en-US" dirty="0"/>
              <a:t>Section 1, Part 7 – Myth of Using Batteries for Multiple Uses</a:t>
            </a:r>
          </a:p>
        </p:txBody>
      </p:sp>
      <p:sp>
        <p:nvSpPr>
          <p:cNvPr id="3" name="Content Placeholder 2">
            <a:extLst>
              <a:ext uri="{FF2B5EF4-FFF2-40B4-BE49-F238E27FC236}">
                <a16:creationId xmlns:a16="http://schemas.microsoft.com/office/drawing/2014/main" id="{CA61467E-5BD3-6D6F-AAB3-B7C910E70D41}"/>
              </a:ext>
            </a:extLst>
          </p:cNvPr>
          <p:cNvSpPr>
            <a:spLocks noGrp="1"/>
          </p:cNvSpPr>
          <p:nvPr>
            <p:ph idx="1"/>
          </p:nvPr>
        </p:nvSpPr>
        <p:spPr>
          <a:xfrm>
            <a:off x="189007" y="1187641"/>
            <a:ext cx="8519160" cy="4861942"/>
          </a:xfrm>
        </p:spPr>
        <p:txBody>
          <a:bodyPr/>
          <a:lstStyle/>
          <a:p>
            <a:r>
              <a:rPr lang="en-US" dirty="0"/>
              <a:t>South Africa Mine Case</a:t>
            </a:r>
          </a:p>
        </p:txBody>
      </p:sp>
      <p:pic>
        <p:nvPicPr>
          <p:cNvPr id="5" name="Picture 4">
            <a:extLst>
              <a:ext uri="{FF2B5EF4-FFF2-40B4-BE49-F238E27FC236}">
                <a16:creationId xmlns:a16="http://schemas.microsoft.com/office/drawing/2014/main" id="{A65E6AAC-E16D-152C-DCFF-FE2B6D80B4AA}"/>
              </a:ext>
            </a:extLst>
          </p:cNvPr>
          <p:cNvPicPr>
            <a:picLocks noChangeAspect="1"/>
          </p:cNvPicPr>
          <p:nvPr/>
        </p:nvPicPr>
        <p:blipFill>
          <a:blip r:embed="rId2"/>
          <a:stretch>
            <a:fillRect/>
          </a:stretch>
        </p:blipFill>
        <p:spPr>
          <a:xfrm>
            <a:off x="161106" y="1793143"/>
            <a:ext cx="4772691" cy="3877216"/>
          </a:xfrm>
          <a:prstGeom prst="rect">
            <a:avLst/>
          </a:prstGeom>
        </p:spPr>
      </p:pic>
      <p:pic>
        <p:nvPicPr>
          <p:cNvPr id="7" name="Picture 6">
            <a:extLst>
              <a:ext uri="{FF2B5EF4-FFF2-40B4-BE49-F238E27FC236}">
                <a16:creationId xmlns:a16="http://schemas.microsoft.com/office/drawing/2014/main" id="{0891BCA8-C71D-3803-113B-D17A147D6824}"/>
              </a:ext>
            </a:extLst>
          </p:cNvPr>
          <p:cNvPicPr>
            <a:picLocks noChangeAspect="1"/>
          </p:cNvPicPr>
          <p:nvPr/>
        </p:nvPicPr>
        <p:blipFill>
          <a:blip r:embed="rId3"/>
          <a:stretch>
            <a:fillRect/>
          </a:stretch>
        </p:blipFill>
        <p:spPr>
          <a:xfrm>
            <a:off x="5067416" y="2506717"/>
            <a:ext cx="3915478" cy="2889090"/>
          </a:xfrm>
          <a:prstGeom prst="rect">
            <a:avLst/>
          </a:prstGeom>
        </p:spPr>
      </p:pic>
    </p:spTree>
    <p:extLst>
      <p:ext uri="{BB962C8B-B14F-4D97-AF65-F5344CB8AC3E}">
        <p14:creationId xmlns:p14="http://schemas.microsoft.com/office/powerpoint/2010/main" val="98705040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92EDC-621F-524B-04EA-DF4C18EE33F9}"/>
              </a:ext>
            </a:extLst>
          </p:cNvPr>
          <p:cNvSpPr>
            <a:spLocks noGrp="1"/>
          </p:cNvSpPr>
          <p:nvPr>
            <p:ph type="ctrTitle"/>
          </p:nvPr>
        </p:nvSpPr>
        <p:spPr/>
        <p:txBody>
          <a:bodyPr/>
          <a:lstStyle/>
          <a:p>
            <a:r>
              <a:rPr lang="en-US" dirty="0"/>
              <a:t>Use Case 1 – Tariff Arbitrage</a:t>
            </a:r>
          </a:p>
        </p:txBody>
      </p:sp>
    </p:spTree>
    <p:extLst>
      <p:ext uri="{BB962C8B-B14F-4D97-AF65-F5344CB8AC3E}">
        <p14:creationId xmlns:p14="http://schemas.microsoft.com/office/powerpoint/2010/main" val="4990783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09AB8-2CDB-1BE3-8D6C-97DF354252BF}"/>
              </a:ext>
            </a:extLst>
          </p:cNvPr>
          <p:cNvSpPr>
            <a:spLocks noGrp="1"/>
          </p:cNvSpPr>
          <p:nvPr>
            <p:ph type="title"/>
          </p:nvPr>
        </p:nvSpPr>
        <p:spPr/>
        <p:txBody>
          <a:bodyPr/>
          <a:lstStyle/>
          <a:p>
            <a:r>
              <a:rPr lang="en-US" dirty="0"/>
              <a:t>South Africa Tariffs – On-peak vs Off-Peak</a:t>
            </a:r>
          </a:p>
        </p:txBody>
      </p:sp>
      <p:sp>
        <p:nvSpPr>
          <p:cNvPr id="3" name="Content Placeholder 2">
            <a:extLst>
              <a:ext uri="{FF2B5EF4-FFF2-40B4-BE49-F238E27FC236}">
                <a16:creationId xmlns:a16="http://schemas.microsoft.com/office/drawing/2014/main" id="{E443C935-BD5E-155E-1722-056739C8B14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EF43452-5271-4BF1-F857-B4CFB96A2560}"/>
              </a:ext>
            </a:extLst>
          </p:cNvPr>
          <p:cNvPicPr>
            <a:picLocks noChangeAspect="1"/>
          </p:cNvPicPr>
          <p:nvPr/>
        </p:nvPicPr>
        <p:blipFill>
          <a:blip r:embed="rId2"/>
          <a:stretch>
            <a:fillRect/>
          </a:stretch>
        </p:blipFill>
        <p:spPr>
          <a:xfrm>
            <a:off x="642540" y="1527558"/>
            <a:ext cx="4753638" cy="4544059"/>
          </a:xfrm>
          <a:prstGeom prst="rect">
            <a:avLst/>
          </a:prstGeom>
        </p:spPr>
      </p:pic>
      <p:pic>
        <p:nvPicPr>
          <p:cNvPr id="7" name="Picture 6">
            <a:extLst>
              <a:ext uri="{FF2B5EF4-FFF2-40B4-BE49-F238E27FC236}">
                <a16:creationId xmlns:a16="http://schemas.microsoft.com/office/drawing/2014/main" id="{5E45D72C-3823-B87F-3295-B861BD8ABA42}"/>
              </a:ext>
            </a:extLst>
          </p:cNvPr>
          <p:cNvPicPr>
            <a:picLocks noChangeAspect="1"/>
          </p:cNvPicPr>
          <p:nvPr/>
        </p:nvPicPr>
        <p:blipFill>
          <a:blip r:embed="rId3"/>
          <a:stretch>
            <a:fillRect/>
          </a:stretch>
        </p:blipFill>
        <p:spPr>
          <a:xfrm>
            <a:off x="5838304" y="1097116"/>
            <a:ext cx="2543530" cy="2543530"/>
          </a:xfrm>
          <a:prstGeom prst="rect">
            <a:avLst/>
          </a:prstGeom>
        </p:spPr>
      </p:pic>
      <p:pic>
        <p:nvPicPr>
          <p:cNvPr id="9" name="Picture 8">
            <a:extLst>
              <a:ext uri="{FF2B5EF4-FFF2-40B4-BE49-F238E27FC236}">
                <a16:creationId xmlns:a16="http://schemas.microsoft.com/office/drawing/2014/main" id="{6D9794ED-057D-4D89-48ED-96E5490F41ED}"/>
              </a:ext>
            </a:extLst>
          </p:cNvPr>
          <p:cNvPicPr>
            <a:picLocks noChangeAspect="1"/>
          </p:cNvPicPr>
          <p:nvPr/>
        </p:nvPicPr>
        <p:blipFill>
          <a:blip r:embed="rId4"/>
          <a:stretch>
            <a:fillRect/>
          </a:stretch>
        </p:blipFill>
        <p:spPr>
          <a:xfrm>
            <a:off x="6242325" y="3640646"/>
            <a:ext cx="2581635" cy="2143424"/>
          </a:xfrm>
          <a:prstGeom prst="rect">
            <a:avLst/>
          </a:prstGeom>
        </p:spPr>
      </p:pic>
    </p:spTree>
    <p:extLst>
      <p:ext uri="{BB962C8B-B14F-4D97-AF65-F5344CB8AC3E}">
        <p14:creationId xmlns:p14="http://schemas.microsoft.com/office/powerpoint/2010/main" val="218248587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10C65-65B7-9D5B-ABAA-8EC9F6310722}"/>
              </a:ext>
            </a:extLst>
          </p:cNvPr>
          <p:cNvSpPr>
            <a:spLocks noGrp="1"/>
          </p:cNvSpPr>
          <p:nvPr>
            <p:ph type="title"/>
          </p:nvPr>
        </p:nvSpPr>
        <p:spPr/>
        <p:txBody>
          <a:bodyPr/>
          <a:lstStyle/>
          <a:p>
            <a:r>
              <a:rPr lang="en-US" dirty="0"/>
              <a:t>South Africa Bill for Different Periods</a:t>
            </a:r>
          </a:p>
        </p:txBody>
      </p:sp>
      <p:sp>
        <p:nvSpPr>
          <p:cNvPr id="3" name="Content Placeholder 2">
            <a:extLst>
              <a:ext uri="{FF2B5EF4-FFF2-40B4-BE49-F238E27FC236}">
                <a16:creationId xmlns:a16="http://schemas.microsoft.com/office/drawing/2014/main" id="{2427D7CA-6B4C-D00F-0E54-451B93D197E2}"/>
              </a:ext>
            </a:extLst>
          </p:cNvPr>
          <p:cNvSpPr>
            <a:spLocks noGrp="1"/>
          </p:cNvSpPr>
          <p:nvPr>
            <p:ph idx="1"/>
          </p:nvPr>
        </p:nvSpPr>
        <p:spPr/>
        <p:txBody>
          <a:bodyPr/>
          <a:lstStyle/>
          <a:p>
            <a:r>
              <a:rPr lang="en-US" dirty="0"/>
              <a:t>.</a:t>
            </a:r>
          </a:p>
          <a:p>
            <a:endParaRPr lang="en-US" dirty="0"/>
          </a:p>
        </p:txBody>
      </p:sp>
      <p:graphicFrame>
        <p:nvGraphicFramePr>
          <p:cNvPr id="4" name="Chart 3">
            <a:extLst>
              <a:ext uri="{FF2B5EF4-FFF2-40B4-BE49-F238E27FC236}">
                <a16:creationId xmlns:a16="http://schemas.microsoft.com/office/drawing/2014/main" id="{4EADF15B-E4E7-0BAE-3000-21B929B41120}"/>
              </a:ext>
            </a:extLst>
          </p:cNvPr>
          <p:cNvGraphicFramePr>
            <a:graphicFrameLocks/>
          </p:cNvGraphicFramePr>
          <p:nvPr/>
        </p:nvGraphicFramePr>
        <p:xfrm>
          <a:off x="592667" y="1422400"/>
          <a:ext cx="7992533" cy="4470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6516137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32BC-48DA-6807-FE31-6832ECCF8601}"/>
              </a:ext>
            </a:extLst>
          </p:cNvPr>
          <p:cNvSpPr>
            <a:spLocks noGrp="1"/>
          </p:cNvSpPr>
          <p:nvPr>
            <p:ph type="title"/>
          </p:nvPr>
        </p:nvSpPr>
        <p:spPr/>
        <p:txBody>
          <a:bodyPr/>
          <a:lstStyle/>
          <a:p>
            <a:r>
              <a:rPr lang="en-US" dirty="0"/>
              <a:t>Move Power to Off-Peak</a:t>
            </a:r>
          </a:p>
        </p:txBody>
      </p:sp>
      <p:sp>
        <p:nvSpPr>
          <p:cNvPr id="3" name="Content Placeholder 2">
            <a:extLst>
              <a:ext uri="{FF2B5EF4-FFF2-40B4-BE49-F238E27FC236}">
                <a16:creationId xmlns:a16="http://schemas.microsoft.com/office/drawing/2014/main" id="{59199A37-CD0A-8D1C-61B7-BA8C7F4C4E4E}"/>
              </a:ext>
            </a:extLst>
          </p:cNvPr>
          <p:cNvSpPr>
            <a:spLocks noGrp="1"/>
          </p:cNvSpPr>
          <p:nvPr>
            <p:ph idx="1"/>
          </p:nvPr>
        </p:nvSpPr>
        <p:spPr/>
        <p:txBody>
          <a:bodyPr/>
          <a:lstStyle/>
          <a:p>
            <a:r>
              <a:rPr lang="en-US" dirty="0"/>
              <a:t>Load profile to Move</a:t>
            </a:r>
          </a:p>
          <a:p>
            <a:endParaRPr lang="en-US" dirty="0"/>
          </a:p>
        </p:txBody>
      </p:sp>
      <p:pic>
        <p:nvPicPr>
          <p:cNvPr id="5" name="Picture 4">
            <a:extLst>
              <a:ext uri="{FF2B5EF4-FFF2-40B4-BE49-F238E27FC236}">
                <a16:creationId xmlns:a16="http://schemas.microsoft.com/office/drawing/2014/main" id="{F4CE5094-4C2A-F1B5-22C5-E471BC6E9831}"/>
              </a:ext>
            </a:extLst>
          </p:cNvPr>
          <p:cNvPicPr>
            <a:picLocks noChangeAspect="1"/>
          </p:cNvPicPr>
          <p:nvPr/>
        </p:nvPicPr>
        <p:blipFill>
          <a:blip r:embed="rId2"/>
          <a:stretch>
            <a:fillRect/>
          </a:stretch>
        </p:blipFill>
        <p:spPr>
          <a:xfrm>
            <a:off x="514479" y="1609169"/>
            <a:ext cx="8188087" cy="4861942"/>
          </a:xfrm>
          <a:prstGeom prst="rect">
            <a:avLst/>
          </a:prstGeom>
        </p:spPr>
      </p:pic>
    </p:spTree>
    <p:extLst>
      <p:ext uri="{BB962C8B-B14F-4D97-AF65-F5344CB8AC3E}">
        <p14:creationId xmlns:p14="http://schemas.microsoft.com/office/powerpoint/2010/main" val="2570870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C575F-4EA2-54AE-962F-131EF8DF21E9}"/>
              </a:ext>
            </a:extLst>
          </p:cNvPr>
          <p:cNvSpPr>
            <a:spLocks noGrp="1"/>
          </p:cNvSpPr>
          <p:nvPr>
            <p:ph type="title"/>
          </p:nvPr>
        </p:nvSpPr>
        <p:spPr/>
        <p:txBody>
          <a:bodyPr/>
          <a:lstStyle/>
          <a:p>
            <a:r>
              <a:rPr lang="en-US" dirty="0"/>
              <a:t>Need Hourly Data for Battery</a:t>
            </a:r>
          </a:p>
        </p:txBody>
      </p:sp>
      <p:sp>
        <p:nvSpPr>
          <p:cNvPr id="3" name="Content Placeholder 2">
            <a:extLst>
              <a:ext uri="{FF2B5EF4-FFF2-40B4-BE49-F238E27FC236}">
                <a16:creationId xmlns:a16="http://schemas.microsoft.com/office/drawing/2014/main" id="{B725492A-EB5A-83A4-C61F-6BA05167D6A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D6E3368-60D0-E521-E2E1-C02F58B5DAEC}"/>
              </a:ext>
            </a:extLst>
          </p:cNvPr>
          <p:cNvPicPr>
            <a:picLocks noChangeAspect="1"/>
          </p:cNvPicPr>
          <p:nvPr/>
        </p:nvPicPr>
        <p:blipFill>
          <a:blip r:embed="rId2"/>
          <a:stretch>
            <a:fillRect/>
          </a:stretch>
        </p:blipFill>
        <p:spPr>
          <a:xfrm>
            <a:off x="726707" y="1928459"/>
            <a:ext cx="7393770" cy="4172034"/>
          </a:xfrm>
          <a:prstGeom prst="rect">
            <a:avLst/>
          </a:prstGeom>
        </p:spPr>
      </p:pic>
      <p:sp>
        <p:nvSpPr>
          <p:cNvPr id="4" name="TextBox 3">
            <a:extLst>
              <a:ext uri="{FF2B5EF4-FFF2-40B4-BE49-F238E27FC236}">
                <a16:creationId xmlns:a16="http://schemas.microsoft.com/office/drawing/2014/main" id="{7C6DC141-9AF0-A2AC-85C5-662C552757EF}"/>
              </a:ext>
            </a:extLst>
          </p:cNvPr>
          <p:cNvSpPr txBox="1"/>
          <p:nvPr/>
        </p:nvSpPr>
        <p:spPr>
          <a:xfrm>
            <a:off x="6011333" y="220133"/>
            <a:ext cx="2479717" cy="646331"/>
          </a:xfrm>
          <a:prstGeom prst="rect">
            <a:avLst/>
          </a:prstGeom>
          <a:noFill/>
        </p:spPr>
        <p:txBody>
          <a:bodyPr wrap="square" rtlCol="0">
            <a:spAutoFit/>
          </a:bodyPr>
          <a:lstStyle/>
          <a:p>
            <a:r>
              <a:rPr lang="en-US" dirty="0"/>
              <a:t>Require a battery for the entire period</a:t>
            </a:r>
          </a:p>
        </p:txBody>
      </p:sp>
    </p:spTree>
    <p:extLst>
      <p:ext uri="{BB962C8B-B14F-4D97-AF65-F5344CB8AC3E}">
        <p14:creationId xmlns:p14="http://schemas.microsoft.com/office/powerpoint/2010/main" val="41453277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83F84-F97E-8E19-E594-E0D6D870D8FE}"/>
              </a:ext>
            </a:extLst>
          </p:cNvPr>
          <p:cNvSpPr>
            <a:spLocks noGrp="1"/>
          </p:cNvSpPr>
          <p:nvPr>
            <p:ph type="title"/>
          </p:nvPr>
        </p:nvSpPr>
        <p:spPr/>
        <p:txBody>
          <a:bodyPr/>
          <a:lstStyle/>
          <a:p>
            <a:r>
              <a:rPr lang="en-US" dirty="0"/>
              <a:t>Battery Simulation</a:t>
            </a:r>
          </a:p>
        </p:txBody>
      </p:sp>
      <p:sp>
        <p:nvSpPr>
          <p:cNvPr id="3" name="Content Placeholder 2">
            <a:extLst>
              <a:ext uri="{FF2B5EF4-FFF2-40B4-BE49-F238E27FC236}">
                <a16:creationId xmlns:a16="http://schemas.microsoft.com/office/drawing/2014/main" id="{C6760331-EA88-BD41-5A1B-2CA5687DE7E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9671743-2BCB-92CF-776E-9462A16CD10D}"/>
              </a:ext>
            </a:extLst>
          </p:cNvPr>
          <p:cNvPicPr>
            <a:picLocks noChangeAspect="1"/>
          </p:cNvPicPr>
          <p:nvPr/>
        </p:nvPicPr>
        <p:blipFill>
          <a:blip r:embed="rId2"/>
          <a:stretch>
            <a:fillRect/>
          </a:stretch>
        </p:blipFill>
        <p:spPr>
          <a:xfrm>
            <a:off x="304800" y="1939157"/>
            <a:ext cx="8628989" cy="3973587"/>
          </a:xfrm>
          <a:prstGeom prst="rect">
            <a:avLst/>
          </a:prstGeom>
        </p:spPr>
      </p:pic>
    </p:spTree>
    <p:extLst>
      <p:ext uri="{BB962C8B-B14F-4D97-AF65-F5344CB8AC3E}">
        <p14:creationId xmlns:p14="http://schemas.microsoft.com/office/powerpoint/2010/main" val="197681313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A59A6-A4C7-F9FD-1C7D-32E7C4BCA423}"/>
              </a:ext>
            </a:extLst>
          </p:cNvPr>
          <p:cNvSpPr>
            <a:spLocks noGrp="1"/>
          </p:cNvSpPr>
          <p:nvPr>
            <p:ph type="title"/>
          </p:nvPr>
        </p:nvSpPr>
        <p:spPr/>
        <p:txBody>
          <a:bodyPr>
            <a:normAutofit fontScale="90000"/>
          </a:bodyPr>
          <a:lstStyle/>
          <a:p>
            <a:r>
              <a:rPr lang="en-US" dirty="0"/>
              <a:t>Equations for Battery without State of Charge Limitations</a:t>
            </a:r>
          </a:p>
        </p:txBody>
      </p:sp>
      <p:sp>
        <p:nvSpPr>
          <p:cNvPr id="3" name="Content Placeholder 2">
            <a:extLst>
              <a:ext uri="{FF2B5EF4-FFF2-40B4-BE49-F238E27FC236}">
                <a16:creationId xmlns:a16="http://schemas.microsoft.com/office/drawing/2014/main" id="{C286CB23-0B81-BF79-077B-96060E882DA0}"/>
              </a:ext>
            </a:extLst>
          </p:cNvPr>
          <p:cNvSpPr>
            <a:spLocks noGrp="1"/>
          </p:cNvSpPr>
          <p:nvPr>
            <p:ph idx="1"/>
          </p:nvPr>
        </p:nvSpPr>
        <p:spPr/>
        <p:txBody>
          <a:bodyPr>
            <a:normAutofit/>
          </a:bodyPr>
          <a:lstStyle/>
          <a:p>
            <a:endParaRPr lang="en-US" sz="1800" dirty="0"/>
          </a:p>
          <a:p>
            <a:r>
              <a:rPr lang="en-US" sz="1800" dirty="0"/>
              <a:t>Starting Balance (MWh)</a:t>
            </a:r>
          </a:p>
          <a:p>
            <a:r>
              <a:rPr lang="en-US" sz="1800" dirty="0"/>
              <a:t>Add: Charging subject to Maximum Capacity (MW)</a:t>
            </a:r>
          </a:p>
          <a:p>
            <a:r>
              <a:rPr lang="en-US" sz="1800" dirty="0"/>
              <a:t>Less: Losses from Round Trip Efficiency (MW)</a:t>
            </a:r>
          </a:p>
          <a:p>
            <a:r>
              <a:rPr lang="en-US" sz="1800" dirty="0"/>
              <a:t>Less: Discharge subject to Battery Balance (MW)</a:t>
            </a:r>
          </a:p>
          <a:p>
            <a:r>
              <a:rPr lang="en-US" sz="1800" dirty="0"/>
              <a:t>Closing Balance (MWh)</a:t>
            </a:r>
          </a:p>
          <a:p>
            <a:endParaRPr lang="en-US" sz="1800" dirty="0"/>
          </a:p>
          <a:p>
            <a:r>
              <a:rPr lang="en-US" sz="1800" dirty="0"/>
              <a:t>Define capacity as MWh</a:t>
            </a:r>
          </a:p>
          <a:p>
            <a:r>
              <a:rPr lang="en-US" sz="1800" dirty="0"/>
              <a:t>Can make limit on MW charge and discharge</a:t>
            </a:r>
          </a:p>
          <a:p>
            <a:r>
              <a:rPr lang="en-US" sz="1800" dirty="0"/>
              <a:t>Can use to evaluate best size of battery</a:t>
            </a:r>
          </a:p>
          <a:p>
            <a:endParaRPr lang="en-US" sz="1800" dirty="0"/>
          </a:p>
        </p:txBody>
      </p:sp>
    </p:spTree>
    <p:extLst>
      <p:ext uri="{BB962C8B-B14F-4D97-AF65-F5344CB8AC3E}">
        <p14:creationId xmlns:p14="http://schemas.microsoft.com/office/powerpoint/2010/main" val="372654944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0B3A-F4DC-15AE-05FA-064F31C2B472}"/>
              </a:ext>
            </a:extLst>
          </p:cNvPr>
          <p:cNvSpPr>
            <a:spLocks noGrp="1"/>
          </p:cNvSpPr>
          <p:nvPr>
            <p:ph type="title"/>
          </p:nvPr>
        </p:nvSpPr>
        <p:spPr/>
        <p:txBody>
          <a:bodyPr>
            <a:normAutofit fontScale="90000"/>
          </a:bodyPr>
          <a:lstStyle/>
          <a:p>
            <a:r>
              <a:rPr lang="en-US" dirty="0"/>
              <a:t>Cost and Benefit Analysis – Cannot Combine the Frequency and the Storage Savings</a:t>
            </a:r>
          </a:p>
        </p:txBody>
      </p:sp>
      <p:sp>
        <p:nvSpPr>
          <p:cNvPr id="3" name="Content Placeholder 2">
            <a:extLst>
              <a:ext uri="{FF2B5EF4-FFF2-40B4-BE49-F238E27FC236}">
                <a16:creationId xmlns:a16="http://schemas.microsoft.com/office/drawing/2014/main" id="{F93E324F-4622-7439-FA82-031B09CD17A6}"/>
              </a:ext>
            </a:extLst>
          </p:cNvPr>
          <p:cNvSpPr>
            <a:spLocks noGrp="1"/>
          </p:cNvSpPr>
          <p:nvPr>
            <p:ph idx="1"/>
          </p:nvPr>
        </p:nvSpPr>
        <p:spPr>
          <a:xfrm>
            <a:off x="304800" y="1513489"/>
            <a:ext cx="8519160" cy="4558127"/>
          </a:xfrm>
        </p:spPr>
        <p:txBody>
          <a:bodyPr/>
          <a:lstStyle/>
          <a:p>
            <a:r>
              <a:rPr lang="en-US" dirty="0"/>
              <a:t>Compare the Cost and the Savings</a:t>
            </a:r>
          </a:p>
          <a:p>
            <a:r>
              <a:rPr lang="en-US" dirty="0"/>
              <a:t>Frequency Problems at Mine and Lose Power</a:t>
            </a:r>
          </a:p>
          <a:p>
            <a:r>
              <a:rPr lang="en-US" dirty="0"/>
              <a:t>Value of Frequency versus On and Off Peak</a:t>
            </a:r>
          </a:p>
          <a:p>
            <a:endParaRPr lang="en-US" dirty="0"/>
          </a:p>
        </p:txBody>
      </p:sp>
      <p:pic>
        <p:nvPicPr>
          <p:cNvPr id="5" name="Picture 4">
            <a:extLst>
              <a:ext uri="{FF2B5EF4-FFF2-40B4-BE49-F238E27FC236}">
                <a16:creationId xmlns:a16="http://schemas.microsoft.com/office/drawing/2014/main" id="{6CBA2995-604F-0D39-7887-59C2EE40DDFF}"/>
              </a:ext>
            </a:extLst>
          </p:cNvPr>
          <p:cNvPicPr>
            <a:picLocks noChangeAspect="1"/>
          </p:cNvPicPr>
          <p:nvPr/>
        </p:nvPicPr>
        <p:blipFill>
          <a:blip r:embed="rId2"/>
          <a:stretch>
            <a:fillRect/>
          </a:stretch>
        </p:blipFill>
        <p:spPr>
          <a:xfrm>
            <a:off x="5249333" y="1667741"/>
            <a:ext cx="3442291" cy="3167348"/>
          </a:xfrm>
          <a:prstGeom prst="rect">
            <a:avLst/>
          </a:prstGeom>
        </p:spPr>
      </p:pic>
    </p:spTree>
    <p:extLst>
      <p:ext uri="{BB962C8B-B14F-4D97-AF65-F5344CB8AC3E}">
        <p14:creationId xmlns:p14="http://schemas.microsoft.com/office/powerpoint/2010/main" val="321574518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D040-E724-42E8-9A00-5613C9B51479}"/>
              </a:ext>
            </a:extLst>
          </p:cNvPr>
          <p:cNvSpPr>
            <a:spLocks noGrp="1"/>
          </p:cNvSpPr>
          <p:nvPr>
            <p:ph type="ctrTitle"/>
          </p:nvPr>
        </p:nvSpPr>
        <p:spPr>
          <a:xfrm>
            <a:off x="597728" y="2308043"/>
            <a:ext cx="5562440" cy="2244705"/>
          </a:xfrm>
        </p:spPr>
        <p:txBody>
          <a:bodyPr/>
          <a:lstStyle/>
          <a:p>
            <a:r>
              <a:rPr lang="en-US" dirty="0"/>
              <a:t>Batteries for Ancillary Services</a:t>
            </a:r>
          </a:p>
        </p:txBody>
      </p:sp>
    </p:spTree>
    <p:extLst>
      <p:ext uri="{BB962C8B-B14F-4D97-AF65-F5344CB8AC3E}">
        <p14:creationId xmlns:p14="http://schemas.microsoft.com/office/powerpoint/2010/main" val="1222912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BF16-7E33-91AC-DBB9-A30EBC78C49E}"/>
              </a:ext>
            </a:extLst>
          </p:cNvPr>
          <p:cNvSpPr>
            <a:spLocks noGrp="1"/>
          </p:cNvSpPr>
          <p:nvPr>
            <p:ph type="title"/>
          </p:nvPr>
        </p:nvSpPr>
        <p:spPr/>
        <p:txBody>
          <a:bodyPr/>
          <a:lstStyle/>
          <a:p>
            <a:r>
              <a:rPr lang="en-US" dirty="0"/>
              <a:t>Overview of Section</a:t>
            </a:r>
          </a:p>
        </p:txBody>
      </p:sp>
      <p:sp>
        <p:nvSpPr>
          <p:cNvPr id="3" name="Content Placeholder 2">
            <a:extLst>
              <a:ext uri="{FF2B5EF4-FFF2-40B4-BE49-F238E27FC236}">
                <a16:creationId xmlns:a16="http://schemas.microsoft.com/office/drawing/2014/main" id="{B497E070-63DC-4B85-7696-9D5271C710E0}"/>
              </a:ext>
            </a:extLst>
          </p:cNvPr>
          <p:cNvSpPr>
            <a:spLocks noGrp="1"/>
          </p:cNvSpPr>
          <p:nvPr>
            <p:ph idx="1"/>
          </p:nvPr>
        </p:nvSpPr>
        <p:spPr/>
        <p:txBody>
          <a:bodyPr/>
          <a:lstStyle/>
          <a:p>
            <a:r>
              <a:rPr lang="en-US" sz="1600" dirty="0"/>
              <a:t>Background for Financing</a:t>
            </a:r>
          </a:p>
          <a:p>
            <a:pPr lvl="1"/>
            <a:r>
              <a:rPr lang="en-US" sz="1400" dirty="0"/>
              <a:t>Understand how Solar, Wind and Batteries work</a:t>
            </a:r>
          </a:p>
          <a:p>
            <a:pPr lvl="1"/>
            <a:r>
              <a:rPr lang="en-US" sz="1400" dirty="0"/>
              <a:t>Understand the Cost Drivers and Trend</a:t>
            </a:r>
          </a:p>
          <a:p>
            <a:pPr lvl="1"/>
            <a:r>
              <a:rPr lang="en-US" sz="1400" dirty="0"/>
              <a:t>Understand Resource</a:t>
            </a:r>
          </a:p>
          <a:p>
            <a:pPr lvl="1"/>
            <a:r>
              <a:rPr lang="en-US" sz="1400" dirty="0"/>
              <a:t>Understand Other Technical Details</a:t>
            </a:r>
          </a:p>
          <a:p>
            <a:pPr lvl="1"/>
            <a:r>
              <a:rPr lang="en-US" sz="1400" dirty="0"/>
              <a:t>Understand Structure of PPA’s</a:t>
            </a:r>
          </a:p>
        </p:txBody>
      </p:sp>
      <p:sp>
        <p:nvSpPr>
          <p:cNvPr id="4" name="Slide Number Placeholder 3">
            <a:extLst>
              <a:ext uri="{FF2B5EF4-FFF2-40B4-BE49-F238E27FC236}">
                <a16:creationId xmlns:a16="http://schemas.microsoft.com/office/drawing/2014/main" id="{7CD9532A-DBE5-4E8D-B2B2-A9A9B65451C3}"/>
              </a:ext>
            </a:extLst>
          </p:cNvPr>
          <p:cNvSpPr>
            <a:spLocks noGrp="1"/>
          </p:cNvSpPr>
          <p:nvPr>
            <p:ph type="sldNum" sz="quarter" idx="12"/>
          </p:nvPr>
        </p:nvSpPr>
        <p:spPr/>
        <p:txBody>
          <a:bodyPr/>
          <a:lstStyle/>
          <a:p>
            <a:fld id="{EB241CD2-1E45-42A3-B213-66A034DF9A3B}" type="slidenum">
              <a:rPr lang="en-GB" smtClean="0"/>
              <a:t>19</a:t>
            </a:fld>
            <a:endParaRPr lang="en-GB" dirty="0"/>
          </a:p>
        </p:txBody>
      </p:sp>
    </p:spTree>
    <p:extLst>
      <p:ext uri="{BB962C8B-B14F-4D97-AF65-F5344CB8AC3E}">
        <p14:creationId xmlns:p14="http://schemas.microsoft.com/office/powerpoint/2010/main" val="224338330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B9170-3DA6-5FB4-B328-938A4389FCFB}"/>
              </a:ext>
            </a:extLst>
          </p:cNvPr>
          <p:cNvSpPr>
            <a:spLocks noGrp="1"/>
          </p:cNvSpPr>
          <p:nvPr>
            <p:ph type="title"/>
          </p:nvPr>
        </p:nvSpPr>
        <p:spPr/>
        <p:txBody>
          <a:bodyPr/>
          <a:lstStyle/>
          <a:p>
            <a:r>
              <a:rPr lang="en-US" dirty="0"/>
              <a:t>Hourly May Mask Shorter Term Variability</a:t>
            </a:r>
          </a:p>
        </p:txBody>
      </p:sp>
      <p:sp>
        <p:nvSpPr>
          <p:cNvPr id="3" name="Content Placeholder 2">
            <a:extLst>
              <a:ext uri="{FF2B5EF4-FFF2-40B4-BE49-F238E27FC236}">
                <a16:creationId xmlns:a16="http://schemas.microsoft.com/office/drawing/2014/main" id="{81F91EFB-001F-9C4E-CBF0-77B505EF61D6}"/>
              </a:ext>
            </a:extLst>
          </p:cNvPr>
          <p:cNvSpPr>
            <a:spLocks noGrp="1"/>
          </p:cNvSpPr>
          <p:nvPr>
            <p:ph idx="1"/>
          </p:nvPr>
        </p:nvSpPr>
        <p:spPr/>
        <p:txBody>
          <a:bodyPr/>
          <a:lstStyle/>
          <a:p>
            <a:r>
              <a:rPr lang="en-US" dirty="0"/>
              <a:t>Note the variation in the solar irradiation.</a:t>
            </a:r>
          </a:p>
          <a:p>
            <a:endParaRPr lang="en-US" dirty="0"/>
          </a:p>
        </p:txBody>
      </p:sp>
      <p:pic>
        <p:nvPicPr>
          <p:cNvPr id="5" name="Picture 4">
            <a:extLst>
              <a:ext uri="{FF2B5EF4-FFF2-40B4-BE49-F238E27FC236}">
                <a16:creationId xmlns:a16="http://schemas.microsoft.com/office/drawing/2014/main" id="{7FDB2635-0534-BC6D-C3B7-133FDC070E77}"/>
              </a:ext>
            </a:extLst>
          </p:cNvPr>
          <p:cNvPicPr>
            <a:picLocks noChangeAspect="1"/>
          </p:cNvPicPr>
          <p:nvPr/>
        </p:nvPicPr>
        <p:blipFill>
          <a:blip r:embed="rId2"/>
          <a:stretch>
            <a:fillRect/>
          </a:stretch>
        </p:blipFill>
        <p:spPr>
          <a:xfrm>
            <a:off x="1429352" y="1800279"/>
            <a:ext cx="6831530" cy="4349060"/>
          </a:xfrm>
          <a:prstGeom prst="rect">
            <a:avLst/>
          </a:prstGeom>
        </p:spPr>
      </p:pic>
    </p:spTree>
    <p:extLst>
      <p:ext uri="{BB962C8B-B14F-4D97-AF65-F5344CB8AC3E}">
        <p14:creationId xmlns:p14="http://schemas.microsoft.com/office/powerpoint/2010/main" val="312223571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D45563-0EEC-4175-AF85-7216E21AEA5E}"/>
              </a:ext>
            </a:extLst>
          </p:cNvPr>
          <p:cNvSpPr>
            <a:spLocks noGrp="1"/>
          </p:cNvSpPr>
          <p:nvPr>
            <p:ph type="title"/>
          </p:nvPr>
        </p:nvSpPr>
        <p:spPr/>
        <p:txBody>
          <a:bodyPr>
            <a:normAutofit/>
          </a:bodyPr>
          <a:lstStyle/>
          <a:p>
            <a:r>
              <a:rPr lang="en-US" dirty="0"/>
              <a:t>General Discussion of Ancillary Reserves</a:t>
            </a:r>
          </a:p>
        </p:txBody>
      </p:sp>
      <p:sp>
        <p:nvSpPr>
          <p:cNvPr id="2" name="Content Placeholder 1">
            <a:extLst>
              <a:ext uri="{FF2B5EF4-FFF2-40B4-BE49-F238E27FC236}">
                <a16:creationId xmlns:a16="http://schemas.microsoft.com/office/drawing/2014/main" id="{9538FA0D-48B0-4568-92CA-9EF28BB59D12}"/>
              </a:ext>
            </a:extLst>
          </p:cNvPr>
          <p:cNvSpPr>
            <a:spLocks noGrp="1"/>
          </p:cNvSpPr>
          <p:nvPr>
            <p:ph idx="1"/>
          </p:nvPr>
        </p:nvSpPr>
        <p:spPr/>
        <p:txBody>
          <a:bodyPr>
            <a:normAutofit/>
          </a:bodyPr>
          <a:lstStyle/>
          <a:p>
            <a:r>
              <a:rPr lang="en-US" dirty="0"/>
              <a:t>Ancillary services are generators or other service providers that are synchronized to the grid and are able to rapidly increase output in three major categories: contingency, regulation, and flexibility reserves. </a:t>
            </a:r>
          </a:p>
          <a:p>
            <a:r>
              <a:rPr lang="en-US" dirty="0"/>
              <a:t>The contingency reserve requirement is assumed to be constant for all hours of the year and corresponds to a spinning reserve equal to about 3% of peak load and about 4.5% of the average load. </a:t>
            </a:r>
          </a:p>
          <a:p>
            <a:r>
              <a:rPr lang="en-US" dirty="0"/>
              <a:t>Another way to think of “spinning reserves” are the backup or redundancy built into the grid. Basically, we slightly overbuild the total generation needed so the grid can be provided with ancillary services making good quality power possible.</a:t>
            </a:r>
          </a:p>
          <a:p>
            <a:endParaRPr lang="en-US" dirty="0"/>
          </a:p>
        </p:txBody>
      </p:sp>
      <p:sp>
        <p:nvSpPr>
          <p:cNvPr id="4" name="Slide Number Placeholder 3">
            <a:extLst>
              <a:ext uri="{FF2B5EF4-FFF2-40B4-BE49-F238E27FC236}">
                <a16:creationId xmlns:a16="http://schemas.microsoft.com/office/drawing/2014/main" id="{49554658-9A45-44D7-B708-DB78A41EF81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191</a:t>
            </a:fld>
            <a:endParaRPr lang="ko-KR" altLang="en-US" dirty="0"/>
          </a:p>
        </p:txBody>
      </p:sp>
    </p:spTree>
    <p:extLst>
      <p:ext uri="{BB962C8B-B14F-4D97-AF65-F5344CB8AC3E}">
        <p14:creationId xmlns:p14="http://schemas.microsoft.com/office/powerpoint/2010/main" val="35251806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881D0-354A-C060-290E-F27F552B51A0}"/>
              </a:ext>
            </a:extLst>
          </p:cNvPr>
          <p:cNvSpPr>
            <a:spLocks noGrp="1"/>
          </p:cNvSpPr>
          <p:nvPr>
            <p:ph type="title"/>
          </p:nvPr>
        </p:nvSpPr>
        <p:spPr/>
        <p:txBody>
          <a:bodyPr/>
          <a:lstStyle/>
          <a:p>
            <a:r>
              <a:rPr lang="en-US" dirty="0"/>
              <a:t>Case of Short-term Ancillary Services</a:t>
            </a:r>
          </a:p>
        </p:txBody>
      </p:sp>
      <p:sp>
        <p:nvSpPr>
          <p:cNvPr id="3" name="Content Placeholder 2">
            <a:extLst>
              <a:ext uri="{FF2B5EF4-FFF2-40B4-BE49-F238E27FC236}">
                <a16:creationId xmlns:a16="http://schemas.microsoft.com/office/drawing/2014/main" id="{7907B122-8367-565C-036A-DC208DF035AD}"/>
              </a:ext>
            </a:extLst>
          </p:cNvPr>
          <p:cNvSpPr>
            <a:spLocks noGrp="1"/>
          </p:cNvSpPr>
          <p:nvPr>
            <p:ph idx="1"/>
          </p:nvPr>
        </p:nvSpPr>
        <p:spPr>
          <a:xfrm>
            <a:off x="304800" y="1209675"/>
            <a:ext cx="4661338" cy="4655097"/>
          </a:xfrm>
        </p:spPr>
        <p:txBody>
          <a:bodyPr>
            <a:normAutofit/>
          </a:bodyPr>
          <a:lstStyle/>
          <a:p>
            <a:pPr algn="l"/>
            <a:r>
              <a:rPr lang="en-US" sz="2000" dirty="0"/>
              <a:t>Recall the firming of solar.</a:t>
            </a:r>
          </a:p>
          <a:p>
            <a:pPr algn="l"/>
            <a:r>
              <a:rPr lang="en-US" sz="2000" dirty="0"/>
              <a:t>Assume limited storage for short-term fluctuations – 10% of Solar</a:t>
            </a:r>
          </a:p>
          <a:p>
            <a:pPr algn="l"/>
            <a:r>
              <a:rPr lang="en-US" sz="2000" dirty="0"/>
              <a:t>Use a higher cost to reflect the higher kW relative to kWh – Assume $450/kWh to $550/kWh depending on the hours or minutes of storage.</a:t>
            </a:r>
          </a:p>
          <a:p>
            <a:pPr algn="l"/>
            <a:r>
              <a:rPr lang="en-US" sz="2000" dirty="0"/>
              <a:t>Assume a lifespan of 10 years (discussion of the number of full cycles).</a:t>
            </a:r>
          </a:p>
          <a:p>
            <a:pPr algn="l"/>
            <a:r>
              <a:rPr lang="en-US" sz="2000" dirty="0"/>
              <a:t>Use alternative storage amounts ranging from 15 minutes to two hours.</a:t>
            </a:r>
          </a:p>
          <a:p>
            <a:pPr algn="l"/>
            <a:r>
              <a:rPr lang="en-US" sz="2000" dirty="0"/>
              <a:t>Assume the battery capacity is ½ of the solar project.</a:t>
            </a:r>
          </a:p>
          <a:p>
            <a:pPr algn="l"/>
            <a:endParaRPr lang="en-US" sz="2000" dirty="0"/>
          </a:p>
        </p:txBody>
      </p:sp>
      <p:pic>
        <p:nvPicPr>
          <p:cNvPr id="4" name="Picture 3">
            <a:extLst>
              <a:ext uri="{FF2B5EF4-FFF2-40B4-BE49-F238E27FC236}">
                <a16:creationId xmlns:a16="http://schemas.microsoft.com/office/drawing/2014/main" id="{D0DA3451-739C-ADB5-96F1-97C63126EFAE}"/>
              </a:ext>
            </a:extLst>
          </p:cNvPr>
          <p:cNvPicPr>
            <a:picLocks noChangeAspect="1"/>
          </p:cNvPicPr>
          <p:nvPr/>
        </p:nvPicPr>
        <p:blipFill>
          <a:blip r:embed="rId2"/>
          <a:stretch>
            <a:fillRect/>
          </a:stretch>
        </p:blipFill>
        <p:spPr>
          <a:xfrm>
            <a:off x="4878305" y="2071195"/>
            <a:ext cx="4265695" cy="2715609"/>
          </a:xfrm>
          <a:prstGeom prst="rect">
            <a:avLst/>
          </a:prstGeom>
        </p:spPr>
      </p:pic>
    </p:spTree>
    <p:extLst>
      <p:ext uri="{BB962C8B-B14F-4D97-AF65-F5344CB8AC3E}">
        <p14:creationId xmlns:p14="http://schemas.microsoft.com/office/powerpoint/2010/main" val="5188952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75278-1966-BC45-6FF7-BCD8D3F182F3}"/>
              </a:ext>
            </a:extLst>
          </p:cNvPr>
          <p:cNvSpPr>
            <a:spLocks noGrp="1"/>
          </p:cNvSpPr>
          <p:nvPr>
            <p:ph type="title"/>
          </p:nvPr>
        </p:nvSpPr>
        <p:spPr/>
        <p:txBody>
          <a:bodyPr/>
          <a:lstStyle/>
          <a:p>
            <a:r>
              <a:rPr lang="en-US" dirty="0"/>
              <a:t>Storage Diagram</a:t>
            </a:r>
          </a:p>
        </p:txBody>
      </p:sp>
      <p:sp>
        <p:nvSpPr>
          <p:cNvPr id="3" name="Content Placeholder 2">
            <a:extLst>
              <a:ext uri="{FF2B5EF4-FFF2-40B4-BE49-F238E27FC236}">
                <a16:creationId xmlns:a16="http://schemas.microsoft.com/office/drawing/2014/main" id="{1350FB72-A25C-F0B5-955A-B4ECD44C05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33C6541F-732F-AA4C-376F-EFC97CBD7615}"/>
              </a:ext>
            </a:extLst>
          </p:cNvPr>
          <p:cNvPicPr>
            <a:picLocks noChangeAspect="1"/>
          </p:cNvPicPr>
          <p:nvPr/>
        </p:nvPicPr>
        <p:blipFill>
          <a:blip r:embed="rId2"/>
          <a:stretch>
            <a:fillRect/>
          </a:stretch>
        </p:blipFill>
        <p:spPr>
          <a:xfrm>
            <a:off x="1253211" y="1513698"/>
            <a:ext cx="6858957" cy="4658375"/>
          </a:xfrm>
          <a:prstGeom prst="rect">
            <a:avLst/>
          </a:prstGeom>
        </p:spPr>
      </p:pic>
    </p:spTree>
    <p:extLst>
      <p:ext uri="{BB962C8B-B14F-4D97-AF65-F5344CB8AC3E}">
        <p14:creationId xmlns:p14="http://schemas.microsoft.com/office/powerpoint/2010/main" val="97207721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25F6-3742-F55A-74E7-86B7D2105475}"/>
              </a:ext>
            </a:extLst>
          </p:cNvPr>
          <p:cNvSpPr>
            <a:spLocks noGrp="1"/>
          </p:cNvSpPr>
          <p:nvPr>
            <p:ph type="title"/>
          </p:nvPr>
        </p:nvSpPr>
        <p:spPr/>
        <p:txBody>
          <a:bodyPr>
            <a:normAutofit fontScale="90000"/>
          </a:bodyPr>
          <a:lstStyle/>
          <a:p>
            <a:r>
              <a:rPr lang="en-US" dirty="0"/>
              <a:t>Time for Ramping Plant and Need of Batteries for Ancillary Service </a:t>
            </a:r>
          </a:p>
        </p:txBody>
      </p:sp>
      <p:sp>
        <p:nvSpPr>
          <p:cNvPr id="3" name="Content Placeholder 2">
            <a:extLst>
              <a:ext uri="{FF2B5EF4-FFF2-40B4-BE49-F238E27FC236}">
                <a16:creationId xmlns:a16="http://schemas.microsoft.com/office/drawing/2014/main" id="{73A90F0E-B5C7-34F4-574C-5AE2C1100F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B890F9-16DC-C9DB-1BA3-AC35CBA53E57}"/>
              </a:ext>
            </a:extLst>
          </p:cNvPr>
          <p:cNvPicPr>
            <a:picLocks noChangeAspect="1"/>
          </p:cNvPicPr>
          <p:nvPr/>
        </p:nvPicPr>
        <p:blipFill>
          <a:blip r:embed="rId2"/>
          <a:stretch>
            <a:fillRect/>
          </a:stretch>
        </p:blipFill>
        <p:spPr>
          <a:xfrm>
            <a:off x="1175863" y="1085523"/>
            <a:ext cx="6792273" cy="4686954"/>
          </a:xfrm>
          <a:prstGeom prst="rect">
            <a:avLst/>
          </a:prstGeom>
        </p:spPr>
      </p:pic>
    </p:spTree>
    <p:extLst>
      <p:ext uri="{BB962C8B-B14F-4D97-AF65-F5344CB8AC3E}">
        <p14:creationId xmlns:p14="http://schemas.microsoft.com/office/powerpoint/2010/main" val="117427160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82F7-78BC-8C02-1EFC-B7BDCBB4DABE}"/>
              </a:ext>
            </a:extLst>
          </p:cNvPr>
          <p:cNvSpPr>
            <a:spLocks noGrp="1"/>
          </p:cNvSpPr>
          <p:nvPr>
            <p:ph type="title"/>
          </p:nvPr>
        </p:nvSpPr>
        <p:spPr/>
        <p:txBody>
          <a:bodyPr/>
          <a:lstStyle/>
          <a:p>
            <a:r>
              <a:rPr lang="en-US" dirty="0"/>
              <a:t>Ancillary Services, Duration and Cycles</a:t>
            </a:r>
          </a:p>
        </p:txBody>
      </p:sp>
      <p:pic>
        <p:nvPicPr>
          <p:cNvPr id="5" name="Content Placeholder 4">
            <a:extLst>
              <a:ext uri="{FF2B5EF4-FFF2-40B4-BE49-F238E27FC236}">
                <a16:creationId xmlns:a16="http://schemas.microsoft.com/office/drawing/2014/main" id="{26D5F8D3-C773-16F7-DB9B-ED919BDBFB81}"/>
              </a:ext>
            </a:extLst>
          </p:cNvPr>
          <p:cNvPicPr>
            <a:picLocks noGrp="1" noChangeAspect="1"/>
          </p:cNvPicPr>
          <p:nvPr>
            <p:ph idx="1"/>
          </p:nvPr>
        </p:nvPicPr>
        <p:blipFill>
          <a:blip r:embed="rId2"/>
          <a:stretch>
            <a:fillRect/>
          </a:stretch>
        </p:blipFill>
        <p:spPr>
          <a:xfrm>
            <a:off x="1371600" y="1291289"/>
            <a:ext cx="6400800" cy="1190022"/>
          </a:xfrm>
        </p:spPr>
      </p:pic>
      <p:pic>
        <p:nvPicPr>
          <p:cNvPr id="7" name="Picture 6">
            <a:extLst>
              <a:ext uri="{FF2B5EF4-FFF2-40B4-BE49-F238E27FC236}">
                <a16:creationId xmlns:a16="http://schemas.microsoft.com/office/drawing/2014/main" id="{5B170A02-E30B-DB8C-E498-4AF7B70E59D5}"/>
              </a:ext>
            </a:extLst>
          </p:cNvPr>
          <p:cNvPicPr>
            <a:picLocks noChangeAspect="1"/>
          </p:cNvPicPr>
          <p:nvPr/>
        </p:nvPicPr>
        <p:blipFill>
          <a:blip r:embed="rId3"/>
          <a:stretch>
            <a:fillRect/>
          </a:stretch>
        </p:blipFill>
        <p:spPr>
          <a:xfrm>
            <a:off x="1371600" y="2600811"/>
            <a:ext cx="6243041" cy="3914288"/>
          </a:xfrm>
          <a:prstGeom prst="rect">
            <a:avLst/>
          </a:prstGeom>
        </p:spPr>
      </p:pic>
    </p:spTree>
    <p:extLst>
      <p:ext uri="{BB962C8B-B14F-4D97-AF65-F5344CB8AC3E}">
        <p14:creationId xmlns:p14="http://schemas.microsoft.com/office/powerpoint/2010/main" val="393138774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3F4803-A40A-4DC6-9CA8-BC5361BCA022}"/>
              </a:ext>
            </a:extLst>
          </p:cNvPr>
          <p:cNvSpPr>
            <a:spLocks noGrp="1"/>
          </p:cNvSpPr>
          <p:nvPr>
            <p:ph type="title"/>
          </p:nvPr>
        </p:nvSpPr>
        <p:spPr/>
        <p:txBody>
          <a:bodyPr/>
          <a:lstStyle/>
          <a:p>
            <a:r>
              <a:rPr lang="en-US" dirty="0"/>
              <a:t>What Really are Ancillary Services</a:t>
            </a:r>
          </a:p>
        </p:txBody>
      </p:sp>
      <p:sp>
        <p:nvSpPr>
          <p:cNvPr id="2" name="Content Placeholder 1">
            <a:extLst>
              <a:ext uri="{FF2B5EF4-FFF2-40B4-BE49-F238E27FC236}">
                <a16:creationId xmlns:a16="http://schemas.microsoft.com/office/drawing/2014/main" id="{D288D2AC-7127-42BB-98D6-37CAEE34EBAE}"/>
              </a:ext>
            </a:extLst>
          </p:cNvPr>
          <p:cNvSpPr>
            <a:spLocks noGrp="1"/>
          </p:cNvSpPr>
          <p:nvPr>
            <p:ph idx="1"/>
          </p:nvPr>
        </p:nvSpPr>
        <p:spPr/>
        <p:txBody>
          <a:bodyPr/>
          <a:lstStyle/>
          <a:p>
            <a:r>
              <a:rPr lang="en-US" dirty="0"/>
              <a:t>Which are affected by wind and solar </a:t>
            </a:r>
          </a:p>
          <a:p>
            <a:endParaRPr lang="en-US" dirty="0"/>
          </a:p>
        </p:txBody>
      </p:sp>
      <p:sp>
        <p:nvSpPr>
          <p:cNvPr id="4" name="Slide Number Placeholder 3">
            <a:extLst>
              <a:ext uri="{FF2B5EF4-FFF2-40B4-BE49-F238E27FC236}">
                <a16:creationId xmlns:a16="http://schemas.microsoft.com/office/drawing/2014/main" id="{958CCB8D-EE91-437A-ADC6-9DA17B6C7E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196</a:t>
            </a:fld>
            <a:endParaRPr lang="ko-KR" altLang="en-US" dirty="0"/>
          </a:p>
        </p:txBody>
      </p:sp>
      <p:pic>
        <p:nvPicPr>
          <p:cNvPr id="6" name="Picture 5">
            <a:extLst>
              <a:ext uri="{FF2B5EF4-FFF2-40B4-BE49-F238E27FC236}">
                <a16:creationId xmlns:a16="http://schemas.microsoft.com/office/drawing/2014/main" id="{BEF66A91-817C-4022-B7D0-E637C3F802F8}"/>
              </a:ext>
            </a:extLst>
          </p:cNvPr>
          <p:cNvPicPr>
            <a:picLocks noChangeAspect="1"/>
          </p:cNvPicPr>
          <p:nvPr/>
        </p:nvPicPr>
        <p:blipFill>
          <a:blip r:embed="rId2"/>
          <a:stretch>
            <a:fillRect/>
          </a:stretch>
        </p:blipFill>
        <p:spPr>
          <a:xfrm>
            <a:off x="1475118" y="2239272"/>
            <a:ext cx="5866920" cy="3848584"/>
          </a:xfrm>
          <a:prstGeom prst="rect">
            <a:avLst/>
          </a:prstGeom>
        </p:spPr>
      </p:pic>
    </p:spTree>
    <p:extLst>
      <p:ext uri="{BB962C8B-B14F-4D97-AF65-F5344CB8AC3E}">
        <p14:creationId xmlns:p14="http://schemas.microsoft.com/office/powerpoint/2010/main" val="288514917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B8570B-2B3A-4330-A597-745E9F474687}"/>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F97236B4-9B70-4081-A460-C378E29663B1}"/>
              </a:ext>
            </a:extLst>
          </p:cNvPr>
          <p:cNvPicPr>
            <a:picLocks noGrp="1" noChangeAspect="1"/>
          </p:cNvPicPr>
          <p:nvPr>
            <p:ph idx="1"/>
          </p:nvPr>
        </p:nvPicPr>
        <p:blipFill>
          <a:blip r:embed="rId2"/>
          <a:stretch>
            <a:fillRect/>
          </a:stretch>
        </p:blipFill>
        <p:spPr>
          <a:xfrm>
            <a:off x="304800" y="1384589"/>
            <a:ext cx="8316913" cy="4342821"/>
          </a:xfrm>
        </p:spPr>
      </p:pic>
      <p:sp>
        <p:nvSpPr>
          <p:cNvPr id="4" name="Slide Number Placeholder 3">
            <a:extLst>
              <a:ext uri="{FF2B5EF4-FFF2-40B4-BE49-F238E27FC236}">
                <a16:creationId xmlns:a16="http://schemas.microsoft.com/office/drawing/2014/main" id="{805D20E7-3DC0-4EB9-BD0F-BBD82C151E9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197</a:t>
            </a:fld>
            <a:endParaRPr lang="ko-KR" altLang="en-US" dirty="0"/>
          </a:p>
        </p:txBody>
      </p:sp>
    </p:spTree>
    <p:extLst>
      <p:ext uri="{BB962C8B-B14F-4D97-AF65-F5344CB8AC3E}">
        <p14:creationId xmlns:p14="http://schemas.microsoft.com/office/powerpoint/2010/main" val="197563307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A19C30-0193-4568-9E83-3DA6E8D2B8D2}"/>
              </a:ext>
            </a:extLst>
          </p:cNvPr>
          <p:cNvSpPr>
            <a:spLocks noGrp="1"/>
          </p:cNvSpPr>
          <p:nvPr>
            <p:ph type="title"/>
          </p:nvPr>
        </p:nvSpPr>
        <p:spPr/>
        <p:txBody>
          <a:bodyPr/>
          <a:lstStyle/>
          <a:p>
            <a:r>
              <a:rPr lang="en-US" dirty="0"/>
              <a:t>Ancillary Service Example</a:t>
            </a:r>
          </a:p>
        </p:txBody>
      </p:sp>
      <p:pic>
        <p:nvPicPr>
          <p:cNvPr id="6" name="Content Placeholder 5">
            <a:extLst>
              <a:ext uri="{FF2B5EF4-FFF2-40B4-BE49-F238E27FC236}">
                <a16:creationId xmlns:a16="http://schemas.microsoft.com/office/drawing/2014/main" id="{037A2B91-EC3F-47CF-8CB9-1D77E0CF2E0B}"/>
              </a:ext>
            </a:extLst>
          </p:cNvPr>
          <p:cNvPicPr>
            <a:picLocks noGrp="1" noChangeAspect="1"/>
          </p:cNvPicPr>
          <p:nvPr>
            <p:ph idx="1"/>
          </p:nvPr>
        </p:nvPicPr>
        <p:blipFill>
          <a:blip r:embed="rId2"/>
          <a:stretch>
            <a:fillRect/>
          </a:stretch>
        </p:blipFill>
        <p:spPr>
          <a:xfrm>
            <a:off x="304800" y="1322118"/>
            <a:ext cx="8316913" cy="4467763"/>
          </a:xfrm>
        </p:spPr>
      </p:pic>
      <p:sp>
        <p:nvSpPr>
          <p:cNvPr id="4" name="Slide Number Placeholder 3">
            <a:extLst>
              <a:ext uri="{FF2B5EF4-FFF2-40B4-BE49-F238E27FC236}">
                <a16:creationId xmlns:a16="http://schemas.microsoft.com/office/drawing/2014/main" id="{281A1F80-3170-4792-9D55-963322A00C7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198</a:t>
            </a:fld>
            <a:endParaRPr lang="ko-KR" altLang="en-US" dirty="0"/>
          </a:p>
        </p:txBody>
      </p:sp>
    </p:spTree>
    <p:extLst>
      <p:ext uri="{BB962C8B-B14F-4D97-AF65-F5344CB8AC3E}">
        <p14:creationId xmlns:p14="http://schemas.microsoft.com/office/powerpoint/2010/main" val="9551377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E94F1F-60C2-43FA-8C32-ECC537D35502}"/>
              </a:ext>
            </a:extLst>
          </p:cNvPr>
          <p:cNvSpPr>
            <a:spLocks noGrp="1"/>
          </p:cNvSpPr>
          <p:nvPr>
            <p:ph type="title"/>
          </p:nvPr>
        </p:nvSpPr>
        <p:spPr/>
        <p:txBody>
          <a:bodyPr>
            <a:normAutofit fontScale="90000"/>
          </a:bodyPr>
          <a:lstStyle/>
          <a:p>
            <a:r>
              <a:rPr lang="en-US" dirty="0"/>
              <a:t>Value of Ancillary Service – Measure in Amount per kW-year and not per kWh</a:t>
            </a:r>
          </a:p>
        </p:txBody>
      </p:sp>
      <p:sp>
        <p:nvSpPr>
          <p:cNvPr id="2" name="Content Placeholder 1">
            <a:extLst>
              <a:ext uri="{FF2B5EF4-FFF2-40B4-BE49-F238E27FC236}">
                <a16:creationId xmlns:a16="http://schemas.microsoft.com/office/drawing/2014/main" id="{8241958F-775C-42BA-BCE2-F58F51DC474C}"/>
              </a:ext>
            </a:extLst>
          </p:cNvPr>
          <p:cNvSpPr>
            <a:spLocks noGrp="1"/>
          </p:cNvSpPr>
          <p:nvPr>
            <p:ph idx="1"/>
          </p:nvPr>
        </p:nvSpPr>
        <p:spPr/>
        <p:txBody>
          <a:bodyPr/>
          <a:lstStyle/>
          <a:p>
            <a:r>
              <a:rPr lang="en-US" dirty="0">
                <a:solidFill>
                  <a:srgbClr val="0A0A0A"/>
                </a:solidFill>
                <a:latin typeface="Georgia" panose="02040502050405020303" pitchFamily="18" charset="0"/>
              </a:rPr>
              <a:t>F</a:t>
            </a:r>
            <a:r>
              <a:rPr lang="en-US" b="0" i="0" dirty="0">
                <a:solidFill>
                  <a:srgbClr val="0A0A0A"/>
                </a:solidFill>
                <a:effectLst/>
                <a:latin typeface="Georgia" panose="02040502050405020303" pitchFamily="18" charset="0"/>
              </a:rPr>
              <a:t>or a battery entering service in 2021 in the California ISO, PA Consulting projects a decline in ancillary service revenues:</a:t>
            </a:r>
          </a:p>
          <a:p>
            <a:pPr lvl="1"/>
            <a:r>
              <a:rPr lang="en-US" b="0" i="0" dirty="0">
                <a:solidFill>
                  <a:srgbClr val="0A0A0A"/>
                </a:solidFill>
                <a:effectLst/>
                <a:latin typeface="Georgia" panose="02040502050405020303" pitchFamily="18" charset="0"/>
              </a:rPr>
              <a:t>Over $70/kW-year in 2021, </a:t>
            </a:r>
          </a:p>
          <a:p>
            <a:pPr lvl="1"/>
            <a:r>
              <a:rPr lang="en-US" dirty="0">
                <a:solidFill>
                  <a:srgbClr val="0A0A0A"/>
                </a:solidFill>
                <a:latin typeface="Georgia" panose="02040502050405020303" pitchFamily="18" charset="0"/>
              </a:rPr>
              <a:t>Just</a:t>
            </a:r>
            <a:r>
              <a:rPr lang="en-US" b="0" i="0" dirty="0">
                <a:solidFill>
                  <a:srgbClr val="0A0A0A"/>
                </a:solidFill>
                <a:effectLst/>
                <a:latin typeface="Georgia" panose="02040502050405020303" pitchFamily="18" charset="0"/>
              </a:rPr>
              <a:t> over $10/kW-year by 2027</a:t>
            </a:r>
          </a:p>
          <a:p>
            <a:pPr marL="457200" lvl="1" indent="0">
              <a:buNone/>
            </a:pPr>
            <a:endParaRPr lang="en-US" dirty="0">
              <a:solidFill>
                <a:srgbClr val="0A0A0A"/>
              </a:solidFill>
              <a:latin typeface="Georgia" panose="02040502050405020303" pitchFamily="18" charset="0"/>
            </a:endParaRPr>
          </a:p>
          <a:p>
            <a:pPr marL="457200" lvl="1" indent="0">
              <a:buNone/>
            </a:pPr>
            <a:r>
              <a:rPr lang="en-US" b="0" i="0" dirty="0">
                <a:solidFill>
                  <a:srgbClr val="0A0A0A"/>
                </a:solidFill>
                <a:effectLst/>
                <a:latin typeface="Georgia" panose="02040502050405020303" pitchFamily="18" charset="0"/>
              </a:rPr>
              <a:t>as California’s regulation and spinning reserve markets become increasingly saturated with new battery storage.</a:t>
            </a:r>
            <a:endParaRPr lang="en-US" dirty="0"/>
          </a:p>
        </p:txBody>
      </p:sp>
      <p:sp>
        <p:nvSpPr>
          <p:cNvPr id="4" name="Slide Number Placeholder 3">
            <a:extLst>
              <a:ext uri="{FF2B5EF4-FFF2-40B4-BE49-F238E27FC236}">
                <a16:creationId xmlns:a16="http://schemas.microsoft.com/office/drawing/2014/main" id="{3580D7A3-5D88-4D79-91B2-3869B4C2A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199</a:t>
            </a:fld>
            <a:endParaRPr lang="ko-KR" altLang="en-US" dirty="0"/>
          </a:p>
        </p:txBody>
      </p:sp>
    </p:spTree>
    <p:extLst>
      <p:ext uri="{BB962C8B-B14F-4D97-AF65-F5344CB8AC3E}">
        <p14:creationId xmlns:p14="http://schemas.microsoft.com/office/powerpoint/2010/main" val="2660041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Teaching Style</a:t>
            </a:r>
          </a:p>
        </p:txBody>
      </p:sp>
      <p:sp>
        <p:nvSpPr>
          <p:cNvPr id="3" name="Content Placeholder 2"/>
          <p:cNvSpPr>
            <a:spLocks noGrp="1"/>
          </p:cNvSpPr>
          <p:nvPr>
            <p:ph idx="1"/>
          </p:nvPr>
        </p:nvSpPr>
        <p:spPr/>
        <p:txBody>
          <a:bodyPr>
            <a:normAutofit lnSpcReduction="10000"/>
          </a:bodyPr>
          <a:lstStyle/>
          <a:p>
            <a:r>
              <a:rPr lang="en-GB" sz="2400" dirty="0"/>
              <a:t>Participants will work through analysis of different renewable technologies</a:t>
            </a:r>
          </a:p>
          <a:p>
            <a:pPr lvl="1"/>
            <a:r>
              <a:rPr lang="en-GB" sz="2000" dirty="0"/>
              <a:t>Resource analysis</a:t>
            </a:r>
          </a:p>
          <a:p>
            <a:pPr lvl="1"/>
            <a:r>
              <a:rPr lang="en-GB" sz="2000" dirty="0"/>
              <a:t>LCOE and Pricing</a:t>
            </a:r>
          </a:p>
          <a:p>
            <a:pPr lvl="1"/>
            <a:r>
              <a:rPr lang="en-GB" sz="2000" dirty="0"/>
              <a:t>Financing </a:t>
            </a:r>
          </a:p>
          <a:p>
            <a:pPr lvl="1"/>
            <a:endParaRPr lang="en-GB" sz="2000" dirty="0"/>
          </a:p>
          <a:p>
            <a:pPr lvl="1"/>
            <a:r>
              <a:rPr lang="en-GB" sz="2000" dirty="0"/>
              <a:t>Construct renewable analysis with financial models</a:t>
            </a:r>
          </a:p>
          <a:p>
            <a:pPr lvl="2"/>
            <a:r>
              <a:rPr lang="en-GB" sz="2000" dirty="0"/>
              <a:t>Three Associated Workbooks on the Website</a:t>
            </a:r>
          </a:p>
          <a:p>
            <a:pPr lvl="2"/>
            <a:r>
              <a:rPr lang="en-GB" sz="2000" dirty="0"/>
              <a:t>Long-term Resource Analysis, One-year Resource Analysis and LCOE/Financial Model</a:t>
            </a:r>
          </a:p>
          <a:p>
            <a:pPr lvl="1"/>
            <a:endParaRPr lang="en-GB" sz="2000" dirty="0"/>
          </a:p>
          <a:p>
            <a:pPr lvl="1"/>
            <a:r>
              <a:rPr lang="en-GB" sz="2000" dirty="0"/>
              <a:t>Evaluate comprehensive project finance models</a:t>
            </a:r>
          </a:p>
          <a:p>
            <a:pPr lvl="1"/>
            <a:endParaRPr lang="en-GB" sz="2000" dirty="0"/>
          </a:p>
          <a:p>
            <a:pPr lvl="1"/>
            <a:r>
              <a:rPr lang="en-GB" sz="2000" dirty="0"/>
              <a:t>Put emphasis on practical techniques with current data from MENA. </a:t>
            </a:r>
          </a:p>
          <a:p>
            <a:endParaRPr lang="en-GB" sz="2400" dirty="0"/>
          </a:p>
        </p:txBody>
      </p:sp>
      <p:sp>
        <p:nvSpPr>
          <p:cNvPr id="4" name="Slide Number Placeholder 3"/>
          <p:cNvSpPr>
            <a:spLocks noGrp="1"/>
          </p:cNvSpPr>
          <p:nvPr>
            <p:ph type="sldNum" sz="quarter" idx="12"/>
          </p:nvPr>
        </p:nvSpPr>
        <p:spPr/>
        <p:txBody>
          <a:bodyPr/>
          <a:lstStyle/>
          <a:p>
            <a:fld id="{EB241CD2-1E45-42A3-B213-66A034DF9A3B}" type="slidenum">
              <a:rPr lang="en-GB" smtClean="0"/>
              <a:t>2</a:t>
            </a:fld>
            <a:endParaRPr lang="en-GB" dirty="0"/>
          </a:p>
        </p:txBody>
      </p:sp>
    </p:spTree>
    <p:extLst>
      <p:ext uri="{BB962C8B-B14F-4D97-AF65-F5344CB8AC3E}">
        <p14:creationId xmlns:p14="http://schemas.microsoft.com/office/powerpoint/2010/main" val="3151463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BE8E0-E0A0-2E57-D7D3-08290F373196}"/>
              </a:ext>
            </a:extLst>
          </p:cNvPr>
          <p:cNvSpPr>
            <a:spLocks noGrp="1"/>
          </p:cNvSpPr>
          <p:nvPr>
            <p:ph type="title"/>
          </p:nvPr>
        </p:nvSpPr>
        <p:spPr/>
        <p:txBody>
          <a:bodyPr/>
          <a:lstStyle/>
          <a:p>
            <a:r>
              <a:rPr lang="en-US" dirty="0"/>
              <a:t>Websites to Review</a:t>
            </a:r>
          </a:p>
        </p:txBody>
      </p:sp>
      <p:sp>
        <p:nvSpPr>
          <p:cNvPr id="3" name="Content Placeholder 2">
            <a:extLst>
              <a:ext uri="{FF2B5EF4-FFF2-40B4-BE49-F238E27FC236}">
                <a16:creationId xmlns:a16="http://schemas.microsoft.com/office/drawing/2014/main" id="{A71D9513-D2A3-D652-1B46-F97C625520D6}"/>
              </a:ext>
            </a:extLst>
          </p:cNvPr>
          <p:cNvSpPr>
            <a:spLocks noGrp="1"/>
          </p:cNvSpPr>
          <p:nvPr>
            <p:ph idx="1"/>
          </p:nvPr>
        </p:nvSpPr>
        <p:spPr/>
        <p:txBody>
          <a:bodyPr>
            <a:normAutofit/>
          </a:bodyPr>
          <a:lstStyle/>
          <a:p>
            <a:r>
              <a:rPr lang="en-US" sz="2400" dirty="0"/>
              <a:t>PVGIS (fantastic hourly data)</a:t>
            </a:r>
          </a:p>
          <a:p>
            <a:pPr lvl="1"/>
            <a:r>
              <a:rPr lang="en-US" sz="2000" dirty="0"/>
              <a:t>Find the best and worst place in Jamica</a:t>
            </a:r>
          </a:p>
          <a:p>
            <a:pPr lvl="1"/>
            <a:r>
              <a:rPr lang="en-US" sz="2000" dirty="0"/>
              <a:t>Download hourly data</a:t>
            </a:r>
          </a:p>
          <a:p>
            <a:r>
              <a:rPr lang="en-US" sz="2400" dirty="0"/>
              <a:t>World Wind Map</a:t>
            </a:r>
          </a:p>
          <a:p>
            <a:pPr lvl="1"/>
            <a:r>
              <a:rPr lang="en-US" sz="2000" dirty="0"/>
              <a:t>What is windspeed in locations in meters per second</a:t>
            </a:r>
          </a:p>
          <a:p>
            <a:pPr lvl="1"/>
            <a:r>
              <a:rPr lang="en-US" sz="2000" dirty="0"/>
              <a:t>Global Wind Atlas</a:t>
            </a:r>
          </a:p>
          <a:p>
            <a:r>
              <a:rPr lang="en-US" sz="2400" dirty="0"/>
              <a:t>PV Insight</a:t>
            </a:r>
          </a:p>
          <a:p>
            <a:pPr lvl="1"/>
            <a:r>
              <a:rPr lang="en-US" sz="2000" dirty="0"/>
              <a:t>What is current price of panels</a:t>
            </a:r>
          </a:p>
          <a:p>
            <a:r>
              <a:rPr lang="en-US" sz="2400" dirty="0"/>
              <a:t>Lazard LCOE (this is no good)</a:t>
            </a:r>
          </a:p>
          <a:p>
            <a:pPr lvl="1"/>
            <a:r>
              <a:rPr lang="en-US" sz="2000" dirty="0"/>
              <a:t>Find the cost assumptions</a:t>
            </a:r>
          </a:p>
          <a:p>
            <a:r>
              <a:rPr lang="en-US" sz="2400" dirty="0"/>
              <a:t>Solar Project Finance Model</a:t>
            </a:r>
          </a:p>
          <a:p>
            <a:endParaRPr lang="en-US" sz="2400" dirty="0"/>
          </a:p>
          <a:p>
            <a:endParaRPr lang="en-US" sz="2400" dirty="0"/>
          </a:p>
        </p:txBody>
      </p:sp>
    </p:spTree>
    <p:extLst>
      <p:ext uri="{BB962C8B-B14F-4D97-AF65-F5344CB8AC3E}">
        <p14:creationId xmlns:p14="http://schemas.microsoft.com/office/powerpoint/2010/main" val="120380898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B2932-0EFF-5B47-B6CC-9389DD835B29}"/>
              </a:ext>
            </a:extLst>
          </p:cNvPr>
          <p:cNvSpPr>
            <a:spLocks noGrp="1"/>
          </p:cNvSpPr>
          <p:nvPr>
            <p:ph type="title"/>
          </p:nvPr>
        </p:nvSpPr>
        <p:spPr/>
        <p:txBody>
          <a:bodyPr>
            <a:normAutofit fontScale="90000"/>
          </a:bodyPr>
          <a:lstStyle/>
          <a:p>
            <a:r>
              <a:rPr lang="en-US" dirty="0"/>
              <a:t>Ancillary Services and Time Requirements for Batteries</a:t>
            </a:r>
          </a:p>
        </p:txBody>
      </p:sp>
      <p:pic>
        <p:nvPicPr>
          <p:cNvPr id="5" name="Content Placeholder 4">
            <a:extLst>
              <a:ext uri="{FF2B5EF4-FFF2-40B4-BE49-F238E27FC236}">
                <a16:creationId xmlns:a16="http://schemas.microsoft.com/office/drawing/2014/main" id="{173D5305-A3C4-1005-C02E-5CEEB4F80CD4}"/>
              </a:ext>
            </a:extLst>
          </p:cNvPr>
          <p:cNvPicPr>
            <a:picLocks noGrp="1" noChangeAspect="1"/>
          </p:cNvPicPr>
          <p:nvPr>
            <p:ph idx="1"/>
          </p:nvPr>
        </p:nvPicPr>
        <p:blipFill>
          <a:blip r:embed="rId2"/>
          <a:stretch>
            <a:fillRect/>
          </a:stretch>
        </p:blipFill>
        <p:spPr>
          <a:xfrm>
            <a:off x="304800" y="1736193"/>
            <a:ext cx="8518525" cy="3809477"/>
          </a:xfrm>
        </p:spPr>
      </p:pic>
    </p:spTree>
    <p:extLst>
      <p:ext uri="{BB962C8B-B14F-4D97-AF65-F5344CB8AC3E}">
        <p14:creationId xmlns:p14="http://schemas.microsoft.com/office/powerpoint/2010/main" val="266996426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6368B6-C8FF-4CD9-8DD3-D996F2E6FA20}"/>
              </a:ext>
            </a:extLst>
          </p:cNvPr>
          <p:cNvSpPr>
            <a:spLocks noGrp="1"/>
          </p:cNvSpPr>
          <p:nvPr>
            <p:ph type="title"/>
          </p:nvPr>
        </p:nvSpPr>
        <p:spPr/>
        <p:txBody>
          <a:bodyPr>
            <a:normAutofit fontScale="90000"/>
          </a:bodyPr>
          <a:lstStyle/>
          <a:p>
            <a:r>
              <a:rPr lang="en-US" dirty="0"/>
              <a:t>Ramp Requirement and Increased Renewables</a:t>
            </a:r>
            <a:endParaRPr lang="en-CH" dirty="0"/>
          </a:p>
        </p:txBody>
      </p:sp>
      <p:pic>
        <p:nvPicPr>
          <p:cNvPr id="5" name="Content Placeholder 4">
            <a:extLst>
              <a:ext uri="{FF2B5EF4-FFF2-40B4-BE49-F238E27FC236}">
                <a16:creationId xmlns:a16="http://schemas.microsoft.com/office/drawing/2014/main" id="{2F111F24-A15B-433A-9D64-8A1383317CC7}"/>
              </a:ext>
            </a:extLst>
          </p:cNvPr>
          <p:cNvPicPr>
            <a:picLocks noGrp="1" noChangeAspect="1"/>
          </p:cNvPicPr>
          <p:nvPr>
            <p:ph idx="1"/>
          </p:nvPr>
        </p:nvPicPr>
        <p:blipFill>
          <a:blip r:embed="rId2"/>
          <a:stretch>
            <a:fillRect/>
          </a:stretch>
        </p:blipFill>
        <p:spPr>
          <a:xfrm>
            <a:off x="304800" y="1437541"/>
            <a:ext cx="8316913" cy="4236917"/>
          </a:xfrm>
          <a:prstGeom prst="rect">
            <a:avLst/>
          </a:prstGeom>
        </p:spPr>
      </p:pic>
      <p:sp>
        <p:nvSpPr>
          <p:cNvPr id="4" name="Slide Number Placeholder 3">
            <a:extLst>
              <a:ext uri="{FF2B5EF4-FFF2-40B4-BE49-F238E27FC236}">
                <a16:creationId xmlns:a16="http://schemas.microsoft.com/office/drawing/2014/main" id="{E0F18214-2910-452E-91EF-7AA297D7003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201</a:t>
            </a:fld>
            <a:endParaRPr lang="ko-KR" altLang="en-US" dirty="0"/>
          </a:p>
        </p:txBody>
      </p:sp>
    </p:spTree>
    <p:extLst>
      <p:ext uri="{BB962C8B-B14F-4D97-AF65-F5344CB8AC3E}">
        <p14:creationId xmlns:p14="http://schemas.microsoft.com/office/powerpoint/2010/main" val="21754425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C470-F776-4E5B-BF52-BBF1A822F7E0}"/>
              </a:ext>
            </a:extLst>
          </p:cNvPr>
          <p:cNvSpPr>
            <a:spLocks noGrp="1"/>
          </p:cNvSpPr>
          <p:nvPr>
            <p:ph type="title"/>
          </p:nvPr>
        </p:nvSpPr>
        <p:spPr/>
        <p:txBody>
          <a:bodyPr>
            <a:normAutofit fontScale="90000"/>
          </a:bodyPr>
          <a:lstStyle/>
          <a:p>
            <a:r>
              <a:rPr lang="en-029" dirty="0"/>
              <a:t>Variance in Estimated Cost of Ancillary Services</a:t>
            </a:r>
          </a:p>
        </p:txBody>
      </p:sp>
      <p:pic>
        <p:nvPicPr>
          <p:cNvPr id="4" name="Content Placeholder 3">
            <a:extLst>
              <a:ext uri="{FF2B5EF4-FFF2-40B4-BE49-F238E27FC236}">
                <a16:creationId xmlns:a16="http://schemas.microsoft.com/office/drawing/2014/main" id="{A97C58F4-5908-4C21-A2D8-4C41A2E4C7DA}"/>
              </a:ext>
            </a:extLst>
          </p:cNvPr>
          <p:cNvPicPr>
            <a:picLocks noGrp="1" noChangeAspect="1"/>
          </p:cNvPicPr>
          <p:nvPr>
            <p:ph idx="1"/>
          </p:nvPr>
        </p:nvPicPr>
        <p:blipFill>
          <a:blip r:embed="rId2"/>
          <a:stretch>
            <a:fillRect/>
          </a:stretch>
        </p:blipFill>
        <p:spPr>
          <a:xfrm>
            <a:off x="304800" y="1314466"/>
            <a:ext cx="8316913" cy="4483068"/>
          </a:xfrm>
          <a:prstGeom prst="rect">
            <a:avLst/>
          </a:prstGeom>
        </p:spPr>
      </p:pic>
    </p:spTree>
    <p:extLst>
      <p:ext uri="{BB962C8B-B14F-4D97-AF65-F5344CB8AC3E}">
        <p14:creationId xmlns:p14="http://schemas.microsoft.com/office/powerpoint/2010/main" val="258761735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62DB5-BA2D-5B8A-5587-511128EBE980}"/>
              </a:ext>
            </a:extLst>
          </p:cNvPr>
          <p:cNvSpPr>
            <a:spLocks noGrp="1"/>
          </p:cNvSpPr>
          <p:nvPr>
            <p:ph type="title"/>
          </p:nvPr>
        </p:nvSpPr>
        <p:spPr/>
        <p:txBody>
          <a:bodyPr/>
          <a:lstStyle/>
          <a:p>
            <a:r>
              <a:rPr lang="en-US" dirty="0"/>
              <a:t>Comment  – Extended Outages</a:t>
            </a:r>
          </a:p>
        </p:txBody>
      </p:sp>
      <p:sp>
        <p:nvSpPr>
          <p:cNvPr id="3" name="Content Placeholder 2">
            <a:extLst>
              <a:ext uri="{FF2B5EF4-FFF2-40B4-BE49-F238E27FC236}">
                <a16:creationId xmlns:a16="http://schemas.microsoft.com/office/drawing/2014/main" id="{883F410F-7075-5487-3682-F8968EB65001}"/>
              </a:ext>
            </a:extLst>
          </p:cNvPr>
          <p:cNvSpPr>
            <a:spLocks noGrp="1"/>
          </p:cNvSpPr>
          <p:nvPr>
            <p:ph idx="1"/>
          </p:nvPr>
        </p:nvSpPr>
        <p:spPr>
          <a:noFill/>
        </p:spPr>
        <p:txBody>
          <a:bodyPr/>
          <a:lstStyle/>
          <a:p>
            <a:r>
              <a:rPr lang="en-US" sz="2800" b="1" i="0" dirty="0">
                <a:solidFill>
                  <a:srgbClr val="1F497D"/>
                </a:solidFill>
                <a:effectLst/>
                <a:latin typeface="Calibri" panose="020F0502020204030204" pitchFamily="34" charset="0"/>
              </a:rPr>
              <a:t>A case comparison for long duration batteries during extended outages such as 8 hours or more.</a:t>
            </a:r>
          </a:p>
          <a:p>
            <a:endParaRPr lang="en-US" sz="2800" b="1" dirty="0">
              <a:solidFill>
                <a:srgbClr val="1F497D"/>
              </a:solidFill>
              <a:latin typeface="Calibri" panose="020F0502020204030204" pitchFamily="34" charset="0"/>
            </a:endParaRPr>
          </a:p>
          <a:p>
            <a:r>
              <a:rPr lang="en-US" sz="2800" dirty="0">
                <a:solidFill>
                  <a:srgbClr val="1F497D"/>
                </a:solidFill>
                <a:latin typeface="Calibri" panose="020F0502020204030204" pitchFamily="34" charset="0"/>
              </a:rPr>
              <a:t>Assume that this is like a peaking plant case</a:t>
            </a:r>
          </a:p>
          <a:p>
            <a:r>
              <a:rPr lang="en-US" sz="2800" i="0" dirty="0">
                <a:solidFill>
                  <a:srgbClr val="1F497D"/>
                </a:solidFill>
                <a:effectLst/>
                <a:latin typeface="Calibri" panose="020F0502020204030204" pitchFamily="34" charset="0"/>
              </a:rPr>
              <a:t>Could build</a:t>
            </a:r>
            <a:r>
              <a:rPr lang="en-US" sz="2800" dirty="0">
                <a:solidFill>
                  <a:srgbClr val="1F497D"/>
                </a:solidFill>
                <a:latin typeface="Calibri" panose="020F0502020204030204" pitchFamily="34" charset="0"/>
              </a:rPr>
              <a:t> a diesel plant or combustion turbine that will operate rarely</a:t>
            </a:r>
          </a:p>
          <a:p>
            <a:r>
              <a:rPr lang="en-US" sz="2800" i="0" dirty="0">
                <a:solidFill>
                  <a:srgbClr val="1F497D"/>
                </a:solidFill>
                <a:effectLst/>
                <a:latin typeface="Calibri" panose="020F0502020204030204" pitchFamily="34" charset="0"/>
              </a:rPr>
              <a:t>Need an assumption about capacity factor of peaking plants because of tradeoff between capital costs and energy costs. We make sensitivity.</a:t>
            </a:r>
          </a:p>
          <a:p>
            <a:endParaRPr lang="en-US" sz="2800" i="0" dirty="0">
              <a:solidFill>
                <a:srgbClr val="1F497D"/>
              </a:solidFill>
              <a:effectLst/>
              <a:latin typeface="Calibri" panose="020F0502020204030204" pitchFamily="34" charset="0"/>
            </a:endParaRPr>
          </a:p>
          <a:p>
            <a:endParaRPr lang="en-US" sz="2800" dirty="0">
              <a:solidFill>
                <a:srgbClr val="1F497D"/>
              </a:solidFill>
              <a:latin typeface="Calibri" panose="020F0502020204030204" pitchFamily="34" charset="0"/>
            </a:endParaRPr>
          </a:p>
          <a:p>
            <a:endParaRPr lang="en-US" dirty="0"/>
          </a:p>
        </p:txBody>
      </p:sp>
    </p:spTree>
    <p:extLst>
      <p:ext uri="{BB962C8B-B14F-4D97-AF65-F5344CB8AC3E}">
        <p14:creationId xmlns:p14="http://schemas.microsoft.com/office/powerpoint/2010/main" val="34290071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A6569-45ED-33D4-F212-8DB9D6098D06}"/>
              </a:ext>
            </a:extLst>
          </p:cNvPr>
          <p:cNvSpPr>
            <a:spLocks noGrp="1"/>
          </p:cNvSpPr>
          <p:nvPr>
            <p:ph type="title"/>
          </p:nvPr>
        </p:nvSpPr>
        <p:spPr/>
        <p:txBody>
          <a:bodyPr/>
          <a:lstStyle/>
          <a:p>
            <a:r>
              <a:rPr lang="en-US" dirty="0"/>
              <a:t>Levelized Cost with Two Hour Battery</a:t>
            </a:r>
          </a:p>
        </p:txBody>
      </p:sp>
      <p:sp>
        <p:nvSpPr>
          <p:cNvPr id="3" name="Content Placeholder 2">
            <a:extLst>
              <a:ext uri="{FF2B5EF4-FFF2-40B4-BE49-F238E27FC236}">
                <a16:creationId xmlns:a16="http://schemas.microsoft.com/office/drawing/2014/main" id="{15F9ACFB-52A6-2842-AD30-9CA2C8C2F4ED}"/>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53A418-705D-F98E-629B-84D8E85AC31C}"/>
              </a:ext>
            </a:extLst>
          </p:cNvPr>
          <p:cNvPicPr>
            <a:picLocks noChangeAspect="1"/>
          </p:cNvPicPr>
          <p:nvPr/>
        </p:nvPicPr>
        <p:blipFill>
          <a:blip r:embed="rId2"/>
          <a:stretch>
            <a:fillRect/>
          </a:stretch>
        </p:blipFill>
        <p:spPr>
          <a:xfrm>
            <a:off x="3467845" y="1209675"/>
            <a:ext cx="4477375" cy="2648320"/>
          </a:xfrm>
          <a:prstGeom prst="rect">
            <a:avLst/>
          </a:prstGeom>
        </p:spPr>
      </p:pic>
      <p:pic>
        <p:nvPicPr>
          <p:cNvPr id="7" name="Picture 6">
            <a:extLst>
              <a:ext uri="{FF2B5EF4-FFF2-40B4-BE49-F238E27FC236}">
                <a16:creationId xmlns:a16="http://schemas.microsoft.com/office/drawing/2014/main" id="{A3823645-E965-64AE-F76B-C9CF549E9081}"/>
              </a:ext>
            </a:extLst>
          </p:cNvPr>
          <p:cNvPicPr>
            <a:picLocks noChangeAspect="1"/>
          </p:cNvPicPr>
          <p:nvPr/>
        </p:nvPicPr>
        <p:blipFill>
          <a:blip r:embed="rId3"/>
          <a:stretch>
            <a:fillRect/>
          </a:stretch>
        </p:blipFill>
        <p:spPr>
          <a:xfrm>
            <a:off x="3496424" y="4020023"/>
            <a:ext cx="4448796" cy="2648320"/>
          </a:xfrm>
          <a:prstGeom prst="rect">
            <a:avLst/>
          </a:prstGeom>
        </p:spPr>
      </p:pic>
      <p:sp>
        <p:nvSpPr>
          <p:cNvPr id="8" name="TextBox 7">
            <a:extLst>
              <a:ext uri="{FF2B5EF4-FFF2-40B4-BE49-F238E27FC236}">
                <a16:creationId xmlns:a16="http://schemas.microsoft.com/office/drawing/2014/main" id="{975E5606-4691-F75A-17A4-7DA39EC0E86B}"/>
              </a:ext>
            </a:extLst>
          </p:cNvPr>
          <p:cNvSpPr txBox="1"/>
          <p:nvPr/>
        </p:nvSpPr>
        <p:spPr>
          <a:xfrm>
            <a:off x="320040" y="2032000"/>
            <a:ext cx="2541693" cy="923330"/>
          </a:xfrm>
          <a:prstGeom prst="rect">
            <a:avLst/>
          </a:prstGeom>
          <a:noFill/>
        </p:spPr>
        <p:txBody>
          <a:bodyPr wrap="square" rtlCol="0">
            <a:spAutoFit/>
          </a:bodyPr>
          <a:lstStyle/>
          <a:p>
            <a:r>
              <a:rPr lang="en-US" dirty="0"/>
              <a:t>These cases are all less than the fuel cost of the combined cycle plant</a:t>
            </a:r>
          </a:p>
        </p:txBody>
      </p:sp>
    </p:spTree>
    <p:extLst>
      <p:ext uri="{BB962C8B-B14F-4D97-AF65-F5344CB8AC3E}">
        <p14:creationId xmlns:p14="http://schemas.microsoft.com/office/powerpoint/2010/main" val="118016042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0E377-4A36-32ED-115D-DE7DD057E022}"/>
              </a:ext>
            </a:extLst>
          </p:cNvPr>
          <p:cNvSpPr>
            <a:spLocks noGrp="1"/>
          </p:cNvSpPr>
          <p:nvPr>
            <p:ph type="ctrTitle"/>
          </p:nvPr>
        </p:nvSpPr>
        <p:spPr/>
        <p:txBody>
          <a:bodyPr/>
          <a:lstStyle/>
          <a:p>
            <a:r>
              <a:rPr lang="en-US" dirty="0"/>
              <a:t>Use Case 3:</a:t>
            </a:r>
            <a:br>
              <a:rPr lang="en-US" dirty="0"/>
            </a:br>
            <a:r>
              <a:rPr lang="en-US" dirty="0"/>
              <a:t>Load Shifting Use Case</a:t>
            </a:r>
          </a:p>
        </p:txBody>
      </p:sp>
    </p:spTree>
    <p:extLst>
      <p:ext uri="{BB962C8B-B14F-4D97-AF65-F5344CB8AC3E}">
        <p14:creationId xmlns:p14="http://schemas.microsoft.com/office/powerpoint/2010/main" val="16814115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7EC25-E778-7A40-1C47-65CD58A376CB}"/>
              </a:ext>
            </a:extLst>
          </p:cNvPr>
          <p:cNvSpPr>
            <a:spLocks noGrp="1"/>
          </p:cNvSpPr>
          <p:nvPr>
            <p:ph type="title"/>
          </p:nvPr>
        </p:nvSpPr>
        <p:spPr/>
        <p:txBody>
          <a:bodyPr/>
          <a:lstStyle/>
          <a:p>
            <a:r>
              <a:rPr lang="en-US" dirty="0"/>
              <a:t>Illustration of Surplus Solar and Flat Loads</a:t>
            </a:r>
          </a:p>
        </p:txBody>
      </p:sp>
      <p:sp>
        <p:nvSpPr>
          <p:cNvPr id="3" name="Content Placeholder 2">
            <a:extLst>
              <a:ext uri="{FF2B5EF4-FFF2-40B4-BE49-F238E27FC236}">
                <a16:creationId xmlns:a16="http://schemas.microsoft.com/office/drawing/2014/main" id="{305F85D3-03F3-F25A-1144-DB929548D5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A4D496A8-5A97-0205-E54A-C02A97D2B60B}"/>
              </a:ext>
            </a:extLst>
          </p:cNvPr>
          <p:cNvPicPr>
            <a:picLocks noChangeAspect="1"/>
          </p:cNvPicPr>
          <p:nvPr/>
        </p:nvPicPr>
        <p:blipFill>
          <a:blip r:embed="rId2"/>
          <a:stretch>
            <a:fillRect/>
          </a:stretch>
        </p:blipFill>
        <p:spPr>
          <a:xfrm>
            <a:off x="700134" y="1156979"/>
            <a:ext cx="7664933" cy="5589896"/>
          </a:xfrm>
          <a:prstGeom prst="rect">
            <a:avLst/>
          </a:prstGeom>
        </p:spPr>
      </p:pic>
    </p:spTree>
    <p:extLst>
      <p:ext uri="{BB962C8B-B14F-4D97-AF65-F5344CB8AC3E}">
        <p14:creationId xmlns:p14="http://schemas.microsoft.com/office/powerpoint/2010/main" val="40541989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15828-48B7-FA7A-5A0A-2EC097E1FA44}"/>
              </a:ext>
            </a:extLst>
          </p:cNvPr>
          <p:cNvSpPr>
            <a:spLocks noGrp="1"/>
          </p:cNvSpPr>
          <p:nvPr>
            <p:ph type="title"/>
          </p:nvPr>
        </p:nvSpPr>
        <p:spPr/>
        <p:txBody>
          <a:bodyPr>
            <a:normAutofit fontScale="90000"/>
          </a:bodyPr>
          <a:lstStyle/>
          <a:p>
            <a:r>
              <a:rPr lang="en-US" dirty="0"/>
              <a:t>Illustration of Jamica for a Week with some Solar</a:t>
            </a:r>
          </a:p>
        </p:txBody>
      </p:sp>
      <p:sp>
        <p:nvSpPr>
          <p:cNvPr id="3" name="Content Placeholder 2">
            <a:extLst>
              <a:ext uri="{FF2B5EF4-FFF2-40B4-BE49-F238E27FC236}">
                <a16:creationId xmlns:a16="http://schemas.microsoft.com/office/drawing/2014/main" id="{5A41D6DD-EC76-EF1B-27BA-64B5B6CE6F1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984D8B1-E514-DBB4-DAD2-91C159120600}"/>
              </a:ext>
            </a:extLst>
          </p:cNvPr>
          <p:cNvPicPr>
            <a:picLocks noChangeAspect="1"/>
          </p:cNvPicPr>
          <p:nvPr/>
        </p:nvPicPr>
        <p:blipFill>
          <a:blip r:embed="rId2"/>
          <a:stretch>
            <a:fillRect/>
          </a:stretch>
        </p:blipFill>
        <p:spPr>
          <a:xfrm>
            <a:off x="945285" y="1433500"/>
            <a:ext cx="7268549" cy="5243380"/>
          </a:xfrm>
          <a:prstGeom prst="rect">
            <a:avLst/>
          </a:prstGeom>
        </p:spPr>
      </p:pic>
    </p:spTree>
    <p:extLst>
      <p:ext uri="{BB962C8B-B14F-4D97-AF65-F5344CB8AC3E}">
        <p14:creationId xmlns:p14="http://schemas.microsoft.com/office/powerpoint/2010/main" val="272773403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D3CC1-197D-22F1-F4A4-FD5BDD25D321}"/>
              </a:ext>
            </a:extLst>
          </p:cNvPr>
          <p:cNvSpPr>
            <a:spLocks noGrp="1"/>
          </p:cNvSpPr>
          <p:nvPr>
            <p:ph type="title"/>
          </p:nvPr>
        </p:nvSpPr>
        <p:spPr/>
        <p:txBody>
          <a:bodyPr>
            <a:normAutofit fontScale="90000"/>
          </a:bodyPr>
          <a:lstStyle/>
          <a:p>
            <a:r>
              <a:rPr lang="en-US" dirty="0"/>
              <a:t>Simulation of Load, Battery and Diesel for One Day in Micro Grid</a:t>
            </a:r>
          </a:p>
        </p:txBody>
      </p:sp>
      <p:sp>
        <p:nvSpPr>
          <p:cNvPr id="3" name="Content Placeholder 2">
            <a:extLst>
              <a:ext uri="{FF2B5EF4-FFF2-40B4-BE49-F238E27FC236}">
                <a16:creationId xmlns:a16="http://schemas.microsoft.com/office/drawing/2014/main" id="{2EA58314-1B99-62E8-09CF-357C859D8F10}"/>
              </a:ext>
            </a:extLst>
          </p:cNvPr>
          <p:cNvSpPr>
            <a:spLocks noGrp="1"/>
          </p:cNvSpPr>
          <p:nvPr>
            <p:ph idx="1"/>
          </p:nvPr>
        </p:nvSpPr>
        <p:spPr/>
        <p:txBody>
          <a:bodyPr/>
          <a:lstStyle/>
          <a:p>
            <a:r>
              <a:rPr lang="en-US" dirty="0"/>
              <a:t>Another graph allows illustration of one day. In this case there was a constraint on either the solar capacity or the battery capacity that does not allow Note that not enough batter plus solar to meet the demand. The model includes sensitivity factors on solar and battery to optimize the surplus solar used to charge the battery to meet the demand.</a:t>
            </a:r>
          </a:p>
          <a:p>
            <a:endParaRPr lang="en-US" dirty="0"/>
          </a:p>
        </p:txBody>
      </p:sp>
      <p:pic>
        <p:nvPicPr>
          <p:cNvPr id="5" name="Picture 4">
            <a:extLst>
              <a:ext uri="{FF2B5EF4-FFF2-40B4-BE49-F238E27FC236}">
                <a16:creationId xmlns:a16="http://schemas.microsoft.com/office/drawing/2014/main" id="{80D2C17F-F76B-F1A8-05C5-B66EBD690DA0}"/>
              </a:ext>
            </a:extLst>
          </p:cNvPr>
          <p:cNvPicPr>
            <a:picLocks noChangeAspect="1"/>
          </p:cNvPicPr>
          <p:nvPr/>
        </p:nvPicPr>
        <p:blipFill>
          <a:blip r:embed="rId2"/>
          <a:stretch>
            <a:fillRect/>
          </a:stretch>
        </p:blipFill>
        <p:spPr>
          <a:xfrm>
            <a:off x="1425407" y="2327289"/>
            <a:ext cx="6056048" cy="4428078"/>
          </a:xfrm>
          <a:prstGeom prst="rect">
            <a:avLst/>
          </a:prstGeom>
        </p:spPr>
      </p:pic>
      <p:cxnSp>
        <p:nvCxnSpPr>
          <p:cNvPr id="6" name="Straight Arrow Connector 5">
            <a:extLst>
              <a:ext uri="{FF2B5EF4-FFF2-40B4-BE49-F238E27FC236}">
                <a16:creationId xmlns:a16="http://schemas.microsoft.com/office/drawing/2014/main" id="{9CE1193B-B3D7-C081-54BF-989D1DADF9B3}"/>
              </a:ext>
            </a:extLst>
          </p:cNvPr>
          <p:cNvCxnSpPr/>
          <p:nvPr/>
        </p:nvCxnSpPr>
        <p:spPr>
          <a:xfrm>
            <a:off x="1302327" y="3232727"/>
            <a:ext cx="2817091" cy="1080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5C536E-8949-6012-969B-EE98B4CC5161}"/>
              </a:ext>
            </a:extLst>
          </p:cNvPr>
          <p:cNvSpPr txBox="1"/>
          <p:nvPr/>
        </p:nvSpPr>
        <p:spPr>
          <a:xfrm>
            <a:off x="101600" y="2863273"/>
            <a:ext cx="1200727" cy="1477328"/>
          </a:xfrm>
          <a:prstGeom prst="rect">
            <a:avLst/>
          </a:prstGeom>
          <a:noFill/>
        </p:spPr>
        <p:txBody>
          <a:bodyPr wrap="square" rtlCol="0">
            <a:spAutoFit/>
          </a:bodyPr>
          <a:lstStyle/>
          <a:p>
            <a:r>
              <a:rPr lang="en-US" dirty="0"/>
              <a:t>Surplus solar used to charge the battery</a:t>
            </a:r>
          </a:p>
        </p:txBody>
      </p:sp>
    </p:spTree>
    <p:extLst>
      <p:ext uri="{BB962C8B-B14F-4D97-AF65-F5344CB8AC3E}">
        <p14:creationId xmlns:p14="http://schemas.microsoft.com/office/powerpoint/2010/main" val="205595855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58A62F-F4FF-43A0-475F-EA4779208310}"/>
              </a:ext>
            </a:extLst>
          </p:cNvPr>
          <p:cNvSpPr>
            <a:spLocks noGrp="1"/>
          </p:cNvSpPr>
          <p:nvPr>
            <p:ph type="title"/>
          </p:nvPr>
        </p:nvSpPr>
        <p:spPr/>
        <p:txBody>
          <a:bodyPr/>
          <a:lstStyle/>
          <a:p>
            <a:r>
              <a:rPr lang="en-US" dirty="0"/>
              <a:t>Results of Dispatch for Nagonha</a:t>
            </a:r>
          </a:p>
        </p:txBody>
      </p:sp>
      <p:sp>
        <p:nvSpPr>
          <p:cNvPr id="5" name="Content Placeholder 4">
            <a:extLst>
              <a:ext uri="{FF2B5EF4-FFF2-40B4-BE49-F238E27FC236}">
                <a16:creationId xmlns:a16="http://schemas.microsoft.com/office/drawing/2014/main" id="{980F31AF-2A60-8302-FCFD-43129869BBFA}"/>
              </a:ext>
            </a:extLst>
          </p:cNvPr>
          <p:cNvSpPr>
            <a:spLocks noGrp="1"/>
          </p:cNvSpPr>
          <p:nvPr>
            <p:ph idx="1"/>
          </p:nvPr>
        </p:nvSpPr>
        <p:spPr/>
        <p:txBody>
          <a:bodyPr/>
          <a:lstStyle/>
          <a:p>
            <a:r>
              <a:rPr lang="en-US" dirty="0"/>
              <a:t>For the Nagonha case, the sizing of the system was relatively small relative to the demand. This is illustrated by the two graphs below where there was not sufficient solar and battery capacity to meet 24-hour demand in periods with relatively low solar. Note that in July there is a lot of purple area represented by required diesel capacity.</a:t>
            </a:r>
          </a:p>
          <a:p>
            <a:endParaRPr lang="en-US" dirty="0"/>
          </a:p>
        </p:txBody>
      </p:sp>
      <p:pic>
        <p:nvPicPr>
          <p:cNvPr id="7" name="Picture 6" descr="A graph of different colored lines&#10;&#10;AI-generated content may be incorrect.">
            <a:extLst>
              <a:ext uri="{FF2B5EF4-FFF2-40B4-BE49-F238E27FC236}">
                <a16:creationId xmlns:a16="http://schemas.microsoft.com/office/drawing/2014/main" id="{B53EE5CB-9CB1-9651-853B-BADAF266DC8E}"/>
              </a:ext>
            </a:extLst>
          </p:cNvPr>
          <p:cNvPicPr>
            <a:picLocks noChangeAspect="1"/>
          </p:cNvPicPr>
          <p:nvPr/>
        </p:nvPicPr>
        <p:blipFill>
          <a:blip r:embed="rId2"/>
          <a:stretch>
            <a:fillRect/>
          </a:stretch>
        </p:blipFill>
        <p:spPr>
          <a:xfrm>
            <a:off x="200025" y="2707502"/>
            <a:ext cx="4054238" cy="2946139"/>
          </a:xfrm>
          <a:prstGeom prst="rect">
            <a:avLst/>
          </a:prstGeom>
        </p:spPr>
      </p:pic>
      <p:pic>
        <p:nvPicPr>
          <p:cNvPr id="9" name="Picture 8" descr="A graph with different colored lines&#10;&#10;AI-generated content may be incorrect.">
            <a:extLst>
              <a:ext uri="{FF2B5EF4-FFF2-40B4-BE49-F238E27FC236}">
                <a16:creationId xmlns:a16="http://schemas.microsoft.com/office/drawing/2014/main" id="{A02630BA-80B8-E18D-6B4D-DE1327F6F39B}"/>
              </a:ext>
            </a:extLst>
          </p:cNvPr>
          <p:cNvPicPr>
            <a:picLocks noChangeAspect="1"/>
          </p:cNvPicPr>
          <p:nvPr/>
        </p:nvPicPr>
        <p:blipFill>
          <a:blip r:embed="rId3"/>
          <a:stretch>
            <a:fillRect/>
          </a:stretch>
        </p:blipFill>
        <p:spPr>
          <a:xfrm>
            <a:off x="4572000" y="2702186"/>
            <a:ext cx="3924886" cy="2878826"/>
          </a:xfrm>
          <a:prstGeom prst="rect">
            <a:avLst/>
          </a:prstGeom>
        </p:spPr>
      </p:pic>
    </p:spTree>
    <p:extLst>
      <p:ext uri="{BB962C8B-B14F-4D97-AF65-F5344CB8AC3E}">
        <p14:creationId xmlns:p14="http://schemas.microsoft.com/office/powerpoint/2010/main" val="4027638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B11F-83FC-2589-3D59-FF4CA47516E8}"/>
              </a:ext>
            </a:extLst>
          </p:cNvPr>
          <p:cNvSpPr>
            <a:spLocks noGrp="1"/>
          </p:cNvSpPr>
          <p:nvPr>
            <p:ph type="ctrTitle"/>
          </p:nvPr>
        </p:nvSpPr>
        <p:spPr>
          <a:xfrm>
            <a:off x="660292" y="2644928"/>
            <a:ext cx="5668318" cy="2100327"/>
          </a:xfrm>
        </p:spPr>
        <p:txBody>
          <a:bodyPr>
            <a:normAutofit fontScale="90000"/>
          </a:bodyPr>
          <a:lstStyle/>
          <a:p>
            <a:r>
              <a:rPr lang="en-US" dirty="0"/>
              <a:t>Review of Solar and Wind as the Basis for Evaluation of Storage</a:t>
            </a:r>
            <a:br>
              <a:rPr lang="en-US" dirty="0"/>
            </a:br>
            <a:br>
              <a:rPr lang="en-US" dirty="0"/>
            </a:br>
            <a:r>
              <a:rPr lang="en-US" dirty="0"/>
              <a:t>The detail is not so hard</a:t>
            </a:r>
            <a:br>
              <a:rPr lang="en-US" dirty="0"/>
            </a:br>
            <a:r>
              <a:rPr lang="en-US" dirty="0"/>
              <a:t>Enough to ask questions</a:t>
            </a:r>
          </a:p>
        </p:txBody>
      </p:sp>
    </p:spTree>
    <p:extLst>
      <p:ext uri="{BB962C8B-B14F-4D97-AF65-F5344CB8AC3E}">
        <p14:creationId xmlns:p14="http://schemas.microsoft.com/office/powerpoint/2010/main" val="1015628325"/>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10D1-F9C1-BB14-21D3-D71924F70C4F}"/>
              </a:ext>
            </a:extLst>
          </p:cNvPr>
          <p:cNvSpPr>
            <a:spLocks noGrp="1"/>
          </p:cNvSpPr>
          <p:nvPr>
            <p:ph type="title"/>
          </p:nvPr>
        </p:nvSpPr>
        <p:spPr/>
        <p:txBody>
          <a:bodyPr/>
          <a:lstStyle/>
          <a:p>
            <a:r>
              <a:rPr lang="en-US" dirty="0"/>
              <a:t>Duck Curve and Solar</a:t>
            </a:r>
          </a:p>
        </p:txBody>
      </p:sp>
      <p:sp>
        <p:nvSpPr>
          <p:cNvPr id="3" name="Content Placeholder 2">
            <a:extLst>
              <a:ext uri="{FF2B5EF4-FFF2-40B4-BE49-F238E27FC236}">
                <a16:creationId xmlns:a16="http://schemas.microsoft.com/office/drawing/2014/main" id="{2B86B7A3-2E4A-8846-5047-7BB93ACA010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F7C8F4-80A3-50D5-DF98-42067CD07B55}"/>
              </a:ext>
            </a:extLst>
          </p:cNvPr>
          <p:cNvPicPr>
            <a:picLocks noChangeAspect="1"/>
          </p:cNvPicPr>
          <p:nvPr/>
        </p:nvPicPr>
        <p:blipFill>
          <a:blip r:embed="rId2"/>
          <a:stretch>
            <a:fillRect/>
          </a:stretch>
        </p:blipFill>
        <p:spPr>
          <a:xfrm>
            <a:off x="551793" y="1324748"/>
            <a:ext cx="7772399" cy="5190351"/>
          </a:xfrm>
          <a:prstGeom prst="rect">
            <a:avLst/>
          </a:prstGeom>
        </p:spPr>
      </p:pic>
    </p:spTree>
    <p:extLst>
      <p:ext uri="{BB962C8B-B14F-4D97-AF65-F5344CB8AC3E}">
        <p14:creationId xmlns:p14="http://schemas.microsoft.com/office/powerpoint/2010/main" val="12022423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BE3E6-FB4B-804F-7690-5400EDA1CC1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A03AC1-1A97-EBCB-EB11-5FA853155821}"/>
              </a:ext>
            </a:extLst>
          </p:cNvPr>
          <p:cNvSpPr>
            <a:spLocks noGrp="1"/>
          </p:cNvSpPr>
          <p:nvPr>
            <p:ph type="ctrTitle"/>
          </p:nvPr>
        </p:nvSpPr>
        <p:spPr/>
        <p:txBody>
          <a:bodyPr>
            <a:normAutofit fontScale="90000"/>
          </a:bodyPr>
          <a:lstStyle/>
          <a:p>
            <a:r>
              <a:rPr lang="en-US" dirty="0"/>
              <a:t>California Duck Diagram and More Extreme Need for Ramping and Spinning Reserve</a:t>
            </a:r>
            <a:endParaRPr lang="en-CH" dirty="0"/>
          </a:p>
        </p:txBody>
      </p:sp>
      <p:sp>
        <p:nvSpPr>
          <p:cNvPr id="4" name="Slide Number Placeholder 3">
            <a:extLst>
              <a:ext uri="{FF2B5EF4-FFF2-40B4-BE49-F238E27FC236}">
                <a16:creationId xmlns:a16="http://schemas.microsoft.com/office/drawing/2014/main" id="{C16D8F82-5065-D95D-EDDD-1EEEA78EF9FC}"/>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211</a:t>
            </a:fld>
            <a:endParaRPr lang="ko-KR" altLang="en-US" dirty="0"/>
          </a:p>
        </p:txBody>
      </p:sp>
      <p:pic>
        <p:nvPicPr>
          <p:cNvPr id="5" name="Content Placeholder 4">
            <a:extLst>
              <a:ext uri="{FF2B5EF4-FFF2-40B4-BE49-F238E27FC236}">
                <a16:creationId xmlns:a16="http://schemas.microsoft.com/office/drawing/2014/main" id="{C0E352F6-5172-32E4-A2A3-21F1E188D197}"/>
              </a:ext>
            </a:extLst>
          </p:cNvPr>
          <p:cNvPicPr>
            <a:picLocks noGrp="1" noChangeAspect="1"/>
          </p:cNvPicPr>
          <p:nvPr>
            <p:ph idx="4294967295"/>
          </p:nvPr>
        </p:nvPicPr>
        <p:blipFill>
          <a:blip r:embed="rId2"/>
          <a:stretch>
            <a:fillRect/>
          </a:stretch>
        </p:blipFill>
        <p:spPr>
          <a:xfrm>
            <a:off x="1155939" y="1504682"/>
            <a:ext cx="7199785" cy="5067667"/>
          </a:xfrm>
          <a:prstGeom prst="rect">
            <a:avLst/>
          </a:prstGeom>
        </p:spPr>
      </p:pic>
    </p:spTree>
    <p:extLst>
      <p:ext uri="{BB962C8B-B14F-4D97-AF65-F5344CB8AC3E}">
        <p14:creationId xmlns:p14="http://schemas.microsoft.com/office/powerpoint/2010/main" val="319402756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7111A5-A558-4AB1-9845-4196D3841E0A}"/>
              </a:ext>
            </a:extLst>
          </p:cNvPr>
          <p:cNvSpPr>
            <a:spLocks noGrp="1"/>
          </p:cNvSpPr>
          <p:nvPr>
            <p:ph type="ctrTitle"/>
          </p:nvPr>
        </p:nvSpPr>
        <p:spPr/>
        <p:txBody>
          <a:bodyPr>
            <a:normAutofit fontScale="90000"/>
          </a:bodyPr>
          <a:lstStyle/>
          <a:p>
            <a:r>
              <a:rPr lang="en-US" dirty="0"/>
              <a:t>Duck Curve and Prices – Peaker Application</a:t>
            </a:r>
          </a:p>
        </p:txBody>
      </p:sp>
      <p:sp>
        <p:nvSpPr>
          <p:cNvPr id="2" name="Content Placeholder 1">
            <a:extLst>
              <a:ext uri="{FF2B5EF4-FFF2-40B4-BE49-F238E27FC236}">
                <a16:creationId xmlns:a16="http://schemas.microsoft.com/office/drawing/2014/main" id="{2E961660-6804-45F9-9205-D664FA96A3E2}"/>
              </a:ext>
            </a:extLst>
          </p:cNvPr>
          <p:cNvSpPr>
            <a:spLocks noGrp="1"/>
          </p:cNvSpPr>
          <p:nvPr>
            <p:ph type="body" sz="quarter" idx="13"/>
          </p:nvPr>
        </p:nvSpPr>
        <p:spPr/>
        <p:txBody>
          <a:bodyPr/>
          <a:lstStyle/>
          <a:p>
            <a:pPr marL="0" indent="0">
              <a:buNone/>
            </a:pPr>
            <a:r>
              <a:rPr lang="en-US" dirty="0"/>
              <a:t> </a:t>
            </a:r>
          </a:p>
          <a:p>
            <a:endParaRPr lang="en-US" dirty="0"/>
          </a:p>
        </p:txBody>
      </p:sp>
      <p:sp>
        <p:nvSpPr>
          <p:cNvPr id="4" name="Slide Number Placeholder 3">
            <a:extLst>
              <a:ext uri="{FF2B5EF4-FFF2-40B4-BE49-F238E27FC236}">
                <a16:creationId xmlns:a16="http://schemas.microsoft.com/office/drawing/2014/main" id="{15D2EAA1-0A9D-4716-A5EF-C43374A678C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212</a:t>
            </a:fld>
            <a:endParaRPr lang="ko-KR" altLang="en-US" dirty="0"/>
          </a:p>
        </p:txBody>
      </p:sp>
      <p:pic>
        <p:nvPicPr>
          <p:cNvPr id="6" name="Picture 5">
            <a:extLst>
              <a:ext uri="{FF2B5EF4-FFF2-40B4-BE49-F238E27FC236}">
                <a16:creationId xmlns:a16="http://schemas.microsoft.com/office/drawing/2014/main" id="{19C98FDD-04EE-42A6-ACD2-1CBEDE212544}"/>
              </a:ext>
            </a:extLst>
          </p:cNvPr>
          <p:cNvPicPr>
            <a:picLocks noChangeAspect="1"/>
          </p:cNvPicPr>
          <p:nvPr/>
        </p:nvPicPr>
        <p:blipFill>
          <a:blip r:embed="rId2"/>
          <a:stretch>
            <a:fillRect/>
          </a:stretch>
        </p:blipFill>
        <p:spPr>
          <a:xfrm>
            <a:off x="610558" y="1311914"/>
            <a:ext cx="6903265" cy="5171436"/>
          </a:xfrm>
          <a:prstGeom prst="rect">
            <a:avLst/>
          </a:prstGeom>
        </p:spPr>
      </p:pic>
    </p:spTree>
    <p:extLst>
      <p:ext uri="{BB962C8B-B14F-4D97-AF65-F5344CB8AC3E}">
        <p14:creationId xmlns:p14="http://schemas.microsoft.com/office/powerpoint/2010/main" val="298293824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628376-AA34-4346-9324-4CB876B78E42}"/>
              </a:ext>
            </a:extLst>
          </p:cNvPr>
          <p:cNvSpPr>
            <a:spLocks noGrp="1"/>
          </p:cNvSpPr>
          <p:nvPr>
            <p:ph type="ctrTitle"/>
          </p:nvPr>
        </p:nvSpPr>
        <p:spPr/>
        <p:txBody>
          <a:bodyPr>
            <a:normAutofit fontScale="90000"/>
          </a:bodyPr>
          <a:lstStyle/>
          <a:p>
            <a:r>
              <a:rPr lang="en-US" dirty="0"/>
              <a:t>Example of Economics – 2.7 Hour Battery to Address the Duck Curve</a:t>
            </a:r>
          </a:p>
        </p:txBody>
      </p:sp>
      <p:sp>
        <p:nvSpPr>
          <p:cNvPr id="2" name="Content Placeholder 1">
            <a:extLst>
              <a:ext uri="{FF2B5EF4-FFF2-40B4-BE49-F238E27FC236}">
                <a16:creationId xmlns:a16="http://schemas.microsoft.com/office/drawing/2014/main" id="{C120DDB7-2ED0-4DC2-ACBD-1C9F1DBC02BE}"/>
              </a:ext>
            </a:extLst>
          </p:cNvPr>
          <p:cNvSpPr>
            <a:spLocks noGrp="1"/>
          </p:cNvSpPr>
          <p:nvPr>
            <p:ph type="body" sz="quarter" idx="13"/>
          </p:nvPr>
        </p:nvSpPr>
        <p:spPr/>
        <p:txBody>
          <a:bodyPr/>
          <a:lstStyle/>
          <a:p>
            <a:pPr marL="0" indent="0">
              <a:buNone/>
            </a:pPr>
            <a:r>
              <a:rPr lang="en-US" dirty="0"/>
              <a:t> Alternative is to have gas capacity available and running the whole time</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F3A0935-B768-4379-AF0D-93ADABE71AD1}"/>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213</a:t>
            </a:fld>
            <a:endParaRPr lang="ko-KR" altLang="en-US" dirty="0"/>
          </a:p>
        </p:txBody>
      </p:sp>
      <p:pic>
        <p:nvPicPr>
          <p:cNvPr id="8" name="Picture 7">
            <a:extLst>
              <a:ext uri="{FF2B5EF4-FFF2-40B4-BE49-F238E27FC236}">
                <a16:creationId xmlns:a16="http://schemas.microsoft.com/office/drawing/2014/main" id="{70CD85F7-44BC-42D6-82B6-7B92CF0F759A}"/>
              </a:ext>
            </a:extLst>
          </p:cNvPr>
          <p:cNvPicPr>
            <a:picLocks noChangeAspect="1"/>
          </p:cNvPicPr>
          <p:nvPr/>
        </p:nvPicPr>
        <p:blipFill>
          <a:blip r:embed="rId2"/>
          <a:stretch>
            <a:fillRect/>
          </a:stretch>
        </p:blipFill>
        <p:spPr>
          <a:xfrm>
            <a:off x="652272" y="2144381"/>
            <a:ext cx="8061960" cy="3429564"/>
          </a:xfrm>
          <a:prstGeom prst="rect">
            <a:avLst/>
          </a:prstGeom>
        </p:spPr>
      </p:pic>
    </p:spTree>
    <p:extLst>
      <p:ext uri="{BB962C8B-B14F-4D97-AF65-F5344CB8AC3E}">
        <p14:creationId xmlns:p14="http://schemas.microsoft.com/office/powerpoint/2010/main" val="308565112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C509-047A-DB15-841F-3E958A21FA5E}"/>
              </a:ext>
            </a:extLst>
          </p:cNvPr>
          <p:cNvSpPr>
            <a:spLocks noGrp="1"/>
          </p:cNvSpPr>
          <p:nvPr>
            <p:ph type="title"/>
          </p:nvPr>
        </p:nvSpPr>
        <p:spPr/>
        <p:txBody>
          <a:bodyPr/>
          <a:lstStyle/>
          <a:p>
            <a:r>
              <a:rPr lang="en-US" dirty="0"/>
              <a:t>Jamica Solar from IRP</a:t>
            </a:r>
          </a:p>
        </p:txBody>
      </p:sp>
      <p:pic>
        <p:nvPicPr>
          <p:cNvPr id="7" name="Content Placeholder 6">
            <a:extLst>
              <a:ext uri="{FF2B5EF4-FFF2-40B4-BE49-F238E27FC236}">
                <a16:creationId xmlns:a16="http://schemas.microsoft.com/office/drawing/2014/main" id="{9F23BCBD-5118-EF62-3F87-5CAED4557505}"/>
              </a:ext>
            </a:extLst>
          </p:cNvPr>
          <p:cNvPicPr>
            <a:picLocks noGrp="1" noChangeAspect="1"/>
          </p:cNvPicPr>
          <p:nvPr>
            <p:ph idx="1"/>
          </p:nvPr>
        </p:nvPicPr>
        <p:blipFill>
          <a:blip r:embed="rId2"/>
          <a:stretch>
            <a:fillRect/>
          </a:stretch>
        </p:blipFill>
        <p:spPr>
          <a:xfrm>
            <a:off x="0" y="1423707"/>
            <a:ext cx="5496692" cy="4010585"/>
          </a:xfrm>
        </p:spPr>
      </p:pic>
      <p:pic>
        <p:nvPicPr>
          <p:cNvPr id="9" name="Picture 8">
            <a:extLst>
              <a:ext uri="{FF2B5EF4-FFF2-40B4-BE49-F238E27FC236}">
                <a16:creationId xmlns:a16="http://schemas.microsoft.com/office/drawing/2014/main" id="{326A4780-6497-1C43-FFE0-E289277BFA4F}"/>
              </a:ext>
            </a:extLst>
          </p:cNvPr>
          <p:cNvPicPr>
            <a:picLocks noChangeAspect="1"/>
          </p:cNvPicPr>
          <p:nvPr/>
        </p:nvPicPr>
        <p:blipFill>
          <a:blip r:embed="rId3"/>
          <a:stretch>
            <a:fillRect/>
          </a:stretch>
        </p:blipFill>
        <p:spPr>
          <a:xfrm>
            <a:off x="5631721" y="2727434"/>
            <a:ext cx="3386155" cy="1939723"/>
          </a:xfrm>
          <a:prstGeom prst="rect">
            <a:avLst/>
          </a:prstGeom>
        </p:spPr>
      </p:pic>
    </p:spTree>
    <p:extLst>
      <p:ext uri="{BB962C8B-B14F-4D97-AF65-F5344CB8AC3E}">
        <p14:creationId xmlns:p14="http://schemas.microsoft.com/office/powerpoint/2010/main" val="287836104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C023B-5B2E-02B6-6DAF-E4FCCC65D49D}"/>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3C879590-2621-0B86-E6B7-EA594004FFB7}"/>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63A6F1E4-7E99-C07E-D3B4-506703142F08}"/>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1595719926"/>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B6F0C-B836-72B6-6E6F-CAD8AE61AE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3F1EA0-73B8-D821-78B2-7E46588EF1AB}"/>
              </a:ext>
            </a:extLst>
          </p:cNvPr>
          <p:cNvSpPr>
            <a:spLocks noGrp="1"/>
          </p:cNvSpPr>
          <p:nvPr>
            <p:ph type="title"/>
          </p:nvPr>
        </p:nvSpPr>
        <p:spPr/>
        <p:txBody>
          <a:bodyPr>
            <a:normAutofit fontScale="90000"/>
          </a:bodyPr>
          <a:lstStyle/>
          <a:p>
            <a:r>
              <a:rPr lang="en-US"/>
              <a:t>Temperature and Electricity Usage for Battery</a:t>
            </a:r>
          </a:p>
        </p:txBody>
      </p:sp>
      <p:sp>
        <p:nvSpPr>
          <p:cNvPr id="3" name="Content Placeholder 2">
            <a:extLst>
              <a:ext uri="{FF2B5EF4-FFF2-40B4-BE49-F238E27FC236}">
                <a16:creationId xmlns:a16="http://schemas.microsoft.com/office/drawing/2014/main" id="{1FA2C105-5F06-392D-0329-03C47E1C6BEA}"/>
              </a:ext>
            </a:extLst>
          </p:cNvPr>
          <p:cNvSpPr>
            <a:spLocks noGrp="1"/>
          </p:cNvSpPr>
          <p:nvPr>
            <p:ph idx="1"/>
          </p:nvPr>
        </p:nvSpPr>
        <p:spPr/>
        <p:txBody>
          <a:bodyPr/>
          <a:lstStyle/>
          <a:p>
            <a:r>
              <a:rPr lang="en-US" dirty="0"/>
              <a:t>As further illustration of the data collected by Enabel, the excerpt below shows that the temperature in the battery cabinet was tabulated and managed.</a:t>
            </a:r>
          </a:p>
          <a:p>
            <a:endParaRPr lang="en-US" dirty="0"/>
          </a:p>
        </p:txBody>
      </p:sp>
      <p:pic>
        <p:nvPicPr>
          <p:cNvPr id="4" name="Picture 3" descr="A close-up of a text&#10;&#10;AI-generated content may be incorrect.">
            <a:extLst>
              <a:ext uri="{FF2B5EF4-FFF2-40B4-BE49-F238E27FC236}">
                <a16:creationId xmlns:a16="http://schemas.microsoft.com/office/drawing/2014/main" id="{5F775CB2-EF7C-79B7-4FE5-43BE61E5C417}"/>
              </a:ext>
            </a:extLst>
          </p:cNvPr>
          <p:cNvPicPr>
            <a:picLocks noChangeAspect="1"/>
          </p:cNvPicPr>
          <p:nvPr/>
        </p:nvPicPr>
        <p:blipFill>
          <a:blip r:embed="rId2"/>
          <a:stretch>
            <a:fillRect/>
          </a:stretch>
        </p:blipFill>
        <p:spPr>
          <a:xfrm>
            <a:off x="751318" y="2435883"/>
            <a:ext cx="7423651" cy="3385058"/>
          </a:xfrm>
          <a:prstGeom prst="rect">
            <a:avLst/>
          </a:prstGeom>
        </p:spPr>
      </p:pic>
    </p:spTree>
    <p:extLst>
      <p:ext uri="{BB962C8B-B14F-4D97-AF65-F5344CB8AC3E}">
        <p14:creationId xmlns:p14="http://schemas.microsoft.com/office/powerpoint/2010/main" val="393271950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708E-00BA-1695-3CF9-C8C5E9C1FAE7}"/>
              </a:ext>
            </a:extLst>
          </p:cNvPr>
          <p:cNvSpPr>
            <a:spLocks noGrp="1"/>
          </p:cNvSpPr>
          <p:nvPr>
            <p:ph type="title"/>
          </p:nvPr>
        </p:nvSpPr>
        <p:spPr/>
        <p:txBody>
          <a:bodyPr>
            <a:normAutofit/>
          </a:bodyPr>
          <a:lstStyle/>
          <a:p>
            <a:r>
              <a:rPr lang="en-US" dirty="0"/>
              <a:t>Comment on BESS Mimicking Baseload</a:t>
            </a:r>
          </a:p>
        </p:txBody>
      </p:sp>
      <p:sp>
        <p:nvSpPr>
          <p:cNvPr id="3" name="Content Placeholder 2">
            <a:extLst>
              <a:ext uri="{FF2B5EF4-FFF2-40B4-BE49-F238E27FC236}">
                <a16:creationId xmlns:a16="http://schemas.microsoft.com/office/drawing/2014/main" id="{4501C329-1335-9FBE-35F3-A362E95C6640}"/>
              </a:ext>
            </a:extLst>
          </p:cNvPr>
          <p:cNvSpPr>
            <a:spLocks noGrp="1"/>
          </p:cNvSpPr>
          <p:nvPr>
            <p:ph idx="1"/>
          </p:nvPr>
        </p:nvSpPr>
        <p:spPr/>
        <p:txBody>
          <a:bodyPr>
            <a:normAutofit fontScale="85000" lnSpcReduction="10000"/>
          </a:bodyPr>
          <a:lstStyle/>
          <a:p>
            <a:r>
              <a:rPr lang="en-US" sz="3200" i="0" dirty="0">
                <a:solidFill>
                  <a:schemeClr val="tx1"/>
                </a:solidFill>
                <a:effectLst/>
                <a:latin typeface="Calibri" panose="020F0502020204030204" pitchFamily="34" charset="0"/>
              </a:rPr>
              <a:t>Cost feasibility of battery storage providing energy for more than 8 hours such that a combination of solar plus BESS can mimic a baseload system.</a:t>
            </a:r>
          </a:p>
          <a:p>
            <a:endParaRPr lang="en-US" sz="2400" i="0" dirty="0">
              <a:solidFill>
                <a:schemeClr val="tx1"/>
              </a:solidFill>
              <a:effectLst/>
              <a:latin typeface="Calibri" panose="020F0502020204030204" pitchFamily="34" charset="0"/>
            </a:endParaRPr>
          </a:p>
          <a:p>
            <a:r>
              <a:rPr lang="en-US" sz="2400" i="0" dirty="0">
                <a:solidFill>
                  <a:schemeClr val="tx1"/>
                </a:solidFill>
                <a:effectLst/>
                <a:latin typeface="Calibri" panose="020F0502020204030204" pitchFamily="34" charset="0"/>
              </a:rPr>
              <a:t>I love this question</a:t>
            </a:r>
          </a:p>
          <a:p>
            <a:endParaRPr lang="en-US" sz="2400" i="0" dirty="0">
              <a:solidFill>
                <a:schemeClr val="tx1"/>
              </a:solidFill>
              <a:effectLst/>
              <a:latin typeface="Calibri" panose="020F0502020204030204" pitchFamily="34" charset="0"/>
            </a:endParaRPr>
          </a:p>
          <a:p>
            <a:r>
              <a:rPr lang="en-US" sz="2800" i="0" dirty="0">
                <a:solidFill>
                  <a:schemeClr val="tx1"/>
                </a:solidFill>
                <a:effectLst/>
                <a:latin typeface="Calibri" panose="020F0502020204030204" pitchFamily="34" charset="0"/>
              </a:rPr>
              <a:t>Cost of Batteries with Long-term Storage</a:t>
            </a:r>
          </a:p>
          <a:p>
            <a:pPr lvl="1"/>
            <a:r>
              <a:rPr lang="en-US" sz="2800" dirty="0">
                <a:solidFill>
                  <a:schemeClr val="tx1"/>
                </a:solidFill>
                <a:latin typeface="Calibri" panose="020F0502020204030204" pitchFamily="34" charset="0"/>
              </a:rPr>
              <a:t>24 Hours in a day</a:t>
            </a:r>
          </a:p>
          <a:p>
            <a:pPr lvl="1"/>
            <a:r>
              <a:rPr lang="en-US" sz="2800" i="0" dirty="0">
                <a:solidFill>
                  <a:schemeClr val="tx1"/>
                </a:solidFill>
                <a:effectLst/>
                <a:latin typeface="Calibri" panose="020F0502020204030204" pitchFamily="34" charset="0"/>
              </a:rPr>
              <a:t>Hours of Solar: Capacity Factor x 24 hours</a:t>
            </a:r>
          </a:p>
          <a:p>
            <a:pPr lvl="1"/>
            <a:r>
              <a:rPr lang="en-US" sz="2800" i="0" dirty="0">
                <a:solidFill>
                  <a:schemeClr val="tx1"/>
                </a:solidFill>
                <a:effectLst/>
                <a:latin typeface="Calibri" panose="020F0502020204030204" pitchFamily="34" charset="0"/>
              </a:rPr>
              <a:t>Target Hours of Added </a:t>
            </a:r>
            <a:r>
              <a:rPr lang="en-US" sz="2800" dirty="0">
                <a:solidFill>
                  <a:schemeClr val="tx1"/>
                </a:solidFill>
                <a:latin typeface="Calibri" panose="020F0502020204030204" pitchFamily="34" charset="0"/>
              </a:rPr>
              <a:t>Generation</a:t>
            </a:r>
          </a:p>
          <a:p>
            <a:pPr lvl="1"/>
            <a:r>
              <a:rPr lang="en-US" sz="2800" i="0" dirty="0">
                <a:solidFill>
                  <a:schemeClr val="tx1"/>
                </a:solidFill>
                <a:effectLst/>
                <a:latin typeface="Calibri" panose="020F0502020204030204" pitchFamily="34" charset="0"/>
              </a:rPr>
              <a:t>Battery </a:t>
            </a:r>
            <a:r>
              <a:rPr lang="en-US" sz="2800" dirty="0">
                <a:solidFill>
                  <a:schemeClr val="tx1"/>
                </a:solidFill>
                <a:latin typeface="Calibri" panose="020F0502020204030204" pitchFamily="34" charset="0"/>
              </a:rPr>
              <a:t>Hours = Added Generation Hours</a:t>
            </a:r>
          </a:p>
          <a:p>
            <a:pPr lvl="1"/>
            <a:r>
              <a:rPr lang="en-US" sz="2800" dirty="0">
                <a:solidFill>
                  <a:schemeClr val="tx1"/>
                </a:solidFill>
                <a:latin typeface="Calibri" panose="020F0502020204030204" pitchFamily="34" charset="0"/>
              </a:rPr>
              <a:t>Adjustments for Round Trip Efficiency – More Solar</a:t>
            </a:r>
          </a:p>
          <a:p>
            <a:pPr lvl="1"/>
            <a:r>
              <a:rPr lang="en-US" sz="2800" i="0" dirty="0">
                <a:solidFill>
                  <a:schemeClr val="tx1"/>
                </a:solidFill>
                <a:effectLst/>
                <a:latin typeface="Calibri" panose="020F0502020204030204" pitchFamily="34" charset="0"/>
              </a:rPr>
              <a:t>Adjustments for State of Char</a:t>
            </a:r>
            <a:r>
              <a:rPr lang="en-US" sz="2800" dirty="0">
                <a:solidFill>
                  <a:schemeClr val="tx1"/>
                </a:solidFill>
                <a:latin typeface="Calibri" panose="020F0502020204030204" pitchFamily="34" charset="0"/>
              </a:rPr>
              <a:t>ge – More Battery Capacity</a:t>
            </a:r>
            <a:endParaRPr lang="en-US" sz="2800" i="0" dirty="0">
              <a:solidFill>
                <a:schemeClr val="tx1"/>
              </a:solidFill>
              <a:effectLst/>
              <a:latin typeface="Calibri" panose="020F0502020204030204" pitchFamily="34" charset="0"/>
            </a:endParaRPr>
          </a:p>
        </p:txBody>
      </p:sp>
    </p:spTree>
    <p:extLst>
      <p:ext uri="{BB962C8B-B14F-4D97-AF65-F5344CB8AC3E}">
        <p14:creationId xmlns:p14="http://schemas.microsoft.com/office/powerpoint/2010/main" val="193930948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7EE35-4180-B50F-B725-DE947F431DE8}"/>
              </a:ext>
            </a:extLst>
          </p:cNvPr>
          <p:cNvSpPr>
            <a:spLocks noGrp="1"/>
          </p:cNvSpPr>
          <p:nvPr>
            <p:ph type="title"/>
          </p:nvPr>
        </p:nvSpPr>
        <p:spPr/>
        <p:txBody>
          <a:bodyPr>
            <a:normAutofit fontScale="90000"/>
          </a:bodyPr>
          <a:lstStyle/>
          <a:p>
            <a:r>
              <a:rPr lang="en-US" dirty="0"/>
              <a:t>Computation of Real LCOE where the LCOE is Comparable to Today’s Electricity Price</a:t>
            </a:r>
          </a:p>
        </p:txBody>
      </p:sp>
      <p:sp>
        <p:nvSpPr>
          <p:cNvPr id="3" name="Content Placeholder 2">
            <a:extLst>
              <a:ext uri="{FF2B5EF4-FFF2-40B4-BE49-F238E27FC236}">
                <a16:creationId xmlns:a16="http://schemas.microsoft.com/office/drawing/2014/main" id="{CE885D09-460B-0537-DE11-1A266ECFCE90}"/>
              </a:ext>
            </a:extLst>
          </p:cNvPr>
          <p:cNvSpPr>
            <a:spLocks noGrp="1"/>
          </p:cNvSpPr>
          <p:nvPr>
            <p:ph idx="1"/>
          </p:nvPr>
        </p:nvSpPr>
        <p:spPr/>
        <p:txBody>
          <a:bodyPr/>
          <a:lstStyle/>
          <a:p>
            <a:r>
              <a:rPr lang="en-US" dirty="0"/>
              <a:t>.</a:t>
            </a:r>
          </a:p>
          <a:p>
            <a:endParaRPr lang="en-US" dirty="0"/>
          </a:p>
          <a:p>
            <a:endParaRPr lang="en-US" dirty="0"/>
          </a:p>
        </p:txBody>
      </p:sp>
      <p:pic>
        <p:nvPicPr>
          <p:cNvPr id="7" name="Picture 6">
            <a:extLst>
              <a:ext uri="{FF2B5EF4-FFF2-40B4-BE49-F238E27FC236}">
                <a16:creationId xmlns:a16="http://schemas.microsoft.com/office/drawing/2014/main" id="{1AAB2202-7561-843C-4243-5971CB3EA2EB}"/>
              </a:ext>
            </a:extLst>
          </p:cNvPr>
          <p:cNvPicPr>
            <a:picLocks noChangeAspect="1"/>
          </p:cNvPicPr>
          <p:nvPr/>
        </p:nvPicPr>
        <p:blipFill>
          <a:blip r:embed="rId2"/>
          <a:stretch>
            <a:fillRect/>
          </a:stretch>
        </p:blipFill>
        <p:spPr>
          <a:xfrm>
            <a:off x="190226" y="1594022"/>
            <a:ext cx="8571913" cy="4318181"/>
          </a:xfrm>
          <a:prstGeom prst="rect">
            <a:avLst/>
          </a:prstGeom>
        </p:spPr>
      </p:pic>
    </p:spTree>
    <p:extLst>
      <p:ext uri="{BB962C8B-B14F-4D97-AF65-F5344CB8AC3E}">
        <p14:creationId xmlns:p14="http://schemas.microsoft.com/office/powerpoint/2010/main" val="405828808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34DEF-8A72-B2C1-4C68-CA62788B25F2}"/>
              </a:ext>
            </a:extLst>
          </p:cNvPr>
          <p:cNvSpPr>
            <a:spLocks noGrp="1"/>
          </p:cNvSpPr>
          <p:nvPr>
            <p:ph type="title"/>
          </p:nvPr>
        </p:nvSpPr>
        <p:spPr/>
        <p:txBody>
          <a:bodyPr/>
          <a:lstStyle/>
          <a:p>
            <a:r>
              <a:rPr lang="en-US" dirty="0"/>
              <a:t>Simple Case to Meet Flat 24-Hour Load</a:t>
            </a:r>
          </a:p>
        </p:txBody>
      </p:sp>
      <p:sp>
        <p:nvSpPr>
          <p:cNvPr id="3" name="Content Placeholder 2">
            <a:extLst>
              <a:ext uri="{FF2B5EF4-FFF2-40B4-BE49-F238E27FC236}">
                <a16:creationId xmlns:a16="http://schemas.microsoft.com/office/drawing/2014/main" id="{31737D1B-0914-40DD-01E3-F54E0E504863}"/>
              </a:ext>
            </a:extLst>
          </p:cNvPr>
          <p:cNvSpPr>
            <a:spLocks noGrp="1"/>
          </p:cNvSpPr>
          <p:nvPr>
            <p:ph idx="1"/>
          </p:nvPr>
        </p:nvSpPr>
        <p:spPr/>
        <p:txBody>
          <a:bodyPr/>
          <a:lstStyle/>
          <a:p>
            <a:r>
              <a:rPr lang="en-US" dirty="0"/>
              <a:t>.</a:t>
            </a:r>
          </a:p>
          <a:p>
            <a:endParaRPr lang="en-US" dirty="0"/>
          </a:p>
        </p:txBody>
      </p:sp>
      <p:sp>
        <p:nvSpPr>
          <p:cNvPr id="8" name="TextBox 7">
            <a:extLst>
              <a:ext uri="{FF2B5EF4-FFF2-40B4-BE49-F238E27FC236}">
                <a16:creationId xmlns:a16="http://schemas.microsoft.com/office/drawing/2014/main" id="{E1BD1240-7723-5226-0E05-3E335BAB2B72}"/>
              </a:ext>
            </a:extLst>
          </p:cNvPr>
          <p:cNvSpPr txBox="1"/>
          <p:nvPr/>
        </p:nvSpPr>
        <p:spPr>
          <a:xfrm>
            <a:off x="6786127" y="989950"/>
            <a:ext cx="2357873" cy="5355312"/>
          </a:xfrm>
          <a:prstGeom prst="rect">
            <a:avLst/>
          </a:prstGeom>
          <a:solidFill>
            <a:srgbClr val="FFFF00"/>
          </a:solidFill>
        </p:spPr>
        <p:txBody>
          <a:bodyPr wrap="square" rtlCol="0">
            <a:spAutoFit/>
          </a:bodyPr>
          <a:lstStyle/>
          <a:p>
            <a:r>
              <a:rPr lang="en-US" dirty="0"/>
              <a:t>6.08 hours per day of solar</a:t>
            </a:r>
          </a:p>
          <a:p>
            <a:endParaRPr lang="en-US" dirty="0"/>
          </a:p>
          <a:p>
            <a:r>
              <a:rPr lang="en-US" dirty="0"/>
              <a:t>Means that 24-6.08 = 17.92 hours of added discharge of battery required.</a:t>
            </a:r>
          </a:p>
          <a:p>
            <a:endParaRPr lang="en-US" dirty="0"/>
          </a:p>
          <a:p>
            <a:r>
              <a:rPr lang="en-US" dirty="0"/>
              <a:t>Need to charge battery and account for the round -trip efficiency need more solar = 17.92/(.95)=18.86</a:t>
            </a:r>
          </a:p>
          <a:p>
            <a:endParaRPr lang="en-US" dirty="0"/>
          </a:p>
          <a:p>
            <a:r>
              <a:rPr lang="en-US" dirty="0"/>
              <a:t>Battery Capacity in kWh is 100 solar to charge x 17.92/SOC =</a:t>
            </a:r>
          </a:p>
          <a:p>
            <a:endParaRPr lang="en-US" dirty="0"/>
          </a:p>
          <a:p>
            <a:r>
              <a:rPr lang="en-US" dirty="0"/>
              <a:t>2,108 kWh</a:t>
            </a:r>
          </a:p>
        </p:txBody>
      </p:sp>
      <p:pic>
        <p:nvPicPr>
          <p:cNvPr id="10" name="Picture 9">
            <a:extLst>
              <a:ext uri="{FF2B5EF4-FFF2-40B4-BE49-F238E27FC236}">
                <a16:creationId xmlns:a16="http://schemas.microsoft.com/office/drawing/2014/main" id="{6006C827-9AED-FDD0-5A3F-1D72933F7F68}"/>
              </a:ext>
            </a:extLst>
          </p:cNvPr>
          <p:cNvPicPr>
            <a:picLocks noChangeAspect="1"/>
          </p:cNvPicPr>
          <p:nvPr/>
        </p:nvPicPr>
        <p:blipFill>
          <a:blip r:embed="rId2"/>
          <a:stretch>
            <a:fillRect/>
          </a:stretch>
        </p:blipFill>
        <p:spPr>
          <a:xfrm>
            <a:off x="133020" y="989950"/>
            <a:ext cx="6477904" cy="4658375"/>
          </a:xfrm>
          <a:prstGeom prst="rect">
            <a:avLst/>
          </a:prstGeom>
        </p:spPr>
      </p:pic>
      <p:cxnSp>
        <p:nvCxnSpPr>
          <p:cNvPr id="12" name="Straight Arrow Connector 11">
            <a:extLst>
              <a:ext uri="{FF2B5EF4-FFF2-40B4-BE49-F238E27FC236}">
                <a16:creationId xmlns:a16="http://schemas.microsoft.com/office/drawing/2014/main" id="{37FDD793-A9F3-034E-3468-67138F3E4343}"/>
              </a:ext>
            </a:extLst>
          </p:cNvPr>
          <p:cNvCxnSpPr/>
          <p:nvPr/>
        </p:nvCxnSpPr>
        <p:spPr>
          <a:xfrm flipH="1">
            <a:off x="4792133" y="1209675"/>
            <a:ext cx="1990571" cy="27865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D4B7B4-5479-904F-B881-4CC2323E431C}"/>
              </a:ext>
            </a:extLst>
          </p:cNvPr>
          <p:cNvCxnSpPr/>
          <p:nvPr/>
        </p:nvCxnSpPr>
        <p:spPr>
          <a:xfrm flipH="1">
            <a:off x="5787418" y="2353733"/>
            <a:ext cx="995286" cy="16425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8D6C257-C5DF-75B8-27AC-D4EF906993BC}"/>
              </a:ext>
            </a:extLst>
          </p:cNvPr>
          <p:cNvCxnSpPr/>
          <p:nvPr/>
        </p:nvCxnSpPr>
        <p:spPr>
          <a:xfrm flipH="1" flipV="1">
            <a:off x="5960533" y="5648325"/>
            <a:ext cx="650391" cy="423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4009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itle 4"/>
          <p:cNvSpPr>
            <a:spLocks noGrp="1"/>
          </p:cNvSpPr>
          <p:nvPr>
            <p:ph type="ctrTitle"/>
          </p:nvPr>
        </p:nvSpPr>
        <p:spPr/>
        <p:txBody>
          <a:bodyPr/>
          <a:lstStyle/>
          <a:p>
            <a:r>
              <a:rPr lang="en-US" dirty="0"/>
              <a:t>Direct Normal Irradiance</a:t>
            </a:r>
          </a:p>
        </p:txBody>
      </p:sp>
      <p:pic>
        <p:nvPicPr>
          <p:cNvPr id="158723" name="Content Placeholder 6" descr="exhibit3-02.jpg"/>
          <p:cNvPicPr>
            <a:picLocks noGrp="1" noChangeAspect="1"/>
          </p:cNvPicPr>
          <p:nvPr>
            <p:ph idx="4294967295"/>
          </p:nvPr>
        </p:nvPicPr>
        <p:blipFill>
          <a:blip r:embed="rId2" cstate="print"/>
          <a:srcRect/>
          <a:stretch>
            <a:fillRect/>
          </a:stretch>
        </p:blipFill>
        <p:spPr>
          <a:xfrm>
            <a:off x="0" y="2446338"/>
            <a:ext cx="8216900" cy="2832100"/>
          </a:xfrm>
        </p:spPr>
      </p:pic>
    </p:spTree>
    <p:extLst>
      <p:ext uri="{BB962C8B-B14F-4D97-AF65-F5344CB8AC3E}">
        <p14:creationId xmlns:p14="http://schemas.microsoft.com/office/powerpoint/2010/main" val="134938204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76C5-6F0D-B1F6-5E40-B3BA47944D5D}"/>
              </a:ext>
            </a:extLst>
          </p:cNvPr>
          <p:cNvSpPr>
            <a:spLocks noGrp="1"/>
          </p:cNvSpPr>
          <p:nvPr>
            <p:ph type="title"/>
          </p:nvPr>
        </p:nvSpPr>
        <p:spPr/>
        <p:txBody>
          <a:bodyPr/>
          <a:lstStyle/>
          <a:p>
            <a:r>
              <a:rPr lang="en-US" dirty="0"/>
              <a:t>24 Hour Use Case Total Costs</a:t>
            </a:r>
          </a:p>
        </p:txBody>
      </p:sp>
      <p:sp>
        <p:nvSpPr>
          <p:cNvPr id="3" name="Content Placeholder 2">
            <a:extLst>
              <a:ext uri="{FF2B5EF4-FFF2-40B4-BE49-F238E27FC236}">
                <a16:creationId xmlns:a16="http://schemas.microsoft.com/office/drawing/2014/main" id="{D10B34CA-F8E6-04CC-7D16-D64282EF582A}"/>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0AC67465-F940-EA0B-B45E-3942DB25FC59}"/>
              </a:ext>
            </a:extLst>
          </p:cNvPr>
          <p:cNvPicPr>
            <a:picLocks noChangeAspect="1"/>
          </p:cNvPicPr>
          <p:nvPr/>
        </p:nvPicPr>
        <p:blipFill>
          <a:blip r:embed="rId2"/>
          <a:stretch>
            <a:fillRect/>
          </a:stretch>
        </p:blipFill>
        <p:spPr>
          <a:xfrm>
            <a:off x="160891" y="1435300"/>
            <a:ext cx="7230484" cy="4410691"/>
          </a:xfrm>
          <a:prstGeom prst="rect">
            <a:avLst/>
          </a:prstGeom>
        </p:spPr>
      </p:pic>
    </p:spTree>
    <p:extLst>
      <p:ext uri="{BB962C8B-B14F-4D97-AF65-F5344CB8AC3E}">
        <p14:creationId xmlns:p14="http://schemas.microsoft.com/office/powerpoint/2010/main" val="388669790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1D500-5750-78F8-8C3E-CA63AD924913}"/>
              </a:ext>
            </a:extLst>
          </p:cNvPr>
          <p:cNvSpPr>
            <a:spLocks noGrp="1"/>
          </p:cNvSpPr>
          <p:nvPr>
            <p:ph type="title"/>
          </p:nvPr>
        </p:nvSpPr>
        <p:spPr/>
        <p:txBody>
          <a:bodyPr>
            <a:normAutofit fontScale="90000"/>
          </a:bodyPr>
          <a:lstStyle/>
          <a:p>
            <a:r>
              <a:rPr lang="en-US" dirty="0"/>
              <a:t>Ultimate Question – Can Solar and Battery Compete with other Technologies</a:t>
            </a:r>
          </a:p>
        </p:txBody>
      </p:sp>
      <p:sp>
        <p:nvSpPr>
          <p:cNvPr id="3" name="Content Placeholder 2">
            <a:extLst>
              <a:ext uri="{FF2B5EF4-FFF2-40B4-BE49-F238E27FC236}">
                <a16:creationId xmlns:a16="http://schemas.microsoft.com/office/drawing/2014/main" id="{05AE8806-90B5-2225-2042-C5E855306BE7}"/>
              </a:ext>
            </a:extLst>
          </p:cNvPr>
          <p:cNvSpPr>
            <a:spLocks noGrp="1"/>
          </p:cNvSpPr>
          <p:nvPr>
            <p:ph idx="1"/>
          </p:nvPr>
        </p:nvSpPr>
        <p:spPr/>
        <p:txBody>
          <a:bodyPr/>
          <a:lstStyle/>
          <a:p>
            <a:r>
              <a:rPr lang="en-US" dirty="0"/>
              <a:t>.</a:t>
            </a:r>
          </a:p>
          <a:p>
            <a:endParaRPr lang="en-US" dirty="0"/>
          </a:p>
        </p:txBody>
      </p:sp>
      <p:pic>
        <p:nvPicPr>
          <p:cNvPr id="9" name="Picture 8">
            <a:extLst>
              <a:ext uri="{FF2B5EF4-FFF2-40B4-BE49-F238E27FC236}">
                <a16:creationId xmlns:a16="http://schemas.microsoft.com/office/drawing/2014/main" id="{CFE01C3E-D433-4227-EF93-A627C5D311E0}"/>
              </a:ext>
            </a:extLst>
          </p:cNvPr>
          <p:cNvPicPr>
            <a:picLocks noChangeAspect="1"/>
          </p:cNvPicPr>
          <p:nvPr/>
        </p:nvPicPr>
        <p:blipFill>
          <a:blip r:embed="rId2"/>
          <a:stretch>
            <a:fillRect/>
          </a:stretch>
        </p:blipFill>
        <p:spPr>
          <a:xfrm>
            <a:off x="1087820" y="1209675"/>
            <a:ext cx="7378262" cy="5342537"/>
          </a:xfrm>
          <a:prstGeom prst="rect">
            <a:avLst/>
          </a:prstGeom>
        </p:spPr>
      </p:pic>
      <p:sp>
        <p:nvSpPr>
          <p:cNvPr id="4" name="TextBox 3">
            <a:extLst>
              <a:ext uri="{FF2B5EF4-FFF2-40B4-BE49-F238E27FC236}">
                <a16:creationId xmlns:a16="http://schemas.microsoft.com/office/drawing/2014/main" id="{6E9DB402-8628-8745-0F24-364CFE4B7628}"/>
              </a:ext>
            </a:extLst>
          </p:cNvPr>
          <p:cNvSpPr txBox="1"/>
          <p:nvPr/>
        </p:nvSpPr>
        <p:spPr>
          <a:xfrm>
            <a:off x="304800" y="1671145"/>
            <a:ext cx="3337034" cy="923330"/>
          </a:xfrm>
          <a:prstGeom prst="rect">
            <a:avLst/>
          </a:prstGeom>
          <a:solidFill>
            <a:srgbClr val="FFFF00"/>
          </a:solidFill>
        </p:spPr>
        <p:txBody>
          <a:bodyPr wrap="square" rtlCol="0">
            <a:spAutoFit/>
          </a:bodyPr>
          <a:lstStyle/>
          <a:p>
            <a:r>
              <a:rPr lang="en-US" dirty="0"/>
              <a:t>We will work through this and understand both the mechanics and the implications</a:t>
            </a:r>
          </a:p>
        </p:txBody>
      </p:sp>
    </p:spTree>
    <p:extLst>
      <p:ext uri="{BB962C8B-B14F-4D97-AF65-F5344CB8AC3E}">
        <p14:creationId xmlns:p14="http://schemas.microsoft.com/office/powerpoint/2010/main" val="299618444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9BE24-A229-3D52-E5EA-4E86251A05E6}"/>
              </a:ext>
            </a:extLst>
          </p:cNvPr>
          <p:cNvSpPr>
            <a:spLocks noGrp="1"/>
          </p:cNvSpPr>
          <p:nvPr>
            <p:ph type="ctrTitle"/>
          </p:nvPr>
        </p:nvSpPr>
        <p:spPr/>
        <p:txBody>
          <a:bodyPr/>
          <a:lstStyle/>
          <a:p>
            <a:r>
              <a:rPr lang="en-US" dirty="0"/>
              <a:t>Peaker Use Case</a:t>
            </a:r>
          </a:p>
        </p:txBody>
      </p:sp>
    </p:spTree>
    <p:extLst>
      <p:ext uri="{BB962C8B-B14F-4D97-AF65-F5344CB8AC3E}">
        <p14:creationId xmlns:p14="http://schemas.microsoft.com/office/powerpoint/2010/main" val="347853067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34B25-72F8-5D09-3D56-98143AD91E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8A3A6-A736-BFF0-20C3-2827A9E98834}"/>
              </a:ext>
            </a:extLst>
          </p:cNvPr>
          <p:cNvSpPr>
            <a:spLocks noGrp="1"/>
          </p:cNvSpPr>
          <p:nvPr>
            <p:ph type="title"/>
          </p:nvPr>
        </p:nvSpPr>
        <p:spPr/>
        <p:txBody>
          <a:bodyPr>
            <a:normAutofit fontScale="90000"/>
          </a:bodyPr>
          <a:lstStyle/>
          <a:p>
            <a:r>
              <a:rPr lang="en-US" dirty="0"/>
              <a:t>Use Case is Something Like Two Rainy Day Case </a:t>
            </a:r>
          </a:p>
        </p:txBody>
      </p:sp>
      <p:sp>
        <p:nvSpPr>
          <p:cNvPr id="3" name="Content Placeholder 2">
            <a:extLst>
              <a:ext uri="{FF2B5EF4-FFF2-40B4-BE49-F238E27FC236}">
                <a16:creationId xmlns:a16="http://schemas.microsoft.com/office/drawing/2014/main" id="{6BAC2C2C-B153-D4C5-5508-5E78B74AA26F}"/>
              </a:ext>
            </a:extLst>
          </p:cNvPr>
          <p:cNvSpPr>
            <a:spLocks noGrp="1"/>
          </p:cNvSpPr>
          <p:nvPr>
            <p:ph idx="1"/>
          </p:nvPr>
        </p:nvSpPr>
        <p:spPr/>
        <p:txBody>
          <a:bodyPr/>
          <a:lstStyle/>
          <a:p>
            <a:pPr marL="0" indent="0">
              <a:buNone/>
            </a:pPr>
            <a:r>
              <a:rPr lang="en-US" dirty="0"/>
              <a:t>.</a:t>
            </a:r>
          </a:p>
          <a:p>
            <a:pPr marL="0" indent="0">
              <a:buNone/>
            </a:pPr>
            <a:endParaRPr lang="en-US" dirty="0"/>
          </a:p>
        </p:txBody>
      </p:sp>
      <p:pic>
        <p:nvPicPr>
          <p:cNvPr id="7" name="Picture 6">
            <a:extLst>
              <a:ext uri="{FF2B5EF4-FFF2-40B4-BE49-F238E27FC236}">
                <a16:creationId xmlns:a16="http://schemas.microsoft.com/office/drawing/2014/main" id="{1F8D77E1-C000-23C4-DF0B-9A33D66249AC}"/>
              </a:ext>
            </a:extLst>
          </p:cNvPr>
          <p:cNvPicPr>
            <a:picLocks noChangeAspect="1"/>
          </p:cNvPicPr>
          <p:nvPr/>
        </p:nvPicPr>
        <p:blipFill>
          <a:blip r:embed="rId2"/>
          <a:stretch>
            <a:fillRect/>
          </a:stretch>
        </p:blipFill>
        <p:spPr>
          <a:xfrm>
            <a:off x="1462846" y="1209675"/>
            <a:ext cx="7681154" cy="5357005"/>
          </a:xfrm>
          <a:prstGeom prst="rect">
            <a:avLst/>
          </a:prstGeom>
        </p:spPr>
      </p:pic>
      <p:sp>
        <p:nvSpPr>
          <p:cNvPr id="8" name="TextBox 7">
            <a:extLst>
              <a:ext uri="{FF2B5EF4-FFF2-40B4-BE49-F238E27FC236}">
                <a16:creationId xmlns:a16="http://schemas.microsoft.com/office/drawing/2014/main" id="{496839B0-AF37-5F72-9244-474FBEC3367E}"/>
              </a:ext>
            </a:extLst>
          </p:cNvPr>
          <p:cNvSpPr txBox="1"/>
          <p:nvPr/>
        </p:nvSpPr>
        <p:spPr>
          <a:xfrm>
            <a:off x="0" y="1970690"/>
            <a:ext cx="1277007" cy="1754326"/>
          </a:xfrm>
          <a:prstGeom prst="rect">
            <a:avLst/>
          </a:prstGeom>
          <a:solidFill>
            <a:srgbClr val="FFFF00"/>
          </a:solidFill>
        </p:spPr>
        <p:txBody>
          <a:bodyPr wrap="square" rtlCol="0">
            <a:spAutoFit/>
          </a:bodyPr>
          <a:lstStyle/>
          <a:p>
            <a:r>
              <a:rPr lang="en-US" dirty="0"/>
              <a:t>You need a lot of battery storage to meet the rainy days</a:t>
            </a:r>
          </a:p>
        </p:txBody>
      </p:sp>
    </p:spTree>
    <p:extLst>
      <p:ext uri="{BB962C8B-B14F-4D97-AF65-F5344CB8AC3E}">
        <p14:creationId xmlns:p14="http://schemas.microsoft.com/office/powerpoint/2010/main" val="377221214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19815-9D84-2730-F83E-4DAC7EFAC93E}"/>
              </a:ext>
            </a:extLst>
          </p:cNvPr>
          <p:cNvSpPr>
            <a:spLocks noGrp="1"/>
          </p:cNvSpPr>
          <p:nvPr>
            <p:ph type="title"/>
          </p:nvPr>
        </p:nvSpPr>
        <p:spPr/>
        <p:txBody>
          <a:bodyPr/>
          <a:lstStyle/>
          <a:p>
            <a:r>
              <a:rPr lang="en-US" dirty="0"/>
              <a:t>Assumptions for Peaker Case</a:t>
            </a:r>
          </a:p>
        </p:txBody>
      </p:sp>
      <p:sp>
        <p:nvSpPr>
          <p:cNvPr id="3" name="Content Placeholder 2">
            <a:extLst>
              <a:ext uri="{FF2B5EF4-FFF2-40B4-BE49-F238E27FC236}">
                <a16:creationId xmlns:a16="http://schemas.microsoft.com/office/drawing/2014/main" id="{CA1819E5-69C5-ACD0-4D8E-122ACE6974AF}"/>
              </a:ext>
            </a:extLst>
          </p:cNvPr>
          <p:cNvSpPr>
            <a:spLocks noGrp="1"/>
          </p:cNvSpPr>
          <p:nvPr>
            <p:ph idx="1"/>
          </p:nvPr>
        </p:nvSpPr>
        <p:spPr>
          <a:xfrm>
            <a:off x="304801" y="1214488"/>
            <a:ext cx="8316686" cy="4693104"/>
          </a:xfrm>
        </p:spPr>
        <p:txBody>
          <a:bodyPr>
            <a:normAutofit/>
          </a:bodyPr>
          <a:lstStyle/>
          <a:p>
            <a:pPr algn="l"/>
            <a:r>
              <a:rPr lang="en-US" sz="2000" i="0" dirty="0">
                <a:solidFill>
                  <a:schemeClr val="tx1"/>
                </a:solidFill>
                <a:effectLst/>
                <a:latin typeface="Calibri" panose="020F0502020204030204" pitchFamily="34" charset="0"/>
              </a:rPr>
              <a:t>Cost of Batteries with Long-term Storage</a:t>
            </a:r>
            <a:endParaRPr lang="en-US" sz="2000" dirty="0">
              <a:solidFill>
                <a:schemeClr val="tx1"/>
              </a:solidFill>
              <a:latin typeface="Calibri" panose="020F0502020204030204" pitchFamily="34" charset="0"/>
            </a:endParaRPr>
          </a:p>
          <a:p>
            <a:pPr lvl="1" algn="l"/>
            <a:r>
              <a:rPr lang="en-US" sz="2000" i="0" dirty="0">
                <a:solidFill>
                  <a:schemeClr val="tx1"/>
                </a:solidFill>
                <a:effectLst/>
                <a:latin typeface="Calibri" panose="020F0502020204030204" pitchFamily="34" charset="0"/>
              </a:rPr>
              <a:t>Compute the Levelised Cost of a Peaker with ADO in Three Capacity Factor Cases; 3%, 5%, 10% and 15%</a:t>
            </a:r>
          </a:p>
          <a:p>
            <a:pPr lvl="1" algn="l"/>
            <a:r>
              <a:rPr lang="en-US" sz="2000" dirty="0">
                <a:solidFill>
                  <a:schemeClr val="tx1"/>
                </a:solidFill>
                <a:latin typeface="Calibri" panose="020F0502020204030204" pitchFamily="34" charset="0"/>
              </a:rPr>
              <a:t>Compute Required Discharge of a Battery for the Three Cases – Adjust for Round Trip Efficiency and State of Charge</a:t>
            </a:r>
          </a:p>
          <a:p>
            <a:pPr lvl="1" algn="l"/>
            <a:r>
              <a:rPr lang="en-US" sz="2000" i="0" dirty="0">
                <a:solidFill>
                  <a:schemeClr val="tx1"/>
                </a:solidFill>
                <a:effectLst/>
                <a:latin typeface="Calibri" panose="020F0502020204030204" pitchFamily="34" charset="0"/>
              </a:rPr>
              <a:t>Battery kWh</a:t>
            </a:r>
            <a:r>
              <a:rPr lang="en-US" sz="2000" dirty="0">
                <a:solidFill>
                  <a:schemeClr val="tx1"/>
                </a:solidFill>
                <a:latin typeface="Calibri" panose="020F0502020204030204" pitchFamily="34" charset="0"/>
              </a:rPr>
              <a:t> = Added kWh for Peaker</a:t>
            </a:r>
          </a:p>
          <a:p>
            <a:pPr lvl="1" algn="l"/>
            <a:r>
              <a:rPr lang="en-US" sz="2000" dirty="0">
                <a:solidFill>
                  <a:schemeClr val="tx1"/>
                </a:solidFill>
                <a:latin typeface="Calibri" panose="020F0502020204030204" pitchFamily="34" charset="0"/>
              </a:rPr>
              <a:t>Adjustments for Round Trip Efficiency – More Solar</a:t>
            </a:r>
          </a:p>
          <a:p>
            <a:pPr lvl="1" algn="l"/>
            <a:r>
              <a:rPr lang="en-US" sz="2000" i="0" dirty="0">
                <a:solidFill>
                  <a:schemeClr val="tx1"/>
                </a:solidFill>
                <a:effectLst/>
                <a:latin typeface="Calibri" panose="020F0502020204030204" pitchFamily="34" charset="0"/>
              </a:rPr>
              <a:t>Adjustments for State of Char</a:t>
            </a:r>
            <a:r>
              <a:rPr lang="en-US" sz="2000" dirty="0">
                <a:solidFill>
                  <a:schemeClr val="tx1"/>
                </a:solidFill>
                <a:latin typeface="Calibri" panose="020F0502020204030204" pitchFamily="34" charset="0"/>
              </a:rPr>
              <a:t>ge – More Battery Capacity</a:t>
            </a:r>
            <a:endParaRPr lang="en-US" sz="2000" i="0" dirty="0">
              <a:solidFill>
                <a:schemeClr val="tx1"/>
              </a:solidFill>
              <a:effectLst/>
              <a:latin typeface="Calibri" panose="020F0502020204030204" pitchFamily="34" charset="0"/>
            </a:endParaRPr>
          </a:p>
          <a:p>
            <a:pPr algn="l"/>
            <a:endParaRPr lang="en-US" sz="1200" dirty="0">
              <a:solidFill>
                <a:schemeClr val="tx1"/>
              </a:solidFill>
            </a:endParaRPr>
          </a:p>
        </p:txBody>
      </p:sp>
    </p:spTree>
    <p:extLst>
      <p:ext uri="{BB962C8B-B14F-4D97-AF65-F5344CB8AC3E}">
        <p14:creationId xmlns:p14="http://schemas.microsoft.com/office/powerpoint/2010/main" val="23990219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1CEF3-EF29-8CE7-F7F5-F7E4D269E8BD}"/>
              </a:ext>
            </a:extLst>
          </p:cNvPr>
          <p:cNvSpPr>
            <a:spLocks noGrp="1"/>
          </p:cNvSpPr>
          <p:nvPr>
            <p:ph type="title"/>
          </p:nvPr>
        </p:nvSpPr>
        <p:spPr/>
        <p:txBody>
          <a:bodyPr>
            <a:normAutofit fontScale="90000"/>
          </a:bodyPr>
          <a:lstStyle/>
          <a:p>
            <a:r>
              <a:rPr lang="en-US" dirty="0"/>
              <a:t>Peaker Case Demonstrates Back of Envelope Case</a:t>
            </a:r>
          </a:p>
        </p:txBody>
      </p:sp>
      <p:sp>
        <p:nvSpPr>
          <p:cNvPr id="3" name="Content Placeholder 2">
            <a:extLst>
              <a:ext uri="{FF2B5EF4-FFF2-40B4-BE49-F238E27FC236}">
                <a16:creationId xmlns:a16="http://schemas.microsoft.com/office/drawing/2014/main" id="{FCA32BD2-E51D-066D-A134-53DFFCE64D42}"/>
              </a:ext>
            </a:extLst>
          </p:cNvPr>
          <p:cNvSpPr>
            <a:spLocks noGrp="1"/>
          </p:cNvSpPr>
          <p:nvPr>
            <p:ph idx="1"/>
          </p:nvPr>
        </p:nvSpPr>
        <p:spPr/>
        <p:txBody>
          <a:bodyPr>
            <a:normAutofit/>
          </a:bodyPr>
          <a:lstStyle/>
          <a:p>
            <a:r>
              <a:rPr lang="en-US" sz="2000" dirty="0"/>
              <a:t>A good traditional exercise in comparing fixed and variable costs</a:t>
            </a:r>
          </a:p>
          <a:p>
            <a:r>
              <a:rPr lang="en-US" sz="2000" dirty="0"/>
              <a:t>Forces you to think about batteries with low number of cycles</a:t>
            </a:r>
          </a:p>
          <a:p>
            <a:r>
              <a:rPr lang="en-US" sz="2000" dirty="0"/>
              <a:t>To get eight hours of battery you could use two four-hour batteries</a:t>
            </a:r>
          </a:p>
          <a:p>
            <a:r>
              <a:rPr lang="en-US" sz="2000" dirty="0"/>
              <a:t>For Battery with low cycles</a:t>
            </a:r>
          </a:p>
          <a:p>
            <a:pPr lvl="1"/>
            <a:r>
              <a:rPr lang="en-US" sz="1800" dirty="0"/>
              <a:t>Long Life (20 years)</a:t>
            </a:r>
          </a:p>
          <a:p>
            <a:pPr lvl="1"/>
            <a:r>
              <a:rPr lang="en-US" sz="1800" dirty="0"/>
              <a:t>Lower Cost with more storage (USD 300/kWh)</a:t>
            </a:r>
          </a:p>
          <a:p>
            <a:pPr lvl="1"/>
            <a:r>
              <a:rPr lang="en-US" sz="1800" dirty="0"/>
              <a:t>Round Trip Efficiency does not matter if can charge in a flexible manner before outage</a:t>
            </a:r>
          </a:p>
          <a:p>
            <a:pPr lvl="1"/>
            <a:endParaRPr lang="en-US" sz="1800" dirty="0"/>
          </a:p>
          <a:p>
            <a:r>
              <a:rPr lang="en-US" sz="2000" dirty="0"/>
              <a:t>For the Peaker, use the most expensive fuel (ADO) and assume a relatively low capital cost</a:t>
            </a:r>
          </a:p>
          <a:p>
            <a:endParaRPr lang="en-US" sz="2000" dirty="0"/>
          </a:p>
          <a:p>
            <a:pPr algn="l"/>
            <a:r>
              <a:rPr lang="en-US" sz="2000" dirty="0"/>
              <a:t>Do not consider cost analysis with effects of transmission and distribution</a:t>
            </a:r>
          </a:p>
          <a:p>
            <a:endParaRPr lang="en-US" sz="2000" dirty="0"/>
          </a:p>
          <a:p>
            <a:pPr lvl="1"/>
            <a:endParaRPr lang="en-US" sz="1800" dirty="0"/>
          </a:p>
        </p:txBody>
      </p:sp>
    </p:spTree>
    <p:extLst>
      <p:ext uri="{BB962C8B-B14F-4D97-AF65-F5344CB8AC3E}">
        <p14:creationId xmlns:p14="http://schemas.microsoft.com/office/powerpoint/2010/main" val="25029288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C5715C-DB42-4335-8CDE-F96554EAD1DA}"/>
              </a:ext>
            </a:extLst>
          </p:cNvPr>
          <p:cNvSpPr>
            <a:spLocks noGrp="1"/>
          </p:cNvSpPr>
          <p:nvPr>
            <p:ph type="ctrTitle"/>
          </p:nvPr>
        </p:nvSpPr>
        <p:spPr/>
        <p:txBody>
          <a:bodyPr>
            <a:normAutofit fontScale="90000"/>
          </a:bodyPr>
          <a:lstStyle/>
          <a:p>
            <a:r>
              <a:rPr lang="en-US" dirty="0"/>
              <a:t>Comparison with Conventional Peaking Plants</a:t>
            </a:r>
          </a:p>
        </p:txBody>
      </p:sp>
      <p:sp>
        <p:nvSpPr>
          <p:cNvPr id="2" name="Content Placeholder 1">
            <a:extLst>
              <a:ext uri="{FF2B5EF4-FFF2-40B4-BE49-F238E27FC236}">
                <a16:creationId xmlns:a16="http://schemas.microsoft.com/office/drawing/2014/main" id="{14F3B936-B852-4DF1-97F2-8A3268EB1A57}"/>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A4B92402-BC50-4F3F-8F3C-833214DE0BC2}"/>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226</a:t>
            </a:fld>
            <a:endParaRPr lang="ko-KR" altLang="en-US" dirty="0"/>
          </a:p>
        </p:txBody>
      </p:sp>
      <p:pic>
        <p:nvPicPr>
          <p:cNvPr id="6" name="Picture 5">
            <a:extLst>
              <a:ext uri="{FF2B5EF4-FFF2-40B4-BE49-F238E27FC236}">
                <a16:creationId xmlns:a16="http://schemas.microsoft.com/office/drawing/2014/main" id="{B32DDF2C-EBED-4998-A3FB-BBEAC4DCC58B}"/>
              </a:ext>
            </a:extLst>
          </p:cNvPr>
          <p:cNvPicPr>
            <a:picLocks noChangeAspect="1"/>
          </p:cNvPicPr>
          <p:nvPr/>
        </p:nvPicPr>
        <p:blipFill>
          <a:blip r:embed="rId2"/>
          <a:stretch>
            <a:fillRect/>
          </a:stretch>
        </p:blipFill>
        <p:spPr>
          <a:xfrm>
            <a:off x="862905" y="1461680"/>
            <a:ext cx="7405815" cy="4865914"/>
          </a:xfrm>
          <a:prstGeom prst="rect">
            <a:avLst/>
          </a:prstGeom>
        </p:spPr>
      </p:pic>
    </p:spTree>
    <p:extLst>
      <p:ext uri="{BB962C8B-B14F-4D97-AF65-F5344CB8AC3E}">
        <p14:creationId xmlns:p14="http://schemas.microsoft.com/office/powerpoint/2010/main" val="3913300353"/>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4D29FD-71C7-49CF-8DB9-5DCF147650EB}"/>
              </a:ext>
            </a:extLst>
          </p:cNvPr>
          <p:cNvSpPr>
            <a:spLocks noGrp="1"/>
          </p:cNvSpPr>
          <p:nvPr>
            <p:ph type="ctrTitle"/>
          </p:nvPr>
        </p:nvSpPr>
        <p:spPr/>
        <p:txBody>
          <a:bodyPr>
            <a:normAutofit fontScale="90000"/>
          </a:bodyPr>
          <a:lstStyle/>
          <a:p>
            <a:r>
              <a:rPr lang="en-US" dirty="0"/>
              <a:t>Meet High Sudden Prices – Must Be Charged</a:t>
            </a:r>
          </a:p>
        </p:txBody>
      </p:sp>
      <p:sp>
        <p:nvSpPr>
          <p:cNvPr id="2" name="Content Placeholder 1">
            <a:extLst>
              <a:ext uri="{FF2B5EF4-FFF2-40B4-BE49-F238E27FC236}">
                <a16:creationId xmlns:a16="http://schemas.microsoft.com/office/drawing/2014/main" id="{3F7F3C3C-0BB7-442A-BE0F-C1247DE27914}"/>
              </a:ext>
            </a:extLst>
          </p:cNvPr>
          <p:cNvSpPr>
            <a:spLocks noGrp="1"/>
          </p:cNvSpPr>
          <p:nvPr>
            <p:ph type="body" sz="quarter" idx="13"/>
          </p:nvPr>
        </p:nvSpPr>
        <p:spPr/>
        <p:txBody>
          <a:bodyPr/>
          <a:lstStyle/>
          <a:p>
            <a:r>
              <a:rPr lang="en-US" dirty="0"/>
              <a:t> </a:t>
            </a:r>
          </a:p>
          <a:p>
            <a:endParaRPr lang="en-US" dirty="0"/>
          </a:p>
        </p:txBody>
      </p:sp>
      <p:sp>
        <p:nvSpPr>
          <p:cNvPr id="4" name="Slide Number Placeholder 3">
            <a:extLst>
              <a:ext uri="{FF2B5EF4-FFF2-40B4-BE49-F238E27FC236}">
                <a16:creationId xmlns:a16="http://schemas.microsoft.com/office/drawing/2014/main" id="{901F3E2D-92CC-4B8D-89E3-691C08C2EB28}"/>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227</a:t>
            </a:fld>
            <a:endParaRPr lang="ko-KR" altLang="en-US" dirty="0"/>
          </a:p>
        </p:txBody>
      </p:sp>
      <p:pic>
        <p:nvPicPr>
          <p:cNvPr id="6" name="Picture 5">
            <a:extLst>
              <a:ext uri="{FF2B5EF4-FFF2-40B4-BE49-F238E27FC236}">
                <a16:creationId xmlns:a16="http://schemas.microsoft.com/office/drawing/2014/main" id="{34F94A7B-E5F9-477C-9093-5806D6563DBC}"/>
              </a:ext>
            </a:extLst>
          </p:cNvPr>
          <p:cNvPicPr>
            <a:picLocks noChangeAspect="1"/>
          </p:cNvPicPr>
          <p:nvPr/>
        </p:nvPicPr>
        <p:blipFill>
          <a:blip r:embed="rId2"/>
          <a:stretch>
            <a:fillRect/>
          </a:stretch>
        </p:blipFill>
        <p:spPr>
          <a:xfrm>
            <a:off x="565122" y="1348239"/>
            <a:ext cx="7288558" cy="4621335"/>
          </a:xfrm>
          <a:prstGeom prst="rect">
            <a:avLst/>
          </a:prstGeom>
        </p:spPr>
      </p:pic>
    </p:spTree>
    <p:extLst>
      <p:ext uri="{BB962C8B-B14F-4D97-AF65-F5344CB8AC3E}">
        <p14:creationId xmlns:p14="http://schemas.microsoft.com/office/powerpoint/2010/main" val="385547507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773-5ADF-FA11-1FC5-0B1526BC6B83}"/>
              </a:ext>
            </a:extLst>
          </p:cNvPr>
          <p:cNvSpPr>
            <a:spLocks noGrp="1"/>
          </p:cNvSpPr>
          <p:nvPr>
            <p:ph type="ctrTitle"/>
          </p:nvPr>
        </p:nvSpPr>
        <p:spPr/>
        <p:txBody>
          <a:bodyPr>
            <a:normAutofit/>
          </a:bodyPr>
          <a:lstStyle/>
          <a:p>
            <a:r>
              <a:rPr lang="en-US" dirty="0"/>
              <a:t>Battery Characteristics </a:t>
            </a:r>
            <a:br>
              <a:rPr lang="en-US" dirty="0"/>
            </a:br>
            <a:r>
              <a:rPr lang="en-US" dirty="0"/>
              <a:t>LCOE of Renewable </a:t>
            </a:r>
            <a:br>
              <a:rPr lang="en-US" dirty="0"/>
            </a:br>
            <a:r>
              <a:rPr lang="en-US" dirty="0"/>
              <a:t>Plus Battery</a:t>
            </a:r>
          </a:p>
        </p:txBody>
      </p:sp>
    </p:spTree>
    <p:extLst>
      <p:ext uri="{BB962C8B-B14F-4D97-AF65-F5344CB8AC3E}">
        <p14:creationId xmlns:p14="http://schemas.microsoft.com/office/powerpoint/2010/main" val="2682434072"/>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F8C9A-5C5D-3A41-73E1-B4B79ADCB70F}"/>
              </a:ext>
            </a:extLst>
          </p:cNvPr>
          <p:cNvSpPr>
            <a:spLocks noGrp="1"/>
          </p:cNvSpPr>
          <p:nvPr>
            <p:ph type="title"/>
          </p:nvPr>
        </p:nvSpPr>
        <p:spPr>
          <a:xfrm>
            <a:off x="211041" y="459740"/>
            <a:ext cx="8274125" cy="653285"/>
          </a:xfrm>
        </p:spPr>
        <p:txBody>
          <a:bodyPr>
            <a:normAutofit fontScale="90000"/>
          </a:bodyPr>
          <a:lstStyle/>
          <a:p>
            <a:r>
              <a:rPr lang="en-US" dirty="0"/>
              <a:t>Session 2: Battery Characteristics and Economic Analysis</a:t>
            </a:r>
            <a:br>
              <a:rPr lang="en-US" dirty="0"/>
            </a:br>
            <a:endParaRPr lang="en-US" dirty="0"/>
          </a:p>
        </p:txBody>
      </p:sp>
      <p:sp>
        <p:nvSpPr>
          <p:cNvPr id="3" name="Content Placeholder 2">
            <a:extLst>
              <a:ext uri="{FF2B5EF4-FFF2-40B4-BE49-F238E27FC236}">
                <a16:creationId xmlns:a16="http://schemas.microsoft.com/office/drawing/2014/main" id="{D911B5FD-6A01-017F-DBE4-223BAC635624}"/>
              </a:ext>
            </a:extLst>
          </p:cNvPr>
          <p:cNvSpPr>
            <a:spLocks noGrp="1"/>
          </p:cNvSpPr>
          <p:nvPr>
            <p:ph idx="1"/>
          </p:nvPr>
        </p:nvSpPr>
        <p:spPr>
          <a:xfrm>
            <a:off x="312420" y="1396961"/>
            <a:ext cx="8274125" cy="4574181"/>
          </a:xfrm>
        </p:spPr>
        <p:txBody>
          <a:bodyPr>
            <a:noAutofit/>
          </a:bodyPr>
          <a:lstStyle/>
          <a:p>
            <a:pPr marL="628650" marR="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Cost as a Function of both Storage Capacity and Charging/Discharging</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Battery Lifespan Driven by the Number of Cycles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Operating and Maintenance Cost of Batteries</a:t>
            </a:r>
          </a:p>
          <a:p>
            <a:pPr marL="628650" indent="-342900">
              <a:lnSpc>
                <a:spcPct val="10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Battery Degradation</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Round Trip Efficiency</a:t>
            </a:r>
          </a:p>
          <a:p>
            <a:pPr marL="628650" marR="0" indent="-342900">
              <a:lnSpc>
                <a:spcPct val="120000"/>
              </a:lnSpc>
              <a:spcAft>
                <a:spcPts val="800"/>
              </a:spcAft>
              <a:buFont typeface="+mj-lt"/>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State of Charge</a:t>
            </a:r>
          </a:p>
          <a:p>
            <a:pPr marL="285750" marR="0" indent="0" algn="ctr">
              <a:lnSpc>
                <a:spcPct val="120000"/>
              </a:lnSpc>
              <a:spcAft>
                <a:spcPts val="800"/>
              </a:spcAft>
              <a:buNone/>
            </a:pPr>
            <a:r>
              <a:rPr lang="en-US" sz="2800" i="1" kern="100" dirty="0">
                <a:latin typeface="Calibri" panose="020F0502020204030204" pitchFamily="34" charset="0"/>
                <a:ea typeface="Calibri" panose="020F0502020204030204" pitchFamily="34" charset="0"/>
                <a:cs typeface="Times New Roman" panose="02020603050405020304" pitchFamily="18" charset="0"/>
              </a:rPr>
              <a:t>These factors are necessary to carefully compute the LCOE of renewable plus storage in different cases</a:t>
            </a:r>
          </a:p>
        </p:txBody>
      </p:sp>
    </p:spTree>
    <p:extLst>
      <p:ext uri="{BB962C8B-B14F-4D97-AF65-F5344CB8AC3E}">
        <p14:creationId xmlns:p14="http://schemas.microsoft.com/office/powerpoint/2010/main" val="412324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Adjustments for Tilt and for Tracking</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1" y="1515823"/>
            <a:ext cx="6126480" cy="4336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984167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836A4-F0EC-413B-997F-18C3D32DE073}"/>
              </a:ext>
            </a:extLst>
          </p:cNvPr>
          <p:cNvSpPr>
            <a:spLocks noGrp="1"/>
          </p:cNvSpPr>
          <p:nvPr>
            <p:ph type="ctrTitle"/>
          </p:nvPr>
        </p:nvSpPr>
        <p:spPr/>
        <p:txBody>
          <a:bodyPr/>
          <a:lstStyle/>
          <a:p>
            <a:r>
              <a:rPr lang="en-US" dirty="0"/>
              <a:t>Battery Characteristics</a:t>
            </a:r>
          </a:p>
        </p:txBody>
      </p:sp>
      <p:sp>
        <p:nvSpPr>
          <p:cNvPr id="4" name="Slide Number Placeholder 3">
            <a:extLst>
              <a:ext uri="{FF2B5EF4-FFF2-40B4-BE49-F238E27FC236}">
                <a16:creationId xmlns:a16="http://schemas.microsoft.com/office/drawing/2014/main" id="{26304322-C947-4371-A181-484B2E8C966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230</a:t>
            </a:fld>
            <a:endParaRPr lang="ko-KR" altLang="en-US" dirty="0"/>
          </a:p>
        </p:txBody>
      </p:sp>
      <p:pic>
        <p:nvPicPr>
          <p:cNvPr id="6" name="Content Placeholder 5">
            <a:extLst>
              <a:ext uri="{FF2B5EF4-FFF2-40B4-BE49-F238E27FC236}">
                <a16:creationId xmlns:a16="http://schemas.microsoft.com/office/drawing/2014/main" id="{9BAABACB-83D2-48D7-B50C-0F09DA494306}"/>
              </a:ext>
            </a:extLst>
          </p:cNvPr>
          <p:cNvPicPr>
            <a:picLocks noGrp="1" noChangeAspect="1"/>
          </p:cNvPicPr>
          <p:nvPr>
            <p:ph idx="4294967295"/>
          </p:nvPr>
        </p:nvPicPr>
        <p:blipFill>
          <a:blip r:embed="rId2"/>
          <a:stretch>
            <a:fillRect/>
          </a:stretch>
        </p:blipFill>
        <p:spPr>
          <a:xfrm>
            <a:off x="539015" y="1422929"/>
            <a:ext cx="7902575" cy="4505325"/>
          </a:xfrm>
        </p:spPr>
      </p:pic>
    </p:spTree>
    <p:extLst>
      <p:ext uri="{BB962C8B-B14F-4D97-AF65-F5344CB8AC3E}">
        <p14:creationId xmlns:p14="http://schemas.microsoft.com/office/powerpoint/2010/main" val="186008008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C3F42-97FF-0927-F115-504786151B93}"/>
              </a:ext>
            </a:extLst>
          </p:cNvPr>
          <p:cNvSpPr>
            <a:spLocks noGrp="1"/>
          </p:cNvSpPr>
          <p:nvPr>
            <p:ph type="ctrTitle"/>
          </p:nvPr>
        </p:nvSpPr>
        <p:spPr/>
        <p:txBody>
          <a:bodyPr>
            <a:normAutofit fontScale="90000"/>
          </a:bodyPr>
          <a:lstStyle/>
          <a:p>
            <a:r>
              <a:rPr lang="en-US" dirty="0"/>
              <a:t>Battery Capacity Measured</a:t>
            </a:r>
            <a:br>
              <a:rPr lang="en-US" dirty="0"/>
            </a:br>
            <a:r>
              <a:rPr lang="en-US" dirty="0"/>
              <a:t>with Storage and Measured</a:t>
            </a:r>
            <a:br>
              <a:rPr lang="en-US" dirty="0"/>
            </a:br>
            <a:r>
              <a:rPr lang="en-US" dirty="0"/>
              <a:t>with Instant Input and Output</a:t>
            </a:r>
            <a:br>
              <a:rPr lang="en-US" dirty="0"/>
            </a:br>
            <a:endParaRPr lang="en-US" dirty="0"/>
          </a:p>
        </p:txBody>
      </p:sp>
    </p:spTree>
    <p:extLst>
      <p:ext uri="{BB962C8B-B14F-4D97-AF65-F5344CB8AC3E}">
        <p14:creationId xmlns:p14="http://schemas.microsoft.com/office/powerpoint/2010/main" val="104531505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2CD3C0-AE5D-4311-B8C9-6207477D6856}"/>
              </a:ext>
            </a:extLst>
          </p:cNvPr>
          <p:cNvSpPr>
            <a:spLocks noGrp="1"/>
          </p:cNvSpPr>
          <p:nvPr>
            <p:ph type="ctrTitle"/>
          </p:nvPr>
        </p:nvSpPr>
        <p:spPr/>
        <p:txBody>
          <a:bodyPr>
            <a:normAutofit fontScale="90000"/>
          </a:bodyPr>
          <a:lstStyle/>
          <a:p>
            <a:r>
              <a:rPr lang="en-US" dirty="0"/>
              <a:t>Diagram of Battery Capacity, Storage and Energy</a:t>
            </a:r>
          </a:p>
        </p:txBody>
      </p:sp>
      <p:sp>
        <p:nvSpPr>
          <p:cNvPr id="4" name="Content Placeholder 3">
            <a:extLst>
              <a:ext uri="{FF2B5EF4-FFF2-40B4-BE49-F238E27FC236}">
                <a16:creationId xmlns:a16="http://schemas.microsoft.com/office/drawing/2014/main" id="{149B61BE-6FE6-42C0-8D18-1FD798BB0AE2}"/>
              </a:ext>
            </a:extLst>
          </p:cNvPr>
          <p:cNvSpPr>
            <a:spLocks noGrp="1"/>
          </p:cNvSpPr>
          <p:nvPr>
            <p:ph type="body" sz="quarter" idx="13"/>
          </p:nvPr>
        </p:nvSpPr>
        <p:spPr>
          <a:xfrm>
            <a:off x="242609" y="1600200"/>
            <a:ext cx="8435566" cy="4317521"/>
          </a:xfrm>
        </p:spPr>
        <p:txBody>
          <a:bodyPr>
            <a:normAutofit/>
          </a:bodyPr>
          <a:lstStyle/>
          <a:p>
            <a:pPr algn="l"/>
            <a:r>
              <a:rPr lang="en-US" dirty="0"/>
              <a:t>The diagram below of a water tower illustrates the issue of capacity storage and energy.  In determining how much storage or ancillary service you need, should you use:</a:t>
            </a:r>
          </a:p>
          <a:p>
            <a:pPr lvl="1" algn="l"/>
            <a:r>
              <a:rPr lang="en-US" dirty="0"/>
              <a:t>The maximum amount of electricity that can be sent to the battery or drawn from the battery at any instant, measured in kW.</a:t>
            </a:r>
          </a:p>
          <a:p>
            <a:pPr lvl="1" algn="l"/>
            <a:r>
              <a:rPr lang="en-US" dirty="0"/>
              <a:t>The maximum amount of energy that you can take from the battery – the discharge -- over a cycle (e.g., a day) measured in kW x time of discharge or kWh</a:t>
            </a:r>
          </a:p>
          <a:p>
            <a:pPr lvl="1" algn="l"/>
            <a:r>
              <a:rPr lang="en-US" dirty="0"/>
              <a:t>The maximum amount of energy that you can send to the battery over a cycle – the charge – measured again in kWh.</a:t>
            </a:r>
          </a:p>
          <a:p>
            <a:pPr lvl="1" algn="l"/>
            <a:endParaRPr lang="en-US" dirty="0"/>
          </a:p>
          <a:p>
            <a:pPr lvl="1" algn="l"/>
            <a:endParaRPr lang="en-US" dirty="0"/>
          </a:p>
        </p:txBody>
      </p:sp>
    </p:spTree>
    <p:extLst>
      <p:ext uri="{BB962C8B-B14F-4D97-AF65-F5344CB8AC3E}">
        <p14:creationId xmlns:p14="http://schemas.microsoft.com/office/powerpoint/2010/main" val="152098532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F9156D-A3B9-4CEC-B5BF-41EBC9C23758}"/>
              </a:ext>
            </a:extLst>
          </p:cNvPr>
          <p:cNvSpPr>
            <a:spLocks noGrp="1"/>
          </p:cNvSpPr>
          <p:nvPr>
            <p:ph type="ctrTitle"/>
          </p:nvPr>
        </p:nvSpPr>
        <p:spPr/>
        <p:txBody>
          <a:bodyPr/>
          <a:lstStyle/>
          <a:p>
            <a:r>
              <a:rPr lang="en-US" dirty="0"/>
              <a:t>Battery Capacity and a Water Tower</a:t>
            </a:r>
          </a:p>
        </p:txBody>
      </p:sp>
      <p:sp>
        <p:nvSpPr>
          <p:cNvPr id="4" name="Content Placeholder 3">
            <a:extLst>
              <a:ext uri="{FF2B5EF4-FFF2-40B4-BE49-F238E27FC236}">
                <a16:creationId xmlns:a16="http://schemas.microsoft.com/office/drawing/2014/main" id="{01AD65DD-74D5-4D2C-941C-FF2F3EB96FCF}"/>
              </a:ext>
            </a:extLst>
          </p:cNvPr>
          <p:cNvSpPr>
            <a:spLocks noGrp="1"/>
          </p:cNvSpPr>
          <p:nvPr>
            <p:ph type="body" sz="quarter" idx="13"/>
          </p:nvPr>
        </p:nvSpPr>
        <p:spPr>
          <a:xfrm>
            <a:off x="242608" y="1593852"/>
            <a:ext cx="5230672" cy="4151340"/>
          </a:xfrm>
        </p:spPr>
        <p:txBody>
          <a:bodyPr>
            <a:normAutofit/>
          </a:bodyPr>
          <a:lstStyle/>
          <a:p>
            <a:r>
              <a:rPr lang="en-US" dirty="0"/>
              <a:t>The issue of capacity is illustrated by picture of a water tower below.  The capacity to charge or discharge in an instant is illustrated by the pipe leading up to the storage tank.</a:t>
            </a:r>
          </a:p>
          <a:p>
            <a:r>
              <a:rPr lang="en-US" dirty="0"/>
              <a:t>The amount of energy from one charge is illustrated by the size of the tank.</a:t>
            </a:r>
          </a:p>
          <a:p>
            <a:r>
              <a:rPr lang="en-US" dirty="0"/>
              <a:t>Think of the pipe as how long it takes to discharge</a:t>
            </a:r>
          </a:p>
          <a:p>
            <a:endParaRPr lang="en-US" dirty="0"/>
          </a:p>
          <a:p>
            <a:endParaRPr lang="en-US" dirty="0"/>
          </a:p>
        </p:txBody>
      </p:sp>
      <p:pic>
        <p:nvPicPr>
          <p:cNvPr id="5" name="Content Placeholder 4">
            <a:extLst>
              <a:ext uri="{FF2B5EF4-FFF2-40B4-BE49-F238E27FC236}">
                <a16:creationId xmlns:a16="http://schemas.microsoft.com/office/drawing/2014/main" id="{E5E8F428-C6E2-4394-B6D3-1A907791A36E}"/>
              </a:ext>
            </a:extLst>
          </p:cNvPr>
          <p:cNvPicPr>
            <a:picLocks noChangeAspect="1"/>
          </p:cNvPicPr>
          <p:nvPr/>
        </p:nvPicPr>
        <p:blipFill>
          <a:blip r:embed="rId2"/>
          <a:stretch>
            <a:fillRect/>
          </a:stretch>
        </p:blipFill>
        <p:spPr>
          <a:xfrm>
            <a:off x="5880750" y="2119124"/>
            <a:ext cx="2647950" cy="2781300"/>
          </a:xfrm>
          <a:prstGeom prst="rect">
            <a:avLst/>
          </a:prstGeom>
        </p:spPr>
      </p:pic>
    </p:spTree>
    <p:extLst>
      <p:ext uri="{BB962C8B-B14F-4D97-AF65-F5344CB8AC3E}">
        <p14:creationId xmlns:p14="http://schemas.microsoft.com/office/powerpoint/2010/main" val="3583685655"/>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16069E-5019-4E0C-BC0D-15A68FDA9EAB}"/>
              </a:ext>
            </a:extLst>
          </p:cNvPr>
          <p:cNvSpPr>
            <a:spLocks noGrp="1"/>
          </p:cNvSpPr>
          <p:nvPr>
            <p:ph type="ctrTitle"/>
          </p:nvPr>
        </p:nvSpPr>
        <p:spPr/>
        <p:txBody>
          <a:bodyPr>
            <a:normAutofit fontScale="90000"/>
          </a:bodyPr>
          <a:lstStyle/>
          <a:p>
            <a:r>
              <a:rPr lang="en-029" dirty="0"/>
              <a:t>Capacity and Storage of Batteries - Think of a Battery Like a Water Tower or a Warehouse</a:t>
            </a:r>
          </a:p>
        </p:txBody>
      </p:sp>
      <p:sp>
        <p:nvSpPr>
          <p:cNvPr id="6" name="TextBox 5">
            <a:extLst>
              <a:ext uri="{FF2B5EF4-FFF2-40B4-BE49-F238E27FC236}">
                <a16:creationId xmlns:a16="http://schemas.microsoft.com/office/drawing/2014/main" id="{FEE3166C-F350-415A-93DA-B91040D75CAB}"/>
              </a:ext>
            </a:extLst>
          </p:cNvPr>
          <p:cNvSpPr txBox="1"/>
          <p:nvPr/>
        </p:nvSpPr>
        <p:spPr>
          <a:xfrm>
            <a:off x="271419" y="1439324"/>
            <a:ext cx="3422708" cy="1754326"/>
          </a:xfrm>
          <a:prstGeom prst="rect">
            <a:avLst/>
          </a:prstGeom>
          <a:noFill/>
        </p:spPr>
        <p:txBody>
          <a:bodyPr wrap="square" rtlCol="0">
            <a:spAutoFit/>
          </a:bodyPr>
          <a:lstStyle/>
          <a:p>
            <a:r>
              <a:rPr lang="en-029" dirty="0"/>
              <a:t>The pipe is the capacity at any instant.  If this pipe capacity is 100 kW, then in one hour, the maximum that can be charged or delivered in one single hour is 100 kWh</a:t>
            </a:r>
          </a:p>
        </p:txBody>
      </p:sp>
      <p:sp>
        <p:nvSpPr>
          <p:cNvPr id="7" name="TextBox 6">
            <a:extLst>
              <a:ext uri="{FF2B5EF4-FFF2-40B4-BE49-F238E27FC236}">
                <a16:creationId xmlns:a16="http://schemas.microsoft.com/office/drawing/2014/main" id="{C9B7FDE3-EEAD-41C4-8B64-45E157D2AAF8}"/>
              </a:ext>
            </a:extLst>
          </p:cNvPr>
          <p:cNvSpPr txBox="1"/>
          <p:nvPr/>
        </p:nvSpPr>
        <p:spPr>
          <a:xfrm>
            <a:off x="271419" y="3193650"/>
            <a:ext cx="4430390" cy="1200329"/>
          </a:xfrm>
          <a:prstGeom prst="rect">
            <a:avLst/>
          </a:prstGeom>
          <a:noFill/>
        </p:spPr>
        <p:txBody>
          <a:bodyPr wrap="square" rtlCol="0">
            <a:spAutoFit/>
          </a:bodyPr>
          <a:lstStyle/>
          <a:p>
            <a:r>
              <a:rPr lang="en-029" dirty="0"/>
              <a:t>The storage tank is the number of hours that be stored and then delivered.  It is measured in kWh. If the capacity is 100 kW and the storage is 4 hours, then the kWh is 400 kWh.</a:t>
            </a:r>
          </a:p>
        </p:txBody>
      </p:sp>
      <p:cxnSp>
        <p:nvCxnSpPr>
          <p:cNvPr id="9" name="Straight Arrow Connector 8">
            <a:extLst>
              <a:ext uri="{FF2B5EF4-FFF2-40B4-BE49-F238E27FC236}">
                <a16:creationId xmlns:a16="http://schemas.microsoft.com/office/drawing/2014/main" id="{F7639770-4A97-4938-B388-2F798F13014D}"/>
              </a:ext>
            </a:extLst>
          </p:cNvPr>
          <p:cNvCxnSpPr>
            <a:cxnSpLocks/>
          </p:cNvCxnSpPr>
          <p:nvPr/>
        </p:nvCxnSpPr>
        <p:spPr>
          <a:xfrm flipV="1">
            <a:off x="1573445" y="2727537"/>
            <a:ext cx="4102736" cy="56375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9A980C9-6D38-4C91-B986-210F9B636548}"/>
              </a:ext>
            </a:extLst>
          </p:cNvPr>
          <p:cNvPicPr>
            <a:picLocks noChangeAspect="1"/>
          </p:cNvPicPr>
          <p:nvPr/>
        </p:nvPicPr>
        <p:blipFill>
          <a:blip r:embed="rId2"/>
          <a:stretch>
            <a:fillRect/>
          </a:stretch>
        </p:blipFill>
        <p:spPr>
          <a:xfrm>
            <a:off x="5080958" y="4346929"/>
            <a:ext cx="3371211" cy="1687983"/>
          </a:xfrm>
          <a:prstGeom prst="rect">
            <a:avLst/>
          </a:prstGeom>
        </p:spPr>
      </p:pic>
      <p:sp>
        <p:nvSpPr>
          <p:cNvPr id="8" name="TextBox 7">
            <a:extLst>
              <a:ext uri="{FF2B5EF4-FFF2-40B4-BE49-F238E27FC236}">
                <a16:creationId xmlns:a16="http://schemas.microsoft.com/office/drawing/2014/main" id="{4EAD548D-ED50-4228-B8CD-EAE8474EF895}"/>
              </a:ext>
            </a:extLst>
          </p:cNvPr>
          <p:cNvSpPr txBox="1"/>
          <p:nvPr/>
        </p:nvSpPr>
        <p:spPr>
          <a:xfrm>
            <a:off x="335783" y="4548095"/>
            <a:ext cx="3840480" cy="1477328"/>
          </a:xfrm>
          <a:prstGeom prst="rect">
            <a:avLst/>
          </a:prstGeom>
          <a:noFill/>
        </p:spPr>
        <p:txBody>
          <a:bodyPr wrap="square" rtlCol="0">
            <a:spAutoFit/>
          </a:bodyPr>
          <a:lstStyle/>
          <a:p>
            <a:r>
              <a:rPr lang="en-US" dirty="0"/>
              <a:t>In the warehouse, the movement in and out is the capacity (kW) – how many boxes in and out. The time in storage is kWh – you need the space for the boxes.</a:t>
            </a:r>
          </a:p>
        </p:txBody>
      </p:sp>
      <p:pic>
        <p:nvPicPr>
          <p:cNvPr id="10" name="Picture 9">
            <a:extLst>
              <a:ext uri="{FF2B5EF4-FFF2-40B4-BE49-F238E27FC236}">
                <a16:creationId xmlns:a16="http://schemas.microsoft.com/office/drawing/2014/main" id="{B931D3D9-EC68-438A-381E-EDCDE3AAC15F}"/>
              </a:ext>
            </a:extLst>
          </p:cNvPr>
          <p:cNvPicPr>
            <a:picLocks noChangeAspect="1"/>
          </p:cNvPicPr>
          <p:nvPr/>
        </p:nvPicPr>
        <p:blipFill>
          <a:blip r:embed="rId3"/>
          <a:stretch>
            <a:fillRect/>
          </a:stretch>
        </p:blipFill>
        <p:spPr>
          <a:xfrm>
            <a:off x="5759841" y="1198179"/>
            <a:ext cx="2411818" cy="2860654"/>
          </a:xfrm>
          <a:prstGeom prst="rect">
            <a:avLst/>
          </a:prstGeom>
        </p:spPr>
      </p:pic>
      <p:sp>
        <p:nvSpPr>
          <p:cNvPr id="11" name="TextBox 10">
            <a:extLst>
              <a:ext uri="{FF2B5EF4-FFF2-40B4-BE49-F238E27FC236}">
                <a16:creationId xmlns:a16="http://schemas.microsoft.com/office/drawing/2014/main" id="{158C3689-BAFC-097D-821F-A2E9B1EF2E5A}"/>
              </a:ext>
            </a:extLst>
          </p:cNvPr>
          <p:cNvSpPr txBox="1"/>
          <p:nvPr/>
        </p:nvSpPr>
        <p:spPr>
          <a:xfrm>
            <a:off x="7882759" y="1718441"/>
            <a:ext cx="989822" cy="369332"/>
          </a:xfrm>
          <a:prstGeom prst="rect">
            <a:avLst/>
          </a:prstGeom>
          <a:noFill/>
        </p:spPr>
        <p:txBody>
          <a:bodyPr wrap="square" rtlCol="0">
            <a:spAutoFit/>
          </a:bodyPr>
          <a:lstStyle/>
          <a:p>
            <a:r>
              <a:rPr lang="en-US" dirty="0"/>
              <a:t>kwh</a:t>
            </a:r>
          </a:p>
        </p:txBody>
      </p:sp>
      <p:sp>
        <p:nvSpPr>
          <p:cNvPr id="12" name="TextBox 11">
            <a:extLst>
              <a:ext uri="{FF2B5EF4-FFF2-40B4-BE49-F238E27FC236}">
                <a16:creationId xmlns:a16="http://schemas.microsoft.com/office/drawing/2014/main" id="{8A30D6B2-0C95-3042-A14C-7AD85FBE5205}"/>
              </a:ext>
            </a:extLst>
          </p:cNvPr>
          <p:cNvSpPr txBox="1"/>
          <p:nvPr/>
        </p:nvSpPr>
        <p:spPr>
          <a:xfrm>
            <a:off x="7740869" y="3429000"/>
            <a:ext cx="989822" cy="369332"/>
          </a:xfrm>
          <a:prstGeom prst="rect">
            <a:avLst/>
          </a:prstGeom>
          <a:noFill/>
        </p:spPr>
        <p:txBody>
          <a:bodyPr wrap="square" rtlCol="0">
            <a:spAutoFit/>
          </a:bodyPr>
          <a:lstStyle/>
          <a:p>
            <a:r>
              <a:rPr lang="en-US" dirty="0"/>
              <a:t>kw</a:t>
            </a:r>
          </a:p>
        </p:txBody>
      </p:sp>
      <p:sp>
        <p:nvSpPr>
          <p:cNvPr id="13" name="TextBox 12">
            <a:extLst>
              <a:ext uri="{FF2B5EF4-FFF2-40B4-BE49-F238E27FC236}">
                <a16:creationId xmlns:a16="http://schemas.microsoft.com/office/drawing/2014/main" id="{1199A76F-6413-C853-EEB7-4B78CA1679B7}"/>
              </a:ext>
            </a:extLst>
          </p:cNvPr>
          <p:cNvSpPr txBox="1"/>
          <p:nvPr/>
        </p:nvSpPr>
        <p:spPr>
          <a:xfrm>
            <a:off x="4962810" y="3147270"/>
            <a:ext cx="1404647" cy="923330"/>
          </a:xfrm>
          <a:prstGeom prst="rect">
            <a:avLst/>
          </a:prstGeom>
          <a:noFill/>
        </p:spPr>
        <p:txBody>
          <a:bodyPr wrap="square" rtlCol="0">
            <a:spAutoFit/>
          </a:bodyPr>
          <a:lstStyle/>
          <a:p>
            <a:r>
              <a:rPr lang="en-US" dirty="0"/>
              <a:t>Bigger Spout gives faster water</a:t>
            </a:r>
          </a:p>
        </p:txBody>
      </p:sp>
      <p:cxnSp>
        <p:nvCxnSpPr>
          <p:cNvPr id="15" name="Straight Arrow Connector 14">
            <a:extLst>
              <a:ext uri="{FF2B5EF4-FFF2-40B4-BE49-F238E27FC236}">
                <a16:creationId xmlns:a16="http://schemas.microsoft.com/office/drawing/2014/main" id="{E0C4490B-E2F9-5167-8F40-BAA7F3A0A80E}"/>
              </a:ext>
            </a:extLst>
          </p:cNvPr>
          <p:cNvCxnSpPr/>
          <p:nvPr/>
        </p:nvCxnSpPr>
        <p:spPr>
          <a:xfrm flipV="1">
            <a:off x="6132786" y="3711022"/>
            <a:ext cx="646386" cy="325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542916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DFE048-54EC-4C0D-99A9-3B5935A2A0E2}"/>
              </a:ext>
            </a:extLst>
          </p:cNvPr>
          <p:cNvSpPr>
            <a:spLocks noGrp="1"/>
          </p:cNvSpPr>
          <p:nvPr>
            <p:ph type="ctrTitle"/>
          </p:nvPr>
        </p:nvSpPr>
        <p:spPr/>
        <p:txBody>
          <a:bodyPr>
            <a:normAutofit fontScale="90000"/>
          </a:bodyPr>
          <a:lstStyle/>
          <a:p>
            <a:r>
              <a:rPr lang="en-US" dirty="0"/>
              <a:t>Different Capacity and Energy of Different Batteries</a:t>
            </a:r>
          </a:p>
        </p:txBody>
      </p:sp>
      <p:sp>
        <p:nvSpPr>
          <p:cNvPr id="2" name="Content Placeholder 1">
            <a:extLst>
              <a:ext uri="{FF2B5EF4-FFF2-40B4-BE49-F238E27FC236}">
                <a16:creationId xmlns:a16="http://schemas.microsoft.com/office/drawing/2014/main" id="{D74C594B-7E67-47B3-9702-4B6BCC7E6D63}"/>
              </a:ext>
            </a:extLst>
          </p:cNvPr>
          <p:cNvSpPr>
            <a:spLocks noGrp="1"/>
          </p:cNvSpPr>
          <p:nvPr>
            <p:ph type="body" sz="quarter" idx="13"/>
          </p:nvPr>
        </p:nvSpPr>
        <p:spPr/>
        <p:txBody>
          <a:bodyPr/>
          <a:lstStyle/>
          <a:p>
            <a:r>
              <a:rPr lang="en-US" dirty="0"/>
              <a:t> Compute the kW/kWh</a:t>
            </a:r>
          </a:p>
          <a:p>
            <a:endParaRPr lang="en-US" dirty="0"/>
          </a:p>
          <a:p>
            <a:endParaRPr lang="en-US" dirty="0"/>
          </a:p>
        </p:txBody>
      </p:sp>
      <p:sp>
        <p:nvSpPr>
          <p:cNvPr id="4" name="Slide Number Placeholder 3">
            <a:extLst>
              <a:ext uri="{FF2B5EF4-FFF2-40B4-BE49-F238E27FC236}">
                <a16:creationId xmlns:a16="http://schemas.microsoft.com/office/drawing/2014/main" id="{08AE0EFB-954E-4144-8692-4D860BF9D53D}"/>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235</a:t>
            </a:fld>
            <a:endParaRPr lang="ko-KR" altLang="en-US" dirty="0"/>
          </a:p>
        </p:txBody>
      </p:sp>
      <p:pic>
        <p:nvPicPr>
          <p:cNvPr id="8" name="Picture 7">
            <a:extLst>
              <a:ext uri="{FF2B5EF4-FFF2-40B4-BE49-F238E27FC236}">
                <a16:creationId xmlns:a16="http://schemas.microsoft.com/office/drawing/2014/main" id="{0D4DDDAF-9A11-4EB1-8D0B-1C8FC6858309}"/>
              </a:ext>
            </a:extLst>
          </p:cNvPr>
          <p:cNvPicPr>
            <a:picLocks noChangeAspect="1"/>
          </p:cNvPicPr>
          <p:nvPr/>
        </p:nvPicPr>
        <p:blipFill>
          <a:blip r:embed="rId2"/>
          <a:stretch>
            <a:fillRect/>
          </a:stretch>
        </p:blipFill>
        <p:spPr>
          <a:xfrm>
            <a:off x="967596" y="1739812"/>
            <a:ext cx="6693044" cy="4406807"/>
          </a:xfrm>
          <a:prstGeom prst="rect">
            <a:avLst/>
          </a:prstGeom>
        </p:spPr>
      </p:pic>
      <p:sp>
        <p:nvSpPr>
          <p:cNvPr id="9" name="TextBox 8">
            <a:extLst>
              <a:ext uri="{FF2B5EF4-FFF2-40B4-BE49-F238E27FC236}">
                <a16:creationId xmlns:a16="http://schemas.microsoft.com/office/drawing/2014/main" id="{76982E91-FB52-4368-8DE5-388D4531D332}"/>
              </a:ext>
            </a:extLst>
          </p:cNvPr>
          <p:cNvSpPr txBox="1"/>
          <p:nvPr/>
        </p:nvSpPr>
        <p:spPr>
          <a:xfrm>
            <a:off x="7162800" y="1055803"/>
            <a:ext cx="1368458" cy="923330"/>
          </a:xfrm>
          <a:prstGeom prst="rect">
            <a:avLst/>
          </a:prstGeom>
          <a:solidFill>
            <a:srgbClr val="FFFF00"/>
          </a:solidFill>
        </p:spPr>
        <p:txBody>
          <a:bodyPr wrap="square" rtlCol="0">
            <a:spAutoFit/>
          </a:bodyPr>
          <a:lstStyle/>
          <a:p>
            <a:r>
              <a:rPr lang="en-US" dirty="0"/>
              <a:t>Hours of storage is kWh/kW</a:t>
            </a:r>
          </a:p>
        </p:txBody>
      </p:sp>
      <p:sp>
        <p:nvSpPr>
          <p:cNvPr id="7" name="TextBox 6">
            <a:extLst>
              <a:ext uri="{FF2B5EF4-FFF2-40B4-BE49-F238E27FC236}">
                <a16:creationId xmlns:a16="http://schemas.microsoft.com/office/drawing/2014/main" id="{DA950213-E757-47D8-8553-7C0A181191F0}"/>
              </a:ext>
            </a:extLst>
          </p:cNvPr>
          <p:cNvSpPr txBox="1"/>
          <p:nvPr/>
        </p:nvSpPr>
        <p:spPr>
          <a:xfrm>
            <a:off x="7448432" y="3898855"/>
            <a:ext cx="1368458" cy="646331"/>
          </a:xfrm>
          <a:prstGeom prst="rect">
            <a:avLst/>
          </a:prstGeom>
          <a:solidFill>
            <a:srgbClr val="FFFF00"/>
          </a:solidFill>
        </p:spPr>
        <p:txBody>
          <a:bodyPr wrap="square" rtlCol="0">
            <a:spAutoFit/>
          </a:bodyPr>
          <a:lstStyle/>
          <a:p>
            <a:r>
              <a:rPr lang="en-US" dirty="0"/>
              <a:t>Need to Charge Fast</a:t>
            </a:r>
          </a:p>
        </p:txBody>
      </p:sp>
      <p:sp>
        <p:nvSpPr>
          <p:cNvPr id="10" name="TextBox 9">
            <a:extLst>
              <a:ext uri="{FF2B5EF4-FFF2-40B4-BE49-F238E27FC236}">
                <a16:creationId xmlns:a16="http://schemas.microsoft.com/office/drawing/2014/main" id="{2DDB1BF2-7C77-4DD9-AF26-35875E86F8C4}"/>
              </a:ext>
            </a:extLst>
          </p:cNvPr>
          <p:cNvSpPr txBox="1"/>
          <p:nvPr/>
        </p:nvSpPr>
        <p:spPr>
          <a:xfrm>
            <a:off x="149544" y="6074498"/>
            <a:ext cx="2191320" cy="646331"/>
          </a:xfrm>
          <a:prstGeom prst="rect">
            <a:avLst/>
          </a:prstGeom>
          <a:solidFill>
            <a:srgbClr val="FFFF00"/>
          </a:solidFill>
        </p:spPr>
        <p:txBody>
          <a:bodyPr wrap="square" rtlCol="0">
            <a:spAutoFit/>
          </a:bodyPr>
          <a:lstStyle/>
          <a:p>
            <a:r>
              <a:rPr lang="en-US" dirty="0"/>
              <a:t>Length of Storage more Important</a:t>
            </a:r>
          </a:p>
        </p:txBody>
      </p:sp>
    </p:spTree>
    <p:extLst>
      <p:ext uri="{BB962C8B-B14F-4D97-AF65-F5344CB8AC3E}">
        <p14:creationId xmlns:p14="http://schemas.microsoft.com/office/powerpoint/2010/main" val="421170561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4E1F4-D0FA-6C07-5CF8-9822F8FDF89D}"/>
              </a:ext>
            </a:extLst>
          </p:cNvPr>
          <p:cNvSpPr>
            <a:spLocks noGrp="1"/>
          </p:cNvSpPr>
          <p:nvPr>
            <p:ph type="title"/>
          </p:nvPr>
        </p:nvSpPr>
        <p:spPr/>
        <p:txBody>
          <a:bodyPr/>
          <a:lstStyle/>
          <a:p>
            <a:r>
              <a:rPr lang="en-US" dirty="0"/>
              <a:t>Time and Batteries</a:t>
            </a:r>
          </a:p>
        </p:txBody>
      </p:sp>
      <p:sp>
        <p:nvSpPr>
          <p:cNvPr id="3" name="Content Placeholder 2">
            <a:extLst>
              <a:ext uri="{FF2B5EF4-FFF2-40B4-BE49-F238E27FC236}">
                <a16:creationId xmlns:a16="http://schemas.microsoft.com/office/drawing/2014/main" id="{D17BF4E1-75E7-CAF4-8496-C179BF760CC3}"/>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B5D1F4D-AF76-680C-EACB-12ECF2422926}"/>
              </a:ext>
            </a:extLst>
          </p:cNvPr>
          <p:cNvPicPr>
            <a:picLocks noChangeAspect="1"/>
          </p:cNvPicPr>
          <p:nvPr/>
        </p:nvPicPr>
        <p:blipFill>
          <a:blip r:embed="rId2"/>
          <a:stretch>
            <a:fillRect/>
          </a:stretch>
        </p:blipFill>
        <p:spPr>
          <a:xfrm>
            <a:off x="1229710" y="1369079"/>
            <a:ext cx="7062952" cy="5320279"/>
          </a:xfrm>
          <a:prstGeom prst="rect">
            <a:avLst/>
          </a:prstGeom>
        </p:spPr>
      </p:pic>
    </p:spTree>
    <p:extLst>
      <p:ext uri="{BB962C8B-B14F-4D97-AF65-F5344CB8AC3E}">
        <p14:creationId xmlns:p14="http://schemas.microsoft.com/office/powerpoint/2010/main" val="92279785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476119-A493-4E51-89DB-0E15561A20D9}"/>
              </a:ext>
            </a:extLst>
          </p:cNvPr>
          <p:cNvSpPr>
            <a:spLocks noGrp="1"/>
          </p:cNvSpPr>
          <p:nvPr>
            <p:ph type="ctrTitle"/>
          </p:nvPr>
        </p:nvSpPr>
        <p:spPr/>
        <p:txBody>
          <a:bodyPr/>
          <a:lstStyle/>
          <a:p>
            <a:r>
              <a:rPr lang="en-US" dirty="0"/>
              <a:t>Capacity in kWh</a:t>
            </a:r>
          </a:p>
        </p:txBody>
      </p:sp>
      <p:sp>
        <p:nvSpPr>
          <p:cNvPr id="6" name="Content Placeholder 5">
            <a:extLst>
              <a:ext uri="{FF2B5EF4-FFF2-40B4-BE49-F238E27FC236}">
                <a16:creationId xmlns:a16="http://schemas.microsoft.com/office/drawing/2014/main" id="{89013739-8FF7-4E72-8CB3-6E61920F879B}"/>
              </a:ext>
            </a:extLst>
          </p:cNvPr>
          <p:cNvSpPr>
            <a:spLocks noGrp="1"/>
          </p:cNvSpPr>
          <p:nvPr>
            <p:ph type="body" sz="quarter" idx="13"/>
          </p:nvPr>
        </p:nvSpPr>
        <p:spPr/>
        <p:txBody>
          <a:bodyPr/>
          <a:lstStyle/>
          <a:p>
            <a:r>
              <a:rPr lang="en-US" dirty="0"/>
              <a:t>You can multiply the voltage by the hertz</a:t>
            </a:r>
          </a:p>
          <a:p>
            <a:endParaRPr lang="en-US" dirty="0"/>
          </a:p>
          <a:p>
            <a:endParaRPr lang="en-US" dirty="0"/>
          </a:p>
        </p:txBody>
      </p:sp>
      <p:sp>
        <p:nvSpPr>
          <p:cNvPr id="4" name="Slide Number Placeholder 3">
            <a:extLst>
              <a:ext uri="{FF2B5EF4-FFF2-40B4-BE49-F238E27FC236}">
                <a16:creationId xmlns:a16="http://schemas.microsoft.com/office/drawing/2014/main" id="{CC92CD3A-F87D-40C3-BB27-C53424CF09A2}"/>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237</a:t>
            </a:fld>
            <a:endParaRPr lang="ko-KR" altLang="en-US" dirty="0"/>
          </a:p>
        </p:txBody>
      </p:sp>
      <p:pic>
        <p:nvPicPr>
          <p:cNvPr id="7" name="Content Placeholder 4">
            <a:extLst>
              <a:ext uri="{FF2B5EF4-FFF2-40B4-BE49-F238E27FC236}">
                <a16:creationId xmlns:a16="http://schemas.microsoft.com/office/drawing/2014/main" id="{DA50D699-837D-41EB-8727-27CCFC471498}"/>
              </a:ext>
            </a:extLst>
          </p:cNvPr>
          <p:cNvPicPr>
            <a:picLocks noChangeAspect="1"/>
          </p:cNvPicPr>
          <p:nvPr/>
        </p:nvPicPr>
        <p:blipFill>
          <a:blip r:embed="rId2"/>
          <a:stretch>
            <a:fillRect/>
          </a:stretch>
        </p:blipFill>
        <p:spPr>
          <a:xfrm>
            <a:off x="731838" y="2217246"/>
            <a:ext cx="7902575" cy="2590196"/>
          </a:xfrm>
          <a:prstGeom prst="rect">
            <a:avLst/>
          </a:prstGeom>
        </p:spPr>
      </p:pic>
    </p:spTree>
    <p:extLst>
      <p:ext uri="{BB962C8B-B14F-4D97-AF65-F5344CB8AC3E}">
        <p14:creationId xmlns:p14="http://schemas.microsoft.com/office/powerpoint/2010/main" val="252243195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51123B-F0F5-4800-9813-D8758052B1E9}"/>
              </a:ext>
            </a:extLst>
          </p:cNvPr>
          <p:cNvSpPr>
            <a:spLocks noGrp="1"/>
          </p:cNvSpPr>
          <p:nvPr>
            <p:ph type="title"/>
          </p:nvPr>
        </p:nvSpPr>
        <p:spPr/>
        <p:txBody>
          <a:bodyPr/>
          <a:lstStyle/>
          <a:p>
            <a:r>
              <a:rPr lang="en-US" dirty="0"/>
              <a:t>Battery Size for Ancillary Service</a:t>
            </a:r>
          </a:p>
        </p:txBody>
      </p:sp>
      <p:sp>
        <p:nvSpPr>
          <p:cNvPr id="2" name="Content Placeholder 1">
            <a:extLst>
              <a:ext uri="{FF2B5EF4-FFF2-40B4-BE49-F238E27FC236}">
                <a16:creationId xmlns:a16="http://schemas.microsoft.com/office/drawing/2014/main" id="{662684E7-A19E-4072-9B6F-C9814FCE3FFD}"/>
              </a:ext>
            </a:extLst>
          </p:cNvPr>
          <p:cNvSpPr>
            <a:spLocks noGrp="1"/>
          </p:cNvSpPr>
          <p:nvPr>
            <p:ph idx="1"/>
          </p:nvPr>
        </p:nvSpPr>
        <p:spPr/>
        <p:txBody>
          <a:bodyPr/>
          <a:lstStyle/>
          <a:p>
            <a:r>
              <a:rPr lang="en-US" dirty="0"/>
              <a:t>With AES developed a 2-MW, 500-kWh system with the capability of producing 1,000 amps at 1,000 volts that was designed and built to fit inside two 53-foot trailers for ancillary services</a:t>
            </a:r>
          </a:p>
          <a:p>
            <a:endParaRPr lang="en-US" dirty="0"/>
          </a:p>
          <a:p>
            <a:endParaRPr lang="en-US" dirty="0"/>
          </a:p>
        </p:txBody>
      </p:sp>
      <p:sp>
        <p:nvSpPr>
          <p:cNvPr id="4" name="Slide Number Placeholder 3">
            <a:extLst>
              <a:ext uri="{FF2B5EF4-FFF2-40B4-BE49-F238E27FC236}">
                <a16:creationId xmlns:a16="http://schemas.microsoft.com/office/drawing/2014/main" id="{27E161C1-01E1-4CFD-8602-108929C719F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238</a:t>
            </a:fld>
            <a:endParaRPr lang="ko-KR" altLang="en-US" dirty="0"/>
          </a:p>
        </p:txBody>
      </p:sp>
      <p:pic>
        <p:nvPicPr>
          <p:cNvPr id="6" name="Picture 5">
            <a:extLst>
              <a:ext uri="{FF2B5EF4-FFF2-40B4-BE49-F238E27FC236}">
                <a16:creationId xmlns:a16="http://schemas.microsoft.com/office/drawing/2014/main" id="{C63903BE-0565-40F3-B8DC-B6D9C38C10CA}"/>
              </a:ext>
            </a:extLst>
          </p:cNvPr>
          <p:cNvPicPr>
            <a:picLocks noChangeAspect="1"/>
          </p:cNvPicPr>
          <p:nvPr/>
        </p:nvPicPr>
        <p:blipFill>
          <a:blip r:embed="rId2"/>
          <a:stretch>
            <a:fillRect/>
          </a:stretch>
        </p:blipFill>
        <p:spPr>
          <a:xfrm>
            <a:off x="1424539" y="2296805"/>
            <a:ext cx="6479627" cy="3896293"/>
          </a:xfrm>
          <a:prstGeom prst="rect">
            <a:avLst/>
          </a:prstGeom>
        </p:spPr>
      </p:pic>
    </p:spTree>
    <p:extLst>
      <p:ext uri="{BB962C8B-B14F-4D97-AF65-F5344CB8AC3E}">
        <p14:creationId xmlns:p14="http://schemas.microsoft.com/office/powerpoint/2010/main" val="2026469924"/>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942655-B6C7-42E7-8E58-A97839B446FF}"/>
              </a:ext>
            </a:extLst>
          </p:cNvPr>
          <p:cNvSpPr>
            <a:spLocks noGrp="1"/>
          </p:cNvSpPr>
          <p:nvPr>
            <p:ph type="title"/>
          </p:nvPr>
        </p:nvSpPr>
        <p:spPr/>
        <p:txBody>
          <a:bodyPr/>
          <a:lstStyle/>
          <a:p>
            <a:r>
              <a:rPr lang="en-US" dirty="0"/>
              <a:t>Picture of Large Lithium Facility in U.S.</a:t>
            </a:r>
            <a:endParaRPr lang="en-CH" dirty="0"/>
          </a:p>
        </p:txBody>
      </p:sp>
      <p:pic>
        <p:nvPicPr>
          <p:cNvPr id="8" name="Content Placeholder 7">
            <a:extLst>
              <a:ext uri="{FF2B5EF4-FFF2-40B4-BE49-F238E27FC236}">
                <a16:creationId xmlns:a16="http://schemas.microsoft.com/office/drawing/2014/main" id="{FE12220E-924F-444D-895B-1303FCC29FA3}"/>
              </a:ext>
            </a:extLst>
          </p:cNvPr>
          <p:cNvPicPr>
            <a:picLocks noGrp="1" noChangeAspect="1"/>
          </p:cNvPicPr>
          <p:nvPr>
            <p:ph idx="1"/>
          </p:nvPr>
        </p:nvPicPr>
        <p:blipFill>
          <a:blip r:embed="rId2"/>
          <a:stretch>
            <a:fillRect/>
          </a:stretch>
        </p:blipFill>
        <p:spPr>
          <a:xfrm>
            <a:off x="491544" y="1209675"/>
            <a:ext cx="7943424" cy="4692650"/>
          </a:xfrm>
          <a:prstGeom prst="rect">
            <a:avLst/>
          </a:prstGeom>
        </p:spPr>
      </p:pic>
      <p:sp>
        <p:nvSpPr>
          <p:cNvPr id="4" name="Slide Number Placeholder 3">
            <a:extLst>
              <a:ext uri="{FF2B5EF4-FFF2-40B4-BE49-F238E27FC236}">
                <a16:creationId xmlns:a16="http://schemas.microsoft.com/office/drawing/2014/main" id="{14C6EC3B-83DD-4D8F-9261-E19798DF6D4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239</a:t>
            </a:fld>
            <a:endParaRPr lang="ko-KR" altLang="en-US" dirty="0"/>
          </a:p>
        </p:txBody>
      </p:sp>
    </p:spTree>
    <p:extLst>
      <p:ext uri="{BB962C8B-B14F-4D97-AF65-F5344CB8AC3E}">
        <p14:creationId xmlns:p14="http://schemas.microsoft.com/office/powerpoint/2010/main" val="14984324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lstStyle/>
          <a:p>
            <a:r>
              <a:rPr lang="en-US" dirty="0"/>
              <a:t>Cloud Cover and PV Generation</a:t>
            </a:r>
          </a:p>
        </p:txBody>
      </p:sp>
      <p:pic>
        <p:nvPicPr>
          <p:cNvPr id="159750" name="Picture 2"/>
          <p:cNvPicPr>
            <a:picLocks noGrp="1" noChangeAspect="1" noChangeArrowheads="1"/>
          </p:cNvPicPr>
          <p:nvPr>
            <p:ph idx="1"/>
          </p:nvPr>
        </p:nvPicPr>
        <p:blipFill>
          <a:blip r:embed="rId2" cstate="print"/>
          <a:srcRect/>
          <a:stretch>
            <a:fillRect/>
          </a:stretch>
        </p:blipFill>
        <p:spPr>
          <a:xfrm>
            <a:off x="1247775" y="1690688"/>
            <a:ext cx="6648450" cy="4343400"/>
          </a:xfrm>
          <a:noFill/>
        </p:spPr>
      </p:pic>
    </p:spTree>
    <p:extLst>
      <p:ext uri="{BB962C8B-B14F-4D97-AF65-F5344CB8AC3E}">
        <p14:creationId xmlns:p14="http://schemas.microsoft.com/office/powerpoint/2010/main" val="308653315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4B8AC-C871-4437-CAA7-473A2688AE84}"/>
              </a:ext>
            </a:extLst>
          </p:cNvPr>
          <p:cNvSpPr>
            <a:spLocks noGrp="1"/>
          </p:cNvSpPr>
          <p:nvPr>
            <p:ph type="title"/>
          </p:nvPr>
        </p:nvSpPr>
        <p:spPr/>
        <p:txBody>
          <a:bodyPr/>
          <a:lstStyle/>
          <a:p>
            <a:r>
              <a:rPr lang="en-US" dirty="0"/>
              <a:t>High Battery Cost Jamaica </a:t>
            </a:r>
          </a:p>
        </p:txBody>
      </p:sp>
      <p:sp>
        <p:nvSpPr>
          <p:cNvPr id="3" name="Content Placeholder 2">
            <a:extLst>
              <a:ext uri="{FF2B5EF4-FFF2-40B4-BE49-F238E27FC236}">
                <a16:creationId xmlns:a16="http://schemas.microsoft.com/office/drawing/2014/main" id="{2E476748-A15C-6294-E75B-ECB6216C68AC}"/>
              </a:ext>
            </a:extLst>
          </p:cNvPr>
          <p:cNvSpPr>
            <a:spLocks noGrp="1"/>
          </p:cNvSpPr>
          <p:nvPr>
            <p:ph idx="1"/>
          </p:nvPr>
        </p:nvSpPr>
        <p:spPr/>
        <p:txBody>
          <a:bodyPr/>
          <a:lstStyle/>
          <a:p>
            <a:r>
              <a:rPr lang="en-US" dirty="0"/>
              <a:t>Cost per kW and per kWh</a:t>
            </a:r>
          </a:p>
          <a:p>
            <a:endParaRPr lang="en-US" dirty="0"/>
          </a:p>
        </p:txBody>
      </p:sp>
      <p:pic>
        <p:nvPicPr>
          <p:cNvPr id="5" name="Picture 4">
            <a:extLst>
              <a:ext uri="{FF2B5EF4-FFF2-40B4-BE49-F238E27FC236}">
                <a16:creationId xmlns:a16="http://schemas.microsoft.com/office/drawing/2014/main" id="{91B996EC-F709-8FFD-086E-C14F8ADE573D}"/>
              </a:ext>
            </a:extLst>
          </p:cNvPr>
          <p:cNvPicPr>
            <a:picLocks noChangeAspect="1"/>
          </p:cNvPicPr>
          <p:nvPr/>
        </p:nvPicPr>
        <p:blipFill>
          <a:blip r:embed="rId2"/>
          <a:stretch>
            <a:fillRect/>
          </a:stretch>
        </p:blipFill>
        <p:spPr>
          <a:xfrm>
            <a:off x="3583253" y="808375"/>
            <a:ext cx="5454869" cy="5323320"/>
          </a:xfrm>
          <a:prstGeom prst="rect">
            <a:avLst/>
          </a:prstGeom>
        </p:spPr>
      </p:pic>
      <p:sp>
        <p:nvSpPr>
          <p:cNvPr id="6" name="TextBox 5">
            <a:extLst>
              <a:ext uri="{FF2B5EF4-FFF2-40B4-BE49-F238E27FC236}">
                <a16:creationId xmlns:a16="http://schemas.microsoft.com/office/drawing/2014/main" id="{C9DB078C-0CC4-26D7-3704-452518AB477E}"/>
              </a:ext>
            </a:extLst>
          </p:cNvPr>
          <p:cNvSpPr txBox="1"/>
          <p:nvPr/>
        </p:nvSpPr>
        <p:spPr>
          <a:xfrm>
            <a:off x="504497" y="2081048"/>
            <a:ext cx="2601310" cy="923330"/>
          </a:xfrm>
          <a:prstGeom prst="rect">
            <a:avLst/>
          </a:prstGeom>
          <a:solidFill>
            <a:srgbClr val="FFFF00"/>
          </a:solidFill>
        </p:spPr>
        <p:txBody>
          <a:bodyPr wrap="square" rtlCol="0">
            <a:spAutoFit/>
          </a:bodyPr>
          <a:lstStyle/>
          <a:p>
            <a:r>
              <a:rPr lang="en-US" dirty="0"/>
              <a:t>What is the Cost per kWh</a:t>
            </a:r>
          </a:p>
          <a:p>
            <a:r>
              <a:rPr lang="en-US" dirty="0"/>
              <a:t>.</a:t>
            </a:r>
          </a:p>
          <a:p>
            <a:r>
              <a:rPr lang="en-US" dirty="0"/>
              <a:t>.</a:t>
            </a:r>
          </a:p>
        </p:txBody>
      </p:sp>
    </p:spTree>
    <p:extLst>
      <p:ext uri="{BB962C8B-B14F-4D97-AF65-F5344CB8AC3E}">
        <p14:creationId xmlns:p14="http://schemas.microsoft.com/office/powerpoint/2010/main" val="385855083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95E2D1E-BBDB-484B-BBE1-3E99A57E7D4E}"/>
              </a:ext>
            </a:extLst>
          </p:cNvPr>
          <p:cNvSpPr>
            <a:spLocks noGrp="1"/>
          </p:cNvSpPr>
          <p:nvPr>
            <p:ph type="title"/>
          </p:nvPr>
        </p:nvSpPr>
        <p:spPr/>
        <p:txBody>
          <a:bodyPr/>
          <a:lstStyle/>
          <a:p>
            <a:r>
              <a:rPr lang="en-US" dirty="0"/>
              <a:t>Equipment for Storage</a:t>
            </a:r>
          </a:p>
        </p:txBody>
      </p:sp>
      <p:pic>
        <p:nvPicPr>
          <p:cNvPr id="6" name="Content Placeholder 5">
            <a:extLst>
              <a:ext uri="{FF2B5EF4-FFF2-40B4-BE49-F238E27FC236}">
                <a16:creationId xmlns:a16="http://schemas.microsoft.com/office/drawing/2014/main" id="{320D5B59-9580-4147-9DB1-DCA1B4849521}"/>
              </a:ext>
            </a:extLst>
          </p:cNvPr>
          <p:cNvPicPr>
            <a:picLocks noGrp="1" noChangeAspect="1"/>
          </p:cNvPicPr>
          <p:nvPr>
            <p:ph idx="1"/>
          </p:nvPr>
        </p:nvPicPr>
        <p:blipFill>
          <a:blip r:embed="rId2"/>
          <a:stretch>
            <a:fillRect/>
          </a:stretch>
        </p:blipFill>
        <p:spPr>
          <a:xfrm>
            <a:off x="304800" y="1345544"/>
            <a:ext cx="8316913" cy="4420911"/>
          </a:xfrm>
        </p:spPr>
      </p:pic>
      <p:sp>
        <p:nvSpPr>
          <p:cNvPr id="4" name="Slide Number Placeholder 3">
            <a:extLst>
              <a:ext uri="{FF2B5EF4-FFF2-40B4-BE49-F238E27FC236}">
                <a16:creationId xmlns:a16="http://schemas.microsoft.com/office/drawing/2014/main" id="{83716FEC-19EF-4241-A47C-04D55D7BB5B0}"/>
              </a:ext>
            </a:extLst>
          </p:cNvPr>
          <p:cNvSpPr>
            <a:spLocks noGrp="1"/>
          </p:cNvSpPr>
          <p:nvPr>
            <p:ph type="sldNum" sz="quarter" idx="12"/>
          </p:nvPr>
        </p:nvSpPr>
        <p:spPr/>
        <p:txBody>
          <a:bodyPr/>
          <a:lstStyle/>
          <a:p>
            <a:pPr algn="ctr"/>
            <a:fld id="{0C3A1854-6B63-4059-B360-A3C4972BF0FC}" type="slidenum">
              <a:rPr lang="ko-KR" altLang="en-US" smtClean="0"/>
              <a:pPr algn="ctr"/>
              <a:t>241</a:t>
            </a:fld>
            <a:endParaRPr lang="ko-KR" altLang="en-US" dirty="0"/>
          </a:p>
        </p:txBody>
      </p:sp>
    </p:spTree>
    <p:extLst>
      <p:ext uri="{BB962C8B-B14F-4D97-AF65-F5344CB8AC3E}">
        <p14:creationId xmlns:p14="http://schemas.microsoft.com/office/powerpoint/2010/main" val="272785735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7FC8E-1EE3-588F-A8EF-CCAC1BDB780C}"/>
              </a:ext>
            </a:extLst>
          </p:cNvPr>
          <p:cNvSpPr>
            <a:spLocks noGrp="1"/>
          </p:cNvSpPr>
          <p:nvPr>
            <p:ph type="title"/>
          </p:nvPr>
        </p:nvSpPr>
        <p:spPr/>
        <p:txBody>
          <a:bodyPr/>
          <a:lstStyle/>
          <a:p>
            <a:r>
              <a:rPr lang="en-US" dirty="0"/>
              <a:t>Battery Components</a:t>
            </a:r>
          </a:p>
        </p:txBody>
      </p:sp>
      <p:sp>
        <p:nvSpPr>
          <p:cNvPr id="3" name="Content Placeholder 2">
            <a:extLst>
              <a:ext uri="{FF2B5EF4-FFF2-40B4-BE49-F238E27FC236}">
                <a16:creationId xmlns:a16="http://schemas.microsoft.com/office/drawing/2014/main" id="{566875CE-130E-D7F6-9D50-18C6F936885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3CE51E4-7191-AE99-040C-5CB62BBFAC81}"/>
              </a:ext>
            </a:extLst>
          </p:cNvPr>
          <p:cNvPicPr>
            <a:picLocks noChangeAspect="1"/>
          </p:cNvPicPr>
          <p:nvPr/>
        </p:nvPicPr>
        <p:blipFill>
          <a:blip r:embed="rId2"/>
          <a:stretch>
            <a:fillRect/>
          </a:stretch>
        </p:blipFill>
        <p:spPr>
          <a:xfrm>
            <a:off x="848361" y="1270807"/>
            <a:ext cx="7975599" cy="4962838"/>
          </a:xfrm>
          <a:prstGeom prst="rect">
            <a:avLst/>
          </a:prstGeom>
        </p:spPr>
      </p:pic>
    </p:spTree>
    <p:extLst>
      <p:ext uri="{BB962C8B-B14F-4D97-AF65-F5344CB8AC3E}">
        <p14:creationId xmlns:p14="http://schemas.microsoft.com/office/powerpoint/2010/main" val="22094991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76C1-AEB9-4B15-901F-C156E3F073F1}"/>
              </a:ext>
            </a:extLst>
          </p:cNvPr>
          <p:cNvSpPr>
            <a:spLocks noGrp="1"/>
          </p:cNvSpPr>
          <p:nvPr>
            <p:ph type="title"/>
          </p:nvPr>
        </p:nvSpPr>
        <p:spPr/>
        <p:txBody>
          <a:bodyPr/>
          <a:lstStyle/>
          <a:p>
            <a:r>
              <a:rPr lang="en-US" dirty="0"/>
              <a:t>Elephant in the Room</a:t>
            </a:r>
          </a:p>
        </p:txBody>
      </p:sp>
      <p:sp>
        <p:nvSpPr>
          <p:cNvPr id="3" name="Text Placeholder 2">
            <a:extLst>
              <a:ext uri="{FF2B5EF4-FFF2-40B4-BE49-F238E27FC236}">
                <a16:creationId xmlns:a16="http://schemas.microsoft.com/office/drawing/2014/main" id="{6BE2BC69-CAFC-4522-9E4F-1684378CF26F}"/>
              </a:ext>
            </a:extLst>
          </p:cNvPr>
          <p:cNvSpPr>
            <a:spLocks noGrp="1"/>
          </p:cNvSpPr>
          <p:nvPr>
            <p:ph idx="1"/>
          </p:nvPr>
        </p:nvSpPr>
        <p:spPr/>
        <p:txBody>
          <a:bodyPr/>
          <a:lstStyle/>
          <a:p>
            <a:r>
              <a:rPr lang="en-US" dirty="0"/>
              <a:t>In can be cloudy for many days or it can be dark in the winter for weeks. You would need much more than a few hours of storage.</a:t>
            </a:r>
          </a:p>
          <a:p>
            <a:endParaRPr lang="en-US" dirty="0"/>
          </a:p>
          <a:p>
            <a:endParaRPr lang="en-US" dirty="0"/>
          </a:p>
        </p:txBody>
      </p:sp>
      <p:pic>
        <p:nvPicPr>
          <p:cNvPr id="5" name="Picture 4">
            <a:extLst>
              <a:ext uri="{FF2B5EF4-FFF2-40B4-BE49-F238E27FC236}">
                <a16:creationId xmlns:a16="http://schemas.microsoft.com/office/drawing/2014/main" id="{3A078677-42AE-4AFB-9929-1491B02C3978}"/>
              </a:ext>
            </a:extLst>
          </p:cNvPr>
          <p:cNvPicPr>
            <a:picLocks noChangeAspect="1"/>
          </p:cNvPicPr>
          <p:nvPr/>
        </p:nvPicPr>
        <p:blipFill>
          <a:blip r:embed="rId2"/>
          <a:stretch>
            <a:fillRect/>
          </a:stretch>
        </p:blipFill>
        <p:spPr>
          <a:xfrm>
            <a:off x="1369551" y="2834947"/>
            <a:ext cx="6668743" cy="2562987"/>
          </a:xfrm>
          <a:prstGeom prst="rect">
            <a:avLst/>
          </a:prstGeom>
        </p:spPr>
      </p:pic>
    </p:spTree>
    <p:extLst>
      <p:ext uri="{BB962C8B-B14F-4D97-AF65-F5344CB8AC3E}">
        <p14:creationId xmlns:p14="http://schemas.microsoft.com/office/powerpoint/2010/main" val="193256562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DA5DC-0D68-7059-1205-0E8B040FB493}"/>
              </a:ext>
            </a:extLst>
          </p:cNvPr>
          <p:cNvSpPr>
            <a:spLocks noGrp="1"/>
          </p:cNvSpPr>
          <p:nvPr>
            <p:ph type="ctrTitle"/>
          </p:nvPr>
        </p:nvSpPr>
        <p:spPr/>
        <p:txBody>
          <a:bodyPr/>
          <a:lstStyle/>
          <a:p>
            <a:r>
              <a:rPr lang="en-US" dirty="0"/>
              <a:t>Characteristic 1: </a:t>
            </a:r>
            <a:br>
              <a:rPr lang="en-US" dirty="0"/>
            </a:br>
            <a:r>
              <a:rPr lang="en-US" dirty="0"/>
              <a:t>Battery Cost</a:t>
            </a:r>
          </a:p>
        </p:txBody>
      </p:sp>
    </p:spTree>
    <p:extLst>
      <p:ext uri="{BB962C8B-B14F-4D97-AF65-F5344CB8AC3E}">
        <p14:creationId xmlns:p14="http://schemas.microsoft.com/office/powerpoint/2010/main" val="2740092467"/>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61368-068A-C9B0-EE7C-3D6D68D4A01B}"/>
              </a:ext>
            </a:extLst>
          </p:cNvPr>
          <p:cNvSpPr>
            <a:spLocks noGrp="1"/>
          </p:cNvSpPr>
          <p:nvPr>
            <p:ph type="title"/>
          </p:nvPr>
        </p:nvSpPr>
        <p:spPr/>
        <p:txBody>
          <a:bodyPr>
            <a:normAutofit fontScale="90000"/>
          </a:bodyPr>
          <a:lstStyle/>
          <a:p>
            <a:r>
              <a:rPr lang="en-US" dirty="0"/>
              <a:t>Section 2, Part 1 – Battery Cost Trends and Information</a:t>
            </a:r>
          </a:p>
        </p:txBody>
      </p:sp>
      <p:sp>
        <p:nvSpPr>
          <p:cNvPr id="3" name="Content Placeholder 2">
            <a:extLst>
              <a:ext uri="{FF2B5EF4-FFF2-40B4-BE49-F238E27FC236}">
                <a16:creationId xmlns:a16="http://schemas.microsoft.com/office/drawing/2014/main" id="{2DB7D1D3-8105-13D7-189C-A6ED66E51958}"/>
              </a:ext>
            </a:extLst>
          </p:cNvPr>
          <p:cNvSpPr>
            <a:spLocks noGrp="1"/>
          </p:cNvSpPr>
          <p:nvPr>
            <p:ph idx="1"/>
          </p:nvPr>
        </p:nvSpPr>
        <p:spPr>
          <a:xfrm>
            <a:off x="304800" y="1481959"/>
            <a:ext cx="8519160" cy="4589658"/>
          </a:xfrm>
        </p:spPr>
        <p:txBody>
          <a:bodyPr/>
          <a:lstStyle/>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Big Theme – Difficulty of Finding Reliable Information on Battery Cost</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Trends in Capital Costs and Learning</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Contracts for battery capacity with guaranteed life and capacity</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Cost of warranties</a:t>
            </a:r>
          </a:p>
          <a:p>
            <a:pPr marL="571500" indent="-285750" algn="l">
              <a:lnSpc>
                <a:spcPct val="100000"/>
              </a:lnSpc>
              <a:spcAft>
                <a:spcPts val="800"/>
              </a:spcAft>
            </a:pP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Adjustments and </a:t>
            </a:r>
            <a:r>
              <a:rPr lang="en-US" sz="2400" kern="100" dirty="0">
                <a:latin typeface="Calibri" panose="020F0502020204030204" pitchFamily="34" charset="0"/>
                <a:ea typeface="Calibri" panose="020F0502020204030204" pitchFamily="34" charset="0"/>
                <a:cs typeface="Times New Roman" panose="02020603050405020304" pitchFamily="18" charset="0"/>
              </a:rPr>
              <a:t>Distortions from </a:t>
            </a:r>
            <a:r>
              <a:rPr lang="en-US" sz="2400" kern="100" dirty="0">
                <a:effectLst/>
                <a:latin typeface="Calibri" panose="020F0502020204030204" pitchFamily="34" charset="0"/>
                <a:ea typeface="Calibri" panose="020F0502020204030204" pitchFamily="34" charset="0"/>
                <a:cs typeface="Times New Roman" panose="02020603050405020304" pitchFamily="18" charset="0"/>
              </a:rPr>
              <a:t>Required Augmentation to Meet Capacity Requirements</a:t>
            </a:r>
          </a:p>
          <a:p>
            <a:pPr marL="285750" marR="0" indent="0" algn="l">
              <a:lnSpc>
                <a:spcPct val="100000"/>
              </a:lnSpc>
              <a:spcAft>
                <a:spcPts val="800"/>
              </a:spcAft>
              <a:buNone/>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400" dirty="0"/>
          </a:p>
          <a:p>
            <a:pPr algn="l"/>
            <a:endParaRPr lang="en-US" dirty="0"/>
          </a:p>
        </p:txBody>
      </p:sp>
    </p:spTree>
    <p:extLst>
      <p:ext uri="{BB962C8B-B14F-4D97-AF65-F5344CB8AC3E}">
        <p14:creationId xmlns:p14="http://schemas.microsoft.com/office/powerpoint/2010/main" val="2075987886"/>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0F846-B493-E109-2B87-EC32B882A38D}"/>
              </a:ext>
            </a:extLst>
          </p:cNvPr>
          <p:cNvSpPr>
            <a:spLocks noGrp="1"/>
          </p:cNvSpPr>
          <p:nvPr>
            <p:ph type="title"/>
          </p:nvPr>
        </p:nvSpPr>
        <p:spPr/>
        <p:txBody>
          <a:bodyPr/>
          <a:lstStyle/>
          <a:p>
            <a:r>
              <a:rPr lang="en-US" dirty="0"/>
              <a:t>Cost of German Battery 2026</a:t>
            </a:r>
          </a:p>
        </p:txBody>
      </p:sp>
      <p:sp>
        <p:nvSpPr>
          <p:cNvPr id="3" name="Content Placeholder 2">
            <a:extLst>
              <a:ext uri="{FF2B5EF4-FFF2-40B4-BE49-F238E27FC236}">
                <a16:creationId xmlns:a16="http://schemas.microsoft.com/office/drawing/2014/main" id="{63E87C65-92D8-F641-767C-430B4F34A910}"/>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5AC43B6F-E446-22AC-AC89-04D6D0EB4AB6}"/>
              </a:ext>
            </a:extLst>
          </p:cNvPr>
          <p:cNvSpPr>
            <a:spLocks noGrp="1"/>
          </p:cNvSpPr>
          <p:nvPr>
            <p:ph type="sldNum" sz="quarter" idx="12"/>
          </p:nvPr>
        </p:nvSpPr>
        <p:spPr/>
        <p:txBody>
          <a:bodyPr/>
          <a:lstStyle/>
          <a:p>
            <a:fld id="{EB241CD2-1E45-42A3-B213-66A034DF9A3B}" type="slidenum">
              <a:rPr lang="en-GB" smtClean="0"/>
              <a:t>246</a:t>
            </a:fld>
            <a:endParaRPr lang="en-GB" dirty="0"/>
          </a:p>
        </p:txBody>
      </p:sp>
      <p:pic>
        <p:nvPicPr>
          <p:cNvPr id="6" name="Picture 5">
            <a:extLst>
              <a:ext uri="{FF2B5EF4-FFF2-40B4-BE49-F238E27FC236}">
                <a16:creationId xmlns:a16="http://schemas.microsoft.com/office/drawing/2014/main" id="{F1C18292-583E-AB87-0AAB-EB7FE0DF8FC7}"/>
              </a:ext>
            </a:extLst>
          </p:cNvPr>
          <p:cNvPicPr>
            <a:picLocks noChangeAspect="1"/>
          </p:cNvPicPr>
          <p:nvPr/>
        </p:nvPicPr>
        <p:blipFill>
          <a:blip r:embed="rId2"/>
          <a:stretch>
            <a:fillRect/>
          </a:stretch>
        </p:blipFill>
        <p:spPr>
          <a:xfrm>
            <a:off x="144117" y="1729409"/>
            <a:ext cx="8665957" cy="4450956"/>
          </a:xfrm>
          <a:prstGeom prst="rect">
            <a:avLst/>
          </a:prstGeom>
        </p:spPr>
      </p:pic>
    </p:spTree>
    <p:extLst>
      <p:ext uri="{BB962C8B-B14F-4D97-AF65-F5344CB8AC3E}">
        <p14:creationId xmlns:p14="http://schemas.microsoft.com/office/powerpoint/2010/main" val="367034490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F68-CC3C-DB6E-44CC-5D7F7D87B780}"/>
              </a:ext>
            </a:extLst>
          </p:cNvPr>
          <p:cNvSpPr>
            <a:spLocks noGrp="1"/>
          </p:cNvSpPr>
          <p:nvPr>
            <p:ph type="ctrTitle"/>
          </p:nvPr>
        </p:nvSpPr>
        <p:spPr/>
        <p:txBody>
          <a:bodyPr/>
          <a:lstStyle/>
          <a:p>
            <a:r>
              <a:rPr lang="en-US" dirty="0"/>
              <a:t>Recent Cell Price Price</a:t>
            </a:r>
          </a:p>
        </p:txBody>
      </p:sp>
      <p:pic>
        <p:nvPicPr>
          <p:cNvPr id="5" name="Picture 4">
            <a:extLst>
              <a:ext uri="{FF2B5EF4-FFF2-40B4-BE49-F238E27FC236}">
                <a16:creationId xmlns:a16="http://schemas.microsoft.com/office/drawing/2014/main" id="{9468F194-1CB6-688E-C543-115F742929E6}"/>
              </a:ext>
            </a:extLst>
          </p:cNvPr>
          <p:cNvPicPr>
            <a:picLocks noChangeAspect="1"/>
          </p:cNvPicPr>
          <p:nvPr/>
        </p:nvPicPr>
        <p:blipFill>
          <a:blip r:embed="rId2"/>
          <a:stretch>
            <a:fillRect/>
          </a:stretch>
        </p:blipFill>
        <p:spPr>
          <a:xfrm>
            <a:off x="914083" y="1123750"/>
            <a:ext cx="7315834" cy="4610500"/>
          </a:xfrm>
          <a:prstGeom prst="rect">
            <a:avLst/>
          </a:prstGeom>
        </p:spPr>
      </p:pic>
    </p:spTree>
    <p:extLst>
      <p:ext uri="{BB962C8B-B14F-4D97-AF65-F5344CB8AC3E}">
        <p14:creationId xmlns:p14="http://schemas.microsoft.com/office/powerpoint/2010/main" val="40325938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DC942A-5194-430D-8731-7D822FE7ED94}"/>
              </a:ext>
            </a:extLst>
          </p:cNvPr>
          <p:cNvSpPr>
            <a:spLocks noGrp="1"/>
          </p:cNvSpPr>
          <p:nvPr>
            <p:ph type="ctrTitle"/>
          </p:nvPr>
        </p:nvSpPr>
        <p:spPr/>
        <p:txBody>
          <a:bodyPr/>
          <a:lstStyle/>
          <a:p>
            <a:r>
              <a:rPr lang="en-US" dirty="0"/>
              <a:t>Components of Battery Cost</a:t>
            </a:r>
          </a:p>
        </p:txBody>
      </p:sp>
      <p:sp>
        <p:nvSpPr>
          <p:cNvPr id="8" name="Content Placeholder 7">
            <a:extLst>
              <a:ext uri="{FF2B5EF4-FFF2-40B4-BE49-F238E27FC236}">
                <a16:creationId xmlns:a16="http://schemas.microsoft.com/office/drawing/2014/main" id="{7EE5A49B-3590-4C6D-B34A-B9260D2F21B7}"/>
              </a:ext>
            </a:extLst>
          </p:cNvPr>
          <p:cNvSpPr>
            <a:spLocks noGrp="1"/>
          </p:cNvSpPr>
          <p:nvPr>
            <p:ph type="body" sz="quarter" idx="13"/>
          </p:nvPr>
        </p:nvSpPr>
        <p:spPr/>
        <p:txBody>
          <a:bodyPr/>
          <a:lstStyle/>
          <a:p>
            <a:r>
              <a:rPr lang="en-US" dirty="0"/>
              <a:t> Note in this slide that the duration is one hour</a:t>
            </a:r>
          </a:p>
          <a:p>
            <a:endParaRPr lang="en-US" dirty="0"/>
          </a:p>
          <a:p>
            <a:endParaRPr lang="en-US" dirty="0"/>
          </a:p>
        </p:txBody>
      </p:sp>
      <p:sp>
        <p:nvSpPr>
          <p:cNvPr id="4" name="Slide Number Placeholder 3">
            <a:extLst>
              <a:ext uri="{FF2B5EF4-FFF2-40B4-BE49-F238E27FC236}">
                <a16:creationId xmlns:a16="http://schemas.microsoft.com/office/drawing/2014/main" id="{574DDDF9-0188-48C5-8283-DFB8156BDD18}"/>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248</a:t>
            </a:fld>
            <a:endParaRPr lang="ko-KR" altLang="en-US" dirty="0"/>
          </a:p>
        </p:txBody>
      </p:sp>
      <p:pic>
        <p:nvPicPr>
          <p:cNvPr id="10" name="Content Placeholder 5">
            <a:extLst>
              <a:ext uri="{FF2B5EF4-FFF2-40B4-BE49-F238E27FC236}">
                <a16:creationId xmlns:a16="http://schemas.microsoft.com/office/drawing/2014/main" id="{05BB9859-37CC-43C7-A90D-539DF27A5300}"/>
              </a:ext>
            </a:extLst>
          </p:cNvPr>
          <p:cNvPicPr>
            <a:picLocks noChangeAspect="1"/>
          </p:cNvPicPr>
          <p:nvPr/>
        </p:nvPicPr>
        <p:blipFill>
          <a:blip r:embed="rId2"/>
          <a:stretch>
            <a:fillRect/>
          </a:stretch>
        </p:blipFill>
        <p:spPr>
          <a:xfrm>
            <a:off x="0" y="1554398"/>
            <a:ext cx="10201049" cy="5143906"/>
          </a:xfrm>
          <a:prstGeom prst="rect">
            <a:avLst/>
          </a:prstGeom>
        </p:spPr>
      </p:pic>
    </p:spTree>
    <p:extLst>
      <p:ext uri="{BB962C8B-B14F-4D97-AF65-F5344CB8AC3E}">
        <p14:creationId xmlns:p14="http://schemas.microsoft.com/office/powerpoint/2010/main" val="248286676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02C433-D555-4E5B-9D73-B4A9947D755F}"/>
              </a:ext>
            </a:extLst>
          </p:cNvPr>
          <p:cNvSpPr>
            <a:spLocks noGrp="1"/>
          </p:cNvSpPr>
          <p:nvPr>
            <p:ph type="title"/>
          </p:nvPr>
        </p:nvSpPr>
        <p:spPr/>
        <p:txBody>
          <a:bodyPr/>
          <a:lstStyle/>
          <a:p>
            <a:r>
              <a:rPr lang="en-US" dirty="0"/>
              <a:t>Cost per kWh of Batteries</a:t>
            </a:r>
            <a:endParaRPr lang="en-CH" dirty="0"/>
          </a:p>
        </p:txBody>
      </p:sp>
      <p:sp>
        <p:nvSpPr>
          <p:cNvPr id="2" name="Content Placeholder 1">
            <a:extLst>
              <a:ext uri="{FF2B5EF4-FFF2-40B4-BE49-F238E27FC236}">
                <a16:creationId xmlns:a16="http://schemas.microsoft.com/office/drawing/2014/main" id="{4875F5A9-820E-47D9-97E8-9D02BF039994}"/>
              </a:ext>
            </a:extLst>
          </p:cNvPr>
          <p:cNvSpPr>
            <a:spLocks noGrp="1"/>
          </p:cNvSpPr>
          <p:nvPr>
            <p:ph idx="1"/>
          </p:nvPr>
        </p:nvSpPr>
        <p:spPr/>
        <p:txBody>
          <a:bodyPr>
            <a:normAutofit/>
          </a:bodyPr>
          <a:lstStyle/>
          <a:p>
            <a:pPr algn="l"/>
            <a:r>
              <a:rPr lang="en-US" sz="2000" dirty="0"/>
              <a:t>Benchmark is cost per level of storage rather than the cost per level of capacity as with other technologies.</a:t>
            </a:r>
          </a:p>
          <a:p>
            <a:pPr algn="l"/>
            <a:r>
              <a:rPr lang="en-US" sz="2000" dirty="0"/>
              <a:t>For the same level of storage, if you have relatively more capacity, the cost should be higher because of fixed costs.</a:t>
            </a:r>
          </a:p>
          <a:p>
            <a:pPr algn="l"/>
            <a:r>
              <a:rPr lang="en-US" sz="2000" dirty="0"/>
              <a:t>Costs of retail storage at households per kWh are more than large storage systems for lithium batteries</a:t>
            </a:r>
          </a:p>
          <a:p>
            <a:pPr algn="l"/>
            <a:endParaRPr lang="en-CH" sz="2000" dirty="0"/>
          </a:p>
        </p:txBody>
      </p:sp>
      <p:sp>
        <p:nvSpPr>
          <p:cNvPr id="4" name="Slide Number Placeholder 3">
            <a:extLst>
              <a:ext uri="{FF2B5EF4-FFF2-40B4-BE49-F238E27FC236}">
                <a16:creationId xmlns:a16="http://schemas.microsoft.com/office/drawing/2014/main" id="{843A4133-B7BB-42DE-B1A9-800D5740ACD0}"/>
              </a:ext>
            </a:extLst>
          </p:cNvPr>
          <p:cNvSpPr>
            <a:spLocks noGrp="1"/>
          </p:cNvSpPr>
          <p:nvPr>
            <p:ph type="sldNum" sz="quarter" idx="12"/>
          </p:nvPr>
        </p:nvSpPr>
        <p:spPr/>
        <p:txBody>
          <a:bodyPr/>
          <a:lstStyle/>
          <a:p>
            <a:pPr algn="ctr"/>
            <a:fld id="{0C3A1854-6B63-4059-B360-A3C4972BF0FC}" type="slidenum">
              <a:rPr lang="ko-KR" altLang="en-US" smtClean="0"/>
              <a:pPr algn="ctr"/>
              <a:t>249</a:t>
            </a:fld>
            <a:endParaRPr lang="ko-KR" altLang="en-US" dirty="0"/>
          </a:p>
        </p:txBody>
      </p:sp>
    </p:spTree>
    <p:extLst>
      <p:ext uri="{BB962C8B-B14F-4D97-AF65-F5344CB8AC3E}">
        <p14:creationId xmlns:p14="http://schemas.microsoft.com/office/powerpoint/2010/main" val="552014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1EDD4-9C2F-D6F0-E877-4972DD9AF744}"/>
              </a:ext>
            </a:extLst>
          </p:cNvPr>
          <p:cNvSpPr>
            <a:spLocks noGrp="1"/>
          </p:cNvSpPr>
          <p:nvPr>
            <p:ph type="title"/>
          </p:nvPr>
        </p:nvSpPr>
        <p:spPr>
          <a:xfrm>
            <a:off x="200025" y="208016"/>
            <a:ext cx="5551070" cy="1006472"/>
          </a:xfrm>
        </p:spPr>
        <p:txBody>
          <a:bodyPr/>
          <a:lstStyle/>
          <a:p>
            <a:r>
              <a:rPr lang="en-US" dirty="0"/>
              <a:t>Start with Data – Best Solar Places</a:t>
            </a:r>
          </a:p>
        </p:txBody>
      </p:sp>
      <p:sp>
        <p:nvSpPr>
          <p:cNvPr id="3" name="Content Placeholder 2">
            <a:extLst>
              <a:ext uri="{FF2B5EF4-FFF2-40B4-BE49-F238E27FC236}">
                <a16:creationId xmlns:a16="http://schemas.microsoft.com/office/drawing/2014/main" id="{098AA2B4-5966-0855-81D8-313C2219F4CD}"/>
              </a:ext>
            </a:extLst>
          </p:cNvPr>
          <p:cNvSpPr>
            <a:spLocks noGrp="1"/>
          </p:cNvSpPr>
          <p:nvPr>
            <p:ph idx="1"/>
          </p:nvPr>
        </p:nvSpPr>
        <p:spPr/>
        <p:txBody>
          <a:bodyPr/>
          <a:lstStyle/>
          <a:p>
            <a:r>
              <a:rPr lang="en-US" dirty="0"/>
              <a:t>Chile; What is yield and what is capacity factor</a:t>
            </a:r>
          </a:p>
          <a:p>
            <a:endParaRPr lang="en-US" dirty="0"/>
          </a:p>
        </p:txBody>
      </p:sp>
      <p:pic>
        <p:nvPicPr>
          <p:cNvPr id="5" name="Picture 4">
            <a:extLst>
              <a:ext uri="{FF2B5EF4-FFF2-40B4-BE49-F238E27FC236}">
                <a16:creationId xmlns:a16="http://schemas.microsoft.com/office/drawing/2014/main" id="{E5B365E9-1B72-B73F-C63A-CE532F2E4A93}"/>
              </a:ext>
            </a:extLst>
          </p:cNvPr>
          <p:cNvPicPr>
            <a:picLocks noChangeAspect="1"/>
          </p:cNvPicPr>
          <p:nvPr/>
        </p:nvPicPr>
        <p:blipFill>
          <a:blip r:embed="rId2"/>
          <a:stretch>
            <a:fillRect/>
          </a:stretch>
        </p:blipFill>
        <p:spPr>
          <a:xfrm>
            <a:off x="5817475" y="204418"/>
            <a:ext cx="3265589" cy="2640038"/>
          </a:xfrm>
          <a:prstGeom prst="rect">
            <a:avLst/>
          </a:prstGeom>
        </p:spPr>
      </p:pic>
      <p:pic>
        <p:nvPicPr>
          <p:cNvPr id="7" name="Picture 6">
            <a:extLst>
              <a:ext uri="{FF2B5EF4-FFF2-40B4-BE49-F238E27FC236}">
                <a16:creationId xmlns:a16="http://schemas.microsoft.com/office/drawing/2014/main" id="{0A469129-DC30-2B75-EA8B-D3A1E3E4A2AF}"/>
              </a:ext>
            </a:extLst>
          </p:cNvPr>
          <p:cNvPicPr>
            <a:picLocks noChangeAspect="1"/>
          </p:cNvPicPr>
          <p:nvPr/>
        </p:nvPicPr>
        <p:blipFill>
          <a:blip r:embed="rId3"/>
          <a:stretch>
            <a:fillRect/>
          </a:stretch>
        </p:blipFill>
        <p:spPr>
          <a:xfrm>
            <a:off x="127359" y="3429000"/>
            <a:ext cx="8696601" cy="3245000"/>
          </a:xfrm>
          <a:prstGeom prst="rect">
            <a:avLst/>
          </a:prstGeom>
        </p:spPr>
      </p:pic>
      <p:sp>
        <p:nvSpPr>
          <p:cNvPr id="8" name="TextBox 7">
            <a:extLst>
              <a:ext uri="{FF2B5EF4-FFF2-40B4-BE49-F238E27FC236}">
                <a16:creationId xmlns:a16="http://schemas.microsoft.com/office/drawing/2014/main" id="{B8EE2C3F-7CF2-0FB5-89DC-416C1EDCDC13}"/>
              </a:ext>
            </a:extLst>
          </p:cNvPr>
          <p:cNvSpPr txBox="1"/>
          <p:nvPr/>
        </p:nvSpPr>
        <p:spPr>
          <a:xfrm>
            <a:off x="536028" y="1704087"/>
            <a:ext cx="3641834" cy="646331"/>
          </a:xfrm>
          <a:prstGeom prst="rect">
            <a:avLst/>
          </a:prstGeom>
          <a:solidFill>
            <a:srgbClr val="FFFF00"/>
          </a:solidFill>
        </p:spPr>
        <p:txBody>
          <a:bodyPr wrap="square" rtlCol="0">
            <a:spAutoFit/>
          </a:bodyPr>
          <a:lstStyle/>
          <a:p>
            <a:r>
              <a:rPr lang="en-US" dirty="0"/>
              <a:t>In plane radiation of 3,769 for a capacity factor of 43%</a:t>
            </a:r>
          </a:p>
        </p:txBody>
      </p:sp>
    </p:spTree>
    <p:extLst>
      <p:ext uri="{BB962C8B-B14F-4D97-AF65-F5344CB8AC3E}">
        <p14:creationId xmlns:p14="http://schemas.microsoft.com/office/powerpoint/2010/main" val="2258343966"/>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58F22-8259-2107-351E-D72A1E3F9D69}"/>
              </a:ext>
            </a:extLst>
          </p:cNvPr>
          <p:cNvSpPr>
            <a:spLocks noGrp="1"/>
          </p:cNvSpPr>
          <p:nvPr>
            <p:ph type="title"/>
          </p:nvPr>
        </p:nvSpPr>
        <p:spPr/>
        <p:txBody>
          <a:bodyPr/>
          <a:lstStyle/>
          <a:p>
            <a:r>
              <a:rPr lang="en-US" dirty="0"/>
              <a:t>Range in Cost from Lazard</a:t>
            </a:r>
          </a:p>
        </p:txBody>
      </p:sp>
      <p:sp>
        <p:nvSpPr>
          <p:cNvPr id="3" name="Content Placeholder 2">
            <a:extLst>
              <a:ext uri="{FF2B5EF4-FFF2-40B4-BE49-F238E27FC236}">
                <a16:creationId xmlns:a16="http://schemas.microsoft.com/office/drawing/2014/main" id="{71F800DD-3858-DC21-12B0-10CF6624AAE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0351A2E-1E57-659A-8A31-F35AE625B72B}"/>
              </a:ext>
            </a:extLst>
          </p:cNvPr>
          <p:cNvPicPr>
            <a:picLocks noChangeAspect="1"/>
          </p:cNvPicPr>
          <p:nvPr/>
        </p:nvPicPr>
        <p:blipFill>
          <a:blip r:embed="rId2"/>
          <a:stretch>
            <a:fillRect/>
          </a:stretch>
        </p:blipFill>
        <p:spPr>
          <a:xfrm>
            <a:off x="995096" y="1252330"/>
            <a:ext cx="7272162" cy="5195937"/>
          </a:xfrm>
          <a:prstGeom prst="rect">
            <a:avLst/>
          </a:prstGeom>
        </p:spPr>
      </p:pic>
    </p:spTree>
    <p:extLst>
      <p:ext uri="{BB962C8B-B14F-4D97-AF65-F5344CB8AC3E}">
        <p14:creationId xmlns:p14="http://schemas.microsoft.com/office/powerpoint/2010/main" val="3612264403"/>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FCCB64-D518-4A71-927C-2DDB8DFAF521}"/>
              </a:ext>
            </a:extLst>
          </p:cNvPr>
          <p:cNvSpPr>
            <a:spLocks noGrp="1"/>
          </p:cNvSpPr>
          <p:nvPr>
            <p:ph type="title"/>
          </p:nvPr>
        </p:nvSpPr>
        <p:spPr/>
        <p:txBody>
          <a:bodyPr/>
          <a:lstStyle/>
          <a:p>
            <a:r>
              <a:rPr lang="en-US" dirty="0"/>
              <a:t>Historic and Projected Price of Lithium</a:t>
            </a:r>
            <a:endParaRPr lang="en-CH" dirty="0"/>
          </a:p>
        </p:txBody>
      </p:sp>
      <p:pic>
        <p:nvPicPr>
          <p:cNvPr id="5" name="Content Placeholder 4">
            <a:extLst>
              <a:ext uri="{FF2B5EF4-FFF2-40B4-BE49-F238E27FC236}">
                <a16:creationId xmlns:a16="http://schemas.microsoft.com/office/drawing/2014/main" id="{E1FBF430-638C-4685-8B69-BC4584C61B51}"/>
              </a:ext>
            </a:extLst>
          </p:cNvPr>
          <p:cNvPicPr>
            <a:picLocks noGrp="1" noChangeAspect="1"/>
          </p:cNvPicPr>
          <p:nvPr>
            <p:ph idx="1"/>
          </p:nvPr>
        </p:nvPicPr>
        <p:blipFill>
          <a:blip r:embed="rId2"/>
          <a:stretch>
            <a:fillRect/>
          </a:stretch>
        </p:blipFill>
        <p:spPr>
          <a:xfrm>
            <a:off x="304800" y="1306481"/>
            <a:ext cx="8316913" cy="4499037"/>
          </a:xfrm>
          <a:prstGeom prst="rect">
            <a:avLst/>
          </a:prstGeom>
        </p:spPr>
      </p:pic>
      <p:sp>
        <p:nvSpPr>
          <p:cNvPr id="4" name="Slide Number Placeholder 3">
            <a:extLst>
              <a:ext uri="{FF2B5EF4-FFF2-40B4-BE49-F238E27FC236}">
                <a16:creationId xmlns:a16="http://schemas.microsoft.com/office/drawing/2014/main" id="{48984000-289B-4ABC-BE89-404718FB5B0A}"/>
              </a:ext>
            </a:extLst>
          </p:cNvPr>
          <p:cNvSpPr>
            <a:spLocks noGrp="1"/>
          </p:cNvSpPr>
          <p:nvPr>
            <p:ph type="sldNum" sz="quarter" idx="12"/>
          </p:nvPr>
        </p:nvSpPr>
        <p:spPr/>
        <p:txBody>
          <a:bodyPr/>
          <a:lstStyle/>
          <a:p>
            <a:pPr algn="ctr"/>
            <a:fld id="{0C3A1854-6B63-4059-B360-A3C4972BF0FC}" type="slidenum">
              <a:rPr lang="ko-KR" altLang="en-US" smtClean="0"/>
              <a:pPr algn="ctr"/>
              <a:t>251</a:t>
            </a:fld>
            <a:endParaRPr lang="ko-KR" altLang="en-US" dirty="0"/>
          </a:p>
        </p:txBody>
      </p:sp>
    </p:spTree>
    <p:extLst>
      <p:ext uri="{BB962C8B-B14F-4D97-AF65-F5344CB8AC3E}">
        <p14:creationId xmlns:p14="http://schemas.microsoft.com/office/powerpoint/2010/main" val="418878799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158BA-9C11-48ED-A849-70F24647A6DA}"/>
              </a:ext>
            </a:extLst>
          </p:cNvPr>
          <p:cNvSpPr>
            <a:spLocks noGrp="1"/>
          </p:cNvSpPr>
          <p:nvPr>
            <p:ph type="title"/>
          </p:nvPr>
        </p:nvSpPr>
        <p:spPr/>
        <p:txBody>
          <a:bodyPr/>
          <a:lstStyle/>
          <a:p>
            <a:r>
              <a:rPr lang="en-US" dirty="0"/>
              <a:t>Bloomberg Battery Prices and Lithium</a:t>
            </a:r>
          </a:p>
        </p:txBody>
      </p:sp>
      <p:pic>
        <p:nvPicPr>
          <p:cNvPr id="5" name="Picture 4">
            <a:extLst>
              <a:ext uri="{FF2B5EF4-FFF2-40B4-BE49-F238E27FC236}">
                <a16:creationId xmlns:a16="http://schemas.microsoft.com/office/drawing/2014/main" id="{8F827F7A-1C09-4046-8A38-B314B0C89953}"/>
              </a:ext>
            </a:extLst>
          </p:cNvPr>
          <p:cNvPicPr>
            <a:picLocks noChangeAspect="1"/>
          </p:cNvPicPr>
          <p:nvPr/>
        </p:nvPicPr>
        <p:blipFill>
          <a:blip r:embed="rId2"/>
          <a:stretch>
            <a:fillRect/>
          </a:stretch>
        </p:blipFill>
        <p:spPr>
          <a:xfrm>
            <a:off x="1948338" y="1064769"/>
            <a:ext cx="4862365" cy="5614460"/>
          </a:xfrm>
          <a:prstGeom prst="rect">
            <a:avLst/>
          </a:prstGeom>
        </p:spPr>
      </p:pic>
    </p:spTree>
    <p:extLst>
      <p:ext uri="{BB962C8B-B14F-4D97-AF65-F5344CB8AC3E}">
        <p14:creationId xmlns:p14="http://schemas.microsoft.com/office/powerpoint/2010/main" val="401683895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F43B-8A62-2569-D4DA-7D62D6E1B578}"/>
              </a:ext>
            </a:extLst>
          </p:cNvPr>
          <p:cNvSpPr>
            <a:spLocks noGrp="1"/>
          </p:cNvSpPr>
          <p:nvPr>
            <p:ph type="title"/>
          </p:nvPr>
        </p:nvSpPr>
        <p:spPr/>
        <p:txBody>
          <a:bodyPr/>
          <a:lstStyle/>
          <a:p>
            <a:r>
              <a:rPr lang="en-US" dirty="0"/>
              <a:t>Lithium and Cobalt Prices</a:t>
            </a:r>
          </a:p>
        </p:txBody>
      </p:sp>
      <p:pic>
        <p:nvPicPr>
          <p:cNvPr id="9" name="Content Placeholder 8">
            <a:extLst>
              <a:ext uri="{FF2B5EF4-FFF2-40B4-BE49-F238E27FC236}">
                <a16:creationId xmlns:a16="http://schemas.microsoft.com/office/drawing/2014/main" id="{91B31F25-6855-8522-8E05-DD06FD740FEE}"/>
              </a:ext>
            </a:extLst>
          </p:cNvPr>
          <p:cNvPicPr>
            <a:picLocks noGrp="1" noChangeAspect="1"/>
          </p:cNvPicPr>
          <p:nvPr>
            <p:ph idx="1"/>
          </p:nvPr>
        </p:nvPicPr>
        <p:blipFill>
          <a:blip r:embed="rId2"/>
          <a:stretch>
            <a:fillRect/>
          </a:stretch>
        </p:blipFill>
        <p:spPr>
          <a:xfrm>
            <a:off x="998459" y="1159798"/>
            <a:ext cx="6699126" cy="4663578"/>
          </a:xfrm>
        </p:spPr>
      </p:pic>
    </p:spTree>
    <p:extLst>
      <p:ext uri="{BB962C8B-B14F-4D97-AF65-F5344CB8AC3E}">
        <p14:creationId xmlns:p14="http://schemas.microsoft.com/office/powerpoint/2010/main" val="19819793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30B2-21F5-090C-598A-B96A5CA2D442}"/>
              </a:ext>
            </a:extLst>
          </p:cNvPr>
          <p:cNvSpPr>
            <a:spLocks noGrp="1"/>
          </p:cNvSpPr>
          <p:nvPr>
            <p:ph type="title"/>
          </p:nvPr>
        </p:nvSpPr>
        <p:spPr/>
        <p:txBody>
          <a:bodyPr/>
          <a:lstStyle/>
          <a:p>
            <a:r>
              <a:rPr lang="en-US" dirty="0"/>
              <a:t>Data on Battery Prices</a:t>
            </a:r>
          </a:p>
        </p:txBody>
      </p:sp>
      <p:sp>
        <p:nvSpPr>
          <p:cNvPr id="3" name="Content Placeholder 2">
            <a:extLst>
              <a:ext uri="{FF2B5EF4-FFF2-40B4-BE49-F238E27FC236}">
                <a16:creationId xmlns:a16="http://schemas.microsoft.com/office/drawing/2014/main" id="{8ED6EDE4-E7A0-70B7-76F2-C7936F015D95}"/>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8204DDAF-F7CC-E5CB-3EEA-0EB095CA1D98}"/>
              </a:ext>
            </a:extLst>
          </p:cNvPr>
          <p:cNvSpPr>
            <a:spLocks noGrp="1"/>
          </p:cNvSpPr>
          <p:nvPr>
            <p:ph type="sldNum" sz="quarter" idx="12"/>
          </p:nvPr>
        </p:nvSpPr>
        <p:spPr/>
        <p:txBody>
          <a:bodyPr/>
          <a:lstStyle/>
          <a:p>
            <a:fld id="{EB241CD2-1E45-42A3-B213-66A034DF9A3B}" type="slidenum">
              <a:rPr lang="en-GB" smtClean="0"/>
              <a:t>254</a:t>
            </a:fld>
            <a:endParaRPr lang="en-GB" dirty="0"/>
          </a:p>
        </p:txBody>
      </p:sp>
      <p:pic>
        <p:nvPicPr>
          <p:cNvPr id="6" name="Picture 5">
            <a:extLst>
              <a:ext uri="{FF2B5EF4-FFF2-40B4-BE49-F238E27FC236}">
                <a16:creationId xmlns:a16="http://schemas.microsoft.com/office/drawing/2014/main" id="{966BFE9D-426A-D593-EDBC-5B133CCBD74C}"/>
              </a:ext>
            </a:extLst>
          </p:cNvPr>
          <p:cNvPicPr>
            <a:picLocks noChangeAspect="1"/>
          </p:cNvPicPr>
          <p:nvPr/>
        </p:nvPicPr>
        <p:blipFill>
          <a:blip r:embed="rId2"/>
          <a:stretch>
            <a:fillRect/>
          </a:stretch>
        </p:blipFill>
        <p:spPr>
          <a:xfrm>
            <a:off x="345606" y="1209675"/>
            <a:ext cx="7764724" cy="4904324"/>
          </a:xfrm>
          <a:prstGeom prst="rect">
            <a:avLst/>
          </a:prstGeom>
        </p:spPr>
      </p:pic>
    </p:spTree>
    <p:extLst>
      <p:ext uri="{BB962C8B-B14F-4D97-AF65-F5344CB8AC3E}">
        <p14:creationId xmlns:p14="http://schemas.microsoft.com/office/powerpoint/2010/main" val="145694431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AD371-7443-BE62-B358-CAA32218EA90}"/>
              </a:ext>
            </a:extLst>
          </p:cNvPr>
          <p:cNvSpPr>
            <a:spLocks noGrp="1"/>
          </p:cNvSpPr>
          <p:nvPr>
            <p:ph type="title"/>
          </p:nvPr>
        </p:nvSpPr>
        <p:spPr/>
        <p:txBody>
          <a:bodyPr>
            <a:normAutofit fontScale="90000"/>
          </a:bodyPr>
          <a:lstStyle/>
          <a:p>
            <a:r>
              <a:rPr lang="en-US" dirty="0"/>
              <a:t>Downloading Battery Data From Shanghai Exchange</a:t>
            </a:r>
          </a:p>
        </p:txBody>
      </p:sp>
      <p:sp>
        <p:nvSpPr>
          <p:cNvPr id="3" name="Content Placeholder 2">
            <a:extLst>
              <a:ext uri="{FF2B5EF4-FFF2-40B4-BE49-F238E27FC236}">
                <a16:creationId xmlns:a16="http://schemas.microsoft.com/office/drawing/2014/main" id="{B34547D9-EA01-72D1-D119-1C6B877BA5FC}"/>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D70A937-2AF4-5B89-0244-050E2A19C823}"/>
              </a:ext>
            </a:extLst>
          </p:cNvPr>
          <p:cNvSpPr>
            <a:spLocks noGrp="1"/>
          </p:cNvSpPr>
          <p:nvPr>
            <p:ph type="sldNum" sz="quarter" idx="12"/>
          </p:nvPr>
        </p:nvSpPr>
        <p:spPr/>
        <p:txBody>
          <a:bodyPr/>
          <a:lstStyle/>
          <a:p>
            <a:fld id="{EB241CD2-1E45-42A3-B213-66A034DF9A3B}" type="slidenum">
              <a:rPr lang="en-GB" smtClean="0"/>
              <a:t>255</a:t>
            </a:fld>
            <a:endParaRPr lang="en-GB" dirty="0"/>
          </a:p>
        </p:txBody>
      </p:sp>
      <p:pic>
        <p:nvPicPr>
          <p:cNvPr id="6" name="Picture 5">
            <a:extLst>
              <a:ext uri="{FF2B5EF4-FFF2-40B4-BE49-F238E27FC236}">
                <a16:creationId xmlns:a16="http://schemas.microsoft.com/office/drawing/2014/main" id="{19381C28-FF61-C4BB-7C4D-08E19825B150}"/>
              </a:ext>
            </a:extLst>
          </p:cNvPr>
          <p:cNvPicPr>
            <a:picLocks noChangeAspect="1"/>
          </p:cNvPicPr>
          <p:nvPr/>
        </p:nvPicPr>
        <p:blipFill>
          <a:blip r:embed="rId2"/>
          <a:stretch>
            <a:fillRect/>
          </a:stretch>
        </p:blipFill>
        <p:spPr>
          <a:xfrm>
            <a:off x="685800" y="1044725"/>
            <a:ext cx="7335078" cy="5181723"/>
          </a:xfrm>
          <a:prstGeom prst="rect">
            <a:avLst/>
          </a:prstGeom>
        </p:spPr>
      </p:pic>
    </p:spTree>
    <p:extLst>
      <p:ext uri="{BB962C8B-B14F-4D97-AF65-F5344CB8AC3E}">
        <p14:creationId xmlns:p14="http://schemas.microsoft.com/office/powerpoint/2010/main" val="5468779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CECE3-E3D2-417D-AF18-9C1C96E9A89E}"/>
              </a:ext>
            </a:extLst>
          </p:cNvPr>
          <p:cNvSpPr>
            <a:spLocks noGrp="1"/>
          </p:cNvSpPr>
          <p:nvPr>
            <p:ph type="title"/>
          </p:nvPr>
        </p:nvSpPr>
        <p:spPr/>
        <p:txBody>
          <a:bodyPr>
            <a:normAutofit fontScale="90000"/>
          </a:bodyPr>
          <a:lstStyle/>
          <a:p>
            <a:r>
              <a:rPr lang="en-US" dirty="0"/>
              <a:t>2019 Estimated Costs for 4 hour and 1 hour Battery</a:t>
            </a:r>
          </a:p>
        </p:txBody>
      </p:sp>
      <p:pic>
        <p:nvPicPr>
          <p:cNvPr id="6" name="Content Placeholder 5">
            <a:extLst>
              <a:ext uri="{FF2B5EF4-FFF2-40B4-BE49-F238E27FC236}">
                <a16:creationId xmlns:a16="http://schemas.microsoft.com/office/drawing/2014/main" id="{71DD6D2B-305A-4DC0-A647-92958298D123}"/>
              </a:ext>
            </a:extLst>
          </p:cNvPr>
          <p:cNvPicPr>
            <a:picLocks noGrp="1" noChangeAspect="1"/>
          </p:cNvPicPr>
          <p:nvPr>
            <p:ph idx="1"/>
          </p:nvPr>
        </p:nvPicPr>
        <p:blipFill>
          <a:blip r:embed="rId2"/>
          <a:stretch>
            <a:fillRect/>
          </a:stretch>
        </p:blipFill>
        <p:spPr>
          <a:xfrm>
            <a:off x="3543709" y="1322445"/>
            <a:ext cx="5494508" cy="5129760"/>
          </a:xfrm>
        </p:spPr>
      </p:pic>
      <p:sp>
        <p:nvSpPr>
          <p:cNvPr id="4" name="Slide Number Placeholder 3">
            <a:extLst>
              <a:ext uri="{FF2B5EF4-FFF2-40B4-BE49-F238E27FC236}">
                <a16:creationId xmlns:a16="http://schemas.microsoft.com/office/drawing/2014/main" id="{44C0D75D-B8B1-46A0-9EEC-CD474B959997}"/>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256</a:t>
            </a:fld>
            <a:endParaRPr lang="ko-KR" altLang="en-US" dirty="0"/>
          </a:p>
        </p:txBody>
      </p:sp>
      <p:sp>
        <p:nvSpPr>
          <p:cNvPr id="2" name="TextBox 1">
            <a:extLst>
              <a:ext uri="{FF2B5EF4-FFF2-40B4-BE49-F238E27FC236}">
                <a16:creationId xmlns:a16="http://schemas.microsoft.com/office/drawing/2014/main" id="{1A87C9E8-3A9C-4285-B953-1446A60225E8}"/>
              </a:ext>
            </a:extLst>
          </p:cNvPr>
          <p:cNvSpPr txBox="1"/>
          <p:nvPr/>
        </p:nvSpPr>
        <p:spPr>
          <a:xfrm rot="10800000" flipH="1" flipV="1">
            <a:off x="484654" y="1112904"/>
            <a:ext cx="1717221" cy="2308324"/>
          </a:xfrm>
          <a:prstGeom prst="rect">
            <a:avLst/>
          </a:prstGeom>
          <a:noFill/>
        </p:spPr>
        <p:txBody>
          <a:bodyPr wrap="square" rtlCol="0">
            <a:spAutoFit/>
          </a:bodyPr>
          <a:lstStyle/>
          <a:p>
            <a:r>
              <a:rPr lang="en-US" dirty="0"/>
              <a:t>378 for 4 hour and 541 for one hour.</a:t>
            </a:r>
          </a:p>
          <a:p>
            <a:endParaRPr lang="en-US" dirty="0"/>
          </a:p>
          <a:p>
            <a:r>
              <a:rPr lang="en-US" dirty="0"/>
              <a:t>Slope and Intercept</a:t>
            </a:r>
          </a:p>
          <a:p>
            <a:endParaRPr lang="en-US" dirty="0"/>
          </a:p>
          <a:p>
            <a:endParaRPr lang="en-US" dirty="0"/>
          </a:p>
        </p:txBody>
      </p:sp>
      <p:pic>
        <p:nvPicPr>
          <p:cNvPr id="7" name="Picture 6">
            <a:extLst>
              <a:ext uri="{FF2B5EF4-FFF2-40B4-BE49-F238E27FC236}">
                <a16:creationId xmlns:a16="http://schemas.microsoft.com/office/drawing/2014/main" id="{15602EDB-2642-485F-BDA9-8D0D6D341FEE}"/>
              </a:ext>
            </a:extLst>
          </p:cNvPr>
          <p:cNvPicPr>
            <a:picLocks noChangeAspect="1"/>
          </p:cNvPicPr>
          <p:nvPr/>
        </p:nvPicPr>
        <p:blipFill>
          <a:blip r:embed="rId3"/>
          <a:stretch>
            <a:fillRect/>
          </a:stretch>
        </p:blipFill>
        <p:spPr>
          <a:xfrm>
            <a:off x="105783" y="3645071"/>
            <a:ext cx="2920750" cy="1529672"/>
          </a:xfrm>
          <a:prstGeom prst="rect">
            <a:avLst/>
          </a:prstGeom>
        </p:spPr>
      </p:pic>
    </p:spTree>
    <p:extLst>
      <p:ext uri="{BB962C8B-B14F-4D97-AF65-F5344CB8AC3E}">
        <p14:creationId xmlns:p14="http://schemas.microsoft.com/office/powerpoint/2010/main" val="3929560529"/>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A9281EB-C6B4-29BA-DC7F-90EE319102E1}"/>
              </a:ext>
            </a:extLst>
          </p:cNvPr>
          <p:cNvSpPr>
            <a:spLocks noGrp="1"/>
          </p:cNvSpPr>
          <p:nvPr>
            <p:ph type="title"/>
          </p:nvPr>
        </p:nvSpPr>
        <p:spPr/>
        <p:txBody>
          <a:bodyPr/>
          <a:lstStyle/>
          <a:p>
            <a:r>
              <a:rPr lang="en-US" dirty="0"/>
              <a:t>Battery Costs and Duration</a:t>
            </a:r>
          </a:p>
        </p:txBody>
      </p:sp>
      <p:sp>
        <p:nvSpPr>
          <p:cNvPr id="3" name="Content Placeholder 2">
            <a:extLst>
              <a:ext uri="{FF2B5EF4-FFF2-40B4-BE49-F238E27FC236}">
                <a16:creationId xmlns:a16="http://schemas.microsoft.com/office/drawing/2014/main" id="{D76DC8CD-2534-4276-AA30-3363A32AC0A3}"/>
              </a:ext>
            </a:extLst>
          </p:cNvPr>
          <p:cNvSpPr>
            <a:spLocks noGrp="1"/>
          </p:cNvSpPr>
          <p:nvPr>
            <p:ph idx="1"/>
          </p:nvPr>
        </p:nvSpPr>
        <p:spPr>
          <a:xfrm>
            <a:off x="304801" y="1209675"/>
            <a:ext cx="4107421" cy="4729112"/>
          </a:xfrm>
        </p:spPr>
        <p:txBody>
          <a:bodyPr>
            <a:normAutofit/>
          </a:bodyPr>
          <a:lstStyle/>
          <a:p>
            <a:r>
              <a:rPr lang="en-US" sz="1600" dirty="0"/>
              <a:t>Battery costs vary significantly by system specifications</a:t>
            </a:r>
          </a:p>
          <a:p>
            <a:r>
              <a:rPr lang="en-US" sz="1600" dirty="0"/>
              <a:t>For modeling purposes, costs are commonly broken into two categories</a:t>
            </a:r>
          </a:p>
          <a:p>
            <a:pPr lvl="1"/>
            <a:r>
              <a:rPr lang="en-US" sz="1400" dirty="0"/>
              <a:t>Costs that scale with </a:t>
            </a:r>
            <a:r>
              <a:rPr lang="en-US" sz="1400" i="1" dirty="0"/>
              <a:t>power </a:t>
            </a:r>
            <a:r>
              <a:rPr lang="en-US" sz="1400" dirty="0"/>
              <a:t>(“capacity”), quoted in $/kW </a:t>
            </a:r>
          </a:p>
          <a:p>
            <a:pPr lvl="1"/>
            <a:r>
              <a:rPr lang="en-US" sz="1400" dirty="0"/>
              <a:t>Costs that scale with </a:t>
            </a:r>
            <a:r>
              <a:rPr lang="en-US" sz="1400" i="1" dirty="0"/>
              <a:t>energy</a:t>
            </a:r>
            <a:r>
              <a:rPr lang="en-US" sz="1400" dirty="0"/>
              <a:t> (“duration”), quoted in $/kWh</a:t>
            </a:r>
          </a:p>
          <a:p>
            <a:r>
              <a:rPr lang="en-US" sz="1600" dirty="0"/>
              <a:t>Battery modules are the largest and best understood component of system cost and the one that scales most linearly with duration</a:t>
            </a:r>
          </a:p>
          <a:p>
            <a:pPr lvl="1"/>
            <a:r>
              <a:rPr lang="en-US" sz="1400" dirty="0"/>
              <a:t>Each kWh of duration adds around $300 today, but is declining rapidly</a:t>
            </a:r>
          </a:p>
          <a:p>
            <a:r>
              <a:rPr lang="en-US" sz="1600" dirty="0"/>
              <a:t>Fixed capacity cost including inverter and interconnection varies significantly by report</a:t>
            </a:r>
          </a:p>
          <a:p>
            <a:pPr lvl="1"/>
            <a:r>
              <a:rPr lang="en-US" sz="1400" dirty="0"/>
              <a:t>For storage paired with solar, these costs may be minimal</a:t>
            </a:r>
          </a:p>
        </p:txBody>
      </p:sp>
      <p:sp>
        <p:nvSpPr>
          <p:cNvPr id="2" name="Slide Number Placeholder 1">
            <a:extLst>
              <a:ext uri="{FF2B5EF4-FFF2-40B4-BE49-F238E27FC236}">
                <a16:creationId xmlns:a16="http://schemas.microsoft.com/office/drawing/2014/main" id="{2F4BAD60-8540-4AF1-B7C8-89BDC9ADAEDE}"/>
              </a:ext>
            </a:extLst>
          </p:cNvPr>
          <p:cNvSpPr>
            <a:spLocks noGrp="1"/>
          </p:cNvSpPr>
          <p:nvPr>
            <p:ph type="sldNum" sz="quarter" idx="12"/>
          </p:nvPr>
        </p:nvSpPr>
        <p:spPr/>
        <p:txBody>
          <a:bodyPr/>
          <a:lstStyle/>
          <a:p>
            <a:fld id="{105C71F9-3F51-4FB1-94CF-D6ABCA479CA2}" type="slidenum">
              <a:rPr lang="en-US" smtClean="0"/>
              <a:pPr/>
              <a:t>257</a:t>
            </a:fld>
            <a:endParaRPr lang="en-US" dirty="0"/>
          </a:p>
        </p:txBody>
      </p:sp>
      <p:pic>
        <p:nvPicPr>
          <p:cNvPr id="6" name="Picture 5">
            <a:extLst>
              <a:ext uri="{FF2B5EF4-FFF2-40B4-BE49-F238E27FC236}">
                <a16:creationId xmlns:a16="http://schemas.microsoft.com/office/drawing/2014/main" id="{9AB6EB82-3FEE-469D-B631-293874EFB189}"/>
              </a:ext>
            </a:extLst>
          </p:cNvPr>
          <p:cNvPicPr>
            <a:picLocks noChangeAspect="1"/>
          </p:cNvPicPr>
          <p:nvPr/>
        </p:nvPicPr>
        <p:blipFill>
          <a:blip r:embed="rId2"/>
          <a:stretch>
            <a:fillRect/>
          </a:stretch>
        </p:blipFill>
        <p:spPr>
          <a:xfrm>
            <a:off x="4654753" y="4031556"/>
            <a:ext cx="3454077" cy="2075163"/>
          </a:xfrm>
          <a:prstGeom prst="rect">
            <a:avLst/>
          </a:prstGeom>
        </p:spPr>
      </p:pic>
      <p:pic>
        <p:nvPicPr>
          <p:cNvPr id="9" name="Picture 8">
            <a:extLst>
              <a:ext uri="{FF2B5EF4-FFF2-40B4-BE49-F238E27FC236}">
                <a16:creationId xmlns:a16="http://schemas.microsoft.com/office/drawing/2014/main" id="{15D3C61B-41A2-4424-9A0B-E29EECC554BD}"/>
              </a:ext>
            </a:extLst>
          </p:cNvPr>
          <p:cNvPicPr>
            <a:picLocks noChangeAspect="1"/>
          </p:cNvPicPr>
          <p:nvPr/>
        </p:nvPicPr>
        <p:blipFill>
          <a:blip r:embed="rId3"/>
          <a:stretch>
            <a:fillRect/>
          </a:stretch>
        </p:blipFill>
        <p:spPr>
          <a:xfrm>
            <a:off x="4866533" y="1700340"/>
            <a:ext cx="3300024" cy="1675495"/>
          </a:xfrm>
          <a:prstGeom prst="rect">
            <a:avLst/>
          </a:prstGeom>
        </p:spPr>
      </p:pic>
      <p:sp>
        <p:nvSpPr>
          <p:cNvPr id="10" name="Rectangle 9">
            <a:extLst>
              <a:ext uri="{FF2B5EF4-FFF2-40B4-BE49-F238E27FC236}">
                <a16:creationId xmlns:a16="http://schemas.microsoft.com/office/drawing/2014/main" id="{6ADA2CC5-AD38-4AE3-9719-963CE5C2FB80}"/>
              </a:ext>
            </a:extLst>
          </p:cNvPr>
          <p:cNvSpPr/>
          <p:nvPr/>
        </p:nvSpPr>
        <p:spPr>
          <a:xfrm>
            <a:off x="4654753" y="1289575"/>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4-hr Battery Cost by Component</a:t>
            </a:r>
          </a:p>
        </p:txBody>
      </p:sp>
      <p:sp>
        <p:nvSpPr>
          <p:cNvPr id="11" name="Rectangle 10">
            <a:extLst>
              <a:ext uri="{FF2B5EF4-FFF2-40B4-BE49-F238E27FC236}">
                <a16:creationId xmlns:a16="http://schemas.microsoft.com/office/drawing/2014/main" id="{B01D0DCE-271C-4862-85E0-5A16C374D6CD}"/>
              </a:ext>
            </a:extLst>
          </p:cNvPr>
          <p:cNvSpPr/>
          <p:nvPr/>
        </p:nvSpPr>
        <p:spPr>
          <a:xfrm>
            <a:off x="4654753" y="3615978"/>
            <a:ext cx="4068991" cy="350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t>Utility-scale Battery Cost by Duration</a:t>
            </a:r>
          </a:p>
        </p:txBody>
      </p:sp>
    </p:spTree>
    <p:extLst>
      <p:ext uri="{BB962C8B-B14F-4D97-AF65-F5344CB8AC3E}">
        <p14:creationId xmlns:p14="http://schemas.microsoft.com/office/powerpoint/2010/main" val="29688705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2DC60B6-4E0B-46D4-B8B6-6B09532B4E43}"/>
              </a:ext>
            </a:extLst>
          </p:cNvPr>
          <p:cNvSpPr>
            <a:spLocks noGrp="1"/>
          </p:cNvSpPr>
          <p:nvPr>
            <p:ph type="title"/>
          </p:nvPr>
        </p:nvSpPr>
        <p:spPr/>
        <p:txBody>
          <a:bodyPr/>
          <a:lstStyle/>
          <a:p>
            <a:r>
              <a:rPr lang="en-US" dirty="0"/>
              <a:t>Cost of Cobalt and Lithium Batteries</a:t>
            </a:r>
            <a:endParaRPr lang="en-CH" dirty="0"/>
          </a:p>
        </p:txBody>
      </p:sp>
      <p:sp>
        <p:nvSpPr>
          <p:cNvPr id="2" name="Content Placeholder 1">
            <a:extLst>
              <a:ext uri="{FF2B5EF4-FFF2-40B4-BE49-F238E27FC236}">
                <a16:creationId xmlns:a16="http://schemas.microsoft.com/office/drawing/2014/main" id="{21B0B6D7-4D01-4DF0-A07E-DDBA4B545DE4}"/>
              </a:ext>
            </a:extLst>
          </p:cNvPr>
          <p:cNvSpPr>
            <a:spLocks noGrp="1"/>
          </p:cNvSpPr>
          <p:nvPr>
            <p:ph idx="1"/>
          </p:nvPr>
        </p:nvSpPr>
        <p:spPr/>
        <p:txBody>
          <a:bodyPr>
            <a:normAutofit/>
          </a:bodyPr>
          <a:lstStyle/>
          <a:p>
            <a:r>
              <a:rPr lang="en-US" sz="1800" dirty="0"/>
              <a:t>This is the metal driving li-ion's high cost far more than lithium itself.</a:t>
            </a:r>
          </a:p>
          <a:p>
            <a:r>
              <a:rPr lang="en-US" sz="1800" dirty="0"/>
              <a:t>Cobalt acts as the negative cathode of a lithium battery and makes up a much larger portion of the battery by volume.</a:t>
            </a:r>
          </a:p>
          <a:p>
            <a:r>
              <a:rPr lang="en-US" sz="1800" dirty="0"/>
              <a:t>Cobalt is a lot harder to get than lithium.</a:t>
            </a:r>
          </a:p>
          <a:p>
            <a:r>
              <a:rPr lang="en-US" sz="1800" dirty="0"/>
              <a:t>This is because the metal is largely mined as a byproduct of other metal mining operations. Because of this, there are a limited number of mines that safely and reliably produce the metal.</a:t>
            </a:r>
          </a:p>
          <a:p>
            <a:r>
              <a:rPr lang="en-US" sz="1800" dirty="0"/>
              <a:t>That puts the world's supplies in a pretty risky position...</a:t>
            </a:r>
          </a:p>
          <a:p>
            <a:r>
              <a:rPr lang="en-US" sz="1800" dirty="0"/>
              <a:t>The vast majority of the world's cobalt supply comes from the Democratic Republic of Congo. Last year, the region produced 66,000 tons of cobalt. The next-largest producer, China, followed with just 7,700 tons for the year.</a:t>
            </a:r>
            <a:endParaRPr lang="en-CH" sz="1800" dirty="0"/>
          </a:p>
        </p:txBody>
      </p:sp>
      <p:sp>
        <p:nvSpPr>
          <p:cNvPr id="4" name="Slide Number Placeholder 3">
            <a:extLst>
              <a:ext uri="{FF2B5EF4-FFF2-40B4-BE49-F238E27FC236}">
                <a16:creationId xmlns:a16="http://schemas.microsoft.com/office/drawing/2014/main" id="{0D7866B0-11B7-49B3-BC1D-3352AB1175EB}"/>
              </a:ext>
            </a:extLst>
          </p:cNvPr>
          <p:cNvSpPr>
            <a:spLocks noGrp="1"/>
          </p:cNvSpPr>
          <p:nvPr>
            <p:ph type="sldNum" sz="quarter" idx="12"/>
          </p:nvPr>
        </p:nvSpPr>
        <p:spPr/>
        <p:txBody>
          <a:bodyPr/>
          <a:lstStyle/>
          <a:p>
            <a:pPr algn="ctr"/>
            <a:fld id="{0C3A1854-6B63-4059-B360-A3C4972BF0FC}" type="slidenum">
              <a:rPr lang="ko-KR" altLang="en-US" smtClean="0"/>
              <a:pPr algn="ctr"/>
              <a:t>258</a:t>
            </a:fld>
            <a:endParaRPr lang="ko-KR" altLang="en-US" dirty="0"/>
          </a:p>
        </p:txBody>
      </p:sp>
    </p:spTree>
    <p:extLst>
      <p:ext uri="{BB962C8B-B14F-4D97-AF65-F5344CB8AC3E}">
        <p14:creationId xmlns:p14="http://schemas.microsoft.com/office/powerpoint/2010/main" val="149189716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5B2ED-D129-C627-69AF-222996A5D1B3}"/>
              </a:ext>
            </a:extLst>
          </p:cNvPr>
          <p:cNvSpPr>
            <a:spLocks noGrp="1"/>
          </p:cNvSpPr>
          <p:nvPr>
            <p:ph type="title"/>
          </p:nvPr>
        </p:nvSpPr>
        <p:spPr/>
        <p:txBody>
          <a:bodyPr>
            <a:normAutofit fontScale="90000"/>
          </a:bodyPr>
          <a:lstStyle/>
          <a:p>
            <a:r>
              <a:rPr lang="en-US" dirty="0"/>
              <a:t>Capital Expenditures and Operating Expenditures for Computing LOCE</a:t>
            </a:r>
          </a:p>
        </p:txBody>
      </p:sp>
      <p:sp>
        <p:nvSpPr>
          <p:cNvPr id="3" name="Content Placeholder 2">
            <a:extLst>
              <a:ext uri="{FF2B5EF4-FFF2-40B4-BE49-F238E27FC236}">
                <a16:creationId xmlns:a16="http://schemas.microsoft.com/office/drawing/2014/main" id="{FBD5D3C6-D66D-5129-5C61-3887CBAF595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CDEE19-3614-0551-C2D0-B11076BE70D2}"/>
              </a:ext>
            </a:extLst>
          </p:cNvPr>
          <p:cNvPicPr>
            <a:picLocks noChangeAspect="1"/>
          </p:cNvPicPr>
          <p:nvPr/>
        </p:nvPicPr>
        <p:blipFill>
          <a:blip r:embed="rId2"/>
          <a:stretch>
            <a:fillRect/>
          </a:stretch>
        </p:blipFill>
        <p:spPr>
          <a:xfrm>
            <a:off x="811006" y="1628092"/>
            <a:ext cx="7506748" cy="4887007"/>
          </a:xfrm>
          <a:prstGeom prst="rect">
            <a:avLst/>
          </a:prstGeom>
        </p:spPr>
      </p:pic>
    </p:spTree>
    <p:extLst>
      <p:ext uri="{BB962C8B-B14F-4D97-AF65-F5344CB8AC3E}">
        <p14:creationId xmlns:p14="http://schemas.microsoft.com/office/powerpoint/2010/main" val="394799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59EC6-04E4-29C4-89E0-98C9864B6D5D}"/>
              </a:ext>
            </a:extLst>
          </p:cNvPr>
          <p:cNvSpPr>
            <a:spLocks noGrp="1"/>
          </p:cNvSpPr>
          <p:nvPr>
            <p:ph type="title"/>
          </p:nvPr>
        </p:nvSpPr>
        <p:spPr/>
        <p:txBody>
          <a:bodyPr>
            <a:normAutofit/>
          </a:bodyPr>
          <a:lstStyle/>
          <a:p>
            <a:r>
              <a:rPr lang="en-US" dirty="0"/>
              <a:t>In-Plane Radiation without Tracking</a:t>
            </a:r>
          </a:p>
        </p:txBody>
      </p:sp>
      <p:sp>
        <p:nvSpPr>
          <p:cNvPr id="3" name="Content Placeholder 2">
            <a:extLst>
              <a:ext uri="{FF2B5EF4-FFF2-40B4-BE49-F238E27FC236}">
                <a16:creationId xmlns:a16="http://schemas.microsoft.com/office/drawing/2014/main" id="{C61A3AAA-74F3-5168-8F95-BBBC4C26D42B}"/>
              </a:ext>
            </a:extLst>
          </p:cNvPr>
          <p:cNvSpPr>
            <a:spLocks noGrp="1"/>
          </p:cNvSpPr>
          <p:nvPr>
            <p:ph idx="1"/>
          </p:nvPr>
        </p:nvSpPr>
        <p:spPr>
          <a:xfrm>
            <a:off x="126124" y="1209675"/>
            <a:ext cx="9017876" cy="5305424"/>
          </a:xfrm>
        </p:spPr>
        <p:txBody>
          <a:bodyPr/>
          <a:lstStyle/>
          <a:p>
            <a:r>
              <a:rPr lang="en-US" dirty="0"/>
              <a:t>kWh/kWp gives hours annual hours. Hours divided by 8760 gives capacity factor </a:t>
            </a:r>
          </a:p>
        </p:txBody>
      </p:sp>
      <p:sp>
        <p:nvSpPr>
          <p:cNvPr id="6" name="TextBox 5">
            <a:extLst>
              <a:ext uri="{FF2B5EF4-FFF2-40B4-BE49-F238E27FC236}">
                <a16:creationId xmlns:a16="http://schemas.microsoft.com/office/drawing/2014/main" id="{8AE857DC-7BBF-3D6F-2245-54A4491A9C48}"/>
              </a:ext>
            </a:extLst>
          </p:cNvPr>
          <p:cNvSpPr txBox="1"/>
          <p:nvPr/>
        </p:nvSpPr>
        <p:spPr>
          <a:xfrm>
            <a:off x="1385257" y="1605468"/>
            <a:ext cx="6116594" cy="1077218"/>
          </a:xfrm>
          <a:prstGeom prst="rect">
            <a:avLst/>
          </a:prstGeom>
          <a:solidFill>
            <a:srgbClr val="FFFF00"/>
          </a:solidFill>
        </p:spPr>
        <p:txBody>
          <a:bodyPr wrap="square" rtlCol="0">
            <a:spAutoFit/>
          </a:bodyPr>
          <a:lstStyle/>
          <a:p>
            <a:r>
              <a:rPr lang="en-US" sz="1600" dirty="0"/>
              <a:t>In plane radiation is 2181 kWh/m2 per year.  2,181 kwh is 2,181,000 watts per m2. Dividing by 8,760 gives you 249 watts per hour on average. As the standard definition o of maximum capacity is 1,000 watts/m2, this gives you a capacity factor of 2,181/8760 = 24.89%</a:t>
            </a:r>
          </a:p>
        </p:txBody>
      </p:sp>
      <p:pic>
        <p:nvPicPr>
          <p:cNvPr id="10" name="Picture 9">
            <a:extLst>
              <a:ext uri="{FF2B5EF4-FFF2-40B4-BE49-F238E27FC236}">
                <a16:creationId xmlns:a16="http://schemas.microsoft.com/office/drawing/2014/main" id="{4B5156C3-304D-02C5-7143-987B0BA7DB57}"/>
              </a:ext>
            </a:extLst>
          </p:cNvPr>
          <p:cNvPicPr>
            <a:picLocks noChangeAspect="1"/>
          </p:cNvPicPr>
          <p:nvPr/>
        </p:nvPicPr>
        <p:blipFill>
          <a:blip r:embed="rId2"/>
          <a:stretch>
            <a:fillRect/>
          </a:stretch>
        </p:blipFill>
        <p:spPr>
          <a:xfrm>
            <a:off x="40550" y="2763736"/>
            <a:ext cx="8902262" cy="3433729"/>
          </a:xfrm>
          <a:prstGeom prst="rect">
            <a:avLst/>
          </a:prstGeom>
        </p:spPr>
      </p:pic>
    </p:spTree>
    <p:extLst>
      <p:ext uri="{BB962C8B-B14F-4D97-AF65-F5344CB8AC3E}">
        <p14:creationId xmlns:p14="http://schemas.microsoft.com/office/powerpoint/2010/main" val="1199686497"/>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528BA-C31F-4552-9A9F-9BB079BB1C9D}"/>
              </a:ext>
            </a:extLst>
          </p:cNvPr>
          <p:cNvSpPr>
            <a:spLocks noGrp="1"/>
          </p:cNvSpPr>
          <p:nvPr>
            <p:ph type="ctrTitle"/>
          </p:nvPr>
        </p:nvSpPr>
        <p:spPr/>
        <p:txBody>
          <a:bodyPr/>
          <a:lstStyle/>
          <a:p>
            <a:r>
              <a:rPr lang="en-US" dirty="0"/>
              <a:t>Characteristic Number 2</a:t>
            </a:r>
            <a:br>
              <a:rPr lang="en-US" dirty="0"/>
            </a:br>
            <a:r>
              <a:rPr lang="en-US" dirty="0"/>
              <a:t>Operating Life and Cycle</a:t>
            </a:r>
          </a:p>
        </p:txBody>
      </p:sp>
    </p:spTree>
    <p:extLst>
      <p:ext uri="{BB962C8B-B14F-4D97-AF65-F5344CB8AC3E}">
        <p14:creationId xmlns:p14="http://schemas.microsoft.com/office/powerpoint/2010/main" val="2294627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2A0F-595F-69B7-0D49-194509FB6D5D}"/>
              </a:ext>
            </a:extLst>
          </p:cNvPr>
          <p:cNvSpPr>
            <a:spLocks noGrp="1"/>
          </p:cNvSpPr>
          <p:nvPr>
            <p:ph type="title"/>
          </p:nvPr>
        </p:nvSpPr>
        <p:spPr/>
        <p:txBody>
          <a:bodyPr/>
          <a:lstStyle/>
          <a:p>
            <a:r>
              <a:rPr lang="en-US" dirty="0"/>
              <a:t>Section 2, Part 2 – Battery Lifespan</a:t>
            </a:r>
          </a:p>
        </p:txBody>
      </p:sp>
      <p:sp>
        <p:nvSpPr>
          <p:cNvPr id="3" name="Content Placeholder 2">
            <a:extLst>
              <a:ext uri="{FF2B5EF4-FFF2-40B4-BE49-F238E27FC236}">
                <a16:creationId xmlns:a16="http://schemas.microsoft.com/office/drawing/2014/main" id="{305149DD-AD01-BAEC-CC64-12B68DA770B6}"/>
              </a:ext>
            </a:extLst>
          </p:cNvPr>
          <p:cNvSpPr>
            <a:spLocks noGrp="1"/>
          </p:cNvSpPr>
          <p:nvPr>
            <p:ph idx="1"/>
          </p:nvPr>
        </p:nvSpPr>
        <p:spPr/>
        <p:txBody>
          <a:bodyPr>
            <a:normAutofit/>
          </a:bodyPr>
          <a:lstStyle/>
          <a:p>
            <a:r>
              <a:rPr lang="en-US" sz="2400" dirty="0"/>
              <a:t>Importance of Lifespan Issue</a:t>
            </a:r>
          </a:p>
          <a:p>
            <a:endParaRPr lang="en-US" sz="2400" dirty="0"/>
          </a:p>
          <a:p>
            <a:r>
              <a:rPr lang="en-US" sz="2400" dirty="0"/>
              <a:t>What is a cycle</a:t>
            </a:r>
          </a:p>
          <a:p>
            <a:r>
              <a:rPr lang="en-US" sz="2400" dirty="0"/>
              <a:t>Depends on number of cycles</a:t>
            </a:r>
          </a:p>
          <a:p>
            <a:r>
              <a:rPr lang="en-US" sz="2400" dirty="0"/>
              <a:t>Battery life management</a:t>
            </a:r>
          </a:p>
          <a:p>
            <a:endParaRPr lang="en-US" sz="2400" dirty="0"/>
          </a:p>
        </p:txBody>
      </p:sp>
    </p:spTree>
    <p:extLst>
      <p:ext uri="{BB962C8B-B14F-4D97-AF65-F5344CB8AC3E}">
        <p14:creationId xmlns:p14="http://schemas.microsoft.com/office/powerpoint/2010/main" val="131851616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4D7C1-EC7F-98DC-A3F0-0524CCB6EBDD}"/>
              </a:ext>
            </a:extLst>
          </p:cNvPr>
          <p:cNvSpPr>
            <a:spLocks noGrp="1"/>
          </p:cNvSpPr>
          <p:nvPr>
            <p:ph type="title"/>
          </p:nvPr>
        </p:nvSpPr>
        <p:spPr/>
        <p:txBody>
          <a:bodyPr/>
          <a:lstStyle/>
          <a:p>
            <a:r>
              <a:rPr lang="en-US" dirty="0"/>
              <a:t>Lifespan and Cycles</a:t>
            </a:r>
          </a:p>
        </p:txBody>
      </p:sp>
      <p:sp>
        <p:nvSpPr>
          <p:cNvPr id="3" name="Content Placeholder 2">
            <a:extLst>
              <a:ext uri="{FF2B5EF4-FFF2-40B4-BE49-F238E27FC236}">
                <a16:creationId xmlns:a16="http://schemas.microsoft.com/office/drawing/2014/main" id="{55F8796E-0A0B-32F7-10D7-013DB14879ED}"/>
              </a:ext>
            </a:extLst>
          </p:cNvPr>
          <p:cNvSpPr>
            <a:spLocks noGrp="1"/>
          </p:cNvSpPr>
          <p:nvPr>
            <p:ph idx="1"/>
          </p:nvPr>
        </p:nvSpPr>
        <p:spPr/>
        <p:txBody>
          <a:bodyPr>
            <a:normAutofit/>
          </a:bodyPr>
          <a:lstStyle/>
          <a:p>
            <a:pPr algn="l"/>
            <a:r>
              <a:rPr lang="en-US" sz="2000" dirty="0">
                <a:hlinkClick r:id="rId2"/>
              </a:rPr>
              <a:t>Lithium batteries</a:t>
            </a:r>
            <a:r>
              <a:rPr lang="en-US" sz="2000" dirty="0"/>
              <a:t> generally last longer and perform better than other types of batteries. Like lead-acid batteries, for example. </a:t>
            </a:r>
          </a:p>
          <a:p>
            <a:pPr algn="l"/>
            <a:r>
              <a:rPr lang="en-US" sz="2000" dirty="0"/>
              <a:t>Lithium batteries currently have the longest lifespan of all available deep-cycle batteries. Many can last between 3,000 and 5,000 partial cycles. For comparison, lead-acid batteries typically give 500 -1,000 partial cycles.</a:t>
            </a:r>
          </a:p>
          <a:p>
            <a:pPr algn="l"/>
            <a:r>
              <a:rPr lang="en-US" sz="2000" dirty="0"/>
              <a:t>Partial cycles refer to draining the battery and then recharging it. If you charge the battery and then discharge it at half its capacity, that would be a half cycle. Let’s consider a side-by-side or boat powered by a lithium battery that’s recharged once a day. This means that the battery should last for more than 3,000 days, which is over eight years. (3,000/365=8.22)</a:t>
            </a:r>
          </a:p>
          <a:p>
            <a:pPr algn="l"/>
            <a:r>
              <a:rPr lang="en-US" sz="2000" dirty="0"/>
              <a:t>That’s a fantastic lifespan! By doing a few calculations, you can get a better feel for how long lithium batteries can last for you.</a:t>
            </a:r>
          </a:p>
          <a:p>
            <a:pPr algn="l"/>
            <a:endParaRPr lang="en-US" sz="2000" dirty="0"/>
          </a:p>
        </p:txBody>
      </p:sp>
    </p:spTree>
    <p:extLst>
      <p:ext uri="{BB962C8B-B14F-4D97-AF65-F5344CB8AC3E}">
        <p14:creationId xmlns:p14="http://schemas.microsoft.com/office/powerpoint/2010/main" val="394662733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5068-679F-8F1E-698F-05739D9F71D9}"/>
              </a:ext>
            </a:extLst>
          </p:cNvPr>
          <p:cNvSpPr>
            <a:spLocks noGrp="1"/>
          </p:cNvSpPr>
          <p:nvPr>
            <p:ph type="title"/>
          </p:nvPr>
        </p:nvSpPr>
        <p:spPr/>
        <p:txBody>
          <a:bodyPr/>
          <a:lstStyle/>
          <a:p>
            <a:r>
              <a:rPr lang="en-US" dirty="0"/>
              <a:t>What is a Cycle</a:t>
            </a:r>
          </a:p>
        </p:txBody>
      </p:sp>
      <p:pic>
        <p:nvPicPr>
          <p:cNvPr id="5" name="Picture 4">
            <a:extLst>
              <a:ext uri="{FF2B5EF4-FFF2-40B4-BE49-F238E27FC236}">
                <a16:creationId xmlns:a16="http://schemas.microsoft.com/office/drawing/2014/main" id="{03532D94-279C-B5C7-0E32-1693F579E876}"/>
              </a:ext>
            </a:extLst>
          </p:cNvPr>
          <p:cNvPicPr>
            <a:picLocks noChangeAspect="1"/>
          </p:cNvPicPr>
          <p:nvPr/>
        </p:nvPicPr>
        <p:blipFill>
          <a:blip r:embed="rId2"/>
          <a:stretch>
            <a:fillRect/>
          </a:stretch>
        </p:blipFill>
        <p:spPr>
          <a:xfrm>
            <a:off x="2072109" y="1209675"/>
            <a:ext cx="6751852" cy="5433826"/>
          </a:xfrm>
          <a:prstGeom prst="rect">
            <a:avLst/>
          </a:prstGeom>
        </p:spPr>
      </p:pic>
    </p:spTree>
    <p:extLst>
      <p:ext uri="{BB962C8B-B14F-4D97-AF65-F5344CB8AC3E}">
        <p14:creationId xmlns:p14="http://schemas.microsoft.com/office/powerpoint/2010/main" val="2520762842"/>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82EC-6EC9-50BE-A603-A3651EB0CCB7}"/>
              </a:ext>
            </a:extLst>
          </p:cNvPr>
          <p:cNvSpPr>
            <a:spLocks noGrp="1"/>
          </p:cNvSpPr>
          <p:nvPr>
            <p:ph type="title"/>
          </p:nvPr>
        </p:nvSpPr>
        <p:spPr/>
        <p:txBody>
          <a:bodyPr/>
          <a:lstStyle/>
          <a:p>
            <a:r>
              <a:rPr lang="en-US" dirty="0"/>
              <a:t>Definition of Cycle in RFP/PPA</a:t>
            </a:r>
          </a:p>
        </p:txBody>
      </p:sp>
      <p:sp>
        <p:nvSpPr>
          <p:cNvPr id="3" name="Content Placeholder 2">
            <a:extLst>
              <a:ext uri="{FF2B5EF4-FFF2-40B4-BE49-F238E27FC236}">
                <a16:creationId xmlns:a16="http://schemas.microsoft.com/office/drawing/2014/main" id="{461E08EE-DE27-0EA6-F30B-F019B2CD0E05}"/>
              </a:ext>
            </a:extLst>
          </p:cNvPr>
          <p:cNvSpPr>
            <a:spLocks noGrp="1"/>
          </p:cNvSpPr>
          <p:nvPr>
            <p:ph idx="1"/>
          </p:nvPr>
        </p:nvSpPr>
        <p:spPr/>
        <p:txBody>
          <a:bodyPr/>
          <a:lstStyle/>
          <a:p>
            <a:r>
              <a:rPr lang="en-US" dirty="0"/>
              <a:t>India RFP</a:t>
            </a:r>
          </a:p>
          <a:p>
            <a:endParaRPr lang="en-US" dirty="0"/>
          </a:p>
          <a:p>
            <a:endParaRPr lang="en-US" dirty="0"/>
          </a:p>
        </p:txBody>
      </p:sp>
      <p:pic>
        <p:nvPicPr>
          <p:cNvPr id="5" name="Picture 4">
            <a:extLst>
              <a:ext uri="{FF2B5EF4-FFF2-40B4-BE49-F238E27FC236}">
                <a16:creationId xmlns:a16="http://schemas.microsoft.com/office/drawing/2014/main" id="{391CCF0A-903B-A817-9C53-415A06FD2080}"/>
              </a:ext>
            </a:extLst>
          </p:cNvPr>
          <p:cNvPicPr>
            <a:picLocks noChangeAspect="1"/>
          </p:cNvPicPr>
          <p:nvPr/>
        </p:nvPicPr>
        <p:blipFill>
          <a:blip r:embed="rId2"/>
          <a:stretch>
            <a:fillRect/>
          </a:stretch>
        </p:blipFill>
        <p:spPr>
          <a:xfrm>
            <a:off x="31746" y="2087593"/>
            <a:ext cx="8046775" cy="1654831"/>
          </a:xfrm>
          <a:prstGeom prst="rect">
            <a:avLst/>
          </a:prstGeom>
        </p:spPr>
      </p:pic>
    </p:spTree>
    <p:extLst>
      <p:ext uri="{BB962C8B-B14F-4D97-AF65-F5344CB8AC3E}">
        <p14:creationId xmlns:p14="http://schemas.microsoft.com/office/powerpoint/2010/main" val="346412015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76712-06E9-4F1D-8C66-AFE4D286DF4D}"/>
              </a:ext>
            </a:extLst>
          </p:cNvPr>
          <p:cNvSpPr>
            <a:spLocks noGrp="1"/>
          </p:cNvSpPr>
          <p:nvPr>
            <p:ph type="title"/>
          </p:nvPr>
        </p:nvSpPr>
        <p:spPr/>
        <p:txBody>
          <a:bodyPr>
            <a:normAutofit fontScale="90000"/>
          </a:bodyPr>
          <a:lstStyle/>
          <a:p>
            <a:r>
              <a:rPr lang="en-US" dirty="0"/>
              <a:t>Lithium Battery for Storage and Augmentation</a:t>
            </a:r>
            <a:endParaRPr lang="en-CH" dirty="0"/>
          </a:p>
        </p:txBody>
      </p:sp>
      <p:pic>
        <p:nvPicPr>
          <p:cNvPr id="5" name="Content Placeholder 4">
            <a:extLst>
              <a:ext uri="{FF2B5EF4-FFF2-40B4-BE49-F238E27FC236}">
                <a16:creationId xmlns:a16="http://schemas.microsoft.com/office/drawing/2014/main" id="{03DDB52D-7E12-4756-A78E-51F362B60887}"/>
              </a:ext>
            </a:extLst>
          </p:cNvPr>
          <p:cNvPicPr>
            <a:picLocks noGrp="1" noChangeAspect="1"/>
          </p:cNvPicPr>
          <p:nvPr>
            <p:ph idx="1"/>
          </p:nvPr>
        </p:nvPicPr>
        <p:blipFill>
          <a:blip r:embed="rId2"/>
          <a:stretch>
            <a:fillRect/>
          </a:stretch>
        </p:blipFill>
        <p:spPr>
          <a:xfrm>
            <a:off x="1294597" y="1812992"/>
            <a:ext cx="6197805" cy="4171147"/>
          </a:xfrm>
          <a:prstGeom prst="rect">
            <a:avLst/>
          </a:prstGeom>
        </p:spPr>
      </p:pic>
      <p:sp>
        <p:nvSpPr>
          <p:cNvPr id="4" name="Slide Number Placeholder 3">
            <a:extLst>
              <a:ext uri="{FF2B5EF4-FFF2-40B4-BE49-F238E27FC236}">
                <a16:creationId xmlns:a16="http://schemas.microsoft.com/office/drawing/2014/main" id="{DDE87343-35F0-43A8-B352-9C27E660E9F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265</a:t>
            </a:fld>
            <a:endParaRPr lang="ko-KR" altLang="en-US" dirty="0"/>
          </a:p>
        </p:txBody>
      </p:sp>
    </p:spTree>
    <p:extLst>
      <p:ext uri="{BB962C8B-B14F-4D97-AF65-F5344CB8AC3E}">
        <p14:creationId xmlns:p14="http://schemas.microsoft.com/office/powerpoint/2010/main" val="527640273"/>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3D84F-A3CD-F749-BAC6-82AC4DEFF76A}"/>
              </a:ext>
            </a:extLst>
          </p:cNvPr>
          <p:cNvSpPr>
            <a:spLocks noGrp="1"/>
          </p:cNvSpPr>
          <p:nvPr>
            <p:ph type="title"/>
          </p:nvPr>
        </p:nvSpPr>
        <p:spPr/>
        <p:txBody>
          <a:bodyPr/>
          <a:lstStyle/>
          <a:p>
            <a:r>
              <a:rPr lang="en-US" dirty="0"/>
              <a:t>Lifespan from RFP and PPA</a:t>
            </a:r>
          </a:p>
        </p:txBody>
      </p:sp>
      <p:sp>
        <p:nvSpPr>
          <p:cNvPr id="3" name="Content Placeholder 2">
            <a:extLst>
              <a:ext uri="{FF2B5EF4-FFF2-40B4-BE49-F238E27FC236}">
                <a16:creationId xmlns:a16="http://schemas.microsoft.com/office/drawing/2014/main" id="{C1840473-F57B-E2E0-BC9C-A7DA24C61BC1}"/>
              </a:ext>
            </a:extLst>
          </p:cNvPr>
          <p:cNvSpPr>
            <a:spLocks noGrp="1"/>
          </p:cNvSpPr>
          <p:nvPr>
            <p:ph idx="1"/>
          </p:nvPr>
        </p:nvSpPr>
        <p:spPr/>
        <p:txBody>
          <a:bodyPr/>
          <a:lstStyle/>
          <a:p>
            <a:r>
              <a:rPr lang="en-US" dirty="0"/>
              <a:t>12 or 10 years</a:t>
            </a:r>
          </a:p>
          <a:p>
            <a:endParaRPr lang="en-US" dirty="0"/>
          </a:p>
          <a:p>
            <a:endParaRPr lang="en-US" dirty="0"/>
          </a:p>
        </p:txBody>
      </p:sp>
      <p:pic>
        <p:nvPicPr>
          <p:cNvPr id="5" name="Picture 4">
            <a:extLst>
              <a:ext uri="{FF2B5EF4-FFF2-40B4-BE49-F238E27FC236}">
                <a16:creationId xmlns:a16="http://schemas.microsoft.com/office/drawing/2014/main" id="{5D23CF7B-BA55-A1CE-E245-EF478224055E}"/>
              </a:ext>
            </a:extLst>
          </p:cNvPr>
          <p:cNvPicPr>
            <a:picLocks noChangeAspect="1"/>
          </p:cNvPicPr>
          <p:nvPr/>
        </p:nvPicPr>
        <p:blipFill>
          <a:blip r:embed="rId2"/>
          <a:stretch>
            <a:fillRect/>
          </a:stretch>
        </p:blipFill>
        <p:spPr>
          <a:xfrm>
            <a:off x="304800" y="2471300"/>
            <a:ext cx="8534400" cy="2500219"/>
          </a:xfrm>
          <a:prstGeom prst="rect">
            <a:avLst/>
          </a:prstGeom>
        </p:spPr>
      </p:pic>
      <p:pic>
        <p:nvPicPr>
          <p:cNvPr id="6" name="Picture 5">
            <a:extLst>
              <a:ext uri="{FF2B5EF4-FFF2-40B4-BE49-F238E27FC236}">
                <a16:creationId xmlns:a16="http://schemas.microsoft.com/office/drawing/2014/main" id="{C31D9F3D-3E31-AE5A-08F4-FC03E9CD023D}"/>
              </a:ext>
            </a:extLst>
          </p:cNvPr>
          <p:cNvPicPr>
            <a:picLocks noChangeAspect="1"/>
          </p:cNvPicPr>
          <p:nvPr/>
        </p:nvPicPr>
        <p:blipFill>
          <a:blip r:embed="rId3"/>
          <a:stretch>
            <a:fillRect/>
          </a:stretch>
        </p:blipFill>
        <p:spPr>
          <a:xfrm>
            <a:off x="1050353" y="5327692"/>
            <a:ext cx="7558822" cy="591193"/>
          </a:xfrm>
          <a:prstGeom prst="rect">
            <a:avLst/>
          </a:prstGeom>
        </p:spPr>
      </p:pic>
    </p:spTree>
    <p:extLst>
      <p:ext uri="{BB962C8B-B14F-4D97-AF65-F5344CB8AC3E}">
        <p14:creationId xmlns:p14="http://schemas.microsoft.com/office/powerpoint/2010/main" val="180514217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7CD6-71CD-3359-78C8-CDEC9F634B23}"/>
              </a:ext>
            </a:extLst>
          </p:cNvPr>
          <p:cNvSpPr>
            <a:spLocks noGrp="1"/>
          </p:cNvSpPr>
          <p:nvPr>
            <p:ph type="title"/>
          </p:nvPr>
        </p:nvSpPr>
        <p:spPr/>
        <p:txBody>
          <a:bodyPr>
            <a:normAutofit fontScale="90000"/>
          </a:bodyPr>
          <a:lstStyle/>
          <a:p>
            <a:r>
              <a:rPr lang="en-US" dirty="0"/>
              <a:t>Old Slide on Battery Problems </a:t>
            </a:r>
            <a:br>
              <a:rPr lang="en-US" dirty="0"/>
            </a:br>
            <a:r>
              <a:rPr lang="en-US" dirty="0"/>
              <a:t>Some Estimates of Battery Life</a:t>
            </a:r>
          </a:p>
        </p:txBody>
      </p:sp>
      <p:sp>
        <p:nvSpPr>
          <p:cNvPr id="3" name="Content Placeholder 2">
            <a:extLst>
              <a:ext uri="{FF2B5EF4-FFF2-40B4-BE49-F238E27FC236}">
                <a16:creationId xmlns:a16="http://schemas.microsoft.com/office/drawing/2014/main" id="{CA6A5940-6B99-0F6A-362E-80B806EAC146}"/>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23FB6800-C0E1-0F43-E13C-3AECDA6B3573}"/>
              </a:ext>
            </a:extLst>
          </p:cNvPr>
          <p:cNvPicPr>
            <a:picLocks noChangeAspect="1"/>
          </p:cNvPicPr>
          <p:nvPr/>
        </p:nvPicPr>
        <p:blipFill>
          <a:blip r:embed="rId2"/>
          <a:stretch>
            <a:fillRect/>
          </a:stretch>
        </p:blipFill>
        <p:spPr>
          <a:xfrm>
            <a:off x="1684419" y="1209675"/>
            <a:ext cx="6417727" cy="4758787"/>
          </a:xfrm>
          <a:prstGeom prst="rect">
            <a:avLst/>
          </a:prstGeom>
        </p:spPr>
      </p:pic>
    </p:spTree>
    <p:extLst>
      <p:ext uri="{BB962C8B-B14F-4D97-AF65-F5344CB8AC3E}">
        <p14:creationId xmlns:p14="http://schemas.microsoft.com/office/powerpoint/2010/main" val="324846988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76B43A-D044-4486-90C4-CCE539107789}"/>
              </a:ext>
            </a:extLst>
          </p:cNvPr>
          <p:cNvSpPr>
            <a:spLocks noGrp="1"/>
          </p:cNvSpPr>
          <p:nvPr>
            <p:ph type="title"/>
          </p:nvPr>
        </p:nvSpPr>
        <p:spPr/>
        <p:txBody>
          <a:bodyPr/>
          <a:lstStyle/>
          <a:p>
            <a:r>
              <a:rPr lang="en-US" dirty="0"/>
              <a:t>Life and Number of Discharge Cycles</a:t>
            </a:r>
            <a:endParaRPr lang="en-CH" dirty="0"/>
          </a:p>
        </p:txBody>
      </p:sp>
      <p:sp>
        <p:nvSpPr>
          <p:cNvPr id="4" name="Content Placeholder 3">
            <a:extLst>
              <a:ext uri="{FF2B5EF4-FFF2-40B4-BE49-F238E27FC236}">
                <a16:creationId xmlns:a16="http://schemas.microsoft.com/office/drawing/2014/main" id="{3B6B7D09-D340-4C5A-A304-655E19A1700A}"/>
              </a:ext>
            </a:extLst>
          </p:cNvPr>
          <p:cNvSpPr>
            <a:spLocks noGrp="1"/>
          </p:cNvSpPr>
          <p:nvPr>
            <p:ph idx="1"/>
          </p:nvPr>
        </p:nvSpPr>
        <p:spPr/>
        <p:txBody>
          <a:bodyPr>
            <a:normAutofit/>
          </a:bodyPr>
          <a:lstStyle/>
          <a:p>
            <a:pPr algn="l"/>
            <a:r>
              <a:rPr lang="en-US" dirty="0"/>
              <a:t>The lithium-ion battery works on ion movement between the positive and negative electrodes. </a:t>
            </a:r>
          </a:p>
          <a:p>
            <a:pPr algn="l"/>
            <a:r>
              <a:rPr lang="en-US" dirty="0"/>
              <a:t>In theory such a mechanism should work forever. </a:t>
            </a:r>
          </a:p>
          <a:p>
            <a:pPr algn="l"/>
            <a:r>
              <a:rPr lang="en-US" dirty="0"/>
              <a:t>Cycling, elevated temperature and aging decrease the performance over time.</a:t>
            </a:r>
          </a:p>
        </p:txBody>
      </p:sp>
      <p:pic>
        <p:nvPicPr>
          <p:cNvPr id="6" name="Picture 5">
            <a:extLst>
              <a:ext uri="{FF2B5EF4-FFF2-40B4-BE49-F238E27FC236}">
                <a16:creationId xmlns:a16="http://schemas.microsoft.com/office/drawing/2014/main" id="{DC2385A6-6829-4821-8902-D21F806FF850}"/>
              </a:ext>
            </a:extLst>
          </p:cNvPr>
          <p:cNvPicPr>
            <a:picLocks noChangeAspect="1"/>
          </p:cNvPicPr>
          <p:nvPr/>
        </p:nvPicPr>
        <p:blipFill>
          <a:blip r:embed="rId2"/>
          <a:stretch>
            <a:fillRect/>
          </a:stretch>
        </p:blipFill>
        <p:spPr>
          <a:xfrm>
            <a:off x="1982856" y="2492124"/>
            <a:ext cx="5893132" cy="3631277"/>
          </a:xfrm>
          <a:prstGeom prst="rect">
            <a:avLst/>
          </a:prstGeom>
        </p:spPr>
      </p:pic>
    </p:spTree>
    <p:extLst>
      <p:ext uri="{BB962C8B-B14F-4D97-AF65-F5344CB8AC3E}">
        <p14:creationId xmlns:p14="http://schemas.microsoft.com/office/powerpoint/2010/main" val="19111838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0ECC0-4830-4246-8BB3-CFACA43B674D}"/>
              </a:ext>
            </a:extLst>
          </p:cNvPr>
          <p:cNvSpPr>
            <a:spLocks noGrp="1"/>
          </p:cNvSpPr>
          <p:nvPr>
            <p:ph type="title"/>
          </p:nvPr>
        </p:nvSpPr>
        <p:spPr/>
        <p:txBody>
          <a:bodyPr/>
          <a:lstStyle/>
          <a:p>
            <a:r>
              <a:rPr lang="en-US" dirty="0"/>
              <a:t>Degradation and Life</a:t>
            </a:r>
          </a:p>
        </p:txBody>
      </p:sp>
      <p:sp>
        <p:nvSpPr>
          <p:cNvPr id="2" name="Content Placeholder 1">
            <a:extLst>
              <a:ext uri="{FF2B5EF4-FFF2-40B4-BE49-F238E27FC236}">
                <a16:creationId xmlns:a16="http://schemas.microsoft.com/office/drawing/2014/main" id="{E801818D-F38B-48CF-A8E1-D5D5C62D53F6}"/>
              </a:ext>
            </a:extLst>
          </p:cNvPr>
          <p:cNvSpPr>
            <a:spLocks noGrp="1"/>
          </p:cNvSpPr>
          <p:nvPr>
            <p:ph idx="1"/>
          </p:nvPr>
        </p:nvSpPr>
        <p:spPr/>
        <p:txBody>
          <a:bodyPr/>
          <a:lstStyle/>
          <a:p>
            <a:r>
              <a:rPr lang="en-US" dirty="0"/>
              <a:t>Can compute that annual degradation from this table.</a:t>
            </a:r>
          </a:p>
          <a:p>
            <a:endParaRPr lang="en-US" dirty="0"/>
          </a:p>
          <a:p>
            <a:endParaRPr lang="en-US" dirty="0"/>
          </a:p>
        </p:txBody>
      </p:sp>
      <p:sp>
        <p:nvSpPr>
          <p:cNvPr id="4" name="Slide Number Placeholder 3">
            <a:extLst>
              <a:ext uri="{FF2B5EF4-FFF2-40B4-BE49-F238E27FC236}">
                <a16:creationId xmlns:a16="http://schemas.microsoft.com/office/drawing/2014/main" id="{7EC0D7D5-779B-4FD1-98B3-0D947D35CEED}"/>
              </a:ext>
            </a:extLst>
          </p:cNvPr>
          <p:cNvSpPr>
            <a:spLocks noGrp="1"/>
          </p:cNvSpPr>
          <p:nvPr>
            <p:ph type="sldNum" sz="quarter" idx="12"/>
          </p:nvPr>
        </p:nvSpPr>
        <p:spPr/>
        <p:txBody>
          <a:bodyPr/>
          <a:lstStyle/>
          <a:p>
            <a:pPr algn="ctr"/>
            <a:fld id="{0C3A1854-6B63-4059-B360-A3C4972BF0FC}" type="slidenum">
              <a:rPr lang="ko-KR" altLang="en-US" smtClean="0"/>
              <a:pPr algn="ctr"/>
              <a:t>269</a:t>
            </a:fld>
            <a:endParaRPr lang="ko-KR" altLang="en-US" dirty="0"/>
          </a:p>
        </p:txBody>
      </p:sp>
      <p:pic>
        <p:nvPicPr>
          <p:cNvPr id="5" name="Picture 4">
            <a:extLst>
              <a:ext uri="{FF2B5EF4-FFF2-40B4-BE49-F238E27FC236}">
                <a16:creationId xmlns:a16="http://schemas.microsoft.com/office/drawing/2014/main" id="{722B50EA-159A-48A3-9544-8F90C2D72E51}"/>
              </a:ext>
            </a:extLst>
          </p:cNvPr>
          <p:cNvPicPr>
            <a:picLocks noChangeAspect="1"/>
          </p:cNvPicPr>
          <p:nvPr/>
        </p:nvPicPr>
        <p:blipFill>
          <a:blip r:embed="rId2"/>
          <a:stretch>
            <a:fillRect/>
          </a:stretch>
        </p:blipFill>
        <p:spPr>
          <a:xfrm>
            <a:off x="1541718" y="2106915"/>
            <a:ext cx="5716707" cy="3980941"/>
          </a:xfrm>
          <a:prstGeom prst="rect">
            <a:avLst/>
          </a:prstGeom>
        </p:spPr>
      </p:pic>
    </p:spTree>
    <p:extLst>
      <p:ext uri="{BB962C8B-B14F-4D97-AF65-F5344CB8AC3E}">
        <p14:creationId xmlns:p14="http://schemas.microsoft.com/office/powerpoint/2010/main" val="3472553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D4035-0203-AFAE-6E68-1DAE142F62D3}"/>
              </a:ext>
            </a:extLst>
          </p:cNvPr>
          <p:cNvSpPr>
            <a:spLocks noGrp="1"/>
          </p:cNvSpPr>
          <p:nvPr>
            <p:ph type="title"/>
          </p:nvPr>
        </p:nvSpPr>
        <p:spPr/>
        <p:txBody>
          <a:bodyPr>
            <a:normAutofit fontScale="90000"/>
          </a:bodyPr>
          <a:lstStyle/>
          <a:p>
            <a:r>
              <a:rPr lang="en-US" dirty="0"/>
              <a:t>Contrast with </a:t>
            </a:r>
            <a:br>
              <a:rPr lang="en-US" dirty="0"/>
            </a:br>
            <a:r>
              <a:rPr lang="en-US" dirty="0"/>
              <a:t>Norway with Tracking</a:t>
            </a:r>
          </a:p>
        </p:txBody>
      </p:sp>
      <p:pic>
        <p:nvPicPr>
          <p:cNvPr id="5" name="Picture 4">
            <a:extLst>
              <a:ext uri="{FF2B5EF4-FFF2-40B4-BE49-F238E27FC236}">
                <a16:creationId xmlns:a16="http://schemas.microsoft.com/office/drawing/2014/main" id="{10509A4D-65E6-41CF-55F3-0B02944BA7BE}"/>
              </a:ext>
            </a:extLst>
          </p:cNvPr>
          <p:cNvPicPr>
            <a:picLocks noChangeAspect="1"/>
          </p:cNvPicPr>
          <p:nvPr/>
        </p:nvPicPr>
        <p:blipFill>
          <a:blip r:embed="rId2"/>
          <a:stretch>
            <a:fillRect/>
          </a:stretch>
        </p:blipFill>
        <p:spPr>
          <a:xfrm>
            <a:off x="268851" y="3429000"/>
            <a:ext cx="8570349" cy="3283168"/>
          </a:xfrm>
          <a:prstGeom prst="rect">
            <a:avLst/>
          </a:prstGeom>
        </p:spPr>
      </p:pic>
      <p:sp>
        <p:nvSpPr>
          <p:cNvPr id="8" name="TextBox 7">
            <a:extLst>
              <a:ext uri="{FF2B5EF4-FFF2-40B4-BE49-F238E27FC236}">
                <a16:creationId xmlns:a16="http://schemas.microsoft.com/office/drawing/2014/main" id="{AC1BD0FA-A048-3EE2-BF1B-51C0E73D5B45}"/>
              </a:ext>
            </a:extLst>
          </p:cNvPr>
          <p:cNvSpPr txBox="1"/>
          <p:nvPr/>
        </p:nvSpPr>
        <p:spPr>
          <a:xfrm>
            <a:off x="441435" y="2036137"/>
            <a:ext cx="3310758" cy="369332"/>
          </a:xfrm>
          <a:prstGeom prst="rect">
            <a:avLst/>
          </a:prstGeom>
          <a:solidFill>
            <a:srgbClr val="FFFF00"/>
          </a:solidFill>
        </p:spPr>
        <p:txBody>
          <a:bodyPr wrap="square" rtlCol="0">
            <a:spAutoFit/>
          </a:bodyPr>
          <a:lstStyle/>
          <a:p>
            <a:r>
              <a:rPr lang="en-US" dirty="0"/>
              <a:t>The capacity factor is 15.8%</a:t>
            </a:r>
          </a:p>
        </p:txBody>
      </p:sp>
      <p:pic>
        <p:nvPicPr>
          <p:cNvPr id="10" name="Picture 9">
            <a:extLst>
              <a:ext uri="{FF2B5EF4-FFF2-40B4-BE49-F238E27FC236}">
                <a16:creationId xmlns:a16="http://schemas.microsoft.com/office/drawing/2014/main" id="{D9D7F423-E1E8-0504-DEF5-E9172793EA31}"/>
              </a:ext>
            </a:extLst>
          </p:cNvPr>
          <p:cNvPicPr>
            <a:picLocks noChangeAspect="1"/>
          </p:cNvPicPr>
          <p:nvPr/>
        </p:nvPicPr>
        <p:blipFill>
          <a:blip r:embed="rId3"/>
          <a:stretch>
            <a:fillRect/>
          </a:stretch>
        </p:blipFill>
        <p:spPr>
          <a:xfrm>
            <a:off x="5108027" y="13483"/>
            <a:ext cx="3482216" cy="2972959"/>
          </a:xfrm>
          <a:prstGeom prst="rect">
            <a:avLst/>
          </a:prstGeom>
        </p:spPr>
      </p:pic>
    </p:spTree>
    <p:extLst>
      <p:ext uri="{BB962C8B-B14F-4D97-AF65-F5344CB8AC3E}">
        <p14:creationId xmlns:p14="http://schemas.microsoft.com/office/powerpoint/2010/main" val="349628995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3B3AC-37DA-4C86-B456-FB3A7809DD42}"/>
              </a:ext>
            </a:extLst>
          </p:cNvPr>
          <p:cNvSpPr>
            <a:spLocks noGrp="1"/>
          </p:cNvSpPr>
          <p:nvPr>
            <p:ph type="title"/>
          </p:nvPr>
        </p:nvSpPr>
        <p:spPr/>
        <p:txBody>
          <a:bodyPr/>
          <a:lstStyle/>
          <a:p>
            <a:r>
              <a:rPr lang="en-US" dirty="0"/>
              <a:t>Battery Life of Laptop</a:t>
            </a:r>
          </a:p>
        </p:txBody>
      </p:sp>
      <p:sp>
        <p:nvSpPr>
          <p:cNvPr id="3" name="Text Placeholder 2">
            <a:extLst>
              <a:ext uri="{FF2B5EF4-FFF2-40B4-BE49-F238E27FC236}">
                <a16:creationId xmlns:a16="http://schemas.microsoft.com/office/drawing/2014/main" id="{02C53F27-3DCE-420E-846A-2A81F051A463}"/>
              </a:ext>
            </a:extLst>
          </p:cNvPr>
          <p:cNvSpPr>
            <a:spLocks noGrp="1"/>
          </p:cNvSpPr>
          <p:nvPr>
            <p:ph idx="1"/>
          </p:nvPr>
        </p:nvSpPr>
        <p:spPr/>
        <p:txBody>
          <a:bodyPr>
            <a:normAutofit/>
          </a:bodyPr>
          <a:lstStyle/>
          <a:p>
            <a:pPr algn="l"/>
            <a:r>
              <a:rPr lang="en-US" sz="1600" b="1" i="0" dirty="0">
                <a:solidFill>
                  <a:srgbClr val="000000"/>
                </a:solidFill>
                <a:effectLst/>
                <a:latin typeface="HP Simplified"/>
              </a:rPr>
              <a:t>The battery doesn’t hold a charge</a:t>
            </a:r>
          </a:p>
          <a:p>
            <a:pPr algn="l"/>
            <a:r>
              <a:rPr lang="en-US" sz="1600" b="0" i="0" dirty="0">
                <a:solidFill>
                  <a:srgbClr val="000000"/>
                </a:solidFill>
                <a:effectLst/>
                <a:latin typeface="HP Simplified"/>
              </a:rPr>
              <a:t>On average, a </a:t>
            </a:r>
            <a:r>
              <a:rPr lang="en-US" sz="1600" b="0" i="0" u="none" strike="noStrike" dirty="0">
                <a:solidFill>
                  <a:srgbClr val="000000"/>
                </a:solidFill>
                <a:effectLst/>
                <a:latin typeface="HP Simplified"/>
                <a:hlinkClick r:id="rId2"/>
              </a:rPr>
              <a:t>laptop battery</a:t>
            </a:r>
            <a:r>
              <a:rPr lang="en-US" sz="1600" b="0" i="0" dirty="0">
                <a:solidFill>
                  <a:srgbClr val="000000"/>
                </a:solidFill>
                <a:effectLst/>
                <a:latin typeface="HP Simplified"/>
              </a:rPr>
              <a:t> has a lifespan of between two and four years (around 1,000 full charges). Total lifespan depends on the battery type, how you treat the computer, and how often you use your laptop. Additionally, using demanding software programs, your computer reaching high temperatures, or long periods of non-use can cause the battery to lose capacity more quickly.</a:t>
            </a:r>
          </a:p>
          <a:p>
            <a:pPr algn="l"/>
            <a:r>
              <a:rPr lang="en-US" sz="1600" b="0" i="0" dirty="0">
                <a:solidFill>
                  <a:srgbClr val="000000"/>
                </a:solidFill>
                <a:effectLst/>
                <a:latin typeface="HP Simplified"/>
              </a:rPr>
              <a:t>Batteries slowly degrade over time and with each charge-recharge cycle. To combat this, </a:t>
            </a:r>
            <a:r>
              <a:rPr lang="en-US" sz="1600" b="0" i="0" u="none" strike="noStrike" dirty="0">
                <a:solidFill>
                  <a:srgbClr val="000000"/>
                </a:solidFill>
                <a:effectLst/>
                <a:latin typeface="HP Simplified"/>
                <a:hlinkClick r:id="rId3"/>
              </a:rPr>
              <a:t>HP laptops</a:t>
            </a:r>
            <a:r>
              <a:rPr lang="en-US" sz="1600" b="0" i="0" dirty="0">
                <a:solidFill>
                  <a:srgbClr val="000000"/>
                </a:solidFill>
                <a:effectLst/>
                <a:latin typeface="HP Simplified"/>
              </a:rPr>
              <a:t> are designed to discharge a small amount of power after fully charging. The battery starts to charge again when the charge drops to 95%.</a:t>
            </a:r>
          </a:p>
          <a:p>
            <a:pPr algn="l"/>
            <a:r>
              <a:rPr lang="en-US" sz="1600" b="0" i="0" dirty="0">
                <a:solidFill>
                  <a:srgbClr val="000000"/>
                </a:solidFill>
                <a:effectLst/>
                <a:latin typeface="HP Simplified"/>
              </a:rPr>
              <a:t>Also, factors like display brightness, backlit keyboard, processing speed, and using external storage can have an impact on how long your charge lasts in the long term. Some users will even find that after a few years, their laptops no longer hold a charge at all.</a:t>
            </a:r>
          </a:p>
          <a:p>
            <a:pPr algn="l"/>
            <a:r>
              <a:rPr lang="en-US" sz="1600" b="0" i="0" dirty="0">
                <a:solidFill>
                  <a:srgbClr val="000000"/>
                </a:solidFill>
                <a:effectLst/>
                <a:latin typeface="HP Simplified"/>
              </a:rPr>
              <a:t>You do have the option of buying a new battery for your laptop as well. However, if your laptop is older, chances are it has issues that go beyond battery life, so it may make more sense to </a:t>
            </a:r>
            <a:r>
              <a:rPr lang="en-US" sz="1600" b="0" i="0" u="none" strike="noStrike" dirty="0">
                <a:solidFill>
                  <a:srgbClr val="000000"/>
                </a:solidFill>
                <a:effectLst/>
                <a:latin typeface="HP Simplified"/>
                <a:hlinkClick r:id="rId3"/>
              </a:rPr>
              <a:t>buy a new laptop</a:t>
            </a:r>
            <a:r>
              <a:rPr lang="en-US" sz="1600" b="0" i="0" dirty="0">
                <a:solidFill>
                  <a:srgbClr val="000000"/>
                </a:solidFill>
                <a:effectLst/>
                <a:latin typeface="HP Simplified"/>
              </a:rPr>
              <a:t>.</a:t>
            </a:r>
          </a:p>
          <a:p>
            <a:endParaRPr lang="en-US" sz="1600" dirty="0"/>
          </a:p>
        </p:txBody>
      </p:sp>
    </p:spTree>
    <p:extLst>
      <p:ext uri="{BB962C8B-B14F-4D97-AF65-F5344CB8AC3E}">
        <p14:creationId xmlns:p14="http://schemas.microsoft.com/office/powerpoint/2010/main" val="250543434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AD34-8362-42A8-8270-556D2D4406EC}"/>
              </a:ext>
            </a:extLst>
          </p:cNvPr>
          <p:cNvSpPr>
            <a:spLocks noGrp="1"/>
          </p:cNvSpPr>
          <p:nvPr>
            <p:ph type="title"/>
          </p:nvPr>
        </p:nvSpPr>
        <p:spPr/>
        <p:txBody>
          <a:bodyPr/>
          <a:lstStyle/>
          <a:p>
            <a:r>
              <a:rPr lang="en-US" dirty="0"/>
              <a:t>Life of Cell Phones and Cycles</a:t>
            </a:r>
          </a:p>
        </p:txBody>
      </p:sp>
      <p:pic>
        <p:nvPicPr>
          <p:cNvPr id="5" name="Picture 4">
            <a:extLst>
              <a:ext uri="{FF2B5EF4-FFF2-40B4-BE49-F238E27FC236}">
                <a16:creationId xmlns:a16="http://schemas.microsoft.com/office/drawing/2014/main" id="{7539B7CA-F1C4-4AD7-8EE0-DD1DD903338E}"/>
              </a:ext>
            </a:extLst>
          </p:cNvPr>
          <p:cNvPicPr>
            <a:picLocks noChangeAspect="1"/>
          </p:cNvPicPr>
          <p:nvPr/>
        </p:nvPicPr>
        <p:blipFill>
          <a:blip r:embed="rId2"/>
          <a:stretch>
            <a:fillRect/>
          </a:stretch>
        </p:blipFill>
        <p:spPr>
          <a:xfrm>
            <a:off x="612183" y="1782718"/>
            <a:ext cx="7167966" cy="4417322"/>
          </a:xfrm>
          <a:prstGeom prst="rect">
            <a:avLst/>
          </a:prstGeom>
        </p:spPr>
      </p:pic>
    </p:spTree>
    <p:extLst>
      <p:ext uri="{BB962C8B-B14F-4D97-AF65-F5344CB8AC3E}">
        <p14:creationId xmlns:p14="http://schemas.microsoft.com/office/powerpoint/2010/main" val="306299590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1FFE88-E767-49F4-93ED-1DDAA52F7EBF}"/>
              </a:ext>
            </a:extLst>
          </p:cNvPr>
          <p:cNvSpPr>
            <a:spLocks noGrp="1"/>
          </p:cNvSpPr>
          <p:nvPr>
            <p:ph type="title"/>
          </p:nvPr>
        </p:nvSpPr>
        <p:spPr/>
        <p:txBody>
          <a:bodyPr>
            <a:normAutofit fontScale="90000"/>
          </a:bodyPr>
          <a:lstStyle/>
          <a:p>
            <a:r>
              <a:rPr lang="en-US" dirty="0"/>
              <a:t>Battery and Cycle Life for Storage Applications</a:t>
            </a:r>
            <a:endParaRPr lang="en-CH" dirty="0"/>
          </a:p>
        </p:txBody>
      </p:sp>
      <p:sp>
        <p:nvSpPr>
          <p:cNvPr id="2" name="Content Placeholder 1">
            <a:extLst>
              <a:ext uri="{FF2B5EF4-FFF2-40B4-BE49-F238E27FC236}">
                <a16:creationId xmlns:a16="http://schemas.microsoft.com/office/drawing/2014/main" id="{9EEF717F-56E9-4C34-A4D4-6EA69937EF1A}"/>
              </a:ext>
            </a:extLst>
          </p:cNvPr>
          <p:cNvSpPr>
            <a:spLocks noGrp="1"/>
          </p:cNvSpPr>
          <p:nvPr>
            <p:ph idx="1"/>
          </p:nvPr>
        </p:nvSpPr>
        <p:spPr/>
        <p:txBody>
          <a:bodyPr>
            <a:normAutofit/>
          </a:bodyPr>
          <a:lstStyle/>
          <a:p>
            <a:pPr algn="l"/>
            <a:r>
              <a:rPr lang="en-US" sz="2000" dirty="0"/>
              <a:t>Home solar battery units last anywhere between 5 and 15 years. </a:t>
            </a:r>
          </a:p>
          <a:p>
            <a:pPr algn="l"/>
            <a:r>
              <a:rPr lang="en-US" sz="2000" dirty="0"/>
              <a:t>Under NREL's scenarios, an energy storage system is expected to last between seven and 10 years. </a:t>
            </a:r>
            <a:r>
              <a:rPr lang="en-US" sz="2000" i="1" dirty="0"/>
              <a:t>"Without active thermal management, 7 years lifetime is possible provided the battery is cycled within a restricted 47% DOD operating range. With active thermal management, 10 years lifetime is possible provided the battery is cycled within a restricted 54% operating range,"</a:t>
            </a:r>
            <a:r>
              <a:rPr lang="en-US" sz="2000" dirty="0"/>
              <a:t> </a:t>
            </a:r>
          </a:p>
          <a:p>
            <a:pPr algn="l"/>
            <a:r>
              <a:rPr lang="en-US" sz="2000" dirty="0"/>
              <a:t>This means that if you decide to install a solar battery today, it’s almost certain you’ll need a replacement in the future to match the 20- to 30-year lifespan of your solar power system.</a:t>
            </a:r>
          </a:p>
          <a:p>
            <a:pPr algn="l"/>
            <a:r>
              <a:rPr lang="en-US" sz="2000" dirty="0"/>
              <a:t>The life expectancy of a solar battery is mostly determined by its usage cycles. Most solar batteries are generally deep-cycle batteries, which allows them to discharge up to 80% of their stored energy before recharging.</a:t>
            </a:r>
          </a:p>
        </p:txBody>
      </p:sp>
      <p:sp>
        <p:nvSpPr>
          <p:cNvPr id="4" name="Slide Number Placeholder 3">
            <a:extLst>
              <a:ext uri="{FF2B5EF4-FFF2-40B4-BE49-F238E27FC236}">
                <a16:creationId xmlns:a16="http://schemas.microsoft.com/office/drawing/2014/main" id="{F854771F-D767-41F9-A7F7-36636703C5A4}"/>
              </a:ext>
            </a:extLst>
          </p:cNvPr>
          <p:cNvSpPr>
            <a:spLocks noGrp="1"/>
          </p:cNvSpPr>
          <p:nvPr>
            <p:ph type="sldNum" sz="quarter" idx="12"/>
          </p:nvPr>
        </p:nvSpPr>
        <p:spPr/>
        <p:txBody>
          <a:bodyPr/>
          <a:lstStyle/>
          <a:p>
            <a:pPr algn="ctr"/>
            <a:fld id="{0C3A1854-6B63-4059-B360-A3C4972BF0FC}" type="slidenum">
              <a:rPr lang="ko-KR" altLang="en-US" smtClean="0"/>
              <a:pPr algn="ctr"/>
              <a:t>272</a:t>
            </a:fld>
            <a:endParaRPr lang="ko-KR" altLang="en-US" dirty="0"/>
          </a:p>
        </p:txBody>
      </p:sp>
    </p:spTree>
    <p:extLst>
      <p:ext uri="{BB962C8B-B14F-4D97-AF65-F5344CB8AC3E}">
        <p14:creationId xmlns:p14="http://schemas.microsoft.com/office/powerpoint/2010/main" val="2603791547"/>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FD998B-6FAD-4D09-928E-6EBD269EB3E5}"/>
              </a:ext>
            </a:extLst>
          </p:cNvPr>
          <p:cNvSpPr>
            <a:spLocks noGrp="1"/>
          </p:cNvSpPr>
          <p:nvPr>
            <p:ph type="title"/>
          </p:nvPr>
        </p:nvSpPr>
        <p:spPr/>
        <p:txBody>
          <a:bodyPr>
            <a:normAutofit fontScale="90000"/>
          </a:bodyPr>
          <a:lstStyle/>
          <a:p>
            <a:r>
              <a:rPr lang="en-US" dirty="0"/>
              <a:t>Battery Life, Discharge and Depth of Discharge</a:t>
            </a:r>
            <a:endParaRPr lang="en-CH" dirty="0"/>
          </a:p>
        </p:txBody>
      </p:sp>
      <p:sp>
        <p:nvSpPr>
          <p:cNvPr id="4" name="Content Placeholder 3">
            <a:extLst>
              <a:ext uri="{FF2B5EF4-FFF2-40B4-BE49-F238E27FC236}">
                <a16:creationId xmlns:a16="http://schemas.microsoft.com/office/drawing/2014/main" id="{BC5861F2-48CA-4D12-8146-6823CB552A2F}"/>
              </a:ext>
            </a:extLst>
          </p:cNvPr>
          <p:cNvSpPr>
            <a:spLocks noGrp="1"/>
          </p:cNvSpPr>
          <p:nvPr>
            <p:ph idx="1"/>
          </p:nvPr>
        </p:nvSpPr>
        <p:spPr/>
        <p:txBody>
          <a:bodyPr>
            <a:normAutofit/>
          </a:bodyPr>
          <a:lstStyle/>
          <a:p>
            <a:r>
              <a:rPr lang="en-US" sz="1800" dirty="0"/>
              <a:t>Anyone who checks the analysis in greater detail recognizes that the price advantage of the lithium product is primarily due to the high number of cycles of 6,000 specified cycles (at 365 days, about 16 years). </a:t>
            </a:r>
          </a:p>
          <a:p>
            <a:r>
              <a:rPr lang="en-US" sz="1800" dirty="0"/>
              <a:t>These cycles are not guaranteed in the warranty terms. So, the question arises, what are 6,000 cycles good for if the manufacturer does not guarantee for them? </a:t>
            </a:r>
          </a:p>
          <a:p>
            <a:r>
              <a:rPr lang="en-US" sz="1800" dirty="0"/>
              <a:t>An analysis rates the lithium product at 3,650 cycles.</a:t>
            </a:r>
          </a:p>
          <a:p>
            <a:r>
              <a:rPr lang="en-US" sz="1800" dirty="0"/>
              <a:t>For larger off-grid systems lead-acid batteries are still one of the most trusted options as they are a well proven technology with a correctly designed system typically lasting 10-15 years.</a:t>
            </a:r>
          </a:p>
          <a:p>
            <a:r>
              <a:rPr lang="en-US" sz="1800" dirty="0"/>
              <a:t>Lithium-ion batteries on the other hand have cycles of between 1,000 and 4,000 cycles.</a:t>
            </a:r>
          </a:p>
          <a:p>
            <a:r>
              <a:rPr lang="en-US" sz="1800" dirty="0"/>
              <a:t>4,000 cycles/365 days = 10.9 years</a:t>
            </a:r>
            <a:endParaRPr lang="en-CH" sz="1800" dirty="0"/>
          </a:p>
          <a:p>
            <a:endParaRPr lang="en-CH" sz="1800" dirty="0"/>
          </a:p>
        </p:txBody>
      </p:sp>
    </p:spTree>
    <p:extLst>
      <p:ext uri="{BB962C8B-B14F-4D97-AF65-F5344CB8AC3E}">
        <p14:creationId xmlns:p14="http://schemas.microsoft.com/office/powerpoint/2010/main" val="155083601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50B6DB-B2CC-44BB-810F-C066BD5F8A0C}"/>
              </a:ext>
            </a:extLst>
          </p:cNvPr>
          <p:cNvSpPr>
            <a:spLocks noGrp="1"/>
          </p:cNvSpPr>
          <p:nvPr>
            <p:ph type="title"/>
          </p:nvPr>
        </p:nvSpPr>
        <p:spPr/>
        <p:txBody>
          <a:bodyPr/>
          <a:lstStyle/>
          <a:p>
            <a:r>
              <a:rPr lang="en-US" dirty="0"/>
              <a:t>Life Comments from DOE Report</a:t>
            </a:r>
          </a:p>
        </p:txBody>
      </p:sp>
      <p:sp>
        <p:nvSpPr>
          <p:cNvPr id="2" name="Content Placeholder 1">
            <a:extLst>
              <a:ext uri="{FF2B5EF4-FFF2-40B4-BE49-F238E27FC236}">
                <a16:creationId xmlns:a16="http://schemas.microsoft.com/office/drawing/2014/main" id="{86C758F0-A285-4FBC-8D17-3B58BACCD015}"/>
              </a:ext>
            </a:extLst>
          </p:cNvPr>
          <p:cNvSpPr>
            <a:spLocks noGrp="1"/>
          </p:cNvSpPr>
          <p:nvPr>
            <p:ph idx="1"/>
          </p:nvPr>
        </p:nvSpPr>
        <p:spPr/>
        <p:txBody>
          <a:bodyPr>
            <a:normAutofit fontScale="85000" lnSpcReduction="10000"/>
          </a:bodyPr>
          <a:lstStyle/>
          <a:p>
            <a:pPr algn="l"/>
            <a:r>
              <a:rPr lang="en-US" sz="2400" dirty="0"/>
              <a:t>A range of cycle estimates was provided throughout the literature for lithium-ion of up to nearly 6,000 cycles with lower DOD (DiOrio et al., 2015; Greenspon, 2017).  (6000/365=16 years). </a:t>
            </a:r>
          </a:p>
          <a:p>
            <a:pPr lvl="1" algn="l"/>
            <a:r>
              <a:rPr lang="en-US" sz="2000" dirty="0"/>
              <a:t>The analysis conducted here estimates that lithium-ion LFP can typically provide 2,000 cycles at 80% DOD, while NMC systems provide 1,200 cycles for the same DOD, due to positive electrode dissolution and associated increased capacity loss at the negative electrode. In the next phase, more detailed cycle life data for LFP and NMC chemistries will be obtained. For example, based on 70% capacity at end of life, lithium-ion batteries have demonstrated a cycle life of approximately 8,000 cycles at 80% DOD (R. B. Wright &amp; Motloch, 2001).</a:t>
            </a:r>
          </a:p>
          <a:p>
            <a:pPr algn="l"/>
            <a:r>
              <a:rPr lang="en-US" sz="2400" dirty="0"/>
              <a:t>The calendar life of lithium-ion batteries ranges with some stating &gt; 5 years or as high as 20 years (R. B. Wright &amp; Motloch, 2001) and others in the range of 5-15 years (Dubarry, Qin, &amp; Brooker, 2018). </a:t>
            </a:r>
          </a:p>
          <a:p>
            <a:pPr algn="l"/>
            <a:r>
              <a:rPr lang="en-US" sz="2400" dirty="0"/>
              <a:t>This report estimates a 10-year calendar life at 80% DOD, also assuming 5% of that time will also be allocated to downtime. A cycle life of 2,000 cycles for LFP and 1,200 for NMC is assumed with a 5% increase in total cycles each by 2030.</a:t>
            </a:r>
          </a:p>
        </p:txBody>
      </p:sp>
      <p:sp>
        <p:nvSpPr>
          <p:cNvPr id="4" name="Slide Number Placeholder 3">
            <a:extLst>
              <a:ext uri="{FF2B5EF4-FFF2-40B4-BE49-F238E27FC236}">
                <a16:creationId xmlns:a16="http://schemas.microsoft.com/office/drawing/2014/main" id="{1CFE75E8-05B6-4752-BCAE-AE961E0C31C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274</a:t>
            </a:fld>
            <a:endParaRPr lang="ko-KR" altLang="en-US" dirty="0"/>
          </a:p>
        </p:txBody>
      </p:sp>
    </p:spTree>
    <p:extLst>
      <p:ext uri="{BB962C8B-B14F-4D97-AF65-F5344CB8AC3E}">
        <p14:creationId xmlns:p14="http://schemas.microsoft.com/office/powerpoint/2010/main" val="345068387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5F4F657-06E8-481C-AFCF-D588E8540167}"/>
              </a:ext>
            </a:extLst>
          </p:cNvPr>
          <p:cNvSpPr>
            <a:spLocks noGrp="1"/>
          </p:cNvSpPr>
          <p:nvPr>
            <p:ph type="title"/>
          </p:nvPr>
        </p:nvSpPr>
        <p:spPr/>
        <p:txBody>
          <a:bodyPr/>
          <a:lstStyle/>
          <a:p>
            <a:r>
              <a:rPr lang="en-US" dirty="0"/>
              <a:t>IEA Assumptions</a:t>
            </a:r>
          </a:p>
        </p:txBody>
      </p:sp>
      <p:sp>
        <p:nvSpPr>
          <p:cNvPr id="2" name="Content Placeholder 1">
            <a:extLst>
              <a:ext uri="{FF2B5EF4-FFF2-40B4-BE49-F238E27FC236}">
                <a16:creationId xmlns:a16="http://schemas.microsoft.com/office/drawing/2014/main" id="{FEC26E6A-3B83-495A-BFFC-92D489BDFCF1}"/>
              </a:ext>
            </a:extLst>
          </p:cNvPr>
          <p:cNvSpPr>
            <a:spLocks noGrp="1"/>
          </p:cNvSpPr>
          <p:nvPr>
            <p:ph idx="1"/>
          </p:nvPr>
        </p:nvSpPr>
        <p:spPr/>
        <p:txBody>
          <a:bodyPr/>
          <a:lstStyle/>
          <a:p>
            <a:r>
              <a:rPr lang="en-US" dirty="0"/>
              <a:t>Note the shorter life for batteries assumed by IEA</a:t>
            </a:r>
          </a:p>
        </p:txBody>
      </p:sp>
      <p:sp>
        <p:nvSpPr>
          <p:cNvPr id="4" name="Slide Number Placeholder 3">
            <a:extLst>
              <a:ext uri="{FF2B5EF4-FFF2-40B4-BE49-F238E27FC236}">
                <a16:creationId xmlns:a16="http://schemas.microsoft.com/office/drawing/2014/main" id="{5BEDEC67-A3BE-4060-88E5-867997A314D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275</a:t>
            </a:fld>
            <a:endParaRPr lang="ko-KR" altLang="en-US" dirty="0"/>
          </a:p>
        </p:txBody>
      </p:sp>
      <p:pic>
        <p:nvPicPr>
          <p:cNvPr id="6" name="Picture 5">
            <a:extLst>
              <a:ext uri="{FF2B5EF4-FFF2-40B4-BE49-F238E27FC236}">
                <a16:creationId xmlns:a16="http://schemas.microsoft.com/office/drawing/2014/main" id="{8F7C4AC4-C146-4CDF-8C6F-DEC30839B9EC}"/>
              </a:ext>
            </a:extLst>
          </p:cNvPr>
          <p:cNvPicPr>
            <a:picLocks noChangeAspect="1"/>
          </p:cNvPicPr>
          <p:nvPr/>
        </p:nvPicPr>
        <p:blipFill>
          <a:blip r:embed="rId2"/>
          <a:stretch>
            <a:fillRect/>
          </a:stretch>
        </p:blipFill>
        <p:spPr>
          <a:xfrm>
            <a:off x="211411" y="1968919"/>
            <a:ext cx="8386489" cy="3426045"/>
          </a:xfrm>
          <a:prstGeom prst="rect">
            <a:avLst/>
          </a:prstGeom>
        </p:spPr>
      </p:pic>
    </p:spTree>
    <p:extLst>
      <p:ext uri="{BB962C8B-B14F-4D97-AF65-F5344CB8AC3E}">
        <p14:creationId xmlns:p14="http://schemas.microsoft.com/office/powerpoint/2010/main" val="425923880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4BFE7D-BCED-4FEE-934D-F51FDAAACBCC}"/>
              </a:ext>
            </a:extLst>
          </p:cNvPr>
          <p:cNvSpPr>
            <a:spLocks noGrp="1"/>
          </p:cNvSpPr>
          <p:nvPr>
            <p:ph type="title"/>
          </p:nvPr>
        </p:nvSpPr>
        <p:spPr/>
        <p:txBody>
          <a:bodyPr/>
          <a:lstStyle/>
          <a:p>
            <a:r>
              <a:rPr lang="en-US" dirty="0"/>
              <a:t>Comparison with Useful Life - MIT</a:t>
            </a:r>
            <a:endParaRPr lang="en-CH" dirty="0"/>
          </a:p>
        </p:txBody>
      </p:sp>
      <p:pic>
        <p:nvPicPr>
          <p:cNvPr id="5" name="Content Placeholder 4">
            <a:extLst>
              <a:ext uri="{FF2B5EF4-FFF2-40B4-BE49-F238E27FC236}">
                <a16:creationId xmlns:a16="http://schemas.microsoft.com/office/drawing/2014/main" id="{01A2EAE5-66CD-4716-BE5F-FA039262D602}"/>
              </a:ext>
            </a:extLst>
          </p:cNvPr>
          <p:cNvPicPr>
            <a:picLocks noGrp="1" noChangeAspect="1"/>
          </p:cNvPicPr>
          <p:nvPr>
            <p:ph idx="1"/>
          </p:nvPr>
        </p:nvPicPr>
        <p:blipFill>
          <a:blip r:embed="rId2"/>
          <a:stretch>
            <a:fillRect/>
          </a:stretch>
        </p:blipFill>
        <p:spPr>
          <a:xfrm>
            <a:off x="481022" y="1209675"/>
            <a:ext cx="7964469" cy="4692650"/>
          </a:xfrm>
          <a:prstGeom prst="rect">
            <a:avLst/>
          </a:prstGeom>
        </p:spPr>
      </p:pic>
      <p:sp>
        <p:nvSpPr>
          <p:cNvPr id="4" name="Slide Number Placeholder 3">
            <a:extLst>
              <a:ext uri="{FF2B5EF4-FFF2-40B4-BE49-F238E27FC236}">
                <a16:creationId xmlns:a16="http://schemas.microsoft.com/office/drawing/2014/main" id="{F940E040-E7E4-4F57-8AFE-D7965E180B1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276</a:t>
            </a:fld>
            <a:endParaRPr lang="ko-KR" altLang="en-US" dirty="0"/>
          </a:p>
        </p:txBody>
      </p:sp>
      <p:cxnSp>
        <p:nvCxnSpPr>
          <p:cNvPr id="6" name="Straight Arrow Connector 5">
            <a:extLst>
              <a:ext uri="{FF2B5EF4-FFF2-40B4-BE49-F238E27FC236}">
                <a16:creationId xmlns:a16="http://schemas.microsoft.com/office/drawing/2014/main" id="{4ACDDB24-5D8C-E02A-35B1-ABCB2FBF2F4C}"/>
              </a:ext>
            </a:extLst>
          </p:cNvPr>
          <p:cNvCxnSpPr/>
          <p:nvPr/>
        </p:nvCxnSpPr>
        <p:spPr>
          <a:xfrm flipH="1">
            <a:off x="5534526" y="495701"/>
            <a:ext cx="2074245" cy="21031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46978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9F20E9-BFB8-437F-A71C-634194CD3016}"/>
              </a:ext>
            </a:extLst>
          </p:cNvPr>
          <p:cNvSpPr>
            <a:spLocks noGrp="1"/>
          </p:cNvSpPr>
          <p:nvPr>
            <p:ph type="title"/>
          </p:nvPr>
        </p:nvSpPr>
        <p:spPr/>
        <p:txBody>
          <a:bodyPr/>
          <a:lstStyle/>
          <a:p>
            <a:r>
              <a:rPr lang="en-US" dirty="0"/>
              <a:t>Battery Life, Temperature and Charges</a:t>
            </a:r>
            <a:endParaRPr lang="en-CH" dirty="0"/>
          </a:p>
        </p:txBody>
      </p:sp>
      <p:sp>
        <p:nvSpPr>
          <p:cNvPr id="2" name="Content Placeholder 1">
            <a:extLst>
              <a:ext uri="{FF2B5EF4-FFF2-40B4-BE49-F238E27FC236}">
                <a16:creationId xmlns:a16="http://schemas.microsoft.com/office/drawing/2014/main" id="{D0D858E8-341D-4963-B1F8-02E55B73EE07}"/>
              </a:ext>
            </a:extLst>
          </p:cNvPr>
          <p:cNvSpPr>
            <a:spLocks noGrp="1"/>
          </p:cNvSpPr>
          <p:nvPr>
            <p:ph idx="1"/>
          </p:nvPr>
        </p:nvSpPr>
        <p:spPr/>
        <p:txBody>
          <a:bodyPr>
            <a:normAutofit/>
          </a:bodyPr>
          <a:lstStyle/>
          <a:p>
            <a:pPr algn="l"/>
            <a:r>
              <a:rPr lang="en-US" dirty="0"/>
              <a:t>Temperature is a very important factor in the performance of batteries or power storage. </a:t>
            </a:r>
          </a:p>
          <a:p>
            <a:pPr algn="l"/>
            <a:r>
              <a:rPr lang="en-US" dirty="0"/>
              <a:t>Narrow temperature windows for lead batteries  +15 ° to + 25 ° Celsius or + 10 ° to + 30 ° Celsius limit the performance.  As the temperatures get cooler, the capacity of the power storage decreases. </a:t>
            </a:r>
          </a:p>
          <a:p>
            <a:pPr algn="l"/>
            <a:r>
              <a:rPr lang="en-US" dirty="0"/>
              <a:t>A study shows that lead-acid battery life is reduced by 50% when the temperature is 8.3 ° C above the specification level. There are serious increases in costs if the battery is working in high temperature ranges. </a:t>
            </a:r>
          </a:p>
          <a:p>
            <a:r>
              <a:rPr lang="en-US" dirty="0"/>
              <a:t>Each battery is basically a crystalline structure. </a:t>
            </a:r>
          </a:p>
          <a:p>
            <a:pPr lvl="1"/>
            <a:r>
              <a:rPr lang="en-US" dirty="0"/>
              <a:t>Each time you charge the battery; you add an electron or remove one from this structure. </a:t>
            </a:r>
          </a:p>
          <a:p>
            <a:pPr lvl="1"/>
            <a:r>
              <a:rPr lang="en-US" dirty="0"/>
              <a:t>The fact that you modify the structure time and time again means you weaken it. </a:t>
            </a:r>
          </a:p>
          <a:p>
            <a:pPr lvl="1"/>
            <a:r>
              <a:rPr lang="en-US" dirty="0"/>
              <a:t>You could compare it with bending a metal plate over and over again. At a given point, the plate will tear”</a:t>
            </a:r>
            <a:endParaRPr lang="en-CH" dirty="0"/>
          </a:p>
          <a:p>
            <a:pPr algn="l"/>
            <a:endParaRPr lang="en-US" dirty="0"/>
          </a:p>
          <a:p>
            <a:pPr algn="l"/>
            <a:endParaRPr lang="en-CH" dirty="0"/>
          </a:p>
        </p:txBody>
      </p:sp>
      <p:sp>
        <p:nvSpPr>
          <p:cNvPr id="4" name="Slide Number Placeholder 3">
            <a:extLst>
              <a:ext uri="{FF2B5EF4-FFF2-40B4-BE49-F238E27FC236}">
                <a16:creationId xmlns:a16="http://schemas.microsoft.com/office/drawing/2014/main" id="{3D4DD1FE-B7A6-408C-84BA-67C390FC40D9}"/>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277</a:t>
            </a:fld>
            <a:endParaRPr lang="ko-KR" altLang="en-US" dirty="0"/>
          </a:p>
        </p:txBody>
      </p:sp>
    </p:spTree>
    <p:extLst>
      <p:ext uri="{BB962C8B-B14F-4D97-AF65-F5344CB8AC3E}">
        <p14:creationId xmlns:p14="http://schemas.microsoft.com/office/powerpoint/2010/main" val="276274202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062B6-701E-CC70-C894-8B94C411D9F9}"/>
              </a:ext>
            </a:extLst>
          </p:cNvPr>
          <p:cNvSpPr>
            <a:spLocks noGrp="1"/>
          </p:cNvSpPr>
          <p:nvPr>
            <p:ph type="ctrTitle"/>
          </p:nvPr>
        </p:nvSpPr>
        <p:spPr/>
        <p:txBody>
          <a:bodyPr/>
          <a:lstStyle/>
          <a:p>
            <a:r>
              <a:rPr lang="en-US" dirty="0"/>
              <a:t>Battery Characteristic 3:</a:t>
            </a:r>
            <a:br>
              <a:rPr lang="en-US" dirty="0"/>
            </a:br>
            <a:r>
              <a:rPr lang="en-US" dirty="0"/>
              <a:t>Operation and Maintenance</a:t>
            </a:r>
          </a:p>
        </p:txBody>
      </p:sp>
    </p:spTree>
    <p:extLst>
      <p:ext uri="{BB962C8B-B14F-4D97-AF65-F5344CB8AC3E}">
        <p14:creationId xmlns:p14="http://schemas.microsoft.com/office/powerpoint/2010/main" val="1103657069"/>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36EA9-3C1C-D920-A462-3E9BBB0F57C4}"/>
              </a:ext>
            </a:extLst>
          </p:cNvPr>
          <p:cNvSpPr>
            <a:spLocks noGrp="1"/>
          </p:cNvSpPr>
          <p:nvPr>
            <p:ph type="title"/>
          </p:nvPr>
        </p:nvSpPr>
        <p:spPr/>
        <p:txBody>
          <a:bodyPr>
            <a:normAutofit fontScale="90000"/>
          </a:bodyPr>
          <a:lstStyle/>
          <a:p>
            <a:r>
              <a:rPr lang="en-US" dirty="0"/>
              <a:t>Section 2, Part 3 – Operation and Maintenance Cost</a:t>
            </a:r>
          </a:p>
        </p:txBody>
      </p:sp>
      <p:sp>
        <p:nvSpPr>
          <p:cNvPr id="3" name="Content Placeholder 2">
            <a:extLst>
              <a:ext uri="{FF2B5EF4-FFF2-40B4-BE49-F238E27FC236}">
                <a16:creationId xmlns:a16="http://schemas.microsoft.com/office/drawing/2014/main" id="{250EB949-BF8A-BD5A-A753-01D6CC85339D}"/>
              </a:ext>
            </a:extLst>
          </p:cNvPr>
          <p:cNvSpPr>
            <a:spLocks noGrp="1"/>
          </p:cNvSpPr>
          <p:nvPr>
            <p:ph idx="1"/>
          </p:nvPr>
        </p:nvSpPr>
        <p:spPr/>
        <p:txBody>
          <a:bodyPr>
            <a:normAutofit/>
          </a:bodyPr>
          <a:lstStyle/>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Batteries in Caribbean versus other Areas of the World</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Costs of Cooling</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Other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Inclusion of Augmentation in Operating Costs</a:t>
            </a:r>
          </a:p>
          <a:p>
            <a:pPr marL="571500" indent="-285750" algn="l">
              <a:lnSpc>
                <a:spcPct val="100000"/>
              </a:lnSpc>
              <a:spcAft>
                <a:spcPts val="800"/>
              </a:spcAft>
            </a:pP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Sources of Information from Published Sources and Financial Models</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2400" dirty="0">
                <a:solidFill>
                  <a:schemeClr val="tx1"/>
                </a:solidFill>
                <a:latin typeface="Calibri" panose="020F0502020204030204" pitchFamily="34" charset="0"/>
              </a:rPr>
              <a:t>Analysis of full O&amp;M costs for battery energy storage systems (i.e. not just auxiliary power for cooling and servicing).</a:t>
            </a:r>
          </a:p>
          <a:p>
            <a:pPr algn="l"/>
            <a:r>
              <a:rPr lang="en-US" sz="2400" dirty="0">
                <a:solidFill>
                  <a:schemeClr val="tx1"/>
                </a:solidFill>
                <a:latin typeface="Calibri" panose="020F0502020204030204" pitchFamily="34" charset="0"/>
              </a:rPr>
              <a:t>Best way to answer this is to examine financial models</a:t>
            </a:r>
            <a:endParaRPr lang="en-US" sz="2400" dirty="0">
              <a:solidFill>
                <a:schemeClr val="tx1"/>
              </a:solidFill>
            </a:endParaRPr>
          </a:p>
          <a:p>
            <a:pPr marL="571500" indent="-285750" algn="l">
              <a:lnSpc>
                <a:spcPct val="120000"/>
              </a:lnSpc>
              <a:spcAft>
                <a:spcPts val="800"/>
              </a:spcAft>
            </a:pP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2400" dirty="0"/>
          </a:p>
        </p:txBody>
      </p:sp>
    </p:spTree>
    <p:extLst>
      <p:ext uri="{BB962C8B-B14F-4D97-AF65-F5344CB8AC3E}">
        <p14:creationId xmlns:p14="http://schemas.microsoft.com/office/powerpoint/2010/main" val="3941569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6191B-67AA-28FD-E88D-54BCAD1C1AF0}"/>
              </a:ext>
            </a:extLst>
          </p:cNvPr>
          <p:cNvSpPr>
            <a:spLocks noGrp="1"/>
          </p:cNvSpPr>
          <p:nvPr>
            <p:ph type="title"/>
          </p:nvPr>
        </p:nvSpPr>
        <p:spPr/>
        <p:txBody>
          <a:bodyPr/>
          <a:lstStyle/>
          <a:p>
            <a:r>
              <a:rPr lang="en-US" dirty="0"/>
              <a:t>Tracking Increase Relative to Fixed with Tilt</a:t>
            </a:r>
          </a:p>
        </p:txBody>
      </p:sp>
      <p:sp>
        <p:nvSpPr>
          <p:cNvPr id="3" name="Content Placeholder 2">
            <a:extLst>
              <a:ext uri="{FF2B5EF4-FFF2-40B4-BE49-F238E27FC236}">
                <a16:creationId xmlns:a16="http://schemas.microsoft.com/office/drawing/2014/main" id="{CDA08049-87DB-3FB6-FE2A-6555D2FEABB4}"/>
              </a:ext>
            </a:extLst>
          </p:cNvPr>
          <p:cNvSpPr>
            <a:spLocks noGrp="1"/>
          </p:cNvSpPr>
          <p:nvPr>
            <p:ph idx="1"/>
          </p:nvPr>
        </p:nvSpPr>
        <p:spPr/>
        <p:txBody>
          <a:bodyPr/>
          <a:lstStyle/>
          <a:p>
            <a:r>
              <a:rPr lang="en-US" dirty="0"/>
              <a:t>.</a:t>
            </a:r>
          </a:p>
          <a:p>
            <a:endParaRPr lang="en-US" dirty="0"/>
          </a:p>
        </p:txBody>
      </p:sp>
      <p:sp>
        <p:nvSpPr>
          <p:cNvPr id="6" name="TextBox 5">
            <a:extLst>
              <a:ext uri="{FF2B5EF4-FFF2-40B4-BE49-F238E27FC236}">
                <a16:creationId xmlns:a16="http://schemas.microsoft.com/office/drawing/2014/main" id="{4F8468E0-11FC-F2F5-5616-0E4D2EC2B428}"/>
              </a:ext>
            </a:extLst>
          </p:cNvPr>
          <p:cNvSpPr txBox="1"/>
          <p:nvPr/>
        </p:nvSpPr>
        <p:spPr>
          <a:xfrm>
            <a:off x="1008993" y="1209675"/>
            <a:ext cx="5754414" cy="923330"/>
          </a:xfrm>
          <a:prstGeom prst="rect">
            <a:avLst/>
          </a:prstGeom>
          <a:solidFill>
            <a:srgbClr val="FFFF00"/>
          </a:solidFill>
        </p:spPr>
        <p:txBody>
          <a:bodyPr wrap="square" rtlCol="0">
            <a:spAutoFit/>
          </a:bodyPr>
          <a:lstStyle/>
          <a:p>
            <a:r>
              <a:rPr lang="en-US" dirty="0"/>
              <a:t>In Plane Radiation 2,845 per year in kWh per m2. Capacity Factor of 32.47% from 2845/8760. This is a 30% increase in the amount of sunlight that hits the panel</a:t>
            </a:r>
          </a:p>
        </p:txBody>
      </p:sp>
      <p:pic>
        <p:nvPicPr>
          <p:cNvPr id="10" name="Picture 9">
            <a:extLst>
              <a:ext uri="{FF2B5EF4-FFF2-40B4-BE49-F238E27FC236}">
                <a16:creationId xmlns:a16="http://schemas.microsoft.com/office/drawing/2014/main" id="{FF42AA93-2D5D-1C50-6483-9BF0BCC5AEB4}"/>
              </a:ext>
            </a:extLst>
          </p:cNvPr>
          <p:cNvPicPr>
            <a:picLocks noChangeAspect="1"/>
          </p:cNvPicPr>
          <p:nvPr/>
        </p:nvPicPr>
        <p:blipFill>
          <a:blip r:embed="rId2"/>
          <a:stretch>
            <a:fillRect/>
          </a:stretch>
        </p:blipFill>
        <p:spPr>
          <a:xfrm>
            <a:off x="152400" y="2417122"/>
            <a:ext cx="8823960" cy="3441344"/>
          </a:xfrm>
          <a:prstGeom prst="rect">
            <a:avLst/>
          </a:prstGeom>
        </p:spPr>
      </p:pic>
    </p:spTree>
    <p:extLst>
      <p:ext uri="{BB962C8B-B14F-4D97-AF65-F5344CB8AC3E}">
        <p14:creationId xmlns:p14="http://schemas.microsoft.com/office/powerpoint/2010/main" val="2422806664"/>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A2E81-EE11-4E97-994A-B7F92BF8BE62}"/>
              </a:ext>
            </a:extLst>
          </p:cNvPr>
          <p:cNvSpPr>
            <a:spLocks noGrp="1"/>
          </p:cNvSpPr>
          <p:nvPr>
            <p:ph type="title"/>
          </p:nvPr>
        </p:nvSpPr>
        <p:spPr/>
        <p:txBody>
          <a:bodyPr/>
          <a:lstStyle/>
          <a:p>
            <a:r>
              <a:rPr lang="en-US" dirty="0"/>
              <a:t>Cost from Lazard</a:t>
            </a:r>
          </a:p>
        </p:txBody>
      </p:sp>
      <p:sp>
        <p:nvSpPr>
          <p:cNvPr id="10" name="Content Placeholder 9">
            <a:extLst>
              <a:ext uri="{FF2B5EF4-FFF2-40B4-BE49-F238E27FC236}">
                <a16:creationId xmlns:a16="http://schemas.microsoft.com/office/drawing/2014/main" id="{6F5FC257-CA24-E842-7AF3-7BCFDA7909EF}"/>
              </a:ext>
            </a:extLst>
          </p:cNvPr>
          <p:cNvSpPr>
            <a:spLocks noGrp="1"/>
          </p:cNvSpPr>
          <p:nvPr>
            <p:ph idx="1"/>
          </p:nvPr>
        </p:nvSpPr>
        <p:spPr/>
        <p:txBody>
          <a:bodyPr/>
          <a:lstStyle/>
          <a:p>
            <a:r>
              <a:rPr lang="en-US" dirty="0"/>
              <a:t>Efficiency 91%</a:t>
            </a:r>
          </a:p>
          <a:p>
            <a:r>
              <a:rPr lang="en-US" dirty="0"/>
              <a:t>Depth of Discharge 90%</a:t>
            </a:r>
          </a:p>
          <a:p>
            <a:r>
              <a:rPr lang="en-US" dirty="0"/>
              <a:t>Degradation ?</a:t>
            </a:r>
          </a:p>
          <a:p>
            <a:r>
              <a:rPr lang="en-US" dirty="0"/>
              <a:t>Fixed Cost/kWh 1.3</a:t>
            </a:r>
          </a:p>
          <a:p>
            <a:r>
              <a:rPr lang="en-US" dirty="0"/>
              <a:t>Life 20 years</a:t>
            </a:r>
          </a:p>
          <a:p>
            <a:r>
              <a:rPr lang="en-US" dirty="0"/>
              <a:t>Cycles 350 x 20 = 7,000</a:t>
            </a:r>
          </a:p>
          <a:p>
            <a:r>
              <a:rPr lang="en-US" dirty="0"/>
              <a:t>Initial Cost USD 292/kWh</a:t>
            </a:r>
          </a:p>
        </p:txBody>
      </p:sp>
      <p:sp>
        <p:nvSpPr>
          <p:cNvPr id="4" name="Slide Number Placeholder 3">
            <a:extLst>
              <a:ext uri="{FF2B5EF4-FFF2-40B4-BE49-F238E27FC236}">
                <a16:creationId xmlns:a16="http://schemas.microsoft.com/office/drawing/2014/main" id="{AE9C7AF8-2C85-4ED4-961D-6A8D88614036}"/>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280</a:t>
            </a:fld>
            <a:endParaRPr lang="ko-KR" altLang="en-US" dirty="0"/>
          </a:p>
        </p:txBody>
      </p:sp>
      <p:pic>
        <p:nvPicPr>
          <p:cNvPr id="12" name="Picture 11">
            <a:extLst>
              <a:ext uri="{FF2B5EF4-FFF2-40B4-BE49-F238E27FC236}">
                <a16:creationId xmlns:a16="http://schemas.microsoft.com/office/drawing/2014/main" id="{D8C25C57-832C-9119-20CE-03AD2D369687}"/>
              </a:ext>
            </a:extLst>
          </p:cNvPr>
          <p:cNvPicPr>
            <a:picLocks noChangeAspect="1"/>
          </p:cNvPicPr>
          <p:nvPr/>
        </p:nvPicPr>
        <p:blipFill>
          <a:blip r:embed="rId2"/>
          <a:stretch>
            <a:fillRect/>
          </a:stretch>
        </p:blipFill>
        <p:spPr>
          <a:xfrm>
            <a:off x="0" y="3854078"/>
            <a:ext cx="6430272" cy="1200318"/>
          </a:xfrm>
          <a:prstGeom prst="rect">
            <a:avLst/>
          </a:prstGeom>
        </p:spPr>
      </p:pic>
      <p:pic>
        <p:nvPicPr>
          <p:cNvPr id="9" name="Picture 8">
            <a:extLst>
              <a:ext uri="{FF2B5EF4-FFF2-40B4-BE49-F238E27FC236}">
                <a16:creationId xmlns:a16="http://schemas.microsoft.com/office/drawing/2014/main" id="{F07C0F01-A48A-3E67-84C6-C6B4A2F0A1BF}"/>
              </a:ext>
            </a:extLst>
          </p:cNvPr>
          <p:cNvPicPr>
            <a:picLocks noChangeAspect="1"/>
          </p:cNvPicPr>
          <p:nvPr/>
        </p:nvPicPr>
        <p:blipFill>
          <a:blip r:embed="rId3"/>
          <a:stretch>
            <a:fillRect/>
          </a:stretch>
        </p:blipFill>
        <p:spPr>
          <a:xfrm>
            <a:off x="4846724" y="171472"/>
            <a:ext cx="3188912" cy="6493593"/>
          </a:xfrm>
          <a:prstGeom prst="rect">
            <a:avLst/>
          </a:prstGeom>
        </p:spPr>
      </p:pic>
    </p:spTree>
    <p:extLst>
      <p:ext uri="{BB962C8B-B14F-4D97-AF65-F5344CB8AC3E}">
        <p14:creationId xmlns:p14="http://schemas.microsoft.com/office/powerpoint/2010/main" val="481549136"/>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D31DB9-B9C4-4929-B4D7-76D044E0994E}"/>
              </a:ext>
            </a:extLst>
          </p:cNvPr>
          <p:cNvSpPr>
            <a:spLocks noGrp="1"/>
          </p:cNvSpPr>
          <p:nvPr>
            <p:ph type="title"/>
          </p:nvPr>
        </p:nvSpPr>
        <p:spPr/>
        <p:txBody>
          <a:bodyPr/>
          <a:lstStyle/>
          <a:p>
            <a:r>
              <a:rPr lang="en-US" dirty="0"/>
              <a:t>O&amp;M Costs</a:t>
            </a:r>
          </a:p>
        </p:txBody>
      </p:sp>
      <p:sp>
        <p:nvSpPr>
          <p:cNvPr id="2" name="Content Placeholder 1">
            <a:extLst>
              <a:ext uri="{FF2B5EF4-FFF2-40B4-BE49-F238E27FC236}">
                <a16:creationId xmlns:a16="http://schemas.microsoft.com/office/drawing/2014/main" id="{32DDB19E-72E1-4143-A0FC-AE3CEBE84558}"/>
              </a:ext>
            </a:extLst>
          </p:cNvPr>
          <p:cNvSpPr>
            <a:spLocks noGrp="1"/>
          </p:cNvSpPr>
          <p:nvPr>
            <p:ph idx="1"/>
          </p:nvPr>
        </p:nvSpPr>
        <p:spPr/>
        <p:txBody>
          <a:bodyPr/>
          <a:lstStyle/>
          <a:p>
            <a:r>
              <a:rPr lang="en-US" dirty="0"/>
              <a:t>O&amp;M Costs from DOE. With cost per kW can compare to the solar O&amp;M. Careful with the variable cost per O&amp;M – the cost of one cycle or the cost across the year.</a:t>
            </a:r>
          </a:p>
          <a:p>
            <a:endParaRPr lang="en-US" dirty="0"/>
          </a:p>
        </p:txBody>
      </p:sp>
      <p:sp>
        <p:nvSpPr>
          <p:cNvPr id="4" name="Slide Number Placeholder 3">
            <a:extLst>
              <a:ext uri="{FF2B5EF4-FFF2-40B4-BE49-F238E27FC236}">
                <a16:creationId xmlns:a16="http://schemas.microsoft.com/office/drawing/2014/main" id="{21C5F600-603F-4AA2-B093-70CD4CB825E0}"/>
              </a:ext>
            </a:extLst>
          </p:cNvPr>
          <p:cNvSpPr>
            <a:spLocks noGrp="1"/>
          </p:cNvSpPr>
          <p:nvPr>
            <p:ph type="sldNum" sz="quarter" idx="12"/>
          </p:nvPr>
        </p:nvSpPr>
        <p:spPr/>
        <p:txBody>
          <a:bodyPr/>
          <a:lstStyle/>
          <a:p>
            <a:pPr algn="ctr"/>
            <a:endParaRPr lang="ko-KR" altLang="en-US" dirty="0"/>
          </a:p>
        </p:txBody>
      </p:sp>
      <p:pic>
        <p:nvPicPr>
          <p:cNvPr id="8" name="Picture 7">
            <a:extLst>
              <a:ext uri="{FF2B5EF4-FFF2-40B4-BE49-F238E27FC236}">
                <a16:creationId xmlns:a16="http://schemas.microsoft.com/office/drawing/2014/main" id="{52FFE796-D77D-45A4-B353-8497294A6341}"/>
              </a:ext>
            </a:extLst>
          </p:cNvPr>
          <p:cNvPicPr>
            <a:picLocks noChangeAspect="1"/>
          </p:cNvPicPr>
          <p:nvPr/>
        </p:nvPicPr>
        <p:blipFill>
          <a:blip r:embed="rId2"/>
          <a:stretch>
            <a:fillRect/>
          </a:stretch>
        </p:blipFill>
        <p:spPr>
          <a:xfrm>
            <a:off x="155464" y="3766529"/>
            <a:ext cx="8833072" cy="988715"/>
          </a:xfrm>
          <a:prstGeom prst="rect">
            <a:avLst/>
          </a:prstGeom>
        </p:spPr>
      </p:pic>
    </p:spTree>
    <p:extLst>
      <p:ext uri="{BB962C8B-B14F-4D97-AF65-F5344CB8AC3E}">
        <p14:creationId xmlns:p14="http://schemas.microsoft.com/office/powerpoint/2010/main" val="339611277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52214-1EE3-226F-4319-96703A258A52}"/>
              </a:ext>
            </a:extLst>
          </p:cNvPr>
          <p:cNvSpPr>
            <a:spLocks noGrp="1"/>
          </p:cNvSpPr>
          <p:nvPr>
            <p:ph type="title"/>
          </p:nvPr>
        </p:nvSpPr>
        <p:spPr/>
        <p:txBody>
          <a:bodyPr/>
          <a:lstStyle/>
          <a:p>
            <a:r>
              <a:rPr lang="en-US" dirty="0"/>
              <a:t>O&amp;M Components</a:t>
            </a:r>
          </a:p>
        </p:txBody>
      </p:sp>
      <p:sp>
        <p:nvSpPr>
          <p:cNvPr id="3" name="Content Placeholder 2">
            <a:extLst>
              <a:ext uri="{FF2B5EF4-FFF2-40B4-BE49-F238E27FC236}">
                <a16:creationId xmlns:a16="http://schemas.microsoft.com/office/drawing/2014/main" id="{A26E8764-A199-0C0F-4415-8780AE2C34A9}"/>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F7CF0B1-9D70-99E5-6651-331A90E873A0}"/>
              </a:ext>
            </a:extLst>
          </p:cNvPr>
          <p:cNvPicPr>
            <a:picLocks noChangeAspect="1"/>
          </p:cNvPicPr>
          <p:nvPr/>
        </p:nvPicPr>
        <p:blipFill>
          <a:blip r:embed="rId2"/>
          <a:stretch>
            <a:fillRect/>
          </a:stretch>
        </p:blipFill>
        <p:spPr>
          <a:xfrm>
            <a:off x="228600" y="1910099"/>
            <a:ext cx="8686800" cy="3461093"/>
          </a:xfrm>
          <a:prstGeom prst="rect">
            <a:avLst/>
          </a:prstGeom>
        </p:spPr>
      </p:pic>
    </p:spTree>
    <p:extLst>
      <p:ext uri="{BB962C8B-B14F-4D97-AF65-F5344CB8AC3E}">
        <p14:creationId xmlns:p14="http://schemas.microsoft.com/office/powerpoint/2010/main" val="334565890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642877-87B1-4CAA-B051-6B1A293D3D98}"/>
              </a:ext>
            </a:extLst>
          </p:cNvPr>
          <p:cNvSpPr>
            <a:spLocks noGrp="1"/>
          </p:cNvSpPr>
          <p:nvPr>
            <p:ph type="title"/>
          </p:nvPr>
        </p:nvSpPr>
        <p:spPr/>
        <p:txBody>
          <a:bodyPr/>
          <a:lstStyle/>
          <a:p>
            <a:r>
              <a:rPr lang="en-US" dirty="0"/>
              <a:t>O&amp;M Cost From Lazard</a:t>
            </a:r>
          </a:p>
        </p:txBody>
      </p:sp>
      <p:sp>
        <p:nvSpPr>
          <p:cNvPr id="2" name="Content Placeholder 1">
            <a:extLst>
              <a:ext uri="{FF2B5EF4-FFF2-40B4-BE49-F238E27FC236}">
                <a16:creationId xmlns:a16="http://schemas.microsoft.com/office/drawing/2014/main" id="{82E5D8B1-7400-ABE2-F994-E224203820B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5AFA68D0-2BBF-4680-A0AB-46765C790BAE}"/>
              </a:ext>
            </a:extLst>
          </p:cNvPr>
          <p:cNvSpPr>
            <a:spLocks noGrp="1"/>
          </p:cNvSpPr>
          <p:nvPr>
            <p:ph type="sldNum" sz="quarter" idx="12"/>
          </p:nvPr>
        </p:nvSpPr>
        <p:spPr/>
        <p:txBody>
          <a:bodyPr/>
          <a:lstStyle/>
          <a:p>
            <a:pPr algn="ctr"/>
            <a:fld id="{0C3A1854-6B63-4059-B360-A3C4972BF0FC}" type="slidenum">
              <a:rPr lang="ko-KR" altLang="en-US" smtClean="0"/>
              <a:pPr algn="ctr"/>
              <a:t>283</a:t>
            </a:fld>
            <a:endParaRPr lang="ko-KR" altLang="en-US" dirty="0"/>
          </a:p>
        </p:txBody>
      </p:sp>
      <p:pic>
        <p:nvPicPr>
          <p:cNvPr id="7" name="Picture 6">
            <a:extLst>
              <a:ext uri="{FF2B5EF4-FFF2-40B4-BE49-F238E27FC236}">
                <a16:creationId xmlns:a16="http://schemas.microsoft.com/office/drawing/2014/main" id="{9F496ED3-5398-0054-B9E3-F0B0EF294AC8}"/>
              </a:ext>
            </a:extLst>
          </p:cNvPr>
          <p:cNvPicPr>
            <a:picLocks noChangeAspect="1"/>
          </p:cNvPicPr>
          <p:nvPr/>
        </p:nvPicPr>
        <p:blipFill>
          <a:blip r:embed="rId2"/>
          <a:stretch>
            <a:fillRect/>
          </a:stretch>
        </p:blipFill>
        <p:spPr>
          <a:xfrm>
            <a:off x="157664" y="1256761"/>
            <a:ext cx="8819396" cy="4910597"/>
          </a:xfrm>
          <a:prstGeom prst="rect">
            <a:avLst/>
          </a:prstGeom>
        </p:spPr>
      </p:pic>
    </p:spTree>
    <p:extLst>
      <p:ext uri="{BB962C8B-B14F-4D97-AF65-F5344CB8AC3E}">
        <p14:creationId xmlns:p14="http://schemas.microsoft.com/office/powerpoint/2010/main" val="224487037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5D32-F47B-1ACF-70BF-921FE0DB1467}"/>
              </a:ext>
            </a:extLst>
          </p:cNvPr>
          <p:cNvSpPr>
            <a:spLocks noGrp="1"/>
          </p:cNvSpPr>
          <p:nvPr>
            <p:ph type="title"/>
          </p:nvPr>
        </p:nvSpPr>
        <p:spPr/>
        <p:txBody>
          <a:bodyPr>
            <a:normAutofit fontScale="90000"/>
          </a:bodyPr>
          <a:lstStyle/>
          <a:p>
            <a:r>
              <a:rPr lang="en-US" dirty="0"/>
              <a:t>Modelling of Battery and Renewable as Baseload</a:t>
            </a:r>
          </a:p>
        </p:txBody>
      </p:sp>
      <p:sp>
        <p:nvSpPr>
          <p:cNvPr id="3" name="Content Placeholder 2">
            <a:extLst>
              <a:ext uri="{FF2B5EF4-FFF2-40B4-BE49-F238E27FC236}">
                <a16:creationId xmlns:a16="http://schemas.microsoft.com/office/drawing/2014/main" id="{34E79E91-EFF6-38D4-82FF-D422F3B5C9ED}"/>
              </a:ext>
            </a:extLst>
          </p:cNvPr>
          <p:cNvSpPr>
            <a:spLocks noGrp="1"/>
          </p:cNvSpPr>
          <p:nvPr>
            <p:ph idx="1"/>
          </p:nvPr>
        </p:nvSpPr>
        <p:spPr/>
        <p:txBody>
          <a:bodyPr>
            <a:normAutofit/>
          </a:bodyPr>
          <a:lstStyle/>
          <a:p>
            <a:r>
              <a:rPr lang="en-US" sz="2000" dirty="0"/>
              <a:t>Very Useful Use Case to think about the world</a:t>
            </a:r>
          </a:p>
          <a:p>
            <a:r>
              <a:rPr lang="en-US" sz="2000" dirty="0"/>
              <a:t>Question was for Solar without wind</a:t>
            </a:r>
          </a:p>
          <a:p>
            <a:r>
              <a:rPr lang="en-US" sz="2000" dirty="0"/>
              <a:t>Compute hours of solar per day</a:t>
            </a:r>
          </a:p>
          <a:p>
            <a:r>
              <a:rPr lang="en-US" sz="2000" dirty="0"/>
              <a:t>Derive remaining hours with battery</a:t>
            </a:r>
          </a:p>
          <a:p>
            <a:r>
              <a:rPr lang="en-US" sz="2000" dirty="0"/>
              <a:t>Account for RTE and minimum SOC</a:t>
            </a:r>
          </a:p>
          <a:p>
            <a:r>
              <a:rPr lang="en-US" sz="2000" dirty="0"/>
              <a:t>Evaluate Sensitivity</a:t>
            </a:r>
          </a:p>
          <a:p>
            <a:r>
              <a:rPr lang="en-US" sz="2000" dirty="0"/>
              <a:t>Note that Ancillary Service Battery is Not Added</a:t>
            </a:r>
          </a:p>
          <a:p>
            <a:endParaRPr lang="en-US" sz="2000" dirty="0"/>
          </a:p>
          <a:p>
            <a:endParaRPr lang="en-US" sz="2000" dirty="0"/>
          </a:p>
        </p:txBody>
      </p:sp>
    </p:spTree>
    <p:extLst>
      <p:ext uri="{BB962C8B-B14F-4D97-AF65-F5344CB8AC3E}">
        <p14:creationId xmlns:p14="http://schemas.microsoft.com/office/powerpoint/2010/main" val="1298886669"/>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A5991-31B2-48DE-B9C9-6D7750BE1FEF}"/>
              </a:ext>
            </a:extLst>
          </p:cNvPr>
          <p:cNvSpPr>
            <a:spLocks noGrp="1"/>
          </p:cNvSpPr>
          <p:nvPr>
            <p:ph type="ctrTitle"/>
          </p:nvPr>
        </p:nvSpPr>
        <p:spPr/>
        <p:txBody>
          <a:bodyPr>
            <a:normAutofit/>
          </a:bodyPr>
          <a:lstStyle/>
          <a:p>
            <a:r>
              <a:rPr lang="en-US" dirty="0"/>
              <a:t>Characteristic Number 3</a:t>
            </a:r>
            <a:br>
              <a:rPr lang="en-US" dirty="0"/>
            </a:br>
            <a:r>
              <a:rPr lang="en-US" dirty="0"/>
              <a:t>Degradation</a:t>
            </a:r>
          </a:p>
        </p:txBody>
      </p:sp>
    </p:spTree>
    <p:extLst>
      <p:ext uri="{BB962C8B-B14F-4D97-AF65-F5344CB8AC3E}">
        <p14:creationId xmlns:p14="http://schemas.microsoft.com/office/powerpoint/2010/main" val="7714078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E37D8-9DE8-2F73-8D4F-9E497C9E66A0}"/>
              </a:ext>
            </a:extLst>
          </p:cNvPr>
          <p:cNvSpPr>
            <a:spLocks noGrp="1"/>
          </p:cNvSpPr>
          <p:nvPr>
            <p:ph type="title"/>
          </p:nvPr>
        </p:nvSpPr>
        <p:spPr/>
        <p:txBody>
          <a:bodyPr/>
          <a:lstStyle/>
          <a:p>
            <a:r>
              <a:rPr lang="en-US" dirty="0"/>
              <a:t>Section 2, Part 4 – Battery Degradation</a:t>
            </a:r>
          </a:p>
        </p:txBody>
      </p:sp>
      <p:sp>
        <p:nvSpPr>
          <p:cNvPr id="3" name="Content Placeholder 2">
            <a:extLst>
              <a:ext uri="{FF2B5EF4-FFF2-40B4-BE49-F238E27FC236}">
                <a16:creationId xmlns:a16="http://schemas.microsoft.com/office/drawing/2014/main" id="{ECE07E4B-26B2-1EF1-A7A7-1C9877D3C279}"/>
              </a:ext>
            </a:extLst>
          </p:cNvPr>
          <p:cNvSpPr>
            <a:spLocks noGrp="1"/>
          </p:cNvSpPr>
          <p:nvPr>
            <p:ph idx="1"/>
          </p:nvPr>
        </p:nvSpPr>
        <p:spPr/>
        <p:txBody>
          <a:bodyPr>
            <a:normAutofit/>
          </a:bodyPr>
          <a:lstStyle/>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Battery Degradation</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Changes in Degradation over Time</a:t>
            </a:r>
          </a:p>
          <a:p>
            <a:pPr marL="285750" marR="0" indent="0">
              <a:lnSpc>
                <a:spcPct val="120000"/>
              </a:lnSpc>
              <a:spcAft>
                <a:spcPts val="800"/>
              </a:spcAft>
              <a:buNone/>
            </a:pP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Degradation and end of life </a:t>
            </a:r>
          </a:p>
          <a:p>
            <a:endParaRPr lang="en-US" sz="2400" dirty="0"/>
          </a:p>
        </p:txBody>
      </p:sp>
      <p:pic>
        <p:nvPicPr>
          <p:cNvPr id="5" name="Picture 4">
            <a:extLst>
              <a:ext uri="{FF2B5EF4-FFF2-40B4-BE49-F238E27FC236}">
                <a16:creationId xmlns:a16="http://schemas.microsoft.com/office/drawing/2014/main" id="{34431880-3F9B-D331-57F2-542D202FAFCA}"/>
              </a:ext>
            </a:extLst>
          </p:cNvPr>
          <p:cNvPicPr>
            <a:picLocks noChangeAspect="1"/>
          </p:cNvPicPr>
          <p:nvPr/>
        </p:nvPicPr>
        <p:blipFill>
          <a:blip r:embed="rId2"/>
          <a:stretch>
            <a:fillRect/>
          </a:stretch>
        </p:blipFill>
        <p:spPr>
          <a:xfrm>
            <a:off x="644586" y="3966520"/>
            <a:ext cx="7122835" cy="1419950"/>
          </a:xfrm>
          <a:prstGeom prst="rect">
            <a:avLst/>
          </a:prstGeom>
        </p:spPr>
      </p:pic>
    </p:spTree>
    <p:extLst>
      <p:ext uri="{BB962C8B-B14F-4D97-AF65-F5344CB8AC3E}">
        <p14:creationId xmlns:p14="http://schemas.microsoft.com/office/powerpoint/2010/main" val="986582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583D00-DE9C-4E77-961E-C8388ABD0AA2}"/>
              </a:ext>
            </a:extLst>
          </p:cNvPr>
          <p:cNvSpPr>
            <a:spLocks noGrp="1"/>
          </p:cNvSpPr>
          <p:nvPr>
            <p:ph type="title"/>
          </p:nvPr>
        </p:nvSpPr>
        <p:spPr/>
        <p:txBody>
          <a:bodyPr>
            <a:normAutofit fontScale="90000"/>
          </a:bodyPr>
          <a:lstStyle/>
          <a:p>
            <a:r>
              <a:rPr lang="en-US" dirty="0"/>
              <a:t>Degradation, Depth of Discharge and Usable Capacity</a:t>
            </a:r>
            <a:endParaRPr lang="en-CH" dirty="0"/>
          </a:p>
        </p:txBody>
      </p:sp>
      <p:sp>
        <p:nvSpPr>
          <p:cNvPr id="2" name="Content Placeholder 1">
            <a:extLst>
              <a:ext uri="{FF2B5EF4-FFF2-40B4-BE49-F238E27FC236}">
                <a16:creationId xmlns:a16="http://schemas.microsoft.com/office/drawing/2014/main" id="{A57331CE-588A-4168-A167-5C7F6A4B316E}"/>
              </a:ext>
            </a:extLst>
          </p:cNvPr>
          <p:cNvSpPr>
            <a:spLocks noGrp="1"/>
          </p:cNvSpPr>
          <p:nvPr>
            <p:ph idx="1"/>
          </p:nvPr>
        </p:nvSpPr>
        <p:spPr/>
        <p:txBody>
          <a:bodyPr>
            <a:normAutofit/>
          </a:bodyPr>
          <a:lstStyle/>
          <a:p>
            <a:r>
              <a:rPr lang="en-US" dirty="0"/>
              <a:t>How many kWh per cycle can be used by the battery? </a:t>
            </a:r>
          </a:p>
          <a:p>
            <a:r>
              <a:rPr lang="en-US" dirty="0"/>
              <a:t>Meaning how many kWh can be discharged from the storage. </a:t>
            </a:r>
          </a:p>
          <a:p>
            <a:r>
              <a:rPr lang="en-US" dirty="0"/>
              <a:t>The usable capacity of the battery storage degrades (decreases) the more frequently the battery is used. Depending on the number of cycles, degradation is between 2% and 4% per year. </a:t>
            </a:r>
          </a:p>
          <a:p>
            <a:r>
              <a:rPr lang="en-US" dirty="0"/>
              <a:t>The usable capacity differs from the nominal capacity or gross capacity because depth of discharge (DoD) limits the nominal capacity. </a:t>
            </a:r>
          </a:p>
          <a:p>
            <a:r>
              <a:rPr lang="en-US" dirty="0"/>
              <a:t>You can calculate the usable capacity by multiplying the nominal capacity and discharging depth (in%).</a:t>
            </a:r>
            <a:endParaRPr lang="en-CH" dirty="0"/>
          </a:p>
        </p:txBody>
      </p:sp>
      <p:sp>
        <p:nvSpPr>
          <p:cNvPr id="4" name="Slide Number Placeholder 3">
            <a:extLst>
              <a:ext uri="{FF2B5EF4-FFF2-40B4-BE49-F238E27FC236}">
                <a16:creationId xmlns:a16="http://schemas.microsoft.com/office/drawing/2014/main" id="{DB9D51AB-7DA2-45B7-A96E-5C733B39A767}"/>
              </a:ext>
            </a:extLst>
          </p:cNvPr>
          <p:cNvSpPr>
            <a:spLocks noGrp="1"/>
          </p:cNvSpPr>
          <p:nvPr>
            <p:ph type="sldNum" sz="quarter" idx="12"/>
          </p:nvPr>
        </p:nvSpPr>
        <p:spPr/>
        <p:txBody>
          <a:bodyPr/>
          <a:lstStyle/>
          <a:p>
            <a:pPr algn="ctr"/>
            <a:fld id="{0C3A1854-6B63-4059-B360-A3C4972BF0FC}" type="slidenum">
              <a:rPr lang="ko-KR" altLang="en-US" smtClean="0"/>
              <a:pPr algn="ctr"/>
              <a:t>287</a:t>
            </a:fld>
            <a:endParaRPr lang="ko-KR" altLang="en-US" dirty="0"/>
          </a:p>
        </p:txBody>
      </p:sp>
    </p:spTree>
    <p:extLst>
      <p:ext uri="{BB962C8B-B14F-4D97-AF65-F5344CB8AC3E}">
        <p14:creationId xmlns:p14="http://schemas.microsoft.com/office/powerpoint/2010/main" val="2162788322"/>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ABBA9-CCBB-411F-9E7A-95BB33348C0E}"/>
              </a:ext>
            </a:extLst>
          </p:cNvPr>
          <p:cNvSpPr>
            <a:spLocks noGrp="1"/>
          </p:cNvSpPr>
          <p:nvPr>
            <p:ph type="title"/>
          </p:nvPr>
        </p:nvSpPr>
        <p:spPr/>
        <p:txBody>
          <a:bodyPr/>
          <a:lstStyle/>
          <a:p>
            <a:r>
              <a:rPr lang="en-US" dirty="0"/>
              <a:t>Degradation</a:t>
            </a:r>
            <a:endParaRPr lang="en-CH" dirty="0"/>
          </a:p>
        </p:txBody>
      </p:sp>
      <p:sp>
        <p:nvSpPr>
          <p:cNvPr id="2" name="Content Placeholder 1">
            <a:extLst>
              <a:ext uri="{FF2B5EF4-FFF2-40B4-BE49-F238E27FC236}">
                <a16:creationId xmlns:a16="http://schemas.microsoft.com/office/drawing/2014/main" id="{F3B4DCD6-75F5-4C8C-A4CF-F22E9C399BAA}"/>
              </a:ext>
            </a:extLst>
          </p:cNvPr>
          <p:cNvSpPr>
            <a:spLocks noGrp="1"/>
          </p:cNvSpPr>
          <p:nvPr>
            <p:ph idx="1"/>
          </p:nvPr>
        </p:nvSpPr>
        <p:spPr/>
        <p:txBody>
          <a:bodyPr/>
          <a:lstStyle/>
          <a:p>
            <a:r>
              <a:rPr lang="en-US" dirty="0"/>
              <a:t>Different batteries have different degradation.</a:t>
            </a:r>
          </a:p>
          <a:p>
            <a:endParaRPr lang="en-CH" dirty="0"/>
          </a:p>
        </p:txBody>
      </p:sp>
      <p:sp>
        <p:nvSpPr>
          <p:cNvPr id="4" name="Slide Number Placeholder 3">
            <a:extLst>
              <a:ext uri="{FF2B5EF4-FFF2-40B4-BE49-F238E27FC236}">
                <a16:creationId xmlns:a16="http://schemas.microsoft.com/office/drawing/2014/main" id="{4EC2ADCB-CA4D-4911-AD12-D4A66A212C19}"/>
              </a:ext>
            </a:extLst>
          </p:cNvPr>
          <p:cNvSpPr>
            <a:spLocks noGrp="1"/>
          </p:cNvSpPr>
          <p:nvPr>
            <p:ph type="sldNum" sz="quarter" idx="12"/>
          </p:nvPr>
        </p:nvSpPr>
        <p:spPr/>
        <p:txBody>
          <a:bodyPr/>
          <a:lstStyle/>
          <a:p>
            <a:pPr algn="ctr"/>
            <a:fld id="{0C3A1854-6B63-4059-B360-A3C4972BF0FC}" type="slidenum">
              <a:rPr lang="ko-KR" altLang="en-US" smtClean="0"/>
              <a:pPr algn="ctr"/>
              <a:t>288</a:t>
            </a:fld>
            <a:endParaRPr lang="ko-KR" altLang="en-US" dirty="0"/>
          </a:p>
        </p:txBody>
      </p:sp>
      <p:pic>
        <p:nvPicPr>
          <p:cNvPr id="5" name="Picture 4">
            <a:extLst>
              <a:ext uri="{FF2B5EF4-FFF2-40B4-BE49-F238E27FC236}">
                <a16:creationId xmlns:a16="http://schemas.microsoft.com/office/drawing/2014/main" id="{DE320B63-54FB-4474-84C7-17B72D99A31B}"/>
              </a:ext>
            </a:extLst>
          </p:cNvPr>
          <p:cNvPicPr>
            <a:picLocks noChangeAspect="1"/>
          </p:cNvPicPr>
          <p:nvPr/>
        </p:nvPicPr>
        <p:blipFill>
          <a:blip r:embed="rId2"/>
          <a:stretch>
            <a:fillRect/>
          </a:stretch>
        </p:blipFill>
        <p:spPr>
          <a:xfrm>
            <a:off x="246218" y="2029115"/>
            <a:ext cx="8651564" cy="3534955"/>
          </a:xfrm>
          <a:prstGeom prst="rect">
            <a:avLst/>
          </a:prstGeom>
        </p:spPr>
      </p:pic>
    </p:spTree>
    <p:extLst>
      <p:ext uri="{BB962C8B-B14F-4D97-AF65-F5344CB8AC3E}">
        <p14:creationId xmlns:p14="http://schemas.microsoft.com/office/powerpoint/2010/main" val="216921904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2B66DF-B96F-4E16-8ECD-A92BF7C5FAB2}"/>
              </a:ext>
            </a:extLst>
          </p:cNvPr>
          <p:cNvSpPr>
            <a:spLocks noGrp="1"/>
          </p:cNvSpPr>
          <p:nvPr>
            <p:ph type="title"/>
          </p:nvPr>
        </p:nvSpPr>
        <p:spPr/>
        <p:txBody>
          <a:bodyPr/>
          <a:lstStyle/>
          <a:p>
            <a:r>
              <a:rPr lang="en-US" dirty="0"/>
              <a:t>Degradation and Age</a:t>
            </a:r>
            <a:endParaRPr lang="en-CH" dirty="0"/>
          </a:p>
        </p:txBody>
      </p:sp>
      <p:sp>
        <p:nvSpPr>
          <p:cNvPr id="2" name="Content Placeholder 1">
            <a:extLst>
              <a:ext uri="{FF2B5EF4-FFF2-40B4-BE49-F238E27FC236}">
                <a16:creationId xmlns:a16="http://schemas.microsoft.com/office/drawing/2014/main" id="{B20016E8-8AE9-43DB-8E45-23A96A468C90}"/>
              </a:ext>
            </a:extLst>
          </p:cNvPr>
          <p:cNvSpPr>
            <a:spLocks noGrp="1"/>
          </p:cNvSpPr>
          <p:nvPr>
            <p:ph idx="1"/>
          </p:nvPr>
        </p:nvSpPr>
        <p:spPr/>
        <p:txBody>
          <a:bodyPr/>
          <a:lstStyle/>
          <a:p>
            <a:r>
              <a:rPr lang="en-US" dirty="0"/>
              <a:t>Compute the implied annual degradation</a:t>
            </a:r>
          </a:p>
          <a:p>
            <a:endParaRPr lang="en-CH" dirty="0"/>
          </a:p>
        </p:txBody>
      </p:sp>
      <p:sp>
        <p:nvSpPr>
          <p:cNvPr id="4" name="Slide Number Placeholder 3">
            <a:extLst>
              <a:ext uri="{FF2B5EF4-FFF2-40B4-BE49-F238E27FC236}">
                <a16:creationId xmlns:a16="http://schemas.microsoft.com/office/drawing/2014/main" id="{EEF74860-527D-4BA7-8F85-60F11BB077C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289</a:t>
            </a:fld>
            <a:endParaRPr lang="ko-KR" altLang="en-US" dirty="0"/>
          </a:p>
        </p:txBody>
      </p:sp>
      <p:pic>
        <p:nvPicPr>
          <p:cNvPr id="5" name="Picture 4">
            <a:extLst>
              <a:ext uri="{FF2B5EF4-FFF2-40B4-BE49-F238E27FC236}">
                <a16:creationId xmlns:a16="http://schemas.microsoft.com/office/drawing/2014/main" id="{FF9FAB72-B6AA-42AE-AF3D-F149138E0B95}"/>
              </a:ext>
            </a:extLst>
          </p:cNvPr>
          <p:cNvPicPr>
            <a:picLocks noChangeAspect="1"/>
          </p:cNvPicPr>
          <p:nvPr/>
        </p:nvPicPr>
        <p:blipFill>
          <a:blip r:embed="rId2"/>
          <a:stretch>
            <a:fillRect/>
          </a:stretch>
        </p:blipFill>
        <p:spPr>
          <a:xfrm>
            <a:off x="242608" y="2131678"/>
            <a:ext cx="7405694" cy="4618372"/>
          </a:xfrm>
          <a:prstGeom prst="rect">
            <a:avLst/>
          </a:prstGeom>
        </p:spPr>
      </p:pic>
    </p:spTree>
    <p:extLst>
      <p:ext uri="{BB962C8B-B14F-4D97-AF65-F5344CB8AC3E}">
        <p14:creationId xmlns:p14="http://schemas.microsoft.com/office/powerpoint/2010/main" val="1020335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C290-8E1F-40EB-B17C-36DFFD0EF760}"/>
              </a:ext>
            </a:extLst>
          </p:cNvPr>
          <p:cNvSpPr>
            <a:spLocks noGrp="1"/>
          </p:cNvSpPr>
          <p:nvPr>
            <p:ph type="ctrTitle"/>
          </p:nvPr>
        </p:nvSpPr>
        <p:spPr/>
        <p:txBody>
          <a:bodyPr>
            <a:normAutofit/>
          </a:bodyPr>
          <a:lstStyle/>
          <a:p>
            <a:r>
              <a:rPr lang="en-US" dirty="0"/>
              <a:t>Oman File with Long-term</a:t>
            </a:r>
            <a:br>
              <a:rPr lang="en-US" dirty="0"/>
            </a:br>
            <a:r>
              <a:rPr lang="en-US" dirty="0"/>
              <a:t>Hourly Data and </a:t>
            </a:r>
            <a:br>
              <a:rPr lang="en-US" dirty="0"/>
            </a:br>
            <a:r>
              <a:rPr lang="en-US" dirty="0"/>
              <a:t>Oman File with One-year</a:t>
            </a:r>
          </a:p>
        </p:txBody>
      </p:sp>
    </p:spTree>
    <p:extLst>
      <p:ext uri="{BB962C8B-B14F-4D97-AF65-F5344CB8AC3E}">
        <p14:creationId xmlns:p14="http://schemas.microsoft.com/office/powerpoint/2010/main" val="189524947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F9EB24-C079-4874-BABC-F3DFFAD1F227}"/>
              </a:ext>
            </a:extLst>
          </p:cNvPr>
          <p:cNvSpPr>
            <a:spLocks noGrp="1"/>
          </p:cNvSpPr>
          <p:nvPr>
            <p:ph type="title"/>
          </p:nvPr>
        </p:nvSpPr>
        <p:spPr/>
        <p:txBody>
          <a:bodyPr/>
          <a:lstStyle/>
          <a:p>
            <a:r>
              <a:rPr lang="en-US" dirty="0"/>
              <a:t>Questions Regarding Degradation</a:t>
            </a:r>
            <a:endParaRPr lang="en-CH" dirty="0"/>
          </a:p>
        </p:txBody>
      </p:sp>
      <p:sp>
        <p:nvSpPr>
          <p:cNvPr id="2" name="Content Placeholder 1">
            <a:extLst>
              <a:ext uri="{FF2B5EF4-FFF2-40B4-BE49-F238E27FC236}">
                <a16:creationId xmlns:a16="http://schemas.microsoft.com/office/drawing/2014/main" id="{AA76FCA6-33A2-47A4-8241-2937B44EEE89}"/>
              </a:ext>
            </a:extLst>
          </p:cNvPr>
          <p:cNvSpPr>
            <a:spLocks noGrp="1"/>
          </p:cNvSpPr>
          <p:nvPr>
            <p:ph idx="1"/>
          </p:nvPr>
        </p:nvSpPr>
        <p:spPr/>
        <p:txBody>
          <a:bodyPr/>
          <a:lstStyle/>
          <a:p>
            <a:r>
              <a:rPr lang="en-US" dirty="0"/>
              <a:t>Traditional lithium ion-batteries begin to degrade after a few hundred cycles of fully charging and fully discharging, or 1,000 cycles at most. </a:t>
            </a:r>
          </a:p>
          <a:p>
            <a:endParaRPr lang="en-US" dirty="0"/>
          </a:p>
          <a:p>
            <a:endParaRPr lang="en-CH" dirty="0"/>
          </a:p>
        </p:txBody>
      </p:sp>
      <p:sp>
        <p:nvSpPr>
          <p:cNvPr id="4" name="Slide Number Placeholder 3">
            <a:extLst>
              <a:ext uri="{FF2B5EF4-FFF2-40B4-BE49-F238E27FC236}">
                <a16:creationId xmlns:a16="http://schemas.microsoft.com/office/drawing/2014/main" id="{78E96DE1-230F-4D8F-9714-5BBDC6C8B486}"/>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290</a:t>
            </a:fld>
            <a:endParaRPr lang="ko-KR" altLang="en-US" dirty="0"/>
          </a:p>
        </p:txBody>
      </p:sp>
      <p:pic>
        <p:nvPicPr>
          <p:cNvPr id="5" name="Picture 4">
            <a:extLst>
              <a:ext uri="{FF2B5EF4-FFF2-40B4-BE49-F238E27FC236}">
                <a16:creationId xmlns:a16="http://schemas.microsoft.com/office/drawing/2014/main" id="{4F960604-921C-4CAF-95A7-460A399B713F}"/>
              </a:ext>
            </a:extLst>
          </p:cNvPr>
          <p:cNvPicPr>
            <a:picLocks noChangeAspect="1"/>
          </p:cNvPicPr>
          <p:nvPr/>
        </p:nvPicPr>
        <p:blipFill>
          <a:blip r:embed="rId2"/>
          <a:stretch>
            <a:fillRect/>
          </a:stretch>
        </p:blipFill>
        <p:spPr>
          <a:xfrm>
            <a:off x="487445" y="2772834"/>
            <a:ext cx="7981950" cy="2305050"/>
          </a:xfrm>
          <a:prstGeom prst="rect">
            <a:avLst/>
          </a:prstGeom>
        </p:spPr>
      </p:pic>
    </p:spTree>
    <p:extLst>
      <p:ext uri="{BB962C8B-B14F-4D97-AF65-F5344CB8AC3E}">
        <p14:creationId xmlns:p14="http://schemas.microsoft.com/office/powerpoint/2010/main" val="303628738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5F182E-3E0D-4FD1-A378-8EDD47537641}"/>
              </a:ext>
            </a:extLst>
          </p:cNvPr>
          <p:cNvSpPr>
            <a:spLocks noGrp="1"/>
          </p:cNvSpPr>
          <p:nvPr>
            <p:ph type="ctrTitle"/>
          </p:nvPr>
        </p:nvSpPr>
        <p:spPr/>
        <p:txBody>
          <a:bodyPr/>
          <a:lstStyle/>
          <a:p>
            <a:r>
              <a:rPr lang="en-US" dirty="0"/>
              <a:t>Degradation from Age and Cycling</a:t>
            </a:r>
            <a:endParaRPr lang="en-CH" dirty="0"/>
          </a:p>
        </p:txBody>
      </p:sp>
      <p:sp>
        <p:nvSpPr>
          <p:cNvPr id="4" name="Content Placeholder 3">
            <a:extLst>
              <a:ext uri="{FF2B5EF4-FFF2-40B4-BE49-F238E27FC236}">
                <a16:creationId xmlns:a16="http://schemas.microsoft.com/office/drawing/2014/main" id="{7D992A5D-01D4-4CB5-B1B8-0532BD2B2DAC}"/>
              </a:ext>
            </a:extLst>
          </p:cNvPr>
          <p:cNvSpPr>
            <a:spLocks noGrp="1"/>
          </p:cNvSpPr>
          <p:nvPr>
            <p:ph type="body" sz="quarter" idx="13"/>
          </p:nvPr>
        </p:nvSpPr>
        <p:spPr/>
        <p:txBody>
          <a:bodyPr>
            <a:normAutofit/>
          </a:bodyPr>
          <a:lstStyle/>
          <a:p>
            <a:r>
              <a:rPr lang="en-US" dirty="0"/>
              <a:t>For the annual battery degradation, the calendar capacity loss contributes more to the total capacity loss than the cycling capacity loss. The battery degradation can largely increase the energy consumption and GHG emissions of EV per km driven.</a:t>
            </a:r>
          </a:p>
          <a:p>
            <a:endParaRPr lang="en-CH" dirty="0"/>
          </a:p>
        </p:txBody>
      </p:sp>
      <p:pic>
        <p:nvPicPr>
          <p:cNvPr id="5" name="Picture 4">
            <a:extLst>
              <a:ext uri="{FF2B5EF4-FFF2-40B4-BE49-F238E27FC236}">
                <a16:creationId xmlns:a16="http://schemas.microsoft.com/office/drawing/2014/main" id="{008FD2CF-5858-4867-8BA5-D7B765B69258}"/>
              </a:ext>
            </a:extLst>
          </p:cNvPr>
          <p:cNvPicPr>
            <a:picLocks noChangeAspect="1"/>
          </p:cNvPicPr>
          <p:nvPr/>
        </p:nvPicPr>
        <p:blipFill>
          <a:blip r:embed="rId2"/>
          <a:stretch>
            <a:fillRect/>
          </a:stretch>
        </p:blipFill>
        <p:spPr>
          <a:xfrm>
            <a:off x="2193256" y="3015484"/>
            <a:ext cx="4748212" cy="3072372"/>
          </a:xfrm>
          <a:prstGeom prst="rect">
            <a:avLst/>
          </a:prstGeom>
        </p:spPr>
      </p:pic>
    </p:spTree>
    <p:extLst>
      <p:ext uri="{BB962C8B-B14F-4D97-AF65-F5344CB8AC3E}">
        <p14:creationId xmlns:p14="http://schemas.microsoft.com/office/powerpoint/2010/main" val="121940945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1A0B-E5D0-C2BA-3F56-D32D6994E84D}"/>
              </a:ext>
            </a:extLst>
          </p:cNvPr>
          <p:cNvSpPr>
            <a:spLocks noGrp="1"/>
          </p:cNvSpPr>
          <p:nvPr>
            <p:ph type="title"/>
          </p:nvPr>
        </p:nvSpPr>
        <p:spPr/>
        <p:txBody>
          <a:bodyPr>
            <a:normAutofit fontScale="90000"/>
          </a:bodyPr>
          <a:lstStyle/>
          <a:p>
            <a:r>
              <a:rPr lang="en-US" dirty="0"/>
              <a:t>Implied Degradation and Augmentation from India RFP</a:t>
            </a:r>
          </a:p>
        </p:txBody>
      </p:sp>
      <p:sp>
        <p:nvSpPr>
          <p:cNvPr id="3" name="Content Placeholder 2">
            <a:extLst>
              <a:ext uri="{FF2B5EF4-FFF2-40B4-BE49-F238E27FC236}">
                <a16:creationId xmlns:a16="http://schemas.microsoft.com/office/drawing/2014/main" id="{E3F0FF2E-762B-F0EC-2103-9771B6E614FA}"/>
              </a:ext>
            </a:extLst>
          </p:cNvPr>
          <p:cNvSpPr>
            <a:spLocks noGrp="1"/>
          </p:cNvSpPr>
          <p:nvPr>
            <p:ph idx="1"/>
          </p:nvPr>
        </p:nvSpPr>
        <p:spPr/>
        <p:txBody>
          <a:bodyPr/>
          <a:lstStyle/>
          <a:p>
            <a:r>
              <a:rPr lang="en-US" dirty="0"/>
              <a:t>Compute the annual degradation</a:t>
            </a:r>
          </a:p>
          <a:p>
            <a:endParaRPr lang="en-US" dirty="0"/>
          </a:p>
        </p:txBody>
      </p:sp>
      <p:pic>
        <p:nvPicPr>
          <p:cNvPr id="5" name="Picture 4">
            <a:extLst>
              <a:ext uri="{FF2B5EF4-FFF2-40B4-BE49-F238E27FC236}">
                <a16:creationId xmlns:a16="http://schemas.microsoft.com/office/drawing/2014/main" id="{B9C85CA9-2789-1365-C3D9-F7A39A5F8832}"/>
              </a:ext>
            </a:extLst>
          </p:cNvPr>
          <p:cNvPicPr>
            <a:picLocks noChangeAspect="1"/>
          </p:cNvPicPr>
          <p:nvPr/>
        </p:nvPicPr>
        <p:blipFill>
          <a:blip r:embed="rId2"/>
          <a:stretch>
            <a:fillRect/>
          </a:stretch>
        </p:blipFill>
        <p:spPr>
          <a:xfrm>
            <a:off x="3020917" y="1375447"/>
            <a:ext cx="6123083" cy="4696170"/>
          </a:xfrm>
          <a:prstGeom prst="rect">
            <a:avLst/>
          </a:prstGeom>
        </p:spPr>
      </p:pic>
      <p:sp>
        <p:nvSpPr>
          <p:cNvPr id="6" name="TextBox 5">
            <a:extLst>
              <a:ext uri="{FF2B5EF4-FFF2-40B4-BE49-F238E27FC236}">
                <a16:creationId xmlns:a16="http://schemas.microsoft.com/office/drawing/2014/main" id="{D9EC5A68-EA89-12DC-989D-702A1DF0985A}"/>
              </a:ext>
            </a:extLst>
          </p:cNvPr>
          <p:cNvSpPr txBox="1"/>
          <p:nvPr/>
        </p:nvSpPr>
        <p:spPr>
          <a:xfrm>
            <a:off x="304800" y="2632841"/>
            <a:ext cx="2716117" cy="2585323"/>
          </a:xfrm>
          <a:prstGeom prst="rect">
            <a:avLst/>
          </a:prstGeom>
          <a:solidFill>
            <a:srgbClr val="FFFF00"/>
          </a:solidFill>
        </p:spPr>
        <p:txBody>
          <a:bodyPr wrap="square" rtlCol="0">
            <a:spAutoFit/>
          </a:bodyPr>
          <a:lstStyle/>
          <a:p>
            <a:r>
              <a:rPr lang="en-US" dirty="0"/>
              <a:t>Annual degradation</a:t>
            </a:r>
          </a:p>
          <a:p>
            <a:endParaRPr lang="en-US" dirty="0"/>
          </a:p>
          <a:p>
            <a:r>
              <a:rPr lang="en-US" dirty="0"/>
              <a:t>.7 = (1-annual) ^ (12)</a:t>
            </a:r>
          </a:p>
          <a:p>
            <a:endParaRPr lang="en-US" dirty="0"/>
          </a:p>
          <a:p>
            <a:r>
              <a:rPr lang="en-US" dirty="0"/>
              <a:t>.7 ^ (1/12) = 1 – annual</a:t>
            </a:r>
          </a:p>
          <a:p>
            <a:endParaRPr lang="en-US" dirty="0"/>
          </a:p>
          <a:p>
            <a:r>
              <a:rPr lang="en-US" dirty="0"/>
              <a:t>Annual = 1 - .7 ^ (1/12)</a:t>
            </a:r>
          </a:p>
          <a:p>
            <a:endParaRPr lang="en-US" dirty="0"/>
          </a:p>
          <a:p>
            <a:r>
              <a:rPr lang="en-US" dirty="0"/>
              <a:t>Annual = </a:t>
            </a:r>
          </a:p>
        </p:txBody>
      </p:sp>
    </p:spTree>
    <p:extLst>
      <p:ext uri="{BB962C8B-B14F-4D97-AF65-F5344CB8AC3E}">
        <p14:creationId xmlns:p14="http://schemas.microsoft.com/office/powerpoint/2010/main" val="44723187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217A-75A5-2795-8CB3-DF353CC83393}"/>
              </a:ext>
            </a:extLst>
          </p:cNvPr>
          <p:cNvSpPr>
            <a:spLocks noGrp="1"/>
          </p:cNvSpPr>
          <p:nvPr>
            <p:ph type="title"/>
          </p:nvPr>
        </p:nvSpPr>
        <p:spPr/>
        <p:txBody>
          <a:bodyPr/>
          <a:lstStyle/>
          <a:p>
            <a:r>
              <a:rPr lang="en-US" dirty="0"/>
              <a:t>Degradation, Cycles and Battery Life</a:t>
            </a:r>
          </a:p>
        </p:txBody>
      </p:sp>
      <p:sp>
        <p:nvSpPr>
          <p:cNvPr id="3" name="Content Placeholder 2">
            <a:extLst>
              <a:ext uri="{FF2B5EF4-FFF2-40B4-BE49-F238E27FC236}">
                <a16:creationId xmlns:a16="http://schemas.microsoft.com/office/drawing/2014/main" id="{0552CE24-29A2-D9D9-47AD-37911951CE6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06B505-47F6-6880-BAC1-048C48684004}"/>
              </a:ext>
            </a:extLst>
          </p:cNvPr>
          <p:cNvPicPr>
            <a:picLocks noChangeAspect="1"/>
          </p:cNvPicPr>
          <p:nvPr/>
        </p:nvPicPr>
        <p:blipFill>
          <a:blip r:embed="rId2"/>
          <a:stretch>
            <a:fillRect/>
          </a:stretch>
        </p:blipFill>
        <p:spPr>
          <a:xfrm>
            <a:off x="536027" y="1465288"/>
            <a:ext cx="7394028" cy="5219842"/>
          </a:xfrm>
          <a:prstGeom prst="rect">
            <a:avLst/>
          </a:prstGeom>
        </p:spPr>
      </p:pic>
    </p:spTree>
    <p:extLst>
      <p:ext uri="{BB962C8B-B14F-4D97-AF65-F5344CB8AC3E}">
        <p14:creationId xmlns:p14="http://schemas.microsoft.com/office/powerpoint/2010/main" val="129467593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64CB8-610C-1BDA-D8AC-62CF685599CD}"/>
              </a:ext>
            </a:extLst>
          </p:cNvPr>
          <p:cNvSpPr>
            <a:spLocks noGrp="1"/>
          </p:cNvSpPr>
          <p:nvPr>
            <p:ph type="title"/>
          </p:nvPr>
        </p:nvSpPr>
        <p:spPr/>
        <p:txBody>
          <a:bodyPr/>
          <a:lstStyle/>
          <a:p>
            <a:r>
              <a:rPr lang="en-US" dirty="0"/>
              <a:t>Degradation in PPA</a:t>
            </a:r>
          </a:p>
        </p:txBody>
      </p:sp>
      <p:sp>
        <p:nvSpPr>
          <p:cNvPr id="3" name="Content Placeholder 2">
            <a:extLst>
              <a:ext uri="{FF2B5EF4-FFF2-40B4-BE49-F238E27FC236}">
                <a16:creationId xmlns:a16="http://schemas.microsoft.com/office/drawing/2014/main" id="{87456711-7DA7-AEF9-E9E5-EECB3013683F}"/>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0514D9F-0FBD-AD08-575F-261AC0C03CD5}"/>
              </a:ext>
            </a:extLst>
          </p:cNvPr>
          <p:cNvPicPr>
            <a:picLocks noChangeAspect="1"/>
          </p:cNvPicPr>
          <p:nvPr/>
        </p:nvPicPr>
        <p:blipFill>
          <a:blip r:embed="rId2"/>
          <a:stretch>
            <a:fillRect/>
          </a:stretch>
        </p:blipFill>
        <p:spPr>
          <a:xfrm>
            <a:off x="1291901" y="1047647"/>
            <a:ext cx="5868219" cy="3057952"/>
          </a:xfrm>
          <a:prstGeom prst="rect">
            <a:avLst/>
          </a:prstGeom>
        </p:spPr>
      </p:pic>
      <p:pic>
        <p:nvPicPr>
          <p:cNvPr id="7" name="Picture 6">
            <a:extLst>
              <a:ext uri="{FF2B5EF4-FFF2-40B4-BE49-F238E27FC236}">
                <a16:creationId xmlns:a16="http://schemas.microsoft.com/office/drawing/2014/main" id="{DD667544-712D-BE60-ADF2-6393AE0F02AD}"/>
              </a:ext>
            </a:extLst>
          </p:cNvPr>
          <p:cNvPicPr>
            <a:picLocks noChangeAspect="1"/>
          </p:cNvPicPr>
          <p:nvPr/>
        </p:nvPicPr>
        <p:blipFill>
          <a:blip r:embed="rId3"/>
          <a:stretch>
            <a:fillRect/>
          </a:stretch>
        </p:blipFill>
        <p:spPr>
          <a:xfrm>
            <a:off x="1691611" y="4144101"/>
            <a:ext cx="5430008" cy="1295581"/>
          </a:xfrm>
          <a:prstGeom prst="rect">
            <a:avLst/>
          </a:prstGeom>
        </p:spPr>
      </p:pic>
    </p:spTree>
    <p:extLst>
      <p:ext uri="{BB962C8B-B14F-4D97-AF65-F5344CB8AC3E}">
        <p14:creationId xmlns:p14="http://schemas.microsoft.com/office/powerpoint/2010/main" val="1352605464"/>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44853-6423-ED36-035F-EEB79625B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DE3723-2899-47C7-AC80-F761F6291BDE}"/>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9F5F1549-7C28-EC8A-E38F-04B30517FE20}"/>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204277378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6971-FD74-996B-30E6-28F1B348E5E2}"/>
              </a:ext>
            </a:extLst>
          </p:cNvPr>
          <p:cNvSpPr>
            <a:spLocks noGrp="1"/>
          </p:cNvSpPr>
          <p:nvPr>
            <p:ph type="title"/>
          </p:nvPr>
        </p:nvSpPr>
        <p:spPr/>
        <p:txBody>
          <a:bodyPr/>
          <a:lstStyle/>
          <a:p>
            <a:r>
              <a:rPr lang="en-US" dirty="0"/>
              <a:t>Increased Degradation with Worse Solar</a:t>
            </a:r>
          </a:p>
        </p:txBody>
      </p:sp>
      <p:sp>
        <p:nvSpPr>
          <p:cNvPr id="3" name="Content Placeholder 2">
            <a:extLst>
              <a:ext uri="{FF2B5EF4-FFF2-40B4-BE49-F238E27FC236}">
                <a16:creationId xmlns:a16="http://schemas.microsoft.com/office/drawing/2014/main" id="{F842F8E8-2A80-5BEE-AFFA-FAA4EF192DB9}"/>
              </a:ext>
            </a:extLst>
          </p:cNvPr>
          <p:cNvSpPr>
            <a:spLocks noGrp="1"/>
          </p:cNvSpPr>
          <p:nvPr>
            <p:ph idx="1"/>
          </p:nvPr>
        </p:nvSpPr>
        <p:spPr/>
        <p:txBody>
          <a:bodyPr/>
          <a:lstStyle/>
          <a:p>
            <a:r>
              <a:rPr lang="en-US" dirty="0"/>
              <a:t>The price increases to 19.8 cents per kWh. </a:t>
            </a:r>
          </a:p>
        </p:txBody>
      </p:sp>
      <p:pic>
        <p:nvPicPr>
          <p:cNvPr id="5" name="Picture 4">
            <a:extLst>
              <a:ext uri="{FF2B5EF4-FFF2-40B4-BE49-F238E27FC236}">
                <a16:creationId xmlns:a16="http://schemas.microsoft.com/office/drawing/2014/main" id="{191AFB8E-1666-5ACD-3746-E0D215FDCA15}"/>
              </a:ext>
            </a:extLst>
          </p:cNvPr>
          <p:cNvPicPr>
            <a:picLocks noChangeAspect="1"/>
          </p:cNvPicPr>
          <p:nvPr/>
        </p:nvPicPr>
        <p:blipFill>
          <a:blip r:embed="rId2"/>
          <a:stretch>
            <a:fillRect/>
          </a:stretch>
        </p:blipFill>
        <p:spPr>
          <a:xfrm>
            <a:off x="765439" y="1744148"/>
            <a:ext cx="6939584" cy="4297487"/>
          </a:xfrm>
          <a:prstGeom prst="rect">
            <a:avLst/>
          </a:prstGeom>
        </p:spPr>
      </p:pic>
    </p:spTree>
    <p:extLst>
      <p:ext uri="{BB962C8B-B14F-4D97-AF65-F5344CB8AC3E}">
        <p14:creationId xmlns:p14="http://schemas.microsoft.com/office/powerpoint/2010/main" val="167876958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A8886-5A34-4CC6-A3CD-E614A3E8A9D4}"/>
              </a:ext>
            </a:extLst>
          </p:cNvPr>
          <p:cNvSpPr>
            <a:spLocks noGrp="1"/>
          </p:cNvSpPr>
          <p:nvPr>
            <p:ph type="ctrTitle"/>
          </p:nvPr>
        </p:nvSpPr>
        <p:spPr/>
        <p:txBody>
          <a:bodyPr/>
          <a:lstStyle/>
          <a:p>
            <a:r>
              <a:rPr lang="en-US" dirty="0"/>
              <a:t>Operating Characteristic 5</a:t>
            </a:r>
            <a:br>
              <a:rPr lang="en-US" dirty="0"/>
            </a:br>
            <a:r>
              <a:rPr lang="en-US" dirty="0"/>
              <a:t>Round Trip Efficiency</a:t>
            </a:r>
          </a:p>
        </p:txBody>
      </p:sp>
    </p:spTree>
    <p:extLst>
      <p:ext uri="{BB962C8B-B14F-4D97-AF65-F5344CB8AC3E}">
        <p14:creationId xmlns:p14="http://schemas.microsoft.com/office/powerpoint/2010/main" val="132505934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50C34E-0851-4E62-A63C-EDD0503324C8}"/>
              </a:ext>
            </a:extLst>
          </p:cNvPr>
          <p:cNvSpPr>
            <a:spLocks noGrp="1"/>
          </p:cNvSpPr>
          <p:nvPr>
            <p:ph type="title"/>
          </p:nvPr>
        </p:nvSpPr>
        <p:spPr/>
        <p:txBody>
          <a:bodyPr/>
          <a:lstStyle/>
          <a:p>
            <a:r>
              <a:rPr lang="en-US" dirty="0"/>
              <a:t>Roundtrip Efficiency</a:t>
            </a:r>
            <a:endParaRPr lang="en-CH" dirty="0"/>
          </a:p>
        </p:txBody>
      </p:sp>
      <p:sp>
        <p:nvSpPr>
          <p:cNvPr id="4" name="Content Placeholder 3">
            <a:extLst>
              <a:ext uri="{FF2B5EF4-FFF2-40B4-BE49-F238E27FC236}">
                <a16:creationId xmlns:a16="http://schemas.microsoft.com/office/drawing/2014/main" id="{B70CD514-A8AE-4080-AFCE-430D245EC199}"/>
              </a:ext>
            </a:extLst>
          </p:cNvPr>
          <p:cNvSpPr>
            <a:spLocks noGrp="1"/>
          </p:cNvSpPr>
          <p:nvPr>
            <p:ph idx="1"/>
          </p:nvPr>
        </p:nvSpPr>
        <p:spPr/>
        <p:txBody>
          <a:bodyPr>
            <a:normAutofit/>
          </a:bodyPr>
          <a:lstStyle/>
          <a:p>
            <a:r>
              <a:rPr lang="en-US" sz="2000" dirty="0"/>
              <a:t>Efficiency is the charging and discharging efficiency or losses during cycle use.  The kWh capacity is measured at the discharge.</a:t>
            </a:r>
          </a:p>
          <a:p>
            <a:r>
              <a:rPr lang="en-US" sz="2000" dirty="0"/>
              <a:t>The transfer of energy from one form to another (in the case of batteries from electrical to chemical energy) will always result in some losses. </a:t>
            </a:r>
          </a:p>
          <a:p>
            <a:r>
              <a:rPr lang="en-US" sz="2000" dirty="0"/>
              <a:t>Generally, charge/discharge losses from a lead-acid based battery is close to 20% </a:t>
            </a:r>
          </a:p>
          <a:p>
            <a:r>
              <a:rPr lang="en-US" sz="2000" dirty="0"/>
              <a:t>Most new lithium-based batteries can be as low as 2% but generally in the 5-8% range.</a:t>
            </a:r>
            <a:endParaRPr lang="en-CH" sz="2000" dirty="0"/>
          </a:p>
        </p:txBody>
      </p:sp>
    </p:spTree>
    <p:extLst>
      <p:ext uri="{BB962C8B-B14F-4D97-AF65-F5344CB8AC3E}">
        <p14:creationId xmlns:p14="http://schemas.microsoft.com/office/powerpoint/2010/main" val="110988884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9474-456E-59D7-108F-97AF3E010A7B}"/>
              </a:ext>
            </a:extLst>
          </p:cNvPr>
          <p:cNvSpPr>
            <a:spLocks noGrp="1"/>
          </p:cNvSpPr>
          <p:nvPr>
            <p:ph type="title"/>
          </p:nvPr>
        </p:nvSpPr>
        <p:spPr/>
        <p:txBody>
          <a:bodyPr>
            <a:normAutofit fontScale="90000"/>
          </a:bodyPr>
          <a:lstStyle/>
          <a:p>
            <a:r>
              <a:rPr lang="en-US" dirty="0"/>
              <a:t>Implications for Round Trip Efficiency and Analysis</a:t>
            </a:r>
          </a:p>
        </p:txBody>
      </p:sp>
      <p:sp>
        <p:nvSpPr>
          <p:cNvPr id="3" name="Content Placeholder 2">
            <a:extLst>
              <a:ext uri="{FF2B5EF4-FFF2-40B4-BE49-F238E27FC236}">
                <a16:creationId xmlns:a16="http://schemas.microsoft.com/office/drawing/2014/main" id="{A9B46A9A-AD5E-4DA7-95AE-1C7AC8859C2E}"/>
              </a:ext>
            </a:extLst>
          </p:cNvPr>
          <p:cNvSpPr>
            <a:spLocks noGrp="1"/>
          </p:cNvSpPr>
          <p:nvPr>
            <p:ph idx="1"/>
          </p:nvPr>
        </p:nvSpPr>
        <p:spPr/>
        <p:txBody>
          <a:bodyPr>
            <a:normAutofit/>
          </a:bodyPr>
          <a:lstStyle/>
          <a:p>
            <a:r>
              <a:rPr lang="en-US" sz="1800" dirty="0"/>
              <a:t>If the round-trip efficiency is 90% then to get 100 MWH you need to have 100/.9 0r 111.11 MWH of solar produced</a:t>
            </a:r>
          </a:p>
          <a:p>
            <a:r>
              <a:rPr lang="en-US" sz="1800" dirty="0"/>
              <a:t>You need also to increase the capacity of the battery to be able to input the energy</a:t>
            </a:r>
          </a:p>
          <a:p>
            <a:r>
              <a:rPr lang="en-US" sz="1800" dirty="0"/>
              <a:t>The minimum constraint on the kWh capacity should account for the round-trip efficiency</a:t>
            </a:r>
          </a:p>
        </p:txBody>
      </p:sp>
    </p:spTree>
    <p:extLst>
      <p:ext uri="{BB962C8B-B14F-4D97-AF65-F5344CB8AC3E}">
        <p14:creationId xmlns:p14="http://schemas.microsoft.com/office/powerpoint/2010/main" val="286876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5D76B-5AC2-D0E1-E0AA-225CC766E251}"/>
              </a:ext>
            </a:extLst>
          </p:cNvPr>
          <p:cNvSpPr>
            <a:spLocks noGrp="1"/>
          </p:cNvSpPr>
          <p:nvPr>
            <p:ph type="title"/>
          </p:nvPr>
        </p:nvSpPr>
        <p:spPr/>
        <p:txBody>
          <a:bodyPr>
            <a:normAutofit/>
          </a:bodyPr>
          <a:lstStyle/>
          <a:p>
            <a:r>
              <a:rPr lang="en-US" dirty="0"/>
              <a:t>I Want to Know Your Priorities</a:t>
            </a:r>
          </a:p>
        </p:txBody>
      </p:sp>
      <p:sp>
        <p:nvSpPr>
          <p:cNvPr id="3" name="Content Placeholder 2">
            <a:extLst>
              <a:ext uri="{FF2B5EF4-FFF2-40B4-BE49-F238E27FC236}">
                <a16:creationId xmlns:a16="http://schemas.microsoft.com/office/drawing/2014/main" id="{18F93EFC-7063-5CBA-BF1C-749A0224D139}"/>
              </a:ext>
            </a:extLst>
          </p:cNvPr>
          <p:cNvSpPr>
            <a:spLocks noGrp="1"/>
          </p:cNvSpPr>
          <p:nvPr>
            <p:ph idx="1"/>
          </p:nvPr>
        </p:nvSpPr>
        <p:spPr>
          <a:xfrm>
            <a:off x="304800" y="1209675"/>
            <a:ext cx="7944677" cy="4490416"/>
          </a:xfrm>
        </p:spPr>
        <p:txBody>
          <a:bodyPr>
            <a:normAutofit/>
          </a:bodyPr>
          <a:lstStyle/>
          <a:p>
            <a:pPr algn="l"/>
            <a:r>
              <a:rPr lang="en-US" sz="2400" dirty="0"/>
              <a:t>Very Brief Overview of Outline</a:t>
            </a:r>
          </a:p>
          <a:p>
            <a:pPr algn="l"/>
            <a:endParaRPr lang="en-US" sz="2400" dirty="0"/>
          </a:p>
          <a:p>
            <a:pPr algn="l"/>
            <a:r>
              <a:rPr lang="en-US" sz="2400" dirty="0"/>
              <a:t>Introductions</a:t>
            </a:r>
          </a:p>
          <a:p>
            <a:pPr lvl="1" algn="l"/>
            <a:r>
              <a:rPr lang="en-US" sz="2000" dirty="0"/>
              <a:t>Objectives</a:t>
            </a:r>
          </a:p>
          <a:p>
            <a:pPr lvl="1" algn="l"/>
            <a:r>
              <a:rPr lang="en-US" sz="2000" dirty="0"/>
              <a:t>Experience</a:t>
            </a:r>
          </a:p>
          <a:p>
            <a:pPr lvl="1" algn="l"/>
            <a:r>
              <a:rPr lang="en-US" sz="2000" dirty="0"/>
              <a:t>Desired Course Style (hands on)</a:t>
            </a:r>
          </a:p>
          <a:p>
            <a:pPr lvl="1" algn="l"/>
            <a:r>
              <a:rPr lang="en-US" sz="2000" dirty="0"/>
              <a:t>I need to Listen Carefully</a:t>
            </a:r>
          </a:p>
          <a:p>
            <a:pPr lvl="1" algn="l"/>
            <a:r>
              <a:rPr lang="en-US" sz="2000" dirty="0"/>
              <a:t>You are not in Prison</a:t>
            </a:r>
          </a:p>
          <a:p>
            <a:pPr algn="l"/>
            <a:r>
              <a:rPr lang="en-US" sz="2400" dirty="0"/>
              <a:t>Flexibility with Case Studies</a:t>
            </a:r>
          </a:p>
          <a:p>
            <a:pPr algn="l"/>
            <a:r>
              <a:rPr lang="en-US" sz="2400" dirty="0"/>
              <a:t>Financial Models – getting your hands dirty to understand concepts</a:t>
            </a:r>
          </a:p>
          <a:p>
            <a:pPr algn="l"/>
            <a:endParaRPr lang="en-US" sz="2400" dirty="0"/>
          </a:p>
        </p:txBody>
      </p:sp>
      <p:sp>
        <p:nvSpPr>
          <p:cNvPr id="4" name="Slide Number Placeholder 3">
            <a:extLst>
              <a:ext uri="{FF2B5EF4-FFF2-40B4-BE49-F238E27FC236}">
                <a16:creationId xmlns:a16="http://schemas.microsoft.com/office/drawing/2014/main" id="{7EE85EBD-CCC6-EE16-B603-366A1604024E}"/>
              </a:ext>
            </a:extLst>
          </p:cNvPr>
          <p:cNvSpPr>
            <a:spLocks noGrp="1"/>
          </p:cNvSpPr>
          <p:nvPr>
            <p:ph type="sldNum" sz="quarter" idx="12"/>
          </p:nvPr>
        </p:nvSpPr>
        <p:spPr/>
        <p:txBody>
          <a:bodyPr/>
          <a:lstStyle/>
          <a:p>
            <a:fld id="{EB241CD2-1E45-42A3-B213-66A034DF9A3B}" type="slidenum">
              <a:rPr lang="en-GB" smtClean="0"/>
              <a:t>3</a:t>
            </a:fld>
            <a:endParaRPr lang="en-GB" dirty="0"/>
          </a:p>
        </p:txBody>
      </p:sp>
    </p:spTree>
    <p:extLst>
      <p:ext uri="{BB962C8B-B14F-4D97-AF65-F5344CB8AC3E}">
        <p14:creationId xmlns:p14="http://schemas.microsoft.com/office/powerpoint/2010/main" val="31544835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64F6B-8769-B6E0-305C-7B0C4DE24795}"/>
              </a:ext>
            </a:extLst>
          </p:cNvPr>
          <p:cNvSpPr>
            <a:spLocks noGrp="1"/>
          </p:cNvSpPr>
          <p:nvPr>
            <p:ph type="title"/>
          </p:nvPr>
        </p:nvSpPr>
        <p:spPr/>
        <p:txBody>
          <a:bodyPr/>
          <a:lstStyle/>
          <a:p>
            <a:r>
              <a:rPr lang="en-US" dirty="0"/>
              <a:t>Example Sites in Oman</a:t>
            </a:r>
          </a:p>
        </p:txBody>
      </p:sp>
      <p:sp>
        <p:nvSpPr>
          <p:cNvPr id="3" name="Content Placeholder 2">
            <a:extLst>
              <a:ext uri="{FF2B5EF4-FFF2-40B4-BE49-F238E27FC236}">
                <a16:creationId xmlns:a16="http://schemas.microsoft.com/office/drawing/2014/main" id="{68E22280-4EC1-9AD8-CE79-A0FDFD5FAA5A}"/>
              </a:ext>
            </a:extLst>
          </p:cNvPr>
          <p:cNvSpPr>
            <a:spLocks noGrp="1"/>
          </p:cNvSpPr>
          <p:nvPr>
            <p:ph idx="1"/>
          </p:nvPr>
        </p:nvSpPr>
        <p:spPr/>
        <p:txBody>
          <a:bodyPr/>
          <a:lstStyle/>
          <a:p>
            <a:r>
              <a:rPr lang="en-US" dirty="0"/>
              <a:t>Open PVGIS</a:t>
            </a:r>
          </a:p>
          <a:p>
            <a:endParaRPr lang="en-US" dirty="0"/>
          </a:p>
        </p:txBody>
      </p:sp>
      <p:sp>
        <p:nvSpPr>
          <p:cNvPr id="4" name="Slide Number Placeholder 3">
            <a:extLst>
              <a:ext uri="{FF2B5EF4-FFF2-40B4-BE49-F238E27FC236}">
                <a16:creationId xmlns:a16="http://schemas.microsoft.com/office/drawing/2014/main" id="{0C781FE3-341E-5C29-BE60-EF0B6E2359B9}"/>
              </a:ext>
            </a:extLst>
          </p:cNvPr>
          <p:cNvSpPr>
            <a:spLocks noGrp="1"/>
          </p:cNvSpPr>
          <p:nvPr>
            <p:ph type="sldNum" sz="quarter" idx="12"/>
          </p:nvPr>
        </p:nvSpPr>
        <p:spPr/>
        <p:txBody>
          <a:bodyPr/>
          <a:lstStyle/>
          <a:p>
            <a:fld id="{EB241CD2-1E45-42A3-B213-66A034DF9A3B}" type="slidenum">
              <a:rPr lang="en-GB" smtClean="0"/>
              <a:t>30</a:t>
            </a:fld>
            <a:endParaRPr lang="en-GB" dirty="0"/>
          </a:p>
        </p:txBody>
      </p:sp>
      <p:pic>
        <p:nvPicPr>
          <p:cNvPr id="8" name="Picture 7">
            <a:extLst>
              <a:ext uri="{FF2B5EF4-FFF2-40B4-BE49-F238E27FC236}">
                <a16:creationId xmlns:a16="http://schemas.microsoft.com/office/drawing/2014/main" id="{CA49F2D6-21F0-F820-B663-6C80DBADC492}"/>
              </a:ext>
            </a:extLst>
          </p:cNvPr>
          <p:cNvPicPr>
            <a:picLocks noChangeAspect="1"/>
          </p:cNvPicPr>
          <p:nvPr/>
        </p:nvPicPr>
        <p:blipFill>
          <a:blip r:embed="rId2"/>
          <a:stretch>
            <a:fillRect/>
          </a:stretch>
        </p:blipFill>
        <p:spPr>
          <a:xfrm>
            <a:off x="4013724" y="972200"/>
            <a:ext cx="5058651" cy="5844209"/>
          </a:xfrm>
          <a:prstGeom prst="rect">
            <a:avLst/>
          </a:prstGeom>
        </p:spPr>
      </p:pic>
    </p:spTree>
    <p:extLst>
      <p:ext uri="{BB962C8B-B14F-4D97-AF65-F5344CB8AC3E}">
        <p14:creationId xmlns:p14="http://schemas.microsoft.com/office/powerpoint/2010/main" val="1940784949"/>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23C9C7-F7A5-47C0-85DB-73E0A5378037}"/>
              </a:ext>
            </a:extLst>
          </p:cNvPr>
          <p:cNvSpPr>
            <a:spLocks noGrp="1"/>
          </p:cNvSpPr>
          <p:nvPr>
            <p:ph type="title"/>
          </p:nvPr>
        </p:nvSpPr>
        <p:spPr/>
        <p:txBody>
          <a:bodyPr/>
          <a:lstStyle/>
          <a:p>
            <a:r>
              <a:rPr lang="en-US" dirty="0"/>
              <a:t>Differences in Battery Efficiency </a:t>
            </a:r>
            <a:endParaRPr lang="en-CH" dirty="0"/>
          </a:p>
        </p:txBody>
      </p:sp>
      <p:pic>
        <p:nvPicPr>
          <p:cNvPr id="5" name="Content Placeholder 4">
            <a:extLst>
              <a:ext uri="{FF2B5EF4-FFF2-40B4-BE49-F238E27FC236}">
                <a16:creationId xmlns:a16="http://schemas.microsoft.com/office/drawing/2014/main" id="{AFE4B407-FD5C-4BB3-B420-C754A7B21D19}"/>
              </a:ext>
            </a:extLst>
          </p:cNvPr>
          <p:cNvPicPr>
            <a:picLocks noGrp="1" noChangeAspect="1"/>
          </p:cNvPicPr>
          <p:nvPr>
            <p:ph idx="1"/>
          </p:nvPr>
        </p:nvPicPr>
        <p:blipFill>
          <a:blip r:embed="rId2"/>
          <a:stretch>
            <a:fillRect/>
          </a:stretch>
        </p:blipFill>
        <p:spPr>
          <a:xfrm>
            <a:off x="473178" y="1209675"/>
            <a:ext cx="7980156" cy="4692650"/>
          </a:xfrm>
          <a:prstGeom prst="rect">
            <a:avLst/>
          </a:prstGeom>
        </p:spPr>
      </p:pic>
      <p:sp>
        <p:nvSpPr>
          <p:cNvPr id="4" name="Slide Number Placeholder 3">
            <a:extLst>
              <a:ext uri="{FF2B5EF4-FFF2-40B4-BE49-F238E27FC236}">
                <a16:creationId xmlns:a16="http://schemas.microsoft.com/office/drawing/2014/main" id="{9DD8A49E-F343-414E-B990-AB5467B3D3A3}"/>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300</a:t>
            </a:fld>
            <a:endParaRPr lang="ko-KR" altLang="en-US" dirty="0"/>
          </a:p>
        </p:txBody>
      </p:sp>
    </p:spTree>
    <p:extLst>
      <p:ext uri="{BB962C8B-B14F-4D97-AF65-F5344CB8AC3E}">
        <p14:creationId xmlns:p14="http://schemas.microsoft.com/office/powerpoint/2010/main" val="119089658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8C515-5435-4CB1-8BA5-78D37D92C9D7}"/>
              </a:ext>
            </a:extLst>
          </p:cNvPr>
          <p:cNvSpPr>
            <a:spLocks noGrp="1"/>
          </p:cNvSpPr>
          <p:nvPr>
            <p:ph type="title"/>
          </p:nvPr>
        </p:nvSpPr>
        <p:spPr/>
        <p:txBody>
          <a:bodyPr/>
          <a:lstStyle/>
          <a:p>
            <a:r>
              <a:rPr lang="en-US" dirty="0"/>
              <a:t>Round Trip Efficiency</a:t>
            </a:r>
          </a:p>
        </p:txBody>
      </p:sp>
      <p:pic>
        <p:nvPicPr>
          <p:cNvPr id="6" name="Content Placeholder 5">
            <a:extLst>
              <a:ext uri="{FF2B5EF4-FFF2-40B4-BE49-F238E27FC236}">
                <a16:creationId xmlns:a16="http://schemas.microsoft.com/office/drawing/2014/main" id="{3DFA780F-701B-45FC-A7C4-EC293F174588}"/>
              </a:ext>
            </a:extLst>
          </p:cNvPr>
          <p:cNvPicPr>
            <a:picLocks noGrp="1" noChangeAspect="1"/>
          </p:cNvPicPr>
          <p:nvPr>
            <p:ph idx="1"/>
          </p:nvPr>
        </p:nvPicPr>
        <p:blipFill>
          <a:blip r:embed="rId2"/>
          <a:stretch>
            <a:fillRect/>
          </a:stretch>
        </p:blipFill>
        <p:spPr>
          <a:xfrm>
            <a:off x="1840571" y="2285934"/>
            <a:ext cx="5245370" cy="2540131"/>
          </a:xfrm>
        </p:spPr>
      </p:pic>
      <p:sp>
        <p:nvSpPr>
          <p:cNvPr id="4" name="Slide Number Placeholder 3">
            <a:extLst>
              <a:ext uri="{FF2B5EF4-FFF2-40B4-BE49-F238E27FC236}">
                <a16:creationId xmlns:a16="http://schemas.microsoft.com/office/drawing/2014/main" id="{754B3F24-B5B8-48F9-9B92-20E3779F4F7D}"/>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301</a:t>
            </a:fld>
            <a:endParaRPr lang="ko-KR" altLang="en-US" dirty="0"/>
          </a:p>
        </p:txBody>
      </p:sp>
    </p:spTree>
    <p:extLst>
      <p:ext uri="{BB962C8B-B14F-4D97-AF65-F5344CB8AC3E}">
        <p14:creationId xmlns:p14="http://schemas.microsoft.com/office/powerpoint/2010/main" val="394942101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3B2100-FA01-4A6A-945A-21524D4CF994}"/>
              </a:ext>
            </a:extLst>
          </p:cNvPr>
          <p:cNvSpPr>
            <a:spLocks noGrp="1"/>
          </p:cNvSpPr>
          <p:nvPr>
            <p:ph type="title"/>
          </p:nvPr>
        </p:nvSpPr>
        <p:spPr/>
        <p:txBody>
          <a:bodyPr/>
          <a:lstStyle/>
          <a:p>
            <a:r>
              <a:rPr lang="en-US" dirty="0"/>
              <a:t>Round Trip Efficiency in DOE Report</a:t>
            </a:r>
          </a:p>
        </p:txBody>
      </p:sp>
      <p:sp>
        <p:nvSpPr>
          <p:cNvPr id="2" name="Content Placeholder 1">
            <a:extLst>
              <a:ext uri="{FF2B5EF4-FFF2-40B4-BE49-F238E27FC236}">
                <a16:creationId xmlns:a16="http://schemas.microsoft.com/office/drawing/2014/main" id="{E06AA9EE-B0C9-4B57-A063-3D3A616327DF}"/>
              </a:ext>
            </a:extLst>
          </p:cNvPr>
          <p:cNvSpPr>
            <a:spLocks noGrp="1"/>
          </p:cNvSpPr>
          <p:nvPr>
            <p:ph idx="1"/>
          </p:nvPr>
        </p:nvSpPr>
        <p:spPr/>
        <p:txBody>
          <a:bodyPr>
            <a:normAutofit/>
          </a:bodyPr>
          <a:lstStyle/>
          <a:p>
            <a:r>
              <a:rPr lang="en-US" sz="1800" dirty="0"/>
              <a:t>With respect to RTE (round trip efficiency), the literature typically provided estimates between 77-98% (Aquino et al., 2017; DiOrio et al., 2015; EASE, 2016; Greenspon, 2017).</a:t>
            </a:r>
          </a:p>
          <a:p>
            <a:r>
              <a:rPr lang="en-US" sz="1800" dirty="0"/>
              <a:t>PNNL  (U.S. DOE) testing of grid-scale batteries in the past yielded an AC-AC RTE of:</a:t>
            </a:r>
          </a:p>
          <a:p>
            <a:pPr lvl="1"/>
            <a:r>
              <a:rPr lang="en-US" sz="1600" dirty="0"/>
              <a:t>83–87% over 1.5 years of testing, </a:t>
            </a:r>
          </a:p>
          <a:p>
            <a:pPr lvl="1"/>
            <a:r>
              <a:rPr lang="en-US" sz="1600" dirty="0"/>
              <a:t>RTE for a battery &gt; 5 years old was only 81%. </a:t>
            </a:r>
          </a:p>
          <a:p>
            <a:r>
              <a:rPr lang="en-US" sz="1800" dirty="0"/>
              <a:t>A system RTE of 86% was used in this work.</a:t>
            </a:r>
          </a:p>
        </p:txBody>
      </p:sp>
      <p:sp>
        <p:nvSpPr>
          <p:cNvPr id="4" name="Slide Number Placeholder 3">
            <a:extLst>
              <a:ext uri="{FF2B5EF4-FFF2-40B4-BE49-F238E27FC236}">
                <a16:creationId xmlns:a16="http://schemas.microsoft.com/office/drawing/2014/main" id="{F9E267A9-A2E5-4F91-916A-C2B052ECC54F}"/>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302</a:t>
            </a:fld>
            <a:endParaRPr lang="ko-KR" altLang="en-US" dirty="0"/>
          </a:p>
        </p:txBody>
      </p:sp>
    </p:spTree>
    <p:extLst>
      <p:ext uri="{BB962C8B-B14F-4D97-AF65-F5344CB8AC3E}">
        <p14:creationId xmlns:p14="http://schemas.microsoft.com/office/powerpoint/2010/main" val="314094010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5AD5-AB93-4CF9-9066-3ECE06528C8F}"/>
              </a:ext>
            </a:extLst>
          </p:cNvPr>
          <p:cNvSpPr>
            <a:spLocks noGrp="1"/>
          </p:cNvSpPr>
          <p:nvPr>
            <p:ph type="ctrTitle"/>
          </p:nvPr>
        </p:nvSpPr>
        <p:spPr/>
        <p:txBody>
          <a:bodyPr/>
          <a:lstStyle/>
          <a:p>
            <a:r>
              <a:rPr lang="en-US" dirty="0"/>
              <a:t>Characteristic 5</a:t>
            </a:r>
            <a:br>
              <a:rPr lang="en-US" dirty="0"/>
            </a:br>
            <a:r>
              <a:rPr lang="en-US" dirty="0"/>
              <a:t>Depth of Discharge</a:t>
            </a:r>
          </a:p>
        </p:txBody>
      </p:sp>
    </p:spTree>
    <p:extLst>
      <p:ext uri="{BB962C8B-B14F-4D97-AF65-F5344CB8AC3E}">
        <p14:creationId xmlns:p14="http://schemas.microsoft.com/office/powerpoint/2010/main" val="3609295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DB18-2DA3-C4D6-FEA1-C53C30AF5E4C}"/>
              </a:ext>
            </a:extLst>
          </p:cNvPr>
          <p:cNvSpPr>
            <a:spLocks noGrp="1"/>
          </p:cNvSpPr>
          <p:nvPr>
            <p:ph type="title"/>
          </p:nvPr>
        </p:nvSpPr>
        <p:spPr/>
        <p:txBody>
          <a:bodyPr>
            <a:normAutofit fontScale="90000"/>
          </a:bodyPr>
          <a:lstStyle/>
          <a:p>
            <a:r>
              <a:rPr lang="en-US" dirty="0"/>
              <a:t>Results of Simulated State of Charge for the Nagonha Case</a:t>
            </a:r>
          </a:p>
        </p:txBody>
      </p:sp>
      <p:sp>
        <p:nvSpPr>
          <p:cNvPr id="3" name="Content Placeholder 2">
            <a:extLst>
              <a:ext uri="{FF2B5EF4-FFF2-40B4-BE49-F238E27FC236}">
                <a16:creationId xmlns:a16="http://schemas.microsoft.com/office/drawing/2014/main" id="{A86432BD-1CB1-C5AB-2D81-EEDA578765F9}"/>
              </a:ext>
            </a:extLst>
          </p:cNvPr>
          <p:cNvSpPr>
            <a:spLocks noGrp="1"/>
          </p:cNvSpPr>
          <p:nvPr>
            <p:ph idx="1"/>
          </p:nvPr>
        </p:nvSpPr>
        <p:spPr>
          <a:xfrm>
            <a:off x="300112" y="1209675"/>
            <a:ext cx="8316686" cy="4395258"/>
          </a:xfrm>
        </p:spPr>
        <p:txBody>
          <a:bodyPr/>
          <a:lstStyle/>
          <a:p>
            <a:r>
              <a:rPr lang="en-US" dirty="0"/>
              <a:t>For the Nagonha case unlike other cases, the state of charge can decline to the minimum state of charge. We have used the same example months as in the prior dispatch examples. As mentioned elsewhere, the quality of data collected and funded by Enabel can be used to simulate alternative potential operations.</a:t>
            </a:r>
          </a:p>
        </p:txBody>
      </p:sp>
      <p:pic>
        <p:nvPicPr>
          <p:cNvPr id="5" name="Picture 4" descr="A graph with blue lines&#10;&#10;AI-generated content may be incorrect.">
            <a:extLst>
              <a:ext uri="{FF2B5EF4-FFF2-40B4-BE49-F238E27FC236}">
                <a16:creationId xmlns:a16="http://schemas.microsoft.com/office/drawing/2014/main" id="{DD046CAB-7A01-D3A0-1ABC-D0BB2FD00260}"/>
              </a:ext>
            </a:extLst>
          </p:cNvPr>
          <p:cNvPicPr>
            <a:picLocks noChangeAspect="1"/>
          </p:cNvPicPr>
          <p:nvPr/>
        </p:nvPicPr>
        <p:blipFill>
          <a:blip r:embed="rId2"/>
          <a:stretch>
            <a:fillRect/>
          </a:stretch>
        </p:blipFill>
        <p:spPr>
          <a:xfrm>
            <a:off x="4655730" y="2414915"/>
            <a:ext cx="4019347" cy="2924138"/>
          </a:xfrm>
          <a:prstGeom prst="rect">
            <a:avLst/>
          </a:prstGeom>
        </p:spPr>
      </p:pic>
      <p:pic>
        <p:nvPicPr>
          <p:cNvPr id="7" name="Picture 6" descr="A screen shot of a graph&#10;&#10;AI-generated content may be incorrect.">
            <a:extLst>
              <a:ext uri="{FF2B5EF4-FFF2-40B4-BE49-F238E27FC236}">
                <a16:creationId xmlns:a16="http://schemas.microsoft.com/office/drawing/2014/main" id="{FA77072D-97E3-373C-B024-1864371E0F4E}"/>
              </a:ext>
            </a:extLst>
          </p:cNvPr>
          <p:cNvPicPr>
            <a:picLocks noChangeAspect="1"/>
          </p:cNvPicPr>
          <p:nvPr/>
        </p:nvPicPr>
        <p:blipFill>
          <a:blip r:embed="rId3"/>
          <a:stretch>
            <a:fillRect/>
          </a:stretch>
        </p:blipFill>
        <p:spPr>
          <a:xfrm>
            <a:off x="389205" y="2414915"/>
            <a:ext cx="3948333" cy="2876642"/>
          </a:xfrm>
          <a:prstGeom prst="rect">
            <a:avLst/>
          </a:prstGeom>
        </p:spPr>
      </p:pic>
    </p:spTree>
    <p:extLst>
      <p:ext uri="{BB962C8B-B14F-4D97-AF65-F5344CB8AC3E}">
        <p14:creationId xmlns:p14="http://schemas.microsoft.com/office/powerpoint/2010/main" val="1403650180"/>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10A6E1-44BD-4E99-88C3-156496EDE56F}"/>
              </a:ext>
            </a:extLst>
          </p:cNvPr>
          <p:cNvSpPr>
            <a:spLocks noGrp="1"/>
          </p:cNvSpPr>
          <p:nvPr>
            <p:ph type="title"/>
          </p:nvPr>
        </p:nvSpPr>
        <p:spPr/>
        <p:txBody>
          <a:bodyPr/>
          <a:lstStyle/>
          <a:p>
            <a:r>
              <a:rPr lang="en-US" dirty="0"/>
              <a:t>Depth of Discharge</a:t>
            </a:r>
          </a:p>
        </p:txBody>
      </p:sp>
      <p:sp>
        <p:nvSpPr>
          <p:cNvPr id="2" name="Content Placeholder 1">
            <a:extLst>
              <a:ext uri="{FF2B5EF4-FFF2-40B4-BE49-F238E27FC236}">
                <a16:creationId xmlns:a16="http://schemas.microsoft.com/office/drawing/2014/main" id="{E26BCBB1-D559-4DBA-82F6-4BCE29CAF467}"/>
              </a:ext>
            </a:extLst>
          </p:cNvPr>
          <p:cNvSpPr>
            <a:spLocks noGrp="1"/>
          </p:cNvSpPr>
          <p:nvPr>
            <p:ph idx="1"/>
          </p:nvPr>
        </p:nvSpPr>
        <p:spPr/>
        <p:txBody>
          <a:bodyPr/>
          <a:lstStyle/>
          <a:p>
            <a:r>
              <a:rPr lang="en-US" dirty="0"/>
              <a:t>Depth of discharge affects the economics of a battery if the capacity stated in gross input kWh does not reflect the limitation. </a:t>
            </a:r>
          </a:p>
          <a:p>
            <a:endParaRPr lang="en-US" dirty="0"/>
          </a:p>
        </p:txBody>
      </p:sp>
      <p:sp>
        <p:nvSpPr>
          <p:cNvPr id="4" name="Slide Number Placeholder 3">
            <a:extLst>
              <a:ext uri="{FF2B5EF4-FFF2-40B4-BE49-F238E27FC236}">
                <a16:creationId xmlns:a16="http://schemas.microsoft.com/office/drawing/2014/main" id="{ACA129DD-8134-4DF2-8D4F-4246CB6686F7}"/>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305</a:t>
            </a:fld>
            <a:endParaRPr lang="ko-KR" altLang="en-US" dirty="0"/>
          </a:p>
        </p:txBody>
      </p:sp>
      <p:pic>
        <p:nvPicPr>
          <p:cNvPr id="5" name="Picture 4">
            <a:extLst>
              <a:ext uri="{FF2B5EF4-FFF2-40B4-BE49-F238E27FC236}">
                <a16:creationId xmlns:a16="http://schemas.microsoft.com/office/drawing/2014/main" id="{7F2B1AD5-1A69-461D-8E63-80353F774E8A}"/>
              </a:ext>
            </a:extLst>
          </p:cNvPr>
          <p:cNvPicPr>
            <a:picLocks noChangeAspect="1"/>
          </p:cNvPicPr>
          <p:nvPr/>
        </p:nvPicPr>
        <p:blipFill>
          <a:blip r:embed="rId2"/>
          <a:stretch>
            <a:fillRect/>
          </a:stretch>
        </p:blipFill>
        <p:spPr>
          <a:xfrm>
            <a:off x="993443" y="2196549"/>
            <a:ext cx="6273127" cy="3754046"/>
          </a:xfrm>
          <a:prstGeom prst="rect">
            <a:avLst/>
          </a:prstGeom>
        </p:spPr>
      </p:pic>
    </p:spTree>
    <p:extLst>
      <p:ext uri="{BB962C8B-B14F-4D97-AF65-F5344CB8AC3E}">
        <p14:creationId xmlns:p14="http://schemas.microsoft.com/office/powerpoint/2010/main" val="3424610353"/>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9B8F8D-82BC-4127-BDEF-02DC0F572C1D}"/>
              </a:ext>
            </a:extLst>
          </p:cNvPr>
          <p:cNvSpPr>
            <a:spLocks noGrp="1"/>
          </p:cNvSpPr>
          <p:nvPr>
            <p:ph type="title"/>
          </p:nvPr>
        </p:nvSpPr>
        <p:spPr/>
        <p:txBody>
          <a:bodyPr>
            <a:normAutofit/>
          </a:bodyPr>
          <a:lstStyle/>
          <a:p>
            <a:r>
              <a:rPr lang="en-US" dirty="0"/>
              <a:t>Depth of Discharge and Lifetime in Cycles</a:t>
            </a:r>
          </a:p>
        </p:txBody>
      </p:sp>
      <p:sp>
        <p:nvSpPr>
          <p:cNvPr id="4" name="Content Placeholder 3">
            <a:extLst>
              <a:ext uri="{FF2B5EF4-FFF2-40B4-BE49-F238E27FC236}">
                <a16:creationId xmlns:a16="http://schemas.microsoft.com/office/drawing/2014/main" id="{B90D6DED-655B-4E96-A19A-AAA9D21674FE}"/>
              </a:ext>
            </a:extLst>
          </p:cNvPr>
          <p:cNvSpPr>
            <a:spLocks noGrp="1"/>
          </p:cNvSpPr>
          <p:nvPr>
            <p:ph idx="1"/>
          </p:nvPr>
        </p:nvSpPr>
        <p:spPr/>
        <p:txBody>
          <a:bodyPr/>
          <a:lstStyle/>
          <a:p>
            <a:r>
              <a:rPr lang="en-US" dirty="0"/>
              <a:t>Divide the cycles by 365</a:t>
            </a:r>
          </a:p>
          <a:p>
            <a:endParaRPr lang="en-US" dirty="0"/>
          </a:p>
        </p:txBody>
      </p:sp>
      <p:pic>
        <p:nvPicPr>
          <p:cNvPr id="5" name="Picture 4">
            <a:extLst>
              <a:ext uri="{FF2B5EF4-FFF2-40B4-BE49-F238E27FC236}">
                <a16:creationId xmlns:a16="http://schemas.microsoft.com/office/drawing/2014/main" id="{9C520E98-182C-41C0-A240-FCC430744655}"/>
              </a:ext>
            </a:extLst>
          </p:cNvPr>
          <p:cNvPicPr>
            <a:picLocks noChangeAspect="1"/>
          </p:cNvPicPr>
          <p:nvPr/>
        </p:nvPicPr>
        <p:blipFill>
          <a:blip r:embed="rId2"/>
          <a:stretch>
            <a:fillRect/>
          </a:stretch>
        </p:blipFill>
        <p:spPr>
          <a:xfrm>
            <a:off x="367757" y="2068414"/>
            <a:ext cx="7767587" cy="3189386"/>
          </a:xfrm>
          <a:prstGeom prst="rect">
            <a:avLst/>
          </a:prstGeom>
        </p:spPr>
      </p:pic>
      <p:sp>
        <p:nvSpPr>
          <p:cNvPr id="2" name="TextBox 1">
            <a:extLst>
              <a:ext uri="{FF2B5EF4-FFF2-40B4-BE49-F238E27FC236}">
                <a16:creationId xmlns:a16="http://schemas.microsoft.com/office/drawing/2014/main" id="{AE7E746A-D385-4E45-A5CB-E472136EF82E}"/>
              </a:ext>
            </a:extLst>
          </p:cNvPr>
          <p:cNvSpPr txBox="1"/>
          <p:nvPr/>
        </p:nvSpPr>
        <p:spPr>
          <a:xfrm>
            <a:off x="3637280" y="5374640"/>
            <a:ext cx="2509520" cy="369332"/>
          </a:xfrm>
          <a:prstGeom prst="rect">
            <a:avLst/>
          </a:prstGeom>
          <a:noFill/>
        </p:spPr>
        <p:txBody>
          <a:bodyPr wrap="square" rtlCol="0">
            <a:spAutoFit/>
          </a:bodyPr>
          <a:lstStyle/>
          <a:p>
            <a:r>
              <a:rPr lang="en-US" dirty="0"/>
              <a:t>10,000/365=27 years</a:t>
            </a:r>
          </a:p>
        </p:txBody>
      </p:sp>
    </p:spTree>
    <p:extLst>
      <p:ext uri="{BB962C8B-B14F-4D97-AF65-F5344CB8AC3E}">
        <p14:creationId xmlns:p14="http://schemas.microsoft.com/office/powerpoint/2010/main" val="2873172360"/>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DC16CA-87B9-44AF-A2A0-0E57D8F5DB87}"/>
              </a:ext>
            </a:extLst>
          </p:cNvPr>
          <p:cNvSpPr>
            <a:spLocks noGrp="1"/>
          </p:cNvSpPr>
          <p:nvPr>
            <p:ph type="title"/>
          </p:nvPr>
        </p:nvSpPr>
        <p:spPr/>
        <p:txBody>
          <a:bodyPr/>
          <a:lstStyle/>
          <a:p>
            <a:r>
              <a:rPr lang="en-US" dirty="0"/>
              <a:t>Depth of Discharge Limit</a:t>
            </a:r>
            <a:endParaRPr lang="en-CH" dirty="0"/>
          </a:p>
        </p:txBody>
      </p:sp>
      <p:sp>
        <p:nvSpPr>
          <p:cNvPr id="2" name="Content Placeholder 1">
            <a:extLst>
              <a:ext uri="{FF2B5EF4-FFF2-40B4-BE49-F238E27FC236}">
                <a16:creationId xmlns:a16="http://schemas.microsoft.com/office/drawing/2014/main" id="{721EC3A3-EEE8-4157-AB9A-7ABFE4D7600C}"/>
              </a:ext>
            </a:extLst>
          </p:cNvPr>
          <p:cNvSpPr>
            <a:spLocks noGrp="1"/>
          </p:cNvSpPr>
          <p:nvPr>
            <p:ph idx="1"/>
          </p:nvPr>
        </p:nvSpPr>
        <p:spPr/>
        <p:txBody>
          <a:bodyPr/>
          <a:lstStyle/>
          <a:p>
            <a:r>
              <a:rPr lang="en-US" dirty="0"/>
              <a:t>Should be included in excel table</a:t>
            </a:r>
          </a:p>
          <a:p>
            <a:endParaRPr lang="en-CH" dirty="0"/>
          </a:p>
        </p:txBody>
      </p:sp>
      <p:sp>
        <p:nvSpPr>
          <p:cNvPr id="4" name="Slide Number Placeholder 3">
            <a:extLst>
              <a:ext uri="{FF2B5EF4-FFF2-40B4-BE49-F238E27FC236}">
                <a16:creationId xmlns:a16="http://schemas.microsoft.com/office/drawing/2014/main" id="{732CA279-3E3A-4BE9-84F4-21FF7A776DA0}"/>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307</a:t>
            </a:fld>
            <a:endParaRPr lang="ko-KR" altLang="en-US" dirty="0"/>
          </a:p>
        </p:txBody>
      </p:sp>
      <p:pic>
        <p:nvPicPr>
          <p:cNvPr id="5" name="Picture 4">
            <a:extLst>
              <a:ext uri="{FF2B5EF4-FFF2-40B4-BE49-F238E27FC236}">
                <a16:creationId xmlns:a16="http://schemas.microsoft.com/office/drawing/2014/main" id="{C0CF5331-2284-4E60-8659-5DBB7C1D17B8}"/>
              </a:ext>
            </a:extLst>
          </p:cNvPr>
          <p:cNvPicPr>
            <a:picLocks noChangeAspect="1"/>
          </p:cNvPicPr>
          <p:nvPr/>
        </p:nvPicPr>
        <p:blipFill>
          <a:blip r:embed="rId2"/>
          <a:stretch>
            <a:fillRect/>
          </a:stretch>
        </p:blipFill>
        <p:spPr>
          <a:xfrm>
            <a:off x="1495424" y="1990889"/>
            <a:ext cx="5362575" cy="3978685"/>
          </a:xfrm>
          <a:prstGeom prst="rect">
            <a:avLst/>
          </a:prstGeom>
        </p:spPr>
      </p:pic>
    </p:spTree>
    <p:extLst>
      <p:ext uri="{BB962C8B-B14F-4D97-AF65-F5344CB8AC3E}">
        <p14:creationId xmlns:p14="http://schemas.microsoft.com/office/powerpoint/2010/main" val="354251820"/>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3185395-5FA2-45D4-945E-57F383D9782C}"/>
              </a:ext>
            </a:extLst>
          </p:cNvPr>
          <p:cNvSpPr>
            <a:spLocks noGrp="1"/>
          </p:cNvSpPr>
          <p:nvPr>
            <p:ph type="title"/>
          </p:nvPr>
        </p:nvSpPr>
        <p:spPr/>
        <p:txBody>
          <a:bodyPr>
            <a:normAutofit fontScale="90000"/>
          </a:bodyPr>
          <a:lstStyle/>
          <a:p>
            <a:r>
              <a:rPr lang="en-US" dirty="0"/>
              <a:t>Tradeoffs between Cost, Life and Depth of Discharge</a:t>
            </a:r>
            <a:endParaRPr lang="en-CH" dirty="0"/>
          </a:p>
        </p:txBody>
      </p:sp>
      <p:pic>
        <p:nvPicPr>
          <p:cNvPr id="5" name="Content Placeholder 4">
            <a:extLst>
              <a:ext uri="{FF2B5EF4-FFF2-40B4-BE49-F238E27FC236}">
                <a16:creationId xmlns:a16="http://schemas.microsoft.com/office/drawing/2014/main" id="{4D8456C5-1B16-41BD-9CE9-DA4BE198B3C6}"/>
              </a:ext>
            </a:extLst>
          </p:cNvPr>
          <p:cNvPicPr>
            <a:picLocks noGrp="1" noChangeAspect="1"/>
          </p:cNvPicPr>
          <p:nvPr>
            <p:ph idx="1"/>
          </p:nvPr>
        </p:nvPicPr>
        <p:blipFill>
          <a:blip r:embed="rId2"/>
          <a:stretch>
            <a:fillRect/>
          </a:stretch>
        </p:blipFill>
        <p:spPr>
          <a:xfrm>
            <a:off x="304800" y="1760303"/>
            <a:ext cx="8316913" cy="3591394"/>
          </a:xfrm>
          <a:prstGeom prst="rect">
            <a:avLst/>
          </a:prstGeom>
        </p:spPr>
      </p:pic>
      <p:sp>
        <p:nvSpPr>
          <p:cNvPr id="4" name="Slide Number Placeholder 3">
            <a:extLst>
              <a:ext uri="{FF2B5EF4-FFF2-40B4-BE49-F238E27FC236}">
                <a16:creationId xmlns:a16="http://schemas.microsoft.com/office/drawing/2014/main" id="{FEA9695D-A454-4CAE-89EB-438305C68A41}"/>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308</a:t>
            </a:fld>
            <a:endParaRPr lang="ko-KR" altLang="en-US" dirty="0"/>
          </a:p>
        </p:txBody>
      </p:sp>
    </p:spTree>
    <p:extLst>
      <p:ext uri="{BB962C8B-B14F-4D97-AF65-F5344CB8AC3E}">
        <p14:creationId xmlns:p14="http://schemas.microsoft.com/office/powerpoint/2010/main" val="1637289853"/>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7755-AA87-8DB0-577B-10681CEF4BE2}"/>
              </a:ext>
            </a:extLst>
          </p:cNvPr>
          <p:cNvSpPr>
            <a:spLocks noGrp="1"/>
          </p:cNvSpPr>
          <p:nvPr>
            <p:ph type="title"/>
          </p:nvPr>
        </p:nvSpPr>
        <p:spPr/>
        <p:txBody>
          <a:bodyPr>
            <a:normAutofit/>
          </a:bodyPr>
          <a:lstStyle/>
          <a:p>
            <a:r>
              <a:rPr lang="en-US" dirty="0"/>
              <a:t>Modelling Degradation in LCOE Calculation</a:t>
            </a:r>
          </a:p>
        </p:txBody>
      </p:sp>
      <p:sp>
        <p:nvSpPr>
          <p:cNvPr id="3" name="Content Placeholder 2">
            <a:extLst>
              <a:ext uri="{FF2B5EF4-FFF2-40B4-BE49-F238E27FC236}">
                <a16:creationId xmlns:a16="http://schemas.microsoft.com/office/drawing/2014/main" id="{C23992A8-5D85-219B-E13F-61B112FA4B7F}"/>
              </a:ext>
            </a:extLst>
          </p:cNvPr>
          <p:cNvSpPr>
            <a:spLocks noGrp="1"/>
          </p:cNvSpPr>
          <p:nvPr>
            <p:ph idx="1"/>
          </p:nvPr>
        </p:nvSpPr>
        <p:spPr/>
        <p:txBody>
          <a:bodyPr>
            <a:normAutofit/>
          </a:bodyPr>
          <a:lstStyle/>
          <a:p>
            <a:r>
              <a:rPr lang="en-US" sz="2000" dirty="0"/>
              <a:t>Can model as the inverse of inflation</a:t>
            </a:r>
          </a:p>
          <a:p>
            <a:r>
              <a:rPr lang="en-US" sz="2000" dirty="0"/>
              <a:t>Adjusted IRR = (1+Base IRR)/(1-Degradation)</a:t>
            </a:r>
          </a:p>
          <a:p>
            <a:r>
              <a:rPr lang="en-US" sz="2000" dirty="0"/>
              <a:t>Also need an adjustment to O&amp;M cost because the same O&amp;M cost results in less production</a:t>
            </a:r>
          </a:p>
          <a:p>
            <a:r>
              <a:rPr lang="en-US" sz="2000" dirty="0"/>
              <a:t>Can use the formula</a:t>
            </a:r>
          </a:p>
          <a:p>
            <a:r>
              <a:rPr lang="en-US" sz="2000" dirty="0"/>
              <a:t>Adjustment Factor = PV(Adjusted IRR, Life, -1)/PV(Base IRR, Life, -1)</a:t>
            </a:r>
          </a:p>
        </p:txBody>
      </p:sp>
    </p:spTree>
    <p:extLst>
      <p:ext uri="{BB962C8B-B14F-4D97-AF65-F5344CB8AC3E}">
        <p14:creationId xmlns:p14="http://schemas.microsoft.com/office/powerpoint/2010/main" val="581480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B451-2B78-D523-847A-ECF19CA7D7D5}"/>
              </a:ext>
            </a:extLst>
          </p:cNvPr>
          <p:cNvSpPr>
            <a:spLocks noGrp="1"/>
          </p:cNvSpPr>
          <p:nvPr>
            <p:ph type="title"/>
          </p:nvPr>
        </p:nvSpPr>
        <p:spPr>
          <a:xfrm>
            <a:off x="200025" y="203203"/>
            <a:ext cx="7942948" cy="687134"/>
          </a:xfrm>
        </p:spPr>
        <p:txBody>
          <a:bodyPr>
            <a:normAutofit fontScale="90000"/>
          </a:bodyPr>
          <a:lstStyle/>
          <a:p>
            <a:r>
              <a:rPr lang="en-US" dirty="0"/>
              <a:t>Quick Demonstration of Understanding Solar Power with Hourly Solar Date (Irradiation per m2)</a:t>
            </a:r>
          </a:p>
        </p:txBody>
      </p:sp>
      <p:sp>
        <p:nvSpPr>
          <p:cNvPr id="3" name="Content Placeholder 2">
            <a:extLst>
              <a:ext uri="{FF2B5EF4-FFF2-40B4-BE49-F238E27FC236}">
                <a16:creationId xmlns:a16="http://schemas.microsoft.com/office/drawing/2014/main" id="{35BD3F31-D507-CB8E-141E-2E5F64768D19}"/>
              </a:ext>
            </a:extLst>
          </p:cNvPr>
          <p:cNvSpPr>
            <a:spLocks noGrp="1"/>
          </p:cNvSpPr>
          <p:nvPr>
            <p:ph idx="1"/>
          </p:nvPr>
        </p:nvSpPr>
        <p:spPr>
          <a:xfrm>
            <a:off x="304800" y="1209675"/>
            <a:ext cx="2879834" cy="4497442"/>
          </a:xfrm>
        </p:spPr>
        <p:txBody>
          <a:bodyPr/>
          <a:lstStyle/>
          <a:p>
            <a:pPr algn="l"/>
            <a:r>
              <a:rPr lang="en-US" dirty="0"/>
              <a:t>Raw data</a:t>
            </a:r>
          </a:p>
          <a:p>
            <a:pPr algn="l"/>
            <a:endParaRPr lang="en-US" dirty="0"/>
          </a:p>
          <a:p>
            <a:pPr algn="l"/>
            <a:r>
              <a:rPr lang="en-US" dirty="0"/>
              <a:t>G(</a:t>
            </a:r>
            <a:r>
              <a:rPr lang="en-US" dirty="0" err="1"/>
              <a:t>i</a:t>
            </a:r>
            <a:r>
              <a:rPr lang="en-US" dirty="0"/>
              <a:t>) is radiation</a:t>
            </a:r>
          </a:p>
          <a:p>
            <a:pPr algn="l"/>
            <a:r>
              <a:rPr lang="en-US" dirty="0"/>
              <a:t>H_Sun is height of sun</a:t>
            </a:r>
          </a:p>
          <a:p>
            <a:pPr algn="l"/>
            <a:r>
              <a:rPr lang="en-US" dirty="0"/>
              <a:t>T2m is ambient temperature</a:t>
            </a:r>
          </a:p>
          <a:p>
            <a:pPr algn="l"/>
            <a:r>
              <a:rPr lang="en-US" dirty="0"/>
              <a:t>WS10 m is wind speed</a:t>
            </a:r>
          </a:p>
          <a:p>
            <a:pPr algn="l"/>
            <a:endParaRPr lang="en-US" dirty="0"/>
          </a:p>
          <a:p>
            <a:pPr algn="l"/>
            <a:r>
              <a:rPr lang="en-US" dirty="0"/>
              <a:t>Could evaluate solar and impact of temperature</a:t>
            </a:r>
          </a:p>
          <a:p>
            <a:pPr algn="l"/>
            <a:r>
              <a:rPr lang="en-US" dirty="0"/>
              <a:t>Could compare wind to solar by hour</a:t>
            </a:r>
          </a:p>
          <a:p>
            <a:pPr algn="l"/>
            <a:r>
              <a:rPr lang="en-US" dirty="0"/>
              <a:t>Coud evaluate variation in solar by hour</a:t>
            </a:r>
          </a:p>
          <a:p>
            <a:pPr algn="l"/>
            <a:r>
              <a:rPr lang="en-US" dirty="0"/>
              <a:t>Could evaluate variation by year</a:t>
            </a:r>
          </a:p>
        </p:txBody>
      </p:sp>
      <p:pic>
        <p:nvPicPr>
          <p:cNvPr id="7" name="Picture 6">
            <a:extLst>
              <a:ext uri="{FF2B5EF4-FFF2-40B4-BE49-F238E27FC236}">
                <a16:creationId xmlns:a16="http://schemas.microsoft.com/office/drawing/2014/main" id="{156E6648-4AF1-2A77-CF23-1412DF01D54F}"/>
              </a:ext>
            </a:extLst>
          </p:cNvPr>
          <p:cNvPicPr>
            <a:picLocks noChangeAspect="1"/>
          </p:cNvPicPr>
          <p:nvPr/>
        </p:nvPicPr>
        <p:blipFill>
          <a:blip r:embed="rId2"/>
          <a:stretch>
            <a:fillRect/>
          </a:stretch>
        </p:blipFill>
        <p:spPr>
          <a:xfrm>
            <a:off x="3942984" y="1382298"/>
            <a:ext cx="4613228" cy="4596573"/>
          </a:xfrm>
          <a:prstGeom prst="rect">
            <a:avLst/>
          </a:prstGeom>
        </p:spPr>
      </p:pic>
    </p:spTree>
    <p:extLst>
      <p:ext uri="{BB962C8B-B14F-4D97-AF65-F5344CB8AC3E}">
        <p14:creationId xmlns:p14="http://schemas.microsoft.com/office/powerpoint/2010/main" val="2662002574"/>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42F1-42F5-2797-EAF5-CC52D140ED48}"/>
              </a:ext>
            </a:extLst>
          </p:cNvPr>
          <p:cNvSpPr>
            <a:spLocks noGrp="1"/>
          </p:cNvSpPr>
          <p:nvPr>
            <p:ph type="ctrTitle"/>
          </p:nvPr>
        </p:nvSpPr>
        <p:spPr/>
        <p:txBody>
          <a:bodyPr/>
          <a:lstStyle/>
          <a:p>
            <a:r>
              <a:rPr lang="en-US" dirty="0"/>
              <a:t>Battery Characteristics from Financial Models</a:t>
            </a:r>
          </a:p>
        </p:txBody>
      </p:sp>
    </p:spTree>
    <p:extLst>
      <p:ext uri="{BB962C8B-B14F-4D97-AF65-F5344CB8AC3E}">
        <p14:creationId xmlns:p14="http://schemas.microsoft.com/office/powerpoint/2010/main" val="394467652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398A-AE31-201F-5F22-285C7D055FCE}"/>
              </a:ext>
            </a:extLst>
          </p:cNvPr>
          <p:cNvSpPr>
            <a:spLocks noGrp="1"/>
          </p:cNvSpPr>
          <p:nvPr>
            <p:ph type="title"/>
          </p:nvPr>
        </p:nvSpPr>
        <p:spPr/>
        <p:txBody>
          <a:bodyPr/>
          <a:lstStyle/>
          <a:p>
            <a:r>
              <a:rPr lang="en-US" dirty="0"/>
              <a:t>Example of Simple Battery Model</a:t>
            </a:r>
          </a:p>
        </p:txBody>
      </p:sp>
      <p:sp>
        <p:nvSpPr>
          <p:cNvPr id="3" name="Content Placeholder 2">
            <a:extLst>
              <a:ext uri="{FF2B5EF4-FFF2-40B4-BE49-F238E27FC236}">
                <a16:creationId xmlns:a16="http://schemas.microsoft.com/office/drawing/2014/main" id="{72505FC5-617E-80BD-5F00-BED3056B6A60}"/>
              </a:ext>
            </a:extLst>
          </p:cNvPr>
          <p:cNvSpPr>
            <a:spLocks noGrp="1"/>
          </p:cNvSpPr>
          <p:nvPr>
            <p:ph idx="1"/>
          </p:nvPr>
        </p:nvSpPr>
        <p:spPr/>
        <p:txBody>
          <a:bodyPr/>
          <a:lstStyle/>
          <a:p>
            <a:r>
              <a:rPr lang="en-US" dirty="0"/>
              <a:t>Demonstrates crazy assumptions about batteries</a:t>
            </a:r>
          </a:p>
          <a:p>
            <a:endParaRPr lang="en-US" dirty="0"/>
          </a:p>
        </p:txBody>
      </p:sp>
      <p:pic>
        <p:nvPicPr>
          <p:cNvPr id="11" name="Picture 10">
            <a:extLst>
              <a:ext uri="{FF2B5EF4-FFF2-40B4-BE49-F238E27FC236}">
                <a16:creationId xmlns:a16="http://schemas.microsoft.com/office/drawing/2014/main" id="{FAF6DA34-0046-D5D4-7975-FBC244BB5711}"/>
              </a:ext>
            </a:extLst>
          </p:cNvPr>
          <p:cNvPicPr>
            <a:picLocks noChangeAspect="1"/>
          </p:cNvPicPr>
          <p:nvPr/>
        </p:nvPicPr>
        <p:blipFill>
          <a:blip r:embed="rId2"/>
          <a:stretch>
            <a:fillRect/>
          </a:stretch>
        </p:blipFill>
        <p:spPr>
          <a:xfrm>
            <a:off x="189185" y="1752925"/>
            <a:ext cx="8056180" cy="4863775"/>
          </a:xfrm>
          <a:prstGeom prst="rect">
            <a:avLst/>
          </a:prstGeom>
        </p:spPr>
      </p:pic>
    </p:spTree>
    <p:extLst>
      <p:ext uri="{BB962C8B-B14F-4D97-AF65-F5344CB8AC3E}">
        <p14:creationId xmlns:p14="http://schemas.microsoft.com/office/powerpoint/2010/main" val="299925902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A3543-0EBA-6F5C-FD55-59F1C0F97FCE}"/>
              </a:ext>
            </a:extLst>
          </p:cNvPr>
          <p:cNvSpPr>
            <a:spLocks noGrp="1"/>
          </p:cNvSpPr>
          <p:nvPr>
            <p:ph type="title"/>
          </p:nvPr>
        </p:nvSpPr>
        <p:spPr/>
        <p:txBody>
          <a:bodyPr/>
          <a:lstStyle/>
          <a:p>
            <a:r>
              <a:rPr lang="en-US" dirty="0"/>
              <a:t>Compute Key Valuation Drivers for Battery</a:t>
            </a:r>
          </a:p>
        </p:txBody>
      </p:sp>
      <p:sp>
        <p:nvSpPr>
          <p:cNvPr id="3" name="Content Placeholder 2">
            <a:extLst>
              <a:ext uri="{FF2B5EF4-FFF2-40B4-BE49-F238E27FC236}">
                <a16:creationId xmlns:a16="http://schemas.microsoft.com/office/drawing/2014/main" id="{5023F976-497A-B375-807E-C439DBD2E34B}"/>
              </a:ext>
            </a:extLst>
          </p:cNvPr>
          <p:cNvSpPr>
            <a:spLocks noGrp="1"/>
          </p:cNvSpPr>
          <p:nvPr>
            <p:ph idx="1"/>
          </p:nvPr>
        </p:nvSpPr>
        <p:spPr/>
        <p:txBody>
          <a:bodyPr/>
          <a:lstStyle/>
          <a:p>
            <a:r>
              <a:rPr lang="en-US" dirty="0"/>
              <a:t>From modelling test</a:t>
            </a:r>
          </a:p>
          <a:p>
            <a:endParaRPr lang="en-US" dirty="0"/>
          </a:p>
        </p:txBody>
      </p:sp>
      <p:pic>
        <p:nvPicPr>
          <p:cNvPr id="7" name="Picture 6">
            <a:extLst>
              <a:ext uri="{FF2B5EF4-FFF2-40B4-BE49-F238E27FC236}">
                <a16:creationId xmlns:a16="http://schemas.microsoft.com/office/drawing/2014/main" id="{4ED5799B-04F2-5CED-20B5-987B26277970}"/>
              </a:ext>
            </a:extLst>
          </p:cNvPr>
          <p:cNvPicPr>
            <a:picLocks noChangeAspect="1"/>
          </p:cNvPicPr>
          <p:nvPr/>
        </p:nvPicPr>
        <p:blipFill>
          <a:blip r:embed="rId2"/>
          <a:stretch>
            <a:fillRect/>
          </a:stretch>
        </p:blipFill>
        <p:spPr>
          <a:xfrm>
            <a:off x="129742" y="3929202"/>
            <a:ext cx="8869275" cy="2585897"/>
          </a:xfrm>
          <a:prstGeom prst="rect">
            <a:avLst/>
          </a:prstGeom>
        </p:spPr>
      </p:pic>
      <p:pic>
        <p:nvPicPr>
          <p:cNvPr id="5" name="Picture 4">
            <a:extLst>
              <a:ext uri="{FF2B5EF4-FFF2-40B4-BE49-F238E27FC236}">
                <a16:creationId xmlns:a16="http://schemas.microsoft.com/office/drawing/2014/main" id="{7ED0F235-83CB-AFA1-C647-675ED25F1C17}"/>
              </a:ext>
            </a:extLst>
          </p:cNvPr>
          <p:cNvPicPr>
            <a:picLocks noChangeAspect="1"/>
          </p:cNvPicPr>
          <p:nvPr/>
        </p:nvPicPr>
        <p:blipFill>
          <a:blip r:embed="rId3"/>
          <a:stretch>
            <a:fillRect/>
          </a:stretch>
        </p:blipFill>
        <p:spPr>
          <a:xfrm>
            <a:off x="3595815" y="1028988"/>
            <a:ext cx="5025955" cy="3090414"/>
          </a:xfrm>
          <a:prstGeom prst="rect">
            <a:avLst/>
          </a:prstGeom>
        </p:spPr>
      </p:pic>
    </p:spTree>
    <p:extLst>
      <p:ext uri="{BB962C8B-B14F-4D97-AF65-F5344CB8AC3E}">
        <p14:creationId xmlns:p14="http://schemas.microsoft.com/office/powerpoint/2010/main" val="108236588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CDEBA-48AB-04FE-C66B-C4108DCB8004}"/>
              </a:ext>
            </a:extLst>
          </p:cNvPr>
          <p:cNvSpPr>
            <a:spLocks noGrp="1"/>
          </p:cNvSpPr>
          <p:nvPr>
            <p:ph type="title"/>
          </p:nvPr>
        </p:nvSpPr>
        <p:spPr/>
        <p:txBody>
          <a:bodyPr/>
          <a:lstStyle/>
          <a:p>
            <a:r>
              <a:rPr lang="en-US" dirty="0" err="1"/>
              <a:t>Qcells</a:t>
            </a:r>
            <a:r>
              <a:rPr lang="en-US" dirty="0"/>
              <a:t> Case</a:t>
            </a:r>
          </a:p>
        </p:txBody>
      </p:sp>
      <p:sp>
        <p:nvSpPr>
          <p:cNvPr id="3" name="Content Placeholder 2">
            <a:extLst>
              <a:ext uri="{FF2B5EF4-FFF2-40B4-BE49-F238E27FC236}">
                <a16:creationId xmlns:a16="http://schemas.microsoft.com/office/drawing/2014/main" id="{1E2C7E4E-877B-25D6-9366-88049CA1528E}"/>
              </a:ext>
            </a:extLst>
          </p:cNvPr>
          <p:cNvSpPr>
            <a:spLocks noGrp="1"/>
          </p:cNvSpPr>
          <p:nvPr>
            <p:ph idx="1"/>
          </p:nvPr>
        </p:nvSpPr>
        <p:spPr/>
        <p:txBody>
          <a:bodyPr/>
          <a:lstStyle/>
          <a:p>
            <a:r>
              <a:rPr lang="en-US" dirty="0"/>
              <a:t>From Case Exercise</a:t>
            </a:r>
          </a:p>
          <a:p>
            <a:endParaRPr lang="en-US" dirty="0"/>
          </a:p>
        </p:txBody>
      </p:sp>
      <p:pic>
        <p:nvPicPr>
          <p:cNvPr id="5" name="Picture 4">
            <a:extLst>
              <a:ext uri="{FF2B5EF4-FFF2-40B4-BE49-F238E27FC236}">
                <a16:creationId xmlns:a16="http://schemas.microsoft.com/office/drawing/2014/main" id="{F1A771D0-6FC1-B361-F8AE-CAC30F31214A}"/>
              </a:ext>
            </a:extLst>
          </p:cNvPr>
          <p:cNvPicPr>
            <a:picLocks noChangeAspect="1"/>
          </p:cNvPicPr>
          <p:nvPr/>
        </p:nvPicPr>
        <p:blipFill>
          <a:blip r:embed="rId2"/>
          <a:stretch>
            <a:fillRect/>
          </a:stretch>
        </p:blipFill>
        <p:spPr>
          <a:xfrm>
            <a:off x="130696" y="2128655"/>
            <a:ext cx="8546646" cy="2912902"/>
          </a:xfrm>
          <a:prstGeom prst="rect">
            <a:avLst/>
          </a:prstGeom>
        </p:spPr>
      </p:pic>
      <p:sp>
        <p:nvSpPr>
          <p:cNvPr id="6" name="TextBox 5">
            <a:extLst>
              <a:ext uri="{FF2B5EF4-FFF2-40B4-BE49-F238E27FC236}">
                <a16:creationId xmlns:a16="http://schemas.microsoft.com/office/drawing/2014/main" id="{DDE9F6D9-8A66-1A55-749F-C555E4E68AFC}"/>
              </a:ext>
            </a:extLst>
          </p:cNvPr>
          <p:cNvSpPr txBox="1"/>
          <p:nvPr/>
        </p:nvSpPr>
        <p:spPr>
          <a:xfrm>
            <a:off x="6085490" y="3231931"/>
            <a:ext cx="2490951" cy="369332"/>
          </a:xfrm>
          <a:prstGeom prst="rect">
            <a:avLst/>
          </a:prstGeom>
          <a:noFill/>
        </p:spPr>
        <p:txBody>
          <a:bodyPr wrap="square" rtlCol="0">
            <a:spAutoFit/>
          </a:bodyPr>
          <a:lstStyle/>
          <a:p>
            <a:r>
              <a:rPr lang="en-US" dirty="0"/>
              <a:t>Cap Exp per kWh </a:t>
            </a:r>
          </a:p>
        </p:txBody>
      </p:sp>
    </p:spTree>
    <p:extLst>
      <p:ext uri="{BB962C8B-B14F-4D97-AF65-F5344CB8AC3E}">
        <p14:creationId xmlns:p14="http://schemas.microsoft.com/office/powerpoint/2010/main" val="297096513"/>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CF4BA-5B89-C808-612C-460F1365A1B5}"/>
              </a:ext>
            </a:extLst>
          </p:cNvPr>
          <p:cNvSpPr>
            <a:spLocks noGrp="1"/>
          </p:cNvSpPr>
          <p:nvPr>
            <p:ph type="title"/>
          </p:nvPr>
        </p:nvSpPr>
        <p:spPr/>
        <p:txBody>
          <a:bodyPr/>
          <a:lstStyle/>
          <a:p>
            <a:r>
              <a:rPr lang="en-US" dirty="0"/>
              <a:t>US Comprehensive Model in California</a:t>
            </a:r>
          </a:p>
        </p:txBody>
      </p:sp>
      <p:sp>
        <p:nvSpPr>
          <p:cNvPr id="3" name="Content Placeholder 2">
            <a:extLst>
              <a:ext uri="{FF2B5EF4-FFF2-40B4-BE49-F238E27FC236}">
                <a16:creationId xmlns:a16="http://schemas.microsoft.com/office/drawing/2014/main" id="{D219E7B9-305E-BA0E-62C9-C94D853764F5}"/>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D233689-4940-AF3F-2AF0-6EBDD09336C0}"/>
              </a:ext>
            </a:extLst>
          </p:cNvPr>
          <p:cNvPicPr>
            <a:picLocks noChangeAspect="1"/>
          </p:cNvPicPr>
          <p:nvPr/>
        </p:nvPicPr>
        <p:blipFill>
          <a:blip r:embed="rId2"/>
          <a:stretch>
            <a:fillRect/>
          </a:stretch>
        </p:blipFill>
        <p:spPr>
          <a:xfrm>
            <a:off x="198261" y="1135144"/>
            <a:ext cx="8791807" cy="2250107"/>
          </a:xfrm>
          <a:prstGeom prst="rect">
            <a:avLst/>
          </a:prstGeom>
        </p:spPr>
      </p:pic>
      <p:pic>
        <p:nvPicPr>
          <p:cNvPr id="7" name="Picture 6">
            <a:extLst>
              <a:ext uri="{FF2B5EF4-FFF2-40B4-BE49-F238E27FC236}">
                <a16:creationId xmlns:a16="http://schemas.microsoft.com/office/drawing/2014/main" id="{A3A8E99A-1B1A-3D2C-849E-F0E90BDD9128}"/>
              </a:ext>
            </a:extLst>
          </p:cNvPr>
          <p:cNvPicPr>
            <a:picLocks noChangeAspect="1"/>
          </p:cNvPicPr>
          <p:nvPr/>
        </p:nvPicPr>
        <p:blipFill>
          <a:blip r:embed="rId3"/>
          <a:stretch>
            <a:fillRect/>
          </a:stretch>
        </p:blipFill>
        <p:spPr>
          <a:xfrm>
            <a:off x="529939" y="3429000"/>
            <a:ext cx="8400560" cy="1808662"/>
          </a:xfrm>
          <a:prstGeom prst="rect">
            <a:avLst/>
          </a:prstGeom>
        </p:spPr>
      </p:pic>
      <p:sp>
        <p:nvSpPr>
          <p:cNvPr id="8" name="TextBox 7">
            <a:extLst>
              <a:ext uri="{FF2B5EF4-FFF2-40B4-BE49-F238E27FC236}">
                <a16:creationId xmlns:a16="http://schemas.microsoft.com/office/drawing/2014/main" id="{7AB43B65-CFC4-D8A5-5535-F73A1642DDD4}"/>
              </a:ext>
            </a:extLst>
          </p:cNvPr>
          <p:cNvSpPr txBox="1"/>
          <p:nvPr/>
        </p:nvSpPr>
        <p:spPr>
          <a:xfrm>
            <a:off x="1258945" y="5325159"/>
            <a:ext cx="6432331" cy="646331"/>
          </a:xfrm>
          <a:prstGeom prst="rect">
            <a:avLst/>
          </a:prstGeom>
          <a:noFill/>
        </p:spPr>
        <p:txBody>
          <a:bodyPr wrap="square" rtlCol="0">
            <a:spAutoFit/>
          </a:bodyPr>
          <a:lstStyle/>
          <a:p>
            <a:r>
              <a:rPr lang="en-US" dirty="0"/>
              <a:t>Assume per year</a:t>
            </a:r>
          </a:p>
          <a:p>
            <a:r>
              <a:rPr lang="en-US" dirty="0"/>
              <a:t>Cost is very low</a:t>
            </a:r>
          </a:p>
        </p:txBody>
      </p:sp>
    </p:spTree>
    <p:extLst>
      <p:ext uri="{BB962C8B-B14F-4D97-AF65-F5344CB8AC3E}">
        <p14:creationId xmlns:p14="http://schemas.microsoft.com/office/powerpoint/2010/main" val="413561804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DF6F-C457-1E9E-2D49-CCF7D1E63ABD}"/>
              </a:ext>
            </a:extLst>
          </p:cNvPr>
          <p:cNvSpPr>
            <a:spLocks noGrp="1"/>
          </p:cNvSpPr>
          <p:nvPr>
            <p:ph type="title"/>
          </p:nvPr>
        </p:nvSpPr>
        <p:spPr/>
        <p:txBody>
          <a:bodyPr/>
          <a:lstStyle/>
          <a:p>
            <a:r>
              <a:rPr lang="en-US" dirty="0"/>
              <a:t>US Model for Solar and Battery</a:t>
            </a:r>
          </a:p>
        </p:txBody>
      </p:sp>
      <p:sp>
        <p:nvSpPr>
          <p:cNvPr id="3" name="Content Placeholder 2">
            <a:extLst>
              <a:ext uri="{FF2B5EF4-FFF2-40B4-BE49-F238E27FC236}">
                <a16:creationId xmlns:a16="http://schemas.microsoft.com/office/drawing/2014/main" id="{69DAE321-DF25-F2CD-1FBB-7CE4591A07F1}"/>
              </a:ext>
            </a:extLst>
          </p:cNvPr>
          <p:cNvSpPr>
            <a:spLocks noGrp="1"/>
          </p:cNvSpPr>
          <p:nvPr>
            <p:ph idx="1"/>
          </p:nvPr>
        </p:nvSpPr>
        <p:spPr>
          <a:xfrm>
            <a:off x="304801" y="1204862"/>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5B9F0422-5EF4-BEDF-8CCD-43AC90E711B5}"/>
              </a:ext>
            </a:extLst>
          </p:cNvPr>
          <p:cNvPicPr>
            <a:picLocks noChangeAspect="1"/>
          </p:cNvPicPr>
          <p:nvPr/>
        </p:nvPicPr>
        <p:blipFill>
          <a:blip r:embed="rId2"/>
          <a:stretch>
            <a:fillRect/>
          </a:stretch>
        </p:blipFill>
        <p:spPr>
          <a:xfrm>
            <a:off x="997170" y="1545020"/>
            <a:ext cx="6580993" cy="830035"/>
          </a:xfrm>
          <a:prstGeom prst="rect">
            <a:avLst/>
          </a:prstGeom>
        </p:spPr>
      </p:pic>
      <p:pic>
        <p:nvPicPr>
          <p:cNvPr id="7" name="Picture 6">
            <a:extLst>
              <a:ext uri="{FF2B5EF4-FFF2-40B4-BE49-F238E27FC236}">
                <a16:creationId xmlns:a16="http://schemas.microsoft.com/office/drawing/2014/main" id="{2B888B23-5CA5-EB6F-4691-CFD478E1CFB1}"/>
              </a:ext>
            </a:extLst>
          </p:cNvPr>
          <p:cNvPicPr>
            <a:picLocks noChangeAspect="1"/>
          </p:cNvPicPr>
          <p:nvPr/>
        </p:nvPicPr>
        <p:blipFill>
          <a:blip r:embed="rId3"/>
          <a:stretch>
            <a:fillRect/>
          </a:stretch>
        </p:blipFill>
        <p:spPr>
          <a:xfrm>
            <a:off x="997170" y="2752730"/>
            <a:ext cx="6444154" cy="3199387"/>
          </a:xfrm>
          <a:prstGeom prst="rect">
            <a:avLst/>
          </a:prstGeom>
        </p:spPr>
      </p:pic>
      <p:cxnSp>
        <p:nvCxnSpPr>
          <p:cNvPr id="6" name="Straight Arrow Connector 5">
            <a:extLst>
              <a:ext uri="{FF2B5EF4-FFF2-40B4-BE49-F238E27FC236}">
                <a16:creationId xmlns:a16="http://schemas.microsoft.com/office/drawing/2014/main" id="{CF9711E3-D813-FDA1-1328-14A671FE23BF}"/>
              </a:ext>
            </a:extLst>
          </p:cNvPr>
          <p:cNvCxnSpPr/>
          <p:nvPr/>
        </p:nvCxnSpPr>
        <p:spPr>
          <a:xfrm flipH="1">
            <a:off x="6833937" y="2752730"/>
            <a:ext cx="1318661" cy="13331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4820351"/>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67D14-7243-6F79-2A8D-F92E28BA4B79}"/>
              </a:ext>
            </a:extLst>
          </p:cNvPr>
          <p:cNvSpPr>
            <a:spLocks noGrp="1"/>
          </p:cNvSpPr>
          <p:nvPr>
            <p:ph type="title"/>
          </p:nvPr>
        </p:nvSpPr>
        <p:spPr/>
        <p:txBody>
          <a:bodyPr/>
          <a:lstStyle/>
          <a:p>
            <a:r>
              <a:rPr lang="en-US" dirty="0"/>
              <a:t>Total Capital Expenditures</a:t>
            </a:r>
          </a:p>
        </p:txBody>
      </p:sp>
      <p:sp>
        <p:nvSpPr>
          <p:cNvPr id="3" name="Content Placeholder 2">
            <a:extLst>
              <a:ext uri="{FF2B5EF4-FFF2-40B4-BE49-F238E27FC236}">
                <a16:creationId xmlns:a16="http://schemas.microsoft.com/office/drawing/2014/main" id="{58FF0AF5-5A1A-1556-E688-1CC243F28521}"/>
              </a:ext>
            </a:extLst>
          </p:cNvPr>
          <p:cNvSpPr>
            <a:spLocks noGrp="1"/>
          </p:cNvSpPr>
          <p:nvPr>
            <p:ph idx="1"/>
          </p:nvPr>
        </p:nvSpPr>
        <p:spPr>
          <a:xfrm>
            <a:off x="304801" y="1200049"/>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72F62A6B-B3A0-0C23-3397-27EA8A857ADA}"/>
              </a:ext>
            </a:extLst>
          </p:cNvPr>
          <p:cNvPicPr>
            <a:picLocks noChangeAspect="1"/>
          </p:cNvPicPr>
          <p:nvPr/>
        </p:nvPicPr>
        <p:blipFill>
          <a:blip r:embed="rId2"/>
          <a:stretch>
            <a:fillRect/>
          </a:stretch>
        </p:blipFill>
        <p:spPr>
          <a:xfrm>
            <a:off x="801270" y="1209675"/>
            <a:ext cx="6613669" cy="3358415"/>
          </a:xfrm>
          <a:prstGeom prst="rect">
            <a:avLst/>
          </a:prstGeom>
        </p:spPr>
      </p:pic>
      <p:sp>
        <p:nvSpPr>
          <p:cNvPr id="6" name="TextBox 5">
            <a:extLst>
              <a:ext uri="{FF2B5EF4-FFF2-40B4-BE49-F238E27FC236}">
                <a16:creationId xmlns:a16="http://schemas.microsoft.com/office/drawing/2014/main" id="{E30BA3DF-EB59-D156-89EF-9D835938FF9C}"/>
              </a:ext>
            </a:extLst>
          </p:cNvPr>
          <p:cNvSpPr txBox="1"/>
          <p:nvPr/>
        </p:nvSpPr>
        <p:spPr>
          <a:xfrm>
            <a:off x="1024759" y="4903076"/>
            <a:ext cx="7157544" cy="923330"/>
          </a:xfrm>
          <a:prstGeom prst="rect">
            <a:avLst/>
          </a:prstGeom>
          <a:noFill/>
        </p:spPr>
        <p:txBody>
          <a:bodyPr wrap="square" rtlCol="0">
            <a:spAutoFit/>
          </a:bodyPr>
          <a:lstStyle/>
          <a:p>
            <a:r>
              <a:rPr lang="en-US" dirty="0"/>
              <a:t>Battery Cost – 306,827</a:t>
            </a:r>
          </a:p>
          <a:p>
            <a:r>
              <a:rPr lang="en-US" dirty="0"/>
              <a:t>MWH – 800</a:t>
            </a:r>
          </a:p>
          <a:p>
            <a:r>
              <a:rPr lang="en-US" dirty="0"/>
              <a:t>Cost per kWh --  $ 383.5</a:t>
            </a:r>
          </a:p>
        </p:txBody>
      </p:sp>
      <p:cxnSp>
        <p:nvCxnSpPr>
          <p:cNvPr id="7" name="Straight Arrow Connector 6">
            <a:extLst>
              <a:ext uri="{FF2B5EF4-FFF2-40B4-BE49-F238E27FC236}">
                <a16:creationId xmlns:a16="http://schemas.microsoft.com/office/drawing/2014/main" id="{9CD2D9E7-2296-CE0C-D6A4-2E3A546D2AA1}"/>
              </a:ext>
            </a:extLst>
          </p:cNvPr>
          <p:cNvCxnSpPr/>
          <p:nvPr/>
        </p:nvCxnSpPr>
        <p:spPr>
          <a:xfrm flipH="1">
            <a:off x="6997566" y="654518"/>
            <a:ext cx="1184737" cy="24785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73646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135AD-8BAF-C8F5-D327-CC30C81C835B}"/>
              </a:ext>
            </a:extLst>
          </p:cNvPr>
          <p:cNvSpPr>
            <a:spLocks noGrp="1"/>
          </p:cNvSpPr>
          <p:nvPr>
            <p:ph type="title"/>
          </p:nvPr>
        </p:nvSpPr>
        <p:spPr/>
        <p:txBody>
          <a:bodyPr/>
          <a:lstStyle/>
          <a:p>
            <a:r>
              <a:rPr lang="en-US" dirty="0"/>
              <a:t>Mongolia Cost 2020</a:t>
            </a:r>
          </a:p>
        </p:txBody>
      </p:sp>
      <p:sp>
        <p:nvSpPr>
          <p:cNvPr id="3" name="Content Placeholder 2">
            <a:extLst>
              <a:ext uri="{FF2B5EF4-FFF2-40B4-BE49-F238E27FC236}">
                <a16:creationId xmlns:a16="http://schemas.microsoft.com/office/drawing/2014/main" id="{C10353C0-37E5-D5D1-EE5C-1919FC0F439C}"/>
              </a:ext>
            </a:extLst>
          </p:cNvPr>
          <p:cNvSpPr>
            <a:spLocks noGrp="1"/>
          </p:cNvSpPr>
          <p:nvPr>
            <p:ph idx="1"/>
          </p:nvPr>
        </p:nvSpPr>
        <p:spPr>
          <a:xfrm>
            <a:off x="304801" y="1214488"/>
            <a:ext cx="8316686" cy="4693104"/>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D8A97808-6F28-83FA-D791-C9ACFEFB53A6}"/>
              </a:ext>
            </a:extLst>
          </p:cNvPr>
          <p:cNvPicPr>
            <a:picLocks noChangeAspect="1"/>
          </p:cNvPicPr>
          <p:nvPr/>
        </p:nvPicPr>
        <p:blipFill>
          <a:blip r:embed="rId2"/>
          <a:stretch>
            <a:fillRect/>
          </a:stretch>
        </p:blipFill>
        <p:spPr>
          <a:xfrm>
            <a:off x="977717" y="1047647"/>
            <a:ext cx="7173326" cy="2791215"/>
          </a:xfrm>
          <a:prstGeom prst="rect">
            <a:avLst/>
          </a:prstGeom>
        </p:spPr>
      </p:pic>
      <p:pic>
        <p:nvPicPr>
          <p:cNvPr id="7" name="Picture 6">
            <a:extLst>
              <a:ext uri="{FF2B5EF4-FFF2-40B4-BE49-F238E27FC236}">
                <a16:creationId xmlns:a16="http://schemas.microsoft.com/office/drawing/2014/main" id="{BE6BAE68-F01F-D17D-9F59-1452CD6C6501}"/>
              </a:ext>
            </a:extLst>
          </p:cNvPr>
          <p:cNvPicPr>
            <a:picLocks noChangeAspect="1"/>
          </p:cNvPicPr>
          <p:nvPr/>
        </p:nvPicPr>
        <p:blipFill>
          <a:blip r:embed="rId3"/>
          <a:stretch>
            <a:fillRect/>
          </a:stretch>
        </p:blipFill>
        <p:spPr>
          <a:xfrm>
            <a:off x="992957" y="2894031"/>
            <a:ext cx="7368676" cy="3621068"/>
          </a:xfrm>
          <a:prstGeom prst="rect">
            <a:avLst/>
          </a:prstGeom>
        </p:spPr>
      </p:pic>
      <p:cxnSp>
        <p:nvCxnSpPr>
          <p:cNvPr id="6" name="Straight Arrow Connector 5">
            <a:extLst>
              <a:ext uri="{FF2B5EF4-FFF2-40B4-BE49-F238E27FC236}">
                <a16:creationId xmlns:a16="http://schemas.microsoft.com/office/drawing/2014/main" id="{416E5028-24A3-767F-2658-52B7A8903E14}"/>
              </a:ext>
            </a:extLst>
          </p:cNvPr>
          <p:cNvCxnSpPr/>
          <p:nvPr/>
        </p:nvCxnSpPr>
        <p:spPr>
          <a:xfrm flipH="1">
            <a:off x="2858703" y="385011"/>
            <a:ext cx="2800952" cy="1713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033721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63F9A-B4C3-623A-89B5-2723B47FD3A6}"/>
              </a:ext>
            </a:extLst>
          </p:cNvPr>
          <p:cNvSpPr>
            <a:spLocks noGrp="1"/>
          </p:cNvSpPr>
          <p:nvPr>
            <p:ph type="title"/>
          </p:nvPr>
        </p:nvSpPr>
        <p:spPr/>
        <p:txBody>
          <a:bodyPr/>
          <a:lstStyle/>
          <a:p>
            <a:r>
              <a:rPr lang="en-US" dirty="0"/>
              <a:t>Mongolia Cost Components</a:t>
            </a:r>
          </a:p>
        </p:txBody>
      </p:sp>
      <p:sp>
        <p:nvSpPr>
          <p:cNvPr id="3" name="Content Placeholder 2">
            <a:extLst>
              <a:ext uri="{FF2B5EF4-FFF2-40B4-BE49-F238E27FC236}">
                <a16:creationId xmlns:a16="http://schemas.microsoft.com/office/drawing/2014/main" id="{532AD178-9E3B-E42F-9912-6013A052BAA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436214CE-D077-EBA2-0426-F3DDA70A7025}"/>
              </a:ext>
            </a:extLst>
          </p:cNvPr>
          <p:cNvPicPr>
            <a:picLocks noChangeAspect="1"/>
          </p:cNvPicPr>
          <p:nvPr/>
        </p:nvPicPr>
        <p:blipFill>
          <a:blip r:embed="rId2"/>
          <a:stretch>
            <a:fillRect/>
          </a:stretch>
        </p:blipFill>
        <p:spPr>
          <a:xfrm>
            <a:off x="582366" y="1720092"/>
            <a:ext cx="7979267" cy="4351525"/>
          </a:xfrm>
          <a:prstGeom prst="rect">
            <a:avLst/>
          </a:prstGeom>
        </p:spPr>
      </p:pic>
    </p:spTree>
    <p:extLst>
      <p:ext uri="{BB962C8B-B14F-4D97-AF65-F5344CB8AC3E}">
        <p14:creationId xmlns:p14="http://schemas.microsoft.com/office/powerpoint/2010/main" val="94177424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1689-BA7C-297D-75BC-8B573215DF48}"/>
              </a:ext>
            </a:extLst>
          </p:cNvPr>
          <p:cNvSpPr>
            <a:spLocks noGrp="1"/>
          </p:cNvSpPr>
          <p:nvPr>
            <p:ph type="title"/>
          </p:nvPr>
        </p:nvSpPr>
        <p:spPr/>
        <p:txBody>
          <a:bodyPr>
            <a:normAutofit fontScale="90000"/>
          </a:bodyPr>
          <a:lstStyle/>
          <a:p>
            <a:r>
              <a:rPr lang="en-US" dirty="0"/>
              <a:t>Example – Start with Solar and Note Assumption of Long Battery Life</a:t>
            </a:r>
          </a:p>
        </p:txBody>
      </p:sp>
      <p:pic>
        <p:nvPicPr>
          <p:cNvPr id="5" name="Picture 4">
            <a:extLst>
              <a:ext uri="{FF2B5EF4-FFF2-40B4-BE49-F238E27FC236}">
                <a16:creationId xmlns:a16="http://schemas.microsoft.com/office/drawing/2014/main" id="{0AB12B08-2001-EF38-63A4-5E03F3A99F11}"/>
              </a:ext>
            </a:extLst>
          </p:cNvPr>
          <p:cNvPicPr>
            <a:picLocks noChangeAspect="1"/>
          </p:cNvPicPr>
          <p:nvPr/>
        </p:nvPicPr>
        <p:blipFill>
          <a:blip r:embed="rId2"/>
          <a:stretch>
            <a:fillRect/>
          </a:stretch>
        </p:blipFill>
        <p:spPr>
          <a:xfrm>
            <a:off x="1162050" y="2162175"/>
            <a:ext cx="6819900" cy="2533650"/>
          </a:xfrm>
          <a:prstGeom prst="rect">
            <a:avLst/>
          </a:prstGeom>
        </p:spPr>
      </p:pic>
    </p:spTree>
    <p:extLst>
      <p:ext uri="{BB962C8B-B14F-4D97-AF65-F5344CB8AC3E}">
        <p14:creationId xmlns:p14="http://schemas.microsoft.com/office/powerpoint/2010/main" val="1110009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51A5-D386-B90A-2F99-DD6DDC0570EA}"/>
              </a:ext>
            </a:extLst>
          </p:cNvPr>
          <p:cNvSpPr>
            <a:spLocks noGrp="1"/>
          </p:cNvSpPr>
          <p:nvPr>
            <p:ph type="title"/>
          </p:nvPr>
        </p:nvSpPr>
        <p:spPr/>
        <p:txBody>
          <a:bodyPr>
            <a:normAutofit fontScale="90000"/>
          </a:bodyPr>
          <a:lstStyle/>
          <a:p>
            <a:r>
              <a:rPr lang="en-US" dirty="0"/>
              <a:t>Even as a Banker, the First thing I do is look at hourly solar data and get dates</a:t>
            </a:r>
          </a:p>
        </p:txBody>
      </p:sp>
      <p:sp>
        <p:nvSpPr>
          <p:cNvPr id="7" name="Content Placeholder 6">
            <a:extLst>
              <a:ext uri="{FF2B5EF4-FFF2-40B4-BE49-F238E27FC236}">
                <a16:creationId xmlns:a16="http://schemas.microsoft.com/office/drawing/2014/main" id="{FC7E48F5-0891-2AB9-1C72-ECF7A26776D8}"/>
              </a:ext>
            </a:extLst>
          </p:cNvPr>
          <p:cNvSpPr>
            <a:spLocks noGrp="1"/>
          </p:cNvSpPr>
          <p:nvPr>
            <p:ph idx="1"/>
          </p:nvPr>
        </p:nvSpPr>
        <p:spPr/>
        <p:txBody>
          <a:bodyPr/>
          <a:lstStyle/>
          <a:p>
            <a:r>
              <a:rPr lang="en-US" dirty="0"/>
              <a:t>Once you get the dates right you can do a lot.</a:t>
            </a:r>
          </a:p>
          <a:p>
            <a:r>
              <a:rPr lang="en-US" dirty="0"/>
              <a:t>Use Generic Macro for Date Format and 1/24 for increment</a:t>
            </a:r>
          </a:p>
          <a:p>
            <a:r>
              <a:rPr lang="en-US" dirty="0"/>
              <a:t>Use Lookup function to compare dates and understand variability</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8" name="Content Placeholder 4">
            <a:extLst>
              <a:ext uri="{FF2B5EF4-FFF2-40B4-BE49-F238E27FC236}">
                <a16:creationId xmlns:a16="http://schemas.microsoft.com/office/drawing/2014/main" id="{2C191821-82C3-14B3-3120-65DFA570A95A}"/>
              </a:ext>
            </a:extLst>
          </p:cNvPr>
          <p:cNvPicPr>
            <a:picLocks noChangeAspect="1"/>
          </p:cNvPicPr>
          <p:nvPr/>
        </p:nvPicPr>
        <p:blipFill>
          <a:blip r:embed="rId2"/>
          <a:stretch>
            <a:fillRect/>
          </a:stretch>
        </p:blipFill>
        <p:spPr>
          <a:xfrm>
            <a:off x="375385" y="2333883"/>
            <a:ext cx="7947426" cy="3791313"/>
          </a:xfrm>
          <a:prstGeom prst="rect">
            <a:avLst/>
          </a:prstGeom>
        </p:spPr>
      </p:pic>
      <p:pic>
        <p:nvPicPr>
          <p:cNvPr id="10" name="Picture 9">
            <a:extLst>
              <a:ext uri="{FF2B5EF4-FFF2-40B4-BE49-F238E27FC236}">
                <a16:creationId xmlns:a16="http://schemas.microsoft.com/office/drawing/2014/main" id="{C02E3DDA-713E-F4C4-19BC-30DC4D43D2E5}"/>
              </a:ext>
            </a:extLst>
          </p:cNvPr>
          <p:cNvPicPr>
            <a:picLocks noChangeAspect="1"/>
          </p:cNvPicPr>
          <p:nvPr/>
        </p:nvPicPr>
        <p:blipFill>
          <a:blip r:embed="rId3"/>
          <a:stretch>
            <a:fillRect/>
          </a:stretch>
        </p:blipFill>
        <p:spPr>
          <a:xfrm>
            <a:off x="6215405" y="987258"/>
            <a:ext cx="2266967" cy="914407"/>
          </a:xfrm>
          <a:prstGeom prst="rect">
            <a:avLst/>
          </a:prstGeom>
        </p:spPr>
      </p:pic>
    </p:spTree>
    <p:extLst>
      <p:ext uri="{BB962C8B-B14F-4D97-AF65-F5344CB8AC3E}">
        <p14:creationId xmlns:p14="http://schemas.microsoft.com/office/powerpoint/2010/main" val="166879281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1</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Note the lifetime and the battery duration</a:t>
            </a:r>
          </a:p>
          <a:p>
            <a:r>
              <a:rPr lang="en-US" dirty="0"/>
              <a:t>Also note the oversize</a:t>
            </a:r>
          </a:p>
        </p:txBody>
      </p:sp>
      <p:pic>
        <p:nvPicPr>
          <p:cNvPr id="5" name="Picture 4">
            <a:extLst>
              <a:ext uri="{FF2B5EF4-FFF2-40B4-BE49-F238E27FC236}">
                <a16:creationId xmlns:a16="http://schemas.microsoft.com/office/drawing/2014/main" id="{F00EA642-12BA-F9FA-435B-C8F36E01252B}"/>
              </a:ext>
            </a:extLst>
          </p:cNvPr>
          <p:cNvPicPr>
            <a:picLocks noChangeAspect="1"/>
          </p:cNvPicPr>
          <p:nvPr/>
        </p:nvPicPr>
        <p:blipFill>
          <a:blip r:embed="rId2"/>
          <a:stretch>
            <a:fillRect/>
          </a:stretch>
        </p:blipFill>
        <p:spPr>
          <a:xfrm>
            <a:off x="629587" y="2441006"/>
            <a:ext cx="7875549" cy="2860687"/>
          </a:xfrm>
          <a:prstGeom prst="rect">
            <a:avLst/>
          </a:prstGeom>
        </p:spPr>
      </p:pic>
    </p:spTree>
    <p:extLst>
      <p:ext uri="{BB962C8B-B14F-4D97-AF65-F5344CB8AC3E}">
        <p14:creationId xmlns:p14="http://schemas.microsoft.com/office/powerpoint/2010/main" val="195658616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929A9-D2B4-FDF7-F015-EFC6A02C31E6}"/>
              </a:ext>
            </a:extLst>
          </p:cNvPr>
          <p:cNvSpPr>
            <a:spLocks noGrp="1"/>
          </p:cNvSpPr>
          <p:nvPr>
            <p:ph type="title"/>
          </p:nvPr>
        </p:nvSpPr>
        <p:spPr/>
        <p:txBody>
          <a:bodyPr/>
          <a:lstStyle/>
          <a:p>
            <a:r>
              <a:rPr lang="en-US" dirty="0"/>
              <a:t>Example of Battery Cost – Part 2</a:t>
            </a:r>
          </a:p>
        </p:txBody>
      </p:sp>
      <p:sp>
        <p:nvSpPr>
          <p:cNvPr id="3" name="Text Placeholder 2">
            <a:extLst>
              <a:ext uri="{FF2B5EF4-FFF2-40B4-BE49-F238E27FC236}">
                <a16:creationId xmlns:a16="http://schemas.microsoft.com/office/drawing/2014/main" id="{EC630E4C-1CB0-15A5-8CAE-EF0A62DA74F7}"/>
              </a:ext>
            </a:extLst>
          </p:cNvPr>
          <p:cNvSpPr>
            <a:spLocks noGrp="1"/>
          </p:cNvSpPr>
          <p:nvPr>
            <p:ph idx="1"/>
          </p:nvPr>
        </p:nvSpPr>
        <p:spPr/>
        <p:txBody>
          <a:bodyPr/>
          <a:lstStyle/>
          <a:p>
            <a:r>
              <a:rPr lang="en-US" dirty="0"/>
              <a:t>Most of the cost is the battery management cost</a:t>
            </a:r>
          </a:p>
        </p:txBody>
      </p:sp>
      <p:pic>
        <p:nvPicPr>
          <p:cNvPr id="6" name="Picture 5">
            <a:extLst>
              <a:ext uri="{FF2B5EF4-FFF2-40B4-BE49-F238E27FC236}">
                <a16:creationId xmlns:a16="http://schemas.microsoft.com/office/drawing/2014/main" id="{8A7F9EAA-DB5D-C754-C9F8-D09A67E3BBFF}"/>
              </a:ext>
            </a:extLst>
          </p:cNvPr>
          <p:cNvPicPr>
            <a:picLocks noChangeAspect="1"/>
          </p:cNvPicPr>
          <p:nvPr/>
        </p:nvPicPr>
        <p:blipFill>
          <a:blip r:embed="rId2"/>
          <a:stretch>
            <a:fillRect/>
          </a:stretch>
        </p:blipFill>
        <p:spPr>
          <a:xfrm>
            <a:off x="335151" y="1588850"/>
            <a:ext cx="8286537" cy="4643201"/>
          </a:xfrm>
          <a:prstGeom prst="rect">
            <a:avLst/>
          </a:prstGeom>
        </p:spPr>
      </p:pic>
      <p:cxnSp>
        <p:nvCxnSpPr>
          <p:cNvPr id="5" name="Straight Arrow Connector 4">
            <a:extLst>
              <a:ext uri="{FF2B5EF4-FFF2-40B4-BE49-F238E27FC236}">
                <a16:creationId xmlns:a16="http://schemas.microsoft.com/office/drawing/2014/main" id="{C1BB34E0-F6EA-C9E5-3DE2-3702AA540642}"/>
              </a:ext>
            </a:extLst>
          </p:cNvPr>
          <p:cNvCxnSpPr/>
          <p:nvPr/>
        </p:nvCxnSpPr>
        <p:spPr>
          <a:xfrm flipH="1">
            <a:off x="5625966" y="1020278"/>
            <a:ext cx="1169470" cy="47500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52454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4A8A-B437-441C-15B2-C619DEA25D96}"/>
              </a:ext>
            </a:extLst>
          </p:cNvPr>
          <p:cNvSpPr>
            <a:spLocks noGrp="1"/>
          </p:cNvSpPr>
          <p:nvPr>
            <p:ph type="title"/>
          </p:nvPr>
        </p:nvSpPr>
        <p:spPr/>
        <p:txBody>
          <a:bodyPr/>
          <a:lstStyle/>
          <a:p>
            <a:r>
              <a:rPr lang="en-US" dirty="0"/>
              <a:t>O&amp;M Cost</a:t>
            </a:r>
          </a:p>
        </p:txBody>
      </p:sp>
      <p:sp>
        <p:nvSpPr>
          <p:cNvPr id="3" name="Text Placeholder 2">
            <a:extLst>
              <a:ext uri="{FF2B5EF4-FFF2-40B4-BE49-F238E27FC236}">
                <a16:creationId xmlns:a16="http://schemas.microsoft.com/office/drawing/2014/main" id="{A4A7901C-6974-1654-A7C5-E43579EB4FA4}"/>
              </a:ext>
            </a:extLst>
          </p:cNvPr>
          <p:cNvSpPr>
            <a:spLocks noGrp="1"/>
          </p:cNvSpPr>
          <p:nvPr>
            <p:ph idx="1"/>
          </p:nvPr>
        </p:nvSpPr>
        <p:spPr/>
        <p:txBody>
          <a:bodyPr/>
          <a:lstStyle/>
          <a:p>
            <a:r>
              <a:rPr lang="en-US" dirty="0"/>
              <a:t>O&amp;M cost 1.06% of total </a:t>
            </a:r>
            <a:r>
              <a:rPr lang="en-US"/>
              <a:t>capital expenditure</a:t>
            </a:r>
            <a:endParaRPr lang="en-US" dirty="0"/>
          </a:p>
        </p:txBody>
      </p:sp>
      <p:pic>
        <p:nvPicPr>
          <p:cNvPr id="5" name="Picture 4">
            <a:extLst>
              <a:ext uri="{FF2B5EF4-FFF2-40B4-BE49-F238E27FC236}">
                <a16:creationId xmlns:a16="http://schemas.microsoft.com/office/drawing/2014/main" id="{ABC2EE31-8CC0-8D6A-EBBA-6C3EEA118889}"/>
              </a:ext>
            </a:extLst>
          </p:cNvPr>
          <p:cNvPicPr>
            <a:picLocks noChangeAspect="1"/>
          </p:cNvPicPr>
          <p:nvPr/>
        </p:nvPicPr>
        <p:blipFill>
          <a:blip r:embed="rId2"/>
          <a:stretch>
            <a:fillRect/>
          </a:stretch>
        </p:blipFill>
        <p:spPr>
          <a:xfrm>
            <a:off x="124379" y="1723201"/>
            <a:ext cx="8589853" cy="3679571"/>
          </a:xfrm>
          <a:prstGeom prst="rect">
            <a:avLst/>
          </a:prstGeom>
        </p:spPr>
      </p:pic>
    </p:spTree>
    <p:extLst>
      <p:ext uri="{BB962C8B-B14F-4D97-AF65-F5344CB8AC3E}">
        <p14:creationId xmlns:p14="http://schemas.microsoft.com/office/powerpoint/2010/main" val="1678691281"/>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CD685F-19DB-413A-9E5D-DC765FDB1758}"/>
              </a:ext>
            </a:extLst>
          </p:cNvPr>
          <p:cNvSpPr>
            <a:spLocks noGrp="1"/>
          </p:cNvSpPr>
          <p:nvPr>
            <p:ph type="title"/>
          </p:nvPr>
        </p:nvSpPr>
        <p:spPr/>
        <p:txBody>
          <a:bodyPr/>
          <a:lstStyle/>
          <a:p>
            <a:r>
              <a:rPr lang="en-US" dirty="0"/>
              <a:t>Cost Targets for Flow Batteries</a:t>
            </a:r>
            <a:endParaRPr lang="en-CH" dirty="0"/>
          </a:p>
        </p:txBody>
      </p:sp>
      <p:sp>
        <p:nvSpPr>
          <p:cNvPr id="2" name="Content Placeholder 1">
            <a:extLst>
              <a:ext uri="{FF2B5EF4-FFF2-40B4-BE49-F238E27FC236}">
                <a16:creationId xmlns:a16="http://schemas.microsoft.com/office/drawing/2014/main" id="{FAADBE74-F1D8-40A7-9BE9-FB202FDE73BE}"/>
              </a:ext>
            </a:extLst>
          </p:cNvPr>
          <p:cNvSpPr>
            <a:spLocks noGrp="1"/>
          </p:cNvSpPr>
          <p:nvPr>
            <p:ph idx="1"/>
          </p:nvPr>
        </p:nvSpPr>
        <p:spPr/>
        <p:txBody>
          <a:bodyPr>
            <a:normAutofit/>
          </a:bodyPr>
          <a:lstStyle/>
          <a:p>
            <a:r>
              <a:rPr lang="en-US" dirty="0"/>
              <a:t>Capital costs for Flow Batteries are expected to be broadly similar to lithium-ion costs over the long term and at similar scale. </a:t>
            </a:r>
          </a:p>
          <a:p>
            <a:r>
              <a:rPr lang="en-US" dirty="0"/>
              <a:t>Most flow battery companies have $100 / kwh capital cost as a target in their minds or one that they’ve publicly talked about. (ARPA-E has used $100 / kwh as a target.) </a:t>
            </a:r>
          </a:p>
          <a:p>
            <a:r>
              <a:rPr lang="en-US" dirty="0"/>
              <a:t>Because a flow battery or compressed air system lasts for so many more cycles, the overall cost of electricity is likely to be many times lower.</a:t>
            </a:r>
            <a:endParaRPr lang="en-CH" dirty="0"/>
          </a:p>
        </p:txBody>
      </p:sp>
      <p:sp>
        <p:nvSpPr>
          <p:cNvPr id="4" name="Slide Number Placeholder 3">
            <a:extLst>
              <a:ext uri="{FF2B5EF4-FFF2-40B4-BE49-F238E27FC236}">
                <a16:creationId xmlns:a16="http://schemas.microsoft.com/office/drawing/2014/main" id="{029C60AE-2688-45DD-89FE-364B16FFCBF6}"/>
              </a:ext>
            </a:extLst>
          </p:cNvPr>
          <p:cNvSpPr>
            <a:spLocks noGrp="1"/>
          </p:cNvSpPr>
          <p:nvPr>
            <p:ph type="sldNum" sz="quarter" idx="12"/>
          </p:nvPr>
        </p:nvSpPr>
        <p:spPr/>
        <p:txBody>
          <a:bodyPr/>
          <a:lstStyle/>
          <a:p>
            <a:pPr algn="ctr"/>
            <a:fld id="{0C3A1854-6B63-4059-B360-A3C4972BF0FC}" type="slidenum">
              <a:rPr lang="ko-KR" altLang="en-US" smtClean="0"/>
              <a:pPr algn="ctr"/>
              <a:t>323</a:t>
            </a:fld>
            <a:endParaRPr lang="ko-KR" altLang="en-US" dirty="0"/>
          </a:p>
        </p:txBody>
      </p:sp>
    </p:spTree>
    <p:extLst>
      <p:ext uri="{BB962C8B-B14F-4D97-AF65-F5344CB8AC3E}">
        <p14:creationId xmlns:p14="http://schemas.microsoft.com/office/powerpoint/2010/main" val="105416202"/>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BC64DF6-67D2-AB4F-B035-A3F5545B54EA}"/>
              </a:ext>
            </a:extLst>
          </p:cNvPr>
          <p:cNvSpPr>
            <a:spLocks noGrp="1"/>
          </p:cNvSpPr>
          <p:nvPr>
            <p:ph type="ctrTitle"/>
          </p:nvPr>
        </p:nvSpPr>
        <p:spPr>
          <a:xfrm>
            <a:off x="597728" y="2308043"/>
            <a:ext cx="5316996" cy="2408335"/>
          </a:xfrm>
        </p:spPr>
        <p:txBody>
          <a:bodyPr>
            <a:normAutofit/>
          </a:bodyPr>
          <a:lstStyle/>
          <a:p>
            <a:r>
              <a:rPr lang="en-US" dirty="0"/>
              <a:t>PPA Agreements with Renewable and Batteries	</a:t>
            </a:r>
          </a:p>
        </p:txBody>
      </p:sp>
    </p:spTree>
    <p:extLst>
      <p:ext uri="{BB962C8B-B14F-4D97-AF65-F5344CB8AC3E}">
        <p14:creationId xmlns:p14="http://schemas.microsoft.com/office/powerpoint/2010/main" val="158392523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40FA90-83D3-4EBC-B381-931B7BD5DC9D}"/>
              </a:ext>
            </a:extLst>
          </p:cNvPr>
          <p:cNvSpPr>
            <a:spLocks noGrp="1"/>
          </p:cNvSpPr>
          <p:nvPr>
            <p:ph type="title"/>
          </p:nvPr>
        </p:nvSpPr>
        <p:spPr/>
        <p:txBody>
          <a:bodyPr>
            <a:normAutofit/>
          </a:bodyPr>
          <a:lstStyle/>
          <a:p>
            <a:r>
              <a:rPr lang="en-US" dirty="0"/>
              <a:t>Battery and Firemen versus Truck Drivers</a:t>
            </a:r>
          </a:p>
        </p:txBody>
      </p:sp>
      <p:sp>
        <p:nvSpPr>
          <p:cNvPr id="2" name="Content Placeholder 1">
            <a:extLst>
              <a:ext uri="{FF2B5EF4-FFF2-40B4-BE49-F238E27FC236}">
                <a16:creationId xmlns:a16="http://schemas.microsoft.com/office/drawing/2014/main" id="{948D7ABD-1993-457B-B1A8-028F199AB243}"/>
              </a:ext>
            </a:extLst>
          </p:cNvPr>
          <p:cNvSpPr>
            <a:spLocks noGrp="1"/>
          </p:cNvSpPr>
          <p:nvPr>
            <p:ph idx="1"/>
          </p:nvPr>
        </p:nvSpPr>
        <p:spPr/>
        <p:txBody>
          <a:bodyPr>
            <a:normAutofit/>
          </a:bodyPr>
          <a:lstStyle/>
          <a:p>
            <a:r>
              <a:rPr lang="en-US" dirty="0"/>
              <a:t>Capacity Price and Artificial Markets</a:t>
            </a:r>
          </a:p>
          <a:p>
            <a:pPr lvl="1"/>
            <a:r>
              <a:rPr lang="en-US" dirty="0"/>
              <a:t>When capacity is available, you can receive revenues no matter whether you use the capacity for revenues, this can be added</a:t>
            </a:r>
          </a:p>
          <a:p>
            <a:pPr lvl="1"/>
            <a:r>
              <a:rPr lang="en-US" dirty="0"/>
              <a:t>Some ancillary services may be like capacity where if you have the service available, you can earn money whether you use the capacity to produce energy</a:t>
            </a:r>
          </a:p>
          <a:p>
            <a:r>
              <a:rPr lang="en-US" dirty="0"/>
              <a:t>Think of Firemen (Firehouse Effect)</a:t>
            </a:r>
          </a:p>
          <a:p>
            <a:pPr lvl="1"/>
            <a:r>
              <a:rPr lang="en-US" dirty="0"/>
              <a:t>You pay them and need them to be ready</a:t>
            </a:r>
          </a:p>
          <a:p>
            <a:pPr lvl="1"/>
            <a:r>
              <a:rPr lang="en-US" dirty="0"/>
              <a:t>But if they are putting out a fire, they cannot be used for another fire</a:t>
            </a:r>
          </a:p>
          <a:p>
            <a:pPr lvl="1"/>
            <a:r>
              <a:rPr lang="en-US" dirty="0"/>
              <a:t>They receive capacity payments and must be available</a:t>
            </a:r>
          </a:p>
          <a:p>
            <a:pPr lvl="1"/>
            <a:r>
              <a:rPr lang="en-US" dirty="0"/>
              <a:t>You cannot really pay them on the volume of fires the</a:t>
            </a:r>
          </a:p>
          <a:p>
            <a:pPr lvl="1"/>
            <a:endParaRPr lang="en-US" dirty="0"/>
          </a:p>
        </p:txBody>
      </p:sp>
      <p:sp>
        <p:nvSpPr>
          <p:cNvPr id="4" name="Slide Number Placeholder 3">
            <a:extLst>
              <a:ext uri="{FF2B5EF4-FFF2-40B4-BE49-F238E27FC236}">
                <a16:creationId xmlns:a16="http://schemas.microsoft.com/office/drawing/2014/main" id="{EF0A5E8B-2909-4DA4-A6DB-D87636B02420}"/>
              </a:ext>
            </a:extLst>
          </p:cNvPr>
          <p:cNvSpPr>
            <a:spLocks noGrp="1"/>
          </p:cNvSpPr>
          <p:nvPr>
            <p:ph type="sldNum" sz="quarter" idx="12"/>
          </p:nvPr>
        </p:nvSpPr>
        <p:spPr/>
        <p:txBody>
          <a:bodyPr/>
          <a:lstStyle/>
          <a:p>
            <a:pPr algn="ctr"/>
            <a:fld id="{0C3A1854-6B63-4059-B360-A3C4972BF0FC}" type="slidenum">
              <a:rPr lang="ko-KR" altLang="en-US" smtClean="0"/>
              <a:pPr algn="ctr"/>
              <a:t>325</a:t>
            </a:fld>
            <a:endParaRPr lang="ko-KR" altLang="en-US" dirty="0"/>
          </a:p>
        </p:txBody>
      </p:sp>
      <p:pic>
        <p:nvPicPr>
          <p:cNvPr id="6" name="Picture 5">
            <a:extLst>
              <a:ext uri="{FF2B5EF4-FFF2-40B4-BE49-F238E27FC236}">
                <a16:creationId xmlns:a16="http://schemas.microsoft.com/office/drawing/2014/main" id="{A7E741FB-BEF6-42B1-820A-B57016125C4A}"/>
              </a:ext>
            </a:extLst>
          </p:cNvPr>
          <p:cNvPicPr>
            <a:picLocks noChangeAspect="1"/>
          </p:cNvPicPr>
          <p:nvPr/>
        </p:nvPicPr>
        <p:blipFill>
          <a:blip r:embed="rId2"/>
          <a:stretch>
            <a:fillRect/>
          </a:stretch>
        </p:blipFill>
        <p:spPr>
          <a:xfrm>
            <a:off x="380685" y="4237168"/>
            <a:ext cx="3105509" cy="1742937"/>
          </a:xfrm>
          <a:prstGeom prst="rect">
            <a:avLst/>
          </a:prstGeom>
        </p:spPr>
      </p:pic>
      <p:pic>
        <p:nvPicPr>
          <p:cNvPr id="8" name="Picture 7">
            <a:extLst>
              <a:ext uri="{FF2B5EF4-FFF2-40B4-BE49-F238E27FC236}">
                <a16:creationId xmlns:a16="http://schemas.microsoft.com/office/drawing/2014/main" id="{D61EA87D-D8A2-48E8-9863-E070E802D19B}"/>
              </a:ext>
            </a:extLst>
          </p:cNvPr>
          <p:cNvPicPr>
            <a:picLocks noChangeAspect="1"/>
          </p:cNvPicPr>
          <p:nvPr/>
        </p:nvPicPr>
        <p:blipFill>
          <a:blip r:embed="rId3"/>
          <a:stretch>
            <a:fillRect/>
          </a:stretch>
        </p:blipFill>
        <p:spPr>
          <a:xfrm>
            <a:off x="4567362" y="4237168"/>
            <a:ext cx="2759266" cy="1742937"/>
          </a:xfrm>
          <a:prstGeom prst="rect">
            <a:avLst/>
          </a:prstGeom>
        </p:spPr>
      </p:pic>
    </p:spTree>
    <p:extLst>
      <p:ext uri="{BB962C8B-B14F-4D97-AF65-F5344CB8AC3E}">
        <p14:creationId xmlns:p14="http://schemas.microsoft.com/office/powerpoint/2010/main" val="101569862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4612D-D2CF-1E50-8486-673CF9AF1C7E}"/>
              </a:ext>
            </a:extLst>
          </p:cNvPr>
          <p:cNvSpPr>
            <a:spLocks noGrp="1"/>
          </p:cNvSpPr>
          <p:nvPr>
            <p:ph type="title"/>
          </p:nvPr>
        </p:nvSpPr>
        <p:spPr/>
        <p:txBody>
          <a:bodyPr/>
          <a:lstStyle/>
          <a:p>
            <a:r>
              <a:rPr lang="en-US" dirty="0"/>
              <a:t>Availability versus Utilization</a:t>
            </a:r>
          </a:p>
        </p:txBody>
      </p:sp>
      <p:sp>
        <p:nvSpPr>
          <p:cNvPr id="6" name="Content Placeholder 5">
            <a:extLst>
              <a:ext uri="{FF2B5EF4-FFF2-40B4-BE49-F238E27FC236}">
                <a16:creationId xmlns:a16="http://schemas.microsoft.com/office/drawing/2014/main" id="{7538467E-AFE1-53C2-752F-EF0AE4A86969}"/>
              </a:ext>
            </a:extLst>
          </p:cNvPr>
          <p:cNvSpPr>
            <a:spLocks noGrp="1"/>
          </p:cNvSpPr>
          <p:nvPr>
            <p:ph sz="quarter" idx="12"/>
          </p:nvPr>
        </p:nvSpPr>
        <p:spPr>
          <a:xfrm>
            <a:off x="603480" y="1681162"/>
            <a:ext cx="2944416" cy="3495675"/>
          </a:xfrm>
        </p:spPr>
        <p:txBody>
          <a:bodyPr/>
          <a:lstStyle/>
          <a:p>
            <a:r>
              <a:rPr lang="en-US" dirty="0"/>
              <a:t>Availability</a:t>
            </a:r>
          </a:p>
          <a:p>
            <a:endParaRPr lang="en-US" dirty="0"/>
          </a:p>
        </p:txBody>
      </p:sp>
      <p:sp>
        <p:nvSpPr>
          <p:cNvPr id="7" name="Content Placeholder 6">
            <a:extLst>
              <a:ext uri="{FF2B5EF4-FFF2-40B4-BE49-F238E27FC236}">
                <a16:creationId xmlns:a16="http://schemas.microsoft.com/office/drawing/2014/main" id="{0104EFD4-E7A2-4A9B-9DE9-E02EE19F308C}"/>
              </a:ext>
            </a:extLst>
          </p:cNvPr>
          <p:cNvSpPr>
            <a:spLocks noGrp="1"/>
          </p:cNvSpPr>
          <p:nvPr>
            <p:ph sz="quarter" idx="13"/>
          </p:nvPr>
        </p:nvSpPr>
        <p:spPr/>
        <p:txBody>
          <a:bodyPr/>
          <a:lstStyle/>
          <a:p>
            <a:r>
              <a:rPr lang="en-US" dirty="0"/>
              <a:t>Utilization</a:t>
            </a:r>
          </a:p>
        </p:txBody>
      </p:sp>
      <p:pic>
        <p:nvPicPr>
          <p:cNvPr id="11" name="Picture 10">
            <a:extLst>
              <a:ext uri="{FF2B5EF4-FFF2-40B4-BE49-F238E27FC236}">
                <a16:creationId xmlns:a16="http://schemas.microsoft.com/office/drawing/2014/main" id="{D54BFDD1-365C-BE1D-8E20-63E8DC612881}"/>
              </a:ext>
            </a:extLst>
          </p:cNvPr>
          <p:cNvPicPr>
            <a:picLocks noChangeAspect="1"/>
          </p:cNvPicPr>
          <p:nvPr/>
        </p:nvPicPr>
        <p:blipFill>
          <a:blip r:embed="rId2"/>
          <a:stretch>
            <a:fillRect/>
          </a:stretch>
        </p:blipFill>
        <p:spPr>
          <a:xfrm>
            <a:off x="603480" y="2879648"/>
            <a:ext cx="2944416" cy="2216227"/>
          </a:xfrm>
          <a:prstGeom prst="rect">
            <a:avLst/>
          </a:prstGeom>
        </p:spPr>
      </p:pic>
      <p:pic>
        <p:nvPicPr>
          <p:cNvPr id="13" name="Picture 12">
            <a:extLst>
              <a:ext uri="{FF2B5EF4-FFF2-40B4-BE49-F238E27FC236}">
                <a16:creationId xmlns:a16="http://schemas.microsoft.com/office/drawing/2014/main" id="{4B026B9E-2177-B082-9E86-310941F65019}"/>
              </a:ext>
            </a:extLst>
          </p:cNvPr>
          <p:cNvPicPr>
            <a:picLocks noChangeAspect="1"/>
          </p:cNvPicPr>
          <p:nvPr/>
        </p:nvPicPr>
        <p:blipFill>
          <a:blip r:embed="rId3"/>
          <a:stretch>
            <a:fillRect/>
          </a:stretch>
        </p:blipFill>
        <p:spPr>
          <a:xfrm>
            <a:off x="4516042" y="2879647"/>
            <a:ext cx="2944652" cy="2126693"/>
          </a:xfrm>
          <a:prstGeom prst="rect">
            <a:avLst/>
          </a:prstGeom>
        </p:spPr>
      </p:pic>
    </p:spTree>
    <p:extLst>
      <p:ext uri="{BB962C8B-B14F-4D97-AF65-F5344CB8AC3E}">
        <p14:creationId xmlns:p14="http://schemas.microsoft.com/office/powerpoint/2010/main" val="240008009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604234" y="708717"/>
            <a:ext cx="7540430" cy="464476"/>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560717" y="1915064"/>
            <a:ext cx="7318839" cy="1963993"/>
          </a:xfrm>
        </p:spPr>
        <p:txBody>
          <a:bodyPr>
            <a:normAutofit/>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5396251" y="4172324"/>
            <a:ext cx="1601450" cy="1177246"/>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689170" y="3950208"/>
            <a:ext cx="4125146" cy="1223412"/>
          </a:xfrm>
          <a:prstGeom prst="rect">
            <a:avLst/>
          </a:prstGeom>
          <a:noFill/>
        </p:spPr>
        <p:txBody>
          <a:bodyPr wrap="square" rtlCol="0">
            <a:spAutoFit/>
          </a:bodyPr>
          <a:lstStyle/>
          <a:p>
            <a:r>
              <a:rPr lang="en-US" sz="105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pic>
        <p:nvPicPr>
          <p:cNvPr id="10" name="Picture 9">
            <a:extLst>
              <a:ext uri="{FF2B5EF4-FFF2-40B4-BE49-F238E27FC236}">
                <a16:creationId xmlns:a16="http://schemas.microsoft.com/office/drawing/2014/main" id="{9D929CC6-7C64-FDB2-F134-4D8890015AB1}"/>
              </a:ext>
            </a:extLst>
          </p:cNvPr>
          <p:cNvPicPr>
            <a:picLocks noChangeAspect="1"/>
          </p:cNvPicPr>
          <p:nvPr/>
        </p:nvPicPr>
        <p:blipFill>
          <a:blip r:embed="rId3"/>
          <a:stretch>
            <a:fillRect/>
          </a:stretch>
        </p:blipFill>
        <p:spPr>
          <a:xfrm>
            <a:off x="7189321" y="4172324"/>
            <a:ext cx="1910687" cy="1183543"/>
          </a:xfrm>
          <a:prstGeom prst="rect">
            <a:avLst/>
          </a:prstGeom>
        </p:spPr>
      </p:pic>
    </p:spTree>
    <p:extLst>
      <p:ext uri="{BB962C8B-B14F-4D97-AF65-F5344CB8AC3E}">
        <p14:creationId xmlns:p14="http://schemas.microsoft.com/office/powerpoint/2010/main" val="1714652107"/>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B6C71-40D6-13AF-5D38-AB4FE6B17F58}"/>
              </a:ext>
            </a:extLst>
          </p:cNvPr>
          <p:cNvSpPr>
            <a:spLocks noGrp="1"/>
          </p:cNvSpPr>
          <p:nvPr>
            <p:ph type="title"/>
          </p:nvPr>
        </p:nvSpPr>
        <p:spPr/>
        <p:txBody>
          <a:bodyPr>
            <a:normAutofit fontScale="90000"/>
          </a:bodyPr>
          <a:lstStyle/>
          <a:p>
            <a:r>
              <a:rPr lang="en-US" dirty="0"/>
              <a:t>Section 5, Part 1 – History and Objective of PPAs with Single Buyer</a:t>
            </a:r>
          </a:p>
        </p:txBody>
      </p:sp>
      <p:sp>
        <p:nvSpPr>
          <p:cNvPr id="3" name="Content Placeholder 2">
            <a:extLst>
              <a:ext uri="{FF2B5EF4-FFF2-40B4-BE49-F238E27FC236}">
                <a16:creationId xmlns:a16="http://schemas.microsoft.com/office/drawing/2014/main" id="{1B36DEAB-62B9-7ACC-5BEB-D0F5ABC148E6}"/>
              </a:ext>
            </a:extLst>
          </p:cNvPr>
          <p:cNvSpPr>
            <a:spLocks noGrp="1"/>
          </p:cNvSpPr>
          <p:nvPr>
            <p:ph idx="1"/>
          </p:nvPr>
        </p:nvSpPr>
        <p:spPr/>
        <p:txBody>
          <a:bodyPr/>
          <a:lstStyle/>
          <a:p>
            <a:pPr marL="457200" marR="0" indent="57150" algn="l">
              <a:lnSpc>
                <a:spcPct val="107000"/>
              </a:lnSpc>
              <a:spcAft>
                <a:spcPts val="800"/>
              </a:spcAft>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Theory of PPA agreements in the context of historic PPA agreements – capacity, availability, efficiency, risk allocation, capacity charges, coverage of variable charges</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7200" marR="0" indent="57150" algn="l">
              <a:lnSpc>
                <a:spcPct val="107000"/>
              </a:lnSpc>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How to develop Battery Energy Storage Systems to provide ancillary market in PPAs (grid services provided load shifting, frequency and voltage management, spinning reserve management, inertia support, black start).</a:t>
            </a:r>
            <a:endParaRPr lang="en-US" dirty="0"/>
          </a:p>
        </p:txBody>
      </p:sp>
    </p:spTree>
    <p:extLst>
      <p:ext uri="{BB962C8B-B14F-4D97-AF65-F5344CB8AC3E}">
        <p14:creationId xmlns:p14="http://schemas.microsoft.com/office/powerpoint/2010/main" val="286516091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C1AF1-21A6-6A76-58FF-5D5ED0719D92}"/>
              </a:ext>
            </a:extLst>
          </p:cNvPr>
          <p:cNvSpPr>
            <a:spLocks noGrp="1"/>
          </p:cNvSpPr>
          <p:nvPr>
            <p:ph type="title"/>
          </p:nvPr>
        </p:nvSpPr>
        <p:spPr>
          <a:xfrm>
            <a:off x="273761" y="519115"/>
            <a:ext cx="7606242" cy="490537"/>
          </a:xfrm>
        </p:spPr>
        <p:txBody>
          <a:bodyPr>
            <a:normAutofit fontScale="90000"/>
          </a:bodyPr>
          <a:lstStyle/>
          <a:p>
            <a:r>
              <a:rPr lang="en-US" dirty="0"/>
              <a:t>Notion of Independent Power Projects, Risk Allocation and PPA</a:t>
            </a:r>
          </a:p>
        </p:txBody>
      </p:sp>
      <p:sp>
        <p:nvSpPr>
          <p:cNvPr id="3" name="Content Placeholder 2">
            <a:extLst>
              <a:ext uri="{FF2B5EF4-FFF2-40B4-BE49-F238E27FC236}">
                <a16:creationId xmlns:a16="http://schemas.microsoft.com/office/drawing/2014/main" id="{01F1974E-FA1A-5103-5816-6E48D138EBD4}"/>
              </a:ext>
            </a:extLst>
          </p:cNvPr>
          <p:cNvSpPr>
            <a:spLocks noGrp="1"/>
          </p:cNvSpPr>
          <p:nvPr>
            <p:ph idx="1"/>
          </p:nvPr>
        </p:nvSpPr>
        <p:spPr>
          <a:xfrm>
            <a:off x="98857" y="1342511"/>
            <a:ext cx="5946403" cy="5115439"/>
          </a:xfrm>
        </p:spPr>
        <p:txBody>
          <a:bodyPr>
            <a:normAutofit/>
          </a:bodyPr>
          <a:lstStyle/>
          <a:p>
            <a:r>
              <a:rPr lang="en-US" dirty="0"/>
              <a:t>With nuclear cost increases and price of oil increases, cost plus and WACC model considered a poor approach.</a:t>
            </a:r>
          </a:p>
          <a:p>
            <a:r>
              <a:rPr lang="en-US" dirty="0"/>
              <a:t>Bidding systems where companies competed to provide generating capacity (no longer belief in economies of scale for generation). Idea that companies bid down to their cost of capital.</a:t>
            </a:r>
          </a:p>
          <a:p>
            <a:r>
              <a:rPr lang="en-US" dirty="0"/>
              <a:t>Bid on long-term fixed price contracts (same as today) – purchased power agreements (PPA’s) were designed to allocate risks under control of investor (construction cost, construction timing, fixed operating cost, plant efficiency, plant availability). Costs that could not be controlled – fuel cost and amount of generation required were allocated to investors.</a:t>
            </a:r>
          </a:p>
          <a:p>
            <a:r>
              <a:rPr lang="en-US" dirty="0"/>
              <a:t>Once investor takes risk, the risk can be allocated to a company that takes construction risk, a company that guarantees plant efficiency, a company that provides operation and maintenance.</a:t>
            </a:r>
          </a:p>
          <a:p>
            <a:r>
              <a:rPr lang="en-US" dirty="0"/>
              <a:t>The risk allocation to third parties (off-takers) led to project finance where lenders verified fixed construction costs, operation costs and technical aspects of plant efficiency and availability.</a:t>
            </a:r>
          </a:p>
        </p:txBody>
      </p:sp>
      <p:sp>
        <p:nvSpPr>
          <p:cNvPr id="4" name="Slide Number Placeholder 3">
            <a:extLst>
              <a:ext uri="{FF2B5EF4-FFF2-40B4-BE49-F238E27FC236}">
                <a16:creationId xmlns:a16="http://schemas.microsoft.com/office/drawing/2014/main" id="{2928F482-469E-5335-2DBB-B0E95BA2B902}"/>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329</a:t>
            </a:fld>
            <a:endParaRPr lang="en-GB" dirty="0"/>
          </a:p>
        </p:txBody>
      </p:sp>
      <p:sp>
        <p:nvSpPr>
          <p:cNvPr id="5" name="TextBox 4">
            <a:extLst>
              <a:ext uri="{FF2B5EF4-FFF2-40B4-BE49-F238E27FC236}">
                <a16:creationId xmlns:a16="http://schemas.microsoft.com/office/drawing/2014/main" id="{22A3FCCA-B1B2-60D8-AD9A-43A40CE8A330}"/>
              </a:ext>
            </a:extLst>
          </p:cNvPr>
          <p:cNvSpPr txBox="1"/>
          <p:nvPr/>
        </p:nvSpPr>
        <p:spPr>
          <a:xfrm>
            <a:off x="6045264" y="2220510"/>
            <a:ext cx="1095068" cy="784830"/>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remaining with purchaser – fuel price, generation (maybe inflation)</a:t>
            </a:r>
          </a:p>
        </p:txBody>
      </p:sp>
      <p:sp>
        <p:nvSpPr>
          <p:cNvPr id="8" name="TextBox 7">
            <a:extLst>
              <a:ext uri="{FF2B5EF4-FFF2-40B4-BE49-F238E27FC236}">
                <a16:creationId xmlns:a16="http://schemas.microsoft.com/office/drawing/2014/main" id="{2DFA36E6-90FB-E981-E474-B1FC1D9ABECC}"/>
              </a:ext>
            </a:extLst>
          </p:cNvPr>
          <p:cNvSpPr txBox="1"/>
          <p:nvPr/>
        </p:nvSpPr>
        <p:spPr>
          <a:xfrm>
            <a:off x="7332471" y="2223235"/>
            <a:ext cx="1181714" cy="1338828"/>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taken by investor and allocated – construction cost, construction timing, efficiency, availability, operating cost except fuel</a:t>
            </a:r>
          </a:p>
        </p:txBody>
      </p:sp>
      <p:cxnSp>
        <p:nvCxnSpPr>
          <p:cNvPr id="10" name="Straight Arrow Connector 9">
            <a:extLst>
              <a:ext uri="{FF2B5EF4-FFF2-40B4-BE49-F238E27FC236}">
                <a16:creationId xmlns:a16="http://schemas.microsoft.com/office/drawing/2014/main" id="{A5E4ADF8-A6DC-CB98-7C29-0AB7F4A463EE}"/>
              </a:ext>
            </a:extLst>
          </p:cNvPr>
          <p:cNvCxnSpPr>
            <a:stCxn id="8" idx="2"/>
          </p:cNvCxnSpPr>
          <p:nvPr/>
        </p:nvCxnSpPr>
        <p:spPr>
          <a:xfrm flipH="1">
            <a:off x="7923327" y="3562063"/>
            <a:ext cx="1" cy="21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2E7D29B-FBCA-2EE8-CD5C-12D63C8AED4A}"/>
              </a:ext>
            </a:extLst>
          </p:cNvPr>
          <p:cNvSpPr txBox="1"/>
          <p:nvPr/>
        </p:nvSpPr>
        <p:spPr>
          <a:xfrm>
            <a:off x="7332469" y="3583774"/>
            <a:ext cx="1095068" cy="1200329"/>
          </a:xfrm>
          <a:prstGeom prst="rect">
            <a:avLst/>
          </a:prstGeom>
          <a:solidFill>
            <a:srgbClr val="FFFF00"/>
          </a:solidFill>
        </p:spPr>
        <p:txBody>
          <a:bodyPr wrap="square" rtlCol="0">
            <a:spAutoFit/>
          </a:bodyPr>
          <a:lstStyle/>
          <a:p>
            <a:r>
              <a:rPr lang="en-US" sz="900" dirty="0">
                <a:latin typeface="Arial" panose="020B0604020202020204" pitchFamily="34" charset="0"/>
                <a:cs typeface="Arial" panose="020B0604020202020204" pitchFamily="34" charset="0"/>
              </a:rPr>
              <a:t>Risks allocated from investor to contractors who provide fixed prices and absorb penalties for efficiency and availability</a:t>
            </a:r>
          </a:p>
        </p:txBody>
      </p:sp>
    </p:spTree>
    <p:extLst>
      <p:ext uri="{BB962C8B-B14F-4D97-AF65-F5344CB8AC3E}">
        <p14:creationId xmlns:p14="http://schemas.microsoft.com/office/powerpoint/2010/main" val="37652925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4ECB8-E3DE-FA94-E9F1-5A79C5314039}"/>
              </a:ext>
            </a:extLst>
          </p:cNvPr>
          <p:cNvSpPr>
            <a:spLocks noGrp="1"/>
          </p:cNvSpPr>
          <p:nvPr>
            <p:ph type="title"/>
          </p:nvPr>
        </p:nvSpPr>
        <p:spPr/>
        <p:txBody>
          <a:bodyPr/>
          <a:lstStyle/>
          <a:p>
            <a:r>
              <a:rPr lang="en-US" dirty="0"/>
              <a:t>Average Solar by Year – Little Variation</a:t>
            </a:r>
          </a:p>
        </p:txBody>
      </p:sp>
      <p:sp>
        <p:nvSpPr>
          <p:cNvPr id="3" name="Content Placeholder 2">
            <a:extLst>
              <a:ext uri="{FF2B5EF4-FFF2-40B4-BE49-F238E27FC236}">
                <a16:creationId xmlns:a16="http://schemas.microsoft.com/office/drawing/2014/main" id="{6FD69381-5141-1CBE-69E8-A5EE6FE3A194}"/>
              </a:ext>
            </a:extLst>
          </p:cNvPr>
          <p:cNvSpPr>
            <a:spLocks noGrp="1"/>
          </p:cNvSpPr>
          <p:nvPr>
            <p:ph idx="1"/>
          </p:nvPr>
        </p:nvSpPr>
        <p:spPr/>
        <p:txBody>
          <a:bodyPr/>
          <a:lstStyle/>
          <a:p>
            <a:r>
              <a:rPr lang="en-US" dirty="0"/>
              <a:t>You can see the lack of variation in solar from year to year.</a:t>
            </a:r>
          </a:p>
          <a:p>
            <a:r>
              <a:rPr lang="en-US" dirty="0"/>
              <a:t>Standard deviation allows you to compute P90 with NORMSIM. </a:t>
            </a:r>
          </a:p>
          <a:p>
            <a:r>
              <a:rPr lang="en-US" dirty="0"/>
              <a:t>This is not meant to be too technical</a:t>
            </a:r>
          </a:p>
        </p:txBody>
      </p:sp>
      <p:pic>
        <p:nvPicPr>
          <p:cNvPr id="5" name="Picture 4">
            <a:extLst>
              <a:ext uri="{FF2B5EF4-FFF2-40B4-BE49-F238E27FC236}">
                <a16:creationId xmlns:a16="http://schemas.microsoft.com/office/drawing/2014/main" id="{F191BD0D-22A6-9EE4-C19C-FB3566A7ABA0}"/>
              </a:ext>
            </a:extLst>
          </p:cNvPr>
          <p:cNvPicPr>
            <a:picLocks noChangeAspect="1"/>
          </p:cNvPicPr>
          <p:nvPr/>
        </p:nvPicPr>
        <p:blipFill>
          <a:blip r:embed="rId2"/>
          <a:stretch>
            <a:fillRect/>
          </a:stretch>
        </p:blipFill>
        <p:spPr>
          <a:xfrm>
            <a:off x="3053248" y="2215557"/>
            <a:ext cx="5260879" cy="3847508"/>
          </a:xfrm>
          <a:prstGeom prst="rect">
            <a:avLst/>
          </a:prstGeom>
        </p:spPr>
      </p:pic>
      <p:sp>
        <p:nvSpPr>
          <p:cNvPr id="4" name="TextBox 3">
            <a:extLst>
              <a:ext uri="{FF2B5EF4-FFF2-40B4-BE49-F238E27FC236}">
                <a16:creationId xmlns:a16="http://schemas.microsoft.com/office/drawing/2014/main" id="{3CC8F2B0-3BE2-4243-6552-9CAB91DC4B13}"/>
              </a:ext>
            </a:extLst>
          </p:cNvPr>
          <p:cNvSpPr txBox="1"/>
          <p:nvPr/>
        </p:nvSpPr>
        <p:spPr>
          <a:xfrm>
            <a:off x="452230" y="2777987"/>
            <a:ext cx="1883466" cy="2308324"/>
          </a:xfrm>
          <a:prstGeom prst="rect">
            <a:avLst/>
          </a:prstGeom>
          <a:solidFill>
            <a:srgbClr val="FFFF00"/>
          </a:solidFill>
        </p:spPr>
        <p:txBody>
          <a:bodyPr wrap="square" rtlCol="0">
            <a:spAutoFit/>
          </a:bodyPr>
          <a:lstStyle/>
          <a:p>
            <a:r>
              <a:rPr lang="en-US" dirty="0"/>
              <a:t>This risk is easy, and it is mean reverting. </a:t>
            </a:r>
          </a:p>
          <a:p>
            <a:endParaRPr lang="en-US" dirty="0"/>
          </a:p>
          <a:p>
            <a:r>
              <a:rPr lang="en-US" dirty="0"/>
              <a:t>The technical risks discussed next are much more important</a:t>
            </a:r>
          </a:p>
        </p:txBody>
      </p:sp>
    </p:spTree>
    <p:extLst>
      <p:ext uri="{BB962C8B-B14F-4D97-AF65-F5344CB8AC3E}">
        <p14:creationId xmlns:p14="http://schemas.microsoft.com/office/powerpoint/2010/main" val="429477054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6D021-D1F3-32DA-08D9-3180BBACD0A5}"/>
              </a:ext>
            </a:extLst>
          </p:cNvPr>
          <p:cNvSpPr>
            <a:spLocks noGrp="1"/>
          </p:cNvSpPr>
          <p:nvPr>
            <p:ph type="title"/>
          </p:nvPr>
        </p:nvSpPr>
        <p:spPr>
          <a:xfrm>
            <a:off x="349216" y="596601"/>
            <a:ext cx="7606242" cy="490537"/>
          </a:xfrm>
        </p:spPr>
        <p:txBody>
          <a:bodyPr>
            <a:normAutofit fontScale="90000"/>
          </a:bodyPr>
          <a:lstStyle/>
          <a:p>
            <a:r>
              <a:rPr lang="en-US" dirty="0"/>
              <a:t>Difference Between Contract Prices for Renewable Energy and Dispatchable Plants</a:t>
            </a:r>
          </a:p>
        </p:txBody>
      </p:sp>
      <p:sp>
        <p:nvSpPr>
          <p:cNvPr id="3" name="Content Placeholder 2">
            <a:extLst>
              <a:ext uri="{FF2B5EF4-FFF2-40B4-BE49-F238E27FC236}">
                <a16:creationId xmlns:a16="http://schemas.microsoft.com/office/drawing/2014/main" id="{A5788C5C-9273-86C7-57A2-CAF48FC9F064}"/>
              </a:ext>
            </a:extLst>
          </p:cNvPr>
          <p:cNvSpPr>
            <a:spLocks noGrp="1"/>
          </p:cNvSpPr>
          <p:nvPr>
            <p:ph idx="1"/>
          </p:nvPr>
        </p:nvSpPr>
        <p:spPr>
          <a:xfrm>
            <a:off x="304801" y="1764506"/>
            <a:ext cx="8316686" cy="3296444"/>
          </a:xfrm>
        </p:spPr>
        <p:txBody>
          <a:bodyPr/>
          <a:lstStyle/>
          <a:p>
            <a:r>
              <a:rPr lang="en-US" dirty="0"/>
              <a:t>In a dispatchable coal plant, gas plant, nuclear plant the operator controls the amount of electricity that is produced by the plant.</a:t>
            </a:r>
          </a:p>
          <a:p>
            <a:r>
              <a:rPr lang="en-US" dirty="0"/>
              <a:t>In a renewable project, the amount of output comes from upstairs – wind for wind projects, solar radiation for solar projects and rainfall for hydro projects.</a:t>
            </a:r>
          </a:p>
          <a:p>
            <a:r>
              <a:rPr lang="en-US" dirty="0"/>
              <a:t>For a dispatchable plant (except for merchant plants discussed below), the amount of production is controlled by the buyer and not the seller for the plant</a:t>
            </a:r>
          </a:p>
        </p:txBody>
      </p:sp>
      <p:sp>
        <p:nvSpPr>
          <p:cNvPr id="4" name="Slide Number Placeholder 3">
            <a:extLst>
              <a:ext uri="{FF2B5EF4-FFF2-40B4-BE49-F238E27FC236}">
                <a16:creationId xmlns:a16="http://schemas.microsoft.com/office/drawing/2014/main" id="{0647310A-D52B-A3B2-19FF-2F8B9E731C2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330</a:t>
            </a:fld>
            <a:endParaRPr lang="en-GB" dirty="0"/>
          </a:p>
        </p:txBody>
      </p:sp>
      <p:pic>
        <p:nvPicPr>
          <p:cNvPr id="5" name="Picture 4">
            <a:extLst>
              <a:ext uri="{FF2B5EF4-FFF2-40B4-BE49-F238E27FC236}">
                <a16:creationId xmlns:a16="http://schemas.microsoft.com/office/drawing/2014/main" id="{A99EBC28-401B-6BE2-9D09-D2986DFDFBE1}"/>
              </a:ext>
            </a:extLst>
          </p:cNvPr>
          <p:cNvPicPr>
            <a:picLocks noChangeAspect="1"/>
          </p:cNvPicPr>
          <p:nvPr/>
        </p:nvPicPr>
        <p:blipFill>
          <a:blip r:embed="rId2"/>
          <a:stretch>
            <a:fillRect/>
          </a:stretch>
        </p:blipFill>
        <p:spPr>
          <a:xfrm>
            <a:off x="4941012" y="3609779"/>
            <a:ext cx="2783447" cy="2046147"/>
          </a:xfrm>
          <a:prstGeom prst="rect">
            <a:avLst/>
          </a:prstGeom>
        </p:spPr>
      </p:pic>
      <p:sp>
        <p:nvSpPr>
          <p:cNvPr id="6" name="TextBox 5">
            <a:extLst>
              <a:ext uri="{FF2B5EF4-FFF2-40B4-BE49-F238E27FC236}">
                <a16:creationId xmlns:a16="http://schemas.microsoft.com/office/drawing/2014/main" id="{DAC3B726-7009-8A0B-A70F-C851CACE98F0}"/>
              </a:ext>
            </a:extLst>
          </p:cNvPr>
          <p:cNvSpPr txBox="1"/>
          <p:nvPr/>
        </p:nvSpPr>
        <p:spPr>
          <a:xfrm>
            <a:off x="818085" y="3601579"/>
            <a:ext cx="3645059" cy="2246769"/>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If you are stupid enough to build your wind farm next to a tree, then you should realize a lower return than somebody who does not do something so stupid. This demonstrates that investors in renewable energy must take generation risk to encourage efficient development of projects. Taking resource risks makes renewable energy projects inherently more risky than dispatchable projects in a PPA context</a:t>
            </a:r>
          </a:p>
        </p:txBody>
      </p:sp>
    </p:spTree>
    <p:extLst>
      <p:ext uri="{BB962C8B-B14F-4D97-AF65-F5344CB8AC3E}">
        <p14:creationId xmlns:p14="http://schemas.microsoft.com/office/powerpoint/2010/main" val="409911272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A46AC-3D35-EDA6-FEFB-9044A766F08E}"/>
              </a:ext>
            </a:extLst>
          </p:cNvPr>
          <p:cNvSpPr>
            <a:spLocks noGrp="1"/>
          </p:cNvSpPr>
          <p:nvPr>
            <p:ph type="title"/>
          </p:nvPr>
        </p:nvSpPr>
        <p:spPr/>
        <p:txBody>
          <a:bodyPr>
            <a:normAutofit fontScale="90000"/>
          </a:bodyPr>
          <a:lstStyle/>
          <a:p>
            <a:r>
              <a:rPr lang="en-US" dirty="0"/>
              <a:t>Section 5, Part 2 – Introduction to PPA Structures and Reading PPAs</a:t>
            </a:r>
          </a:p>
        </p:txBody>
      </p:sp>
      <p:sp>
        <p:nvSpPr>
          <p:cNvPr id="3" name="Content Placeholder 2">
            <a:extLst>
              <a:ext uri="{FF2B5EF4-FFF2-40B4-BE49-F238E27FC236}">
                <a16:creationId xmlns:a16="http://schemas.microsoft.com/office/drawing/2014/main" id="{5534CF4C-16A9-4E24-B65F-64A3500C7968}"/>
              </a:ext>
            </a:extLst>
          </p:cNvPr>
          <p:cNvSpPr>
            <a:spLocks noGrp="1"/>
          </p:cNvSpPr>
          <p:nvPr>
            <p:ph idx="1"/>
          </p:nvPr>
        </p:nvSpPr>
        <p:spPr>
          <a:xfrm>
            <a:off x="304800" y="1506237"/>
            <a:ext cx="8028039" cy="2846131"/>
          </a:xfrm>
          <a:noFill/>
        </p:spPr>
        <p:txBody>
          <a:bodyPr>
            <a:normAutofit/>
          </a:bodyPr>
          <a:lstStyle/>
          <a:p>
            <a:r>
              <a:rPr lang="en-US" sz="2800" i="0" dirty="0">
                <a:solidFill>
                  <a:schemeClr val="tx1"/>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800" i="0" dirty="0" err="1">
                <a:solidFill>
                  <a:schemeClr val="tx1"/>
                </a:solidFill>
                <a:effectLst/>
                <a:latin typeface="Calibri" panose="020F0502020204030204" pitchFamily="34" charset="0"/>
              </a:rPr>
              <a:t>etc</a:t>
            </a:r>
            <a:r>
              <a:rPr lang="en-US" sz="2800" i="0" dirty="0">
                <a:solidFill>
                  <a:schemeClr val="tx1"/>
                </a:solidFill>
                <a:effectLst/>
                <a:latin typeface="Calibri" panose="020F0502020204030204" pitchFamily="34" charset="0"/>
              </a:rPr>
              <a:t>).</a:t>
            </a:r>
          </a:p>
          <a:p>
            <a:endParaRPr lang="en-US" sz="2400" dirty="0">
              <a:solidFill>
                <a:schemeClr val="tx1"/>
              </a:solidFill>
            </a:endParaRPr>
          </a:p>
        </p:txBody>
      </p:sp>
    </p:spTree>
    <p:extLst>
      <p:ext uri="{BB962C8B-B14F-4D97-AF65-F5344CB8AC3E}">
        <p14:creationId xmlns:p14="http://schemas.microsoft.com/office/powerpoint/2010/main" val="1825151781"/>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DA79D-90EC-87D1-D056-6437FB1D9ABD}"/>
              </a:ext>
            </a:extLst>
          </p:cNvPr>
          <p:cNvSpPr>
            <a:spLocks noGrp="1"/>
          </p:cNvSpPr>
          <p:nvPr>
            <p:ph type="title"/>
          </p:nvPr>
        </p:nvSpPr>
        <p:spPr/>
        <p:txBody>
          <a:bodyPr/>
          <a:lstStyle/>
          <a:p>
            <a:r>
              <a:rPr lang="en-US" dirty="0"/>
              <a:t>General Approach</a:t>
            </a:r>
          </a:p>
        </p:txBody>
      </p:sp>
      <p:sp>
        <p:nvSpPr>
          <p:cNvPr id="3" name="Content Placeholder 2">
            <a:extLst>
              <a:ext uri="{FF2B5EF4-FFF2-40B4-BE49-F238E27FC236}">
                <a16:creationId xmlns:a16="http://schemas.microsoft.com/office/drawing/2014/main" id="{3103EDEE-7E0A-8554-8188-4EBE12D73113}"/>
              </a:ext>
            </a:extLst>
          </p:cNvPr>
          <p:cNvSpPr>
            <a:spLocks noGrp="1"/>
          </p:cNvSpPr>
          <p:nvPr>
            <p:ph idx="1"/>
          </p:nvPr>
        </p:nvSpPr>
        <p:spPr/>
        <p:txBody>
          <a:bodyPr>
            <a:normAutofit/>
          </a:bodyPr>
          <a:lstStyle/>
          <a:p>
            <a:r>
              <a:rPr lang="en-US" sz="2000" dirty="0"/>
              <a:t>Use three examples</a:t>
            </a:r>
          </a:p>
          <a:p>
            <a:pPr lvl="1"/>
            <a:r>
              <a:rPr lang="en-US" sz="1800" dirty="0"/>
              <a:t>Completed PPA with prices, penalties, terms</a:t>
            </a:r>
          </a:p>
          <a:p>
            <a:pPr lvl="1"/>
            <a:r>
              <a:rPr lang="en-US" sz="1800" dirty="0"/>
              <a:t>RFP with PPA outline</a:t>
            </a:r>
          </a:p>
          <a:p>
            <a:pPr lvl="1"/>
            <a:r>
              <a:rPr lang="en-US" sz="1800" dirty="0"/>
              <a:t>PPA template without specific prices</a:t>
            </a:r>
          </a:p>
          <a:p>
            <a:r>
              <a:rPr lang="en-US" sz="2000" dirty="0"/>
              <a:t>In each case the PPA defines battery and not the specific uses</a:t>
            </a:r>
          </a:p>
          <a:p>
            <a:r>
              <a:rPr lang="en-US" sz="2000" dirty="0"/>
              <a:t>Even though there are clearly costs (lifespan and degradation), the PPAs do not have direct variable cost charge</a:t>
            </a:r>
          </a:p>
          <a:p>
            <a:r>
              <a:rPr lang="en-US" sz="2000" dirty="0"/>
              <a:t>Define the duration of the storage</a:t>
            </a:r>
          </a:p>
          <a:p>
            <a:r>
              <a:rPr lang="en-US" sz="2000" dirty="0"/>
              <a:t>Define the maximum cycles per day</a:t>
            </a:r>
          </a:p>
          <a:p>
            <a:r>
              <a:rPr lang="en-US" sz="2000" dirty="0"/>
              <a:t>These examples are certainly not optimal</a:t>
            </a:r>
          </a:p>
          <a:p>
            <a:endParaRPr lang="en-US" sz="2000" dirty="0"/>
          </a:p>
        </p:txBody>
      </p:sp>
    </p:spTree>
    <p:extLst>
      <p:ext uri="{BB962C8B-B14F-4D97-AF65-F5344CB8AC3E}">
        <p14:creationId xmlns:p14="http://schemas.microsoft.com/office/powerpoint/2010/main" val="2269809405"/>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AF9C0-609F-8860-21D2-266E9123975E}"/>
              </a:ext>
            </a:extLst>
          </p:cNvPr>
          <p:cNvSpPr>
            <a:spLocks noGrp="1"/>
          </p:cNvSpPr>
          <p:nvPr>
            <p:ph type="title"/>
          </p:nvPr>
        </p:nvSpPr>
        <p:spPr/>
        <p:txBody>
          <a:bodyPr/>
          <a:lstStyle/>
          <a:p>
            <a:r>
              <a:rPr lang="en-US" dirty="0"/>
              <a:t>PPA Example 1</a:t>
            </a:r>
          </a:p>
        </p:txBody>
      </p:sp>
      <p:sp>
        <p:nvSpPr>
          <p:cNvPr id="3" name="Content Placeholder 2">
            <a:extLst>
              <a:ext uri="{FF2B5EF4-FFF2-40B4-BE49-F238E27FC236}">
                <a16:creationId xmlns:a16="http://schemas.microsoft.com/office/drawing/2014/main" id="{66D0182A-69F4-2A6C-EA15-7D12E0042680}"/>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B194A89-CDE1-AF99-25A3-31CB02A7A288}"/>
              </a:ext>
            </a:extLst>
          </p:cNvPr>
          <p:cNvPicPr>
            <a:picLocks noChangeAspect="1"/>
          </p:cNvPicPr>
          <p:nvPr/>
        </p:nvPicPr>
        <p:blipFill>
          <a:blip r:embed="rId2"/>
          <a:stretch>
            <a:fillRect/>
          </a:stretch>
        </p:blipFill>
        <p:spPr>
          <a:xfrm>
            <a:off x="2273470" y="1555664"/>
            <a:ext cx="4057373" cy="5167724"/>
          </a:xfrm>
          <a:prstGeom prst="rect">
            <a:avLst/>
          </a:prstGeom>
        </p:spPr>
      </p:pic>
    </p:spTree>
    <p:extLst>
      <p:ext uri="{BB962C8B-B14F-4D97-AF65-F5344CB8AC3E}">
        <p14:creationId xmlns:p14="http://schemas.microsoft.com/office/powerpoint/2010/main" val="898371789"/>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8C45-4505-D357-0DD8-CBF0E5881662}"/>
              </a:ext>
            </a:extLst>
          </p:cNvPr>
          <p:cNvSpPr>
            <a:spLocks noGrp="1"/>
          </p:cNvSpPr>
          <p:nvPr>
            <p:ph type="title"/>
          </p:nvPr>
        </p:nvSpPr>
        <p:spPr/>
        <p:txBody>
          <a:bodyPr/>
          <a:lstStyle/>
          <a:p>
            <a:r>
              <a:rPr lang="en-US" dirty="0"/>
              <a:t>PPA Example 2</a:t>
            </a:r>
          </a:p>
        </p:txBody>
      </p:sp>
      <p:sp>
        <p:nvSpPr>
          <p:cNvPr id="3" name="Content Placeholder 2">
            <a:extLst>
              <a:ext uri="{FF2B5EF4-FFF2-40B4-BE49-F238E27FC236}">
                <a16:creationId xmlns:a16="http://schemas.microsoft.com/office/drawing/2014/main" id="{3555E692-6009-5D3C-C568-2465FB0511D7}"/>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99216A3E-65FA-540B-190D-A77FB7D59924}"/>
              </a:ext>
            </a:extLst>
          </p:cNvPr>
          <p:cNvPicPr>
            <a:picLocks noChangeAspect="1"/>
          </p:cNvPicPr>
          <p:nvPr/>
        </p:nvPicPr>
        <p:blipFill>
          <a:blip r:embed="rId2"/>
          <a:stretch>
            <a:fillRect/>
          </a:stretch>
        </p:blipFill>
        <p:spPr>
          <a:xfrm>
            <a:off x="1752206" y="1223654"/>
            <a:ext cx="5639587" cy="4410691"/>
          </a:xfrm>
          <a:prstGeom prst="rect">
            <a:avLst/>
          </a:prstGeom>
        </p:spPr>
      </p:pic>
    </p:spTree>
    <p:extLst>
      <p:ext uri="{BB962C8B-B14F-4D97-AF65-F5344CB8AC3E}">
        <p14:creationId xmlns:p14="http://schemas.microsoft.com/office/powerpoint/2010/main" val="115424415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FAC5-1332-8405-4347-9B76A33ECEDE}"/>
              </a:ext>
            </a:extLst>
          </p:cNvPr>
          <p:cNvSpPr>
            <a:spLocks noGrp="1"/>
          </p:cNvSpPr>
          <p:nvPr>
            <p:ph type="title"/>
          </p:nvPr>
        </p:nvSpPr>
        <p:spPr/>
        <p:txBody>
          <a:bodyPr/>
          <a:lstStyle/>
          <a:p>
            <a:r>
              <a:rPr lang="en-US" dirty="0"/>
              <a:t>PPA Example 3</a:t>
            </a:r>
          </a:p>
        </p:txBody>
      </p:sp>
      <p:sp>
        <p:nvSpPr>
          <p:cNvPr id="3" name="Content Placeholder 2">
            <a:extLst>
              <a:ext uri="{FF2B5EF4-FFF2-40B4-BE49-F238E27FC236}">
                <a16:creationId xmlns:a16="http://schemas.microsoft.com/office/drawing/2014/main" id="{85981591-7F31-36F2-832A-2A99C450F49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B4EA9F48-68C2-24CA-4014-C6B2B9B73AFC}"/>
              </a:ext>
            </a:extLst>
          </p:cNvPr>
          <p:cNvPicPr>
            <a:picLocks noChangeAspect="1"/>
          </p:cNvPicPr>
          <p:nvPr/>
        </p:nvPicPr>
        <p:blipFill>
          <a:blip r:embed="rId2"/>
          <a:stretch>
            <a:fillRect/>
          </a:stretch>
        </p:blipFill>
        <p:spPr>
          <a:xfrm>
            <a:off x="1742680" y="942628"/>
            <a:ext cx="5658640" cy="4972744"/>
          </a:xfrm>
          <a:prstGeom prst="rect">
            <a:avLst/>
          </a:prstGeom>
        </p:spPr>
      </p:pic>
    </p:spTree>
    <p:extLst>
      <p:ext uri="{BB962C8B-B14F-4D97-AF65-F5344CB8AC3E}">
        <p14:creationId xmlns:p14="http://schemas.microsoft.com/office/powerpoint/2010/main" val="1389575651"/>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D718B-D12C-2430-DB8C-2CA72E5B5F86}"/>
              </a:ext>
            </a:extLst>
          </p:cNvPr>
          <p:cNvSpPr>
            <a:spLocks noGrp="1"/>
          </p:cNvSpPr>
          <p:nvPr>
            <p:ph type="title"/>
          </p:nvPr>
        </p:nvSpPr>
        <p:spPr/>
        <p:txBody>
          <a:bodyPr/>
          <a:lstStyle/>
          <a:p>
            <a:r>
              <a:rPr lang="en-US" dirty="0"/>
              <a:t>PPA Issues from Examples</a:t>
            </a:r>
          </a:p>
        </p:txBody>
      </p:sp>
      <p:sp>
        <p:nvSpPr>
          <p:cNvPr id="3" name="Content Placeholder 2">
            <a:extLst>
              <a:ext uri="{FF2B5EF4-FFF2-40B4-BE49-F238E27FC236}">
                <a16:creationId xmlns:a16="http://schemas.microsoft.com/office/drawing/2014/main" id="{0A7B9000-4376-5FBC-F4A5-8AF4A6CDE9CC}"/>
              </a:ext>
            </a:extLst>
          </p:cNvPr>
          <p:cNvSpPr>
            <a:spLocks noGrp="1"/>
          </p:cNvSpPr>
          <p:nvPr>
            <p:ph idx="1"/>
          </p:nvPr>
        </p:nvSpPr>
        <p:spPr/>
        <p:txBody>
          <a:bodyPr/>
          <a:lstStyle/>
          <a:p>
            <a:r>
              <a:rPr lang="en-US" dirty="0"/>
              <a:t>Risks of construction over-run to investors</a:t>
            </a:r>
          </a:p>
          <a:p>
            <a:r>
              <a:rPr lang="en-US" dirty="0"/>
              <a:t>Risks of O&amp;M to investors</a:t>
            </a:r>
          </a:p>
          <a:p>
            <a:r>
              <a:rPr lang="en-US" dirty="0"/>
              <a:t>Risks of initial capacity in performance test</a:t>
            </a:r>
          </a:p>
          <a:p>
            <a:endParaRPr lang="en-US" dirty="0"/>
          </a:p>
          <a:p>
            <a:r>
              <a:rPr lang="en-US" dirty="0"/>
              <a:t>Should capacity be required or should it be allowed to degrade</a:t>
            </a:r>
          </a:p>
          <a:p>
            <a:r>
              <a:rPr lang="en-US" dirty="0"/>
              <a:t>Should capacity price be based on the kW of capacity or on the kWh of storage</a:t>
            </a:r>
          </a:p>
          <a:p>
            <a:r>
              <a:rPr lang="en-US" dirty="0"/>
              <a:t>Should risks of round-trip efficiency be allocated to battery investors</a:t>
            </a:r>
          </a:p>
          <a:p>
            <a:r>
              <a:rPr lang="en-US" dirty="0"/>
              <a:t>Should risks of degradation rate be allocated to investors</a:t>
            </a:r>
          </a:p>
          <a:p>
            <a:r>
              <a:rPr lang="en-US" dirty="0"/>
              <a:t>Should the risks of lifespan be allocated to investors</a:t>
            </a:r>
          </a:p>
          <a:p>
            <a:endParaRPr lang="en-US" dirty="0"/>
          </a:p>
          <a:p>
            <a:r>
              <a:rPr lang="en-US" dirty="0"/>
              <a:t>If buyer controls the cycles and operation, the degradation is affected</a:t>
            </a:r>
          </a:p>
          <a:p>
            <a:r>
              <a:rPr lang="en-US" dirty="0"/>
              <a:t> Could address with augmentation</a:t>
            </a:r>
          </a:p>
          <a:p>
            <a:r>
              <a:rPr lang="en-US" dirty="0"/>
              <a:t>Derivation of optimal LD charges that are not treated like random penalties</a:t>
            </a:r>
          </a:p>
        </p:txBody>
      </p:sp>
    </p:spTree>
    <p:extLst>
      <p:ext uri="{BB962C8B-B14F-4D97-AF65-F5344CB8AC3E}">
        <p14:creationId xmlns:p14="http://schemas.microsoft.com/office/powerpoint/2010/main" val="531848034"/>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31B6-DF28-0013-EBFA-42E885B9CA3A}"/>
              </a:ext>
            </a:extLst>
          </p:cNvPr>
          <p:cNvSpPr>
            <a:spLocks noGrp="1"/>
          </p:cNvSpPr>
          <p:nvPr>
            <p:ph type="title"/>
          </p:nvPr>
        </p:nvSpPr>
        <p:spPr/>
        <p:txBody>
          <a:bodyPr/>
          <a:lstStyle/>
          <a:p>
            <a:r>
              <a:rPr lang="en-US" dirty="0"/>
              <a:t>  Comment About PPAs</a:t>
            </a:r>
          </a:p>
        </p:txBody>
      </p:sp>
      <p:sp>
        <p:nvSpPr>
          <p:cNvPr id="3" name="Content Placeholder 2">
            <a:extLst>
              <a:ext uri="{FF2B5EF4-FFF2-40B4-BE49-F238E27FC236}">
                <a16:creationId xmlns:a16="http://schemas.microsoft.com/office/drawing/2014/main" id="{B98647F4-F4E2-0DE3-1D24-400EC779E567}"/>
              </a:ext>
            </a:extLst>
          </p:cNvPr>
          <p:cNvSpPr>
            <a:spLocks noGrp="1"/>
          </p:cNvSpPr>
          <p:nvPr>
            <p:ph idx="1"/>
          </p:nvPr>
        </p:nvSpPr>
        <p:spPr>
          <a:xfrm>
            <a:off x="304800" y="1209676"/>
            <a:ext cx="8332574" cy="2219324"/>
          </a:xfrm>
          <a:noFill/>
        </p:spPr>
        <p:txBody>
          <a:bodyPr>
            <a:normAutofit/>
          </a:bodyPr>
          <a:lstStyle/>
          <a:p>
            <a:pPr algn="l"/>
            <a:r>
              <a:rPr lang="en-US" sz="2400" i="0" dirty="0">
                <a:solidFill>
                  <a:srgbClr val="1F497D"/>
                </a:solidFill>
                <a:effectLst/>
                <a:latin typeface="Calibri" panose="020F0502020204030204" pitchFamily="34" charset="0"/>
              </a:rPr>
              <a:t>Ensure that the PPA financial section includes different costs and how they should be calculated for various ancillary service functions that the BESS is capable of providing (for e.g., frequency &amp; voltage management, spinning reserve, load shifting, </a:t>
            </a:r>
            <a:r>
              <a:rPr lang="en-US" sz="2400" i="0" dirty="0" err="1">
                <a:solidFill>
                  <a:srgbClr val="1F497D"/>
                </a:solidFill>
                <a:effectLst/>
                <a:latin typeface="Calibri" panose="020F0502020204030204" pitchFamily="34" charset="0"/>
              </a:rPr>
              <a:t>etc</a:t>
            </a:r>
            <a:r>
              <a:rPr lang="en-US" sz="2400" i="0" dirty="0">
                <a:solidFill>
                  <a:srgbClr val="1F497D"/>
                </a:solidFill>
                <a:effectLst/>
                <a:latin typeface="Calibri" panose="020F0502020204030204" pitchFamily="34" charset="0"/>
              </a:rPr>
              <a:t>).</a:t>
            </a:r>
          </a:p>
          <a:p>
            <a:pPr algn="l"/>
            <a:endParaRPr lang="en-US" sz="2000" dirty="0"/>
          </a:p>
        </p:txBody>
      </p:sp>
      <p:pic>
        <p:nvPicPr>
          <p:cNvPr id="6" name="Picture 5">
            <a:extLst>
              <a:ext uri="{FF2B5EF4-FFF2-40B4-BE49-F238E27FC236}">
                <a16:creationId xmlns:a16="http://schemas.microsoft.com/office/drawing/2014/main" id="{C4A19230-104F-3A8C-D91C-3307706EF632}"/>
              </a:ext>
            </a:extLst>
          </p:cNvPr>
          <p:cNvPicPr>
            <a:picLocks noChangeAspect="1"/>
          </p:cNvPicPr>
          <p:nvPr/>
        </p:nvPicPr>
        <p:blipFill>
          <a:blip r:embed="rId2"/>
          <a:stretch>
            <a:fillRect/>
          </a:stretch>
        </p:blipFill>
        <p:spPr>
          <a:xfrm>
            <a:off x="532625" y="4241835"/>
            <a:ext cx="7411484" cy="1714739"/>
          </a:xfrm>
          <a:prstGeom prst="rect">
            <a:avLst/>
          </a:prstGeom>
        </p:spPr>
      </p:pic>
      <p:sp>
        <p:nvSpPr>
          <p:cNvPr id="7" name="TextBox 6">
            <a:extLst>
              <a:ext uri="{FF2B5EF4-FFF2-40B4-BE49-F238E27FC236}">
                <a16:creationId xmlns:a16="http://schemas.microsoft.com/office/drawing/2014/main" id="{C81FD769-2957-D057-6B9B-0ECA0E55FC17}"/>
              </a:ext>
            </a:extLst>
          </p:cNvPr>
          <p:cNvSpPr txBox="1"/>
          <p:nvPr/>
        </p:nvSpPr>
        <p:spPr>
          <a:xfrm>
            <a:off x="469556" y="3719384"/>
            <a:ext cx="5931243" cy="369332"/>
          </a:xfrm>
          <a:prstGeom prst="rect">
            <a:avLst/>
          </a:prstGeom>
          <a:noFill/>
        </p:spPr>
        <p:txBody>
          <a:bodyPr wrap="square" rtlCol="0">
            <a:spAutoFit/>
          </a:bodyPr>
          <a:lstStyle/>
          <a:p>
            <a:r>
              <a:rPr lang="en-US" dirty="0"/>
              <a:t>Could define cycles which lowers degradation risk - Entergy </a:t>
            </a:r>
          </a:p>
        </p:txBody>
      </p:sp>
    </p:spTree>
    <p:extLst>
      <p:ext uri="{BB962C8B-B14F-4D97-AF65-F5344CB8AC3E}">
        <p14:creationId xmlns:p14="http://schemas.microsoft.com/office/powerpoint/2010/main" val="75073427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67F8-5EDB-D57D-D0EE-492C37438432}"/>
              </a:ext>
            </a:extLst>
          </p:cNvPr>
          <p:cNvSpPr>
            <a:spLocks noGrp="1"/>
          </p:cNvSpPr>
          <p:nvPr>
            <p:ph type="title"/>
          </p:nvPr>
        </p:nvSpPr>
        <p:spPr/>
        <p:txBody>
          <a:bodyPr/>
          <a:lstStyle/>
          <a:p>
            <a:r>
              <a:rPr lang="en-US" dirty="0"/>
              <a:t>Use of Batteries Discussion in PPA</a:t>
            </a:r>
          </a:p>
        </p:txBody>
      </p:sp>
      <p:sp>
        <p:nvSpPr>
          <p:cNvPr id="3" name="Content Placeholder 2">
            <a:extLst>
              <a:ext uri="{FF2B5EF4-FFF2-40B4-BE49-F238E27FC236}">
                <a16:creationId xmlns:a16="http://schemas.microsoft.com/office/drawing/2014/main" id="{E5B38DD7-F742-28B8-CC75-1F990DAA4674}"/>
              </a:ext>
            </a:extLst>
          </p:cNvPr>
          <p:cNvSpPr>
            <a:spLocks noGrp="1"/>
          </p:cNvSpPr>
          <p:nvPr>
            <p:ph idx="1"/>
          </p:nvPr>
        </p:nvSpPr>
        <p:spPr/>
        <p:txBody>
          <a:bodyPr/>
          <a:lstStyle/>
          <a:p>
            <a:r>
              <a:rPr lang="en-US" dirty="0"/>
              <a:t>Kazakhstan Buyer in the PPA can use the battery however it wants to.</a:t>
            </a:r>
          </a:p>
          <a:p>
            <a:endParaRPr lang="en-US" dirty="0"/>
          </a:p>
        </p:txBody>
      </p:sp>
      <p:pic>
        <p:nvPicPr>
          <p:cNvPr id="5" name="Picture 4">
            <a:extLst>
              <a:ext uri="{FF2B5EF4-FFF2-40B4-BE49-F238E27FC236}">
                <a16:creationId xmlns:a16="http://schemas.microsoft.com/office/drawing/2014/main" id="{EF4F1105-AA1C-3BBB-4ABC-BFBD42D047FC}"/>
              </a:ext>
            </a:extLst>
          </p:cNvPr>
          <p:cNvPicPr>
            <a:picLocks noChangeAspect="1"/>
          </p:cNvPicPr>
          <p:nvPr/>
        </p:nvPicPr>
        <p:blipFill>
          <a:blip r:embed="rId2"/>
          <a:stretch>
            <a:fillRect/>
          </a:stretch>
        </p:blipFill>
        <p:spPr>
          <a:xfrm>
            <a:off x="711482" y="2208246"/>
            <a:ext cx="6961916" cy="2141332"/>
          </a:xfrm>
          <a:prstGeom prst="rect">
            <a:avLst/>
          </a:prstGeom>
        </p:spPr>
      </p:pic>
    </p:spTree>
    <p:extLst>
      <p:ext uri="{BB962C8B-B14F-4D97-AF65-F5344CB8AC3E}">
        <p14:creationId xmlns:p14="http://schemas.microsoft.com/office/powerpoint/2010/main" val="64892383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A8D45-A017-F2A7-7E2B-5A097F271984}"/>
              </a:ext>
            </a:extLst>
          </p:cNvPr>
          <p:cNvSpPr>
            <a:spLocks noGrp="1"/>
          </p:cNvSpPr>
          <p:nvPr>
            <p:ph type="title"/>
          </p:nvPr>
        </p:nvSpPr>
        <p:spPr/>
        <p:txBody>
          <a:bodyPr/>
          <a:lstStyle/>
          <a:p>
            <a:r>
              <a:rPr lang="en-US" dirty="0"/>
              <a:t>Functions Defined in Scope Book</a:t>
            </a:r>
          </a:p>
        </p:txBody>
      </p:sp>
      <p:sp>
        <p:nvSpPr>
          <p:cNvPr id="3" name="Content Placeholder 2">
            <a:extLst>
              <a:ext uri="{FF2B5EF4-FFF2-40B4-BE49-F238E27FC236}">
                <a16:creationId xmlns:a16="http://schemas.microsoft.com/office/drawing/2014/main" id="{8BEEA550-6611-E00D-1CB0-633E8E8C01CA}"/>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C1FDCFC-A813-33DE-29F9-245CBDF74FAA}"/>
              </a:ext>
            </a:extLst>
          </p:cNvPr>
          <p:cNvPicPr>
            <a:picLocks noChangeAspect="1"/>
          </p:cNvPicPr>
          <p:nvPr/>
        </p:nvPicPr>
        <p:blipFill>
          <a:blip r:embed="rId2"/>
          <a:stretch>
            <a:fillRect/>
          </a:stretch>
        </p:blipFill>
        <p:spPr>
          <a:xfrm>
            <a:off x="159402" y="1904788"/>
            <a:ext cx="6253755" cy="2492156"/>
          </a:xfrm>
          <a:prstGeom prst="rect">
            <a:avLst/>
          </a:prstGeom>
        </p:spPr>
      </p:pic>
      <p:pic>
        <p:nvPicPr>
          <p:cNvPr id="7" name="Picture 6">
            <a:extLst>
              <a:ext uri="{FF2B5EF4-FFF2-40B4-BE49-F238E27FC236}">
                <a16:creationId xmlns:a16="http://schemas.microsoft.com/office/drawing/2014/main" id="{4EC63EB7-BF82-6F1D-0144-B64FBC876554}"/>
              </a:ext>
            </a:extLst>
          </p:cNvPr>
          <p:cNvPicPr>
            <a:picLocks noChangeAspect="1"/>
          </p:cNvPicPr>
          <p:nvPr/>
        </p:nvPicPr>
        <p:blipFill>
          <a:blip r:embed="rId3"/>
          <a:stretch>
            <a:fillRect/>
          </a:stretch>
        </p:blipFill>
        <p:spPr>
          <a:xfrm>
            <a:off x="6011531" y="2062117"/>
            <a:ext cx="2973067" cy="2334827"/>
          </a:xfrm>
          <a:prstGeom prst="rect">
            <a:avLst/>
          </a:prstGeom>
        </p:spPr>
      </p:pic>
    </p:spTree>
    <p:extLst>
      <p:ext uri="{BB962C8B-B14F-4D97-AF65-F5344CB8AC3E}">
        <p14:creationId xmlns:p14="http://schemas.microsoft.com/office/powerpoint/2010/main" val="30438581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90BE-4FD7-A547-8E0D-5EFC5DCC5444}"/>
              </a:ext>
            </a:extLst>
          </p:cNvPr>
          <p:cNvSpPr>
            <a:spLocks noGrp="1"/>
          </p:cNvSpPr>
          <p:nvPr>
            <p:ph type="title"/>
          </p:nvPr>
        </p:nvSpPr>
        <p:spPr/>
        <p:txBody>
          <a:bodyPr/>
          <a:lstStyle/>
          <a:p>
            <a:r>
              <a:rPr lang="en-US" dirty="0"/>
              <a:t>Average Temperature by Year</a:t>
            </a:r>
          </a:p>
        </p:txBody>
      </p:sp>
      <p:sp>
        <p:nvSpPr>
          <p:cNvPr id="3" name="Content Placeholder 2">
            <a:extLst>
              <a:ext uri="{FF2B5EF4-FFF2-40B4-BE49-F238E27FC236}">
                <a16:creationId xmlns:a16="http://schemas.microsoft.com/office/drawing/2014/main" id="{37E15474-C4E0-A6B7-CF17-70E22EDF7CAB}"/>
              </a:ext>
            </a:extLst>
          </p:cNvPr>
          <p:cNvSpPr>
            <a:spLocks noGrp="1"/>
          </p:cNvSpPr>
          <p:nvPr>
            <p:ph idx="1"/>
          </p:nvPr>
        </p:nvSpPr>
        <p:spPr/>
        <p:txBody>
          <a:bodyPr/>
          <a:lstStyle/>
          <a:p>
            <a:r>
              <a:rPr lang="en-US" dirty="0"/>
              <a:t>Get the temperature data from PVGIS and use </a:t>
            </a:r>
            <a:r>
              <a:rPr lang="en-US" dirty="0" err="1"/>
              <a:t>AverageIF</a:t>
            </a:r>
            <a:endParaRPr lang="en-US" dirty="0"/>
          </a:p>
          <a:p>
            <a:r>
              <a:rPr lang="en-US" dirty="0"/>
              <a:t>You cannot control the temperature, but you can control the temperature coefficient by using different types of panels.</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98AD0DD8-4E6A-A544-753D-6CE0224CFFFA}"/>
              </a:ext>
            </a:extLst>
          </p:cNvPr>
          <p:cNvPicPr>
            <a:picLocks noChangeAspect="1"/>
          </p:cNvPicPr>
          <p:nvPr/>
        </p:nvPicPr>
        <p:blipFill>
          <a:blip r:embed="rId2"/>
          <a:stretch>
            <a:fillRect/>
          </a:stretch>
        </p:blipFill>
        <p:spPr>
          <a:xfrm>
            <a:off x="1689232" y="2150010"/>
            <a:ext cx="5967995" cy="4297605"/>
          </a:xfrm>
          <a:prstGeom prst="rect">
            <a:avLst/>
          </a:prstGeom>
        </p:spPr>
      </p:pic>
    </p:spTree>
    <p:extLst>
      <p:ext uri="{BB962C8B-B14F-4D97-AF65-F5344CB8AC3E}">
        <p14:creationId xmlns:p14="http://schemas.microsoft.com/office/powerpoint/2010/main" val="242371162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43EB4-E5B0-3BC7-F3D5-458E1CDC529E}"/>
              </a:ext>
            </a:extLst>
          </p:cNvPr>
          <p:cNvSpPr>
            <a:spLocks noGrp="1"/>
          </p:cNvSpPr>
          <p:nvPr>
            <p:ph type="title"/>
          </p:nvPr>
        </p:nvSpPr>
        <p:spPr/>
        <p:txBody>
          <a:bodyPr>
            <a:normAutofit fontScale="90000"/>
          </a:bodyPr>
          <a:lstStyle/>
          <a:p>
            <a:r>
              <a:rPr lang="en-US" dirty="0"/>
              <a:t>Control of Charge and Discharge to Buyer and not the Seller</a:t>
            </a:r>
          </a:p>
        </p:txBody>
      </p:sp>
      <p:sp>
        <p:nvSpPr>
          <p:cNvPr id="3" name="Content Placeholder 2">
            <a:extLst>
              <a:ext uri="{FF2B5EF4-FFF2-40B4-BE49-F238E27FC236}">
                <a16:creationId xmlns:a16="http://schemas.microsoft.com/office/drawing/2014/main" id="{43A92C20-61D0-8783-DCFF-30E7B586F2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AF00B26-2C4D-DFAD-4799-78E140A62995}"/>
              </a:ext>
            </a:extLst>
          </p:cNvPr>
          <p:cNvPicPr>
            <a:picLocks noChangeAspect="1"/>
          </p:cNvPicPr>
          <p:nvPr/>
        </p:nvPicPr>
        <p:blipFill>
          <a:blip r:embed="rId2"/>
          <a:stretch>
            <a:fillRect/>
          </a:stretch>
        </p:blipFill>
        <p:spPr>
          <a:xfrm>
            <a:off x="2010613" y="1457050"/>
            <a:ext cx="6496957" cy="1971950"/>
          </a:xfrm>
          <a:prstGeom prst="rect">
            <a:avLst/>
          </a:prstGeom>
        </p:spPr>
      </p:pic>
      <p:pic>
        <p:nvPicPr>
          <p:cNvPr id="7" name="Picture 6">
            <a:extLst>
              <a:ext uri="{FF2B5EF4-FFF2-40B4-BE49-F238E27FC236}">
                <a16:creationId xmlns:a16="http://schemas.microsoft.com/office/drawing/2014/main" id="{B5A2D3B7-71CB-E2CE-69D1-522E340987A0}"/>
              </a:ext>
            </a:extLst>
          </p:cNvPr>
          <p:cNvPicPr>
            <a:picLocks noChangeAspect="1"/>
          </p:cNvPicPr>
          <p:nvPr/>
        </p:nvPicPr>
        <p:blipFill>
          <a:blip r:embed="rId3"/>
          <a:stretch>
            <a:fillRect/>
          </a:stretch>
        </p:blipFill>
        <p:spPr>
          <a:xfrm>
            <a:off x="2086824" y="3728191"/>
            <a:ext cx="6420746" cy="2772162"/>
          </a:xfrm>
          <a:prstGeom prst="rect">
            <a:avLst/>
          </a:prstGeom>
        </p:spPr>
      </p:pic>
      <p:sp>
        <p:nvSpPr>
          <p:cNvPr id="8" name="TextBox 7">
            <a:extLst>
              <a:ext uri="{FF2B5EF4-FFF2-40B4-BE49-F238E27FC236}">
                <a16:creationId xmlns:a16="http://schemas.microsoft.com/office/drawing/2014/main" id="{4FEE89CE-76D3-0FFF-E5B3-B56844BFDE1F}"/>
              </a:ext>
            </a:extLst>
          </p:cNvPr>
          <p:cNvSpPr txBox="1"/>
          <p:nvPr/>
        </p:nvSpPr>
        <p:spPr>
          <a:xfrm>
            <a:off x="123568" y="2088292"/>
            <a:ext cx="1570656" cy="3693319"/>
          </a:xfrm>
          <a:prstGeom prst="rect">
            <a:avLst/>
          </a:prstGeom>
          <a:solidFill>
            <a:srgbClr val="FFFF00"/>
          </a:solidFill>
        </p:spPr>
        <p:txBody>
          <a:bodyPr wrap="square" rtlCol="0">
            <a:spAutoFit/>
          </a:bodyPr>
          <a:lstStyle/>
          <a:p>
            <a:r>
              <a:rPr lang="en-US" dirty="0"/>
              <a:t>Variable cost of increased cycles issue</a:t>
            </a:r>
          </a:p>
          <a:p>
            <a:endParaRPr lang="en-US" dirty="0"/>
          </a:p>
          <a:p>
            <a:r>
              <a:rPr lang="en-US" dirty="0"/>
              <a:t>Is there a counting of the number of cycles</a:t>
            </a:r>
          </a:p>
          <a:p>
            <a:endParaRPr lang="en-US" dirty="0"/>
          </a:p>
          <a:p>
            <a:r>
              <a:rPr lang="en-US" dirty="0"/>
              <a:t>Is there a limit on cycles to replace variable cost</a:t>
            </a:r>
          </a:p>
        </p:txBody>
      </p:sp>
    </p:spTree>
    <p:extLst>
      <p:ext uri="{BB962C8B-B14F-4D97-AF65-F5344CB8AC3E}">
        <p14:creationId xmlns:p14="http://schemas.microsoft.com/office/powerpoint/2010/main" val="207496707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32E5B-4382-4E59-FD62-890B8F1D043A}"/>
              </a:ext>
            </a:extLst>
          </p:cNvPr>
          <p:cNvSpPr>
            <a:spLocks noGrp="1"/>
          </p:cNvSpPr>
          <p:nvPr>
            <p:ph type="ctrTitle"/>
          </p:nvPr>
        </p:nvSpPr>
        <p:spPr>
          <a:xfrm>
            <a:off x="393905" y="2773703"/>
            <a:ext cx="6363947" cy="1310594"/>
          </a:xfrm>
        </p:spPr>
        <p:txBody>
          <a:bodyPr>
            <a:normAutofit fontScale="90000"/>
          </a:bodyPr>
          <a:lstStyle/>
          <a:p>
            <a:r>
              <a:rPr lang="en-US" dirty="0"/>
              <a:t>Output and Available Capacity in PPA (Take or Pay versus Take and Pay)</a:t>
            </a:r>
          </a:p>
        </p:txBody>
      </p:sp>
    </p:spTree>
    <p:extLst>
      <p:ext uri="{BB962C8B-B14F-4D97-AF65-F5344CB8AC3E}">
        <p14:creationId xmlns:p14="http://schemas.microsoft.com/office/powerpoint/2010/main" val="263360865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F57E0-1B41-7884-4301-8F840D929950}"/>
              </a:ext>
            </a:extLst>
          </p:cNvPr>
          <p:cNvSpPr>
            <a:spLocks noGrp="1"/>
          </p:cNvSpPr>
          <p:nvPr>
            <p:ph type="title"/>
          </p:nvPr>
        </p:nvSpPr>
        <p:spPr/>
        <p:txBody>
          <a:bodyPr/>
          <a:lstStyle/>
          <a:p>
            <a:r>
              <a:rPr lang="en-US" dirty="0"/>
              <a:t>PPA 1 – Storage Capacity in MW</a:t>
            </a:r>
          </a:p>
        </p:txBody>
      </p:sp>
      <p:sp>
        <p:nvSpPr>
          <p:cNvPr id="3" name="Content Placeholder 2">
            <a:extLst>
              <a:ext uri="{FF2B5EF4-FFF2-40B4-BE49-F238E27FC236}">
                <a16:creationId xmlns:a16="http://schemas.microsoft.com/office/drawing/2014/main" id="{FFABF72D-6B0E-5991-8E6D-2BB45C100EC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FB08E623-6F0B-5DBA-25BB-DCECAC6C43BA}"/>
              </a:ext>
            </a:extLst>
          </p:cNvPr>
          <p:cNvPicPr>
            <a:picLocks noChangeAspect="1"/>
          </p:cNvPicPr>
          <p:nvPr/>
        </p:nvPicPr>
        <p:blipFill>
          <a:blip r:embed="rId2"/>
          <a:stretch>
            <a:fillRect/>
          </a:stretch>
        </p:blipFill>
        <p:spPr>
          <a:xfrm>
            <a:off x="580768" y="1339230"/>
            <a:ext cx="6487297" cy="1398637"/>
          </a:xfrm>
          <a:prstGeom prst="rect">
            <a:avLst/>
          </a:prstGeom>
        </p:spPr>
      </p:pic>
      <p:pic>
        <p:nvPicPr>
          <p:cNvPr id="7" name="Picture 6">
            <a:extLst>
              <a:ext uri="{FF2B5EF4-FFF2-40B4-BE49-F238E27FC236}">
                <a16:creationId xmlns:a16="http://schemas.microsoft.com/office/drawing/2014/main" id="{14E82F24-DA49-C74C-455A-43094034D471}"/>
              </a:ext>
            </a:extLst>
          </p:cNvPr>
          <p:cNvPicPr>
            <a:picLocks noChangeAspect="1"/>
          </p:cNvPicPr>
          <p:nvPr/>
        </p:nvPicPr>
        <p:blipFill>
          <a:blip r:embed="rId3"/>
          <a:stretch>
            <a:fillRect/>
          </a:stretch>
        </p:blipFill>
        <p:spPr>
          <a:xfrm>
            <a:off x="405125" y="3008001"/>
            <a:ext cx="6838582" cy="1265289"/>
          </a:xfrm>
          <a:prstGeom prst="rect">
            <a:avLst/>
          </a:prstGeom>
        </p:spPr>
      </p:pic>
      <p:pic>
        <p:nvPicPr>
          <p:cNvPr id="9" name="Picture 8">
            <a:extLst>
              <a:ext uri="{FF2B5EF4-FFF2-40B4-BE49-F238E27FC236}">
                <a16:creationId xmlns:a16="http://schemas.microsoft.com/office/drawing/2014/main" id="{1B628E32-C689-1757-3865-DD84CEFFE148}"/>
              </a:ext>
            </a:extLst>
          </p:cNvPr>
          <p:cNvPicPr>
            <a:picLocks noChangeAspect="1"/>
          </p:cNvPicPr>
          <p:nvPr/>
        </p:nvPicPr>
        <p:blipFill>
          <a:blip r:embed="rId4"/>
          <a:stretch>
            <a:fillRect/>
          </a:stretch>
        </p:blipFill>
        <p:spPr>
          <a:xfrm>
            <a:off x="467317" y="4447796"/>
            <a:ext cx="6714198" cy="1241198"/>
          </a:xfrm>
          <a:prstGeom prst="rect">
            <a:avLst/>
          </a:prstGeom>
        </p:spPr>
      </p:pic>
      <p:sp>
        <p:nvSpPr>
          <p:cNvPr id="10" name="TextBox 9">
            <a:extLst>
              <a:ext uri="{FF2B5EF4-FFF2-40B4-BE49-F238E27FC236}">
                <a16:creationId xmlns:a16="http://schemas.microsoft.com/office/drawing/2014/main" id="{9C8B3543-F86B-0C94-4F79-A1E55E9BD8D9}"/>
              </a:ext>
            </a:extLst>
          </p:cNvPr>
          <p:cNvSpPr txBox="1"/>
          <p:nvPr/>
        </p:nvSpPr>
        <p:spPr>
          <a:xfrm>
            <a:off x="7339914" y="1488239"/>
            <a:ext cx="1499286" cy="1754326"/>
          </a:xfrm>
          <a:prstGeom prst="rect">
            <a:avLst/>
          </a:prstGeom>
          <a:solidFill>
            <a:srgbClr val="FFFF00"/>
          </a:solidFill>
        </p:spPr>
        <p:txBody>
          <a:bodyPr wrap="square" rtlCol="0">
            <a:spAutoFit/>
          </a:bodyPr>
          <a:lstStyle/>
          <a:p>
            <a:r>
              <a:rPr lang="en-US" dirty="0"/>
              <a:t>Should this be adjusted for the minimum state of charge</a:t>
            </a:r>
          </a:p>
        </p:txBody>
      </p:sp>
    </p:spTree>
    <p:extLst>
      <p:ext uri="{BB962C8B-B14F-4D97-AF65-F5344CB8AC3E}">
        <p14:creationId xmlns:p14="http://schemas.microsoft.com/office/powerpoint/2010/main" val="81115274"/>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DFDF4-DE16-A87F-ADD2-B3799E976F60}"/>
              </a:ext>
            </a:extLst>
          </p:cNvPr>
          <p:cNvSpPr>
            <a:spLocks noGrp="1"/>
          </p:cNvSpPr>
          <p:nvPr>
            <p:ph type="title"/>
          </p:nvPr>
        </p:nvSpPr>
        <p:spPr/>
        <p:txBody>
          <a:bodyPr/>
          <a:lstStyle/>
          <a:p>
            <a:r>
              <a:rPr lang="en-US" dirty="0"/>
              <a:t>PPA Introduction</a:t>
            </a:r>
          </a:p>
        </p:txBody>
      </p:sp>
      <p:sp>
        <p:nvSpPr>
          <p:cNvPr id="3" name="Content Placeholder 2">
            <a:extLst>
              <a:ext uri="{FF2B5EF4-FFF2-40B4-BE49-F238E27FC236}">
                <a16:creationId xmlns:a16="http://schemas.microsoft.com/office/drawing/2014/main" id="{6EAF04D8-7244-ABF1-5295-65BD47F7BEB8}"/>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ABDCEED-A365-483F-D865-081A4D60B709}"/>
              </a:ext>
            </a:extLst>
          </p:cNvPr>
          <p:cNvPicPr>
            <a:picLocks noChangeAspect="1"/>
          </p:cNvPicPr>
          <p:nvPr/>
        </p:nvPicPr>
        <p:blipFill>
          <a:blip r:embed="rId2"/>
          <a:stretch>
            <a:fillRect/>
          </a:stretch>
        </p:blipFill>
        <p:spPr>
          <a:xfrm>
            <a:off x="990424" y="1072238"/>
            <a:ext cx="7163152" cy="1684282"/>
          </a:xfrm>
          <a:prstGeom prst="rect">
            <a:avLst/>
          </a:prstGeom>
        </p:spPr>
      </p:pic>
      <p:pic>
        <p:nvPicPr>
          <p:cNvPr id="7" name="Picture 6">
            <a:extLst>
              <a:ext uri="{FF2B5EF4-FFF2-40B4-BE49-F238E27FC236}">
                <a16:creationId xmlns:a16="http://schemas.microsoft.com/office/drawing/2014/main" id="{0629758B-B165-1C75-DC67-2FE5A0F1EF5C}"/>
              </a:ext>
            </a:extLst>
          </p:cNvPr>
          <p:cNvPicPr>
            <a:picLocks noChangeAspect="1"/>
          </p:cNvPicPr>
          <p:nvPr/>
        </p:nvPicPr>
        <p:blipFill>
          <a:blip r:embed="rId3"/>
          <a:stretch>
            <a:fillRect/>
          </a:stretch>
        </p:blipFill>
        <p:spPr>
          <a:xfrm>
            <a:off x="2130272" y="2898428"/>
            <a:ext cx="4883455" cy="1988427"/>
          </a:xfrm>
          <a:prstGeom prst="rect">
            <a:avLst/>
          </a:prstGeom>
        </p:spPr>
      </p:pic>
      <p:pic>
        <p:nvPicPr>
          <p:cNvPr id="9" name="Picture 8">
            <a:extLst>
              <a:ext uri="{FF2B5EF4-FFF2-40B4-BE49-F238E27FC236}">
                <a16:creationId xmlns:a16="http://schemas.microsoft.com/office/drawing/2014/main" id="{30AC8AB9-4AEC-CFDA-5070-F17B6AF703B6}"/>
              </a:ext>
            </a:extLst>
          </p:cNvPr>
          <p:cNvPicPr>
            <a:picLocks noChangeAspect="1"/>
          </p:cNvPicPr>
          <p:nvPr/>
        </p:nvPicPr>
        <p:blipFill>
          <a:blip r:embed="rId4"/>
          <a:stretch>
            <a:fillRect/>
          </a:stretch>
        </p:blipFill>
        <p:spPr>
          <a:xfrm>
            <a:off x="2130272" y="4955574"/>
            <a:ext cx="4883455" cy="1789540"/>
          </a:xfrm>
          <a:prstGeom prst="rect">
            <a:avLst/>
          </a:prstGeom>
        </p:spPr>
      </p:pic>
    </p:spTree>
    <p:extLst>
      <p:ext uri="{BB962C8B-B14F-4D97-AF65-F5344CB8AC3E}">
        <p14:creationId xmlns:p14="http://schemas.microsoft.com/office/powerpoint/2010/main" val="315534404"/>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86071-E994-0E79-F844-BE4C622D6500}"/>
              </a:ext>
            </a:extLst>
          </p:cNvPr>
          <p:cNvSpPr>
            <a:spLocks noGrp="1"/>
          </p:cNvSpPr>
          <p:nvPr>
            <p:ph type="title"/>
          </p:nvPr>
        </p:nvSpPr>
        <p:spPr/>
        <p:txBody>
          <a:bodyPr>
            <a:normAutofit fontScale="90000"/>
          </a:bodyPr>
          <a:lstStyle/>
          <a:p>
            <a:r>
              <a:rPr lang="en-US" dirty="0"/>
              <a:t>Capacity Adjusted for Target Degradation – PPA 1</a:t>
            </a:r>
          </a:p>
        </p:txBody>
      </p:sp>
      <p:sp>
        <p:nvSpPr>
          <p:cNvPr id="3" name="Content Placeholder 2">
            <a:extLst>
              <a:ext uri="{FF2B5EF4-FFF2-40B4-BE49-F238E27FC236}">
                <a16:creationId xmlns:a16="http://schemas.microsoft.com/office/drawing/2014/main" id="{EAE0071B-DD6D-FB2A-F8CB-4992CC628D21}"/>
              </a:ext>
            </a:extLst>
          </p:cNvPr>
          <p:cNvSpPr>
            <a:spLocks noGrp="1"/>
          </p:cNvSpPr>
          <p:nvPr>
            <p:ph idx="1"/>
          </p:nvPr>
        </p:nvSpPr>
        <p:spPr/>
        <p:txBody>
          <a:bodyPr/>
          <a:lstStyle/>
          <a:p>
            <a:r>
              <a:rPr lang="en-US" dirty="0"/>
              <a:t>Contracted capacity is reduced by the degradation of 2%.</a:t>
            </a:r>
          </a:p>
          <a:p>
            <a:r>
              <a:rPr lang="en-US" dirty="0"/>
              <a:t>If the degradation is more than the investor takes the risk.</a:t>
            </a:r>
          </a:p>
          <a:p>
            <a:endParaRPr lang="en-US" dirty="0"/>
          </a:p>
          <a:p>
            <a:endParaRPr lang="en-US" dirty="0"/>
          </a:p>
        </p:txBody>
      </p:sp>
      <p:pic>
        <p:nvPicPr>
          <p:cNvPr id="5" name="Picture 4">
            <a:extLst>
              <a:ext uri="{FF2B5EF4-FFF2-40B4-BE49-F238E27FC236}">
                <a16:creationId xmlns:a16="http://schemas.microsoft.com/office/drawing/2014/main" id="{1FD9866E-5396-2B9D-0309-8E75D8F09ECF}"/>
              </a:ext>
            </a:extLst>
          </p:cNvPr>
          <p:cNvPicPr>
            <a:picLocks noChangeAspect="1"/>
          </p:cNvPicPr>
          <p:nvPr/>
        </p:nvPicPr>
        <p:blipFill>
          <a:blip r:embed="rId2"/>
          <a:stretch>
            <a:fillRect/>
          </a:stretch>
        </p:blipFill>
        <p:spPr>
          <a:xfrm>
            <a:off x="1912570" y="3633688"/>
            <a:ext cx="4735365" cy="2413657"/>
          </a:xfrm>
          <a:prstGeom prst="rect">
            <a:avLst/>
          </a:prstGeom>
        </p:spPr>
      </p:pic>
      <p:pic>
        <p:nvPicPr>
          <p:cNvPr id="7" name="Picture 6">
            <a:extLst>
              <a:ext uri="{FF2B5EF4-FFF2-40B4-BE49-F238E27FC236}">
                <a16:creationId xmlns:a16="http://schemas.microsoft.com/office/drawing/2014/main" id="{1D6B1A88-2DA6-1FF1-9B90-2D05D77AFBF4}"/>
              </a:ext>
            </a:extLst>
          </p:cNvPr>
          <p:cNvPicPr>
            <a:picLocks noChangeAspect="1"/>
          </p:cNvPicPr>
          <p:nvPr/>
        </p:nvPicPr>
        <p:blipFill>
          <a:blip r:embed="rId3"/>
          <a:stretch>
            <a:fillRect/>
          </a:stretch>
        </p:blipFill>
        <p:spPr>
          <a:xfrm>
            <a:off x="2316167" y="1966836"/>
            <a:ext cx="5792008" cy="571580"/>
          </a:xfrm>
          <a:prstGeom prst="rect">
            <a:avLst/>
          </a:prstGeom>
        </p:spPr>
      </p:pic>
      <p:pic>
        <p:nvPicPr>
          <p:cNvPr id="9" name="Picture 8">
            <a:extLst>
              <a:ext uri="{FF2B5EF4-FFF2-40B4-BE49-F238E27FC236}">
                <a16:creationId xmlns:a16="http://schemas.microsoft.com/office/drawing/2014/main" id="{DA719065-0F97-8150-2BBA-C038F7E9E2A4}"/>
              </a:ext>
            </a:extLst>
          </p:cNvPr>
          <p:cNvPicPr>
            <a:picLocks noChangeAspect="1"/>
          </p:cNvPicPr>
          <p:nvPr/>
        </p:nvPicPr>
        <p:blipFill>
          <a:blip r:embed="rId4"/>
          <a:stretch>
            <a:fillRect/>
          </a:stretch>
        </p:blipFill>
        <p:spPr>
          <a:xfrm>
            <a:off x="1668376" y="2743104"/>
            <a:ext cx="6439799" cy="685896"/>
          </a:xfrm>
          <a:prstGeom prst="rect">
            <a:avLst/>
          </a:prstGeom>
        </p:spPr>
      </p:pic>
      <p:sp>
        <p:nvSpPr>
          <p:cNvPr id="10" name="TextBox 9">
            <a:extLst>
              <a:ext uri="{FF2B5EF4-FFF2-40B4-BE49-F238E27FC236}">
                <a16:creationId xmlns:a16="http://schemas.microsoft.com/office/drawing/2014/main" id="{9D675EFB-9E4E-C40C-F354-190319F0B570}"/>
              </a:ext>
            </a:extLst>
          </p:cNvPr>
          <p:cNvSpPr txBox="1"/>
          <p:nvPr/>
        </p:nvSpPr>
        <p:spPr>
          <a:xfrm>
            <a:off x="6845643" y="3830595"/>
            <a:ext cx="1779373" cy="1200329"/>
          </a:xfrm>
          <a:prstGeom prst="rect">
            <a:avLst/>
          </a:prstGeom>
          <a:noFill/>
        </p:spPr>
        <p:txBody>
          <a:bodyPr wrap="square" rtlCol="0">
            <a:spAutoFit/>
          </a:bodyPr>
          <a:lstStyle/>
          <a:p>
            <a:r>
              <a:rPr lang="en-US" dirty="0"/>
              <a:t>Degradation is affected by the cycles that are used</a:t>
            </a:r>
          </a:p>
        </p:txBody>
      </p:sp>
      <p:sp>
        <p:nvSpPr>
          <p:cNvPr id="12" name="TextBox 11">
            <a:extLst>
              <a:ext uri="{FF2B5EF4-FFF2-40B4-BE49-F238E27FC236}">
                <a16:creationId xmlns:a16="http://schemas.microsoft.com/office/drawing/2014/main" id="{37EBCE24-059A-5CE4-7BAB-8209518E976C}"/>
              </a:ext>
            </a:extLst>
          </p:cNvPr>
          <p:cNvSpPr txBox="1"/>
          <p:nvPr/>
        </p:nvSpPr>
        <p:spPr>
          <a:xfrm>
            <a:off x="98854" y="2743104"/>
            <a:ext cx="1370578" cy="1754326"/>
          </a:xfrm>
          <a:prstGeom prst="rect">
            <a:avLst/>
          </a:prstGeom>
          <a:noFill/>
        </p:spPr>
        <p:txBody>
          <a:bodyPr wrap="square" rtlCol="0">
            <a:spAutoFit/>
          </a:bodyPr>
          <a:lstStyle/>
          <a:p>
            <a:r>
              <a:rPr lang="en-US" dirty="0"/>
              <a:t>Understand the difference between actual and target</a:t>
            </a:r>
          </a:p>
        </p:txBody>
      </p:sp>
    </p:spTree>
    <p:extLst>
      <p:ext uri="{BB962C8B-B14F-4D97-AF65-F5344CB8AC3E}">
        <p14:creationId xmlns:p14="http://schemas.microsoft.com/office/powerpoint/2010/main" val="1519209991"/>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4BDF-D0D9-3E36-CA76-2B3595C3C8FE}"/>
              </a:ext>
            </a:extLst>
          </p:cNvPr>
          <p:cNvSpPr>
            <a:spLocks noGrp="1"/>
          </p:cNvSpPr>
          <p:nvPr>
            <p:ph type="title"/>
          </p:nvPr>
        </p:nvSpPr>
        <p:spPr/>
        <p:txBody>
          <a:bodyPr>
            <a:normAutofit fontScale="90000"/>
          </a:bodyPr>
          <a:lstStyle/>
          <a:p>
            <a:r>
              <a:rPr lang="en-US" dirty="0"/>
              <a:t>Power Rating, RT and Storage in PPA Number 2</a:t>
            </a:r>
          </a:p>
        </p:txBody>
      </p:sp>
      <p:sp>
        <p:nvSpPr>
          <p:cNvPr id="3" name="Content Placeholder 2">
            <a:extLst>
              <a:ext uri="{FF2B5EF4-FFF2-40B4-BE49-F238E27FC236}">
                <a16:creationId xmlns:a16="http://schemas.microsoft.com/office/drawing/2014/main" id="{7E84BD28-3B28-57AA-A035-D7426CBC00B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CC1E000C-140F-604B-A068-DA6EF2AB740D}"/>
              </a:ext>
            </a:extLst>
          </p:cNvPr>
          <p:cNvPicPr>
            <a:picLocks noChangeAspect="1"/>
          </p:cNvPicPr>
          <p:nvPr/>
        </p:nvPicPr>
        <p:blipFill>
          <a:blip r:embed="rId2"/>
          <a:stretch>
            <a:fillRect/>
          </a:stretch>
        </p:blipFill>
        <p:spPr>
          <a:xfrm>
            <a:off x="467113" y="1427425"/>
            <a:ext cx="7401958" cy="847843"/>
          </a:xfrm>
          <a:prstGeom prst="rect">
            <a:avLst/>
          </a:prstGeom>
        </p:spPr>
      </p:pic>
      <p:pic>
        <p:nvPicPr>
          <p:cNvPr id="7" name="Picture 6">
            <a:extLst>
              <a:ext uri="{FF2B5EF4-FFF2-40B4-BE49-F238E27FC236}">
                <a16:creationId xmlns:a16="http://schemas.microsoft.com/office/drawing/2014/main" id="{2937D8F9-5BD3-7A11-6A16-FF9A610C5F67}"/>
              </a:ext>
            </a:extLst>
          </p:cNvPr>
          <p:cNvPicPr>
            <a:picLocks noChangeAspect="1"/>
          </p:cNvPicPr>
          <p:nvPr/>
        </p:nvPicPr>
        <p:blipFill>
          <a:blip r:embed="rId3"/>
          <a:stretch>
            <a:fillRect/>
          </a:stretch>
        </p:blipFill>
        <p:spPr>
          <a:xfrm>
            <a:off x="467113" y="2437296"/>
            <a:ext cx="7344800" cy="2924583"/>
          </a:xfrm>
          <a:prstGeom prst="rect">
            <a:avLst/>
          </a:prstGeom>
        </p:spPr>
      </p:pic>
    </p:spTree>
    <p:extLst>
      <p:ext uri="{BB962C8B-B14F-4D97-AF65-F5344CB8AC3E}">
        <p14:creationId xmlns:p14="http://schemas.microsoft.com/office/powerpoint/2010/main" val="237660950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DD5E1-F779-BB53-5DAA-AFEA58B425B4}"/>
              </a:ext>
            </a:extLst>
          </p:cNvPr>
          <p:cNvSpPr>
            <a:spLocks noGrp="1"/>
          </p:cNvSpPr>
          <p:nvPr>
            <p:ph type="title"/>
          </p:nvPr>
        </p:nvSpPr>
        <p:spPr/>
        <p:txBody>
          <a:bodyPr>
            <a:normAutofit fontScale="90000"/>
          </a:bodyPr>
          <a:lstStyle/>
          <a:p>
            <a:r>
              <a:rPr lang="en-US" dirty="0"/>
              <a:t>Quantity of Capacity as the Basis for Capacity Payment – PPA Number 3</a:t>
            </a:r>
          </a:p>
        </p:txBody>
      </p:sp>
      <p:sp>
        <p:nvSpPr>
          <p:cNvPr id="3" name="Content Placeholder 2">
            <a:extLst>
              <a:ext uri="{FF2B5EF4-FFF2-40B4-BE49-F238E27FC236}">
                <a16:creationId xmlns:a16="http://schemas.microsoft.com/office/drawing/2014/main" id="{E952E7AB-90A1-A54E-46CF-06DC9EE2EE4E}"/>
              </a:ext>
            </a:extLst>
          </p:cNvPr>
          <p:cNvSpPr>
            <a:spLocks noGrp="1"/>
          </p:cNvSpPr>
          <p:nvPr>
            <p:ph idx="1"/>
          </p:nvPr>
        </p:nvSpPr>
        <p:spPr/>
        <p:txBody>
          <a:bodyPr/>
          <a:lstStyle/>
          <a:p>
            <a:r>
              <a:rPr lang="en-US" dirty="0"/>
              <a:t>India example</a:t>
            </a:r>
          </a:p>
          <a:p>
            <a:endParaRPr lang="en-US" dirty="0"/>
          </a:p>
        </p:txBody>
      </p:sp>
      <p:pic>
        <p:nvPicPr>
          <p:cNvPr id="5" name="Picture 4">
            <a:extLst>
              <a:ext uri="{FF2B5EF4-FFF2-40B4-BE49-F238E27FC236}">
                <a16:creationId xmlns:a16="http://schemas.microsoft.com/office/drawing/2014/main" id="{DC5BB27C-55D9-03F1-273A-8E8F65C1AD52}"/>
              </a:ext>
            </a:extLst>
          </p:cNvPr>
          <p:cNvPicPr>
            <a:picLocks noChangeAspect="1"/>
          </p:cNvPicPr>
          <p:nvPr/>
        </p:nvPicPr>
        <p:blipFill>
          <a:blip r:embed="rId2"/>
          <a:stretch>
            <a:fillRect/>
          </a:stretch>
        </p:blipFill>
        <p:spPr>
          <a:xfrm>
            <a:off x="2079319" y="1965769"/>
            <a:ext cx="6744641" cy="4105848"/>
          </a:xfrm>
          <a:prstGeom prst="rect">
            <a:avLst/>
          </a:prstGeom>
        </p:spPr>
      </p:pic>
      <p:sp>
        <p:nvSpPr>
          <p:cNvPr id="6" name="TextBox 5">
            <a:extLst>
              <a:ext uri="{FF2B5EF4-FFF2-40B4-BE49-F238E27FC236}">
                <a16:creationId xmlns:a16="http://schemas.microsoft.com/office/drawing/2014/main" id="{8D1FC920-68D8-D735-4D30-B8A637E9AE85}"/>
              </a:ext>
            </a:extLst>
          </p:cNvPr>
          <p:cNvSpPr txBox="1"/>
          <p:nvPr/>
        </p:nvSpPr>
        <p:spPr>
          <a:xfrm>
            <a:off x="126124" y="2128345"/>
            <a:ext cx="1953195" cy="2031325"/>
          </a:xfrm>
          <a:prstGeom prst="rect">
            <a:avLst/>
          </a:prstGeom>
          <a:noFill/>
        </p:spPr>
        <p:txBody>
          <a:bodyPr wrap="square" rtlCol="0">
            <a:spAutoFit/>
          </a:bodyPr>
          <a:lstStyle/>
          <a:p>
            <a:r>
              <a:rPr lang="en-US" dirty="0"/>
              <a:t>Compute the round-trip efficiency</a:t>
            </a:r>
          </a:p>
          <a:p>
            <a:endParaRPr lang="en-US" dirty="0"/>
          </a:p>
          <a:p>
            <a:r>
              <a:rPr lang="en-US" dirty="0"/>
              <a:t>Note the guaranteed round-trip efficiency</a:t>
            </a:r>
          </a:p>
        </p:txBody>
      </p:sp>
    </p:spTree>
    <p:extLst>
      <p:ext uri="{BB962C8B-B14F-4D97-AF65-F5344CB8AC3E}">
        <p14:creationId xmlns:p14="http://schemas.microsoft.com/office/powerpoint/2010/main" val="2650249848"/>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1E738-53AC-23D8-B226-0DD60A125BA5}"/>
              </a:ext>
            </a:extLst>
          </p:cNvPr>
          <p:cNvSpPr>
            <a:spLocks noGrp="1"/>
          </p:cNvSpPr>
          <p:nvPr>
            <p:ph type="title"/>
          </p:nvPr>
        </p:nvSpPr>
        <p:spPr/>
        <p:txBody>
          <a:bodyPr>
            <a:normAutofit fontScale="90000"/>
          </a:bodyPr>
          <a:lstStyle/>
          <a:p>
            <a:r>
              <a:rPr lang="en-US" dirty="0"/>
              <a:t>Guaranteed Power, RT and Storage Capacity with Liquidated Damages</a:t>
            </a:r>
          </a:p>
        </p:txBody>
      </p:sp>
      <p:pic>
        <p:nvPicPr>
          <p:cNvPr id="5" name="Content Placeholder 4">
            <a:extLst>
              <a:ext uri="{FF2B5EF4-FFF2-40B4-BE49-F238E27FC236}">
                <a16:creationId xmlns:a16="http://schemas.microsoft.com/office/drawing/2014/main" id="{2403F59E-319D-51B9-A2DE-871537016E07}"/>
              </a:ext>
            </a:extLst>
          </p:cNvPr>
          <p:cNvPicPr>
            <a:picLocks noGrp="1" noChangeAspect="1"/>
          </p:cNvPicPr>
          <p:nvPr>
            <p:ph idx="1"/>
          </p:nvPr>
        </p:nvPicPr>
        <p:blipFill>
          <a:blip r:embed="rId2"/>
          <a:stretch>
            <a:fillRect/>
          </a:stretch>
        </p:blipFill>
        <p:spPr>
          <a:xfrm>
            <a:off x="666205" y="1268836"/>
            <a:ext cx="7811590" cy="2191056"/>
          </a:xfrm>
        </p:spPr>
      </p:pic>
      <p:pic>
        <p:nvPicPr>
          <p:cNvPr id="7" name="Picture 6">
            <a:extLst>
              <a:ext uri="{FF2B5EF4-FFF2-40B4-BE49-F238E27FC236}">
                <a16:creationId xmlns:a16="http://schemas.microsoft.com/office/drawing/2014/main" id="{E452AC05-B334-9974-D22D-678544B9D4BC}"/>
              </a:ext>
            </a:extLst>
          </p:cNvPr>
          <p:cNvPicPr>
            <a:picLocks noChangeAspect="1"/>
          </p:cNvPicPr>
          <p:nvPr/>
        </p:nvPicPr>
        <p:blipFill>
          <a:blip r:embed="rId3"/>
          <a:stretch>
            <a:fillRect/>
          </a:stretch>
        </p:blipFill>
        <p:spPr>
          <a:xfrm>
            <a:off x="1356773" y="4063201"/>
            <a:ext cx="7068536" cy="1448002"/>
          </a:xfrm>
          <a:prstGeom prst="rect">
            <a:avLst/>
          </a:prstGeom>
        </p:spPr>
      </p:pic>
    </p:spTree>
    <p:extLst>
      <p:ext uri="{BB962C8B-B14F-4D97-AF65-F5344CB8AC3E}">
        <p14:creationId xmlns:p14="http://schemas.microsoft.com/office/powerpoint/2010/main" val="196760244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1EC33-9791-0BA4-054B-1941C307EEE2}"/>
              </a:ext>
            </a:extLst>
          </p:cNvPr>
          <p:cNvSpPr>
            <a:spLocks noGrp="1"/>
          </p:cNvSpPr>
          <p:nvPr>
            <p:ph type="title"/>
          </p:nvPr>
        </p:nvSpPr>
        <p:spPr/>
        <p:txBody>
          <a:bodyPr>
            <a:normAutofit fontScale="90000"/>
          </a:bodyPr>
          <a:lstStyle/>
          <a:p>
            <a:r>
              <a:rPr lang="en-US" dirty="0"/>
              <a:t>Performance Tests and Penalties in Entergy PPA – Not Penalty for both kW and kWh</a:t>
            </a:r>
          </a:p>
        </p:txBody>
      </p:sp>
      <p:sp>
        <p:nvSpPr>
          <p:cNvPr id="3" name="Content Placeholder 2">
            <a:extLst>
              <a:ext uri="{FF2B5EF4-FFF2-40B4-BE49-F238E27FC236}">
                <a16:creationId xmlns:a16="http://schemas.microsoft.com/office/drawing/2014/main" id="{2E6A5CAC-A68C-392A-C689-C4F5799FC81D}"/>
              </a:ext>
            </a:extLst>
          </p:cNvPr>
          <p:cNvSpPr>
            <a:spLocks noGrp="1"/>
          </p:cNvSpPr>
          <p:nvPr>
            <p:ph idx="1"/>
          </p:nvPr>
        </p:nvSpPr>
        <p:spPr/>
        <p:txBody>
          <a:bodyPr/>
          <a:lstStyle/>
          <a:p>
            <a:r>
              <a:rPr lang="en-US" dirty="0"/>
              <a:t>.</a:t>
            </a:r>
          </a:p>
          <a:p>
            <a:endParaRPr lang="en-US" dirty="0"/>
          </a:p>
        </p:txBody>
      </p:sp>
      <p:pic>
        <p:nvPicPr>
          <p:cNvPr id="7" name="Picture 6">
            <a:extLst>
              <a:ext uri="{FF2B5EF4-FFF2-40B4-BE49-F238E27FC236}">
                <a16:creationId xmlns:a16="http://schemas.microsoft.com/office/drawing/2014/main" id="{76886999-91CE-713D-06F8-0A8351886E54}"/>
              </a:ext>
            </a:extLst>
          </p:cNvPr>
          <p:cNvPicPr>
            <a:picLocks noChangeAspect="1"/>
          </p:cNvPicPr>
          <p:nvPr/>
        </p:nvPicPr>
        <p:blipFill>
          <a:blip r:embed="rId2"/>
          <a:stretch>
            <a:fillRect/>
          </a:stretch>
        </p:blipFill>
        <p:spPr>
          <a:xfrm>
            <a:off x="765498" y="1377854"/>
            <a:ext cx="7597764" cy="3325255"/>
          </a:xfrm>
          <a:prstGeom prst="rect">
            <a:avLst/>
          </a:prstGeom>
        </p:spPr>
      </p:pic>
      <p:sp>
        <p:nvSpPr>
          <p:cNvPr id="8" name="TextBox 7">
            <a:extLst>
              <a:ext uri="{FF2B5EF4-FFF2-40B4-BE49-F238E27FC236}">
                <a16:creationId xmlns:a16="http://schemas.microsoft.com/office/drawing/2014/main" id="{0CBE46A1-4AF0-BBAB-1FB5-415595B5000D}"/>
              </a:ext>
            </a:extLst>
          </p:cNvPr>
          <p:cNvSpPr txBox="1"/>
          <p:nvPr/>
        </p:nvSpPr>
        <p:spPr>
          <a:xfrm>
            <a:off x="304800" y="5018031"/>
            <a:ext cx="6785095" cy="369332"/>
          </a:xfrm>
          <a:prstGeom prst="rect">
            <a:avLst/>
          </a:prstGeom>
          <a:solidFill>
            <a:srgbClr val="FFFF00"/>
          </a:solidFill>
        </p:spPr>
        <p:txBody>
          <a:bodyPr wrap="square" rtlCol="0">
            <a:spAutoFit/>
          </a:bodyPr>
          <a:lstStyle/>
          <a:p>
            <a:r>
              <a:rPr lang="en-US" dirty="0"/>
              <a:t>Note that there is a penalty for both capacity kW and storage kWh</a:t>
            </a:r>
          </a:p>
        </p:txBody>
      </p:sp>
    </p:spTree>
    <p:extLst>
      <p:ext uri="{BB962C8B-B14F-4D97-AF65-F5344CB8AC3E}">
        <p14:creationId xmlns:p14="http://schemas.microsoft.com/office/powerpoint/2010/main" val="3879680473"/>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CB14-2163-FE1E-AC57-91B22B5A9947}"/>
              </a:ext>
            </a:extLst>
          </p:cNvPr>
          <p:cNvSpPr>
            <a:spLocks noGrp="1"/>
          </p:cNvSpPr>
          <p:nvPr>
            <p:ph type="title"/>
          </p:nvPr>
        </p:nvSpPr>
        <p:spPr/>
        <p:txBody>
          <a:bodyPr/>
          <a:lstStyle/>
          <a:p>
            <a:r>
              <a:rPr lang="en-US" dirty="0"/>
              <a:t>Performance Test in Entergy Contract</a:t>
            </a:r>
          </a:p>
        </p:txBody>
      </p:sp>
      <p:sp>
        <p:nvSpPr>
          <p:cNvPr id="3" name="Content Placeholder 2">
            <a:extLst>
              <a:ext uri="{FF2B5EF4-FFF2-40B4-BE49-F238E27FC236}">
                <a16:creationId xmlns:a16="http://schemas.microsoft.com/office/drawing/2014/main" id="{A7628512-9489-1D22-E9C0-5082EABCAED6}"/>
              </a:ext>
            </a:extLst>
          </p:cNvPr>
          <p:cNvSpPr>
            <a:spLocks noGrp="1"/>
          </p:cNvSpPr>
          <p:nvPr>
            <p:ph idx="1"/>
          </p:nvPr>
        </p:nvSpPr>
        <p:spPr>
          <a:xfrm>
            <a:off x="304800" y="1209675"/>
            <a:ext cx="2401330" cy="1743950"/>
          </a:xfrm>
        </p:spPr>
        <p:txBody>
          <a:bodyPr/>
          <a:lstStyle/>
          <a:p>
            <a:r>
              <a:rPr lang="en-US" dirty="0"/>
              <a:t>Seller pays for the performance test</a:t>
            </a:r>
          </a:p>
          <a:p>
            <a:endParaRPr lang="en-US" dirty="0"/>
          </a:p>
        </p:txBody>
      </p:sp>
      <p:pic>
        <p:nvPicPr>
          <p:cNvPr id="5" name="Picture 4">
            <a:extLst>
              <a:ext uri="{FF2B5EF4-FFF2-40B4-BE49-F238E27FC236}">
                <a16:creationId xmlns:a16="http://schemas.microsoft.com/office/drawing/2014/main" id="{F24E6703-1B2C-B29B-0A44-E6D9FA0139C3}"/>
              </a:ext>
            </a:extLst>
          </p:cNvPr>
          <p:cNvPicPr>
            <a:picLocks noChangeAspect="1"/>
          </p:cNvPicPr>
          <p:nvPr/>
        </p:nvPicPr>
        <p:blipFill>
          <a:blip r:embed="rId2"/>
          <a:stretch>
            <a:fillRect/>
          </a:stretch>
        </p:blipFill>
        <p:spPr>
          <a:xfrm>
            <a:off x="3252823" y="1209675"/>
            <a:ext cx="5753606" cy="1743950"/>
          </a:xfrm>
          <a:prstGeom prst="rect">
            <a:avLst/>
          </a:prstGeom>
        </p:spPr>
      </p:pic>
      <p:pic>
        <p:nvPicPr>
          <p:cNvPr id="7" name="Picture 6">
            <a:extLst>
              <a:ext uri="{FF2B5EF4-FFF2-40B4-BE49-F238E27FC236}">
                <a16:creationId xmlns:a16="http://schemas.microsoft.com/office/drawing/2014/main" id="{E3EBEEA7-3049-C446-8017-5CC174E6D93B}"/>
              </a:ext>
            </a:extLst>
          </p:cNvPr>
          <p:cNvPicPr>
            <a:picLocks noChangeAspect="1"/>
          </p:cNvPicPr>
          <p:nvPr/>
        </p:nvPicPr>
        <p:blipFill>
          <a:blip r:embed="rId3"/>
          <a:stretch>
            <a:fillRect/>
          </a:stretch>
        </p:blipFill>
        <p:spPr>
          <a:xfrm>
            <a:off x="97617" y="3593883"/>
            <a:ext cx="4202534" cy="1942791"/>
          </a:xfrm>
          <a:prstGeom prst="rect">
            <a:avLst/>
          </a:prstGeom>
        </p:spPr>
      </p:pic>
      <p:pic>
        <p:nvPicPr>
          <p:cNvPr id="9" name="Picture 8">
            <a:extLst>
              <a:ext uri="{FF2B5EF4-FFF2-40B4-BE49-F238E27FC236}">
                <a16:creationId xmlns:a16="http://schemas.microsoft.com/office/drawing/2014/main" id="{90E3093B-2739-AF6A-D460-4FA9DABDED1F}"/>
              </a:ext>
            </a:extLst>
          </p:cNvPr>
          <p:cNvPicPr>
            <a:picLocks noChangeAspect="1"/>
          </p:cNvPicPr>
          <p:nvPr/>
        </p:nvPicPr>
        <p:blipFill>
          <a:blip r:embed="rId4"/>
          <a:stretch>
            <a:fillRect/>
          </a:stretch>
        </p:blipFill>
        <p:spPr>
          <a:xfrm>
            <a:off x="4456777" y="3608534"/>
            <a:ext cx="4589606" cy="1928140"/>
          </a:xfrm>
          <a:prstGeom prst="rect">
            <a:avLst/>
          </a:prstGeom>
        </p:spPr>
      </p:pic>
    </p:spTree>
    <p:extLst>
      <p:ext uri="{BB962C8B-B14F-4D97-AF65-F5344CB8AC3E}">
        <p14:creationId xmlns:p14="http://schemas.microsoft.com/office/powerpoint/2010/main" val="512468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64268FD-AA5C-404C-A97C-355B5D2EB7A8}"/>
              </a:ext>
            </a:extLst>
          </p:cNvPr>
          <p:cNvSpPr>
            <a:spLocks noGrp="1"/>
          </p:cNvSpPr>
          <p:nvPr>
            <p:ph type="title"/>
          </p:nvPr>
        </p:nvSpPr>
        <p:spPr/>
        <p:txBody>
          <a:bodyPr/>
          <a:lstStyle/>
          <a:p>
            <a:r>
              <a:rPr lang="en-US" dirty="0"/>
              <a:t>Solar Patterns in Oman</a:t>
            </a:r>
            <a:endParaRPr lang="en-CH" dirty="0"/>
          </a:p>
        </p:txBody>
      </p:sp>
      <p:sp>
        <p:nvSpPr>
          <p:cNvPr id="2" name="Content Placeholder 1">
            <a:extLst>
              <a:ext uri="{FF2B5EF4-FFF2-40B4-BE49-F238E27FC236}">
                <a16:creationId xmlns:a16="http://schemas.microsoft.com/office/drawing/2014/main" id="{262808A8-5ECE-6B2E-63FF-B4B01B3D2567}"/>
              </a:ext>
            </a:extLst>
          </p:cNvPr>
          <p:cNvSpPr>
            <a:spLocks noGrp="1"/>
          </p:cNvSpPr>
          <p:nvPr>
            <p:ph idx="1"/>
          </p:nvPr>
        </p:nvSpPr>
        <p:spPr>
          <a:xfrm>
            <a:off x="304801" y="1082448"/>
            <a:ext cx="8316686" cy="4693104"/>
          </a:xfrm>
        </p:spPr>
        <p:txBody>
          <a:bodyPr/>
          <a:lstStyle/>
          <a:p>
            <a:r>
              <a:rPr lang="en-US" dirty="0"/>
              <a:t>Note the stability in the resource in the desert. Note also that each hour the irradiation is near 1,000. </a:t>
            </a:r>
          </a:p>
          <a:p>
            <a:r>
              <a:rPr lang="en-US" dirty="0"/>
              <a:t>This does not mean the solar is at capacity because it is a lot hotter than 25 degrees.</a:t>
            </a:r>
          </a:p>
          <a:p>
            <a:r>
              <a:rPr lang="en-US" dirty="0"/>
              <a:t>The capacity of the solar panels measured at STC (kWp) is never obtained.</a:t>
            </a:r>
          </a:p>
        </p:txBody>
      </p:sp>
      <p:sp>
        <p:nvSpPr>
          <p:cNvPr id="4" name="Slide Number Placeholder 3">
            <a:extLst>
              <a:ext uri="{FF2B5EF4-FFF2-40B4-BE49-F238E27FC236}">
                <a16:creationId xmlns:a16="http://schemas.microsoft.com/office/drawing/2014/main" id="{1D91B80E-C394-42B6-A005-75D7DE31F5E4}"/>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35</a:t>
            </a:fld>
            <a:endParaRPr lang="ko-KR" altLang="en-US" dirty="0"/>
          </a:p>
        </p:txBody>
      </p:sp>
      <p:pic>
        <p:nvPicPr>
          <p:cNvPr id="9" name="Picture 8">
            <a:extLst>
              <a:ext uri="{FF2B5EF4-FFF2-40B4-BE49-F238E27FC236}">
                <a16:creationId xmlns:a16="http://schemas.microsoft.com/office/drawing/2014/main" id="{C656AC37-BFAA-D618-6E43-39DE459762E3}"/>
              </a:ext>
            </a:extLst>
          </p:cNvPr>
          <p:cNvPicPr>
            <a:picLocks noChangeAspect="1"/>
          </p:cNvPicPr>
          <p:nvPr/>
        </p:nvPicPr>
        <p:blipFill>
          <a:blip r:embed="rId2"/>
          <a:stretch>
            <a:fillRect/>
          </a:stretch>
        </p:blipFill>
        <p:spPr>
          <a:xfrm>
            <a:off x="2042491" y="2273016"/>
            <a:ext cx="6192078" cy="4494250"/>
          </a:xfrm>
          <a:prstGeom prst="rect">
            <a:avLst/>
          </a:prstGeom>
        </p:spPr>
      </p:pic>
    </p:spTree>
    <p:extLst>
      <p:ext uri="{BB962C8B-B14F-4D97-AF65-F5344CB8AC3E}">
        <p14:creationId xmlns:p14="http://schemas.microsoft.com/office/powerpoint/2010/main" val="357296436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A9E3-58A2-5208-3353-D31F14F1D149}"/>
              </a:ext>
            </a:extLst>
          </p:cNvPr>
          <p:cNvSpPr>
            <a:spLocks noGrp="1"/>
          </p:cNvSpPr>
          <p:nvPr>
            <p:ph type="title"/>
          </p:nvPr>
        </p:nvSpPr>
        <p:spPr/>
        <p:txBody>
          <a:bodyPr/>
          <a:lstStyle/>
          <a:p>
            <a:r>
              <a:rPr lang="en-US" dirty="0"/>
              <a:t>Capacity Documentation and Monitoring</a:t>
            </a:r>
          </a:p>
        </p:txBody>
      </p:sp>
      <p:sp>
        <p:nvSpPr>
          <p:cNvPr id="3" name="Content Placeholder 2">
            <a:extLst>
              <a:ext uri="{FF2B5EF4-FFF2-40B4-BE49-F238E27FC236}">
                <a16:creationId xmlns:a16="http://schemas.microsoft.com/office/drawing/2014/main" id="{5A36A3E3-EC95-E9EB-16B9-C11CB58CF357}"/>
              </a:ext>
            </a:extLst>
          </p:cNvPr>
          <p:cNvSpPr>
            <a:spLocks noGrp="1"/>
          </p:cNvSpPr>
          <p:nvPr>
            <p:ph idx="1"/>
          </p:nvPr>
        </p:nvSpPr>
        <p:spPr/>
        <p:txBody>
          <a:bodyPr/>
          <a:lstStyle/>
          <a:p>
            <a:r>
              <a:rPr lang="en-US" dirty="0"/>
              <a:t>Documenting base of capacity</a:t>
            </a:r>
          </a:p>
          <a:p>
            <a:endParaRPr lang="en-US" dirty="0"/>
          </a:p>
        </p:txBody>
      </p:sp>
      <p:pic>
        <p:nvPicPr>
          <p:cNvPr id="5" name="Picture 4">
            <a:extLst>
              <a:ext uri="{FF2B5EF4-FFF2-40B4-BE49-F238E27FC236}">
                <a16:creationId xmlns:a16="http://schemas.microsoft.com/office/drawing/2014/main" id="{A72718A3-6530-1C74-D9BE-58BB4936A9C3}"/>
              </a:ext>
            </a:extLst>
          </p:cNvPr>
          <p:cNvPicPr>
            <a:picLocks noChangeAspect="1"/>
          </p:cNvPicPr>
          <p:nvPr/>
        </p:nvPicPr>
        <p:blipFill>
          <a:blip r:embed="rId2"/>
          <a:stretch>
            <a:fillRect/>
          </a:stretch>
        </p:blipFill>
        <p:spPr>
          <a:xfrm>
            <a:off x="1256837" y="1695208"/>
            <a:ext cx="6630325" cy="3467584"/>
          </a:xfrm>
          <a:prstGeom prst="rect">
            <a:avLst/>
          </a:prstGeom>
        </p:spPr>
      </p:pic>
    </p:spTree>
    <p:extLst>
      <p:ext uri="{BB962C8B-B14F-4D97-AF65-F5344CB8AC3E}">
        <p14:creationId xmlns:p14="http://schemas.microsoft.com/office/powerpoint/2010/main" val="146369069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A4AEF-C76E-BB79-5A64-1DB40F4050F6}"/>
              </a:ext>
            </a:extLst>
          </p:cNvPr>
          <p:cNvSpPr>
            <a:spLocks noGrp="1"/>
          </p:cNvSpPr>
          <p:nvPr>
            <p:ph type="ctrTitle"/>
          </p:nvPr>
        </p:nvSpPr>
        <p:spPr/>
        <p:txBody>
          <a:bodyPr/>
          <a:lstStyle/>
          <a:p>
            <a:r>
              <a:rPr lang="en-US" dirty="0"/>
              <a:t>Pricing in Battery PPA</a:t>
            </a:r>
          </a:p>
        </p:txBody>
      </p:sp>
    </p:spTree>
    <p:extLst>
      <p:ext uri="{BB962C8B-B14F-4D97-AF65-F5344CB8AC3E}">
        <p14:creationId xmlns:p14="http://schemas.microsoft.com/office/powerpoint/2010/main" val="1311058129"/>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537FAE-CE96-7D26-12B2-EFD377E683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E85F21-28F5-D8EF-7016-441439419D38}"/>
              </a:ext>
            </a:extLst>
          </p:cNvPr>
          <p:cNvSpPr>
            <a:spLocks noGrp="1"/>
          </p:cNvSpPr>
          <p:nvPr>
            <p:ph type="title"/>
          </p:nvPr>
        </p:nvSpPr>
        <p:spPr/>
        <p:txBody>
          <a:bodyPr>
            <a:normAutofit fontScale="90000"/>
          </a:bodyPr>
          <a:lstStyle/>
          <a:p>
            <a:r>
              <a:rPr lang="en-US" dirty="0"/>
              <a:t>Section 5, Part 4 – Pricing of Batteries in PPA Contracts -- Examples</a:t>
            </a:r>
          </a:p>
        </p:txBody>
      </p:sp>
      <p:sp>
        <p:nvSpPr>
          <p:cNvPr id="3" name="Content Placeholder 2">
            <a:extLst>
              <a:ext uri="{FF2B5EF4-FFF2-40B4-BE49-F238E27FC236}">
                <a16:creationId xmlns:a16="http://schemas.microsoft.com/office/drawing/2014/main" id="{E804B351-62D8-10B9-383A-59C7517B2370}"/>
              </a:ext>
            </a:extLst>
          </p:cNvPr>
          <p:cNvSpPr>
            <a:spLocks noGrp="1"/>
          </p:cNvSpPr>
          <p:nvPr>
            <p:ph idx="1"/>
          </p:nvPr>
        </p:nvSpPr>
        <p:spPr/>
        <p:txBody>
          <a:bodyPr/>
          <a:lstStyle/>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Capacity Payments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Minimum Cycles</a:t>
            </a:r>
          </a:p>
          <a:p>
            <a:pPr marL="458788" indent="-285750">
              <a:lnSpc>
                <a:spcPct val="107000"/>
              </a:lnSpc>
              <a:spcAft>
                <a:spcPts val="800"/>
              </a:spcAft>
            </a:pPr>
            <a:r>
              <a:rPr lang="en-US" sz="1800" kern="100" dirty="0">
                <a:latin typeface="Calibri" panose="020F0502020204030204" pitchFamily="34" charset="0"/>
                <a:ea typeface="Calibri" panose="020F0502020204030204" pitchFamily="34" charset="0"/>
                <a:cs typeface="Times New Roman" panose="02020603050405020304" pitchFamily="18" charset="0"/>
              </a:rPr>
              <a:t>Variable Energy Charges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Example of Language</a:t>
            </a:r>
          </a:p>
          <a:p>
            <a:pPr marL="458788" indent="-285750">
              <a:lnSpc>
                <a:spcPct val="107000"/>
              </a:lnSpc>
              <a:spcAft>
                <a:spcPts val="800"/>
              </a:spcAft>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Research on alternative practices in different countries (dispatch of batteries in PPA agreements, battery requirements in renewable PPAs; structure of tolling contracts; financing of batteries by electricity distribution companies).</a:t>
            </a:r>
          </a:p>
          <a:p>
            <a:pPr marL="458788"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availability on Battery Storage PPA Agreements</a:t>
            </a:r>
          </a:p>
          <a:p>
            <a:pPr marL="173038" marR="0" indent="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Case Study on PPA Agreements – Entergy Case </a:t>
            </a:r>
          </a:p>
          <a:p>
            <a:pPr marL="173038" indent="0"/>
            <a:endParaRPr lang="en-US" dirty="0"/>
          </a:p>
        </p:txBody>
      </p:sp>
    </p:spTree>
    <p:extLst>
      <p:ext uri="{BB962C8B-B14F-4D97-AF65-F5344CB8AC3E}">
        <p14:creationId xmlns:p14="http://schemas.microsoft.com/office/powerpoint/2010/main" val="308910426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9BD0-28A3-1991-4B72-76998BEF270F}"/>
              </a:ext>
            </a:extLst>
          </p:cNvPr>
          <p:cNvSpPr>
            <a:spLocks noGrp="1"/>
          </p:cNvSpPr>
          <p:nvPr>
            <p:ph type="title"/>
          </p:nvPr>
        </p:nvSpPr>
        <p:spPr/>
        <p:txBody>
          <a:bodyPr/>
          <a:lstStyle/>
          <a:p>
            <a:r>
              <a:rPr lang="en-US" dirty="0"/>
              <a:t>Pricing of Energy and Capacity – PPA 1</a:t>
            </a:r>
          </a:p>
        </p:txBody>
      </p:sp>
      <p:sp>
        <p:nvSpPr>
          <p:cNvPr id="3" name="Content Placeholder 2">
            <a:extLst>
              <a:ext uri="{FF2B5EF4-FFF2-40B4-BE49-F238E27FC236}">
                <a16:creationId xmlns:a16="http://schemas.microsoft.com/office/drawing/2014/main" id="{33FEE3DF-657F-5322-D0F8-FFC37B94F2B3}"/>
              </a:ext>
            </a:extLst>
          </p:cNvPr>
          <p:cNvSpPr>
            <a:spLocks noGrp="1"/>
          </p:cNvSpPr>
          <p:nvPr>
            <p:ph idx="1"/>
          </p:nvPr>
        </p:nvSpPr>
        <p:spPr/>
        <p:txBody>
          <a:bodyPr/>
          <a:lstStyle/>
          <a:p>
            <a:r>
              <a:rPr lang="en-US" dirty="0"/>
              <a:t>Energy Charge from metered energy for solar and available storage capacity.</a:t>
            </a:r>
          </a:p>
          <a:p>
            <a:endParaRPr lang="en-US" dirty="0"/>
          </a:p>
          <a:p>
            <a:endParaRPr lang="en-US" dirty="0"/>
          </a:p>
        </p:txBody>
      </p:sp>
      <p:pic>
        <p:nvPicPr>
          <p:cNvPr id="5" name="Picture 4">
            <a:extLst>
              <a:ext uri="{FF2B5EF4-FFF2-40B4-BE49-F238E27FC236}">
                <a16:creationId xmlns:a16="http://schemas.microsoft.com/office/drawing/2014/main" id="{F18FF8B7-DAC2-53A0-C984-C5DC8BCC0AE9}"/>
              </a:ext>
            </a:extLst>
          </p:cNvPr>
          <p:cNvPicPr>
            <a:picLocks noChangeAspect="1"/>
          </p:cNvPicPr>
          <p:nvPr/>
        </p:nvPicPr>
        <p:blipFill>
          <a:blip r:embed="rId2"/>
          <a:stretch>
            <a:fillRect/>
          </a:stretch>
        </p:blipFill>
        <p:spPr>
          <a:xfrm>
            <a:off x="320040" y="1711842"/>
            <a:ext cx="6487430" cy="3038899"/>
          </a:xfrm>
          <a:prstGeom prst="rect">
            <a:avLst/>
          </a:prstGeom>
        </p:spPr>
      </p:pic>
      <p:pic>
        <p:nvPicPr>
          <p:cNvPr id="7" name="Picture 6">
            <a:extLst>
              <a:ext uri="{FF2B5EF4-FFF2-40B4-BE49-F238E27FC236}">
                <a16:creationId xmlns:a16="http://schemas.microsoft.com/office/drawing/2014/main" id="{818766CD-4EF6-E56A-6B25-35B3C6863459}"/>
              </a:ext>
            </a:extLst>
          </p:cNvPr>
          <p:cNvPicPr>
            <a:picLocks noChangeAspect="1"/>
          </p:cNvPicPr>
          <p:nvPr/>
        </p:nvPicPr>
        <p:blipFill>
          <a:blip r:embed="rId3"/>
          <a:stretch>
            <a:fillRect/>
          </a:stretch>
        </p:blipFill>
        <p:spPr>
          <a:xfrm>
            <a:off x="2536965" y="5252908"/>
            <a:ext cx="5973009" cy="571580"/>
          </a:xfrm>
          <a:prstGeom prst="rect">
            <a:avLst/>
          </a:prstGeom>
        </p:spPr>
      </p:pic>
      <p:cxnSp>
        <p:nvCxnSpPr>
          <p:cNvPr id="9" name="Straight Arrow Connector 8">
            <a:extLst>
              <a:ext uri="{FF2B5EF4-FFF2-40B4-BE49-F238E27FC236}">
                <a16:creationId xmlns:a16="http://schemas.microsoft.com/office/drawing/2014/main" id="{382056D6-25B9-AAD4-9E1E-12C7C757E02A}"/>
              </a:ext>
            </a:extLst>
          </p:cNvPr>
          <p:cNvCxnSpPr>
            <a:cxnSpLocks/>
          </p:cNvCxnSpPr>
          <p:nvPr/>
        </p:nvCxnSpPr>
        <p:spPr>
          <a:xfrm>
            <a:off x="6672649" y="3429000"/>
            <a:ext cx="134821" cy="16866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29877"/>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11B6-C908-74D2-4C01-D81714A3120F}"/>
              </a:ext>
            </a:extLst>
          </p:cNvPr>
          <p:cNvSpPr>
            <a:spLocks noGrp="1"/>
          </p:cNvSpPr>
          <p:nvPr>
            <p:ph type="title"/>
          </p:nvPr>
        </p:nvSpPr>
        <p:spPr/>
        <p:txBody>
          <a:bodyPr/>
          <a:lstStyle/>
          <a:p>
            <a:r>
              <a:rPr lang="en-US" dirty="0"/>
              <a:t>Capacity Payment Formula – PPA 1</a:t>
            </a:r>
          </a:p>
        </p:txBody>
      </p:sp>
      <p:sp>
        <p:nvSpPr>
          <p:cNvPr id="3" name="Content Placeholder 2">
            <a:extLst>
              <a:ext uri="{FF2B5EF4-FFF2-40B4-BE49-F238E27FC236}">
                <a16:creationId xmlns:a16="http://schemas.microsoft.com/office/drawing/2014/main" id="{A44F26C9-F5FB-54F9-2065-E5970189221B}"/>
              </a:ext>
            </a:extLst>
          </p:cNvPr>
          <p:cNvSpPr>
            <a:spLocks noGrp="1"/>
          </p:cNvSpPr>
          <p:nvPr>
            <p:ph idx="1"/>
          </p:nvPr>
        </p:nvSpPr>
        <p:spPr/>
        <p:txBody>
          <a:bodyPr/>
          <a:lstStyle/>
          <a:p>
            <a:r>
              <a:rPr lang="en-US" dirty="0"/>
              <a:t>Use capacity because of 1 hour duration battery</a:t>
            </a:r>
          </a:p>
          <a:p>
            <a:endParaRPr lang="en-US" dirty="0"/>
          </a:p>
        </p:txBody>
      </p:sp>
      <p:pic>
        <p:nvPicPr>
          <p:cNvPr id="5" name="Picture 4">
            <a:extLst>
              <a:ext uri="{FF2B5EF4-FFF2-40B4-BE49-F238E27FC236}">
                <a16:creationId xmlns:a16="http://schemas.microsoft.com/office/drawing/2014/main" id="{71D19A77-6928-D732-9447-193ECF56F10D}"/>
              </a:ext>
            </a:extLst>
          </p:cNvPr>
          <p:cNvPicPr>
            <a:picLocks noChangeAspect="1"/>
          </p:cNvPicPr>
          <p:nvPr/>
        </p:nvPicPr>
        <p:blipFill>
          <a:blip r:embed="rId2"/>
          <a:stretch>
            <a:fillRect/>
          </a:stretch>
        </p:blipFill>
        <p:spPr>
          <a:xfrm>
            <a:off x="823663" y="1965769"/>
            <a:ext cx="7249537" cy="4105848"/>
          </a:xfrm>
          <a:prstGeom prst="rect">
            <a:avLst/>
          </a:prstGeom>
        </p:spPr>
      </p:pic>
    </p:spTree>
    <p:extLst>
      <p:ext uri="{BB962C8B-B14F-4D97-AF65-F5344CB8AC3E}">
        <p14:creationId xmlns:p14="http://schemas.microsoft.com/office/powerpoint/2010/main" val="236481142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B078D-D62C-AA26-D9F0-3E77FE463AE5}"/>
              </a:ext>
            </a:extLst>
          </p:cNvPr>
          <p:cNvSpPr>
            <a:spLocks noGrp="1"/>
          </p:cNvSpPr>
          <p:nvPr>
            <p:ph type="title"/>
          </p:nvPr>
        </p:nvSpPr>
        <p:spPr/>
        <p:txBody>
          <a:bodyPr/>
          <a:lstStyle/>
          <a:p>
            <a:r>
              <a:rPr lang="en-US" dirty="0"/>
              <a:t>Pricing in PPA and Back of Envelope </a:t>
            </a:r>
          </a:p>
        </p:txBody>
      </p:sp>
      <p:sp>
        <p:nvSpPr>
          <p:cNvPr id="3" name="Content Placeholder 2">
            <a:extLst>
              <a:ext uri="{FF2B5EF4-FFF2-40B4-BE49-F238E27FC236}">
                <a16:creationId xmlns:a16="http://schemas.microsoft.com/office/drawing/2014/main" id="{CE0A24A7-1595-95CB-9B34-38EEE77FDB76}"/>
              </a:ext>
            </a:extLst>
          </p:cNvPr>
          <p:cNvSpPr>
            <a:spLocks noGrp="1"/>
          </p:cNvSpPr>
          <p:nvPr>
            <p:ph idx="1"/>
          </p:nvPr>
        </p:nvSpPr>
        <p:spPr/>
        <p:txBody>
          <a:bodyPr/>
          <a:lstStyle/>
          <a:p>
            <a:endParaRPr lang="en-US" dirty="0"/>
          </a:p>
          <a:p>
            <a:pPr marL="0" indent="0">
              <a:buNone/>
            </a:pPr>
            <a:r>
              <a:rPr lang="en-US" dirty="0"/>
              <a:t>Should there be a variable charge.</a:t>
            </a:r>
          </a:p>
          <a:p>
            <a:pPr marL="0" indent="0">
              <a:buNone/>
            </a:pPr>
            <a:endParaRPr lang="en-US" dirty="0"/>
          </a:p>
          <a:p>
            <a:pPr marL="0" indent="0">
              <a:buNone/>
            </a:pPr>
            <a:r>
              <a:rPr lang="en-US" dirty="0"/>
              <a:t>Is overhaul that is a function of hours a variable or fixed cost</a:t>
            </a:r>
          </a:p>
          <a:p>
            <a:endParaRPr lang="en-US" dirty="0"/>
          </a:p>
        </p:txBody>
      </p:sp>
      <p:pic>
        <p:nvPicPr>
          <p:cNvPr id="7" name="Picture 6">
            <a:extLst>
              <a:ext uri="{FF2B5EF4-FFF2-40B4-BE49-F238E27FC236}">
                <a16:creationId xmlns:a16="http://schemas.microsoft.com/office/drawing/2014/main" id="{FEB693E7-2688-6E3C-5812-AECEC64D40BD}"/>
              </a:ext>
            </a:extLst>
          </p:cNvPr>
          <p:cNvPicPr>
            <a:picLocks noChangeAspect="1"/>
          </p:cNvPicPr>
          <p:nvPr/>
        </p:nvPicPr>
        <p:blipFill>
          <a:blip r:embed="rId2"/>
          <a:stretch>
            <a:fillRect/>
          </a:stretch>
        </p:blipFill>
        <p:spPr>
          <a:xfrm>
            <a:off x="406036" y="1942782"/>
            <a:ext cx="8316687" cy="1915565"/>
          </a:xfrm>
          <a:prstGeom prst="rect">
            <a:avLst/>
          </a:prstGeom>
        </p:spPr>
      </p:pic>
      <p:pic>
        <p:nvPicPr>
          <p:cNvPr id="10" name="Picture 9">
            <a:extLst>
              <a:ext uri="{FF2B5EF4-FFF2-40B4-BE49-F238E27FC236}">
                <a16:creationId xmlns:a16="http://schemas.microsoft.com/office/drawing/2014/main" id="{86D384BB-59C7-2F79-15CF-9DB425169CC6}"/>
              </a:ext>
            </a:extLst>
          </p:cNvPr>
          <p:cNvPicPr>
            <a:picLocks noChangeAspect="1"/>
          </p:cNvPicPr>
          <p:nvPr/>
        </p:nvPicPr>
        <p:blipFill>
          <a:blip r:embed="rId3"/>
          <a:stretch>
            <a:fillRect/>
          </a:stretch>
        </p:blipFill>
        <p:spPr>
          <a:xfrm>
            <a:off x="4523635" y="3941256"/>
            <a:ext cx="4002095" cy="2052608"/>
          </a:xfrm>
          <a:prstGeom prst="rect">
            <a:avLst/>
          </a:prstGeom>
        </p:spPr>
      </p:pic>
      <p:pic>
        <p:nvPicPr>
          <p:cNvPr id="12" name="Picture 11">
            <a:extLst>
              <a:ext uri="{FF2B5EF4-FFF2-40B4-BE49-F238E27FC236}">
                <a16:creationId xmlns:a16="http://schemas.microsoft.com/office/drawing/2014/main" id="{C3A3043B-BAF3-1F14-8E88-7AB4055013E0}"/>
              </a:ext>
            </a:extLst>
          </p:cNvPr>
          <p:cNvPicPr>
            <a:picLocks noChangeAspect="1"/>
          </p:cNvPicPr>
          <p:nvPr/>
        </p:nvPicPr>
        <p:blipFill>
          <a:blip r:embed="rId4"/>
          <a:stretch>
            <a:fillRect/>
          </a:stretch>
        </p:blipFill>
        <p:spPr>
          <a:xfrm>
            <a:off x="244875" y="4050142"/>
            <a:ext cx="3915970" cy="2052608"/>
          </a:xfrm>
          <a:prstGeom prst="rect">
            <a:avLst/>
          </a:prstGeom>
        </p:spPr>
      </p:pic>
    </p:spTree>
    <p:extLst>
      <p:ext uri="{BB962C8B-B14F-4D97-AF65-F5344CB8AC3E}">
        <p14:creationId xmlns:p14="http://schemas.microsoft.com/office/powerpoint/2010/main" val="4044627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07A8A-DEC7-7E02-98AF-AFD1DC7B923A}"/>
              </a:ext>
            </a:extLst>
          </p:cNvPr>
          <p:cNvSpPr>
            <a:spLocks noGrp="1"/>
          </p:cNvSpPr>
          <p:nvPr>
            <p:ph type="title"/>
          </p:nvPr>
        </p:nvSpPr>
        <p:spPr/>
        <p:txBody>
          <a:bodyPr>
            <a:normAutofit fontScale="90000"/>
          </a:bodyPr>
          <a:lstStyle/>
          <a:p>
            <a:r>
              <a:rPr lang="en-US" dirty="0"/>
              <a:t>Pricing in a PPA Contract for Batteries – PPA Number 3</a:t>
            </a:r>
          </a:p>
        </p:txBody>
      </p:sp>
      <p:sp>
        <p:nvSpPr>
          <p:cNvPr id="3" name="Content Placeholder 2">
            <a:extLst>
              <a:ext uri="{FF2B5EF4-FFF2-40B4-BE49-F238E27FC236}">
                <a16:creationId xmlns:a16="http://schemas.microsoft.com/office/drawing/2014/main" id="{CEECBB4B-76A9-B4F5-099E-49CBF7577816}"/>
              </a:ext>
            </a:extLst>
          </p:cNvPr>
          <p:cNvSpPr>
            <a:spLocks noGrp="1"/>
          </p:cNvSpPr>
          <p:nvPr>
            <p:ph idx="1"/>
          </p:nvPr>
        </p:nvSpPr>
        <p:spPr/>
        <p:txBody>
          <a:bodyPr/>
          <a:lstStyle/>
          <a:p>
            <a:r>
              <a:rPr lang="en-US" dirty="0"/>
              <a:t>Capacity based – No discussion of a variable energy charge</a:t>
            </a:r>
          </a:p>
          <a:p>
            <a:endParaRPr lang="en-US" dirty="0"/>
          </a:p>
        </p:txBody>
      </p:sp>
      <p:pic>
        <p:nvPicPr>
          <p:cNvPr id="5" name="Picture 4">
            <a:extLst>
              <a:ext uri="{FF2B5EF4-FFF2-40B4-BE49-F238E27FC236}">
                <a16:creationId xmlns:a16="http://schemas.microsoft.com/office/drawing/2014/main" id="{CEBE3054-A12D-DB21-3384-EC0C554A2E32}"/>
              </a:ext>
            </a:extLst>
          </p:cNvPr>
          <p:cNvPicPr>
            <a:picLocks noChangeAspect="1"/>
          </p:cNvPicPr>
          <p:nvPr/>
        </p:nvPicPr>
        <p:blipFill>
          <a:blip r:embed="rId2"/>
          <a:stretch>
            <a:fillRect/>
          </a:stretch>
        </p:blipFill>
        <p:spPr>
          <a:xfrm>
            <a:off x="269602" y="2006547"/>
            <a:ext cx="8164950" cy="3006888"/>
          </a:xfrm>
          <a:prstGeom prst="rect">
            <a:avLst/>
          </a:prstGeom>
        </p:spPr>
      </p:pic>
      <p:sp>
        <p:nvSpPr>
          <p:cNvPr id="4" name="TextBox 3">
            <a:extLst>
              <a:ext uri="{FF2B5EF4-FFF2-40B4-BE49-F238E27FC236}">
                <a16:creationId xmlns:a16="http://schemas.microsoft.com/office/drawing/2014/main" id="{8CB79858-A0CA-342B-D6C7-E26FC2323F65}"/>
              </a:ext>
            </a:extLst>
          </p:cNvPr>
          <p:cNvSpPr txBox="1"/>
          <p:nvPr/>
        </p:nvSpPr>
        <p:spPr>
          <a:xfrm>
            <a:off x="4794422" y="1717589"/>
            <a:ext cx="3032093" cy="646331"/>
          </a:xfrm>
          <a:prstGeom prst="rect">
            <a:avLst/>
          </a:prstGeom>
          <a:solidFill>
            <a:srgbClr val="FFFF00"/>
          </a:solidFill>
        </p:spPr>
        <p:txBody>
          <a:bodyPr wrap="square" rtlCol="0">
            <a:spAutoFit/>
          </a:bodyPr>
          <a:lstStyle/>
          <a:p>
            <a:r>
              <a:rPr lang="en-US" dirty="0"/>
              <a:t>This is MW of capacity and not MWH</a:t>
            </a:r>
          </a:p>
        </p:txBody>
      </p:sp>
    </p:spTree>
    <p:extLst>
      <p:ext uri="{BB962C8B-B14F-4D97-AF65-F5344CB8AC3E}">
        <p14:creationId xmlns:p14="http://schemas.microsoft.com/office/powerpoint/2010/main" val="4181828656"/>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C7E41-E46C-4AD1-3F1B-91320CE34222}"/>
              </a:ext>
            </a:extLst>
          </p:cNvPr>
          <p:cNvSpPr>
            <a:spLocks noGrp="1"/>
          </p:cNvSpPr>
          <p:nvPr>
            <p:ph type="title"/>
          </p:nvPr>
        </p:nvSpPr>
        <p:spPr/>
        <p:txBody>
          <a:bodyPr/>
          <a:lstStyle/>
          <a:p>
            <a:r>
              <a:rPr lang="en-US" dirty="0"/>
              <a:t>Pricing in PPA Contract with Batteries</a:t>
            </a:r>
          </a:p>
        </p:txBody>
      </p:sp>
      <p:sp>
        <p:nvSpPr>
          <p:cNvPr id="3" name="Content Placeholder 2">
            <a:extLst>
              <a:ext uri="{FF2B5EF4-FFF2-40B4-BE49-F238E27FC236}">
                <a16:creationId xmlns:a16="http://schemas.microsoft.com/office/drawing/2014/main" id="{2D0FD2C2-0777-4404-D650-64B56542EA2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82D8571B-CFF4-F672-3280-215967AB0317}"/>
              </a:ext>
            </a:extLst>
          </p:cNvPr>
          <p:cNvPicPr>
            <a:picLocks noChangeAspect="1"/>
          </p:cNvPicPr>
          <p:nvPr/>
        </p:nvPicPr>
        <p:blipFill>
          <a:blip r:embed="rId2"/>
          <a:stretch>
            <a:fillRect/>
          </a:stretch>
        </p:blipFill>
        <p:spPr>
          <a:xfrm>
            <a:off x="2112580" y="1285906"/>
            <a:ext cx="5202619" cy="4709480"/>
          </a:xfrm>
          <a:prstGeom prst="rect">
            <a:avLst/>
          </a:prstGeom>
        </p:spPr>
      </p:pic>
    </p:spTree>
    <p:extLst>
      <p:ext uri="{BB962C8B-B14F-4D97-AF65-F5344CB8AC3E}">
        <p14:creationId xmlns:p14="http://schemas.microsoft.com/office/powerpoint/2010/main" val="4199764726"/>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7F03-3C84-A237-947F-4DD15FA7427D}"/>
              </a:ext>
            </a:extLst>
          </p:cNvPr>
          <p:cNvSpPr>
            <a:spLocks noGrp="1"/>
          </p:cNvSpPr>
          <p:nvPr>
            <p:ph type="title"/>
          </p:nvPr>
        </p:nvSpPr>
        <p:spPr/>
        <p:txBody>
          <a:bodyPr>
            <a:normAutofit fontScale="90000"/>
          </a:bodyPr>
          <a:lstStyle/>
          <a:p>
            <a:r>
              <a:rPr lang="en-US" dirty="0"/>
              <a:t>Documentation of Charging and Discharging</a:t>
            </a:r>
          </a:p>
        </p:txBody>
      </p:sp>
      <p:sp>
        <p:nvSpPr>
          <p:cNvPr id="3" name="Content Placeholder 2">
            <a:extLst>
              <a:ext uri="{FF2B5EF4-FFF2-40B4-BE49-F238E27FC236}">
                <a16:creationId xmlns:a16="http://schemas.microsoft.com/office/drawing/2014/main" id="{A57B4DD2-68BD-77CD-7100-53389E0EBF42}"/>
              </a:ext>
            </a:extLst>
          </p:cNvPr>
          <p:cNvSpPr>
            <a:spLocks noGrp="1"/>
          </p:cNvSpPr>
          <p:nvPr>
            <p:ph idx="1"/>
          </p:nvPr>
        </p:nvSpPr>
        <p:spPr/>
        <p:txBody>
          <a:bodyPr/>
          <a:lstStyle/>
          <a:p>
            <a:r>
              <a:rPr lang="en-US" dirty="0"/>
              <a:t>From RFP</a:t>
            </a:r>
          </a:p>
          <a:p>
            <a:endParaRPr lang="en-US" dirty="0"/>
          </a:p>
        </p:txBody>
      </p:sp>
      <p:pic>
        <p:nvPicPr>
          <p:cNvPr id="5" name="Picture 4">
            <a:extLst>
              <a:ext uri="{FF2B5EF4-FFF2-40B4-BE49-F238E27FC236}">
                <a16:creationId xmlns:a16="http://schemas.microsoft.com/office/drawing/2014/main" id="{E0E4DAA0-A682-CF8B-13D1-16F08EE10DD6}"/>
              </a:ext>
            </a:extLst>
          </p:cNvPr>
          <p:cNvPicPr>
            <a:picLocks noChangeAspect="1"/>
          </p:cNvPicPr>
          <p:nvPr/>
        </p:nvPicPr>
        <p:blipFill>
          <a:blip r:embed="rId2"/>
          <a:stretch>
            <a:fillRect/>
          </a:stretch>
        </p:blipFill>
        <p:spPr>
          <a:xfrm>
            <a:off x="135982" y="2473495"/>
            <a:ext cx="8121791" cy="1911010"/>
          </a:xfrm>
          <a:prstGeom prst="rect">
            <a:avLst/>
          </a:prstGeom>
        </p:spPr>
      </p:pic>
    </p:spTree>
    <p:extLst>
      <p:ext uri="{BB962C8B-B14F-4D97-AF65-F5344CB8AC3E}">
        <p14:creationId xmlns:p14="http://schemas.microsoft.com/office/powerpoint/2010/main" val="84552876"/>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0C765-8A86-3180-583E-B03D7C490AFF}"/>
              </a:ext>
            </a:extLst>
          </p:cNvPr>
          <p:cNvSpPr>
            <a:spLocks noGrp="1"/>
          </p:cNvSpPr>
          <p:nvPr>
            <p:ph type="ctrTitle"/>
          </p:nvPr>
        </p:nvSpPr>
        <p:spPr/>
        <p:txBody>
          <a:bodyPr/>
          <a:lstStyle/>
          <a:p>
            <a:r>
              <a:rPr lang="en-US" dirty="0"/>
              <a:t>Liquidated Damages</a:t>
            </a:r>
          </a:p>
        </p:txBody>
      </p:sp>
    </p:spTree>
    <p:extLst>
      <p:ext uri="{BB962C8B-B14F-4D97-AF65-F5344CB8AC3E}">
        <p14:creationId xmlns:p14="http://schemas.microsoft.com/office/powerpoint/2010/main" val="30200384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3F715-6EDF-911C-380E-949087548A34}"/>
              </a:ext>
            </a:extLst>
          </p:cNvPr>
          <p:cNvSpPr>
            <a:spLocks noGrp="1"/>
          </p:cNvSpPr>
          <p:nvPr>
            <p:ph type="title"/>
          </p:nvPr>
        </p:nvSpPr>
        <p:spPr/>
        <p:txBody>
          <a:bodyPr>
            <a:normAutofit fontScale="90000"/>
          </a:bodyPr>
          <a:lstStyle/>
          <a:p>
            <a:r>
              <a:rPr lang="en-US" dirty="0"/>
              <a:t>Definition of Capacity - Solar, STC and Capacity Factor</a:t>
            </a:r>
          </a:p>
        </p:txBody>
      </p:sp>
      <p:sp>
        <p:nvSpPr>
          <p:cNvPr id="3" name="Content Placeholder 2">
            <a:extLst>
              <a:ext uri="{FF2B5EF4-FFF2-40B4-BE49-F238E27FC236}">
                <a16:creationId xmlns:a16="http://schemas.microsoft.com/office/drawing/2014/main" id="{26D91D50-364D-2022-CADA-67E78499E554}"/>
              </a:ext>
            </a:extLst>
          </p:cNvPr>
          <p:cNvSpPr>
            <a:spLocks noGrp="1"/>
          </p:cNvSpPr>
          <p:nvPr>
            <p:ph idx="1"/>
          </p:nvPr>
        </p:nvSpPr>
        <p:spPr/>
        <p:txBody>
          <a:bodyPr>
            <a:normAutofit/>
          </a:bodyPr>
          <a:lstStyle/>
          <a:p>
            <a:pPr algn="l"/>
            <a:r>
              <a:rPr lang="en-US" sz="2000" dirty="0"/>
              <a:t>Understand that with non-controllable quantity, you cannot define capacity in the same way as with something you can control like the speed of a car</a:t>
            </a:r>
          </a:p>
          <a:p>
            <a:pPr lvl="1" algn="l"/>
            <a:r>
              <a:rPr lang="en-US" sz="2000" dirty="0"/>
              <a:t>Creates confusion with kWp and kWac</a:t>
            </a:r>
          </a:p>
          <a:p>
            <a:pPr lvl="1" algn="l"/>
            <a:r>
              <a:rPr lang="en-US" sz="2000" dirty="0"/>
              <a:t>Work through efficiency and capacity factor</a:t>
            </a:r>
          </a:p>
          <a:p>
            <a:pPr lvl="1" algn="l"/>
            <a:r>
              <a:rPr lang="en-US" sz="2000" dirty="0"/>
              <a:t>Begin with the irradiation in watts/m2 which does not have adjustments for losses and temperature</a:t>
            </a:r>
          </a:p>
          <a:p>
            <a:pPr lvl="1" algn="l"/>
            <a:r>
              <a:rPr lang="en-US" sz="2000" dirty="0"/>
              <a:t>With real data need to work with dates</a:t>
            </a:r>
          </a:p>
          <a:p>
            <a:pPr lvl="1" algn="l"/>
            <a:r>
              <a:rPr lang="en-US" sz="2000" dirty="0"/>
              <a:t>Understand capacity factor and yield as average divided by maximum. You can compute the capacity factor before adjustments for performance ratio.</a:t>
            </a:r>
          </a:p>
        </p:txBody>
      </p:sp>
    </p:spTree>
    <p:extLst>
      <p:ext uri="{BB962C8B-B14F-4D97-AF65-F5344CB8AC3E}">
        <p14:creationId xmlns:p14="http://schemas.microsoft.com/office/powerpoint/2010/main" val="3317212777"/>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DE6FE-9B8B-709C-A858-13306ECFE667}"/>
              </a:ext>
            </a:extLst>
          </p:cNvPr>
          <p:cNvSpPr>
            <a:spLocks noGrp="1"/>
          </p:cNvSpPr>
          <p:nvPr>
            <p:ph type="title"/>
          </p:nvPr>
        </p:nvSpPr>
        <p:spPr/>
        <p:txBody>
          <a:bodyPr>
            <a:normAutofit fontScale="90000"/>
          </a:bodyPr>
          <a:lstStyle/>
          <a:p>
            <a:r>
              <a:rPr lang="en-US" dirty="0"/>
              <a:t>Liquidated Damage for Capacity Availability – PPA 1</a:t>
            </a:r>
          </a:p>
        </p:txBody>
      </p:sp>
      <p:sp>
        <p:nvSpPr>
          <p:cNvPr id="3" name="Content Placeholder 2">
            <a:extLst>
              <a:ext uri="{FF2B5EF4-FFF2-40B4-BE49-F238E27FC236}">
                <a16:creationId xmlns:a16="http://schemas.microsoft.com/office/drawing/2014/main" id="{4DC2BB0F-83EE-6005-26A6-188C9240CFD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CB4A045-6A8F-186A-77B8-770B3A2907D4}"/>
              </a:ext>
            </a:extLst>
          </p:cNvPr>
          <p:cNvPicPr>
            <a:picLocks noChangeAspect="1"/>
          </p:cNvPicPr>
          <p:nvPr/>
        </p:nvPicPr>
        <p:blipFill>
          <a:blip r:embed="rId2"/>
          <a:stretch>
            <a:fillRect/>
          </a:stretch>
        </p:blipFill>
        <p:spPr>
          <a:xfrm>
            <a:off x="856731" y="1142681"/>
            <a:ext cx="7430537" cy="4572638"/>
          </a:xfrm>
          <a:prstGeom prst="rect">
            <a:avLst/>
          </a:prstGeom>
        </p:spPr>
      </p:pic>
    </p:spTree>
    <p:extLst>
      <p:ext uri="{BB962C8B-B14F-4D97-AF65-F5344CB8AC3E}">
        <p14:creationId xmlns:p14="http://schemas.microsoft.com/office/powerpoint/2010/main" val="1135763144"/>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CABC1-6DC5-376B-F164-6590DB965B15}"/>
              </a:ext>
            </a:extLst>
          </p:cNvPr>
          <p:cNvSpPr>
            <a:spLocks noGrp="1"/>
          </p:cNvSpPr>
          <p:nvPr>
            <p:ph type="title"/>
          </p:nvPr>
        </p:nvSpPr>
        <p:spPr/>
        <p:txBody>
          <a:bodyPr>
            <a:normAutofit fontScale="90000"/>
          </a:bodyPr>
          <a:lstStyle/>
          <a:p>
            <a:r>
              <a:rPr lang="en-US" dirty="0"/>
              <a:t>Amount of Liquidated Damage – PPA Number 1</a:t>
            </a:r>
          </a:p>
        </p:txBody>
      </p:sp>
      <p:sp>
        <p:nvSpPr>
          <p:cNvPr id="3" name="Content Placeholder 2">
            <a:extLst>
              <a:ext uri="{FF2B5EF4-FFF2-40B4-BE49-F238E27FC236}">
                <a16:creationId xmlns:a16="http://schemas.microsoft.com/office/drawing/2014/main" id="{77E4D4E1-31D1-B26B-3047-8FD633D3F7C4}"/>
              </a:ext>
            </a:extLst>
          </p:cNvPr>
          <p:cNvSpPr>
            <a:spLocks noGrp="1"/>
          </p:cNvSpPr>
          <p:nvPr>
            <p:ph idx="1"/>
          </p:nvPr>
        </p:nvSpPr>
        <p:spPr/>
        <p:txBody>
          <a:bodyPr/>
          <a:lstStyle/>
          <a:p>
            <a:r>
              <a:rPr lang="en-US" dirty="0"/>
              <a:t>Seems to have a large penalty on degradation more than 2% allowed</a:t>
            </a:r>
          </a:p>
          <a:p>
            <a:endParaRPr lang="en-US" dirty="0"/>
          </a:p>
        </p:txBody>
      </p:sp>
      <p:pic>
        <p:nvPicPr>
          <p:cNvPr id="5" name="Picture 4">
            <a:extLst>
              <a:ext uri="{FF2B5EF4-FFF2-40B4-BE49-F238E27FC236}">
                <a16:creationId xmlns:a16="http://schemas.microsoft.com/office/drawing/2014/main" id="{59492100-B1A9-B797-7E62-E0A48DAF2493}"/>
              </a:ext>
            </a:extLst>
          </p:cNvPr>
          <p:cNvPicPr>
            <a:picLocks noChangeAspect="1"/>
          </p:cNvPicPr>
          <p:nvPr/>
        </p:nvPicPr>
        <p:blipFill>
          <a:blip r:embed="rId2"/>
          <a:stretch>
            <a:fillRect/>
          </a:stretch>
        </p:blipFill>
        <p:spPr>
          <a:xfrm>
            <a:off x="320040" y="2075935"/>
            <a:ext cx="6458851" cy="2924583"/>
          </a:xfrm>
          <a:prstGeom prst="rect">
            <a:avLst/>
          </a:prstGeom>
        </p:spPr>
      </p:pic>
      <p:sp>
        <p:nvSpPr>
          <p:cNvPr id="6" name="TextBox 5">
            <a:extLst>
              <a:ext uri="{FF2B5EF4-FFF2-40B4-BE49-F238E27FC236}">
                <a16:creationId xmlns:a16="http://schemas.microsoft.com/office/drawing/2014/main" id="{C5EA141E-CDDB-C59A-9D15-A925EC61EC18}"/>
              </a:ext>
            </a:extLst>
          </p:cNvPr>
          <p:cNvSpPr txBox="1"/>
          <p:nvPr/>
        </p:nvSpPr>
        <p:spPr>
          <a:xfrm>
            <a:off x="7092778" y="2075935"/>
            <a:ext cx="1746422" cy="939114"/>
          </a:xfrm>
          <a:prstGeom prst="rect">
            <a:avLst/>
          </a:prstGeom>
          <a:noFill/>
        </p:spPr>
        <p:txBody>
          <a:bodyPr wrap="square" rtlCol="0">
            <a:spAutoFit/>
          </a:bodyPr>
          <a:lstStyle/>
          <a:p>
            <a:r>
              <a:rPr lang="en-US" dirty="0"/>
              <a:t>$ 44/MW-year or .044 per kW year</a:t>
            </a:r>
          </a:p>
        </p:txBody>
      </p:sp>
    </p:spTree>
    <p:extLst>
      <p:ext uri="{BB962C8B-B14F-4D97-AF65-F5344CB8AC3E}">
        <p14:creationId xmlns:p14="http://schemas.microsoft.com/office/powerpoint/2010/main" val="195591154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9389A-B4A1-0E0C-8365-0E00AF9072F2}"/>
              </a:ext>
            </a:extLst>
          </p:cNvPr>
          <p:cNvSpPr>
            <a:spLocks noGrp="1"/>
          </p:cNvSpPr>
          <p:nvPr>
            <p:ph type="title"/>
          </p:nvPr>
        </p:nvSpPr>
        <p:spPr/>
        <p:txBody>
          <a:bodyPr/>
          <a:lstStyle/>
          <a:p>
            <a:r>
              <a:rPr lang="en-US" dirty="0"/>
              <a:t>Capacity Penalty – PPA Number 3</a:t>
            </a:r>
          </a:p>
        </p:txBody>
      </p:sp>
      <p:sp>
        <p:nvSpPr>
          <p:cNvPr id="3" name="Content Placeholder 2">
            <a:extLst>
              <a:ext uri="{FF2B5EF4-FFF2-40B4-BE49-F238E27FC236}">
                <a16:creationId xmlns:a16="http://schemas.microsoft.com/office/drawing/2014/main" id="{A8D0C525-60D7-6B91-EEFC-7EADAF3CD1A2}"/>
              </a:ext>
            </a:extLst>
          </p:cNvPr>
          <p:cNvSpPr>
            <a:spLocks noGrp="1"/>
          </p:cNvSpPr>
          <p:nvPr>
            <p:ph idx="1"/>
          </p:nvPr>
        </p:nvSpPr>
        <p:spPr/>
        <p:txBody>
          <a:bodyPr/>
          <a:lstStyle/>
          <a:p>
            <a:r>
              <a:rPr lang="en-US" dirty="0"/>
              <a:t>India RFP</a:t>
            </a:r>
          </a:p>
          <a:p>
            <a:endParaRPr lang="en-US" dirty="0"/>
          </a:p>
        </p:txBody>
      </p:sp>
      <p:pic>
        <p:nvPicPr>
          <p:cNvPr id="5" name="Picture 4">
            <a:extLst>
              <a:ext uri="{FF2B5EF4-FFF2-40B4-BE49-F238E27FC236}">
                <a16:creationId xmlns:a16="http://schemas.microsoft.com/office/drawing/2014/main" id="{554AE8B7-CC91-96B6-9CDE-97EBB99A050B}"/>
              </a:ext>
            </a:extLst>
          </p:cNvPr>
          <p:cNvPicPr>
            <a:picLocks noChangeAspect="1"/>
          </p:cNvPicPr>
          <p:nvPr/>
        </p:nvPicPr>
        <p:blipFill>
          <a:blip r:embed="rId2"/>
          <a:stretch>
            <a:fillRect/>
          </a:stretch>
        </p:blipFill>
        <p:spPr>
          <a:xfrm>
            <a:off x="120770" y="2206318"/>
            <a:ext cx="8519160" cy="3614576"/>
          </a:xfrm>
          <a:prstGeom prst="rect">
            <a:avLst/>
          </a:prstGeom>
        </p:spPr>
      </p:pic>
      <p:sp>
        <p:nvSpPr>
          <p:cNvPr id="4" name="TextBox 3">
            <a:extLst>
              <a:ext uri="{FF2B5EF4-FFF2-40B4-BE49-F238E27FC236}">
                <a16:creationId xmlns:a16="http://schemas.microsoft.com/office/drawing/2014/main" id="{48AD96DC-2201-E2BF-68F4-4CE3B4D744B1}"/>
              </a:ext>
            </a:extLst>
          </p:cNvPr>
          <p:cNvSpPr txBox="1"/>
          <p:nvPr/>
        </p:nvSpPr>
        <p:spPr>
          <a:xfrm>
            <a:off x="6610865" y="1209675"/>
            <a:ext cx="1631092" cy="923330"/>
          </a:xfrm>
          <a:prstGeom prst="rect">
            <a:avLst/>
          </a:prstGeom>
          <a:noFill/>
        </p:spPr>
        <p:txBody>
          <a:bodyPr wrap="square" rtlCol="0">
            <a:spAutoFit/>
          </a:bodyPr>
          <a:lstStyle/>
          <a:p>
            <a:r>
              <a:rPr lang="en-US" dirty="0"/>
              <a:t>Lose more than the capacity payment</a:t>
            </a:r>
          </a:p>
        </p:txBody>
      </p:sp>
    </p:spTree>
    <p:extLst>
      <p:ext uri="{BB962C8B-B14F-4D97-AF65-F5344CB8AC3E}">
        <p14:creationId xmlns:p14="http://schemas.microsoft.com/office/powerpoint/2010/main" val="1457619526"/>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B9C2-0A84-7B28-57ED-B21FC97EDEF8}"/>
              </a:ext>
            </a:extLst>
          </p:cNvPr>
          <p:cNvSpPr>
            <a:spLocks noGrp="1"/>
          </p:cNvSpPr>
          <p:nvPr>
            <p:ph type="title"/>
          </p:nvPr>
        </p:nvSpPr>
        <p:spPr/>
        <p:txBody>
          <a:bodyPr/>
          <a:lstStyle/>
          <a:p>
            <a:r>
              <a:rPr lang="en-US" dirty="0"/>
              <a:t>Performance Bond Example</a:t>
            </a:r>
          </a:p>
        </p:txBody>
      </p:sp>
      <p:sp>
        <p:nvSpPr>
          <p:cNvPr id="3" name="Content Placeholder 2">
            <a:extLst>
              <a:ext uri="{FF2B5EF4-FFF2-40B4-BE49-F238E27FC236}">
                <a16:creationId xmlns:a16="http://schemas.microsoft.com/office/drawing/2014/main" id="{36F38946-E4F2-8191-8066-F9F2A9B5EC73}"/>
              </a:ext>
            </a:extLst>
          </p:cNvPr>
          <p:cNvSpPr>
            <a:spLocks noGrp="1"/>
          </p:cNvSpPr>
          <p:nvPr>
            <p:ph idx="1"/>
          </p:nvPr>
        </p:nvSpPr>
        <p:spPr/>
        <p:txBody>
          <a:bodyPr/>
          <a:lstStyle/>
          <a:p>
            <a:r>
              <a:rPr lang="en-US" dirty="0"/>
              <a:t>Example from India</a:t>
            </a:r>
          </a:p>
          <a:p>
            <a:endParaRPr lang="en-US" dirty="0"/>
          </a:p>
        </p:txBody>
      </p:sp>
      <p:pic>
        <p:nvPicPr>
          <p:cNvPr id="5" name="Picture 4">
            <a:extLst>
              <a:ext uri="{FF2B5EF4-FFF2-40B4-BE49-F238E27FC236}">
                <a16:creationId xmlns:a16="http://schemas.microsoft.com/office/drawing/2014/main" id="{2B8B5A2C-8B14-3AEF-5C53-FAA5046DD0D7}"/>
              </a:ext>
            </a:extLst>
          </p:cNvPr>
          <p:cNvPicPr>
            <a:picLocks noChangeAspect="1"/>
          </p:cNvPicPr>
          <p:nvPr/>
        </p:nvPicPr>
        <p:blipFill>
          <a:blip r:embed="rId2"/>
          <a:stretch>
            <a:fillRect/>
          </a:stretch>
        </p:blipFill>
        <p:spPr>
          <a:xfrm>
            <a:off x="2059340" y="1923394"/>
            <a:ext cx="5882163" cy="3918520"/>
          </a:xfrm>
          <a:prstGeom prst="rect">
            <a:avLst/>
          </a:prstGeom>
        </p:spPr>
      </p:pic>
    </p:spTree>
    <p:extLst>
      <p:ext uri="{BB962C8B-B14F-4D97-AF65-F5344CB8AC3E}">
        <p14:creationId xmlns:p14="http://schemas.microsoft.com/office/powerpoint/2010/main" val="187463443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E561E-4DCC-129E-0F6B-A8A53D1FCDD4}"/>
              </a:ext>
            </a:extLst>
          </p:cNvPr>
          <p:cNvSpPr>
            <a:spLocks noGrp="1"/>
          </p:cNvSpPr>
          <p:nvPr>
            <p:ph type="title"/>
          </p:nvPr>
        </p:nvSpPr>
        <p:spPr/>
        <p:txBody>
          <a:bodyPr/>
          <a:lstStyle/>
          <a:p>
            <a:r>
              <a:rPr lang="en-US" dirty="0"/>
              <a:t>Liquidated Damage for Delay in PPA 2</a:t>
            </a:r>
          </a:p>
        </p:txBody>
      </p:sp>
      <p:sp>
        <p:nvSpPr>
          <p:cNvPr id="3" name="Content Placeholder 2">
            <a:extLst>
              <a:ext uri="{FF2B5EF4-FFF2-40B4-BE49-F238E27FC236}">
                <a16:creationId xmlns:a16="http://schemas.microsoft.com/office/drawing/2014/main" id="{854916F8-F7E9-429C-DAEA-725FEF7D4216}"/>
              </a:ext>
            </a:extLst>
          </p:cNvPr>
          <p:cNvSpPr>
            <a:spLocks noGrp="1"/>
          </p:cNvSpPr>
          <p:nvPr>
            <p:ph idx="1"/>
          </p:nvPr>
        </p:nvSpPr>
        <p:spPr>
          <a:xfrm>
            <a:off x="304800" y="1184962"/>
            <a:ext cx="8519160" cy="4861942"/>
          </a:xfrm>
        </p:spPr>
        <p:txBody>
          <a:bodyPr/>
          <a:lstStyle/>
          <a:p>
            <a:r>
              <a:rPr lang="en-US" dirty="0"/>
              <a:t>.</a:t>
            </a:r>
          </a:p>
          <a:p>
            <a:endParaRPr lang="en-US" dirty="0"/>
          </a:p>
        </p:txBody>
      </p:sp>
      <p:pic>
        <p:nvPicPr>
          <p:cNvPr id="5" name="Picture 4">
            <a:extLst>
              <a:ext uri="{FF2B5EF4-FFF2-40B4-BE49-F238E27FC236}">
                <a16:creationId xmlns:a16="http://schemas.microsoft.com/office/drawing/2014/main" id="{E0110A1B-7AE5-CBE0-B21A-6055C99183F7}"/>
              </a:ext>
            </a:extLst>
          </p:cNvPr>
          <p:cNvPicPr>
            <a:picLocks noChangeAspect="1"/>
          </p:cNvPicPr>
          <p:nvPr/>
        </p:nvPicPr>
        <p:blipFill>
          <a:blip r:embed="rId2"/>
          <a:stretch>
            <a:fillRect/>
          </a:stretch>
        </p:blipFill>
        <p:spPr>
          <a:xfrm>
            <a:off x="994863" y="1538559"/>
            <a:ext cx="7154273" cy="1648055"/>
          </a:xfrm>
          <a:prstGeom prst="rect">
            <a:avLst/>
          </a:prstGeom>
        </p:spPr>
      </p:pic>
      <p:pic>
        <p:nvPicPr>
          <p:cNvPr id="9" name="Picture 8">
            <a:extLst>
              <a:ext uri="{FF2B5EF4-FFF2-40B4-BE49-F238E27FC236}">
                <a16:creationId xmlns:a16="http://schemas.microsoft.com/office/drawing/2014/main" id="{8D40B095-F27E-E0DA-E21D-DBC928A7BDC7}"/>
              </a:ext>
            </a:extLst>
          </p:cNvPr>
          <p:cNvPicPr>
            <a:picLocks noChangeAspect="1"/>
          </p:cNvPicPr>
          <p:nvPr/>
        </p:nvPicPr>
        <p:blipFill>
          <a:blip r:embed="rId3"/>
          <a:stretch>
            <a:fillRect/>
          </a:stretch>
        </p:blipFill>
        <p:spPr>
          <a:xfrm>
            <a:off x="264846" y="3540211"/>
            <a:ext cx="8254314" cy="1379282"/>
          </a:xfrm>
          <a:prstGeom prst="rect">
            <a:avLst/>
          </a:prstGeom>
        </p:spPr>
      </p:pic>
    </p:spTree>
    <p:extLst>
      <p:ext uri="{BB962C8B-B14F-4D97-AF65-F5344CB8AC3E}">
        <p14:creationId xmlns:p14="http://schemas.microsoft.com/office/powerpoint/2010/main" val="853679126"/>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99005-91E9-39C7-BF8A-A6E188E48FCD}"/>
              </a:ext>
            </a:extLst>
          </p:cNvPr>
          <p:cNvSpPr>
            <a:spLocks noGrp="1"/>
          </p:cNvSpPr>
          <p:nvPr>
            <p:ph type="title"/>
          </p:nvPr>
        </p:nvSpPr>
        <p:spPr/>
        <p:txBody>
          <a:bodyPr>
            <a:normAutofit fontScale="90000"/>
          </a:bodyPr>
          <a:lstStyle/>
          <a:p>
            <a:r>
              <a:rPr lang="en-US" dirty="0"/>
              <a:t>Liquidated Damage Amount per Day – PPA 2</a:t>
            </a:r>
          </a:p>
        </p:txBody>
      </p:sp>
      <p:sp>
        <p:nvSpPr>
          <p:cNvPr id="3" name="Content Placeholder 2">
            <a:extLst>
              <a:ext uri="{FF2B5EF4-FFF2-40B4-BE49-F238E27FC236}">
                <a16:creationId xmlns:a16="http://schemas.microsoft.com/office/drawing/2014/main" id="{357A5FE7-4FA6-7332-FC35-A1937FFF9A64}"/>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5C297C0D-0DC8-7A69-490F-96AE56FDCBA5}"/>
              </a:ext>
            </a:extLst>
          </p:cNvPr>
          <p:cNvPicPr>
            <a:picLocks noChangeAspect="1"/>
          </p:cNvPicPr>
          <p:nvPr/>
        </p:nvPicPr>
        <p:blipFill>
          <a:blip r:embed="rId2"/>
          <a:stretch>
            <a:fillRect/>
          </a:stretch>
        </p:blipFill>
        <p:spPr>
          <a:xfrm>
            <a:off x="632515" y="2151402"/>
            <a:ext cx="7335274" cy="3410426"/>
          </a:xfrm>
          <a:prstGeom prst="rect">
            <a:avLst/>
          </a:prstGeom>
        </p:spPr>
      </p:pic>
    </p:spTree>
    <p:extLst>
      <p:ext uri="{BB962C8B-B14F-4D97-AF65-F5344CB8AC3E}">
        <p14:creationId xmlns:p14="http://schemas.microsoft.com/office/powerpoint/2010/main" val="3516286030"/>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DEF5-5169-1A83-F2CC-A45FFD8E1329}"/>
              </a:ext>
            </a:extLst>
          </p:cNvPr>
          <p:cNvSpPr>
            <a:spLocks noGrp="1"/>
          </p:cNvSpPr>
          <p:nvPr>
            <p:ph type="title"/>
          </p:nvPr>
        </p:nvSpPr>
        <p:spPr/>
        <p:txBody>
          <a:bodyPr>
            <a:normAutofit fontScale="90000"/>
          </a:bodyPr>
          <a:lstStyle/>
          <a:p>
            <a:r>
              <a:rPr lang="en-US" dirty="0"/>
              <a:t>Liquidated Damage for Delay – PPA 3 (India RFP)</a:t>
            </a:r>
          </a:p>
        </p:txBody>
      </p:sp>
      <p:sp>
        <p:nvSpPr>
          <p:cNvPr id="3" name="Content Placeholder 2">
            <a:extLst>
              <a:ext uri="{FF2B5EF4-FFF2-40B4-BE49-F238E27FC236}">
                <a16:creationId xmlns:a16="http://schemas.microsoft.com/office/drawing/2014/main" id="{1CF1E873-2018-A3F9-456A-96952CBD11DE}"/>
              </a:ext>
            </a:extLst>
          </p:cNvPr>
          <p:cNvSpPr>
            <a:spLocks noGrp="1"/>
          </p:cNvSpPr>
          <p:nvPr>
            <p:ph idx="1"/>
          </p:nvPr>
        </p:nvSpPr>
        <p:spPr/>
        <p:txBody>
          <a:bodyPr/>
          <a:lstStyle/>
          <a:p>
            <a:r>
              <a:rPr lang="en-US" dirty="0"/>
              <a:t>Classic</a:t>
            </a:r>
          </a:p>
          <a:p>
            <a:endParaRPr lang="en-US" dirty="0"/>
          </a:p>
        </p:txBody>
      </p:sp>
      <p:pic>
        <p:nvPicPr>
          <p:cNvPr id="5" name="Picture 4">
            <a:extLst>
              <a:ext uri="{FF2B5EF4-FFF2-40B4-BE49-F238E27FC236}">
                <a16:creationId xmlns:a16="http://schemas.microsoft.com/office/drawing/2014/main" id="{722EAFE3-79E1-C31F-5EA3-7E974B2635A0}"/>
              </a:ext>
            </a:extLst>
          </p:cNvPr>
          <p:cNvPicPr>
            <a:picLocks noChangeAspect="1"/>
          </p:cNvPicPr>
          <p:nvPr/>
        </p:nvPicPr>
        <p:blipFill>
          <a:blip r:embed="rId2"/>
          <a:stretch>
            <a:fillRect/>
          </a:stretch>
        </p:blipFill>
        <p:spPr>
          <a:xfrm>
            <a:off x="2169804" y="1124843"/>
            <a:ext cx="6669395" cy="5375808"/>
          </a:xfrm>
          <a:prstGeom prst="rect">
            <a:avLst/>
          </a:prstGeom>
        </p:spPr>
      </p:pic>
    </p:spTree>
    <p:extLst>
      <p:ext uri="{BB962C8B-B14F-4D97-AF65-F5344CB8AC3E}">
        <p14:creationId xmlns:p14="http://schemas.microsoft.com/office/powerpoint/2010/main" val="981394626"/>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460CB-CE66-C0D6-1D0A-28C8245BA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3E28FE-823F-8FCA-52DD-6662CC877A26}"/>
              </a:ext>
            </a:extLst>
          </p:cNvPr>
          <p:cNvSpPr>
            <a:spLocks noGrp="1"/>
          </p:cNvSpPr>
          <p:nvPr>
            <p:ph type="title"/>
          </p:nvPr>
        </p:nvSpPr>
        <p:spPr>
          <a:xfrm>
            <a:off x="312420" y="547853"/>
            <a:ext cx="8519160" cy="704746"/>
          </a:xfrm>
        </p:spPr>
        <p:txBody>
          <a:bodyPr>
            <a:normAutofit fontScale="90000"/>
          </a:bodyPr>
          <a:lstStyle/>
          <a:p>
            <a:r>
              <a:rPr lang="en-US" dirty="0"/>
              <a:t>Section 5, Part 5 – Liquidated Damages, Incentives and Other Charges in PPAs with Batteries</a:t>
            </a:r>
          </a:p>
        </p:txBody>
      </p:sp>
      <p:sp>
        <p:nvSpPr>
          <p:cNvPr id="3" name="Content Placeholder 2">
            <a:extLst>
              <a:ext uri="{FF2B5EF4-FFF2-40B4-BE49-F238E27FC236}">
                <a16:creationId xmlns:a16="http://schemas.microsoft.com/office/drawing/2014/main" id="{E7E5044D-4613-44F9-0339-8F9050D9BD79}"/>
              </a:ext>
            </a:extLst>
          </p:cNvPr>
          <p:cNvSpPr>
            <a:spLocks noGrp="1"/>
          </p:cNvSpPr>
          <p:nvPr>
            <p:ph idx="1"/>
          </p:nvPr>
        </p:nvSpPr>
        <p:spPr>
          <a:xfrm>
            <a:off x="304800" y="1671145"/>
            <a:ext cx="8519160" cy="4400472"/>
          </a:xfrm>
        </p:spPr>
        <p:txBody>
          <a:bodyPr/>
          <a:lstStyle/>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Data measurement of capacity and availability in PPA</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Availability KPI’s in PPA agreements and liquidated damages for missing availability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Efficiency KPI’s in PPA agreements and liquidated damages for missing targets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Degradation and Augmentation KPI’s and requirements in PPA’s and how to structure capacity requirements in PPA’s</a:t>
            </a:r>
          </a:p>
          <a:p>
            <a:pPr marL="457200" indent="-285750">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PPA price mechanisms Alterative pricing for batteries – Capacity payment; Pay-as-produced, Limits on Cycles, Correspondence with supply contracts</a:t>
            </a:r>
          </a:p>
          <a:p>
            <a:pPr marL="457200" indent="-285750"/>
            <a:r>
              <a:rPr lang="en-US" sz="1800" dirty="0">
                <a:effectLst/>
                <a:latin typeface="Calibri" panose="020F0502020204030204" pitchFamily="34" charset="0"/>
                <a:ea typeface="Calibri" panose="020F0502020204030204" pitchFamily="34" charset="0"/>
                <a:cs typeface="Times New Roman" panose="02020603050405020304" pitchFamily="18" charset="0"/>
              </a:rPr>
              <a:t>Batteries in the context of Physical and Virtual PPAs for renewable energy such as corporate PPAs for datacenters and other non-utility consumers.</a:t>
            </a:r>
            <a:endParaRPr lang="en-US" dirty="0"/>
          </a:p>
        </p:txBody>
      </p:sp>
    </p:spTree>
    <p:extLst>
      <p:ext uri="{BB962C8B-B14F-4D97-AF65-F5344CB8AC3E}">
        <p14:creationId xmlns:p14="http://schemas.microsoft.com/office/powerpoint/2010/main" val="3057833119"/>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147F4-2660-72B9-049E-B409DDD1A87E}"/>
              </a:ext>
            </a:extLst>
          </p:cNvPr>
          <p:cNvSpPr>
            <a:spLocks noGrp="1"/>
          </p:cNvSpPr>
          <p:nvPr>
            <p:ph type="ctrTitle"/>
          </p:nvPr>
        </p:nvSpPr>
        <p:spPr/>
        <p:txBody>
          <a:bodyPr/>
          <a:lstStyle/>
          <a:p>
            <a:r>
              <a:rPr lang="en-US" dirty="0"/>
              <a:t>LCOE of Renewable </a:t>
            </a:r>
            <a:br>
              <a:rPr lang="en-US" dirty="0"/>
            </a:br>
            <a:r>
              <a:rPr lang="en-US" dirty="0"/>
              <a:t>Plus Battery</a:t>
            </a:r>
          </a:p>
        </p:txBody>
      </p:sp>
    </p:spTree>
    <p:extLst>
      <p:ext uri="{BB962C8B-B14F-4D97-AF65-F5344CB8AC3E}">
        <p14:creationId xmlns:p14="http://schemas.microsoft.com/office/powerpoint/2010/main" val="4206724856"/>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476D1-A8A8-C84C-9927-9EAEF90393B3}"/>
              </a:ext>
            </a:extLst>
          </p:cNvPr>
          <p:cNvSpPr>
            <a:spLocks noGrp="1"/>
          </p:cNvSpPr>
          <p:nvPr>
            <p:ph type="title"/>
          </p:nvPr>
        </p:nvSpPr>
        <p:spPr/>
        <p:txBody>
          <a:bodyPr/>
          <a:lstStyle/>
          <a:p>
            <a:r>
              <a:rPr lang="en-US" dirty="0"/>
              <a:t>Summary of Financial Model Results</a:t>
            </a:r>
          </a:p>
        </p:txBody>
      </p:sp>
      <p:sp>
        <p:nvSpPr>
          <p:cNvPr id="3" name="Content Placeholder 2">
            <a:extLst>
              <a:ext uri="{FF2B5EF4-FFF2-40B4-BE49-F238E27FC236}">
                <a16:creationId xmlns:a16="http://schemas.microsoft.com/office/drawing/2014/main" id="{15A33831-8E77-7C40-2A07-4CC6C2061654}"/>
              </a:ext>
            </a:extLst>
          </p:cNvPr>
          <p:cNvSpPr>
            <a:spLocks noGrp="1"/>
          </p:cNvSpPr>
          <p:nvPr>
            <p:ph idx="1"/>
          </p:nvPr>
        </p:nvSpPr>
        <p:spPr>
          <a:xfrm>
            <a:off x="726145" y="1047647"/>
            <a:ext cx="7356410" cy="4071762"/>
          </a:xfrm>
        </p:spPr>
        <p:txBody>
          <a:bodyPr/>
          <a:lstStyle/>
          <a:p>
            <a:r>
              <a:rPr lang="en-US" dirty="0"/>
              <a:t>Importance of presentation</a:t>
            </a:r>
          </a:p>
          <a:p>
            <a:r>
              <a:rPr lang="en-US" dirty="0"/>
              <a:t>Select different supply options to meet demand</a:t>
            </a:r>
          </a:p>
          <a:p>
            <a:r>
              <a:rPr lang="en-US" dirty="0"/>
              <a:t>See the results in terms of electricity price and explain electricity price with LCOE</a:t>
            </a:r>
          </a:p>
        </p:txBody>
      </p:sp>
      <p:pic>
        <p:nvPicPr>
          <p:cNvPr id="1026" name="Picture 2">
            <a:extLst>
              <a:ext uri="{FF2B5EF4-FFF2-40B4-BE49-F238E27FC236}">
                <a16:creationId xmlns:a16="http://schemas.microsoft.com/office/drawing/2014/main" id="{EFCB0FCC-75C1-2742-FDA6-20630E6034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057" y="2436511"/>
            <a:ext cx="8653356" cy="348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1074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A0B7F1-80F7-4C8D-A1FD-CB49EC1852DA}"/>
              </a:ext>
            </a:extLst>
          </p:cNvPr>
          <p:cNvSpPr>
            <a:spLocks noGrp="1"/>
          </p:cNvSpPr>
          <p:nvPr>
            <p:ph type="ctrTitle"/>
          </p:nvPr>
        </p:nvSpPr>
        <p:spPr/>
        <p:txBody>
          <a:bodyPr>
            <a:normAutofit fontScale="90000"/>
          </a:bodyPr>
          <a:lstStyle/>
          <a:p>
            <a:r>
              <a:rPr lang="en-US" dirty="0"/>
              <a:t>kWp Benchmark from STC – 1000 Watts/m2 and 25°</a:t>
            </a:r>
          </a:p>
        </p:txBody>
      </p:sp>
      <p:sp>
        <p:nvSpPr>
          <p:cNvPr id="2" name="Content Placeholder 1">
            <a:extLst>
              <a:ext uri="{FF2B5EF4-FFF2-40B4-BE49-F238E27FC236}">
                <a16:creationId xmlns:a16="http://schemas.microsoft.com/office/drawing/2014/main" id="{AC16A25D-D235-45B1-B031-A57094184EB6}"/>
              </a:ext>
            </a:extLst>
          </p:cNvPr>
          <p:cNvSpPr>
            <a:spLocks noGrp="1"/>
          </p:cNvSpPr>
          <p:nvPr>
            <p:ph type="body" sz="quarter" idx="13"/>
          </p:nvPr>
        </p:nvSpPr>
        <p:spPr>
          <a:xfrm>
            <a:off x="247102" y="1136652"/>
            <a:ext cx="4014347" cy="5264148"/>
          </a:xfrm>
        </p:spPr>
        <p:txBody>
          <a:bodyPr>
            <a:normAutofit/>
          </a:bodyPr>
          <a:lstStyle/>
          <a:p>
            <a:pPr algn="l"/>
            <a:r>
              <a:rPr lang="en-US" sz="2400" b="0" dirty="0">
                <a:solidFill>
                  <a:schemeClr val="tx1"/>
                </a:solidFill>
              </a:rPr>
              <a:t>In most projects, you have some kind of benchmark to measure capital costs</a:t>
            </a:r>
          </a:p>
          <a:p>
            <a:pPr algn="l"/>
            <a:r>
              <a:rPr lang="en-US" sz="2400" b="0" dirty="0">
                <a:solidFill>
                  <a:schemeClr val="tx1"/>
                </a:solidFill>
              </a:rPr>
              <a:t>For example, in real estate, the cost per square meter</a:t>
            </a:r>
          </a:p>
          <a:p>
            <a:pPr algn="l"/>
            <a:r>
              <a:rPr lang="en-US" sz="2400" b="0" dirty="0">
                <a:solidFill>
                  <a:schemeClr val="tx1"/>
                </a:solidFill>
              </a:rPr>
              <a:t>In solar the amount you produce depends on sunlight and how you configure the solar project.</a:t>
            </a:r>
          </a:p>
          <a:p>
            <a:pPr algn="l"/>
            <a:r>
              <a:rPr lang="en-US" sz="2400" b="0" dirty="0">
                <a:solidFill>
                  <a:schemeClr val="tx1"/>
                </a:solidFill>
              </a:rPr>
              <a:t>Standard Testing Condition (STC) is used with a flash test to create a benchmark test for a panel (kWp or kWdc).</a:t>
            </a:r>
          </a:p>
        </p:txBody>
      </p:sp>
      <p:pic>
        <p:nvPicPr>
          <p:cNvPr id="5" name="Picture 4">
            <a:extLst>
              <a:ext uri="{FF2B5EF4-FFF2-40B4-BE49-F238E27FC236}">
                <a16:creationId xmlns:a16="http://schemas.microsoft.com/office/drawing/2014/main" id="{4BE31F14-361D-4E74-AF1C-A965448119EF}"/>
              </a:ext>
            </a:extLst>
          </p:cNvPr>
          <p:cNvPicPr>
            <a:picLocks noChangeAspect="1"/>
          </p:cNvPicPr>
          <p:nvPr/>
        </p:nvPicPr>
        <p:blipFill>
          <a:blip r:embed="rId2"/>
          <a:stretch>
            <a:fillRect/>
          </a:stretch>
        </p:blipFill>
        <p:spPr>
          <a:xfrm>
            <a:off x="4970530" y="1207008"/>
            <a:ext cx="3680265" cy="2372920"/>
          </a:xfrm>
          <a:prstGeom prst="rect">
            <a:avLst/>
          </a:prstGeom>
        </p:spPr>
      </p:pic>
      <p:pic>
        <p:nvPicPr>
          <p:cNvPr id="6" name="Picture 5">
            <a:extLst>
              <a:ext uri="{FF2B5EF4-FFF2-40B4-BE49-F238E27FC236}">
                <a16:creationId xmlns:a16="http://schemas.microsoft.com/office/drawing/2014/main" id="{89FFA371-ECEA-7558-5976-E005C9B9F475}"/>
              </a:ext>
            </a:extLst>
          </p:cNvPr>
          <p:cNvPicPr>
            <a:picLocks noChangeAspect="1"/>
          </p:cNvPicPr>
          <p:nvPr/>
        </p:nvPicPr>
        <p:blipFill>
          <a:blip r:embed="rId3"/>
          <a:stretch>
            <a:fillRect/>
          </a:stretch>
        </p:blipFill>
        <p:spPr>
          <a:xfrm>
            <a:off x="4173471" y="3604298"/>
            <a:ext cx="4903103" cy="2491609"/>
          </a:xfrm>
          <a:prstGeom prst="rect">
            <a:avLst/>
          </a:prstGeom>
        </p:spPr>
      </p:pic>
    </p:spTree>
    <p:extLst>
      <p:ext uri="{BB962C8B-B14F-4D97-AF65-F5344CB8AC3E}">
        <p14:creationId xmlns:p14="http://schemas.microsoft.com/office/powerpoint/2010/main" val="1504962437"/>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AAA9F-6443-CD75-E9E9-3B39E43343DB}"/>
              </a:ext>
            </a:extLst>
          </p:cNvPr>
          <p:cNvSpPr>
            <a:spLocks noGrp="1"/>
          </p:cNvSpPr>
          <p:nvPr>
            <p:ph type="title"/>
          </p:nvPr>
        </p:nvSpPr>
        <p:spPr/>
        <p:txBody>
          <a:bodyPr/>
          <a:lstStyle/>
          <a:p>
            <a:r>
              <a:rPr lang="en-US" dirty="0"/>
              <a:t>Alternative Load Profile</a:t>
            </a:r>
          </a:p>
        </p:txBody>
      </p:sp>
      <p:sp>
        <p:nvSpPr>
          <p:cNvPr id="3" name="Content Placeholder 2">
            <a:extLst>
              <a:ext uri="{FF2B5EF4-FFF2-40B4-BE49-F238E27FC236}">
                <a16:creationId xmlns:a16="http://schemas.microsoft.com/office/drawing/2014/main" id="{93F0C67A-7600-B8E5-9E22-A370A2EBB115}"/>
              </a:ext>
            </a:extLst>
          </p:cNvPr>
          <p:cNvSpPr>
            <a:spLocks noGrp="1"/>
          </p:cNvSpPr>
          <p:nvPr>
            <p:ph idx="1"/>
          </p:nvPr>
        </p:nvSpPr>
        <p:spPr/>
        <p:txBody>
          <a:bodyPr/>
          <a:lstStyle/>
          <a:p>
            <a:r>
              <a:rPr lang="en-US" dirty="0"/>
              <a:t>Different load profile with more load after solar</a:t>
            </a:r>
          </a:p>
          <a:p>
            <a:r>
              <a:rPr lang="en-US" dirty="0"/>
              <a:t>More storage and can see the cost</a:t>
            </a:r>
          </a:p>
        </p:txBody>
      </p:sp>
      <p:pic>
        <p:nvPicPr>
          <p:cNvPr id="2050" name="Picture 2">
            <a:extLst>
              <a:ext uri="{FF2B5EF4-FFF2-40B4-BE49-F238E27FC236}">
                <a16:creationId xmlns:a16="http://schemas.microsoft.com/office/drawing/2014/main" id="{E3082F10-C4C4-A660-1E8B-E2B999FA2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829" y="2854411"/>
            <a:ext cx="8623131" cy="321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3960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08F13-7EDB-ED0E-2780-5CBD4C584C6F}"/>
              </a:ext>
            </a:extLst>
          </p:cNvPr>
          <p:cNvSpPr>
            <a:spLocks noGrp="1"/>
          </p:cNvSpPr>
          <p:nvPr>
            <p:ph type="title"/>
          </p:nvPr>
        </p:nvSpPr>
        <p:spPr/>
        <p:txBody>
          <a:bodyPr>
            <a:normAutofit fontScale="90000"/>
          </a:bodyPr>
          <a:lstStyle/>
          <a:p>
            <a:r>
              <a:rPr lang="en-US" dirty="0"/>
              <a:t>Case with Increase in Battery Cost to $400/kWh</a:t>
            </a:r>
          </a:p>
        </p:txBody>
      </p:sp>
      <p:sp>
        <p:nvSpPr>
          <p:cNvPr id="3" name="Content Placeholder 2">
            <a:extLst>
              <a:ext uri="{FF2B5EF4-FFF2-40B4-BE49-F238E27FC236}">
                <a16:creationId xmlns:a16="http://schemas.microsoft.com/office/drawing/2014/main" id="{0842CDE5-6D7D-C66C-F628-5F514460E025}"/>
              </a:ext>
            </a:extLst>
          </p:cNvPr>
          <p:cNvSpPr>
            <a:spLocks noGrp="1"/>
          </p:cNvSpPr>
          <p:nvPr>
            <p:ph idx="1"/>
          </p:nvPr>
        </p:nvSpPr>
        <p:spPr/>
        <p:txBody>
          <a:bodyPr/>
          <a:lstStyle/>
          <a:p>
            <a:r>
              <a:rPr lang="en-US" dirty="0"/>
              <a:t>.The total LCOE Increases 24.36 cents per kWh</a:t>
            </a:r>
          </a:p>
          <a:p>
            <a:endParaRPr lang="en-US" dirty="0"/>
          </a:p>
        </p:txBody>
      </p:sp>
      <p:pic>
        <p:nvPicPr>
          <p:cNvPr id="5" name="Picture 4">
            <a:extLst>
              <a:ext uri="{FF2B5EF4-FFF2-40B4-BE49-F238E27FC236}">
                <a16:creationId xmlns:a16="http://schemas.microsoft.com/office/drawing/2014/main" id="{BA4F27D8-8F72-263C-1D66-2650DF47C637}"/>
              </a:ext>
            </a:extLst>
          </p:cNvPr>
          <p:cNvPicPr>
            <a:picLocks noChangeAspect="1"/>
          </p:cNvPicPr>
          <p:nvPr/>
        </p:nvPicPr>
        <p:blipFill>
          <a:blip r:embed="rId2"/>
          <a:stretch>
            <a:fillRect/>
          </a:stretch>
        </p:blipFill>
        <p:spPr>
          <a:xfrm>
            <a:off x="789272" y="1695894"/>
            <a:ext cx="7244578" cy="4424883"/>
          </a:xfrm>
          <a:prstGeom prst="rect">
            <a:avLst/>
          </a:prstGeom>
        </p:spPr>
      </p:pic>
    </p:spTree>
    <p:extLst>
      <p:ext uri="{BB962C8B-B14F-4D97-AF65-F5344CB8AC3E}">
        <p14:creationId xmlns:p14="http://schemas.microsoft.com/office/powerpoint/2010/main" val="3227809417"/>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F9AC-B3D7-42BA-1EA5-52792BAE08B0}"/>
              </a:ext>
            </a:extLst>
          </p:cNvPr>
          <p:cNvSpPr>
            <a:spLocks noGrp="1"/>
          </p:cNvSpPr>
          <p:nvPr>
            <p:ph type="title"/>
          </p:nvPr>
        </p:nvSpPr>
        <p:spPr/>
        <p:txBody>
          <a:bodyPr/>
          <a:lstStyle/>
          <a:p>
            <a:r>
              <a:rPr lang="en-US" dirty="0"/>
              <a:t>Optimistic Case </a:t>
            </a:r>
          </a:p>
        </p:txBody>
      </p:sp>
      <p:sp>
        <p:nvSpPr>
          <p:cNvPr id="3" name="Content Placeholder 2">
            <a:extLst>
              <a:ext uri="{FF2B5EF4-FFF2-40B4-BE49-F238E27FC236}">
                <a16:creationId xmlns:a16="http://schemas.microsoft.com/office/drawing/2014/main" id="{D2350F03-4682-E8C8-B457-78D9DBAB26FB}"/>
              </a:ext>
            </a:extLst>
          </p:cNvPr>
          <p:cNvSpPr>
            <a:spLocks noGrp="1"/>
          </p:cNvSpPr>
          <p:nvPr>
            <p:ph idx="1"/>
          </p:nvPr>
        </p:nvSpPr>
        <p:spPr/>
        <p:txBody>
          <a:bodyPr/>
          <a:lstStyle/>
          <a:p>
            <a:r>
              <a:rPr lang="en-US" dirty="0"/>
              <a:t>IRR decreased to 6%</a:t>
            </a:r>
          </a:p>
          <a:p>
            <a:r>
              <a:rPr lang="en-US" dirty="0"/>
              <a:t>Battery Cost USD 200/kWh</a:t>
            </a:r>
          </a:p>
          <a:p>
            <a:r>
              <a:rPr lang="en-US" dirty="0"/>
              <a:t>Battery Life 20 years</a:t>
            </a:r>
          </a:p>
          <a:p>
            <a:r>
              <a:rPr lang="en-US" dirty="0"/>
              <a:t>Degradation 1.8%</a:t>
            </a:r>
          </a:p>
          <a:p>
            <a:endParaRPr lang="en-US" dirty="0"/>
          </a:p>
        </p:txBody>
      </p:sp>
      <p:pic>
        <p:nvPicPr>
          <p:cNvPr id="5" name="Picture 4">
            <a:extLst>
              <a:ext uri="{FF2B5EF4-FFF2-40B4-BE49-F238E27FC236}">
                <a16:creationId xmlns:a16="http://schemas.microsoft.com/office/drawing/2014/main" id="{EB330A90-2460-8025-830D-A8E96962545B}"/>
              </a:ext>
            </a:extLst>
          </p:cNvPr>
          <p:cNvPicPr>
            <a:picLocks noChangeAspect="1"/>
          </p:cNvPicPr>
          <p:nvPr/>
        </p:nvPicPr>
        <p:blipFill>
          <a:blip r:embed="rId2"/>
          <a:stretch>
            <a:fillRect/>
          </a:stretch>
        </p:blipFill>
        <p:spPr>
          <a:xfrm>
            <a:off x="2565132" y="2120533"/>
            <a:ext cx="5990514" cy="3782246"/>
          </a:xfrm>
          <a:prstGeom prst="rect">
            <a:avLst/>
          </a:prstGeom>
        </p:spPr>
      </p:pic>
      <p:sp>
        <p:nvSpPr>
          <p:cNvPr id="6" name="TextBox 5">
            <a:extLst>
              <a:ext uri="{FF2B5EF4-FFF2-40B4-BE49-F238E27FC236}">
                <a16:creationId xmlns:a16="http://schemas.microsoft.com/office/drawing/2014/main" id="{9023F442-74D4-A827-9B63-AB7D9D3D23A0}"/>
              </a:ext>
            </a:extLst>
          </p:cNvPr>
          <p:cNvSpPr txBox="1"/>
          <p:nvPr/>
        </p:nvSpPr>
        <p:spPr>
          <a:xfrm>
            <a:off x="4978400" y="695274"/>
            <a:ext cx="3048000" cy="646331"/>
          </a:xfrm>
          <a:prstGeom prst="rect">
            <a:avLst/>
          </a:prstGeom>
          <a:noFill/>
        </p:spPr>
        <p:txBody>
          <a:bodyPr wrap="square" rtlCol="0">
            <a:spAutoFit/>
          </a:bodyPr>
          <a:lstStyle/>
          <a:p>
            <a:r>
              <a:rPr lang="en-US" dirty="0"/>
              <a:t>Cost Decreases all the way down to 6.7 cents per kWh</a:t>
            </a:r>
          </a:p>
        </p:txBody>
      </p:sp>
    </p:spTree>
    <p:extLst>
      <p:ext uri="{BB962C8B-B14F-4D97-AF65-F5344CB8AC3E}">
        <p14:creationId xmlns:p14="http://schemas.microsoft.com/office/powerpoint/2010/main" val="2647757007"/>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963A6-7AAF-585D-71DC-C95F89798ABD}"/>
              </a:ext>
            </a:extLst>
          </p:cNvPr>
          <p:cNvSpPr>
            <a:spLocks noGrp="1"/>
          </p:cNvSpPr>
          <p:nvPr>
            <p:ph type="title"/>
          </p:nvPr>
        </p:nvSpPr>
        <p:spPr/>
        <p:txBody>
          <a:bodyPr/>
          <a:lstStyle/>
          <a:p>
            <a:r>
              <a:rPr lang="en-US" dirty="0"/>
              <a:t>Solar Plus Battery – Big Range in LCOE</a:t>
            </a:r>
          </a:p>
        </p:txBody>
      </p:sp>
      <p:sp>
        <p:nvSpPr>
          <p:cNvPr id="3" name="Content Placeholder 2">
            <a:extLst>
              <a:ext uri="{FF2B5EF4-FFF2-40B4-BE49-F238E27FC236}">
                <a16:creationId xmlns:a16="http://schemas.microsoft.com/office/drawing/2014/main" id="{40C73CC0-A8AF-0CF6-6A49-6560193C46DD}"/>
              </a:ext>
            </a:extLst>
          </p:cNvPr>
          <p:cNvSpPr>
            <a:spLocks noGrp="1"/>
          </p:cNvSpPr>
          <p:nvPr>
            <p:ph idx="1"/>
          </p:nvPr>
        </p:nvSpPr>
        <p:spPr/>
        <p:txBody>
          <a:bodyPr/>
          <a:lstStyle/>
          <a:p>
            <a:r>
              <a:rPr lang="en-US" dirty="0"/>
              <a:t>Once you have the costs you can add in the two components of solar cost and the total amount of energy to derive the cost per kWh. The round-trip efficiency is used to increase the cost of the solar power which comes from the levelised cost of solar power.</a:t>
            </a:r>
          </a:p>
          <a:p>
            <a:endParaRPr lang="en-US" dirty="0"/>
          </a:p>
        </p:txBody>
      </p:sp>
      <p:pic>
        <p:nvPicPr>
          <p:cNvPr id="5" name="Picture 4">
            <a:extLst>
              <a:ext uri="{FF2B5EF4-FFF2-40B4-BE49-F238E27FC236}">
                <a16:creationId xmlns:a16="http://schemas.microsoft.com/office/drawing/2014/main" id="{D841913C-499A-B27E-2F64-BA19057F3195}"/>
              </a:ext>
            </a:extLst>
          </p:cNvPr>
          <p:cNvPicPr>
            <a:picLocks noChangeAspect="1"/>
          </p:cNvPicPr>
          <p:nvPr/>
        </p:nvPicPr>
        <p:blipFill>
          <a:blip r:embed="rId2"/>
          <a:stretch>
            <a:fillRect/>
          </a:stretch>
        </p:blipFill>
        <p:spPr>
          <a:xfrm>
            <a:off x="222895" y="2439114"/>
            <a:ext cx="8616304" cy="3346559"/>
          </a:xfrm>
          <a:prstGeom prst="rect">
            <a:avLst/>
          </a:prstGeom>
        </p:spPr>
      </p:pic>
    </p:spTree>
    <p:extLst>
      <p:ext uri="{BB962C8B-B14F-4D97-AF65-F5344CB8AC3E}">
        <p14:creationId xmlns:p14="http://schemas.microsoft.com/office/powerpoint/2010/main" val="245566998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58CC2-9D3E-FF80-F530-823637EE5894}"/>
              </a:ext>
            </a:extLst>
          </p:cNvPr>
          <p:cNvSpPr>
            <a:spLocks noGrp="1"/>
          </p:cNvSpPr>
          <p:nvPr>
            <p:ph type="title"/>
          </p:nvPr>
        </p:nvSpPr>
        <p:spPr/>
        <p:txBody>
          <a:bodyPr>
            <a:normAutofit/>
          </a:bodyPr>
          <a:lstStyle/>
          <a:p>
            <a:r>
              <a:rPr lang="en-US" dirty="0"/>
              <a:t>Cost for Baseload with 18 Hour Battery</a:t>
            </a:r>
          </a:p>
        </p:txBody>
      </p:sp>
      <p:sp>
        <p:nvSpPr>
          <p:cNvPr id="3" name="Content Placeholder 2">
            <a:extLst>
              <a:ext uri="{FF2B5EF4-FFF2-40B4-BE49-F238E27FC236}">
                <a16:creationId xmlns:a16="http://schemas.microsoft.com/office/drawing/2014/main" id="{06DBDBBA-8C09-A5BA-6D6A-AC4015D50928}"/>
              </a:ext>
            </a:extLst>
          </p:cNvPr>
          <p:cNvSpPr>
            <a:spLocks noGrp="1"/>
          </p:cNvSpPr>
          <p:nvPr>
            <p:ph idx="1"/>
          </p:nvPr>
        </p:nvSpPr>
        <p:spPr/>
        <p:txBody>
          <a:bodyPr/>
          <a:lstStyle/>
          <a:p>
            <a:r>
              <a:rPr lang="en-US" dirty="0"/>
              <a:t>In this scenario, there is enough battery capacity to meet the full load.</a:t>
            </a:r>
          </a:p>
          <a:p>
            <a:endParaRPr lang="en-US" dirty="0"/>
          </a:p>
        </p:txBody>
      </p:sp>
      <p:pic>
        <p:nvPicPr>
          <p:cNvPr id="5" name="Picture 4">
            <a:extLst>
              <a:ext uri="{FF2B5EF4-FFF2-40B4-BE49-F238E27FC236}">
                <a16:creationId xmlns:a16="http://schemas.microsoft.com/office/drawing/2014/main" id="{FE4FEBFE-7A58-DD3F-A651-29F74F3B277E}"/>
              </a:ext>
            </a:extLst>
          </p:cNvPr>
          <p:cNvPicPr>
            <a:picLocks noChangeAspect="1"/>
          </p:cNvPicPr>
          <p:nvPr/>
        </p:nvPicPr>
        <p:blipFill>
          <a:blip r:embed="rId2"/>
          <a:stretch>
            <a:fillRect/>
          </a:stretch>
        </p:blipFill>
        <p:spPr>
          <a:xfrm>
            <a:off x="335280" y="2399844"/>
            <a:ext cx="8503919" cy="3203317"/>
          </a:xfrm>
          <a:prstGeom prst="rect">
            <a:avLst/>
          </a:prstGeom>
        </p:spPr>
      </p:pic>
    </p:spTree>
    <p:extLst>
      <p:ext uri="{BB962C8B-B14F-4D97-AF65-F5344CB8AC3E}">
        <p14:creationId xmlns:p14="http://schemas.microsoft.com/office/powerpoint/2010/main" val="78677890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BF89-08CA-D102-477C-3E0A0B19DFE2}"/>
              </a:ext>
            </a:extLst>
          </p:cNvPr>
          <p:cNvSpPr>
            <a:spLocks noGrp="1"/>
          </p:cNvSpPr>
          <p:nvPr>
            <p:ph type="ctrTitle"/>
          </p:nvPr>
        </p:nvSpPr>
        <p:spPr/>
        <p:txBody>
          <a:bodyPr>
            <a:normAutofit/>
          </a:bodyPr>
          <a:lstStyle/>
          <a:p>
            <a:r>
              <a:rPr lang="en-US" dirty="0"/>
              <a:t>Detailed Use Cases </a:t>
            </a:r>
            <a:br>
              <a:rPr lang="en-US" dirty="0"/>
            </a:br>
            <a:r>
              <a:rPr lang="en-US" dirty="0"/>
              <a:t>Batteries with Simulation</a:t>
            </a:r>
          </a:p>
        </p:txBody>
      </p:sp>
    </p:spTree>
    <p:extLst>
      <p:ext uri="{BB962C8B-B14F-4D97-AF65-F5344CB8AC3E}">
        <p14:creationId xmlns:p14="http://schemas.microsoft.com/office/powerpoint/2010/main" val="302456979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C6D481-A104-4370-99D8-580648B4EE29}"/>
              </a:ext>
            </a:extLst>
          </p:cNvPr>
          <p:cNvSpPr>
            <a:spLocks noGrp="1"/>
          </p:cNvSpPr>
          <p:nvPr>
            <p:ph type="title"/>
          </p:nvPr>
        </p:nvSpPr>
        <p:spPr/>
        <p:txBody>
          <a:bodyPr>
            <a:normAutofit/>
          </a:bodyPr>
          <a:lstStyle/>
          <a:p>
            <a:r>
              <a:rPr lang="en-US" dirty="0"/>
              <a:t>Different Services of Batteries (World Bank)</a:t>
            </a:r>
          </a:p>
        </p:txBody>
      </p:sp>
      <p:sp>
        <p:nvSpPr>
          <p:cNvPr id="5" name="Content Placeholder 4">
            <a:extLst>
              <a:ext uri="{FF2B5EF4-FFF2-40B4-BE49-F238E27FC236}">
                <a16:creationId xmlns:a16="http://schemas.microsoft.com/office/drawing/2014/main" id="{B9297941-951C-432A-B37C-77BCFE647363}"/>
              </a:ext>
            </a:extLst>
          </p:cNvPr>
          <p:cNvSpPr>
            <a:spLocks noGrp="1"/>
          </p:cNvSpPr>
          <p:nvPr>
            <p:ph idx="1"/>
          </p:nvPr>
        </p:nvSpPr>
        <p:spPr/>
        <p:txBody>
          <a:bodyPr>
            <a:normAutofit/>
          </a:bodyPr>
          <a:lstStyle/>
          <a:p>
            <a:pPr algn="l"/>
            <a:r>
              <a:rPr lang="en-US" sz="1800" b="1" i="0" u="none" strike="noStrike" baseline="0" dirty="0">
                <a:latin typeface="CalisMTBol"/>
              </a:rPr>
              <a:t>Peak load shifting</a:t>
            </a:r>
            <a:r>
              <a:rPr lang="en-US" sz="1800" b="0" i="0" u="none" strike="noStrike" baseline="0" dirty="0">
                <a:latin typeface="CalisMTBol"/>
              </a:rPr>
              <a:t> - </a:t>
            </a:r>
            <a:r>
              <a:rPr lang="en-US" sz="1800" b="0" i="0" u="none" strike="noStrike" baseline="0" dirty="0">
                <a:latin typeface="CalistoMT"/>
              </a:rPr>
              <a:t>storing electricity at times when it has lower value and discharging when it has higher economic value. This can be at grid, transmission, distribution or consumer levels, with typical time frames of several hours or more each day. It is increasingly deployed at VRE projects, where it may also serve to reduce curtailment, and offer firmer energy contracts. In the typical application, there is often one charging and one discharging cycle per day.</a:t>
            </a:r>
          </a:p>
          <a:p>
            <a:r>
              <a:rPr lang="en-US" sz="1800" b="1" dirty="0"/>
              <a:t>Peaking or firm capacity</a:t>
            </a:r>
            <a:r>
              <a:rPr lang="en-US" sz="1800" dirty="0"/>
              <a:t> - </a:t>
            </a:r>
            <a:r>
              <a:rPr lang="en-US" sz="1800" b="0" dirty="0"/>
              <a:t>where a BESS is installed expressly for the purpose of avoiding conventional thermal peaking capacity that is used only for a few hours of system peak every day. More broadly BESS may provide significant capacity when used for peak load shifting on a stand-alone basis or as part of a PV + BESS project, though it depends on duration and the rest of the system</a:t>
            </a:r>
          </a:p>
          <a:p>
            <a:pPr algn="l"/>
            <a:endParaRPr lang="en-US" sz="1800" b="1" i="0" u="none" strike="noStrike" baseline="0" dirty="0">
              <a:latin typeface="CalisMTBol"/>
            </a:endParaRPr>
          </a:p>
          <a:p>
            <a:endParaRPr lang="en-US" sz="800" dirty="0"/>
          </a:p>
        </p:txBody>
      </p:sp>
      <p:sp>
        <p:nvSpPr>
          <p:cNvPr id="4" name="Slide Number Placeholder 3">
            <a:extLst>
              <a:ext uri="{FF2B5EF4-FFF2-40B4-BE49-F238E27FC236}">
                <a16:creationId xmlns:a16="http://schemas.microsoft.com/office/drawing/2014/main" id="{67F923F7-C73E-429A-9C69-1FE300CD5B54}"/>
              </a:ext>
            </a:extLst>
          </p:cNvPr>
          <p:cNvSpPr>
            <a:spLocks noGrp="1"/>
          </p:cNvSpPr>
          <p:nvPr>
            <p:ph type="sldNum" sz="quarter" idx="12"/>
          </p:nvPr>
        </p:nvSpPr>
        <p:spPr/>
        <p:txBody>
          <a:bodyPr/>
          <a:lstStyle/>
          <a:p>
            <a:pPr algn="ctr"/>
            <a:fld id="{0C3A1854-6B63-4059-B360-A3C4972BF0FC}" type="slidenum">
              <a:rPr lang="ko-KR" altLang="en-US" smtClean="0"/>
              <a:pPr algn="ctr"/>
              <a:t>376</a:t>
            </a:fld>
            <a:endParaRPr lang="ko-KR" altLang="en-US" dirty="0"/>
          </a:p>
        </p:txBody>
      </p:sp>
    </p:spTree>
    <p:extLst>
      <p:ext uri="{BB962C8B-B14F-4D97-AF65-F5344CB8AC3E}">
        <p14:creationId xmlns:p14="http://schemas.microsoft.com/office/powerpoint/2010/main" val="24380917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815144-7DAA-4C0C-803F-5EE44B6EAD2B}"/>
              </a:ext>
            </a:extLst>
          </p:cNvPr>
          <p:cNvSpPr>
            <a:spLocks noGrp="1"/>
          </p:cNvSpPr>
          <p:nvPr>
            <p:ph type="ctrTitle"/>
          </p:nvPr>
        </p:nvSpPr>
        <p:spPr/>
        <p:txBody>
          <a:bodyPr/>
          <a:lstStyle/>
          <a:p>
            <a:r>
              <a:rPr lang="en-US" dirty="0"/>
              <a:t>Battery Services (World Bank)</a:t>
            </a:r>
          </a:p>
        </p:txBody>
      </p:sp>
      <p:sp>
        <p:nvSpPr>
          <p:cNvPr id="2" name="Content Placeholder 1">
            <a:extLst>
              <a:ext uri="{FF2B5EF4-FFF2-40B4-BE49-F238E27FC236}">
                <a16:creationId xmlns:a16="http://schemas.microsoft.com/office/drawing/2014/main" id="{BD9A30DB-410B-4D53-9B5C-8772C89D8F29}"/>
              </a:ext>
            </a:extLst>
          </p:cNvPr>
          <p:cNvSpPr>
            <a:spLocks noGrp="1"/>
          </p:cNvSpPr>
          <p:nvPr>
            <p:ph type="body" sz="quarter" idx="13"/>
          </p:nvPr>
        </p:nvSpPr>
        <p:spPr>
          <a:xfrm>
            <a:off x="242609" y="1600200"/>
            <a:ext cx="8375930" cy="4205377"/>
          </a:xfrm>
        </p:spPr>
        <p:txBody>
          <a:bodyPr>
            <a:normAutofit fontScale="55000" lnSpcReduction="20000"/>
          </a:bodyPr>
          <a:lstStyle/>
          <a:p>
            <a:pPr algn="l"/>
            <a:r>
              <a:rPr lang="en-US" sz="3200" b="1" i="0" u="none" strike="noStrike" baseline="0" dirty="0">
                <a:latin typeface="CalisMTBol"/>
              </a:rPr>
              <a:t>Congestion management and deferral of network investments</a:t>
            </a:r>
            <a:r>
              <a:rPr lang="en-US" sz="3200" b="0" i="0" u="none" strike="noStrike" baseline="0" dirty="0">
                <a:latin typeface="CalisMTBol"/>
              </a:rPr>
              <a:t>: </a:t>
            </a:r>
            <a:r>
              <a:rPr lang="en-US" sz="3200" b="0" i="0" u="none" strike="noStrike" baseline="0" dirty="0">
                <a:latin typeface="CalistoMT"/>
              </a:rPr>
              <a:t>Batteries located near VRE resources can be useful in managing the loading of transmission lines by storing energy including surplus renewable energy, that cannot be otherwise transferred due to inadequate transfer capability and releasing them at a later period when the line is not fully loaded. Alternatively, batteries located near load centers may reduce the peak demand on transmission or distribution lines and may be useful in deferring network upgrades including both transformer and line upgrades that would otherwise be needed.</a:t>
            </a:r>
          </a:p>
          <a:p>
            <a:pPr algn="l"/>
            <a:r>
              <a:rPr lang="en-US" sz="3200" b="1" i="0" u="none" strike="noStrike" baseline="0" dirty="0">
                <a:latin typeface="CalisMTBol"/>
              </a:rPr>
              <a:t>Provision of ancillary services</a:t>
            </a:r>
            <a:r>
              <a:rPr lang="en-US" sz="3200" b="0" i="0" u="none" strike="noStrike" baseline="0" dirty="0">
                <a:latin typeface="CalisMTBol"/>
              </a:rPr>
              <a:t>, </a:t>
            </a:r>
            <a:r>
              <a:rPr lang="en-US" sz="3200" b="0" i="0" u="none" strike="noStrike" baseline="0" dirty="0">
                <a:latin typeface="CalistoMT"/>
              </a:rPr>
              <a:t>which include frequency control, and the provision of operating reserves (spinning and non-spinning)</a:t>
            </a:r>
            <a:r>
              <a:rPr lang="en-US" sz="3200" b="0" i="0" u="none" strike="noStrike" baseline="0" dirty="0">
                <a:latin typeface="CalisMTBol"/>
              </a:rPr>
              <a:t>. </a:t>
            </a:r>
            <a:r>
              <a:rPr lang="en-US" sz="3200" b="0" i="0" u="none" strike="noStrike" baseline="0" dirty="0">
                <a:latin typeface="CalistoMT"/>
              </a:rPr>
              <a:t>Note: some newer service like ramping discussed above may be classified as ancillary services</a:t>
            </a:r>
            <a:r>
              <a:rPr lang="en-US" sz="3200" b="0" i="0" u="none" strike="noStrike" baseline="0" dirty="0">
                <a:latin typeface="CalisMTBol"/>
              </a:rPr>
              <a:t>.</a:t>
            </a:r>
          </a:p>
          <a:p>
            <a:r>
              <a:rPr lang="en-US" sz="3200" b="1" i="0" u="none" strike="noStrike" baseline="0" dirty="0">
                <a:latin typeface="CalisMTBol"/>
              </a:rPr>
              <a:t>Smoothing and ramping </a:t>
            </a:r>
            <a:r>
              <a:rPr lang="en-US" sz="3200" b="0" i="0" u="none" strike="noStrike" baseline="0" dirty="0">
                <a:latin typeface="CalisMTBol"/>
              </a:rPr>
              <a:t>– </a:t>
            </a:r>
            <a:r>
              <a:rPr lang="en-US" sz="3200" b="0" i="0" u="none" strike="noStrike" baseline="0" dirty="0">
                <a:latin typeface="CalistoMT"/>
              </a:rPr>
              <a:t>both use the same principle as load shifting, but for smoothing is at much shorter time intervals (typically seconds to minutes) due variations in output of wind (due wind speed variations on these timescales) or PV (e.g. due to cloud cover or rain). For this application BESS may undergo perhaps hundreds of partial cycles a day – and consequently may requires different battery performance (or possibly technology). </a:t>
            </a:r>
          </a:p>
          <a:p>
            <a:pPr algn="l"/>
            <a:endParaRPr lang="en-US" dirty="0"/>
          </a:p>
          <a:p>
            <a:pPr algn="l"/>
            <a:endParaRPr lang="en-US" dirty="0"/>
          </a:p>
        </p:txBody>
      </p:sp>
      <p:sp>
        <p:nvSpPr>
          <p:cNvPr id="4" name="Slide Number Placeholder 3">
            <a:extLst>
              <a:ext uri="{FF2B5EF4-FFF2-40B4-BE49-F238E27FC236}">
                <a16:creationId xmlns:a16="http://schemas.microsoft.com/office/drawing/2014/main" id="{EDC2B078-6EE1-411F-8549-DF006EBB11A1}"/>
              </a:ext>
            </a:extLst>
          </p:cNvPr>
          <p:cNvSpPr>
            <a:spLocks noGrp="1"/>
          </p:cNvSpPr>
          <p:nvPr>
            <p:ph type="sldNum" sz="quarter" idx="4294967295"/>
          </p:nvPr>
        </p:nvSpPr>
        <p:spPr>
          <a:xfrm>
            <a:off x="8618538" y="6470650"/>
            <a:ext cx="525462" cy="365125"/>
          </a:xfrm>
        </p:spPr>
        <p:txBody>
          <a:bodyPr/>
          <a:lstStyle/>
          <a:p>
            <a:pPr algn="ctr"/>
            <a:fld id="{0C3A1854-6B63-4059-B360-A3C4972BF0FC}" type="slidenum">
              <a:rPr lang="ko-KR" altLang="en-US" smtClean="0"/>
              <a:pPr algn="ctr"/>
              <a:t>377</a:t>
            </a:fld>
            <a:endParaRPr lang="ko-KR" altLang="en-US" dirty="0"/>
          </a:p>
        </p:txBody>
      </p:sp>
    </p:spTree>
    <p:extLst>
      <p:ext uri="{BB962C8B-B14F-4D97-AF65-F5344CB8AC3E}">
        <p14:creationId xmlns:p14="http://schemas.microsoft.com/office/powerpoint/2010/main" val="2447055164"/>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D024C-B0FD-64C6-3956-7274D418C6C6}"/>
              </a:ext>
            </a:extLst>
          </p:cNvPr>
          <p:cNvSpPr>
            <a:spLocks noGrp="1"/>
          </p:cNvSpPr>
          <p:nvPr>
            <p:ph type="title"/>
          </p:nvPr>
        </p:nvSpPr>
        <p:spPr/>
        <p:txBody>
          <a:bodyPr/>
          <a:lstStyle/>
          <a:p>
            <a:r>
              <a:rPr lang="en-US" dirty="0"/>
              <a:t>Formulas for Basic Battery Balance</a:t>
            </a:r>
          </a:p>
        </p:txBody>
      </p:sp>
      <p:sp>
        <p:nvSpPr>
          <p:cNvPr id="3" name="Content Placeholder 2">
            <a:extLst>
              <a:ext uri="{FF2B5EF4-FFF2-40B4-BE49-F238E27FC236}">
                <a16:creationId xmlns:a16="http://schemas.microsoft.com/office/drawing/2014/main" id="{9BD061BD-6E21-6AB2-C892-0D25927B060B}"/>
              </a:ext>
            </a:extLst>
          </p:cNvPr>
          <p:cNvSpPr>
            <a:spLocks noGrp="1"/>
          </p:cNvSpPr>
          <p:nvPr>
            <p:ph idx="1"/>
          </p:nvPr>
        </p:nvSpPr>
        <p:spPr>
          <a:xfrm>
            <a:off x="304800" y="1194927"/>
            <a:ext cx="8519160" cy="4861942"/>
          </a:xfrm>
        </p:spPr>
        <p:txBody>
          <a:bodyPr/>
          <a:lstStyle/>
          <a:p>
            <a:r>
              <a:rPr lang="en-US" dirty="0"/>
              <a:t>Surplus Solar = Max(Solar – Load,0)</a:t>
            </a:r>
          </a:p>
          <a:p>
            <a:r>
              <a:rPr lang="en-US" dirty="0"/>
              <a:t>Deficit Solar = Max(Load – Solar,0)</a:t>
            </a:r>
          </a:p>
          <a:p>
            <a:r>
              <a:rPr lang="en-US" dirty="0"/>
              <a:t>Define Battery Capacity in MW as Peak Load</a:t>
            </a:r>
          </a:p>
          <a:p>
            <a:r>
              <a:rPr lang="en-US" dirty="0"/>
              <a:t>Define Battery Capacity in MWh as Capacity in MW x Duration</a:t>
            </a:r>
          </a:p>
          <a:p>
            <a:endParaRPr lang="en-US" dirty="0"/>
          </a:p>
          <a:p>
            <a:r>
              <a:rPr lang="en-US" dirty="0"/>
              <a:t>Maximum Charge in Hour = Capacity MWH – Opening Balance MWH</a:t>
            </a:r>
          </a:p>
          <a:p>
            <a:r>
              <a:rPr lang="en-US" dirty="0"/>
              <a:t>Maximum Discharge in Hour = Opening Balance MWH</a:t>
            </a:r>
          </a:p>
          <a:p>
            <a:endParaRPr lang="en-US" dirty="0"/>
          </a:p>
          <a:p>
            <a:r>
              <a:rPr lang="en-US" dirty="0"/>
              <a:t>Charge in Hour = Min(Maximum Charge, Surplus Solar)</a:t>
            </a:r>
          </a:p>
          <a:p>
            <a:r>
              <a:rPr lang="en-US" dirty="0"/>
              <a:t>Discharge in Hour = Min(Maximum Discharge, Deficit Solar)</a:t>
            </a:r>
          </a:p>
          <a:p>
            <a:endParaRPr lang="en-US" dirty="0"/>
          </a:p>
          <a:p>
            <a:r>
              <a:rPr lang="en-US" dirty="0"/>
              <a:t>Solar for Load = Min (Solar, Load)</a:t>
            </a:r>
          </a:p>
          <a:p>
            <a:r>
              <a:rPr lang="en-US" dirty="0"/>
              <a:t>Wasted Solar = Solar – Solar for Load – Solar for Charge</a:t>
            </a:r>
          </a:p>
          <a:p>
            <a:r>
              <a:rPr lang="en-US" dirty="0"/>
              <a:t>Unserved = Load – Load for Solar - Discharge</a:t>
            </a:r>
          </a:p>
          <a:p>
            <a:endParaRPr lang="en-US" dirty="0"/>
          </a:p>
          <a:p>
            <a:endParaRPr lang="en-US" dirty="0"/>
          </a:p>
        </p:txBody>
      </p:sp>
    </p:spTree>
    <p:extLst>
      <p:ext uri="{BB962C8B-B14F-4D97-AF65-F5344CB8AC3E}">
        <p14:creationId xmlns:p14="http://schemas.microsoft.com/office/powerpoint/2010/main" val="2629206681"/>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9B67A-D02A-EFDC-B0AD-1028EDF0E2A3}"/>
              </a:ext>
            </a:extLst>
          </p:cNvPr>
          <p:cNvSpPr>
            <a:spLocks noGrp="1"/>
          </p:cNvSpPr>
          <p:nvPr>
            <p:ph type="title"/>
          </p:nvPr>
        </p:nvSpPr>
        <p:spPr/>
        <p:txBody>
          <a:bodyPr/>
          <a:lstStyle/>
          <a:p>
            <a:r>
              <a:rPr lang="en-US" dirty="0"/>
              <a:t>Computation of Battery Balance</a:t>
            </a:r>
          </a:p>
        </p:txBody>
      </p:sp>
      <p:sp>
        <p:nvSpPr>
          <p:cNvPr id="3" name="Content Placeholder 2">
            <a:extLst>
              <a:ext uri="{FF2B5EF4-FFF2-40B4-BE49-F238E27FC236}">
                <a16:creationId xmlns:a16="http://schemas.microsoft.com/office/drawing/2014/main" id="{D2680F5B-464E-906C-C2F4-1EE79AFF61BC}"/>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05162EDC-50D8-DE4C-0E42-326869B46A2E}"/>
              </a:ext>
            </a:extLst>
          </p:cNvPr>
          <p:cNvPicPr>
            <a:picLocks noChangeAspect="1"/>
          </p:cNvPicPr>
          <p:nvPr/>
        </p:nvPicPr>
        <p:blipFill>
          <a:blip r:embed="rId2"/>
          <a:stretch>
            <a:fillRect/>
          </a:stretch>
        </p:blipFill>
        <p:spPr>
          <a:xfrm>
            <a:off x="221717" y="2064114"/>
            <a:ext cx="8839200" cy="3407717"/>
          </a:xfrm>
          <a:prstGeom prst="rect">
            <a:avLst/>
          </a:prstGeom>
        </p:spPr>
      </p:pic>
    </p:spTree>
    <p:extLst>
      <p:ext uri="{BB962C8B-B14F-4D97-AF65-F5344CB8AC3E}">
        <p14:creationId xmlns:p14="http://schemas.microsoft.com/office/powerpoint/2010/main" val="18867875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C208E-84C8-F643-3B8E-91B66E14FB90}"/>
              </a:ext>
            </a:extLst>
          </p:cNvPr>
          <p:cNvSpPr>
            <a:spLocks noGrp="1"/>
          </p:cNvSpPr>
          <p:nvPr>
            <p:ph type="title"/>
          </p:nvPr>
        </p:nvSpPr>
        <p:spPr/>
        <p:txBody>
          <a:bodyPr>
            <a:normAutofit fontScale="90000"/>
          </a:bodyPr>
          <a:lstStyle/>
          <a:p>
            <a:r>
              <a:rPr lang="en-US" dirty="0"/>
              <a:t>Confusion with Importance of Efficiency of Solar Panels</a:t>
            </a:r>
          </a:p>
        </p:txBody>
      </p:sp>
      <p:sp>
        <p:nvSpPr>
          <p:cNvPr id="3" name="Content Placeholder 2">
            <a:extLst>
              <a:ext uri="{FF2B5EF4-FFF2-40B4-BE49-F238E27FC236}">
                <a16:creationId xmlns:a16="http://schemas.microsoft.com/office/drawing/2014/main" id="{EA448005-39F5-C5F3-36E8-36F46CEBE5FD}"/>
              </a:ext>
            </a:extLst>
          </p:cNvPr>
          <p:cNvSpPr>
            <a:spLocks noGrp="1"/>
          </p:cNvSpPr>
          <p:nvPr>
            <p:ph idx="1"/>
          </p:nvPr>
        </p:nvSpPr>
        <p:spPr>
          <a:xfrm>
            <a:off x="304801" y="1209675"/>
            <a:ext cx="5499233" cy="1663466"/>
          </a:xfrm>
        </p:spPr>
        <p:txBody>
          <a:bodyPr>
            <a:normAutofit fontScale="92500" lnSpcReduction="10000"/>
          </a:bodyPr>
          <a:lstStyle/>
          <a:p>
            <a:r>
              <a:rPr lang="en-US" dirty="0"/>
              <a:t>Consider a building. Pretend you can build a building with 10 floors or 20 floors</a:t>
            </a:r>
          </a:p>
          <a:p>
            <a:r>
              <a:rPr lang="en-US" dirty="0"/>
              <a:t>You could call the building with 20 floors more efficient from the standpoint of the land below.</a:t>
            </a:r>
          </a:p>
          <a:p>
            <a:r>
              <a:rPr lang="en-US" dirty="0"/>
              <a:t>But if you have to pay twice as much for the 20 floors as the 10 floors, the efficiency does not make the building more economic.</a:t>
            </a:r>
          </a:p>
          <a:p>
            <a:r>
              <a:rPr lang="en-US" dirty="0"/>
              <a:t>This is the same general idea with solar power.</a:t>
            </a:r>
          </a:p>
        </p:txBody>
      </p:sp>
      <p:pic>
        <p:nvPicPr>
          <p:cNvPr id="7" name="Picture 6">
            <a:extLst>
              <a:ext uri="{FF2B5EF4-FFF2-40B4-BE49-F238E27FC236}">
                <a16:creationId xmlns:a16="http://schemas.microsoft.com/office/drawing/2014/main" id="{2527ED3F-E25A-DA73-6E8B-7E507ACE16B2}"/>
              </a:ext>
            </a:extLst>
          </p:cNvPr>
          <p:cNvPicPr>
            <a:picLocks noChangeAspect="1"/>
          </p:cNvPicPr>
          <p:nvPr/>
        </p:nvPicPr>
        <p:blipFill>
          <a:blip r:embed="rId2"/>
          <a:stretch>
            <a:fillRect/>
          </a:stretch>
        </p:blipFill>
        <p:spPr>
          <a:xfrm>
            <a:off x="6038594" y="3305817"/>
            <a:ext cx="2988298" cy="2743201"/>
          </a:xfrm>
          <a:prstGeom prst="rect">
            <a:avLst/>
          </a:prstGeom>
        </p:spPr>
      </p:pic>
      <p:pic>
        <p:nvPicPr>
          <p:cNvPr id="8" name="Picture 7">
            <a:extLst>
              <a:ext uri="{FF2B5EF4-FFF2-40B4-BE49-F238E27FC236}">
                <a16:creationId xmlns:a16="http://schemas.microsoft.com/office/drawing/2014/main" id="{CB289F0D-9A38-F298-903B-A2B5A39B5DC8}"/>
              </a:ext>
            </a:extLst>
          </p:cNvPr>
          <p:cNvPicPr>
            <a:picLocks noChangeAspect="1"/>
          </p:cNvPicPr>
          <p:nvPr/>
        </p:nvPicPr>
        <p:blipFill>
          <a:blip r:embed="rId3"/>
          <a:stretch>
            <a:fillRect/>
          </a:stretch>
        </p:blipFill>
        <p:spPr>
          <a:xfrm>
            <a:off x="45251" y="3139449"/>
            <a:ext cx="5878469" cy="2979683"/>
          </a:xfrm>
          <a:prstGeom prst="rect">
            <a:avLst/>
          </a:prstGeom>
        </p:spPr>
      </p:pic>
      <p:pic>
        <p:nvPicPr>
          <p:cNvPr id="5" name="Picture 4">
            <a:extLst>
              <a:ext uri="{FF2B5EF4-FFF2-40B4-BE49-F238E27FC236}">
                <a16:creationId xmlns:a16="http://schemas.microsoft.com/office/drawing/2014/main" id="{4862FCD9-4FC4-1060-4567-88A0F1923714}"/>
              </a:ext>
            </a:extLst>
          </p:cNvPr>
          <p:cNvPicPr>
            <a:picLocks noChangeAspect="1"/>
          </p:cNvPicPr>
          <p:nvPr/>
        </p:nvPicPr>
        <p:blipFill>
          <a:blip r:embed="rId4"/>
          <a:stretch>
            <a:fillRect/>
          </a:stretch>
        </p:blipFill>
        <p:spPr>
          <a:xfrm>
            <a:off x="7464782" y="849309"/>
            <a:ext cx="1567101" cy="1922767"/>
          </a:xfrm>
          <a:prstGeom prst="rect">
            <a:avLst/>
          </a:prstGeom>
        </p:spPr>
      </p:pic>
      <p:pic>
        <p:nvPicPr>
          <p:cNvPr id="9" name="Picture 8">
            <a:extLst>
              <a:ext uri="{FF2B5EF4-FFF2-40B4-BE49-F238E27FC236}">
                <a16:creationId xmlns:a16="http://schemas.microsoft.com/office/drawing/2014/main" id="{B7AF6A91-773C-F89A-55F2-ACC94E1E173F}"/>
              </a:ext>
            </a:extLst>
          </p:cNvPr>
          <p:cNvPicPr>
            <a:picLocks noChangeAspect="1"/>
          </p:cNvPicPr>
          <p:nvPr/>
        </p:nvPicPr>
        <p:blipFill>
          <a:blip r:embed="rId5"/>
          <a:stretch>
            <a:fillRect/>
          </a:stretch>
        </p:blipFill>
        <p:spPr>
          <a:xfrm>
            <a:off x="6225620" y="1718108"/>
            <a:ext cx="990607" cy="1053967"/>
          </a:xfrm>
          <a:prstGeom prst="rect">
            <a:avLst/>
          </a:prstGeom>
        </p:spPr>
      </p:pic>
    </p:spTree>
    <p:extLst>
      <p:ext uri="{BB962C8B-B14F-4D97-AF65-F5344CB8AC3E}">
        <p14:creationId xmlns:p14="http://schemas.microsoft.com/office/powerpoint/2010/main" val="2222103666"/>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5C95E-557F-0202-A977-7F706A382384}"/>
              </a:ext>
            </a:extLst>
          </p:cNvPr>
          <p:cNvSpPr>
            <a:spLocks noGrp="1"/>
          </p:cNvSpPr>
          <p:nvPr>
            <p:ph type="title"/>
          </p:nvPr>
        </p:nvSpPr>
        <p:spPr/>
        <p:txBody>
          <a:bodyPr/>
          <a:lstStyle/>
          <a:p>
            <a:r>
              <a:rPr lang="en-US" dirty="0"/>
              <a:t>More Detailed Analysis</a:t>
            </a:r>
          </a:p>
        </p:txBody>
      </p:sp>
      <p:sp>
        <p:nvSpPr>
          <p:cNvPr id="3" name="Content Placeholder 2">
            <a:extLst>
              <a:ext uri="{FF2B5EF4-FFF2-40B4-BE49-F238E27FC236}">
                <a16:creationId xmlns:a16="http://schemas.microsoft.com/office/drawing/2014/main" id="{F872505A-A38F-C34A-F18D-8B07B2ABD4D2}"/>
              </a:ext>
            </a:extLst>
          </p:cNvPr>
          <p:cNvSpPr>
            <a:spLocks noGrp="1"/>
          </p:cNvSpPr>
          <p:nvPr>
            <p:ph idx="1"/>
          </p:nvPr>
        </p:nvSpPr>
        <p:spPr/>
        <p:txBody>
          <a:bodyPr>
            <a:normAutofit/>
          </a:bodyPr>
          <a:lstStyle/>
          <a:p>
            <a:r>
              <a:rPr lang="en-US" sz="1800" dirty="0"/>
              <a:t>Include round trip efficiency and added solar for charging</a:t>
            </a:r>
          </a:p>
          <a:p>
            <a:r>
              <a:rPr lang="en-US" sz="1800" dirty="0"/>
              <a:t>Include minimum state of charge which reduces the amount of discharge allowed</a:t>
            </a:r>
          </a:p>
          <a:p>
            <a:r>
              <a:rPr lang="en-US" sz="1800" dirty="0"/>
              <a:t>Include wind to evaluate unserved energy and different duration scenarios</a:t>
            </a:r>
          </a:p>
          <a:p>
            <a:endParaRPr lang="en-US" sz="1800" dirty="0"/>
          </a:p>
          <a:p>
            <a:r>
              <a:rPr lang="en-US" sz="1800" dirty="0"/>
              <a:t>Equations</a:t>
            </a:r>
          </a:p>
          <a:p>
            <a:pPr lvl="1"/>
            <a:r>
              <a:rPr lang="en-US" sz="1600" dirty="0"/>
              <a:t>Efficiency Loss = charging without efficiency loss from surplus – loss rate x charging</a:t>
            </a:r>
          </a:p>
          <a:p>
            <a:pPr lvl="1"/>
            <a:r>
              <a:rPr lang="en-US" sz="1600" dirty="0"/>
              <a:t>Minimum Charge = total capacity of battery * minimum charge rate</a:t>
            </a:r>
          </a:p>
          <a:p>
            <a:pPr lvl="1"/>
            <a:r>
              <a:rPr lang="en-US" sz="1600" dirty="0"/>
              <a:t>Maximum Discharge = Opening balance – minimum charge</a:t>
            </a:r>
          </a:p>
          <a:p>
            <a:pPr lvl="1"/>
            <a:r>
              <a:rPr lang="en-US" sz="1600" dirty="0"/>
              <a:t>Discharge = Minimum(Maximum Discharge, Deficit Energy)</a:t>
            </a:r>
          </a:p>
          <a:p>
            <a:pPr lvl="1"/>
            <a:endParaRPr lang="en-US" sz="1600" dirty="0"/>
          </a:p>
          <a:p>
            <a:pPr lvl="1"/>
            <a:r>
              <a:rPr lang="en-US" sz="1600" dirty="0"/>
              <a:t>Unserved Energy = Load – Solar – Discharge + Solar Loss from RTE</a:t>
            </a:r>
          </a:p>
          <a:p>
            <a:pPr lvl="1"/>
            <a:r>
              <a:rPr lang="en-US" sz="1600" dirty="0"/>
              <a:t>Wasted Solar = Solar Production – Solar for Load – Solar for Charge – Loss from RTE</a:t>
            </a:r>
          </a:p>
          <a:p>
            <a:pPr lvl="1"/>
            <a:endParaRPr lang="en-US" sz="1600" dirty="0"/>
          </a:p>
          <a:p>
            <a:pPr lvl="1"/>
            <a:endParaRPr lang="en-US" sz="1600" dirty="0"/>
          </a:p>
        </p:txBody>
      </p:sp>
    </p:spTree>
    <p:extLst>
      <p:ext uri="{BB962C8B-B14F-4D97-AF65-F5344CB8AC3E}">
        <p14:creationId xmlns:p14="http://schemas.microsoft.com/office/powerpoint/2010/main" val="2389890429"/>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F4AAF-6B71-7709-7953-E40AE27388C8}"/>
              </a:ext>
            </a:extLst>
          </p:cNvPr>
          <p:cNvSpPr>
            <a:spLocks noGrp="1"/>
          </p:cNvSpPr>
          <p:nvPr>
            <p:ph type="title"/>
          </p:nvPr>
        </p:nvSpPr>
        <p:spPr/>
        <p:txBody>
          <a:bodyPr>
            <a:normAutofit fontScale="90000"/>
          </a:bodyPr>
          <a:lstStyle/>
          <a:p>
            <a:r>
              <a:rPr lang="en-US" dirty="0"/>
              <a:t>Balance of Battery Calculations on Hourly Basis</a:t>
            </a:r>
          </a:p>
        </p:txBody>
      </p:sp>
      <p:sp>
        <p:nvSpPr>
          <p:cNvPr id="3" name="Content Placeholder 2">
            <a:extLst>
              <a:ext uri="{FF2B5EF4-FFF2-40B4-BE49-F238E27FC236}">
                <a16:creationId xmlns:a16="http://schemas.microsoft.com/office/drawing/2014/main" id="{C3F9ACE3-D3FE-663F-370B-60DEBBB63E5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9E16F869-4F4D-96F5-F813-E1D3D56E4E68}"/>
              </a:ext>
            </a:extLst>
          </p:cNvPr>
          <p:cNvPicPr>
            <a:picLocks noChangeAspect="1"/>
          </p:cNvPicPr>
          <p:nvPr/>
        </p:nvPicPr>
        <p:blipFill>
          <a:blip r:embed="rId2"/>
          <a:stretch>
            <a:fillRect/>
          </a:stretch>
        </p:blipFill>
        <p:spPr>
          <a:xfrm>
            <a:off x="93133" y="1862152"/>
            <a:ext cx="8957733" cy="3895838"/>
          </a:xfrm>
          <a:prstGeom prst="rect">
            <a:avLst/>
          </a:prstGeom>
        </p:spPr>
      </p:pic>
    </p:spTree>
    <p:extLst>
      <p:ext uri="{BB962C8B-B14F-4D97-AF65-F5344CB8AC3E}">
        <p14:creationId xmlns:p14="http://schemas.microsoft.com/office/powerpoint/2010/main" val="2187988792"/>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CD08A5-2ACB-4E43-90B9-270A0E75BCE1}"/>
              </a:ext>
            </a:extLst>
          </p:cNvPr>
          <p:cNvSpPr>
            <a:spLocks noGrp="1"/>
          </p:cNvSpPr>
          <p:nvPr>
            <p:ph type="ctrTitle"/>
          </p:nvPr>
        </p:nvSpPr>
        <p:spPr/>
        <p:txBody>
          <a:bodyPr/>
          <a:lstStyle/>
          <a:p>
            <a:r>
              <a:rPr lang="en-US" dirty="0"/>
              <a:t>Example of Dispatch</a:t>
            </a:r>
          </a:p>
        </p:txBody>
      </p:sp>
      <p:sp>
        <p:nvSpPr>
          <p:cNvPr id="4" name="Slide Number Placeholder 3">
            <a:extLst>
              <a:ext uri="{FF2B5EF4-FFF2-40B4-BE49-F238E27FC236}">
                <a16:creationId xmlns:a16="http://schemas.microsoft.com/office/drawing/2014/main" id="{52B1A2CD-8657-4FEB-820B-32F6CA173E0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382</a:t>
            </a:fld>
            <a:endParaRPr lang="ko-KR" altLang="en-US" dirty="0"/>
          </a:p>
        </p:txBody>
      </p:sp>
      <p:pic>
        <p:nvPicPr>
          <p:cNvPr id="6" name="Content Placeholder 5">
            <a:extLst>
              <a:ext uri="{FF2B5EF4-FFF2-40B4-BE49-F238E27FC236}">
                <a16:creationId xmlns:a16="http://schemas.microsoft.com/office/drawing/2014/main" id="{BD9A0848-A351-4E30-819B-3D34E5F0D26C}"/>
              </a:ext>
            </a:extLst>
          </p:cNvPr>
          <p:cNvPicPr>
            <a:picLocks noGrp="1" noChangeAspect="1"/>
          </p:cNvPicPr>
          <p:nvPr>
            <p:ph idx="4294967295"/>
          </p:nvPr>
        </p:nvPicPr>
        <p:blipFill>
          <a:blip r:embed="rId2"/>
          <a:stretch>
            <a:fillRect/>
          </a:stretch>
        </p:blipFill>
        <p:spPr>
          <a:xfrm>
            <a:off x="1662113" y="1253478"/>
            <a:ext cx="7481887" cy="4708525"/>
          </a:xfrm>
        </p:spPr>
      </p:pic>
    </p:spTree>
    <p:extLst>
      <p:ext uri="{BB962C8B-B14F-4D97-AF65-F5344CB8AC3E}">
        <p14:creationId xmlns:p14="http://schemas.microsoft.com/office/powerpoint/2010/main" val="349130892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528F4-691E-6E8B-9076-B49A229BFE06}"/>
              </a:ext>
            </a:extLst>
          </p:cNvPr>
          <p:cNvSpPr>
            <a:spLocks noGrp="1"/>
          </p:cNvSpPr>
          <p:nvPr>
            <p:ph type="ctrTitle"/>
          </p:nvPr>
        </p:nvSpPr>
        <p:spPr/>
        <p:txBody>
          <a:bodyPr/>
          <a:lstStyle/>
          <a:p>
            <a:r>
              <a:rPr lang="en-US" dirty="0"/>
              <a:t>Financial Modelling</a:t>
            </a:r>
          </a:p>
        </p:txBody>
      </p:sp>
    </p:spTree>
    <p:extLst>
      <p:ext uri="{BB962C8B-B14F-4D97-AF65-F5344CB8AC3E}">
        <p14:creationId xmlns:p14="http://schemas.microsoft.com/office/powerpoint/2010/main" val="1953392892"/>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CB2F7C-E0A5-469D-AF7C-C5FAD71CF81A}"/>
              </a:ext>
            </a:extLst>
          </p:cNvPr>
          <p:cNvSpPr>
            <a:spLocks noGrp="1"/>
          </p:cNvSpPr>
          <p:nvPr>
            <p:ph type="ctrTitle"/>
          </p:nvPr>
        </p:nvSpPr>
        <p:spPr/>
        <p:txBody>
          <a:bodyPr>
            <a:normAutofit fontScale="90000"/>
          </a:bodyPr>
          <a:lstStyle/>
          <a:p>
            <a:r>
              <a:rPr lang="en-US" dirty="0"/>
              <a:t>One Day Worst Case for Battery Characteristics</a:t>
            </a:r>
          </a:p>
        </p:txBody>
      </p:sp>
      <p:sp>
        <p:nvSpPr>
          <p:cNvPr id="2" name="Content Placeholder 1">
            <a:extLst>
              <a:ext uri="{FF2B5EF4-FFF2-40B4-BE49-F238E27FC236}">
                <a16:creationId xmlns:a16="http://schemas.microsoft.com/office/drawing/2014/main" id="{FB6B3F93-00DA-4C05-AF53-DD74455345EC}"/>
              </a:ext>
            </a:extLst>
          </p:cNvPr>
          <p:cNvSpPr>
            <a:spLocks noGrp="1"/>
          </p:cNvSpPr>
          <p:nvPr>
            <p:ph type="body" sz="quarter" idx="13"/>
          </p:nvPr>
        </p:nvSpPr>
        <p:spPr/>
        <p:txBody>
          <a:bodyPr/>
          <a:lstStyle/>
          <a:p>
            <a:r>
              <a:rPr lang="en-US" dirty="0"/>
              <a:t>Battery Worst Case</a:t>
            </a:r>
          </a:p>
          <a:p>
            <a:endParaRPr lang="en-US" dirty="0"/>
          </a:p>
        </p:txBody>
      </p:sp>
      <p:sp>
        <p:nvSpPr>
          <p:cNvPr id="4" name="Slide Number Placeholder 3">
            <a:extLst>
              <a:ext uri="{FF2B5EF4-FFF2-40B4-BE49-F238E27FC236}">
                <a16:creationId xmlns:a16="http://schemas.microsoft.com/office/drawing/2014/main" id="{468C629C-ED36-43C3-A6CD-ED424A3A1954}"/>
              </a:ext>
            </a:extLst>
          </p:cNvPr>
          <p:cNvSpPr>
            <a:spLocks noGrp="1"/>
          </p:cNvSpPr>
          <p:nvPr>
            <p:ph type="sldNum" sz="quarter" idx="4294967295"/>
          </p:nvPr>
        </p:nvSpPr>
        <p:spPr>
          <a:xfrm>
            <a:off x="8597900" y="6483350"/>
            <a:ext cx="546100" cy="266700"/>
          </a:xfrm>
          <a:prstGeom prst="rect">
            <a:avLst/>
          </a:prstGeom>
        </p:spPr>
        <p:txBody>
          <a:bodyPr/>
          <a:lstStyle/>
          <a:p>
            <a:pPr algn="ctr"/>
            <a:fld id="{0C3A1854-6B63-4059-B360-A3C4972BF0FC}" type="slidenum">
              <a:rPr lang="ko-KR" altLang="en-US" smtClean="0"/>
              <a:pPr algn="ctr"/>
              <a:t>384</a:t>
            </a:fld>
            <a:endParaRPr lang="ko-KR" altLang="en-US" dirty="0"/>
          </a:p>
        </p:txBody>
      </p:sp>
      <p:pic>
        <p:nvPicPr>
          <p:cNvPr id="6" name="Picture 5">
            <a:extLst>
              <a:ext uri="{FF2B5EF4-FFF2-40B4-BE49-F238E27FC236}">
                <a16:creationId xmlns:a16="http://schemas.microsoft.com/office/drawing/2014/main" id="{DF814A83-59A5-40A2-B3AB-B0D1DF3C393A}"/>
              </a:ext>
            </a:extLst>
          </p:cNvPr>
          <p:cNvPicPr>
            <a:picLocks noChangeAspect="1"/>
          </p:cNvPicPr>
          <p:nvPr/>
        </p:nvPicPr>
        <p:blipFill>
          <a:blip r:embed="rId2"/>
          <a:stretch>
            <a:fillRect/>
          </a:stretch>
        </p:blipFill>
        <p:spPr>
          <a:xfrm>
            <a:off x="0" y="2296432"/>
            <a:ext cx="9144000" cy="3673142"/>
          </a:xfrm>
          <a:prstGeom prst="rect">
            <a:avLst/>
          </a:prstGeom>
        </p:spPr>
      </p:pic>
    </p:spTree>
    <p:extLst>
      <p:ext uri="{BB962C8B-B14F-4D97-AF65-F5344CB8AC3E}">
        <p14:creationId xmlns:p14="http://schemas.microsoft.com/office/powerpoint/2010/main" val="400637338"/>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303FC-04BC-4E92-BCC3-3326E2DF3935}"/>
              </a:ext>
            </a:extLst>
          </p:cNvPr>
          <p:cNvSpPr>
            <a:spLocks noGrp="1"/>
          </p:cNvSpPr>
          <p:nvPr>
            <p:ph type="ctrTitle"/>
          </p:nvPr>
        </p:nvSpPr>
        <p:spPr/>
        <p:txBody>
          <a:bodyPr>
            <a:normAutofit fontScale="90000"/>
          </a:bodyPr>
          <a:lstStyle/>
          <a:p>
            <a:r>
              <a:rPr lang="en-029" dirty="0"/>
              <a:t>Case of No Solar or Battery in Microgrid</a:t>
            </a:r>
          </a:p>
        </p:txBody>
      </p:sp>
      <p:sp>
        <p:nvSpPr>
          <p:cNvPr id="4" name="Content Placeholder 3">
            <a:extLst>
              <a:ext uri="{FF2B5EF4-FFF2-40B4-BE49-F238E27FC236}">
                <a16:creationId xmlns:a16="http://schemas.microsoft.com/office/drawing/2014/main" id="{F10AAAA3-BB57-40DA-B37A-FF7F7E4C8339}"/>
              </a:ext>
            </a:extLst>
          </p:cNvPr>
          <p:cNvSpPr>
            <a:spLocks noGrp="1"/>
          </p:cNvSpPr>
          <p:nvPr>
            <p:ph type="body" sz="quarter" idx="13"/>
          </p:nvPr>
        </p:nvSpPr>
        <p:spPr>
          <a:xfrm>
            <a:off x="300360" y="1181501"/>
            <a:ext cx="8452818" cy="1755475"/>
          </a:xfrm>
        </p:spPr>
        <p:txBody>
          <a:bodyPr>
            <a:normAutofit fontScale="70000" lnSpcReduction="20000"/>
          </a:bodyPr>
          <a:lstStyle/>
          <a:p>
            <a:r>
              <a:rPr lang="en-US" dirty="0"/>
              <a:t>The screenshots of the summary pages shown below demonstrate how you may present the results of your analysis.  The general idea is that load after solar production must be derived from somewhere. In the microgrid case, the load could be met by paying for diesel power, producing solar power, or using of batteries (that really moves the loads around).  The costs of meeting load from diesel power; from solar power; or from batteries is shown on the summary page.  In the first example, there is only load with a picture of the load on the bottom left of the summary page. Note that the total annual cost of this alternative is 745,600 per year for energy of 3,402 MWH. There is no cost for the battery or for the solar panels. Importantly, the load is mainly during the night.</a:t>
            </a:r>
          </a:p>
          <a:p>
            <a:endParaRPr lang="en-029" dirty="0"/>
          </a:p>
        </p:txBody>
      </p:sp>
      <p:pic>
        <p:nvPicPr>
          <p:cNvPr id="7170" name="Picture 2" descr="http://edbodmer.com/wp-content/uploads/2018/06/case-2.jpg">
            <a:extLst>
              <a:ext uri="{FF2B5EF4-FFF2-40B4-BE49-F238E27FC236}">
                <a16:creationId xmlns:a16="http://schemas.microsoft.com/office/drawing/2014/main" id="{89140161-6D85-424A-93B1-23A030CBCE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376" y="3415681"/>
            <a:ext cx="7282075" cy="265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71899"/>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D959BC-D9A1-436D-AC04-78E53BA62C9B}"/>
              </a:ext>
            </a:extLst>
          </p:cNvPr>
          <p:cNvSpPr>
            <a:spLocks noGrp="1"/>
          </p:cNvSpPr>
          <p:nvPr>
            <p:ph type="ctrTitle"/>
          </p:nvPr>
        </p:nvSpPr>
        <p:spPr/>
        <p:txBody>
          <a:bodyPr/>
          <a:lstStyle/>
          <a:p>
            <a:r>
              <a:rPr lang="en-029" dirty="0"/>
              <a:t>Case with Only Solar Power</a:t>
            </a:r>
          </a:p>
        </p:txBody>
      </p:sp>
      <p:sp>
        <p:nvSpPr>
          <p:cNvPr id="4" name="Content Placeholder 3">
            <a:extLst>
              <a:ext uri="{FF2B5EF4-FFF2-40B4-BE49-F238E27FC236}">
                <a16:creationId xmlns:a16="http://schemas.microsoft.com/office/drawing/2014/main" id="{A251ED7E-EDCC-4B4A-9E19-8539E4077C78}"/>
              </a:ext>
            </a:extLst>
          </p:cNvPr>
          <p:cNvSpPr>
            <a:spLocks noGrp="1"/>
          </p:cNvSpPr>
          <p:nvPr>
            <p:ph type="body" sz="quarter" idx="13"/>
          </p:nvPr>
        </p:nvSpPr>
        <p:spPr>
          <a:xfrm>
            <a:off x="242608" y="1282567"/>
            <a:ext cx="8426939" cy="2109158"/>
          </a:xfrm>
        </p:spPr>
        <p:txBody>
          <a:bodyPr>
            <a:normAutofit fontScale="85000" lnSpcReduction="10000"/>
          </a:bodyPr>
          <a:lstStyle/>
          <a:p>
            <a:r>
              <a:rPr lang="en-US" sz="2400" dirty="0"/>
              <a:t>The second case is a case where solar power is added to the microgrid. Solar power is very advantageous, but the problem is that the solar power is not used when most of the electricity is needed. The advantage of solar power can be evaluated by comparing the real LCOE of solar power with the energy cost of the diesel power. It may be beneficial to put more solar capacity into the system than the peak load depending on the cost of solar power and the pattern of the sunlight.  You can press the button to optimize the amount of the solar power. In the case below, the optimal solar power is 400.</a:t>
            </a:r>
            <a:endParaRPr lang="en-029" sz="2400" dirty="0"/>
          </a:p>
        </p:txBody>
      </p:sp>
      <p:pic>
        <p:nvPicPr>
          <p:cNvPr id="8194" name="Picture 2" descr="http://edbodmer.com/wp-content/uploads/2018/06/Microgrid-Solar-Case.jpg">
            <a:extLst>
              <a:ext uri="{FF2B5EF4-FFF2-40B4-BE49-F238E27FC236}">
                <a16:creationId xmlns:a16="http://schemas.microsoft.com/office/drawing/2014/main" id="{286759C8-24EE-4EB1-9099-0402CCE9EB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062" y="3709359"/>
            <a:ext cx="6884030" cy="2506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114400"/>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C44D8-45F8-4693-A074-F84B853E1143}"/>
              </a:ext>
            </a:extLst>
          </p:cNvPr>
          <p:cNvSpPr>
            <a:spLocks noGrp="1"/>
          </p:cNvSpPr>
          <p:nvPr>
            <p:ph type="ctrTitle"/>
          </p:nvPr>
        </p:nvSpPr>
        <p:spPr/>
        <p:txBody>
          <a:bodyPr/>
          <a:lstStyle/>
          <a:p>
            <a:r>
              <a:rPr lang="en-029" dirty="0"/>
              <a:t>Microgrid Case with Solar and Battery</a:t>
            </a:r>
          </a:p>
        </p:txBody>
      </p:sp>
      <p:sp>
        <p:nvSpPr>
          <p:cNvPr id="4" name="Content Placeholder 3">
            <a:extLst>
              <a:ext uri="{FF2B5EF4-FFF2-40B4-BE49-F238E27FC236}">
                <a16:creationId xmlns:a16="http://schemas.microsoft.com/office/drawing/2014/main" id="{9A3029D0-F255-4321-9227-DCD4752D25CA}"/>
              </a:ext>
            </a:extLst>
          </p:cNvPr>
          <p:cNvSpPr>
            <a:spLocks noGrp="1"/>
          </p:cNvSpPr>
          <p:nvPr>
            <p:ph type="body" sz="quarter" idx="13"/>
          </p:nvPr>
        </p:nvSpPr>
        <p:spPr>
          <a:xfrm>
            <a:off x="242609" y="1600200"/>
            <a:ext cx="8564962" cy="1419045"/>
          </a:xfrm>
        </p:spPr>
        <p:txBody>
          <a:bodyPr>
            <a:normAutofit fontScale="77500" lnSpcReduction="20000"/>
          </a:bodyPr>
          <a:lstStyle/>
          <a:p>
            <a:r>
              <a:rPr lang="en-US" dirty="0"/>
              <a:t>The case with non-coincident load (i.e. load that has a different pattern to the solar pattern) along with batteries and with solar capacity is shown below. In this case the surplus solar power can be moved to the night time hours.  In this case the optimize saving for the diesel versus the surplus solar power must be high enough to cover the cost of the battery.  As with other cases you can optimize the size of the solar capacity, the size of the battery and the operation of the battery.</a:t>
            </a:r>
          </a:p>
        </p:txBody>
      </p:sp>
      <p:pic>
        <p:nvPicPr>
          <p:cNvPr id="1026" name="Picture 2" descr="http://edbodmer.com/wp-content/uploads/2018/06/Microgrid-Case-with-Battery.jpg">
            <a:extLst>
              <a:ext uri="{FF2B5EF4-FFF2-40B4-BE49-F238E27FC236}">
                <a16:creationId xmlns:a16="http://schemas.microsoft.com/office/drawing/2014/main" id="{5365C74E-063C-4D3B-A115-61FCB7287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190" y="3178654"/>
            <a:ext cx="7543800" cy="2790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479215"/>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F73E0-711E-41D3-B9E1-54AEBFBBB7DA}"/>
              </a:ext>
            </a:extLst>
          </p:cNvPr>
          <p:cNvSpPr>
            <a:spLocks noGrp="1"/>
          </p:cNvSpPr>
          <p:nvPr>
            <p:ph type="ctrTitle"/>
          </p:nvPr>
        </p:nvSpPr>
        <p:spPr/>
        <p:txBody>
          <a:bodyPr/>
          <a:lstStyle/>
          <a:p>
            <a:r>
              <a:rPr lang="en-US" dirty="0"/>
              <a:t>Debt and Equity Structuring</a:t>
            </a:r>
            <a:br>
              <a:rPr lang="en-US" dirty="0"/>
            </a:br>
            <a:r>
              <a:rPr lang="en-US" dirty="0"/>
              <a:t>of Renewable Energy</a:t>
            </a:r>
          </a:p>
        </p:txBody>
      </p:sp>
    </p:spTree>
    <p:extLst>
      <p:ext uri="{BB962C8B-B14F-4D97-AF65-F5344CB8AC3E}">
        <p14:creationId xmlns:p14="http://schemas.microsoft.com/office/powerpoint/2010/main" val="322379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D6AC5-0667-1068-130B-B6589B471E65}"/>
              </a:ext>
            </a:extLst>
          </p:cNvPr>
          <p:cNvSpPr>
            <a:spLocks noGrp="1"/>
          </p:cNvSpPr>
          <p:nvPr>
            <p:ph type="title"/>
          </p:nvPr>
        </p:nvSpPr>
        <p:spPr>
          <a:xfrm>
            <a:off x="238125" y="363691"/>
            <a:ext cx="8274125" cy="653285"/>
          </a:xfrm>
        </p:spPr>
        <p:txBody>
          <a:bodyPr>
            <a:normAutofit fontScale="90000"/>
          </a:bodyPr>
          <a:lstStyle/>
          <a:p>
            <a:r>
              <a:rPr lang="en-US" dirty="0"/>
              <a:t>STC as Capacity – Demonstrate that when you pay for output and not input, the economics not affected</a:t>
            </a:r>
          </a:p>
        </p:txBody>
      </p:sp>
      <p:sp>
        <p:nvSpPr>
          <p:cNvPr id="4" name="Content Placeholder 3">
            <a:extLst>
              <a:ext uri="{FF2B5EF4-FFF2-40B4-BE49-F238E27FC236}">
                <a16:creationId xmlns:a16="http://schemas.microsoft.com/office/drawing/2014/main" id="{E8862A1F-DA15-CCE6-7C60-56820CCABC41}"/>
              </a:ext>
            </a:extLst>
          </p:cNvPr>
          <p:cNvSpPr>
            <a:spLocks noGrp="1"/>
          </p:cNvSpPr>
          <p:nvPr>
            <p:ph sz="half" idx="1"/>
          </p:nvPr>
        </p:nvSpPr>
        <p:spPr/>
        <p:txBody>
          <a:bodyPr/>
          <a:lstStyle/>
          <a:p>
            <a:r>
              <a:rPr lang="en-US" dirty="0"/>
              <a:t>Low Efficiency</a:t>
            </a:r>
          </a:p>
          <a:p>
            <a:endParaRPr lang="en-US" dirty="0"/>
          </a:p>
          <a:p>
            <a:r>
              <a:rPr lang="en-US" dirty="0"/>
              <a:t>STC 1000 Watt/m2</a:t>
            </a:r>
          </a:p>
          <a:p>
            <a:r>
              <a:rPr lang="en-US" dirty="0"/>
              <a:t>Efficiency 16%</a:t>
            </a:r>
          </a:p>
          <a:p>
            <a:r>
              <a:rPr lang="en-US" dirty="0"/>
              <a:t>Production at 1000 W – 160 W</a:t>
            </a:r>
          </a:p>
          <a:p>
            <a:r>
              <a:rPr lang="en-US" dirty="0"/>
              <a:t>Cost per kW - $100</a:t>
            </a:r>
          </a:p>
          <a:p>
            <a:r>
              <a:rPr lang="en-US" dirty="0"/>
              <a:t>Total Cost for 1 kW= 160,000</a:t>
            </a:r>
          </a:p>
          <a:p>
            <a:r>
              <a:rPr lang="en-US" dirty="0"/>
              <a:t>Purchase 1000 watts = 1kW</a:t>
            </a:r>
          </a:p>
          <a:p>
            <a:r>
              <a:rPr lang="en-US" dirty="0"/>
              <a:t>Production at STC Hour = 160 watts</a:t>
            </a:r>
          </a:p>
          <a:p>
            <a:r>
              <a:rPr lang="en-US" dirty="0"/>
              <a:t>Cost of 160 watts = 160,000</a:t>
            </a:r>
          </a:p>
          <a:p>
            <a:endParaRPr lang="en-US" dirty="0"/>
          </a:p>
        </p:txBody>
      </p:sp>
      <p:sp>
        <p:nvSpPr>
          <p:cNvPr id="5" name="Content Placeholder 4">
            <a:extLst>
              <a:ext uri="{FF2B5EF4-FFF2-40B4-BE49-F238E27FC236}">
                <a16:creationId xmlns:a16="http://schemas.microsoft.com/office/drawing/2014/main" id="{25BB164C-62F6-D6C3-B6D4-7D681BC218A9}"/>
              </a:ext>
            </a:extLst>
          </p:cNvPr>
          <p:cNvSpPr>
            <a:spLocks noGrp="1"/>
          </p:cNvSpPr>
          <p:nvPr>
            <p:ph sz="half" idx="2"/>
          </p:nvPr>
        </p:nvSpPr>
        <p:spPr/>
        <p:txBody>
          <a:bodyPr/>
          <a:lstStyle/>
          <a:p>
            <a:r>
              <a:rPr lang="en-US" dirty="0"/>
              <a:t>High Efficiency</a:t>
            </a:r>
          </a:p>
          <a:p>
            <a:endParaRPr lang="en-US" dirty="0"/>
          </a:p>
          <a:p>
            <a:r>
              <a:rPr lang="en-US" dirty="0"/>
              <a:t>STC 1000 Watt/m2</a:t>
            </a:r>
          </a:p>
          <a:p>
            <a:r>
              <a:rPr lang="en-US" dirty="0"/>
              <a:t>Efficiency 24%</a:t>
            </a:r>
          </a:p>
          <a:p>
            <a:r>
              <a:rPr lang="en-US" dirty="0"/>
              <a:t>Production at 1000 W – 240 W</a:t>
            </a:r>
          </a:p>
          <a:p>
            <a:r>
              <a:rPr lang="en-US" dirty="0"/>
              <a:t>Cost per kW - $100</a:t>
            </a:r>
          </a:p>
          <a:p>
            <a:r>
              <a:rPr lang="en-US" dirty="0"/>
              <a:t>Total Cost for 1 kW = 240,000</a:t>
            </a:r>
          </a:p>
          <a:p>
            <a:r>
              <a:rPr lang="en-US" dirty="0"/>
              <a:t>Purchase 1,000 watts = 1 kW</a:t>
            </a:r>
          </a:p>
          <a:p>
            <a:r>
              <a:rPr lang="en-US" dirty="0"/>
              <a:t>Production at STC Hour = 240 watts</a:t>
            </a:r>
          </a:p>
          <a:p>
            <a:r>
              <a:rPr lang="en-US" dirty="0"/>
              <a:t>Cost of 240 watts = 240,000</a:t>
            </a:r>
          </a:p>
        </p:txBody>
      </p:sp>
      <p:sp>
        <p:nvSpPr>
          <p:cNvPr id="8" name="TextBox 7">
            <a:extLst>
              <a:ext uri="{FF2B5EF4-FFF2-40B4-BE49-F238E27FC236}">
                <a16:creationId xmlns:a16="http://schemas.microsoft.com/office/drawing/2014/main" id="{29D8A919-2993-F0A6-1033-85947A66B184}"/>
              </a:ext>
            </a:extLst>
          </p:cNvPr>
          <p:cNvSpPr txBox="1"/>
          <p:nvPr/>
        </p:nvSpPr>
        <p:spPr>
          <a:xfrm>
            <a:off x="715689" y="4891669"/>
            <a:ext cx="7980636" cy="1200329"/>
          </a:xfrm>
          <a:prstGeom prst="rect">
            <a:avLst/>
          </a:prstGeom>
          <a:solidFill>
            <a:srgbClr val="FFFF00"/>
          </a:solidFill>
        </p:spPr>
        <p:txBody>
          <a:bodyPr wrap="square" rtlCol="0">
            <a:spAutoFit/>
          </a:bodyPr>
          <a:lstStyle/>
          <a:p>
            <a:r>
              <a:rPr lang="en-US" dirty="0"/>
              <a:t>Capacity factor and yield can be based on the kWp after efficiency which would be the same as if you used irradiation. For example, if the irradiation for four days is 0, 500, 1000 and 500. The average is 2000/4 or 500 or a capacity factor of 50%. If all of the numbers are multiplied by the efficiency, the capacity factor is the same.</a:t>
            </a:r>
          </a:p>
        </p:txBody>
      </p:sp>
    </p:spTree>
    <p:extLst>
      <p:ext uri="{BB962C8B-B14F-4D97-AF65-F5344CB8AC3E}">
        <p14:creationId xmlns:p14="http://schemas.microsoft.com/office/powerpoint/2010/main" val="293501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B560F-E735-8655-222B-CDE397B7EDB2}"/>
              </a:ext>
            </a:extLst>
          </p:cNvPr>
          <p:cNvSpPr>
            <a:spLocks noGrp="1"/>
          </p:cNvSpPr>
          <p:nvPr>
            <p:ph type="title"/>
          </p:nvPr>
        </p:nvSpPr>
        <p:spPr/>
        <p:txBody>
          <a:bodyPr/>
          <a:lstStyle/>
          <a:p>
            <a:r>
              <a:rPr lang="en-US" dirty="0"/>
              <a:t>Notes on Financial Model</a:t>
            </a:r>
          </a:p>
        </p:txBody>
      </p:sp>
      <p:sp>
        <p:nvSpPr>
          <p:cNvPr id="3" name="Content Placeholder 2">
            <a:extLst>
              <a:ext uri="{FF2B5EF4-FFF2-40B4-BE49-F238E27FC236}">
                <a16:creationId xmlns:a16="http://schemas.microsoft.com/office/drawing/2014/main" id="{DCFDF5C3-3F85-A9BE-FBFF-97759306B0F0}"/>
              </a:ext>
            </a:extLst>
          </p:cNvPr>
          <p:cNvSpPr>
            <a:spLocks noGrp="1"/>
          </p:cNvSpPr>
          <p:nvPr>
            <p:ph idx="1"/>
          </p:nvPr>
        </p:nvSpPr>
        <p:spPr/>
        <p:txBody>
          <a:bodyPr>
            <a:normAutofit/>
          </a:bodyPr>
          <a:lstStyle/>
          <a:p>
            <a:pPr marL="571500" indent="-228600"/>
            <a:r>
              <a:rPr lang="en-US" sz="2000" dirty="0"/>
              <a:t>Financial Model in Transaction</a:t>
            </a:r>
          </a:p>
          <a:p>
            <a:pPr marL="914400" lvl="2" indent="-228600"/>
            <a:r>
              <a:rPr lang="en-US" sz="1725" dirty="0"/>
              <a:t>Tests whether all of the contracts including the loan agreement work in terms of financial ratios</a:t>
            </a:r>
          </a:p>
          <a:p>
            <a:pPr marL="914400" lvl="2" indent="-228600"/>
            <a:r>
              <a:rPr lang="en-US" sz="1725" dirty="0"/>
              <a:t>Used for risk analysis to test downside cases and assure the lenders get paid</a:t>
            </a:r>
          </a:p>
          <a:p>
            <a:pPr marL="914400" lvl="2" indent="-228600"/>
            <a:r>
              <a:rPr lang="en-US" sz="1725" dirty="0"/>
              <a:t>Puts all of the technical data together with the financing data to assess the economics of a project</a:t>
            </a:r>
          </a:p>
          <a:p>
            <a:pPr marL="914400" lvl="2" indent="-228600"/>
            <a:r>
              <a:rPr lang="en-US" sz="1725" dirty="0"/>
              <a:t>Is a database of the meaningful data for the project</a:t>
            </a:r>
          </a:p>
          <a:p>
            <a:pPr marL="571500" indent="-228600"/>
            <a:r>
              <a:rPr lang="en-US" sz="2000" dirty="0"/>
              <a:t>Financial Model as a Teaching Tool</a:t>
            </a:r>
          </a:p>
          <a:p>
            <a:pPr marL="914400" lvl="2" indent="-228600"/>
            <a:r>
              <a:rPr lang="en-US" sz="1725" dirty="0"/>
              <a:t>Demonstrates the how project finance concepts work (e.g. DSCR and Volatility)</a:t>
            </a:r>
          </a:p>
          <a:p>
            <a:pPr marL="914400" lvl="2" indent="-228600"/>
            <a:r>
              <a:rPr lang="en-US" sz="1725" dirty="0"/>
              <a:t>Isolate on issue to understand impacts on investors, lenders and society</a:t>
            </a:r>
          </a:p>
          <a:p>
            <a:pPr marL="914400" lvl="2" indent="-228600"/>
            <a:r>
              <a:rPr lang="en-US" sz="1725" dirty="0"/>
              <a:t>Used to present nuanced issues</a:t>
            </a:r>
          </a:p>
          <a:p>
            <a:pPr marL="914400" lvl="2" indent="-228600"/>
            <a:r>
              <a:rPr lang="en-US" sz="1725" dirty="0"/>
              <a:t>Demonstrates issues in case studies</a:t>
            </a:r>
          </a:p>
        </p:txBody>
      </p:sp>
      <p:sp>
        <p:nvSpPr>
          <p:cNvPr id="4" name="Slide Number Placeholder 3">
            <a:extLst>
              <a:ext uri="{FF2B5EF4-FFF2-40B4-BE49-F238E27FC236}">
                <a16:creationId xmlns:a16="http://schemas.microsoft.com/office/drawing/2014/main" id="{FE1F9611-6B18-7788-1DFB-D5951EA0FB78}"/>
              </a:ext>
            </a:extLst>
          </p:cNvPr>
          <p:cNvSpPr>
            <a:spLocks noGrp="1"/>
          </p:cNvSpPr>
          <p:nvPr>
            <p:ph type="sldNum" sz="quarter" idx="12"/>
          </p:nvPr>
        </p:nvSpPr>
        <p:spPr/>
        <p:txBody>
          <a:bodyPr/>
          <a:lstStyle/>
          <a:p>
            <a:fld id="{EB241CD2-1E45-42A3-B213-66A034DF9A3B}" type="slidenum">
              <a:rPr lang="en-GB" smtClean="0"/>
              <a:t>4</a:t>
            </a:fld>
            <a:endParaRPr lang="en-GB" dirty="0"/>
          </a:p>
        </p:txBody>
      </p:sp>
    </p:spTree>
    <p:extLst>
      <p:ext uri="{BB962C8B-B14F-4D97-AF65-F5344CB8AC3E}">
        <p14:creationId xmlns:p14="http://schemas.microsoft.com/office/powerpoint/2010/main" val="7319331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1F08E-D465-3DA7-7431-B6B29A686D11}"/>
              </a:ext>
            </a:extLst>
          </p:cNvPr>
          <p:cNvSpPr>
            <a:spLocks noGrp="1"/>
          </p:cNvSpPr>
          <p:nvPr>
            <p:ph type="ctrTitle"/>
          </p:nvPr>
        </p:nvSpPr>
        <p:spPr>
          <a:xfrm>
            <a:off x="597728" y="2308043"/>
            <a:ext cx="5836760" cy="2316895"/>
          </a:xfrm>
        </p:spPr>
        <p:txBody>
          <a:bodyPr>
            <a:normAutofit fontScale="90000"/>
          </a:bodyPr>
          <a:lstStyle/>
          <a:p>
            <a:r>
              <a:rPr lang="en-US" dirty="0"/>
              <a:t>Solar Performance Ratio</a:t>
            </a:r>
            <a:br>
              <a:rPr lang="en-US" dirty="0"/>
            </a:br>
            <a:br>
              <a:rPr lang="en-US" dirty="0"/>
            </a:br>
            <a:r>
              <a:rPr lang="en-US" dirty="0"/>
              <a:t>Think about questions to ask</a:t>
            </a:r>
            <a:br>
              <a:rPr lang="en-US" dirty="0"/>
            </a:br>
            <a:br>
              <a:rPr lang="en-US" dirty="0"/>
            </a:br>
            <a:r>
              <a:rPr lang="en-US" dirty="0"/>
              <a:t>Don’t be afraid of sounding stupid</a:t>
            </a:r>
          </a:p>
        </p:txBody>
      </p:sp>
    </p:spTree>
    <p:extLst>
      <p:ext uri="{BB962C8B-B14F-4D97-AF65-F5344CB8AC3E}">
        <p14:creationId xmlns:p14="http://schemas.microsoft.com/office/powerpoint/2010/main" val="232476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732344" y="52450"/>
            <a:ext cx="7666938" cy="690676"/>
          </a:xfrm>
        </p:spPr>
        <p:txBody>
          <a:bodyPr>
            <a:normAutofit/>
          </a:bodyPr>
          <a:lstStyle/>
          <a:p>
            <a:r>
              <a:rPr lang="en-JM" dirty="0"/>
              <a:t>What you Can and Cannot Control</a:t>
            </a:r>
          </a:p>
        </p:txBody>
      </p:sp>
      <p:pic>
        <p:nvPicPr>
          <p:cNvPr id="63494" name="Picture 7" descr="http://www.standardandpoors.com/spf/fgr_articles/778885/5524601.gif"/>
          <p:cNvPicPr>
            <a:picLocks noChangeAspect="1" noChangeArrowheads="1"/>
          </p:cNvPicPr>
          <p:nvPr/>
        </p:nvPicPr>
        <p:blipFill>
          <a:blip r:embed="rId2" cstate="print"/>
          <a:srcRect/>
          <a:stretch>
            <a:fillRect/>
          </a:stretch>
        </p:blipFill>
        <p:spPr bwMode="auto">
          <a:xfrm>
            <a:off x="914400" y="1676400"/>
            <a:ext cx="7010400" cy="4503738"/>
          </a:xfrm>
          <a:prstGeom prst="rect">
            <a:avLst/>
          </a:prstGeom>
          <a:noFill/>
          <a:ln w="9525">
            <a:noFill/>
            <a:miter lim="800000"/>
            <a:headEnd/>
            <a:tailEnd/>
          </a:ln>
        </p:spPr>
      </p:pic>
      <p:sp>
        <p:nvSpPr>
          <p:cNvPr id="2" name="TextBox 1">
            <a:extLst>
              <a:ext uri="{FF2B5EF4-FFF2-40B4-BE49-F238E27FC236}">
                <a16:creationId xmlns:a16="http://schemas.microsoft.com/office/drawing/2014/main" id="{265A1E2D-22F2-4D6B-A997-9CD080D5D90D}"/>
              </a:ext>
            </a:extLst>
          </p:cNvPr>
          <p:cNvSpPr txBox="1"/>
          <p:nvPr/>
        </p:nvSpPr>
        <p:spPr>
          <a:xfrm>
            <a:off x="553896" y="5020271"/>
            <a:ext cx="2139884" cy="1200329"/>
          </a:xfrm>
          <a:prstGeom prst="rect">
            <a:avLst/>
          </a:prstGeom>
          <a:solidFill>
            <a:srgbClr val="FFC000"/>
          </a:solidFill>
        </p:spPr>
        <p:txBody>
          <a:bodyPr wrap="square" rtlCol="0">
            <a:spAutoFit/>
          </a:bodyPr>
          <a:lstStyle/>
          <a:p>
            <a:r>
              <a:rPr lang="en-US" dirty="0"/>
              <a:t>Controllable – type of panels, cleaning, wiring, inverter size, tracking …</a:t>
            </a:r>
          </a:p>
        </p:txBody>
      </p:sp>
      <p:cxnSp>
        <p:nvCxnSpPr>
          <p:cNvPr id="4" name="Straight Arrow Connector 3">
            <a:extLst>
              <a:ext uri="{FF2B5EF4-FFF2-40B4-BE49-F238E27FC236}">
                <a16:creationId xmlns:a16="http://schemas.microsoft.com/office/drawing/2014/main" id="{3F3EA136-059D-4FBB-9495-375E5436F3F0}"/>
              </a:ext>
            </a:extLst>
          </p:cNvPr>
          <p:cNvCxnSpPr/>
          <p:nvPr/>
        </p:nvCxnSpPr>
        <p:spPr>
          <a:xfrm>
            <a:off x="2592371" y="3638746"/>
            <a:ext cx="697584" cy="923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CF9C78F-2096-4C17-9DD5-366566BC436E}"/>
              </a:ext>
            </a:extLst>
          </p:cNvPr>
          <p:cNvSpPr txBox="1"/>
          <p:nvPr/>
        </p:nvSpPr>
        <p:spPr>
          <a:xfrm>
            <a:off x="6711885" y="1423447"/>
            <a:ext cx="2083323" cy="923330"/>
          </a:xfrm>
          <a:prstGeom prst="rect">
            <a:avLst/>
          </a:prstGeom>
          <a:solidFill>
            <a:srgbClr val="FFC000"/>
          </a:solidFill>
        </p:spPr>
        <p:txBody>
          <a:bodyPr wrap="square" rtlCol="0">
            <a:spAutoFit/>
          </a:bodyPr>
          <a:lstStyle/>
          <a:p>
            <a:r>
              <a:rPr lang="en-US" dirty="0"/>
              <a:t>Capacity Factor of Generation to Grid relative to kWp</a:t>
            </a:r>
          </a:p>
        </p:txBody>
      </p:sp>
      <p:cxnSp>
        <p:nvCxnSpPr>
          <p:cNvPr id="7" name="Straight Arrow Connector 6">
            <a:extLst>
              <a:ext uri="{FF2B5EF4-FFF2-40B4-BE49-F238E27FC236}">
                <a16:creationId xmlns:a16="http://schemas.microsoft.com/office/drawing/2014/main" id="{B6188133-C76A-4450-840F-F55A0605EFA2}"/>
              </a:ext>
            </a:extLst>
          </p:cNvPr>
          <p:cNvCxnSpPr/>
          <p:nvPr/>
        </p:nvCxnSpPr>
        <p:spPr>
          <a:xfrm>
            <a:off x="6711885" y="2064470"/>
            <a:ext cx="0" cy="10558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18437C4-50F8-4174-BF20-EB5FF2A4F6C4}"/>
              </a:ext>
            </a:extLst>
          </p:cNvPr>
          <p:cNvSpPr txBox="1"/>
          <p:nvPr/>
        </p:nvSpPr>
        <p:spPr>
          <a:xfrm>
            <a:off x="5985763" y="4446043"/>
            <a:ext cx="2677213" cy="1754326"/>
          </a:xfrm>
          <a:prstGeom prst="rect">
            <a:avLst/>
          </a:prstGeom>
          <a:solidFill>
            <a:srgbClr val="FFFF00"/>
          </a:solidFill>
        </p:spPr>
        <p:txBody>
          <a:bodyPr wrap="square" rtlCol="0">
            <a:spAutoFit/>
          </a:bodyPr>
          <a:lstStyle/>
          <a:p>
            <a:r>
              <a:rPr lang="en-US" dirty="0"/>
              <a:t>Performance Ratio is final output including controllable and non-controllable divided by the non-controllable from above</a:t>
            </a:r>
          </a:p>
        </p:txBody>
      </p:sp>
      <p:sp>
        <p:nvSpPr>
          <p:cNvPr id="3" name="TextBox 2">
            <a:extLst>
              <a:ext uri="{FF2B5EF4-FFF2-40B4-BE49-F238E27FC236}">
                <a16:creationId xmlns:a16="http://schemas.microsoft.com/office/drawing/2014/main" id="{F4D829F6-19DA-4C13-A6A2-CD4686A8C8AD}"/>
              </a:ext>
            </a:extLst>
          </p:cNvPr>
          <p:cNvSpPr txBox="1"/>
          <p:nvPr/>
        </p:nvSpPr>
        <p:spPr>
          <a:xfrm>
            <a:off x="43992" y="757280"/>
            <a:ext cx="5132647" cy="923330"/>
          </a:xfrm>
          <a:prstGeom prst="rect">
            <a:avLst/>
          </a:prstGeom>
          <a:solidFill>
            <a:srgbClr val="FFFF00"/>
          </a:solidFill>
        </p:spPr>
        <p:txBody>
          <a:bodyPr wrap="square" rtlCol="0">
            <a:spAutoFit/>
          </a:bodyPr>
          <a:lstStyle/>
          <a:p>
            <a:r>
              <a:rPr lang="en-US" dirty="0"/>
              <a:t>Sunlight, clouds, earth position – things that come from above. In-plane irradiation (effective irradiance on collectors)</a:t>
            </a:r>
          </a:p>
        </p:txBody>
      </p:sp>
    </p:spTree>
    <p:extLst>
      <p:ext uri="{BB962C8B-B14F-4D97-AF65-F5344CB8AC3E}">
        <p14:creationId xmlns:p14="http://schemas.microsoft.com/office/powerpoint/2010/main" val="39303473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8D847-92A8-9B86-1E03-2E8C30706CB4}"/>
              </a:ext>
            </a:extLst>
          </p:cNvPr>
          <p:cNvSpPr>
            <a:spLocks noGrp="1"/>
          </p:cNvSpPr>
          <p:nvPr>
            <p:ph type="title"/>
          </p:nvPr>
        </p:nvSpPr>
        <p:spPr/>
        <p:txBody>
          <a:bodyPr>
            <a:normAutofit fontScale="90000"/>
          </a:bodyPr>
          <a:lstStyle/>
          <a:p>
            <a:r>
              <a:rPr lang="en-US"/>
              <a:t>Hourly Solar Production in Nagonha and Performance Ratio</a:t>
            </a:r>
          </a:p>
        </p:txBody>
      </p:sp>
      <p:sp>
        <p:nvSpPr>
          <p:cNvPr id="3" name="Content Placeholder 2">
            <a:extLst>
              <a:ext uri="{FF2B5EF4-FFF2-40B4-BE49-F238E27FC236}">
                <a16:creationId xmlns:a16="http://schemas.microsoft.com/office/drawing/2014/main" id="{CCDEF982-8596-C302-B6EA-D1C49CC1140D}"/>
              </a:ext>
            </a:extLst>
          </p:cNvPr>
          <p:cNvSpPr>
            <a:spLocks noGrp="1"/>
          </p:cNvSpPr>
          <p:nvPr>
            <p:ph idx="1"/>
          </p:nvPr>
        </p:nvSpPr>
        <p:spPr/>
        <p:txBody>
          <a:bodyPr/>
          <a:lstStyle/>
          <a:p>
            <a:pPr algn="l"/>
            <a:r>
              <a:rPr lang="en-US" dirty="0"/>
              <a:t>Will correlate this with PVGIS to derive the performance ratio.  Note that there was too much solar in the early period relative to the battery, but this was resolved with the increase in load. Note also that in July 2024, there is too much solar relative to the battery but in December, all of the solar is used to charge the battery.</a:t>
            </a:r>
          </a:p>
          <a:p>
            <a:pPr algn="l"/>
            <a:r>
              <a:rPr lang="en-US" dirty="0"/>
              <a:t>The level of solar production in February 2025 can be used to gauge an approximate performance ratio during the peak hours. Production is about 165 kW, and the capacity of the solar project is 200 kWp. This implies a performance ratio of 82.5% during the peak hours.</a:t>
            </a:r>
          </a:p>
        </p:txBody>
      </p:sp>
      <p:pic>
        <p:nvPicPr>
          <p:cNvPr id="4" name="Picture 3" descr="A graph of a production curve&#10;&#10;AI-generated content may be incorrect.">
            <a:extLst>
              <a:ext uri="{FF2B5EF4-FFF2-40B4-BE49-F238E27FC236}">
                <a16:creationId xmlns:a16="http://schemas.microsoft.com/office/drawing/2014/main" id="{C8B1B546-5DAE-661E-E2BF-7E5250BF31A8}"/>
              </a:ext>
            </a:extLst>
          </p:cNvPr>
          <p:cNvPicPr>
            <a:picLocks noChangeAspect="1"/>
          </p:cNvPicPr>
          <p:nvPr/>
        </p:nvPicPr>
        <p:blipFill>
          <a:blip r:embed="rId2"/>
          <a:stretch>
            <a:fillRect/>
          </a:stretch>
        </p:blipFill>
        <p:spPr>
          <a:xfrm>
            <a:off x="40551" y="3277205"/>
            <a:ext cx="4531449" cy="2697084"/>
          </a:xfrm>
          <a:prstGeom prst="rect">
            <a:avLst/>
          </a:prstGeom>
        </p:spPr>
      </p:pic>
      <p:pic>
        <p:nvPicPr>
          <p:cNvPr id="5" name="Content Placeholder 4">
            <a:extLst>
              <a:ext uri="{FF2B5EF4-FFF2-40B4-BE49-F238E27FC236}">
                <a16:creationId xmlns:a16="http://schemas.microsoft.com/office/drawing/2014/main" id="{2FCC8E46-7610-DF52-45C6-620E33392A21}"/>
              </a:ext>
            </a:extLst>
          </p:cNvPr>
          <p:cNvPicPr>
            <a:picLocks noChangeAspect="1"/>
          </p:cNvPicPr>
          <p:nvPr/>
        </p:nvPicPr>
        <p:blipFill>
          <a:blip r:embed="rId3"/>
          <a:stretch>
            <a:fillRect/>
          </a:stretch>
        </p:blipFill>
        <p:spPr>
          <a:xfrm>
            <a:off x="4407408" y="3258916"/>
            <a:ext cx="4239012" cy="2547523"/>
          </a:xfrm>
          <a:prstGeom prst="rect">
            <a:avLst/>
          </a:prstGeom>
        </p:spPr>
      </p:pic>
    </p:spTree>
    <p:extLst>
      <p:ext uri="{BB962C8B-B14F-4D97-AF65-F5344CB8AC3E}">
        <p14:creationId xmlns:p14="http://schemas.microsoft.com/office/powerpoint/2010/main" val="2841483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FB4C5B-3B28-48AC-B472-BFE7E68C938C}"/>
              </a:ext>
            </a:extLst>
          </p:cNvPr>
          <p:cNvPicPr>
            <a:picLocks noChangeAspect="1"/>
          </p:cNvPicPr>
          <p:nvPr/>
        </p:nvPicPr>
        <p:blipFill rotWithShape="1">
          <a:blip r:embed="rId2"/>
          <a:srcRect l="3480" r="5" b="5"/>
          <a:stretch/>
        </p:blipFill>
        <p:spPr>
          <a:xfrm>
            <a:off x="3956754" y="1136653"/>
            <a:ext cx="5187246" cy="5577837"/>
          </a:xfrm>
          <a:prstGeom prst="rect">
            <a:avLst/>
          </a:prstGeom>
          <a:effectLst/>
        </p:spPr>
      </p:pic>
      <p:sp>
        <p:nvSpPr>
          <p:cNvPr id="10" name="Title 9">
            <a:extLst>
              <a:ext uri="{FF2B5EF4-FFF2-40B4-BE49-F238E27FC236}">
                <a16:creationId xmlns:a16="http://schemas.microsoft.com/office/drawing/2014/main" id="{CBE59CE2-3F1E-0824-A058-432ED7B4D4D0}"/>
              </a:ext>
            </a:extLst>
          </p:cNvPr>
          <p:cNvSpPr>
            <a:spLocks noGrp="1"/>
          </p:cNvSpPr>
          <p:nvPr>
            <p:ph type="title"/>
          </p:nvPr>
        </p:nvSpPr>
        <p:spPr>
          <a:xfrm>
            <a:off x="200024" y="203203"/>
            <a:ext cx="8307871" cy="760908"/>
          </a:xfrm>
        </p:spPr>
        <p:txBody>
          <a:bodyPr>
            <a:normAutofit fontScale="90000"/>
          </a:bodyPr>
          <a:lstStyle/>
          <a:p>
            <a:r>
              <a:rPr lang="en-US" dirty="0"/>
              <a:t>Loss Diagram Illustration – See that there is a lot of uncertainty in estimating the performance ratio </a:t>
            </a:r>
          </a:p>
        </p:txBody>
      </p:sp>
      <p:sp>
        <p:nvSpPr>
          <p:cNvPr id="4" name="Content Placeholder 3">
            <a:extLst>
              <a:ext uri="{FF2B5EF4-FFF2-40B4-BE49-F238E27FC236}">
                <a16:creationId xmlns:a16="http://schemas.microsoft.com/office/drawing/2014/main" id="{5D6EF402-8349-49EA-80AE-59EC23037286}"/>
              </a:ext>
            </a:extLst>
          </p:cNvPr>
          <p:cNvSpPr>
            <a:spLocks noGrp="1"/>
          </p:cNvSpPr>
          <p:nvPr>
            <p:ph idx="1"/>
          </p:nvPr>
        </p:nvSpPr>
        <p:spPr>
          <a:xfrm>
            <a:off x="304801" y="1209675"/>
            <a:ext cx="3775212" cy="3412035"/>
          </a:xfrm>
        </p:spPr>
        <p:txBody>
          <a:bodyPr vert="horz" lIns="91440" tIns="45720" rIns="91440" bIns="45720" rtlCol="0">
            <a:normAutofit/>
          </a:bodyPr>
          <a:lstStyle/>
          <a:p>
            <a:pPr algn="l"/>
            <a:r>
              <a:rPr lang="en-US" sz="2000" dirty="0">
                <a:latin typeface="+mn-lt"/>
                <a:cs typeface="+mn-cs"/>
              </a:rPr>
              <a:t>Convert loss diagram into capacity factor and compare different cases.</a:t>
            </a:r>
          </a:p>
          <a:p>
            <a:pPr algn="l"/>
            <a:r>
              <a:rPr lang="en-US" sz="2000" dirty="0">
                <a:latin typeface="+mn-lt"/>
                <a:cs typeface="+mn-cs"/>
              </a:rPr>
              <a:t>Difficult to compute performance ratio from these diagrams.</a:t>
            </a:r>
          </a:p>
          <a:p>
            <a:pPr algn="l"/>
            <a:r>
              <a:rPr lang="en-US" sz="2000" dirty="0">
                <a:latin typeface="+mn-lt"/>
                <a:cs typeface="+mn-cs"/>
              </a:rPr>
              <a:t>Generally, the loss due to temperature is the largest loss factor.</a:t>
            </a:r>
          </a:p>
        </p:txBody>
      </p:sp>
      <p:pic>
        <p:nvPicPr>
          <p:cNvPr id="2" name="Picture 1">
            <a:extLst>
              <a:ext uri="{FF2B5EF4-FFF2-40B4-BE49-F238E27FC236}">
                <a16:creationId xmlns:a16="http://schemas.microsoft.com/office/drawing/2014/main" id="{EB8C9DED-5558-4A83-888A-5CDBDCAC453F}"/>
              </a:ext>
            </a:extLst>
          </p:cNvPr>
          <p:cNvPicPr>
            <a:picLocks noChangeAspect="1"/>
          </p:cNvPicPr>
          <p:nvPr/>
        </p:nvPicPr>
        <p:blipFill>
          <a:blip r:embed="rId3"/>
          <a:stretch>
            <a:fillRect/>
          </a:stretch>
        </p:blipFill>
        <p:spPr>
          <a:xfrm>
            <a:off x="162884" y="4621710"/>
            <a:ext cx="1892752" cy="1272178"/>
          </a:xfrm>
          <a:prstGeom prst="rect">
            <a:avLst/>
          </a:prstGeom>
        </p:spPr>
      </p:pic>
      <p:pic>
        <p:nvPicPr>
          <p:cNvPr id="6" name="Picture 5">
            <a:extLst>
              <a:ext uri="{FF2B5EF4-FFF2-40B4-BE49-F238E27FC236}">
                <a16:creationId xmlns:a16="http://schemas.microsoft.com/office/drawing/2014/main" id="{42ABA28F-BBA1-43D2-B5DF-D208EEE4C4A5}"/>
              </a:ext>
            </a:extLst>
          </p:cNvPr>
          <p:cNvPicPr>
            <a:picLocks noChangeAspect="1"/>
          </p:cNvPicPr>
          <p:nvPr/>
        </p:nvPicPr>
        <p:blipFill>
          <a:blip r:embed="rId4"/>
          <a:stretch>
            <a:fillRect/>
          </a:stretch>
        </p:blipFill>
        <p:spPr>
          <a:xfrm>
            <a:off x="2282369" y="4621710"/>
            <a:ext cx="1447652" cy="1272179"/>
          </a:xfrm>
          <a:prstGeom prst="rect">
            <a:avLst/>
          </a:prstGeom>
        </p:spPr>
      </p:pic>
    </p:spTree>
    <p:extLst>
      <p:ext uri="{BB962C8B-B14F-4D97-AF65-F5344CB8AC3E}">
        <p14:creationId xmlns:p14="http://schemas.microsoft.com/office/powerpoint/2010/main" val="82625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ECD1D-CD9E-8859-A195-9F79B9FD5E20}"/>
              </a:ext>
            </a:extLst>
          </p:cNvPr>
          <p:cNvSpPr>
            <a:spLocks noGrp="1"/>
          </p:cNvSpPr>
          <p:nvPr>
            <p:ph type="title"/>
          </p:nvPr>
        </p:nvSpPr>
        <p:spPr/>
        <p:txBody>
          <a:bodyPr>
            <a:normAutofit fontScale="90000"/>
          </a:bodyPr>
          <a:lstStyle/>
          <a:p>
            <a:r>
              <a:rPr lang="en-US" dirty="0"/>
              <a:t>Inputs from PVSYST Example and Football Field</a:t>
            </a:r>
          </a:p>
        </p:txBody>
      </p:sp>
      <p:sp>
        <p:nvSpPr>
          <p:cNvPr id="3" name="Content Placeholder 2">
            <a:extLst>
              <a:ext uri="{FF2B5EF4-FFF2-40B4-BE49-F238E27FC236}">
                <a16:creationId xmlns:a16="http://schemas.microsoft.com/office/drawing/2014/main" id="{B2E551C8-227B-815D-7750-612B3E731CC1}"/>
              </a:ext>
            </a:extLst>
          </p:cNvPr>
          <p:cNvSpPr>
            <a:spLocks noGrp="1"/>
          </p:cNvSpPr>
          <p:nvPr>
            <p:ph idx="1"/>
          </p:nvPr>
        </p:nvSpPr>
        <p:spPr/>
        <p:txBody>
          <a:bodyPr/>
          <a:lstStyle/>
          <a:p>
            <a:r>
              <a:rPr lang="en-US" dirty="0"/>
              <a:t>Don’t get intimidated by PVSYST, can ask questions</a:t>
            </a:r>
          </a:p>
          <a:p>
            <a:endParaRPr lang="en-US" dirty="0"/>
          </a:p>
        </p:txBody>
      </p:sp>
      <p:pic>
        <p:nvPicPr>
          <p:cNvPr id="5" name="Picture 4">
            <a:extLst>
              <a:ext uri="{FF2B5EF4-FFF2-40B4-BE49-F238E27FC236}">
                <a16:creationId xmlns:a16="http://schemas.microsoft.com/office/drawing/2014/main" id="{133DD0EC-CD8B-C457-FAB1-18602491099E}"/>
              </a:ext>
            </a:extLst>
          </p:cNvPr>
          <p:cNvPicPr>
            <a:picLocks noChangeAspect="1"/>
          </p:cNvPicPr>
          <p:nvPr/>
        </p:nvPicPr>
        <p:blipFill>
          <a:blip r:embed="rId2"/>
          <a:stretch>
            <a:fillRect/>
          </a:stretch>
        </p:blipFill>
        <p:spPr>
          <a:xfrm>
            <a:off x="304801" y="1627990"/>
            <a:ext cx="7307566" cy="3198685"/>
          </a:xfrm>
          <a:prstGeom prst="rect">
            <a:avLst/>
          </a:prstGeom>
        </p:spPr>
      </p:pic>
      <p:sp>
        <p:nvSpPr>
          <p:cNvPr id="6" name="TextBox 5">
            <a:extLst>
              <a:ext uri="{FF2B5EF4-FFF2-40B4-BE49-F238E27FC236}">
                <a16:creationId xmlns:a16="http://schemas.microsoft.com/office/drawing/2014/main" id="{AE2ECF9F-55C7-E0F2-15C9-E7A414BB72BA}"/>
              </a:ext>
            </a:extLst>
          </p:cNvPr>
          <p:cNvSpPr txBox="1"/>
          <p:nvPr/>
        </p:nvSpPr>
        <p:spPr>
          <a:xfrm>
            <a:off x="335279" y="4826675"/>
            <a:ext cx="8503920" cy="1846659"/>
          </a:xfrm>
          <a:prstGeom prst="rect">
            <a:avLst/>
          </a:prstGeom>
          <a:noFill/>
        </p:spPr>
        <p:txBody>
          <a:bodyPr wrap="square" rtlCol="0">
            <a:spAutoFit/>
          </a:bodyPr>
          <a:lstStyle/>
          <a:p>
            <a:r>
              <a:rPr lang="en-US" sz="1600" dirty="0"/>
              <a:t>33,008 meters for 6.784 MWp or 33,008/6.784; 4,865 m2 per MWp; Football field assumptions – 50 x 150 meters = 7,500 m2. </a:t>
            </a:r>
          </a:p>
          <a:p>
            <a:endParaRPr lang="en-US" sz="1600" dirty="0"/>
          </a:p>
          <a:p>
            <a:r>
              <a:rPr lang="en-US" sz="1600" dirty="0"/>
              <a:t>1 MW is 4865/7,500 = .64% of a football field. Or, 7,500/4865 = 1.54 means a football field gives you 1.54 MWp. </a:t>
            </a:r>
          </a:p>
          <a:p>
            <a:endParaRPr lang="en-US" sz="1600" dirty="0"/>
          </a:p>
          <a:p>
            <a:endParaRPr lang="en-US" sz="1600" dirty="0"/>
          </a:p>
        </p:txBody>
      </p:sp>
      <p:sp>
        <p:nvSpPr>
          <p:cNvPr id="7" name="TextBox 6">
            <a:extLst>
              <a:ext uri="{FF2B5EF4-FFF2-40B4-BE49-F238E27FC236}">
                <a16:creationId xmlns:a16="http://schemas.microsoft.com/office/drawing/2014/main" id="{2A9D1B83-4833-FB80-0362-2B2E2ED9B1DF}"/>
              </a:ext>
            </a:extLst>
          </p:cNvPr>
          <p:cNvSpPr txBox="1"/>
          <p:nvPr/>
        </p:nvSpPr>
        <p:spPr>
          <a:xfrm>
            <a:off x="7621336" y="1193755"/>
            <a:ext cx="1574800" cy="3693319"/>
          </a:xfrm>
          <a:prstGeom prst="rect">
            <a:avLst/>
          </a:prstGeom>
          <a:solidFill>
            <a:srgbClr val="FFFF00"/>
          </a:solidFill>
        </p:spPr>
        <p:txBody>
          <a:bodyPr wrap="square" rtlCol="0">
            <a:spAutoFit/>
          </a:bodyPr>
          <a:lstStyle/>
          <a:p>
            <a:r>
              <a:rPr lang="en-US" dirty="0"/>
              <a:t>5,120 MWac </a:t>
            </a:r>
          </a:p>
          <a:p>
            <a:endParaRPr lang="en-US" dirty="0"/>
          </a:p>
          <a:p>
            <a:r>
              <a:rPr lang="en-US" dirty="0"/>
              <a:t>6,784 MWp</a:t>
            </a:r>
          </a:p>
          <a:p>
            <a:endParaRPr lang="en-US" dirty="0"/>
          </a:p>
          <a:p>
            <a:r>
              <a:rPr lang="en-US" dirty="0"/>
              <a:t>75% Ratio of AC to DC</a:t>
            </a:r>
          </a:p>
          <a:p>
            <a:endParaRPr lang="en-US" dirty="0"/>
          </a:p>
          <a:p>
            <a:r>
              <a:rPr lang="en-US" dirty="0"/>
              <a:t>Could make this to be 100%</a:t>
            </a:r>
          </a:p>
          <a:p>
            <a:endParaRPr lang="en-US" dirty="0"/>
          </a:p>
          <a:p>
            <a:r>
              <a:rPr lang="en-US" dirty="0"/>
              <a:t>Why not</a:t>
            </a:r>
          </a:p>
          <a:p>
            <a:endParaRPr lang="en-US" dirty="0"/>
          </a:p>
        </p:txBody>
      </p:sp>
      <p:sp>
        <p:nvSpPr>
          <p:cNvPr id="4" name="TextBox 3">
            <a:extLst>
              <a:ext uri="{FF2B5EF4-FFF2-40B4-BE49-F238E27FC236}">
                <a16:creationId xmlns:a16="http://schemas.microsoft.com/office/drawing/2014/main" id="{D89BA991-D485-78E4-F070-010E91AB0916}"/>
              </a:ext>
            </a:extLst>
          </p:cNvPr>
          <p:cNvSpPr txBox="1"/>
          <p:nvPr/>
        </p:nvSpPr>
        <p:spPr>
          <a:xfrm>
            <a:off x="2499691" y="5974021"/>
            <a:ext cx="4823829" cy="830997"/>
          </a:xfrm>
          <a:prstGeom prst="rect">
            <a:avLst/>
          </a:prstGeom>
          <a:solidFill>
            <a:srgbClr val="FFFF00"/>
          </a:solidFill>
        </p:spPr>
        <p:txBody>
          <a:bodyPr wrap="square" rtlCol="0">
            <a:spAutoFit/>
          </a:bodyPr>
          <a:lstStyle/>
          <a:p>
            <a:r>
              <a:rPr lang="en-US" sz="1600" dirty="0">
                <a:highlight>
                  <a:srgbClr val="FFFF00"/>
                </a:highlight>
              </a:rPr>
              <a:t>6,000 kWh per house per year. 1.5 MW x 20% x 8760 is the MWh production from a football field – 2,628 MWh. This gives you 438 homes from a football field</a:t>
            </a:r>
          </a:p>
        </p:txBody>
      </p:sp>
      <p:cxnSp>
        <p:nvCxnSpPr>
          <p:cNvPr id="9" name="Straight Arrow Connector 8">
            <a:extLst>
              <a:ext uri="{FF2B5EF4-FFF2-40B4-BE49-F238E27FC236}">
                <a16:creationId xmlns:a16="http://schemas.microsoft.com/office/drawing/2014/main" id="{25060EBA-2D3A-BDE3-E2A8-6F1B82EA0C58}"/>
              </a:ext>
            </a:extLst>
          </p:cNvPr>
          <p:cNvCxnSpPr/>
          <p:nvPr/>
        </p:nvCxnSpPr>
        <p:spPr>
          <a:xfrm>
            <a:off x="1570383" y="3637722"/>
            <a:ext cx="969065" cy="5814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8877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3FF8-8944-9112-1072-4169A70087B7}"/>
              </a:ext>
            </a:extLst>
          </p:cNvPr>
          <p:cNvSpPr>
            <a:spLocks noGrp="1"/>
          </p:cNvSpPr>
          <p:nvPr>
            <p:ph type="title"/>
          </p:nvPr>
        </p:nvSpPr>
        <p:spPr/>
        <p:txBody>
          <a:bodyPr>
            <a:normAutofit fontScale="90000"/>
          </a:bodyPr>
          <a:lstStyle/>
          <a:p>
            <a:r>
              <a:rPr lang="en-US" dirty="0"/>
              <a:t>Loss Factors in PVSYST for the Performance Ratio</a:t>
            </a:r>
          </a:p>
        </p:txBody>
      </p:sp>
      <p:sp>
        <p:nvSpPr>
          <p:cNvPr id="3" name="Content Placeholder 2">
            <a:extLst>
              <a:ext uri="{FF2B5EF4-FFF2-40B4-BE49-F238E27FC236}">
                <a16:creationId xmlns:a16="http://schemas.microsoft.com/office/drawing/2014/main" id="{EBF7C5BB-3AEC-88BC-EC5C-95977C6A6578}"/>
              </a:ext>
            </a:extLst>
          </p:cNvPr>
          <p:cNvSpPr>
            <a:spLocks noGrp="1"/>
          </p:cNvSpPr>
          <p:nvPr>
            <p:ph idx="1"/>
          </p:nvPr>
        </p:nvSpPr>
        <p:spPr/>
        <p:txBody>
          <a:bodyPr/>
          <a:lstStyle/>
          <a:p>
            <a:r>
              <a:rPr lang="en-US" dirty="0"/>
              <a:t>To understand solar, I think you should replicate PVSYST by yourself.</a:t>
            </a:r>
          </a:p>
          <a:p>
            <a:r>
              <a:rPr lang="en-US" dirty="0"/>
              <a:t>You need data on the various loss factors, the temperature coefficient and the AC/DC Ratio</a:t>
            </a:r>
          </a:p>
        </p:txBody>
      </p:sp>
      <p:pic>
        <p:nvPicPr>
          <p:cNvPr id="5" name="Picture 4">
            <a:extLst>
              <a:ext uri="{FF2B5EF4-FFF2-40B4-BE49-F238E27FC236}">
                <a16:creationId xmlns:a16="http://schemas.microsoft.com/office/drawing/2014/main" id="{4BD85DF4-2AF4-1475-8B95-E9E026DFDE0D}"/>
              </a:ext>
            </a:extLst>
          </p:cNvPr>
          <p:cNvPicPr>
            <a:picLocks noChangeAspect="1"/>
          </p:cNvPicPr>
          <p:nvPr/>
        </p:nvPicPr>
        <p:blipFill>
          <a:blip r:embed="rId2"/>
          <a:stretch>
            <a:fillRect/>
          </a:stretch>
        </p:blipFill>
        <p:spPr>
          <a:xfrm>
            <a:off x="428743" y="2718445"/>
            <a:ext cx="8068801" cy="3400900"/>
          </a:xfrm>
          <a:prstGeom prst="rect">
            <a:avLst/>
          </a:prstGeom>
        </p:spPr>
      </p:pic>
      <p:sp>
        <p:nvSpPr>
          <p:cNvPr id="4" name="TextBox 3">
            <a:extLst>
              <a:ext uri="{FF2B5EF4-FFF2-40B4-BE49-F238E27FC236}">
                <a16:creationId xmlns:a16="http://schemas.microsoft.com/office/drawing/2014/main" id="{0844DEA3-C40B-1A0D-3A09-C2A220067843}"/>
              </a:ext>
            </a:extLst>
          </p:cNvPr>
          <p:cNvSpPr txBox="1"/>
          <p:nvPr/>
        </p:nvSpPr>
        <p:spPr>
          <a:xfrm>
            <a:off x="3165613" y="1948069"/>
            <a:ext cx="3950804" cy="646331"/>
          </a:xfrm>
          <a:prstGeom prst="rect">
            <a:avLst/>
          </a:prstGeom>
          <a:solidFill>
            <a:srgbClr val="FFFF00"/>
          </a:solidFill>
        </p:spPr>
        <p:txBody>
          <a:bodyPr wrap="square" rtlCol="0">
            <a:spAutoFit/>
          </a:bodyPr>
          <a:lstStyle/>
          <a:p>
            <a:r>
              <a:rPr lang="en-US" dirty="0"/>
              <a:t>Note the soiling loss – depends on how you clean the panels</a:t>
            </a:r>
          </a:p>
        </p:txBody>
      </p:sp>
      <p:cxnSp>
        <p:nvCxnSpPr>
          <p:cNvPr id="7" name="Straight Arrow Connector 6">
            <a:extLst>
              <a:ext uri="{FF2B5EF4-FFF2-40B4-BE49-F238E27FC236}">
                <a16:creationId xmlns:a16="http://schemas.microsoft.com/office/drawing/2014/main" id="{72160ABB-3645-3CB0-F6E5-05D58D2F4447}"/>
              </a:ext>
            </a:extLst>
          </p:cNvPr>
          <p:cNvCxnSpPr/>
          <p:nvPr/>
        </p:nvCxnSpPr>
        <p:spPr>
          <a:xfrm flipH="1">
            <a:off x="2440057" y="2012674"/>
            <a:ext cx="327991" cy="11032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496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18D7-957B-39A7-BB0F-D939967A79FF}"/>
              </a:ext>
            </a:extLst>
          </p:cNvPr>
          <p:cNvSpPr>
            <a:spLocks noGrp="1"/>
          </p:cNvSpPr>
          <p:nvPr>
            <p:ph type="title"/>
          </p:nvPr>
        </p:nvSpPr>
        <p:spPr/>
        <p:txBody>
          <a:bodyPr/>
          <a:lstStyle/>
          <a:p>
            <a:r>
              <a:rPr lang="en-US" dirty="0"/>
              <a:t>Performance Ratio by Month</a:t>
            </a:r>
          </a:p>
        </p:txBody>
      </p:sp>
      <p:sp>
        <p:nvSpPr>
          <p:cNvPr id="3" name="Content Placeholder 2">
            <a:extLst>
              <a:ext uri="{FF2B5EF4-FFF2-40B4-BE49-F238E27FC236}">
                <a16:creationId xmlns:a16="http://schemas.microsoft.com/office/drawing/2014/main" id="{56701E1E-F0B4-8F2C-D425-14A0DFF6511B}"/>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EE13DD1B-8AC6-5FC7-1F3B-517982A31599}"/>
              </a:ext>
            </a:extLst>
          </p:cNvPr>
          <p:cNvPicPr>
            <a:picLocks noChangeAspect="1"/>
          </p:cNvPicPr>
          <p:nvPr/>
        </p:nvPicPr>
        <p:blipFill>
          <a:blip r:embed="rId2"/>
          <a:stretch>
            <a:fillRect/>
          </a:stretch>
        </p:blipFill>
        <p:spPr>
          <a:xfrm>
            <a:off x="118534" y="1008080"/>
            <a:ext cx="6243537" cy="5507973"/>
          </a:xfrm>
          <a:prstGeom prst="rect">
            <a:avLst/>
          </a:prstGeom>
        </p:spPr>
      </p:pic>
      <p:sp>
        <p:nvSpPr>
          <p:cNvPr id="6" name="TextBox 5">
            <a:extLst>
              <a:ext uri="{FF2B5EF4-FFF2-40B4-BE49-F238E27FC236}">
                <a16:creationId xmlns:a16="http://schemas.microsoft.com/office/drawing/2014/main" id="{F2E401CE-9B7D-2462-2E61-099268B46411}"/>
              </a:ext>
            </a:extLst>
          </p:cNvPr>
          <p:cNvSpPr txBox="1"/>
          <p:nvPr/>
        </p:nvSpPr>
        <p:spPr>
          <a:xfrm>
            <a:off x="6739466" y="342901"/>
            <a:ext cx="2286000" cy="5355312"/>
          </a:xfrm>
          <a:prstGeom prst="rect">
            <a:avLst/>
          </a:prstGeom>
          <a:solidFill>
            <a:srgbClr val="FFFF00"/>
          </a:solidFill>
        </p:spPr>
        <p:txBody>
          <a:bodyPr wrap="square" rtlCol="0">
            <a:spAutoFit/>
          </a:bodyPr>
          <a:lstStyle/>
          <a:p>
            <a:r>
              <a:rPr lang="en-US" dirty="0"/>
              <a:t>Capacity for Radiation on Plane – 2,458 kWh per m2. With STC of 1,000 the capacity factor is 28.06%</a:t>
            </a:r>
          </a:p>
          <a:p>
            <a:endParaRPr lang="en-US" dirty="0"/>
          </a:p>
          <a:p>
            <a:r>
              <a:rPr lang="en-US" dirty="0"/>
              <a:t>Final Capacity factor. Generation kWh is 13,064. Capacity in MWP is 6,784, Average Production is 1,491 kWh. Capacity Factor is 21.97%.</a:t>
            </a:r>
          </a:p>
          <a:p>
            <a:endParaRPr lang="en-US" dirty="0"/>
          </a:p>
          <a:p>
            <a:r>
              <a:rPr lang="en-US" dirty="0"/>
              <a:t>Performance Ratio is Final Capacity Factor Divided by Gross or </a:t>
            </a:r>
          </a:p>
          <a:p>
            <a:r>
              <a:rPr lang="en-US" dirty="0"/>
              <a:t>21.97% divided by 28.06% or 78.3%</a:t>
            </a:r>
          </a:p>
        </p:txBody>
      </p:sp>
    </p:spTree>
    <p:extLst>
      <p:ext uri="{BB962C8B-B14F-4D97-AF65-F5344CB8AC3E}">
        <p14:creationId xmlns:p14="http://schemas.microsoft.com/office/powerpoint/2010/main" val="324715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A153C-4A98-1CD9-FC9F-8D9983F967E8}"/>
              </a:ext>
            </a:extLst>
          </p:cNvPr>
          <p:cNvSpPr>
            <a:spLocks noGrp="1"/>
          </p:cNvSpPr>
          <p:nvPr>
            <p:ph type="title"/>
          </p:nvPr>
        </p:nvSpPr>
        <p:spPr/>
        <p:txBody>
          <a:bodyPr>
            <a:normAutofit fontScale="90000"/>
          </a:bodyPr>
          <a:lstStyle/>
          <a:p>
            <a:r>
              <a:rPr lang="en-US" dirty="0"/>
              <a:t>Capacity Factor for Solar with Performance Ratio and Temperature - Equations</a:t>
            </a:r>
          </a:p>
        </p:txBody>
      </p:sp>
      <p:pic>
        <p:nvPicPr>
          <p:cNvPr id="5" name="Content Placeholder 4">
            <a:extLst>
              <a:ext uri="{FF2B5EF4-FFF2-40B4-BE49-F238E27FC236}">
                <a16:creationId xmlns:a16="http://schemas.microsoft.com/office/drawing/2014/main" id="{AA298EFE-9FB8-B646-04E5-850F7769AA5D}"/>
              </a:ext>
            </a:extLst>
          </p:cNvPr>
          <p:cNvPicPr>
            <a:picLocks noGrp="1" noChangeAspect="1"/>
          </p:cNvPicPr>
          <p:nvPr>
            <p:ph idx="1"/>
          </p:nvPr>
        </p:nvPicPr>
        <p:blipFill>
          <a:blip r:embed="rId2"/>
          <a:stretch>
            <a:fillRect/>
          </a:stretch>
        </p:blipFill>
        <p:spPr>
          <a:xfrm>
            <a:off x="304800" y="1846688"/>
            <a:ext cx="8518525" cy="3588486"/>
          </a:xfrm>
        </p:spPr>
      </p:pic>
      <p:sp>
        <p:nvSpPr>
          <p:cNvPr id="3" name="TextBox 2">
            <a:extLst>
              <a:ext uri="{FF2B5EF4-FFF2-40B4-BE49-F238E27FC236}">
                <a16:creationId xmlns:a16="http://schemas.microsoft.com/office/drawing/2014/main" id="{E22F2C45-FE4A-F7DC-6F50-153A17A1149C}"/>
              </a:ext>
            </a:extLst>
          </p:cNvPr>
          <p:cNvSpPr txBox="1"/>
          <p:nvPr/>
        </p:nvSpPr>
        <p:spPr>
          <a:xfrm>
            <a:off x="5878996" y="810039"/>
            <a:ext cx="2350604" cy="1200329"/>
          </a:xfrm>
          <a:prstGeom prst="rect">
            <a:avLst/>
          </a:prstGeom>
          <a:solidFill>
            <a:srgbClr val="FFFF00"/>
          </a:solidFill>
        </p:spPr>
        <p:txBody>
          <a:bodyPr wrap="square" rtlCol="0">
            <a:spAutoFit/>
          </a:bodyPr>
          <a:lstStyle/>
          <a:p>
            <a:r>
              <a:rPr lang="en-US" dirty="0"/>
              <a:t>Homer uses 3% of Irradiation in w/m2 as temperature adjustment</a:t>
            </a:r>
          </a:p>
        </p:txBody>
      </p:sp>
    </p:spTree>
    <p:extLst>
      <p:ext uri="{BB962C8B-B14F-4D97-AF65-F5344CB8AC3E}">
        <p14:creationId xmlns:p14="http://schemas.microsoft.com/office/powerpoint/2010/main" val="16054320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EC4BC-BE98-9D54-A9A1-16DE85F10C56}"/>
              </a:ext>
            </a:extLst>
          </p:cNvPr>
          <p:cNvSpPr>
            <a:spLocks noGrp="1"/>
          </p:cNvSpPr>
          <p:nvPr>
            <p:ph type="title"/>
          </p:nvPr>
        </p:nvSpPr>
        <p:spPr/>
        <p:txBody>
          <a:bodyPr/>
          <a:lstStyle/>
          <a:p>
            <a:r>
              <a:rPr lang="en-US" dirty="0"/>
              <a:t>Solar, Temperature and Performance Ratio</a:t>
            </a:r>
          </a:p>
        </p:txBody>
      </p:sp>
      <p:sp>
        <p:nvSpPr>
          <p:cNvPr id="3" name="Content Placeholder 2">
            <a:extLst>
              <a:ext uri="{FF2B5EF4-FFF2-40B4-BE49-F238E27FC236}">
                <a16:creationId xmlns:a16="http://schemas.microsoft.com/office/drawing/2014/main" id="{E1FEDB4A-C6DE-120B-9030-2849CA35CE85}"/>
              </a:ext>
            </a:extLst>
          </p:cNvPr>
          <p:cNvSpPr>
            <a:spLocks noGrp="1"/>
          </p:cNvSpPr>
          <p:nvPr>
            <p:ph idx="1"/>
          </p:nvPr>
        </p:nvSpPr>
        <p:spPr/>
        <p:txBody>
          <a:bodyPr/>
          <a:lstStyle/>
          <a:p>
            <a:pPr algn="l"/>
            <a:r>
              <a:rPr lang="en-US" dirty="0"/>
              <a:t>Temperature coefficient. Understand that % change for temperature change versus 25 degrees</a:t>
            </a:r>
          </a:p>
          <a:p>
            <a:r>
              <a:rPr lang="en-US" dirty="0"/>
              <a:t>Example – Poly; if one degree higher, lose .42% of output</a:t>
            </a:r>
          </a:p>
        </p:txBody>
      </p:sp>
      <p:pic>
        <p:nvPicPr>
          <p:cNvPr id="5" name="Picture 4">
            <a:extLst>
              <a:ext uri="{FF2B5EF4-FFF2-40B4-BE49-F238E27FC236}">
                <a16:creationId xmlns:a16="http://schemas.microsoft.com/office/drawing/2014/main" id="{B6955386-C98D-C2A6-9832-9862A7F2F8D0}"/>
              </a:ext>
            </a:extLst>
          </p:cNvPr>
          <p:cNvPicPr>
            <a:picLocks noChangeAspect="1"/>
          </p:cNvPicPr>
          <p:nvPr/>
        </p:nvPicPr>
        <p:blipFill>
          <a:blip r:embed="rId2"/>
          <a:stretch>
            <a:fillRect/>
          </a:stretch>
        </p:blipFill>
        <p:spPr>
          <a:xfrm>
            <a:off x="2026929" y="2063427"/>
            <a:ext cx="5825638" cy="4122490"/>
          </a:xfrm>
          <a:prstGeom prst="rect">
            <a:avLst/>
          </a:prstGeom>
        </p:spPr>
      </p:pic>
      <p:sp>
        <p:nvSpPr>
          <p:cNvPr id="4" name="TextBox 3">
            <a:extLst>
              <a:ext uri="{FF2B5EF4-FFF2-40B4-BE49-F238E27FC236}">
                <a16:creationId xmlns:a16="http://schemas.microsoft.com/office/drawing/2014/main" id="{29767228-1FC0-397B-894D-8B9C9D7FAB0B}"/>
              </a:ext>
            </a:extLst>
          </p:cNvPr>
          <p:cNvSpPr txBox="1"/>
          <p:nvPr/>
        </p:nvSpPr>
        <p:spPr>
          <a:xfrm>
            <a:off x="147484" y="4170997"/>
            <a:ext cx="1511697" cy="1477328"/>
          </a:xfrm>
          <a:prstGeom prst="rect">
            <a:avLst/>
          </a:prstGeom>
          <a:solidFill>
            <a:srgbClr val="FFFF00"/>
          </a:solidFill>
        </p:spPr>
        <p:txBody>
          <a:bodyPr wrap="square" rtlCol="0">
            <a:spAutoFit/>
          </a:bodyPr>
          <a:lstStyle/>
          <a:p>
            <a:r>
              <a:rPr lang="en-US" dirty="0"/>
              <a:t>Note that 20 to 30 degrees above the ambient temperature</a:t>
            </a:r>
          </a:p>
        </p:txBody>
      </p:sp>
      <p:cxnSp>
        <p:nvCxnSpPr>
          <p:cNvPr id="7" name="Straight Arrow Connector 6">
            <a:extLst>
              <a:ext uri="{FF2B5EF4-FFF2-40B4-BE49-F238E27FC236}">
                <a16:creationId xmlns:a16="http://schemas.microsoft.com/office/drawing/2014/main" id="{DF76C029-7F98-F7C6-9424-2A25F61087D4}"/>
              </a:ext>
            </a:extLst>
          </p:cNvPr>
          <p:cNvCxnSpPr/>
          <p:nvPr/>
        </p:nvCxnSpPr>
        <p:spPr>
          <a:xfrm>
            <a:off x="903332" y="5648325"/>
            <a:ext cx="881223" cy="16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6412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D03CC-E7BA-020A-2AD8-5DAE75E71277}"/>
              </a:ext>
            </a:extLst>
          </p:cNvPr>
          <p:cNvSpPr>
            <a:spLocks noGrp="1"/>
          </p:cNvSpPr>
          <p:nvPr>
            <p:ph type="title"/>
          </p:nvPr>
        </p:nvSpPr>
        <p:spPr/>
        <p:txBody>
          <a:bodyPr/>
          <a:lstStyle/>
          <a:p>
            <a:r>
              <a:rPr lang="en-US" dirty="0"/>
              <a:t>Idea that cannot use Ambient Temperature</a:t>
            </a:r>
          </a:p>
        </p:txBody>
      </p:sp>
      <p:sp>
        <p:nvSpPr>
          <p:cNvPr id="3" name="Content Placeholder 2">
            <a:extLst>
              <a:ext uri="{FF2B5EF4-FFF2-40B4-BE49-F238E27FC236}">
                <a16:creationId xmlns:a16="http://schemas.microsoft.com/office/drawing/2014/main" id="{055C47C9-50EB-C68B-007F-93DC1CDCD082}"/>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D89B2993-3EA9-5500-0C37-BF02AB452070}"/>
              </a:ext>
            </a:extLst>
          </p:cNvPr>
          <p:cNvPicPr>
            <a:picLocks noChangeAspect="1"/>
          </p:cNvPicPr>
          <p:nvPr/>
        </p:nvPicPr>
        <p:blipFill>
          <a:blip r:embed="rId2"/>
          <a:stretch>
            <a:fillRect/>
          </a:stretch>
        </p:blipFill>
        <p:spPr>
          <a:xfrm>
            <a:off x="2529955" y="1137918"/>
            <a:ext cx="6344535" cy="4582164"/>
          </a:xfrm>
          <a:prstGeom prst="rect">
            <a:avLst/>
          </a:prstGeom>
        </p:spPr>
      </p:pic>
      <p:sp>
        <p:nvSpPr>
          <p:cNvPr id="4" name="TextBox 3">
            <a:extLst>
              <a:ext uri="{FF2B5EF4-FFF2-40B4-BE49-F238E27FC236}">
                <a16:creationId xmlns:a16="http://schemas.microsoft.com/office/drawing/2014/main" id="{7887D32E-7FCC-C131-C0A4-A11E2A5E2874}"/>
              </a:ext>
            </a:extLst>
          </p:cNvPr>
          <p:cNvSpPr txBox="1"/>
          <p:nvPr/>
        </p:nvSpPr>
        <p:spPr>
          <a:xfrm>
            <a:off x="345003" y="2228671"/>
            <a:ext cx="2010572" cy="1200329"/>
          </a:xfrm>
          <a:prstGeom prst="rect">
            <a:avLst/>
          </a:prstGeom>
          <a:solidFill>
            <a:srgbClr val="FFFF00"/>
          </a:solidFill>
        </p:spPr>
        <p:txBody>
          <a:bodyPr wrap="square" rtlCol="0">
            <a:spAutoFit/>
          </a:bodyPr>
          <a:lstStyle/>
          <a:p>
            <a:r>
              <a:rPr lang="en-US" dirty="0"/>
              <a:t>Homer uses 3% of Irradiation in w/m2 as temperature adjustment</a:t>
            </a:r>
          </a:p>
        </p:txBody>
      </p:sp>
    </p:spTree>
    <p:extLst>
      <p:ext uri="{BB962C8B-B14F-4D97-AF65-F5344CB8AC3E}">
        <p14:creationId xmlns:p14="http://schemas.microsoft.com/office/powerpoint/2010/main" val="9565602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5B48-2DD2-F9B3-7442-48D9B4312FFD}"/>
              </a:ext>
            </a:extLst>
          </p:cNvPr>
          <p:cNvSpPr>
            <a:spLocks noGrp="1"/>
          </p:cNvSpPr>
          <p:nvPr>
            <p:ph type="title"/>
          </p:nvPr>
        </p:nvSpPr>
        <p:spPr/>
        <p:txBody>
          <a:bodyPr/>
          <a:lstStyle/>
          <a:p>
            <a:r>
              <a:rPr lang="en-US" dirty="0"/>
              <a:t>Course Structure</a:t>
            </a:r>
          </a:p>
        </p:txBody>
      </p:sp>
      <p:sp>
        <p:nvSpPr>
          <p:cNvPr id="3" name="Content Placeholder 2">
            <a:extLst>
              <a:ext uri="{FF2B5EF4-FFF2-40B4-BE49-F238E27FC236}">
                <a16:creationId xmlns:a16="http://schemas.microsoft.com/office/drawing/2014/main" id="{DF5E46BC-B7BC-FAB0-C836-5704E2332029}"/>
              </a:ext>
            </a:extLst>
          </p:cNvPr>
          <p:cNvSpPr>
            <a:spLocks noGrp="1"/>
          </p:cNvSpPr>
          <p:nvPr>
            <p:ph idx="1"/>
          </p:nvPr>
        </p:nvSpPr>
        <p:spPr/>
        <p:txBody>
          <a:bodyPr>
            <a:normAutofit/>
          </a:bodyPr>
          <a:lstStyle/>
          <a:p>
            <a:r>
              <a:rPr lang="en-US" sz="1800" dirty="0"/>
              <a:t>Part 1: As Bankers, know how renewable energy and battery storage works</a:t>
            </a:r>
          </a:p>
          <a:p>
            <a:pPr lvl="1"/>
            <a:r>
              <a:rPr lang="en-US" sz="1600" dirty="0"/>
              <a:t>Take intimidation about terminology away so you can question projects</a:t>
            </a:r>
          </a:p>
          <a:p>
            <a:pPr lvl="1"/>
            <a:r>
              <a:rPr lang="en-US" sz="1600" dirty="0"/>
              <a:t>Understand key risks from understanding technical aspects away</a:t>
            </a:r>
          </a:p>
          <a:p>
            <a:pPr lvl="1"/>
            <a:r>
              <a:rPr lang="en-US" sz="1600" dirty="0"/>
              <a:t>Get your hands dirty with data from Oman and the Middle East</a:t>
            </a:r>
          </a:p>
          <a:p>
            <a:pPr lvl="1"/>
            <a:r>
              <a:rPr lang="en-US" sz="1600" dirty="0"/>
              <a:t>Understand essential drivers with LCOE calculations</a:t>
            </a:r>
          </a:p>
          <a:p>
            <a:pPr lvl="1"/>
            <a:r>
              <a:rPr lang="en-US" sz="1600" dirty="0"/>
              <a:t>Compute LCOE to demonstrate drivers</a:t>
            </a:r>
          </a:p>
          <a:p>
            <a:pPr lvl="1"/>
            <a:r>
              <a:rPr lang="en-US" sz="1600" dirty="0"/>
              <a:t>Reconcile Operating Section of Model with LCOE</a:t>
            </a:r>
          </a:p>
          <a:p>
            <a:r>
              <a:rPr lang="en-US" sz="1800" dirty="0"/>
              <a:t>Part 2: Measuring Downside cases with P90, P99 etc.</a:t>
            </a:r>
          </a:p>
          <a:p>
            <a:pPr lvl="1"/>
            <a:r>
              <a:rPr lang="en-US" sz="1600" dirty="0"/>
              <a:t>Essential Mathematics for the formulas</a:t>
            </a:r>
          </a:p>
          <a:p>
            <a:pPr lvl="1"/>
            <a:r>
              <a:rPr lang="en-US" sz="1600" dirty="0"/>
              <a:t>Difficulties in estimating standard deviations</a:t>
            </a:r>
          </a:p>
          <a:p>
            <a:pPr lvl="1"/>
            <a:r>
              <a:rPr lang="en-US" sz="1600" dirty="0"/>
              <a:t>Use of P90 downside case in structuring debt</a:t>
            </a:r>
          </a:p>
          <a:p>
            <a:pPr lvl="1"/>
            <a:r>
              <a:rPr lang="en-US" sz="1600" dirty="0"/>
              <a:t>Implications of probability analysis for debt structuring</a:t>
            </a:r>
          </a:p>
          <a:p>
            <a:r>
              <a:rPr lang="en-US" sz="1800" dirty="0"/>
              <a:t>Part 3:</a:t>
            </a:r>
          </a:p>
          <a:p>
            <a:pPr lvl="1"/>
            <a:r>
              <a:rPr lang="en-US" sz="1600" dirty="0"/>
              <a:t>Debt Structuring with P90 and P50</a:t>
            </a:r>
          </a:p>
          <a:p>
            <a:pPr lvl="1"/>
            <a:r>
              <a:rPr lang="en-US" sz="1600" dirty="0"/>
              <a:t>Sculpting in Renewable Energy</a:t>
            </a:r>
          </a:p>
          <a:p>
            <a:pPr lvl="1"/>
            <a:r>
              <a:rPr lang="en-US" sz="1600" dirty="0"/>
              <a:t>Use of Debt Structuring and Debt Sizing Formulas</a:t>
            </a:r>
          </a:p>
          <a:p>
            <a:pPr lvl="1"/>
            <a:endParaRPr lang="en-US" sz="1600" dirty="0"/>
          </a:p>
          <a:p>
            <a:pPr lvl="1"/>
            <a:endParaRPr lang="en-US" sz="1600" dirty="0"/>
          </a:p>
        </p:txBody>
      </p:sp>
      <p:sp>
        <p:nvSpPr>
          <p:cNvPr id="4" name="Slide Number Placeholder 3">
            <a:extLst>
              <a:ext uri="{FF2B5EF4-FFF2-40B4-BE49-F238E27FC236}">
                <a16:creationId xmlns:a16="http://schemas.microsoft.com/office/drawing/2014/main" id="{6B681E9A-1C6C-09D7-5BC9-8A0C483AA099}"/>
              </a:ext>
            </a:extLst>
          </p:cNvPr>
          <p:cNvSpPr>
            <a:spLocks noGrp="1"/>
          </p:cNvSpPr>
          <p:nvPr>
            <p:ph type="sldNum" sz="quarter" idx="12"/>
          </p:nvPr>
        </p:nvSpPr>
        <p:spPr/>
        <p:txBody>
          <a:bodyPr/>
          <a:lstStyle/>
          <a:p>
            <a:fld id="{EB241CD2-1E45-42A3-B213-66A034DF9A3B}" type="slidenum">
              <a:rPr lang="en-GB" smtClean="0"/>
              <a:t>5</a:t>
            </a:fld>
            <a:endParaRPr lang="en-GB" dirty="0"/>
          </a:p>
        </p:txBody>
      </p:sp>
    </p:spTree>
    <p:extLst>
      <p:ext uri="{BB962C8B-B14F-4D97-AF65-F5344CB8AC3E}">
        <p14:creationId xmlns:p14="http://schemas.microsoft.com/office/powerpoint/2010/main" val="50293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77F49-4FCB-B74B-53B1-9F9D233967F8}"/>
              </a:ext>
            </a:extLst>
          </p:cNvPr>
          <p:cNvSpPr>
            <a:spLocks noGrp="1"/>
          </p:cNvSpPr>
          <p:nvPr>
            <p:ph type="title"/>
          </p:nvPr>
        </p:nvSpPr>
        <p:spPr/>
        <p:txBody>
          <a:bodyPr>
            <a:normAutofit fontScale="90000"/>
          </a:bodyPr>
          <a:lstStyle/>
          <a:p>
            <a:r>
              <a:rPr lang="en-US" dirty="0"/>
              <a:t>Detailed Weather Measurement in PPA – You can monitor the Temperature on the Panel</a:t>
            </a:r>
          </a:p>
        </p:txBody>
      </p:sp>
      <p:sp>
        <p:nvSpPr>
          <p:cNvPr id="3" name="Content Placeholder 2">
            <a:extLst>
              <a:ext uri="{FF2B5EF4-FFF2-40B4-BE49-F238E27FC236}">
                <a16:creationId xmlns:a16="http://schemas.microsoft.com/office/drawing/2014/main" id="{F76A69E9-EA16-1272-63B5-D641ABE1E24D}"/>
              </a:ext>
            </a:extLst>
          </p:cNvPr>
          <p:cNvSpPr>
            <a:spLocks noGrp="1"/>
          </p:cNvSpPr>
          <p:nvPr>
            <p:ph idx="1"/>
          </p:nvPr>
        </p:nvSpPr>
        <p:spPr/>
        <p:txBody>
          <a:bodyPr/>
          <a:lstStyle/>
          <a:p>
            <a:r>
              <a:rPr lang="en-US" dirty="0"/>
              <a:t>This technical detail is part of a PPA. Note the temperature of the Cell and the ambient temperature.</a:t>
            </a:r>
          </a:p>
          <a:p>
            <a:endParaRPr lang="en-US" dirty="0"/>
          </a:p>
        </p:txBody>
      </p:sp>
      <p:pic>
        <p:nvPicPr>
          <p:cNvPr id="4" name="Picture 3">
            <a:extLst>
              <a:ext uri="{FF2B5EF4-FFF2-40B4-BE49-F238E27FC236}">
                <a16:creationId xmlns:a16="http://schemas.microsoft.com/office/drawing/2014/main" id="{8EB8F05B-BC30-2952-9633-5FECCA383140}"/>
              </a:ext>
            </a:extLst>
          </p:cNvPr>
          <p:cNvPicPr>
            <a:picLocks noChangeAspect="1"/>
          </p:cNvPicPr>
          <p:nvPr/>
        </p:nvPicPr>
        <p:blipFill>
          <a:blip r:embed="rId2"/>
          <a:stretch>
            <a:fillRect/>
          </a:stretch>
        </p:blipFill>
        <p:spPr>
          <a:xfrm>
            <a:off x="382908" y="1654416"/>
            <a:ext cx="8160472" cy="4426997"/>
          </a:xfrm>
          <a:prstGeom prst="rect">
            <a:avLst/>
          </a:prstGeom>
        </p:spPr>
      </p:pic>
    </p:spTree>
    <p:extLst>
      <p:ext uri="{BB962C8B-B14F-4D97-AF65-F5344CB8AC3E}">
        <p14:creationId xmlns:p14="http://schemas.microsoft.com/office/powerpoint/2010/main" val="2653395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01EF3-AD6D-44F2-4B6B-BA331A487FCF}"/>
              </a:ext>
            </a:extLst>
          </p:cNvPr>
          <p:cNvSpPr>
            <a:spLocks noGrp="1"/>
          </p:cNvSpPr>
          <p:nvPr>
            <p:ph type="title"/>
          </p:nvPr>
        </p:nvSpPr>
        <p:spPr/>
        <p:txBody>
          <a:bodyPr/>
          <a:lstStyle/>
          <a:p>
            <a:r>
              <a:rPr lang="en-US" dirty="0"/>
              <a:t>Irradiation Benchmark</a:t>
            </a:r>
          </a:p>
        </p:txBody>
      </p:sp>
      <p:sp>
        <p:nvSpPr>
          <p:cNvPr id="3" name="Content Placeholder 2">
            <a:extLst>
              <a:ext uri="{FF2B5EF4-FFF2-40B4-BE49-F238E27FC236}">
                <a16:creationId xmlns:a16="http://schemas.microsoft.com/office/drawing/2014/main" id="{0B5901F2-FE29-042B-076F-CE2551AFC59A}"/>
              </a:ext>
            </a:extLst>
          </p:cNvPr>
          <p:cNvSpPr>
            <a:spLocks noGrp="1"/>
          </p:cNvSpPr>
          <p:nvPr>
            <p:ph idx="1"/>
          </p:nvPr>
        </p:nvSpPr>
        <p:spPr>
          <a:xfrm>
            <a:off x="304802" y="949793"/>
            <a:ext cx="8316686" cy="4693104"/>
          </a:xfrm>
        </p:spPr>
        <p:txBody>
          <a:bodyPr/>
          <a:lstStyle/>
          <a:p>
            <a:r>
              <a:rPr lang="en-US" dirty="0"/>
              <a:t>Note how the temperature on the PV panel reaches a lot more than 60 degrees. This is discussed in the Appendix.</a:t>
            </a:r>
          </a:p>
          <a:p>
            <a:endParaRPr lang="en-US" dirty="0"/>
          </a:p>
        </p:txBody>
      </p:sp>
      <p:pic>
        <p:nvPicPr>
          <p:cNvPr id="4" name="Picture 3" descr="A graph of different colors&#10;&#10;AI-generated content may be incorrect.">
            <a:extLst>
              <a:ext uri="{FF2B5EF4-FFF2-40B4-BE49-F238E27FC236}">
                <a16:creationId xmlns:a16="http://schemas.microsoft.com/office/drawing/2014/main" id="{1DFBF825-E74B-B17C-1BBD-D47FE5B7F766}"/>
              </a:ext>
            </a:extLst>
          </p:cNvPr>
          <p:cNvPicPr>
            <a:picLocks noChangeAspect="1"/>
          </p:cNvPicPr>
          <p:nvPr/>
        </p:nvPicPr>
        <p:blipFill>
          <a:blip r:embed="rId2"/>
          <a:stretch>
            <a:fillRect/>
          </a:stretch>
        </p:blipFill>
        <p:spPr>
          <a:xfrm>
            <a:off x="50838" y="1872298"/>
            <a:ext cx="8352018" cy="4374994"/>
          </a:xfrm>
          <a:prstGeom prst="rect">
            <a:avLst/>
          </a:prstGeom>
        </p:spPr>
      </p:pic>
    </p:spTree>
    <p:extLst>
      <p:ext uri="{BB962C8B-B14F-4D97-AF65-F5344CB8AC3E}">
        <p14:creationId xmlns:p14="http://schemas.microsoft.com/office/powerpoint/2010/main" val="41127468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CFD67-B20A-0816-6F0F-4111988BD350}"/>
              </a:ext>
            </a:extLst>
          </p:cNvPr>
          <p:cNvSpPr>
            <a:spLocks noGrp="1"/>
          </p:cNvSpPr>
          <p:nvPr>
            <p:ph type="title"/>
          </p:nvPr>
        </p:nvSpPr>
        <p:spPr/>
        <p:txBody>
          <a:bodyPr/>
          <a:lstStyle/>
          <a:p>
            <a:r>
              <a:rPr lang="en-US" dirty="0"/>
              <a:t>Providing PVSYST Report in PPA</a:t>
            </a:r>
          </a:p>
        </p:txBody>
      </p:sp>
      <p:sp>
        <p:nvSpPr>
          <p:cNvPr id="3" name="Content Placeholder 2">
            <a:extLst>
              <a:ext uri="{FF2B5EF4-FFF2-40B4-BE49-F238E27FC236}">
                <a16:creationId xmlns:a16="http://schemas.microsoft.com/office/drawing/2014/main" id="{631C8549-F6EE-2178-58D9-14A0EE3BCF6E}"/>
              </a:ext>
            </a:extLst>
          </p:cNvPr>
          <p:cNvSpPr>
            <a:spLocks noGrp="1"/>
          </p:cNvSpPr>
          <p:nvPr>
            <p:ph idx="1"/>
          </p:nvPr>
        </p:nvSpPr>
        <p:spPr/>
        <p:txBody>
          <a:bodyPr/>
          <a:lstStyle/>
          <a:p>
            <a:r>
              <a:rPr lang="en-US" dirty="0"/>
              <a:t>.</a:t>
            </a:r>
          </a:p>
          <a:p>
            <a:endParaRPr lang="en-US" dirty="0"/>
          </a:p>
        </p:txBody>
      </p:sp>
      <p:pic>
        <p:nvPicPr>
          <p:cNvPr id="5" name="Picture 4">
            <a:extLst>
              <a:ext uri="{FF2B5EF4-FFF2-40B4-BE49-F238E27FC236}">
                <a16:creationId xmlns:a16="http://schemas.microsoft.com/office/drawing/2014/main" id="{68BE424C-B540-BFAB-9F5C-51CE7AD485E7}"/>
              </a:ext>
            </a:extLst>
          </p:cNvPr>
          <p:cNvPicPr>
            <a:picLocks noChangeAspect="1"/>
          </p:cNvPicPr>
          <p:nvPr/>
        </p:nvPicPr>
        <p:blipFill>
          <a:blip r:embed="rId2"/>
          <a:stretch>
            <a:fillRect/>
          </a:stretch>
        </p:blipFill>
        <p:spPr>
          <a:xfrm>
            <a:off x="567900" y="1280892"/>
            <a:ext cx="7316221" cy="1781424"/>
          </a:xfrm>
          <a:prstGeom prst="rect">
            <a:avLst/>
          </a:prstGeom>
        </p:spPr>
      </p:pic>
      <p:pic>
        <p:nvPicPr>
          <p:cNvPr id="6" name="Picture 5">
            <a:extLst>
              <a:ext uri="{FF2B5EF4-FFF2-40B4-BE49-F238E27FC236}">
                <a16:creationId xmlns:a16="http://schemas.microsoft.com/office/drawing/2014/main" id="{0558B76F-7AD7-8598-398C-73A901D77BD4}"/>
              </a:ext>
            </a:extLst>
          </p:cNvPr>
          <p:cNvPicPr>
            <a:picLocks noChangeAspect="1"/>
          </p:cNvPicPr>
          <p:nvPr/>
        </p:nvPicPr>
        <p:blipFill>
          <a:blip r:embed="rId3"/>
          <a:stretch>
            <a:fillRect/>
          </a:stretch>
        </p:blipFill>
        <p:spPr>
          <a:xfrm>
            <a:off x="4495547" y="2888558"/>
            <a:ext cx="4616227" cy="3626541"/>
          </a:xfrm>
          <a:prstGeom prst="rect">
            <a:avLst/>
          </a:prstGeom>
        </p:spPr>
      </p:pic>
      <p:sp>
        <p:nvSpPr>
          <p:cNvPr id="4" name="TextBox 3">
            <a:extLst>
              <a:ext uri="{FF2B5EF4-FFF2-40B4-BE49-F238E27FC236}">
                <a16:creationId xmlns:a16="http://schemas.microsoft.com/office/drawing/2014/main" id="{1F353DDA-8BE0-CBF7-7ADB-863856FC225D}"/>
              </a:ext>
            </a:extLst>
          </p:cNvPr>
          <p:cNvSpPr txBox="1"/>
          <p:nvPr/>
        </p:nvSpPr>
        <p:spPr>
          <a:xfrm>
            <a:off x="839857" y="3478696"/>
            <a:ext cx="2812773" cy="1477328"/>
          </a:xfrm>
          <a:prstGeom prst="rect">
            <a:avLst/>
          </a:prstGeom>
          <a:solidFill>
            <a:srgbClr val="FFFF00"/>
          </a:solidFill>
        </p:spPr>
        <p:txBody>
          <a:bodyPr wrap="square" rtlCol="0">
            <a:spAutoFit/>
          </a:bodyPr>
          <a:lstStyle/>
          <a:p>
            <a:r>
              <a:rPr lang="en-US" dirty="0"/>
              <a:t>As a banker, you could ask why the performance ratio is so high. You do not have to be a super technical expert to ask the question.</a:t>
            </a:r>
          </a:p>
        </p:txBody>
      </p:sp>
    </p:spTree>
    <p:extLst>
      <p:ext uri="{BB962C8B-B14F-4D97-AF65-F5344CB8AC3E}">
        <p14:creationId xmlns:p14="http://schemas.microsoft.com/office/powerpoint/2010/main" val="700622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3F9BD-A95E-5DA6-787B-1E5153C0153D}"/>
              </a:ext>
            </a:extLst>
          </p:cNvPr>
          <p:cNvSpPr>
            <a:spLocks noGrp="1"/>
          </p:cNvSpPr>
          <p:nvPr>
            <p:ph type="title"/>
          </p:nvPr>
        </p:nvSpPr>
        <p:spPr/>
        <p:txBody>
          <a:bodyPr/>
          <a:lstStyle/>
          <a:p>
            <a:r>
              <a:rPr lang="en-US" dirty="0"/>
              <a:t>Analysis of PR and Temperature</a:t>
            </a:r>
          </a:p>
        </p:txBody>
      </p:sp>
      <p:sp>
        <p:nvSpPr>
          <p:cNvPr id="3" name="Content Placeholder 2">
            <a:extLst>
              <a:ext uri="{FF2B5EF4-FFF2-40B4-BE49-F238E27FC236}">
                <a16:creationId xmlns:a16="http://schemas.microsoft.com/office/drawing/2014/main" id="{3CCBAB66-2E2B-FA4F-8A33-C54CDCA4AB7A}"/>
              </a:ext>
            </a:extLst>
          </p:cNvPr>
          <p:cNvSpPr>
            <a:spLocks noGrp="1"/>
          </p:cNvSpPr>
          <p:nvPr>
            <p:ph idx="1"/>
          </p:nvPr>
        </p:nvSpPr>
        <p:spPr/>
        <p:txBody>
          <a:bodyPr/>
          <a:lstStyle/>
          <a:p>
            <a:r>
              <a:rPr lang="en-US" dirty="0"/>
              <a:t>Use x-y graph and equation to derive losses. Then you as bankers can ask questions and benchmark the data.</a:t>
            </a:r>
          </a:p>
          <a:p>
            <a:r>
              <a:rPr lang="en-US" dirty="0"/>
              <a:t>What questions would you ask</a:t>
            </a:r>
          </a:p>
          <a:p>
            <a:endParaRPr lang="en-US" dirty="0"/>
          </a:p>
        </p:txBody>
      </p:sp>
      <p:sp>
        <p:nvSpPr>
          <p:cNvPr id="4" name="Slide Number Placeholder 3">
            <a:extLst>
              <a:ext uri="{FF2B5EF4-FFF2-40B4-BE49-F238E27FC236}">
                <a16:creationId xmlns:a16="http://schemas.microsoft.com/office/drawing/2014/main" id="{4D890416-A137-D6BB-BF6D-4623EE65AC29}"/>
              </a:ext>
            </a:extLst>
          </p:cNvPr>
          <p:cNvSpPr>
            <a:spLocks noGrp="1"/>
          </p:cNvSpPr>
          <p:nvPr>
            <p:ph type="sldNum" sz="quarter" idx="12"/>
          </p:nvPr>
        </p:nvSpPr>
        <p:spPr/>
        <p:txBody>
          <a:bodyPr/>
          <a:lstStyle/>
          <a:p>
            <a:fld id="{EB241CD2-1E45-42A3-B213-66A034DF9A3B}" type="slidenum">
              <a:rPr lang="en-GB" smtClean="0"/>
              <a:t>53</a:t>
            </a:fld>
            <a:endParaRPr lang="en-GB" dirty="0"/>
          </a:p>
        </p:txBody>
      </p:sp>
      <p:pic>
        <p:nvPicPr>
          <p:cNvPr id="6" name="Picture 5">
            <a:extLst>
              <a:ext uri="{FF2B5EF4-FFF2-40B4-BE49-F238E27FC236}">
                <a16:creationId xmlns:a16="http://schemas.microsoft.com/office/drawing/2014/main" id="{F8ED9DF5-83CA-3746-BCBF-25E7B9809A0B}"/>
              </a:ext>
            </a:extLst>
          </p:cNvPr>
          <p:cNvPicPr>
            <a:picLocks noChangeAspect="1"/>
          </p:cNvPicPr>
          <p:nvPr/>
        </p:nvPicPr>
        <p:blipFill>
          <a:blip r:embed="rId2"/>
          <a:stretch>
            <a:fillRect/>
          </a:stretch>
        </p:blipFill>
        <p:spPr>
          <a:xfrm>
            <a:off x="1528171" y="2083495"/>
            <a:ext cx="5464584" cy="4096869"/>
          </a:xfrm>
          <a:prstGeom prst="rect">
            <a:avLst/>
          </a:prstGeom>
        </p:spPr>
      </p:pic>
      <p:sp>
        <p:nvSpPr>
          <p:cNvPr id="5" name="TextBox 4">
            <a:extLst>
              <a:ext uri="{FF2B5EF4-FFF2-40B4-BE49-F238E27FC236}">
                <a16:creationId xmlns:a16="http://schemas.microsoft.com/office/drawing/2014/main" id="{0E090241-DCCF-E095-29C2-88CF650D61C6}"/>
              </a:ext>
            </a:extLst>
          </p:cNvPr>
          <p:cNvSpPr txBox="1"/>
          <p:nvPr/>
        </p:nvSpPr>
        <p:spPr>
          <a:xfrm>
            <a:off x="165217" y="2485199"/>
            <a:ext cx="1698349" cy="1754326"/>
          </a:xfrm>
          <a:prstGeom prst="rect">
            <a:avLst/>
          </a:prstGeom>
          <a:noFill/>
        </p:spPr>
        <p:txBody>
          <a:bodyPr wrap="square" rtlCol="0">
            <a:spAutoFit/>
          </a:bodyPr>
          <a:lstStyle/>
          <a:p>
            <a:r>
              <a:rPr lang="en-US" dirty="0"/>
              <a:t>Derive the performance ratio at 25 degrees and then compute losses. </a:t>
            </a:r>
          </a:p>
        </p:txBody>
      </p:sp>
      <p:sp>
        <p:nvSpPr>
          <p:cNvPr id="8" name="TextBox 7">
            <a:extLst>
              <a:ext uri="{FF2B5EF4-FFF2-40B4-BE49-F238E27FC236}">
                <a16:creationId xmlns:a16="http://schemas.microsoft.com/office/drawing/2014/main" id="{42203F92-0725-C2F9-3CC7-1C476F0582DE}"/>
              </a:ext>
            </a:extLst>
          </p:cNvPr>
          <p:cNvSpPr txBox="1"/>
          <p:nvPr/>
        </p:nvSpPr>
        <p:spPr>
          <a:xfrm>
            <a:off x="7245626" y="2405270"/>
            <a:ext cx="1593573" cy="1815882"/>
          </a:xfrm>
          <a:prstGeom prst="rect">
            <a:avLst/>
          </a:prstGeom>
          <a:solidFill>
            <a:srgbClr val="FFFF00"/>
          </a:solidFill>
        </p:spPr>
        <p:txBody>
          <a:bodyPr wrap="square" rtlCol="0">
            <a:spAutoFit/>
          </a:bodyPr>
          <a:lstStyle/>
          <a:p>
            <a:r>
              <a:rPr lang="en-US" sz="1400" dirty="0"/>
              <a:t>With temperature coefficient, you can see why AC capacity is less than DC capacity because 1,000 w/m2 and 25 degrees is a fiction</a:t>
            </a:r>
          </a:p>
        </p:txBody>
      </p:sp>
    </p:spTree>
    <p:extLst>
      <p:ext uri="{BB962C8B-B14F-4D97-AF65-F5344CB8AC3E}">
        <p14:creationId xmlns:p14="http://schemas.microsoft.com/office/powerpoint/2010/main" val="3288263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829F2-949B-7FA3-8424-A3E053025124}"/>
              </a:ext>
            </a:extLst>
          </p:cNvPr>
          <p:cNvSpPr>
            <a:spLocks noGrp="1"/>
          </p:cNvSpPr>
          <p:nvPr>
            <p:ph type="title"/>
          </p:nvPr>
        </p:nvSpPr>
        <p:spPr/>
        <p:txBody>
          <a:bodyPr>
            <a:normAutofit fontScale="90000"/>
          </a:bodyPr>
          <a:lstStyle/>
          <a:p>
            <a:r>
              <a:rPr lang="en-US" dirty="0"/>
              <a:t>Detailed Formulas for Solar with Performance Ratio</a:t>
            </a:r>
          </a:p>
        </p:txBody>
      </p:sp>
      <p:sp>
        <p:nvSpPr>
          <p:cNvPr id="3" name="Content Placeholder 2">
            <a:extLst>
              <a:ext uri="{FF2B5EF4-FFF2-40B4-BE49-F238E27FC236}">
                <a16:creationId xmlns:a16="http://schemas.microsoft.com/office/drawing/2014/main" id="{D5F90CD8-FCDD-2ABB-E705-CCBC63066EE9}"/>
              </a:ext>
            </a:extLst>
          </p:cNvPr>
          <p:cNvSpPr>
            <a:spLocks noGrp="1"/>
          </p:cNvSpPr>
          <p:nvPr>
            <p:ph idx="1"/>
          </p:nvPr>
        </p:nvSpPr>
        <p:spPr>
          <a:xfrm>
            <a:off x="304800" y="1379008"/>
            <a:ext cx="8519160" cy="5309659"/>
          </a:xfrm>
        </p:spPr>
        <p:txBody>
          <a:bodyPr>
            <a:normAutofit/>
          </a:bodyPr>
          <a:lstStyle/>
          <a:p>
            <a:pPr marL="342900" indent="-342900">
              <a:buFont typeface="+mj-lt"/>
              <a:buAutoNum type="arabicPeriod"/>
            </a:pPr>
            <a:r>
              <a:rPr lang="en-US" sz="1400" dirty="0"/>
              <a:t>Soiling Losses = Soiling Percent x In Plane Radiation</a:t>
            </a:r>
          </a:p>
          <a:p>
            <a:pPr marL="342900" indent="-342900">
              <a:buFont typeface="+mj-lt"/>
              <a:buAutoNum type="arabicPeriod"/>
            </a:pPr>
            <a:r>
              <a:rPr lang="en-US" sz="1400" dirty="0"/>
              <a:t>Net In Plance radiation = Gross In-plane Radiation – Soiling Losses</a:t>
            </a:r>
          </a:p>
          <a:p>
            <a:pPr marL="342900" indent="-342900">
              <a:buFont typeface="+mj-lt"/>
              <a:buAutoNum type="arabicPeriod"/>
            </a:pPr>
            <a:r>
              <a:rPr lang="en-US" sz="1400" dirty="0"/>
              <a:t>Pantel Temperatre Adjustment =  3% x Gross In Plane Radiation</a:t>
            </a:r>
          </a:p>
          <a:p>
            <a:pPr marL="342900" indent="-342900">
              <a:buFont typeface="+mj-lt"/>
              <a:buAutoNum type="arabicPeriod"/>
            </a:pPr>
            <a:r>
              <a:rPr lang="en-US" sz="1400" dirty="0"/>
              <a:t>Temperature on Pantel = Temperature + Panel Adjustment Temperature</a:t>
            </a:r>
          </a:p>
          <a:p>
            <a:pPr marL="342900" indent="-342900">
              <a:buFont typeface="+mj-lt"/>
              <a:buAutoNum type="arabicPeriod"/>
            </a:pPr>
            <a:r>
              <a:rPr lang="en-US" sz="1400" dirty="0"/>
              <a:t>Temperature versus STC Temperature = Temperature – Temperature on Panel</a:t>
            </a:r>
          </a:p>
          <a:p>
            <a:pPr marL="342900" indent="-342900">
              <a:buFont typeface="+mj-lt"/>
              <a:buAutoNum type="arabicPeriod"/>
            </a:pPr>
            <a:r>
              <a:rPr lang="en-US" sz="1400" dirty="0"/>
              <a:t>Efficiency Effect of Temp = Temperature Coefficient x Temperature Difference</a:t>
            </a:r>
          </a:p>
          <a:p>
            <a:pPr marL="342900" indent="-342900">
              <a:buFont typeface="+mj-lt"/>
              <a:buAutoNum type="arabicPeriod"/>
            </a:pPr>
            <a:r>
              <a:rPr lang="en-US" sz="1400" dirty="0"/>
              <a:t>Temperature Effect = Efficiency Adjustment * In Plane Radiation</a:t>
            </a:r>
          </a:p>
          <a:p>
            <a:pPr marL="342900" indent="-342900">
              <a:buFont typeface="+mj-lt"/>
              <a:buAutoNum type="arabicPeriod"/>
            </a:pPr>
            <a:r>
              <a:rPr lang="en-US" sz="1400" dirty="0"/>
              <a:t>Subtotal  = Irritation – Losses – Temperature Effect</a:t>
            </a:r>
          </a:p>
          <a:p>
            <a:pPr marL="342900" indent="-342900">
              <a:buFont typeface="+mj-lt"/>
              <a:buAutoNum type="arabicPeriod"/>
            </a:pPr>
            <a:r>
              <a:rPr lang="en-US" sz="1400" dirty="0"/>
              <a:t>Other Losses  = Other Loss Percent x Other Loss Percent</a:t>
            </a:r>
          </a:p>
          <a:p>
            <a:pPr marL="342900" indent="-342900">
              <a:buFont typeface="+mj-lt"/>
              <a:buAutoNum type="arabicPeriod"/>
            </a:pPr>
            <a:r>
              <a:rPr lang="en-US" sz="1400" dirty="0"/>
              <a:t>Subtotal = subtotal – Other Losses</a:t>
            </a:r>
          </a:p>
          <a:p>
            <a:pPr marL="342900" indent="-342900">
              <a:buFont typeface="+mj-lt"/>
              <a:buAutoNum type="arabicPeriod"/>
            </a:pPr>
            <a:r>
              <a:rPr lang="en-US" sz="1400" dirty="0"/>
              <a:t>Irradiation STC = 1000</a:t>
            </a:r>
          </a:p>
          <a:p>
            <a:pPr marL="342900" indent="-342900">
              <a:buFont typeface="+mj-lt"/>
              <a:buAutoNum type="arabicPeriod"/>
            </a:pPr>
            <a:r>
              <a:rPr lang="en-US" sz="1400" dirty="0"/>
              <a:t>AC/DC ratio = AC percent x ADC</a:t>
            </a:r>
          </a:p>
          <a:p>
            <a:pPr marL="342900" indent="-342900">
              <a:buFont typeface="+mj-lt"/>
              <a:buAutoNum type="arabicPeriod"/>
            </a:pPr>
            <a:r>
              <a:rPr lang="en-US" sz="1400" dirty="0"/>
              <a:t>Output before Loss =  Minimum (AC Output, subtotal)</a:t>
            </a:r>
          </a:p>
          <a:p>
            <a:pPr marL="342900" indent="-342900">
              <a:buFont typeface="+mj-lt"/>
              <a:buAutoNum type="arabicPeriod"/>
            </a:pPr>
            <a:r>
              <a:rPr lang="en-US" sz="1400" dirty="0"/>
              <a:t>Inverter Loss = Output before loss x Inverter Loss Percent</a:t>
            </a:r>
          </a:p>
          <a:p>
            <a:pPr marL="342900" indent="-342900">
              <a:buFont typeface="+mj-lt"/>
              <a:buAutoNum type="arabicPeriod"/>
            </a:pPr>
            <a:r>
              <a:rPr lang="en-US" sz="1400" dirty="0"/>
              <a:t>Compute financial capacity factor as percent of STC</a:t>
            </a:r>
          </a:p>
          <a:p>
            <a:pPr marL="342900" indent="-342900">
              <a:buFont typeface="+mj-lt"/>
              <a:buAutoNum type="arabicPeriod"/>
            </a:pPr>
            <a:endParaRPr lang="en-US" sz="1400" dirty="0"/>
          </a:p>
          <a:p>
            <a:pPr marL="342900" indent="-342900">
              <a:buFont typeface="+mj-lt"/>
              <a:buAutoNum type="arabicPeriod"/>
            </a:pPr>
            <a:endParaRPr lang="en-US" sz="1400" dirty="0"/>
          </a:p>
        </p:txBody>
      </p:sp>
    </p:spTree>
    <p:extLst>
      <p:ext uri="{BB962C8B-B14F-4D97-AF65-F5344CB8AC3E}">
        <p14:creationId xmlns:p14="http://schemas.microsoft.com/office/powerpoint/2010/main" val="2317696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68CF5-2195-2D5A-ABC6-756AD6AA53AD}"/>
              </a:ext>
            </a:extLst>
          </p:cNvPr>
          <p:cNvSpPr>
            <a:spLocks noGrp="1"/>
          </p:cNvSpPr>
          <p:nvPr>
            <p:ph type="title"/>
          </p:nvPr>
        </p:nvSpPr>
        <p:spPr/>
        <p:txBody>
          <a:bodyPr>
            <a:normAutofit fontScale="90000"/>
          </a:bodyPr>
          <a:lstStyle/>
          <a:p>
            <a:r>
              <a:rPr lang="en-US" dirty="0"/>
              <a:t>Detailed Solar Analysis with Temperature Adjustment</a:t>
            </a:r>
          </a:p>
        </p:txBody>
      </p:sp>
      <p:sp>
        <p:nvSpPr>
          <p:cNvPr id="3" name="Content Placeholder 2">
            <a:extLst>
              <a:ext uri="{FF2B5EF4-FFF2-40B4-BE49-F238E27FC236}">
                <a16:creationId xmlns:a16="http://schemas.microsoft.com/office/drawing/2014/main" id="{DD310022-8F33-4AD7-6620-997EE21A6E73}"/>
              </a:ext>
            </a:extLst>
          </p:cNvPr>
          <p:cNvSpPr>
            <a:spLocks noGrp="1"/>
          </p:cNvSpPr>
          <p:nvPr>
            <p:ph idx="1"/>
          </p:nvPr>
        </p:nvSpPr>
        <p:spPr/>
        <p:txBody>
          <a:bodyPr/>
          <a:lstStyle/>
          <a:p>
            <a:r>
              <a:rPr lang="en-US" dirty="0"/>
              <a:t>Illustration of doing the solar analysis by yourself to understand the details</a:t>
            </a:r>
          </a:p>
          <a:p>
            <a:endParaRPr lang="en-US" dirty="0"/>
          </a:p>
        </p:txBody>
      </p:sp>
      <p:pic>
        <p:nvPicPr>
          <p:cNvPr id="5" name="Picture 4">
            <a:extLst>
              <a:ext uri="{FF2B5EF4-FFF2-40B4-BE49-F238E27FC236}">
                <a16:creationId xmlns:a16="http://schemas.microsoft.com/office/drawing/2014/main" id="{DD87EB44-C132-B820-CB02-BA9CBAB62F8F}"/>
              </a:ext>
            </a:extLst>
          </p:cNvPr>
          <p:cNvPicPr>
            <a:picLocks noChangeAspect="1"/>
          </p:cNvPicPr>
          <p:nvPr/>
        </p:nvPicPr>
        <p:blipFill>
          <a:blip r:embed="rId2"/>
          <a:stretch>
            <a:fillRect/>
          </a:stretch>
        </p:blipFill>
        <p:spPr>
          <a:xfrm>
            <a:off x="152400" y="1845501"/>
            <a:ext cx="8823960" cy="3802824"/>
          </a:xfrm>
          <a:prstGeom prst="rect">
            <a:avLst/>
          </a:prstGeom>
        </p:spPr>
      </p:pic>
      <p:sp>
        <p:nvSpPr>
          <p:cNvPr id="6" name="TextBox 5">
            <a:extLst>
              <a:ext uri="{FF2B5EF4-FFF2-40B4-BE49-F238E27FC236}">
                <a16:creationId xmlns:a16="http://schemas.microsoft.com/office/drawing/2014/main" id="{23E13FB0-CA33-4E00-6435-F8338E0B8A15}"/>
              </a:ext>
            </a:extLst>
          </p:cNvPr>
          <p:cNvSpPr txBox="1"/>
          <p:nvPr/>
        </p:nvSpPr>
        <p:spPr>
          <a:xfrm>
            <a:off x="1828800" y="6071617"/>
            <a:ext cx="4622800" cy="369332"/>
          </a:xfrm>
          <a:prstGeom prst="rect">
            <a:avLst/>
          </a:prstGeom>
          <a:solidFill>
            <a:srgbClr val="FFFF00"/>
          </a:solidFill>
        </p:spPr>
        <p:txBody>
          <a:bodyPr wrap="square" rtlCol="0">
            <a:spAutoFit/>
          </a:bodyPr>
          <a:lstStyle/>
          <a:p>
            <a:r>
              <a:rPr lang="en-US" dirty="0"/>
              <a:t>Find the file named hourly equations</a:t>
            </a:r>
          </a:p>
        </p:txBody>
      </p:sp>
    </p:spTree>
    <p:extLst>
      <p:ext uri="{BB962C8B-B14F-4D97-AF65-F5344CB8AC3E}">
        <p14:creationId xmlns:p14="http://schemas.microsoft.com/office/powerpoint/2010/main" val="20830680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BEA5D-215F-876B-86F4-43BE4D13E9B9}"/>
              </a:ext>
            </a:extLst>
          </p:cNvPr>
          <p:cNvSpPr>
            <a:spLocks noGrp="1"/>
          </p:cNvSpPr>
          <p:nvPr>
            <p:ph type="title"/>
          </p:nvPr>
        </p:nvSpPr>
        <p:spPr/>
        <p:txBody>
          <a:bodyPr/>
          <a:lstStyle/>
          <a:p>
            <a:r>
              <a:rPr lang="en-US" dirty="0"/>
              <a:t>Capacity Factor with and without PR</a:t>
            </a:r>
          </a:p>
        </p:txBody>
      </p:sp>
      <p:sp>
        <p:nvSpPr>
          <p:cNvPr id="3" name="Content Placeholder 2">
            <a:extLst>
              <a:ext uri="{FF2B5EF4-FFF2-40B4-BE49-F238E27FC236}">
                <a16:creationId xmlns:a16="http://schemas.microsoft.com/office/drawing/2014/main" id="{986E94EF-9728-7F6C-5644-E4ECFF236749}"/>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AC09F781-9F8A-D7F5-BA6E-0114F1A457FF}"/>
              </a:ext>
            </a:extLst>
          </p:cNvPr>
          <p:cNvSpPr>
            <a:spLocks noGrp="1"/>
          </p:cNvSpPr>
          <p:nvPr>
            <p:ph type="sldNum" sz="quarter" idx="12"/>
          </p:nvPr>
        </p:nvSpPr>
        <p:spPr/>
        <p:txBody>
          <a:bodyPr/>
          <a:lstStyle/>
          <a:p>
            <a:fld id="{EB241CD2-1E45-42A3-B213-66A034DF9A3B}" type="slidenum">
              <a:rPr lang="en-GB" smtClean="0"/>
              <a:t>56</a:t>
            </a:fld>
            <a:endParaRPr lang="en-GB" dirty="0"/>
          </a:p>
        </p:txBody>
      </p:sp>
      <p:pic>
        <p:nvPicPr>
          <p:cNvPr id="6" name="Picture 5">
            <a:extLst>
              <a:ext uri="{FF2B5EF4-FFF2-40B4-BE49-F238E27FC236}">
                <a16:creationId xmlns:a16="http://schemas.microsoft.com/office/drawing/2014/main" id="{CF49E806-8FDE-A9E0-8880-F6DF43D21E79}"/>
              </a:ext>
            </a:extLst>
          </p:cNvPr>
          <p:cNvPicPr>
            <a:picLocks noChangeAspect="1"/>
          </p:cNvPicPr>
          <p:nvPr/>
        </p:nvPicPr>
        <p:blipFill>
          <a:blip r:embed="rId2"/>
          <a:stretch>
            <a:fillRect/>
          </a:stretch>
        </p:blipFill>
        <p:spPr>
          <a:xfrm>
            <a:off x="2025493" y="1412424"/>
            <a:ext cx="7052720" cy="5139752"/>
          </a:xfrm>
          <a:prstGeom prst="rect">
            <a:avLst/>
          </a:prstGeom>
        </p:spPr>
      </p:pic>
      <p:sp>
        <p:nvSpPr>
          <p:cNvPr id="7" name="TextBox 6">
            <a:extLst>
              <a:ext uri="{FF2B5EF4-FFF2-40B4-BE49-F238E27FC236}">
                <a16:creationId xmlns:a16="http://schemas.microsoft.com/office/drawing/2014/main" id="{893EA623-380B-C888-415A-F8EDE02D8DB9}"/>
              </a:ext>
            </a:extLst>
          </p:cNvPr>
          <p:cNvSpPr txBox="1"/>
          <p:nvPr/>
        </p:nvSpPr>
        <p:spPr>
          <a:xfrm>
            <a:off x="239013" y="2648286"/>
            <a:ext cx="1593573" cy="1815882"/>
          </a:xfrm>
          <a:prstGeom prst="rect">
            <a:avLst/>
          </a:prstGeom>
          <a:solidFill>
            <a:srgbClr val="FFFF00"/>
          </a:solidFill>
        </p:spPr>
        <p:txBody>
          <a:bodyPr wrap="square" rtlCol="0">
            <a:spAutoFit/>
          </a:bodyPr>
          <a:lstStyle/>
          <a:p>
            <a:r>
              <a:rPr lang="en-US" sz="1400" dirty="0"/>
              <a:t>With temperature coefficient, you can see why AC capacity is less than DC capacity because 1,000 w/m2 and 25 degrees is a fiction</a:t>
            </a:r>
          </a:p>
        </p:txBody>
      </p:sp>
    </p:spTree>
    <p:extLst>
      <p:ext uri="{BB962C8B-B14F-4D97-AF65-F5344CB8AC3E}">
        <p14:creationId xmlns:p14="http://schemas.microsoft.com/office/powerpoint/2010/main" val="1540052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7BFC7-755A-465D-5F4C-85B49116F02B}"/>
              </a:ext>
            </a:extLst>
          </p:cNvPr>
          <p:cNvSpPr>
            <a:spLocks noGrp="1"/>
          </p:cNvSpPr>
          <p:nvPr>
            <p:ph type="title"/>
          </p:nvPr>
        </p:nvSpPr>
        <p:spPr/>
        <p:txBody>
          <a:bodyPr/>
          <a:lstStyle/>
          <a:p>
            <a:r>
              <a:rPr lang="en-US" dirty="0"/>
              <a:t>Incorporate Detail of Solar</a:t>
            </a:r>
          </a:p>
        </p:txBody>
      </p:sp>
      <p:sp>
        <p:nvSpPr>
          <p:cNvPr id="3" name="Content Placeholder 2">
            <a:extLst>
              <a:ext uri="{FF2B5EF4-FFF2-40B4-BE49-F238E27FC236}">
                <a16:creationId xmlns:a16="http://schemas.microsoft.com/office/drawing/2014/main" id="{0A1ABCC8-FC19-11B1-231A-717B06E4701D}"/>
              </a:ext>
            </a:extLst>
          </p:cNvPr>
          <p:cNvSpPr>
            <a:spLocks noGrp="1"/>
          </p:cNvSpPr>
          <p:nvPr>
            <p:ph idx="1"/>
          </p:nvPr>
        </p:nvSpPr>
        <p:spPr/>
        <p:txBody>
          <a:bodyPr>
            <a:normAutofit/>
          </a:bodyPr>
          <a:lstStyle/>
          <a:p>
            <a:r>
              <a:rPr lang="en-US" sz="2000" dirty="0"/>
              <a:t>Add 15 columns</a:t>
            </a:r>
          </a:p>
          <a:p>
            <a:r>
              <a:rPr lang="en-US" sz="2000" dirty="0"/>
              <a:t>Soiling Loss Assumption: 2.8%</a:t>
            </a:r>
          </a:p>
          <a:p>
            <a:r>
              <a:rPr lang="en-US" sz="2000" dirty="0"/>
              <a:t>Factor for Increase in Temperature on Panel (% of irradiation) – 3%</a:t>
            </a:r>
          </a:p>
          <a:p>
            <a:r>
              <a:rPr lang="en-US" sz="2000" dirty="0"/>
              <a:t>Temperature Coefficient Percent Efficiency/(Panel Temp-25): -.41% </a:t>
            </a:r>
          </a:p>
          <a:p>
            <a:r>
              <a:rPr lang="en-US" sz="2000" dirty="0"/>
              <a:t>Other Wiring Losses: 2.9%</a:t>
            </a:r>
          </a:p>
          <a:p>
            <a:r>
              <a:rPr lang="en-US" sz="2000" dirty="0"/>
              <a:t>AC to DC ratio: 80%</a:t>
            </a:r>
          </a:p>
          <a:p>
            <a:r>
              <a:rPr lang="en-US" sz="2000" dirty="0"/>
              <a:t>Inverter Losses: 3%</a:t>
            </a:r>
          </a:p>
          <a:p>
            <a:endParaRPr lang="en-US" sz="2000" dirty="0"/>
          </a:p>
          <a:p>
            <a:endParaRPr lang="en-US" sz="2000" dirty="0"/>
          </a:p>
        </p:txBody>
      </p:sp>
      <p:sp>
        <p:nvSpPr>
          <p:cNvPr id="4" name="TextBox 3">
            <a:extLst>
              <a:ext uri="{FF2B5EF4-FFF2-40B4-BE49-F238E27FC236}">
                <a16:creationId xmlns:a16="http://schemas.microsoft.com/office/drawing/2014/main" id="{6BA107C9-E115-DF08-762D-662470BED0C5}"/>
              </a:ext>
            </a:extLst>
          </p:cNvPr>
          <p:cNvSpPr txBox="1"/>
          <p:nvPr/>
        </p:nvSpPr>
        <p:spPr>
          <a:xfrm>
            <a:off x="4164496" y="3334578"/>
            <a:ext cx="3761961" cy="1477328"/>
          </a:xfrm>
          <a:prstGeom prst="rect">
            <a:avLst/>
          </a:prstGeom>
          <a:solidFill>
            <a:srgbClr val="FFFF00"/>
          </a:solidFill>
        </p:spPr>
        <p:txBody>
          <a:bodyPr wrap="square" rtlCol="0">
            <a:spAutoFit/>
          </a:bodyPr>
          <a:lstStyle/>
          <a:p>
            <a:r>
              <a:rPr lang="en-US" dirty="0"/>
              <a:t>Exercise – play around with 3% temperature adjustment, loss ratio and the temperature coefficient and be able to question the PR of the developer.</a:t>
            </a:r>
          </a:p>
        </p:txBody>
      </p:sp>
    </p:spTree>
    <p:extLst>
      <p:ext uri="{BB962C8B-B14F-4D97-AF65-F5344CB8AC3E}">
        <p14:creationId xmlns:p14="http://schemas.microsoft.com/office/powerpoint/2010/main" val="2236069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02AC-1925-D15D-59CF-27F78F7B84A5}"/>
              </a:ext>
            </a:extLst>
          </p:cNvPr>
          <p:cNvSpPr>
            <a:spLocks noGrp="1"/>
          </p:cNvSpPr>
          <p:nvPr>
            <p:ph type="title"/>
          </p:nvPr>
        </p:nvSpPr>
        <p:spPr/>
        <p:txBody>
          <a:bodyPr/>
          <a:lstStyle/>
          <a:p>
            <a:r>
              <a:rPr lang="en-US" dirty="0"/>
              <a:t>Data on Hourly Irradiation</a:t>
            </a:r>
          </a:p>
        </p:txBody>
      </p:sp>
      <p:sp>
        <p:nvSpPr>
          <p:cNvPr id="3" name="Content Placeholder 2">
            <a:extLst>
              <a:ext uri="{FF2B5EF4-FFF2-40B4-BE49-F238E27FC236}">
                <a16:creationId xmlns:a16="http://schemas.microsoft.com/office/drawing/2014/main" id="{0F10BF5E-9418-00D9-189B-CBD842E36D3E}"/>
              </a:ext>
            </a:extLst>
          </p:cNvPr>
          <p:cNvSpPr>
            <a:spLocks noGrp="1"/>
          </p:cNvSpPr>
          <p:nvPr>
            <p:ph idx="1"/>
          </p:nvPr>
        </p:nvSpPr>
        <p:spPr/>
        <p:txBody>
          <a:bodyPr/>
          <a:lstStyle/>
          <a:p>
            <a:r>
              <a:rPr lang="en-US" dirty="0"/>
              <a:t>The data input locations in the model were somewhat clear in the prior analysis. The screenshot below shows the hourly irradiation data from PVGIS for different locations is used. We have used the latest year from the PVGIS data.</a:t>
            </a:r>
          </a:p>
          <a:p>
            <a:endParaRPr lang="en-US" dirty="0"/>
          </a:p>
          <a:p>
            <a:endParaRPr lang="en-US" dirty="0"/>
          </a:p>
        </p:txBody>
      </p:sp>
      <p:pic>
        <p:nvPicPr>
          <p:cNvPr id="5" name="Picture 4">
            <a:extLst>
              <a:ext uri="{FF2B5EF4-FFF2-40B4-BE49-F238E27FC236}">
                <a16:creationId xmlns:a16="http://schemas.microsoft.com/office/drawing/2014/main" id="{EA1BE9B1-D1C9-8979-ED8A-798E544247EA}"/>
              </a:ext>
            </a:extLst>
          </p:cNvPr>
          <p:cNvPicPr>
            <a:picLocks noChangeAspect="1"/>
          </p:cNvPicPr>
          <p:nvPr/>
        </p:nvPicPr>
        <p:blipFill>
          <a:blip r:embed="rId2"/>
          <a:stretch>
            <a:fillRect/>
          </a:stretch>
        </p:blipFill>
        <p:spPr>
          <a:xfrm>
            <a:off x="221672" y="2286965"/>
            <a:ext cx="8700655" cy="3788688"/>
          </a:xfrm>
          <a:prstGeom prst="rect">
            <a:avLst/>
          </a:prstGeom>
        </p:spPr>
      </p:pic>
    </p:spTree>
    <p:extLst>
      <p:ext uri="{BB962C8B-B14F-4D97-AF65-F5344CB8AC3E}">
        <p14:creationId xmlns:p14="http://schemas.microsoft.com/office/powerpoint/2010/main" val="11887925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D0023-D255-B2FC-A6D1-D7883575A2E1}"/>
              </a:ext>
            </a:extLst>
          </p:cNvPr>
          <p:cNvSpPr>
            <a:spLocks noGrp="1"/>
          </p:cNvSpPr>
          <p:nvPr>
            <p:ph type="ctrTitle"/>
          </p:nvPr>
        </p:nvSpPr>
        <p:spPr>
          <a:xfrm>
            <a:off x="597728" y="2308043"/>
            <a:ext cx="5586504" cy="2100327"/>
          </a:xfrm>
        </p:spPr>
        <p:txBody>
          <a:bodyPr/>
          <a:lstStyle/>
          <a:p>
            <a:r>
              <a:rPr lang="en-US" dirty="0"/>
              <a:t>Renewable Energy from Wind</a:t>
            </a:r>
          </a:p>
        </p:txBody>
      </p:sp>
    </p:spTree>
    <p:extLst>
      <p:ext uri="{BB962C8B-B14F-4D97-AF65-F5344CB8AC3E}">
        <p14:creationId xmlns:p14="http://schemas.microsoft.com/office/powerpoint/2010/main" val="418737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68BA1-620A-B38C-DE58-FCB8F4E29D75}"/>
              </a:ext>
            </a:extLst>
          </p:cNvPr>
          <p:cNvSpPr>
            <a:spLocks noGrp="1"/>
          </p:cNvSpPr>
          <p:nvPr>
            <p:ph type="title"/>
          </p:nvPr>
        </p:nvSpPr>
        <p:spPr/>
        <p:txBody>
          <a:bodyPr/>
          <a:lstStyle/>
          <a:p>
            <a:r>
              <a:rPr lang="en-US" dirty="0"/>
              <a:t>Course Structure - Continued</a:t>
            </a:r>
          </a:p>
        </p:txBody>
      </p:sp>
      <p:sp>
        <p:nvSpPr>
          <p:cNvPr id="3" name="Content Placeholder 2">
            <a:extLst>
              <a:ext uri="{FF2B5EF4-FFF2-40B4-BE49-F238E27FC236}">
                <a16:creationId xmlns:a16="http://schemas.microsoft.com/office/drawing/2014/main" id="{6219ECF4-C616-6560-B0F6-BA5C10D2055A}"/>
              </a:ext>
            </a:extLst>
          </p:cNvPr>
          <p:cNvSpPr>
            <a:spLocks noGrp="1"/>
          </p:cNvSpPr>
          <p:nvPr>
            <p:ph idx="1"/>
          </p:nvPr>
        </p:nvSpPr>
        <p:spPr/>
        <p:txBody>
          <a:bodyPr>
            <a:normAutofit/>
          </a:bodyPr>
          <a:lstStyle/>
          <a:p>
            <a:r>
              <a:rPr lang="en-US" sz="1800" dirty="0"/>
              <a:t>Part 4: Integration of Renewable with Demand</a:t>
            </a:r>
          </a:p>
          <a:p>
            <a:pPr lvl="1"/>
            <a:r>
              <a:rPr lang="en-US" sz="1600" dirty="0"/>
              <a:t>Ancillary services problem from renewable energy</a:t>
            </a:r>
          </a:p>
          <a:p>
            <a:pPr lvl="1"/>
            <a:r>
              <a:rPr lang="en-US" sz="1600" dirty="0"/>
              <a:t>Bulk power movement to high load hours</a:t>
            </a:r>
          </a:p>
          <a:p>
            <a:pPr lvl="1"/>
            <a:r>
              <a:rPr lang="en-US" sz="1600" dirty="0"/>
              <a:t>Duck Curve</a:t>
            </a:r>
          </a:p>
          <a:p>
            <a:pPr lvl="1"/>
            <a:r>
              <a:rPr lang="en-US" sz="1600" dirty="0"/>
              <a:t>Battery use cases </a:t>
            </a:r>
          </a:p>
          <a:p>
            <a:pPr lvl="1"/>
            <a:r>
              <a:rPr lang="en-US" sz="1600" dirty="0"/>
              <a:t>Simulation of Surplus Solar for Battery Discharge – Abu Dhabi Case Study</a:t>
            </a:r>
          </a:p>
          <a:p>
            <a:r>
              <a:rPr lang="en-US" sz="1800" dirty="0"/>
              <a:t>Part 5: Characteristics of Batteries and Financing with Battery PPA</a:t>
            </a:r>
          </a:p>
          <a:p>
            <a:pPr lvl="1"/>
            <a:r>
              <a:rPr lang="en-US" sz="1600" dirty="0"/>
              <a:t>Battery Characteristics and Operation Parameters</a:t>
            </a:r>
          </a:p>
          <a:p>
            <a:pPr lvl="1"/>
            <a:r>
              <a:rPr lang="en-US" sz="1600" dirty="0"/>
              <a:t>Battery PPA versus Solar PPA</a:t>
            </a:r>
          </a:p>
          <a:p>
            <a:pPr lvl="1"/>
            <a:r>
              <a:rPr lang="en-US" sz="1600" dirty="0"/>
              <a:t>Battery PPA provisions and Risk Analysis for Credit</a:t>
            </a:r>
          </a:p>
          <a:p>
            <a:r>
              <a:rPr lang="en-US" sz="1800" dirty="0"/>
              <a:t>Part 6: Review of Financial Models</a:t>
            </a:r>
          </a:p>
          <a:p>
            <a:pPr lvl="1"/>
            <a:r>
              <a:rPr lang="en-US" sz="1600" dirty="0"/>
              <a:t>Understand Model Structure and Get Rid of Intimidation</a:t>
            </a:r>
          </a:p>
          <a:p>
            <a:pPr lvl="1"/>
            <a:r>
              <a:rPr lang="en-US" sz="1600" dirty="0"/>
              <a:t>Using Models for Debt Structuring</a:t>
            </a:r>
          </a:p>
          <a:p>
            <a:pPr lvl="1"/>
            <a:r>
              <a:rPr lang="en-US" sz="1600" dirty="0"/>
              <a:t>Using Models for Risk Analysis</a:t>
            </a:r>
          </a:p>
          <a:p>
            <a:pPr lvl="1"/>
            <a:r>
              <a:rPr lang="en-US" sz="1600" dirty="0"/>
              <a:t>Working through Selected Equations in Models</a:t>
            </a:r>
          </a:p>
          <a:p>
            <a:pPr lvl="1"/>
            <a:endParaRPr lang="en-US" sz="1600" dirty="0"/>
          </a:p>
          <a:p>
            <a:pPr lvl="1"/>
            <a:endParaRPr lang="en-US" sz="1600" dirty="0"/>
          </a:p>
          <a:p>
            <a:pPr lvl="1"/>
            <a:endParaRPr lang="en-US" sz="1600" dirty="0"/>
          </a:p>
        </p:txBody>
      </p:sp>
      <p:sp>
        <p:nvSpPr>
          <p:cNvPr id="4" name="Slide Number Placeholder 3">
            <a:extLst>
              <a:ext uri="{FF2B5EF4-FFF2-40B4-BE49-F238E27FC236}">
                <a16:creationId xmlns:a16="http://schemas.microsoft.com/office/drawing/2014/main" id="{7F4BA4C4-FC66-71CB-F186-9A4EBEB70466}"/>
              </a:ext>
            </a:extLst>
          </p:cNvPr>
          <p:cNvSpPr>
            <a:spLocks noGrp="1"/>
          </p:cNvSpPr>
          <p:nvPr>
            <p:ph type="sldNum" sz="quarter" idx="12"/>
          </p:nvPr>
        </p:nvSpPr>
        <p:spPr/>
        <p:txBody>
          <a:bodyPr/>
          <a:lstStyle/>
          <a:p>
            <a:fld id="{EB241CD2-1E45-42A3-B213-66A034DF9A3B}" type="slidenum">
              <a:rPr lang="en-GB" smtClean="0"/>
              <a:t>6</a:t>
            </a:fld>
            <a:endParaRPr lang="en-GB" dirty="0"/>
          </a:p>
        </p:txBody>
      </p:sp>
    </p:spTree>
    <p:extLst>
      <p:ext uri="{BB962C8B-B14F-4D97-AF65-F5344CB8AC3E}">
        <p14:creationId xmlns:p14="http://schemas.microsoft.com/office/powerpoint/2010/main" val="11257014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5A4C9-BB3E-4155-A5BE-608D03CFFE71}"/>
              </a:ext>
            </a:extLst>
          </p:cNvPr>
          <p:cNvSpPr>
            <a:spLocks noGrp="1"/>
          </p:cNvSpPr>
          <p:nvPr>
            <p:ph type="title"/>
          </p:nvPr>
        </p:nvSpPr>
        <p:spPr/>
        <p:txBody>
          <a:bodyPr/>
          <a:lstStyle/>
          <a:p>
            <a:r>
              <a:rPr lang="en-029" dirty="0"/>
              <a:t>General From World Wind Map</a:t>
            </a:r>
          </a:p>
        </p:txBody>
      </p:sp>
      <p:pic>
        <p:nvPicPr>
          <p:cNvPr id="4" name="Content Placeholder 3">
            <a:extLst>
              <a:ext uri="{FF2B5EF4-FFF2-40B4-BE49-F238E27FC236}">
                <a16:creationId xmlns:a16="http://schemas.microsoft.com/office/drawing/2014/main" id="{0DDFF60E-6C80-4DA8-859E-00EE06D5D36F}"/>
              </a:ext>
            </a:extLst>
          </p:cNvPr>
          <p:cNvPicPr>
            <a:picLocks noGrp="1" noChangeAspect="1"/>
          </p:cNvPicPr>
          <p:nvPr>
            <p:ph idx="1"/>
          </p:nvPr>
        </p:nvPicPr>
        <p:blipFill>
          <a:blip r:embed="rId2"/>
          <a:stretch>
            <a:fillRect/>
          </a:stretch>
        </p:blipFill>
        <p:spPr>
          <a:xfrm>
            <a:off x="247048" y="1957648"/>
            <a:ext cx="8316913" cy="4019290"/>
          </a:xfrm>
          <a:prstGeom prst="rect">
            <a:avLst/>
          </a:prstGeom>
        </p:spPr>
      </p:pic>
      <p:sp>
        <p:nvSpPr>
          <p:cNvPr id="3" name="Text Placeholder 2">
            <a:extLst>
              <a:ext uri="{FF2B5EF4-FFF2-40B4-BE49-F238E27FC236}">
                <a16:creationId xmlns:a16="http://schemas.microsoft.com/office/drawing/2014/main" id="{56EF4AE0-DB7E-4A9E-0178-B14B275CC326}"/>
              </a:ext>
            </a:extLst>
          </p:cNvPr>
          <p:cNvSpPr>
            <a:spLocks noGrp="1"/>
          </p:cNvSpPr>
          <p:nvPr>
            <p:ph type="body" sz="quarter" idx="4294967295"/>
          </p:nvPr>
        </p:nvSpPr>
        <p:spPr>
          <a:xfrm>
            <a:off x="0" y="1060450"/>
            <a:ext cx="8470900" cy="4916488"/>
          </a:xfrm>
        </p:spPr>
        <p:txBody>
          <a:bodyPr/>
          <a:lstStyle/>
          <a:p>
            <a:r>
              <a:rPr lang="en-US" dirty="0"/>
              <a:t>Google world wind map</a:t>
            </a:r>
          </a:p>
          <a:p>
            <a:r>
              <a:rPr lang="en-US" dirty="0"/>
              <a:t>Change to meters per second</a:t>
            </a:r>
          </a:p>
        </p:txBody>
      </p:sp>
    </p:spTree>
    <p:extLst>
      <p:ext uri="{BB962C8B-B14F-4D97-AF65-F5344CB8AC3E}">
        <p14:creationId xmlns:p14="http://schemas.microsoft.com/office/powerpoint/2010/main" val="2703232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5294-C3BA-B903-379D-B6CAE2DB41E1}"/>
              </a:ext>
            </a:extLst>
          </p:cNvPr>
          <p:cNvSpPr>
            <a:spLocks noGrp="1"/>
          </p:cNvSpPr>
          <p:nvPr>
            <p:ph type="title"/>
          </p:nvPr>
        </p:nvSpPr>
        <p:spPr/>
        <p:txBody>
          <a:bodyPr/>
          <a:lstStyle/>
          <a:p>
            <a:r>
              <a:rPr lang="en-US" dirty="0"/>
              <a:t>Global Wind Atlas</a:t>
            </a:r>
          </a:p>
        </p:txBody>
      </p:sp>
      <p:sp>
        <p:nvSpPr>
          <p:cNvPr id="4" name="Content Placeholder 3">
            <a:extLst>
              <a:ext uri="{FF2B5EF4-FFF2-40B4-BE49-F238E27FC236}">
                <a16:creationId xmlns:a16="http://schemas.microsoft.com/office/drawing/2014/main" id="{BF24E3A4-ED84-053B-4E39-5844B9369269}"/>
              </a:ext>
            </a:extLst>
          </p:cNvPr>
          <p:cNvSpPr>
            <a:spLocks noGrp="1"/>
          </p:cNvSpPr>
          <p:nvPr>
            <p:ph idx="1"/>
          </p:nvPr>
        </p:nvSpPr>
        <p:spPr/>
        <p:txBody>
          <a:bodyPr/>
          <a:lstStyle/>
          <a:p>
            <a:r>
              <a:rPr lang="en-US" dirty="0"/>
              <a:t>Difficult to work with and controversial.</a:t>
            </a:r>
          </a:p>
          <a:p>
            <a:endParaRPr lang="en-US" dirty="0"/>
          </a:p>
        </p:txBody>
      </p:sp>
      <p:pic>
        <p:nvPicPr>
          <p:cNvPr id="7" name="Picture 6">
            <a:extLst>
              <a:ext uri="{FF2B5EF4-FFF2-40B4-BE49-F238E27FC236}">
                <a16:creationId xmlns:a16="http://schemas.microsoft.com/office/drawing/2014/main" id="{85AF5799-1590-7FEE-8F9C-D2360AADD5B5}"/>
              </a:ext>
            </a:extLst>
          </p:cNvPr>
          <p:cNvPicPr>
            <a:picLocks noChangeAspect="1"/>
          </p:cNvPicPr>
          <p:nvPr/>
        </p:nvPicPr>
        <p:blipFill>
          <a:blip r:embed="rId2"/>
          <a:stretch>
            <a:fillRect/>
          </a:stretch>
        </p:blipFill>
        <p:spPr>
          <a:xfrm>
            <a:off x="2372627" y="2109925"/>
            <a:ext cx="4801258" cy="3985382"/>
          </a:xfrm>
          <a:prstGeom prst="rect">
            <a:avLst/>
          </a:prstGeom>
        </p:spPr>
      </p:pic>
    </p:spTree>
    <p:extLst>
      <p:ext uri="{BB962C8B-B14F-4D97-AF65-F5344CB8AC3E}">
        <p14:creationId xmlns:p14="http://schemas.microsoft.com/office/powerpoint/2010/main" val="3890010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76A0E-0CEE-5516-8917-B4B69FE99790}"/>
              </a:ext>
            </a:extLst>
          </p:cNvPr>
          <p:cNvSpPr>
            <a:spLocks noGrp="1"/>
          </p:cNvSpPr>
          <p:nvPr>
            <p:ph type="title"/>
          </p:nvPr>
        </p:nvSpPr>
        <p:spPr/>
        <p:txBody>
          <a:bodyPr/>
          <a:lstStyle/>
          <a:p>
            <a:r>
              <a:rPr lang="en-US" dirty="0"/>
              <a:t>Solar and Wind in Oman (Wind is Offshore)</a:t>
            </a:r>
          </a:p>
        </p:txBody>
      </p:sp>
      <p:sp>
        <p:nvSpPr>
          <p:cNvPr id="3" name="Content Placeholder 2">
            <a:extLst>
              <a:ext uri="{FF2B5EF4-FFF2-40B4-BE49-F238E27FC236}">
                <a16:creationId xmlns:a16="http://schemas.microsoft.com/office/drawing/2014/main" id="{EE40ED99-0153-6B10-F5D0-FF5DD25E8A82}"/>
              </a:ext>
            </a:extLst>
          </p:cNvPr>
          <p:cNvSpPr>
            <a:spLocks noGrp="1"/>
          </p:cNvSpPr>
          <p:nvPr>
            <p:ph idx="1"/>
          </p:nvPr>
        </p:nvSpPr>
        <p:spPr>
          <a:xfrm>
            <a:off x="89452" y="1199735"/>
            <a:ext cx="1449309" cy="4738895"/>
          </a:xfrm>
        </p:spPr>
        <p:txBody>
          <a:bodyPr/>
          <a:lstStyle/>
          <a:p>
            <a:pPr algn="l"/>
            <a:r>
              <a:rPr lang="en-US" dirty="0"/>
              <a:t>More changes without constant pattern for wind</a:t>
            </a:r>
          </a:p>
          <a:p>
            <a:pPr algn="l"/>
            <a:r>
              <a:rPr lang="en-US" dirty="0"/>
              <a:t>Go to the single year file to work with the data.</a:t>
            </a:r>
          </a:p>
        </p:txBody>
      </p:sp>
      <p:sp>
        <p:nvSpPr>
          <p:cNvPr id="4" name="Slide Number Placeholder 3">
            <a:extLst>
              <a:ext uri="{FF2B5EF4-FFF2-40B4-BE49-F238E27FC236}">
                <a16:creationId xmlns:a16="http://schemas.microsoft.com/office/drawing/2014/main" id="{B0BFC51E-9BA4-FF54-89C2-6FB415751017}"/>
              </a:ext>
            </a:extLst>
          </p:cNvPr>
          <p:cNvSpPr>
            <a:spLocks noGrp="1"/>
          </p:cNvSpPr>
          <p:nvPr>
            <p:ph type="sldNum" sz="quarter" idx="12"/>
          </p:nvPr>
        </p:nvSpPr>
        <p:spPr/>
        <p:txBody>
          <a:bodyPr/>
          <a:lstStyle/>
          <a:p>
            <a:fld id="{EB241CD2-1E45-42A3-B213-66A034DF9A3B}" type="slidenum">
              <a:rPr lang="en-GB" smtClean="0"/>
              <a:t>62</a:t>
            </a:fld>
            <a:endParaRPr lang="en-GB" dirty="0"/>
          </a:p>
        </p:txBody>
      </p:sp>
      <p:pic>
        <p:nvPicPr>
          <p:cNvPr id="9" name="Picture 8">
            <a:extLst>
              <a:ext uri="{FF2B5EF4-FFF2-40B4-BE49-F238E27FC236}">
                <a16:creationId xmlns:a16="http://schemas.microsoft.com/office/drawing/2014/main" id="{AA6F34A6-7830-3E0F-69BE-841D36CEA6CF}"/>
              </a:ext>
            </a:extLst>
          </p:cNvPr>
          <p:cNvPicPr>
            <a:picLocks noChangeAspect="1"/>
          </p:cNvPicPr>
          <p:nvPr/>
        </p:nvPicPr>
        <p:blipFill>
          <a:blip r:embed="rId2"/>
          <a:stretch>
            <a:fillRect/>
          </a:stretch>
        </p:blipFill>
        <p:spPr>
          <a:xfrm>
            <a:off x="1646767" y="1406387"/>
            <a:ext cx="7323297" cy="5344027"/>
          </a:xfrm>
          <a:prstGeom prst="rect">
            <a:avLst/>
          </a:prstGeom>
        </p:spPr>
      </p:pic>
    </p:spTree>
    <p:extLst>
      <p:ext uri="{BB962C8B-B14F-4D97-AF65-F5344CB8AC3E}">
        <p14:creationId xmlns:p14="http://schemas.microsoft.com/office/powerpoint/2010/main" val="113862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CE381-5741-5CFA-34BF-A9D9207E8D09}"/>
              </a:ext>
            </a:extLst>
          </p:cNvPr>
          <p:cNvSpPr>
            <a:spLocks noGrp="1"/>
          </p:cNvSpPr>
          <p:nvPr>
            <p:ph type="title"/>
          </p:nvPr>
        </p:nvSpPr>
        <p:spPr/>
        <p:txBody>
          <a:bodyPr/>
          <a:lstStyle/>
          <a:p>
            <a:r>
              <a:rPr lang="en-US" dirty="0"/>
              <a:t>Solar and Wind in Oman</a:t>
            </a:r>
          </a:p>
        </p:txBody>
      </p:sp>
      <p:sp>
        <p:nvSpPr>
          <p:cNvPr id="3" name="Content Placeholder 2">
            <a:extLst>
              <a:ext uri="{FF2B5EF4-FFF2-40B4-BE49-F238E27FC236}">
                <a16:creationId xmlns:a16="http://schemas.microsoft.com/office/drawing/2014/main" id="{AFD90131-C014-7789-70E2-147982CF0DCA}"/>
              </a:ext>
            </a:extLst>
          </p:cNvPr>
          <p:cNvSpPr>
            <a:spLocks noGrp="1"/>
          </p:cNvSpPr>
          <p:nvPr>
            <p:ph idx="1"/>
          </p:nvPr>
        </p:nvSpPr>
        <p:spPr>
          <a:xfrm>
            <a:off x="304801" y="1209675"/>
            <a:ext cx="818321" cy="4922768"/>
          </a:xfrm>
        </p:spPr>
        <p:txBody>
          <a:bodyPr/>
          <a:lstStyle/>
          <a:p>
            <a:pPr marL="0" indent="0">
              <a:buNone/>
            </a:pPr>
            <a:r>
              <a:rPr lang="en-US" dirty="0"/>
              <a:t>Stable wind month</a:t>
            </a:r>
          </a:p>
          <a:p>
            <a:endParaRPr lang="en-US" dirty="0"/>
          </a:p>
        </p:txBody>
      </p:sp>
      <p:sp>
        <p:nvSpPr>
          <p:cNvPr id="4" name="Slide Number Placeholder 3">
            <a:extLst>
              <a:ext uri="{FF2B5EF4-FFF2-40B4-BE49-F238E27FC236}">
                <a16:creationId xmlns:a16="http://schemas.microsoft.com/office/drawing/2014/main" id="{BFC47B93-5AFD-969E-9831-C0BAC19118B0}"/>
              </a:ext>
            </a:extLst>
          </p:cNvPr>
          <p:cNvSpPr>
            <a:spLocks noGrp="1"/>
          </p:cNvSpPr>
          <p:nvPr>
            <p:ph type="sldNum" sz="quarter" idx="12"/>
          </p:nvPr>
        </p:nvSpPr>
        <p:spPr/>
        <p:txBody>
          <a:bodyPr/>
          <a:lstStyle/>
          <a:p>
            <a:fld id="{EB241CD2-1E45-42A3-B213-66A034DF9A3B}" type="slidenum">
              <a:rPr lang="en-GB" smtClean="0"/>
              <a:t>63</a:t>
            </a:fld>
            <a:endParaRPr lang="en-GB" dirty="0"/>
          </a:p>
        </p:txBody>
      </p:sp>
      <p:pic>
        <p:nvPicPr>
          <p:cNvPr id="8" name="Picture 7">
            <a:extLst>
              <a:ext uri="{FF2B5EF4-FFF2-40B4-BE49-F238E27FC236}">
                <a16:creationId xmlns:a16="http://schemas.microsoft.com/office/drawing/2014/main" id="{12F1B61D-9EC5-C12A-2766-349004E91CD5}"/>
              </a:ext>
            </a:extLst>
          </p:cNvPr>
          <p:cNvPicPr>
            <a:picLocks noChangeAspect="1"/>
          </p:cNvPicPr>
          <p:nvPr/>
        </p:nvPicPr>
        <p:blipFill>
          <a:blip r:embed="rId2"/>
          <a:stretch>
            <a:fillRect/>
          </a:stretch>
        </p:blipFill>
        <p:spPr>
          <a:xfrm>
            <a:off x="1448730" y="1162878"/>
            <a:ext cx="7695270" cy="5583384"/>
          </a:xfrm>
          <a:prstGeom prst="rect">
            <a:avLst/>
          </a:prstGeom>
        </p:spPr>
      </p:pic>
    </p:spTree>
    <p:extLst>
      <p:ext uri="{BB962C8B-B14F-4D97-AF65-F5344CB8AC3E}">
        <p14:creationId xmlns:p14="http://schemas.microsoft.com/office/powerpoint/2010/main" val="2192087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39669-4381-4EDA-919F-F1294B8B19D9}"/>
              </a:ext>
            </a:extLst>
          </p:cNvPr>
          <p:cNvSpPr>
            <a:spLocks noGrp="1"/>
          </p:cNvSpPr>
          <p:nvPr>
            <p:ph type="title"/>
          </p:nvPr>
        </p:nvSpPr>
        <p:spPr/>
        <p:txBody>
          <a:bodyPr/>
          <a:lstStyle/>
          <a:p>
            <a:r>
              <a:rPr lang="en-US" dirty="0"/>
              <a:t>Offshore Wind in Pacific</a:t>
            </a:r>
          </a:p>
        </p:txBody>
      </p:sp>
      <p:sp>
        <p:nvSpPr>
          <p:cNvPr id="3" name="Content Placeholder 2">
            <a:extLst>
              <a:ext uri="{FF2B5EF4-FFF2-40B4-BE49-F238E27FC236}">
                <a16:creationId xmlns:a16="http://schemas.microsoft.com/office/drawing/2014/main" id="{CD4FB910-7C73-ECD6-9FDE-4FA42A1566DB}"/>
              </a:ext>
            </a:extLst>
          </p:cNvPr>
          <p:cNvSpPr>
            <a:spLocks noGrp="1"/>
          </p:cNvSpPr>
          <p:nvPr>
            <p:ph idx="1"/>
          </p:nvPr>
        </p:nvSpPr>
        <p:spPr/>
        <p:txBody>
          <a:bodyPr/>
          <a:lstStyle/>
          <a:p>
            <a:r>
              <a:rPr lang="en-US" dirty="0"/>
              <a:t>Off-shore depth</a:t>
            </a:r>
          </a:p>
        </p:txBody>
      </p:sp>
      <p:pic>
        <p:nvPicPr>
          <p:cNvPr id="5" name="Picture 4">
            <a:extLst>
              <a:ext uri="{FF2B5EF4-FFF2-40B4-BE49-F238E27FC236}">
                <a16:creationId xmlns:a16="http://schemas.microsoft.com/office/drawing/2014/main" id="{2C11470E-6C18-9FBC-8CC9-9ACB2DAB221C}"/>
              </a:ext>
            </a:extLst>
          </p:cNvPr>
          <p:cNvPicPr>
            <a:picLocks noChangeAspect="1"/>
          </p:cNvPicPr>
          <p:nvPr/>
        </p:nvPicPr>
        <p:blipFill>
          <a:blip r:embed="rId2"/>
          <a:stretch>
            <a:fillRect/>
          </a:stretch>
        </p:blipFill>
        <p:spPr>
          <a:xfrm>
            <a:off x="381000" y="1600200"/>
            <a:ext cx="8001000" cy="4555730"/>
          </a:xfrm>
          <a:prstGeom prst="rect">
            <a:avLst/>
          </a:prstGeom>
        </p:spPr>
      </p:pic>
    </p:spTree>
    <p:extLst>
      <p:ext uri="{BB962C8B-B14F-4D97-AF65-F5344CB8AC3E}">
        <p14:creationId xmlns:p14="http://schemas.microsoft.com/office/powerpoint/2010/main" val="37408775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3B8C13-0498-62C9-33A4-FB1C36BE449B}"/>
              </a:ext>
            </a:extLst>
          </p:cNvPr>
          <p:cNvSpPr>
            <a:spLocks noGrp="1"/>
          </p:cNvSpPr>
          <p:nvPr>
            <p:ph type="title"/>
          </p:nvPr>
        </p:nvSpPr>
        <p:spPr/>
        <p:txBody>
          <a:bodyPr/>
          <a:lstStyle/>
          <a:p>
            <a:r>
              <a:rPr lang="en-US" dirty="0"/>
              <a:t>Met Mast off-shore</a:t>
            </a:r>
          </a:p>
        </p:txBody>
      </p:sp>
      <p:sp>
        <p:nvSpPr>
          <p:cNvPr id="3" name="Content Placeholder 2">
            <a:extLst>
              <a:ext uri="{FF2B5EF4-FFF2-40B4-BE49-F238E27FC236}">
                <a16:creationId xmlns:a16="http://schemas.microsoft.com/office/drawing/2014/main" id="{192F3769-FCFB-9C77-725F-12CB3FE0048A}"/>
              </a:ext>
            </a:extLst>
          </p:cNvPr>
          <p:cNvSpPr>
            <a:spLocks noGrp="1"/>
          </p:cNvSpPr>
          <p:nvPr>
            <p:ph idx="1"/>
          </p:nvPr>
        </p:nvSpPr>
        <p:spPr/>
        <p:txBody>
          <a:bodyPr/>
          <a:lstStyle/>
          <a:p>
            <a:r>
              <a:rPr lang="en-US" dirty="0"/>
              <a:t>Need to acquire local wind speeds</a:t>
            </a:r>
          </a:p>
          <a:p>
            <a:r>
              <a:rPr lang="en-US" dirty="0"/>
              <a:t>Cannot do this for multiple years</a:t>
            </a:r>
          </a:p>
        </p:txBody>
      </p:sp>
      <p:pic>
        <p:nvPicPr>
          <p:cNvPr id="5" name="Picture 4">
            <a:extLst>
              <a:ext uri="{FF2B5EF4-FFF2-40B4-BE49-F238E27FC236}">
                <a16:creationId xmlns:a16="http://schemas.microsoft.com/office/drawing/2014/main" id="{5F7D5A3F-3141-0C6B-29D1-AC78154C3564}"/>
              </a:ext>
            </a:extLst>
          </p:cNvPr>
          <p:cNvPicPr>
            <a:picLocks noChangeAspect="1"/>
          </p:cNvPicPr>
          <p:nvPr/>
        </p:nvPicPr>
        <p:blipFill>
          <a:blip r:embed="rId2"/>
          <a:stretch>
            <a:fillRect/>
          </a:stretch>
        </p:blipFill>
        <p:spPr>
          <a:xfrm>
            <a:off x="4057650" y="801884"/>
            <a:ext cx="5086350" cy="5962650"/>
          </a:xfrm>
          <a:prstGeom prst="rect">
            <a:avLst/>
          </a:prstGeom>
        </p:spPr>
      </p:pic>
    </p:spTree>
    <p:extLst>
      <p:ext uri="{BB962C8B-B14F-4D97-AF65-F5344CB8AC3E}">
        <p14:creationId xmlns:p14="http://schemas.microsoft.com/office/powerpoint/2010/main" val="29112924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7A68-7A8E-FE60-B904-6CEE33372913}"/>
              </a:ext>
            </a:extLst>
          </p:cNvPr>
          <p:cNvSpPr>
            <a:spLocks noGrp="1"/>
          </p:cNvSpPr>
          <p:nvPr>
            <p:ph type="title"/>
          </p:nvPr>
        </p:nvSpPr>
        <p:spPr/>
        <p:txBody>
          <a:bodyPr>
            <a:normAutofit/>
          </a:bodyPr>
          <a:lstStyle/>
          <a:p>
            <a:r>
              <a:rPr lang="en-US" dirty="0"/>
              <a:t>Offshore Wind and Solar per Month</a:t>
            </a:r>
          </a:p>
        </p:txBody>
      </p:sp>
      <p:sp>
        <p:nvSpPr>
          <p:cNvPr id="3" name="Content Placeholder 2">
            <a:extLst>
              <a:ext uri="{FF2B5EF4-FFF2-40B4-BE49-F238E27FC236}">
                <a16:creationId xmlns:a16="http://schemas.microsoft.com/office/drawing/2014/main" id="{40FDC5DA-A509-6B1D-1645-FE889AB71E03}"/>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D30461A5-54C2-4EA3-D233-C56B00782663}"/>
              </a:ext>
            </a:extLst>
          </p:cNvPr>
          <p:cNvSpPr>
            <a:spLocks noGrp="1"/>
          </p:cNvSpPr>
          <p:nvPr>
            <p:ph type="sldNum" sz="quarter" idx="12"/>
          </p:nvPr>
        </p:nvSpPr>
        <p:spPr/>
        <p:txBody>
          <a:bodyPr/>
          <a:lstStyle/>
          <a:p>
            <a:fld id="{EB241CD2-1E45-42A3-B213-66A034DF9A3B}" type="slidenum">
              <a:rPr lang="en-GB" smtClean="0"/>
              <a:t>66</a:t>
            </a:fld>
            <a:endParaRPr lang="en-GB" dirty="0"/>
          </a:p>
        </p:txBody>
      </p:sp>
      <p:pic>
        <p:nvPicPr>
          <p:cNvPr id="8" name="Picture 7">
            <a:extLst>
              <a:ext uri="{FF2B5EF4-FFF2-40B4-BE49-F238E27FC236}">
                <a16:creationId xmlns:a16="http://schemas.microsoft.com/office/drawing/2014/main" id="{27BCE6D7-07FB-0B4D-DA9A-F50D615CFA72}"/>
              </a:ext>
            </a:extLst>
          </p:cNvPr>
          <p:cNvPicPr>
            <a:picLocks noChangeAspect="1"/>
          </p:cNvPicPr>
          <p:nvPr/>
        </p:nvPicPr>
        <p:blipFill>
          <a:blip r:embed="rId2"/>
          <a:stretch>
            <a:fillRect/>
          </a:stretch>
        </p:blipFill>
        <p:spPr>
          <a:xfrm>
            <a:off x="1232452" y="989835"/>
            <a:ext cx="7911548" cy="5778497"/>
          </a:xfrm>
          <a:prstGeom prst="rect">
            <a:avLst/>
          </a:prstGeom>
        </p:spPr>
      </p:pic>
    </p:spTree>
    <p:extLst>
      <p:ext uri="{BB962C8B-B14F-4D97-AF65-F5344CB8AC3E}">
        <p14:creationId xmlns:p14="http://schemas.microsoft.com/office/powerpoint/2010/main" val="11458650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CE9F-32FD-6E5E-DB3F-141879C83D59}"/>
              </a:ext>
            </a:extLst>
          </p:cNvPr>
          <p:cNvSpPr>
            <a:spLocks noGrp="1"/>
          </p:cNvSpPr>
          <p:nvPr>
            <p:ph type="title"/>
          </p:nvPr>
        </p:nvSpPr>
        <p:spPr/>
        <p:txBody>
          <a:bodyPr/>
          <a:lstStyle/>
          <a:p>
            <a:r>
              <a:rPr lang="en-US" dirty="0"/>
              <a:t>Offshore Wind by Year in Oman</a:t>
            </a:r>
          </a:p>
        </p:txBody>
      </p:sp>
      <p:sp>
        <p:nvSpPr>
          <p:cNvPr id="3" name="Content Placeholder 2">
            <a:extLst>
              <a:ext uri="{FF2B5EF4-FFF2-40B4-BE49-F238E27FC236}">
                <a16:creationId xmlns:a16="http://schemas.microsoft.com/office/drawing/2014/main" id="{A8DAC9CD-6AED-8B05-FAC8-BD7CFC603F1D}"/>
              </a:ext>
            </a:extLst>
          </p:cNvPr>
          <p:cNvSpPr>
            <a:spLocks noGrp="1"/>
          </p:cNvSpPr>
          <p:nvPr>
            <p:ph idx="1"/>
          </p:nvPr>
        </p:nvSpPr>
        <p:spPr/>
        <p:txBody>
          <a:bodyPr/>
          <a:lstStyle/>
          <a:p>
            <a:r>
              <a:rPr lang="en-US" dirty="0"/>
              <a:t>.</a:t>
            </a:r>
          </a:p>
          <a:p>
            <a:endParaRPr lang="en-US" dirty="0"/>
          </a:p>
        </p:txBody>
      </p:sp>
      <p:sp>
        <p:nvSpPr>
          <p:cNvPr id="4" name="Slide Number Placeholder 3">
            <a:extLst>
              <a:ext uri="{FF2B5EF4-FFF2-40B4-BE49-F238E27FC236}">
                <a16:creationId xmlns:a16="http://schemas.microsoft.com/office/drawing/2014/main" id="{6F2765F6-295B-934E-4267-8A617BD04571}"/>
              </a:ext>
            </a:extLst>
          </p:cNvPr>
          <p:cNvSpPr>
            <a:spLocks noGrp="1"/>
          </p:cNvSpPr>
          <p:nvPr>
            <p:ph type="sldNum" sz="quarter" idx="12"/>
          </p:nvPr>
        </p:nvSpPr>
        <p:spPr/>
        <p:txBody>
          <a:bodyPr/>
          <a:lstStyle/>
          <a:p>
            <a:fld id="{EB241CD2-1E45-42A3-B213-66A034DF9A3B}" type="slidenum">
              <a:rPr lang="en-GB" smtClean="0"/>
              <a:t>67</a:t>
            </a:fld>
            <a:endParaRPr lang="en-GB" dirty="0"/>
          </a:p>
        </p:txBody>
      </p:sp>
      <p:pic>
        <p:nvPicPr>
          <p:cNvPr id="6" name="Picture 5">
            <a:extLst>
              <a:ext uri="{FF2B5EF4-FFF2-40B4-BE49-F238E27FC236}">
                <a16:creationId xmlns:a16="http://schemas.microsoft.com/office/drawing/2014/main" id="{2388613E-7A93-C961-36C4-E0C32116882C}"/>
              </a:ext>
            </a:extLst>
          </p:cNvPr>
          <p:cNvPicPr>
            <a:picLocks noChangeAspect="1"/>
          </p:cNvPicPr>
          <p:nvPr/>
        </p:nvPicPr>
        <p:blipFill>
          <a:blip r:embed="rId2"/>
          <a:stretch>
            <a:fillRect/>
          </a:stretch>
        </p:blipFill>
        <p:spPr>
          <a:xfrm>
            <a:off x="1379883" y="1303831"/>
            <a:ext cx="7459316" cy="5490326"/>
          </a:xfrm>
          <a:prstGeom prst="rect">
            <a:avLst/>
          </a:prstGeom>
        </p:spPr>
      </p:pic>
    </p:spTree>
    <p:extLst>
      <p:ext uri="{BB962C8B-B14F-4D97-AF65-F5344CB8AC3E}">
        <p14:creationId xmlns:p14="http://schemas.microsoft.com/office/powerpoint/2010/main" val="2474036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BB50C-7B24-8576-B355-31F49B63F11A}"/>
              </a:ext>
            </a:extLst>
          </p:cNvPr>
          <p:cNvSpPr>
            <a:spLocks noGrp="1"/>
          </p:cNvSpPr>
          <p:nvPr>
            <p:ph type="title"/>
          </p:nvPr>
        </p:nvSpPr>
        <p:spPr/>
        <p:txBody>
          <a:bodyPr/>
          <a:lstStyle/>
          <a:p>
            <a:r>
              <a:rPr lang="en-US" dirty="0"/>
              <a:t>Wind Capacity Factor and Production</a:t>
            </a:r>
          </a:p>
        </p:txBody>
      </p:sp>
      <p:sp>
        <p:nvSpPr>
          <p:cNvPr id="3" name="Content Placeholder 2">
            <a:extLst>
              <a:ext uri="{FF2B5EF4-FFF2-40B4-BE49-F238E27FC236}">
                <a16:creationId xmlns:a16="http://schemas.microsoft.com/office/drawing/2014/main" id="{454B1070-2649-6B6C-A982-11B48BAB74B7}"/>
              </a:ext>
            </a:extLst>
          </p:cNvPr>
          <p:cNvSpPr>
            <a:spLocks noGrp="1"/>
          </p:cNvSpPr>
          <p:nvPr>
            <p:ph idx="1"/>
          </p:nvPr>
        </p:nvSpPr>
        <p:spPr/>
        <p:txBody>
          <a:bodyPr>
            <a:normAutofit/>
          </a:bodyPr>
          <a:lstStyle/>
          <a:p>
            <a:pPr algn="l"/>
            <a:r>
              <a:rPr lang="en-US" sz="2400" dirty="0"/>
              <a:t>Compute wind at higher heights using wind shear</a:t>
            </a:r>
          </a:p>
          <a:p>
            <a:pPr algn="l"/>
            <a:r>
              <a:rPr lang="en-US" sz="2400" dirty="0"/>
              <a:t>Combine the wind after wind shear with the power curve for capacity factor</a:t>
            </a:r>
          </a:p>
          <a:p>
            <a:pPr algn="l"/>
            <a:r>
              <a:rPr lang="en-US" sz="2400" dirty="0"/>
              <a:t>Multiply the capacity factor by the assumed capacity to calculate generation</a:t>
            </a:r>
          </a:p>
          <a:p>
            <a:pPr algn="l"/>
            <a:r>
              <a:rPr lang="en-US" sz="2400" dirty="0"/>
              <a:t>Adjust the generation for losses from wake effect etc.</a:t>
            </a:r>
          </a:p>
          <a:p>
            <a:pPr algn="l"/>
            <a:endParaRPr lang="en-US" sz="2400" dirty="0"/>
          </a:p>
        </p:txBody>
      </p:sp>
    </p:spTree>
    <p:extLst>
      <p:ext uri="{BB962C8B-B14F-4D97-AF65-F5344CB8AC3E}">
        <p14:creationId xmlns:p14="http://schemas.microsoft.com/office/powerpoint/2010/main" val="17840080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C2F8-6E09-4593-898B-DF068197F27E}"/>
              </a:ext>
            </a:extLst>
          </p:cNvPr>
          <p:cNvSpPr>
            <a:spLocks noGrp="1"/>
          </p:cNvSpPr>
          <p:nvPr>
            <p:ph type="title"/>
          </p:nvPr>
        </p:nvSpPr>
        <p:spPr/>
        <p:txBody>
          <a:bodyPr>
            <a:normAutofit fontScale="90000"/>
          </a:bodyPr>
          <a:lstStyle/>
          <a:p>
            <a:r>
              <a:rPr lang="en-US" dirty="0"/>
              <a:t>Relationship between Resource (Wind or Solar) and Energy Output – Understand Power Curve</a:t>
            </a:r>
          </a:p>
        </p:txBody>
      </p:sp>
      <p:pic>
        <p:nvPicPr>
          <p:cNvPr id="5" name="Content Placeholder 4">
            <a:extLst>
              <a:ext uri="{FF2B5EF4-FFF2-40B4-BE49-F238E27FC236}">
                <a16:creationId xmlns:a16="http://schemas.microsoft.com/office/drawing/2014/main" id="{0C796339-A732-49EB-8990-FE728AC96888}"/>
              </a:ext>
            </a:extLst>
          </p:cNvPr>
          <p:cNvPicPr>
            <a:picLocks noGrp="1" noChangeAspect="1"/>
          </p:cNvPicPr>
          <p:nvPr>
            <p:ph idx="1"/>
          </p:nvPr>
        </p:nvPicPr>
        <p:blipFill>
          <a:blip r:embed="rId2"/>
          <a:stretch>
            <a:fillRect/>
          </a:stretch>
        </p:blipFill>
        <p:spPr>
          <a:xfrm>
            <a:off x="298385" y="2279474"/>
            <a:ext cx="4065788" cy="3075163"/>
          </a:xfrm>
        </p:spPr>
      </p:pic>
      <p:sp>
        <p:nvSpPr>
          <p:cNvPr id="3" name="Text Placeholder 2">
            <a:extLst>
              <a:ext uri="{FF2B5EF4-FFF2-40B4-BE49-F238E27FC236}">
                <a16:creationId xmlns:a16="http://schemas.microsoft.com/office/drawing/2014/main" id="{15025360-AB89-4E6F-8D50-B0D7DC8BE3F0}"/>
              </a:ext>
            </a:extLst>
          </p:cNvPr>
          <p:cNvSpPr>
            <a:spLocks noGrp="1"/>
          </p:cNvSpPr>
          <p:nvPr>
            <p:ph type="body" sz="quarter" idx="4294967295"/>
          </p:nvPr>
        </p:nvSpPr>
        <p:spPr>
          <a:xfrm>
            <a:off x="248307" y="1358017"/>
            <a:ext cx="8470900" cy="4918075"/>
          </a:xfrm>
        </p:spPr>
        <p:txBody>
          <a:bodyPr/>
          <a:lstStyle/>
          <a:p>
            <a:r>
              <a:rPr lang="en-US" dirty="0"/>
              <a:t>Solar is Linear and Wind has Curve – Power Curve. The non-linear aspect of power curve is key to wind. Small differences in power curve can have big effects on wind production.</a:t>
            </a:r>
          </a:p>
        </p:txBody>
      </p:sp>
      <p:pic>
        <p:nvPicPr>
          <p:cNvPr id="4" name="Picture 3">
            <a:extLst>
              <a:ext uri="{FF2B5EF4-FFF2-40B4-BE49-F238E27FC236}">
                <a16:creationId xmlns:a16="http://schemas.microsoft.com/office/drawing/2014/main" id="{EEB0386A-28A7-4E42-890B-07493D167EDC}"/>
              </a:ext>
            </a:extLst>
          </p:cNvPr>
          <p:cNvPicPr>
            <a:picLocks noChangeAspect="1" noChangeArrowheads="1"/>
          </p:cNvPicPr>
          <p:nvPr/>
        </p:nvPicPr>
        <p:blipFill>
          <a:blip r:embed="rId3" cstate="print"/>
          <a:srcRect/>
          <a:stretch>
            <a:fillRect/>
          </a:stretch>
        </p:blipFill>
        <p:spPr bwMode="auto">
          <a:xfrm>
            <a:off x="4841506" y="2364981"/>
            <a:ext cx="4054187" cy="2864854"/>
          </a:xfrm>
          <a:prstGeom prst="rect">
            <a:avLst/>
          </a:prstGeom>
          <a:noFill/>
          <a:ln w="9525">
            <a:noFill/>
            <a:miter lim="800000"/>
            <a:headEnd/>
            <a:tailEnd/>
          </a:ln>
        </p:spPr>
      </p:pic>
    </p:spTree>
    <p:extLst>
      <p:ext uri="{BB962C8B-B14F-4D97-AF65-F5344CB8AC3E}">
        <p14:creationId xmlns:p14="http://schemas.microsoft.com/office/powerpoint/2010/main" val="21455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815" y="2212480"/>
            <a:ext cx="6355682" cy="1795841"/>
          </a:xfrm>
        </p:spPr>
        <p:txBody>
          <a:bodyPr>
            <a:normAutofit/>
          </a:bodyPr>
          <a:lstStyle/>
          <a:p>
            <a:r>
              <a:rPr lang="en-GB" b="1" dirty="0"/>
              <a:t>Project Finance for Renewable Energy</a:t>
            </a:r>
            <a:endParaRPr lang="en-GB" dirty="0"/>
          </a:p>
        </p:txBody>
      </p:sp>
    </p:spTree>
    <p:extLst>
      <p:ext uri="{BB962C8B-B14F-4D97-AF65-F5344CB8AC3E}">
        <p14:creationId xmlns:p14="http://schemas.microsoft.com/office/powerpoint/2010/main" val="105731168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D0F50-2822-C5FA-9319-109C64FF97F5}"/>
              </a:ext>
            </a:extLst>
          </p:cNvPr>
          <p:cNvSpPr>
            <a:spLocks noGrp="1"/>
          </p:cNvSpPr>
          <p:nvPr>
            <p:ph type="title"/>
          </p:nvPr>
        </p:nvSpPr>
        <p:spPr/>
        <p:txBody>
          <a:bodyPr/>
          <a:lstStyle/>
          <a:p>
            <a:r>
              <a:rPr lang="en-US" dirty="0"/>
              <a:t>Example of Different Power Curves</a:t>
            </a:r>
          </a:p>
        </p:txBody>
      </p:sp>
      <p:sp>
        <p:nvSpPr>
          <p:cNvPr id="3" name="Content Placeholder 2">
            <a:extLst>
              <a:ext uri="{FF2B5EF4-FFF2-40B4-BE49-F238E27FC236}">
                <a16:creationId xmlns:a16="http://schemas.microsoft.com/office/drawing/2014/main" id="{1920093C-4FDA-49E9-DDA0-498B309598F4}"/>
              </a:ext>
            </a:extLst>
          </p:cNvPr>
          <p:cNvSpPr>
            <a:spLocks noGrp="1"/>
          </p:cNvSpPr>
          <p:nvPr>
            <p:ph idx="1"/>
          </p:nvPr>
        </p:nvSpPr>
        <p:spPr/>
        <p:txBody>
          <a:bodyPr/>
          <a:lstStyle/>
          <a:p>
            <a:r>
              <a:rPr lang="en-US" dirty="0"/>
              <a:t>Wind Speed and Capacity</a:t>
            </a:r>
          </a:p>
          <a:p>
            <a:endParaRPr lang="en-US" dirty="0"/>
          </a:p>
        </p:txBody>
      </p:sp>
      <p:sp>
        <p:nvSpPr>
          <p:cNvPr id="4" name="Slide Number Placeholder 3">
            <a:extLst>
              <a:ext uri="{FF2B5EF4-FFF2-40B4-BE49-F238E27FC236}">
                <a16:creationId xmlns:a16="http://schemas.microsoft.com/office/drawing/2014/main" id="{337E00B3-7AD2-1F86-700B-E119D276609B}"/>
              </a:ext>
            </a:extLst>
          </p:cNvPr>
          <p:cNvSpPr>
            <a:spLocks noGrp="1"/>
          </p:cNvSpPr>
          <p:nvPr>
            <p:ph type="sldNum" sz="quarter" idx="12"/>
          </p:nvPr>
        </p:nvSpPr>
        <p:spPr/>
        <p:txBody>
          <a:bodyPr/>
          <a:lstStyle/>
          <a:p>
            <a:fld id="{EB241CD2-1E45-42A3-B213-66A034DF9A3B}" type="slidenum">
              <a:rPr lang="en-GB" smtClean="0"/>
              <a:t>70</a:t>
            </a:fld>
            <a:endParaRPr lang="en-GB" dirty="0"/>
          </a:p>
        </p:txBody>
      </p:sp>
      <p:pic>
        <p:nvPicPr>
          <p:cNvPr id="6" name="Picture 5">
            <a:extLst>
              <a:ext uri="{FF2B5EF4-FFF2-40B4-BE49-F238E27FC236}">
                <a16:creationId xmlns:a16="http://schemas.microsoft.com/office/drawing/2014/main" id="{02FB5E50-9DB1-B492-B646-2951E39EF787}"/>
              </a:ext>
            </a:extLst>
          </p:cNvPr>
          <p:cNvPicPr>
            <a:picLocks noChangeAspect="1"/>
          </p:cNvPicPr>
          <p:nvPr/>
        </p:nvPicPr>
        <p:blipFill>
          <a:blip r:embed="rId2"/>
          <a:stretch>
            <a:fillRect/>
          </a:stretch>
        </p:blipFill>
        <p:spPr>
          <a:xfrm>
            <a:off x="304801" y="1616447"/>
            <a:ext cx="8316687" cy="4356664"/>
          </a:xfrm>
          <a:prstGeom prst="rect">
            <a:avLst/>
          </a:prstGeom>
        </p:spPr>
      </p:pic>
    </p:spTree>
    <p:extLst>
      <p:ext uri="{BB962C8B-B14F-4D97-AF65-F5344CB8AC3E}">
        <p14:creationId xmlns:p14="http://schemas.microsoft.com/office/powerpoint/2010/main" val="38372323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1D5C-EA75-D0E9-9C9D-4E0D13FD2021}"/>
              </a:ext>
            </a:extLst>
          </p:cNvPr>
          <p:cNvSpPr>
            <a:spLocks noGrp="1"/>
          </p:cNvSpPr>
          <p:nvPr>
            <p:ph type="title"/>
          </p:nvPr>
        </p:nvSpPr>
        <p:spPr/>
        <p:txBody>
          <a:bodyPr>
            <a:normAutofit fontScale="90000"/>
          </a:bodyPr>
          <a:lstStyle/>
          <a:p>
            <a:r>
              <a:rPr lang="en-US" dirty="0"/>
              <a:t>Power Curves Expressed as Percent of Capacity</a:t>
            </a:r>
          </a:p>
        </p:txBody>
      </p:sp>
      <p:sp>
        <p:nvSpPr>
          <p:cNvPr id="3" name="Content Placeholder 2">
            <a:extLst>
              <a:ext uri="{FF2B5EF4-FFF2-40B4-BE49-F238E27FC236}">
                <a16:creationId xmlns:a16="http://schemas.microsoft.com/office/drawing/2014/main" id="{B7E731F2-27B3-67AE-1CC6-4D3A2F7700BC}"/>
              </a:ext>
            </a:extLst>
          </p:cNvPr>
          <p:cNvSpPr>
            <a:spLocks noGrp="1"/>
          </p:cNvSpPr>
          <p:nvPr>
            <p:ph idx="1"/>
          </p:nvPr>
        </p:nvSpPr>
        <p:spPr/>
        <p:txBody>
          <a:bodyPr/>
          <a:lstStyle/>
          <a:p>
            <a:r>
              <a:rPr lang="en-US" dirty="0"/>
              <a:t>Different Power Curves have different cut-out speeds</a:t>
            </a:r>
          </a:p>
          <a:p>
            <a:endParaRPr lang="en-US" dirty="0"/>
          </a:p>
        </p:txBody>
      </p:sp>
      <p:sp>
        <p:nvSpPr>
          <p:cNvPr id="4" name="Slide Number Placeholder 3">
            <a:extLst>
              <a:ext uri="{FF2B5EF4-FFF2-40B4-BE49-F238E27FC236}">
                <a16:creationId xmlns:a16="http://schemas.microsoft.com/office/drawing/2014/main" id="{B705F655-5BDD-D48B-2230-BD2EE213D7B1}"/>
              </a:ext>
            </a:extLst>
          </p:cNvPr>
          <p:cNvSpPr>
            <a:spLocks noGrp="1"/>
          </p:cNvSpPr>
          <p:nvPr>
            <p:ph type="sldNum" sz="quarter" idx="12"/>
          </p:nvPr>
        </p:nvSpPr>
        <p:spPr/>
        <p:txBody>
          <a:bodyPr/>
          <a:lstStyle/>
          <a:p>
            <a:fld id="{EB241CD2-1E45-42A3-B213-66A034DF9A3B}" type="slidenum">
              <a:rPr lang="en-GB" smtClean="0"/>
              <a:t>71</a:t>
            </a:fld>
            <a:endParaRPr lang="en-GB" dirty="0"/>
          </a:p>
        </p:txBody>
      </p:sp>
      <p:pic>
        <p:nvPicPr>
          <p:cNvPr id="6" name="Picture 5">
            <a:extLst>
              <a:ext uri="{FF2B5EF4-FFF2-40B4-BE49-F238E27FC236}">
                <a16:creationId xmlns:a16="http://schemas.microsoft.com/office/drawing/2014/main" id="{5E84BF3A-FDE0-532B-60B4-C802A9638F74}"/>
              </a:ext>
            </a:extLst>
          </p:cNvPr>
          <p:cNvPicPr>
            <a:picLocks noChangeAspect="1"/>
          </p:cNvPicPr>
          <p:nvPr/>
        </p:nvPicPr>
        <p:blipFill>
          <a:blip r:embed="rId2"/>
          <a:stretch>
            <a:fillRect/>
          </a:stretch>
        </p:blipFill>
        <p:spPr>
          <a:xfrm>
            <a:off x="2281030" y="1803021"/>
            <a:ext cx="6862970" cy="4989980"/>
          </a:xfrm>
          <a:prstGeom prst="rect">
            <a:avLst/>
          </a:prstGeom>
        </p:spPr>
      </p:pic>
      <p:sp>
        <p:nvSpPr>
          <p:cNvPr id="7" name="TextBox 6">
            <a:extLst>
              <a:ext uri="{FF2B5EF4-FFF2-40B4-BE49-F238E27FC236}">
                <a16:creationId xmlns:a16="http://schemas.microsoft.com/office/drawing/2014/main" id="{A19979FF-D0C7-E71D-88C2-8771E4E3C0C7}"/>
              </a:ext>
            </a:extLst>
          </p:cNvPr>
          <p:cNvSpPr txBox="1"/>
          <p:nvPr/>
        </p:nvSpPr>
        <p:spPr>
          <a:xfrm>
            <a:off x="200025" y="2047461"/>
            <a:ext cx="1757984" cy="3693319"/>
          </a:xfrm>
          <a:prstGeom prst="rect">
            <a:avLst/>
          </a:prstGeom>
          <a:solidFill>
            <a:srgbClr val="FFFF00"/>
          </a:solidFill>
        </p:spPr>
        <p:txBody>
          <a:bodyPr wrap="square" rtlCol="0">
            <a:spAutoFit/>
          </a:bodyPr>
          <a:lstStyle/>
          <a:p>
            <a:r>
              <a:rPr lang="en-US" dirty="0"/>
              <a:t>Express as a percent of capacity because cost is expressed in USD per kW of capacity</a:t>
            </a:r>
          </a:p>
          <a:p>
            <a:endParaRPr lang="en-US" dirty="0"/>
          </a:p>
          <a:p>
            <a:r>
              <a:rPr lang="en-US" dirty="0"/>
              <a:t>Should pay more per kW of capacity if the power curve is higher</a:t>
            </a:r>
          </a:p>
        </p:txBody>
      </p:sp>
    </p:spTree>
    <p:extLst>
      <p:ext uri="{BB962C8B-B14F-4D97-AF65-F5344CB8AC3E}">
        <p14:creationId xmlns:p14="http://schemas.microsoft.com/office/powerpoint/2010/main" val="7811097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CB90B-5E32-1064-C03F-519A6253D4DE}"/>
              </a:ext>
            </a:extLst>
          </p:cNvPr>
          <p:cNvSpPr>
            <a:spLocks noGrp="1"/>
          </p:cNvSpPr>
          <p:nvPr>
            <p:ph type="title"/>
          </p:nvPr>
        </p:nvSpPr>
        <p:spPr/>
        <p:txBody>
          <a:bodyPr/>
          <a:lstStyle/>
          <a:p>
            <a:r>
              <a:rPr lang="en-US" dirty="0"/>
              <a:t>Selected Power Curves</a:t>
            </a:r>
          </a:p>
        </p:txBody>
      </p:sp>
      <p:sp>
        <p:nvSpPr>
          <p:cNvPr id="3" name="Content Placeholder 2">
            <a:extLst>
              <a:ext uri="{FF2B5EF4-FFF2-40B4-BE49-F238E27FC236}">
                <a16:creationId xmlns:a16="http://schemas.microsoft.com/office/drawing/2014/main" id="{3704194B-77E3-04E5-78E1-131B7DB02B0D}"/>
              </a:ext>
            </a:extLst>
          </p:cNvPr>
          <p:cNvSpPr>
            <a:spLocks noGrp="1"/>
          </p:cNvSpPr>
          <p:nvPr>
            <p:ph idx="1"/>
          </p:nvPr>
        </p:nvSpPr>
        <p:spPr/>
        <p:txBody>
          <a:bodyPr/>
          <a:lstStyle/>
          <a:p>
            <a:r>
              <a:rPr lang="en-US" dirty="0"/>
              <a:t>Can be a large difference in power curves – best depends on wind speed</a:t>
            </a:r>
          </a:p>
          <a:p>
            <a:endParaRPr lang="en-US" dirty="0"/>
          </a:p>
        </p:txBody>
      </p:sp>
      <p:sp>
        <p:nvSpPr>
          <p:cNvPr id="4" name="Slide Number Placeholder 3">
            <a:extLst>
              <a:ext uri="{FF2B5EF4-FFF2-40B4-BE49-F238E27FC236}">
                <a16:creationId xmlns:a16="http://schemas.microsoft.com/office/drawing/2014/main" id="{7B0CF2C5-D8AF-A5A4-99AD-2F628147F730}"/>
              </a:ext>
            </a:extLst>
          </p:cNvPr>
          <p:cNvSpPr>
            <a:spLocks noGrp="1"/>
          </p:cNvSpPr>
          <p:nvPr>
            <p:ph type="sldNum" sz="quarter" idx="12"/>
          </p:nvPr>
        </p:nvSpPr>
        <p:spPr/>
        <p:txBody>
          <a:bodyPr/>
          <a:lstStyle/>
          <a:p>
            <a:fld id="{EB241CD2-1E45-42A3-B213-66A034DF9A3B}" type="slidenum">
              <a:rPr lang="en-GB" smtClean="0"/>
              <a:t>72</a:t>
            </a:fld>
            <a:endParaRPr lang="en-GB" dirty="0"/>
          </a:p>
        </p:txBody>
      </p:sp>
      <p:pic>
        <p:nvPicPr>
          <p:cNvPr id="6" name="Picture 5">
            <a:extLst>
              <a:ext uri="{FF2B5EF4-FFF2-40B4-BE49-F238E27FC236}">
                <a16:creationId xmlns:a16="http://schemas.microsoft.com/office/drawing/2014/main" id="{23F35EAF-288D-6B20-0FB4-47D04FDB3A89}"/>
              </a:ext>
            </a:extLst>
          </p:cNvPr>
          <p:cNvPicPr>
            <a:picLocks noChangeAspect="1"/>
          </p:cNvPicPr>
          <p:nvPr/>
        </p:nvPicPr>
        <p:blipFill>
          <a:blip r:embed="rId2"/>
          <a:stretch>
            <a:fillRect/>
          </a:stretch>
        </p:blipFill>
        <p:spPr>
          <a:xfrm>
            <a:off x="2131942" y="1633958"/>
            <a:ext cx="7012057" cy="5158460"/>
          </a:xfrm>
          <a:prstGeom prst="rect">
            <a:avLst/>
          </a:prstGeom>
        </p:spPr>
      </p:pic>
    </p:spTree>
    <p:extLst>
      <p:ext uri="{BB962C8B-B14F-4D97-AF65-F5344CB8AC3E}">
        <p14:creationId xmlns:p14="http://schemas.microsoft.com/office/powerpoint/2010/main" val="4413496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C5ED-0E49-472E-8FB9-CEE4CD8416C5}"/>
              </a:ext>
            </a:extLst>
          </p:cNvPr>
          <p:cNvSpPr>
            <a:spLocks noGrp="1"/>
          </p:cNvSpPr>
          <p:nvPr>
            <p:ph type="title"/>
          </p:nvPr>
        </p:nvSpPr>
        <p:spPr/>
        <p:txBody>
          <a:bodyPr/>
          <a:lstStyle/>
          <a:p>
            <a:r>
              <a:rPr lang="en-029" dirty="0"/>
              <a:t>Power Curve Normalisation</a:t>
            </a:r>
          </a:p>
        </p:txBody>
      </p:sp>
      <p:sp>
        <p:nvSpPr>
          <p:cNvPr id="3" name="Content Placeholder 2">
            <a:extLst>
              <a:ext uri="{FF2B5EF4-FFF2-40B4-BE49-F238E27FC236}">
                <a16:creationId xmlns:a16="http://schemas.microsoft.com/office/drawing/2014/main" id="{966AA25F-AF0B-13C9-D967-0C33D05BD43D}"/>
              </a:ext>
            </a:extLst>
          </p:cNvPr>
          <p:cNvSpPr>
            <a:spLocks noGrp="1"/>
          </p:cNvSpPr>
          <p:nvPr>
            <p:ph idx="1"/>
          </p:nvPr>
        </p:nvSpPr>
        <p:spPr>
          <a:xfrm>
            <a:off x="304801" y="1520791"/>
            <a:ext cx="8314622" cy="4381987"/>
          </a:xfrm>
        </p:spPr>
        <p:txBody>
          <a:bodyPr/>
          <a:lstStyle/>
          <a:p>
            <a:r>
              <a:rPr lang="en-US" dirty="0"/>
              <a:t>Power curve can be expressed as a percent of the maximum capacity.</a:t>
            </a:r>
          </a:p>
        </p:txBody>
      </p:sp>
      <p:sp>
        <p:nvSpPr>
          <p:cNvPr id="4" name="TextBox 3">
            <a:extLst>
              <a:ext uri="{FF2B5EF4-FFF2-40B4-BE49-F238E27FC236}">
                <a16:creationId xmlns:a16="http://schemas.microsoft.com/office/drawing/2014/main" id="{6BA800C4-A488-E248-0512-3662B312E5F3}"/>
              </a:ext>
            </a:extLst>
          </p:cNvPr>
          <p:cNvSpPr txBox="1"/>
          <p:nvPr/>
        </p:nvSpPr>
        <p:spPr>
          <a:xfrm>
            <a:off x="5849007" y="880533"/>
            <a:ext cx="4572000" cy="369332"/>
          </a:xfrm>
          <a:prstGeom prst="rect">
            <a:avLst/>
          </a:prstGeom>
          <a:noFill/>
        </p:spPr>
        <p:txBody>
          <a:bodyPr wrap="square">
            <a:spAutoFit/>
          </a:bodyPr>
          <a:lstStyle/>
          <a:p>
            <a:r>
              <a:rPr lang="en-US" sz="1800" b="0" i="0" u="sng" strike="noStrike" dirty="0">
                <a:solidFill>
                  <a:srgbClr val="467886"/>
                </a:solidFill>
                <a:effectLst/>
                <a:latin typeface="Aptos Narrow" panose="020B0004020202020204" pitchFamily="34" charset="0"/>
                <a:hlinkClick r:id="rId2"/>
              </a:rPr>
              <a:t>http://www.thewindpower.net</a:t>
            </a:r>
            <a:r>
              <a:rPr lang="en-US" dirty="0"/>
              <a:t> </a:t>
            </a:r>
          </a:p>
        </p:txBody>
      </p:sp>
      <p:pic>
        <p:nvPicPr>
          <p:cNvPr id="7" name="Picture 6">
            <a:extLst>
              <a:ext uri="{FF2B5EF4-FFF2-40B4-BE49-F238E27FC236}">
                <a16:creationId xmlns:a16="http://schemas.microsoft.com/office/drawing/2014/main" id="{6A45DE48-560E-0F3A-F7DA-AE30AA22F83F}"/>
              </a:ext>
            </a:extLst>
          </p:cNvPr>
          <p:cNvPicPr>
            <a:picLocks noChangeAspect="1"/>
          </p:cNvPicPr>
          <p:nvPr/>
        </p:nvPicPr>
        <p:blipFill>
          <a:blip r:embed="rId3"/>
          <a:stretch>
            <a:fillRect/>
          </a:stretch>
        </p:blipFill>
        <p:spPr>
          <a:xfrm>
            <a:off x="1670931" y="2195608"/>
            <a:ext cx="5802137" cy="4538153"/>
          </a:xfrm>
          <a:prstGeom prst="rect">
            <a:avLst/>
          </a:prstGeom>
        </p:spPr>
      </p:pic>
    </p:spTree>
    <p:extLst>
      <p:ext uri="{BB962C8B-B14F-4D97-AF65-F5344CB8AC3E}">
        <p14:creationId xmlns:p14="http://schemas.microsoft.com/office/powerpoint/2010/main" val="27118400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dirty="0"/>
              <a:t>Wind Shear Adjustment </a:t>
            </a:r>
            <a:endParaRPr lang="en-JM" dirty="0"/>
          </a:p>
        </p:txBody>
      </p:sp>
      <p:pic>
        <p:nvPicPr>
          <p:cNvPr id="94214" name="Picture 2"/>
          <p:cNvPicPr>
            <a:picLocks noGrp="1" noChangeAspect="1" noChangeArrowheads="1"/>
          </p:cNvPicPr>
          <p:nvPr>
            <p:ph idx="1"/>
          </p:nvPr>
        </p:nvPicPr>
        <p:blipFill>
          <a:blip r:embed="rId2" cstate="print"/>
          <a:stretch>
            <a:fillRect/>
          </a:stretch>
        </p:blipFill>
        <p:spPr>
          <a:xfrm>
            <a:off x="304800" y="1777449"/>
            <a:ext cx="8316913" cy="3557102"/>
          </a:xfrm>
        </p:spPr>
      </p:pic>
      <p:sp>
        <p:nvSpPr>
          <p:cNvPr id="3" name="Text Placeholder 2">
            <a:extLst>
              <a:ext uri="{FF2B5EF4-FFF2-40B4-BE49-F238E27FC236}">
                <a16:creationId xmlns:a16="http://schemas.microsoft.com/office/drawing/2014/main" id="{1FDE8D77-FCDB-6254-7E25-2BA5810CF609}"/>
              </a:ext>
            </a:extLst>
          </p:cNvPr>
          <p:cNvSpPr>
            <a:spLocks noGrp="1"/>
          </p:cNvSpPr>
          <p:nvPr>
            <p:ph type="body" sz="quarter" idx="4294967295"/>
          </p:nvPr>
        </p:nvSpPr>
        <p:spPr>
          <a:xfrm>
            <a:off x="0" y="1060450"/>
            <a:ext cx="8470900" cy="4916488"/>
          </a:xfrm>
        </p:spPr>
        <p:txBody>
          <a:bodyPr/>
          <a:lstStyle/>
          <a:p>
            <a:r>
              <a:rPr lang="en-US" dirty="0"/>
              <a:t>Height in meters versus wind speed in meters/second</a:t>
            </a:r>
          </a:p>
        </p:txBody>
      </p:sp>
      <p:sp>
        <p:nvSpPr>
          <p:cNvPr id="2" name="TextBox 1">
            <a:extLst>
              <a:ext uri="{FF2B5EF4-FFF2-40B4-BE49-F238E27FC236}">
                <a16:creationId xmlns:a16="http://schemas.microsoft.com/office/drawing/2014/main" id="{ED1EAD52-65F1-49D9-A7B6-17934982D9DA}"/>
              </a:ext>
            </a:extLst>
          </p:cNvPr>
          <p:cNvSpPr txBox="1"/>
          <p:nvPr/>
        </p:nvSpPr>
        <p:spPr>
          <a:xfrm>
            <a:off x="647700" y="5591201"/>
            <a:ext cx="7848600" cy="369332"/>
          </a:xfrm>
          <a:prstGeom prst="rect">
            <a:avLst/>
          </a:prstGeom>
          <a:noFill/>
        </p:spPr>
        <p:txBody>
          <a:bodyPr wrap="square" rtlCol="0">
            <a:spAutoFit/>
          </a:bodyPr>
          <a:lstStyle/>
          <a:p>
            <a:r>
              <a:rPr lang="en-029" dirty="0"/>
              <a:t>Wind Speed high height = Wind Speed low x (height/low) ^ Alpha </a:t>
            </a:r>
          </a:p>
        </p:txBody>
      </p:sp>
      <p:sp>
        <p:nvSpPr>
          <p:cNvPr id="4" name="TextBox 3">
            <a:extLst>
              <a:ext uri="{FF2B5EF4-FFF2-40B4-BE49-F238E27FC236}">
                <a16:creationId xmlns:a16="http://schemas.microsoft.com/office/drawing/2014/main" id="{18BA29B1-4F5E-9799-A632-1F6D9FDE409C}"/>
              </a:ext>
            </a:extLst>
          </p:cNvPr>
          <p:cNvSpPr txBox="1"/>
          <p:nvPr/>
        </p:nvSpPr>
        <p:spPr>
          <a:xfrm>
            <a:off x="4572000" y="3031156"/>
            <a:ext cx="4419600" cy="646331"/>
          </a:xfrm>
          <a:prstGeom prst="rect">
            <a:avLst/>
          </a:prstGeom>
          <a:noFill/>
        </p:spPr>
        <p:txBody>
          <a:bodyPr wrap="square" rtlCol="0">
            <a:spAutoFit/>
          </a:bodyPr>
          <a:lstStyle/>
          <a:p>
            <a:endParaRPr lang="en-US" dirty="0"/>
          </a:p>
          <a:p>
            <a:r>
              <a:rPr lang="en-US" dirty="0"/>
              <a:t>Speed = (100/10)^.143 x 10 Meter Speed</a:t>
            </a:r>
          </a:p>
        </p:txBody>
      </p:sp>
      <p:sp>
        <p:nvSpPr>
          <p:cNvPr id="5" name="TextBox 4">
            <a:extLst>
              <a:ext uri="{FF2B5EF4-FFF2-40B4-BE49-F238E27FC236}">
                <a16:creationId xmlns:a16="http://schemas.microsoft.com/office/drawing/2014/main" id="{FA8F947B-1878-C0B4-7FEB-315531F71A0C}"/>
              </a:ext>
            </a:extLst>
          </p:cNvPr>
          <p:cNvSpPr txBox="1"/>
          <p:nvPr/>
        </p:nvSpPr>
        <p:spPr>
          <a:xfrm>
            <a:off x="5819362" y="2514600"/>
            <a:ext cx="2267474" cy="646331"/>
          </a:xfrm>
          <a:prstGeom prst="rect">
            <a:avLst/>
          </a:prstGeom>
          <a:solidFill>
            <a:srgbClr val="FFFF00"/>
          </a:solidFill>
        </p:spPr>
        <p:txBody>
          <a:bodyPr wrap="square" rtlCol="0">
            <a:spAutoFit/>
          </a:bodyPr>
          <a:lstStyle/>
          <a:p>
            <a:r>
              <a:rPr lang="en-US" dirty="0"/>
              <a:t>Z2 and z1 are the height in meters</a:t>
            </a:r>
          </a:p>
        </p:txBody>
      </p:sp>
    </p:spTree>
    <p:extLst>
      <p:ext uri="{BB962C8B-B14F-4D97-AF65-F5344CB8AC3E}">
        <p14:creationId xmlns:p14="http://schemas.microsoft.com/office/powerpoint/2010/main" val="23772133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ctrTitle"/>
          </p:nvPr>
        </p:nvSpPr>
        <p:spPr/>
        <p:txBody>
          <a:bodyPr/>
          <a:lstStyle/>
          <a:p>
            <a:r>
              <a:rPr lang="en-US" dirty="0"/>
              <a:t>Calculation of Wind Shear Exponent</a:t>
            </a:r>
            <a:endParaRPr lang="en-JM" dirty="0"/>
          </a:p>
        </p:txBody>
      </p:sp>
      <p:sp>
        <p:nvSpPr>
          <p:cNvPr id="2" name="Text Placeholder 1">
            <a:extLst>
              <a:ext uri="{FF2B5EF4-FFF2-40B4-BE49-F238E27FC236}">
                <a16:creationId xmlns:a16="http://schemas.microsoft.com/office/drawing/2014/main" id="{7934BCF5-E029-71DA-1AA8-526C11496170}"/>
              </a:ext>
            </a:extLst>
          </p:cNvPr>
          <p:cNvSpPr>
            <a:spLocks noGrp="1"/>
          </p:cNvSpPr>
          <p:nvPr>
            <p:ph type="body" sz="quarter" idx="13"/>
          </p:nvPr>
        </p:nvSpPr>
        <p:spPr/>
        <p:txBody>
          <a:bodyPr/>
          <a:lstStyle/>
          <a:p>
            <a:r>
              <a:rPr lang="en-US" dirty="0"/>
              <a:t>.</a:t>
            </a:r>
          </a:p>
        </p:txBody>
      </p:sp>
      <p:pic>
        <p:nvPicPr>
          <p:cNvPr id="95238" name="Picture 2"/>
          <p:cNvPicPr>
            <a:picLocks noChangeAspect="1" noChangeArrowheads="1"/>
          </p:cNvPicPr>
          <p:nvPr/>
        </p:nvPicPr>
        <p:blipFill>
          <a:blip r:embed="rId2" cstate="print"/>
          <a:srcRect/>
          <a:stretch>
            <a:fillRect/>
          </a:stretch>
        </p:blipFill>
        <p:spPr bwMode="auto">
          <a:xfrm>
            <a:off x="1076325" y="2471827"/>
            <a:ext cx="5745163" cy="2528888"/>
          </a:xfrm>
          <a:prstGeom prst="rect">
            <a:avLst/>
          </a:prstGeom>
          <a:noFill/>
          <a:ln w="9525">
            <a:noFill/>
            <a:miter lim="800000"/>
            <a:headEnd/>
            <a:tailEnd/>
          </a:ln>
        </p:spPr>
      </p:pic>
      <p:sp>
        <p:nvSpPr>
          <p:cNvPr id="95239" name="TextBox 6"/>
          <p:cNvSpPr txBox="1">
            <a:spLocks noChangeArrowheads="1"/>
          </p:cNvSpPr>
          <p:nvPr/>
        </p:nvSpPr>
        <p:spPr bwMode="auto">
          <a:xfrm>
            <a:off x="1066800" y="1462088"/>
            <a:ext cx="6705600" cy="923330"/>
          </a:xfrm>
          <a:prstGeom prst="rect">
            <a:avLst/>
          </a:prstGeom>
          <a:noFill/>
          <a:ln w="9525">
            <a:noFill/>
            <a:miter lim="800000"/>
            <a:headEnd/>
            <a:tailEnd/>
          </a:ln>
        </p:spPr>
        <p:txBody>
          <a:bodyPr wrap="square">
            <a:spAutoFit/>
          </a:bodyPr>
          <a:lstStyle/>
          <a:p>
            <a:r>
              <a:rPr lang="en-US" dirty="0"/>
              <a:t>Calculation of Wind Shear Factor Using Logs – the difference in wind speed on the top in the numerator and the height in the denominator.</a:t>
            </a:r>
            <a:endParaRPr lang="en-JM" dirty="0"/>
          </a:p>
        </p:txBody>
      </p:sp>
      <p:sp>
        <p:nvSpPr>
          <p:cNvPr id="95240" name="TextBox 8"/>
          <p:cNvSpPr txBox="1">
            <a:spLocks noChangeArrowheads="1"/>
          </p:cNvSpPr>
          <p:nvPr/>
        </p:nvSpPr>
        <p:spPr bwMode="auto">
          <a:xfrm>
            <a:off x="1219200" y="5486400"/>
            <a:ext cx="6096000" cy="646331"/>
          </a:xfrm>
          <a:prstGeom prst="rect">
            <a:avLst/>
          </a:prstGeom>
          <a:noFill/>
          <a:ln w="9525">
            <a:noFill/>
            <a:miter lim="800000"/>
            <a:headEnd/>
            <a:tailEnd/>
          </a:ln>
        </p:spPr>
        <p:txBody>
          <a:bodyPr wrap="square">
            <a:spAutoFit/>
          </a:bodyPr>
          <a:lstStyle/>
          <a:p>
            <a:r>
              <a:rPr lang="en-US" dirty="0"/>
              <a:t>Begin with 1/7 power law – alpha = .142; but not good enough for site specific applications</a:t>
            </a:r>
            <a:endParaRPr lang="en-JM" dirty="0"/>
          </a:p>
        </p:txBody>
      </p:sp>
      <p:sp>
        <p:nvSpPr>
          <p:cNvPr id="3" name="TextBox 2">
            <a:extLst>
              <a:ext uri="{FF2B5EF4-FFF2-40B4-BE49-F238E27FC236}">
                <a16:creationId xmlns:a16="http://schemas.microsoft.com/office/drawing/2014/main" id="{B8843487-85F2-40FF-A14D-C1DEEE531F1B}"/>
              </a:ext>
            </a:extLst>
          </p:cNvPr>
          <p:cNvSpPr txBox="1"/>
          <p:nvPr/>
        </p:nvSpPr>
        <p:spPr>
          <a:xfrm>
            <a:off x="6821488" y="2471827"/>
            <a:ext cx="1636712" cy="923330"/>
          </a:xfrm>
          <a:prstGeom prst="rect">
            <a:avLst/>
          </a:prstGeom>
          <a:noFill/>
        </p:spPr>
        <p:txBody>
          <a:bodyPr wrap="square" rtlCol="0">
            <a:spAutoFit/>
          </a:bodyPr>
          <a:lstStyle/>
          <a:p>
            <a:r>
              <a:rPr lang="en-US" dirty="0"/>
              <a:t>v2 is wind speed at high height</a:t>
            </a:r>
            <a:endParaRPr lang="en-CH" dirty="0"/>
          </a:p>
        </p:txBody>
      </p:sp>
      <p:cxnSp>
        <p:nvCxnSpPr>
          <p:cNvPr id="5" name="Straight Arrow Connector 4">
            <a:extLst>
              <a:ext uri="{FF2B5EF4-FFF2-40B4-BE49-F238E27FC236}">
                <a16:creationId xmlns:a16="http://schemas.microsoft.com/office/drawing/2014/main" id="{95167ECC-17F0-4804-ABF7-066CB595DC0C}"/>
              </a:ext>
            </a:extLst>
          </p:cNvPr>
          <p:cNvCxnSpPr>
            <a:stCxn id="3" idx="1"/>
          </p:cNvCxnSpPr>
          <p:nvPr/>
        </p:nvCxnSpPr>
        <p:spPr>
          <a:xfrm flipH="1" flipV="1">
            <a:off x="6248400" y="2743200"/>
            <a:ext cx="573088" cy="1902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F1C680F-1A46-C6D5-9BE2-066EE3D0C787}"/>
              </a:ext>
            </a:extLst>
          </p:cNvPr>
          <p:cNvSpPr txBox="1"/>
          <p:nvPr/>
        </p:nvSpPr>
        <p:spPr>
          <a:xfrm>
            <a:off x="6891697" y="4597226"/>
            <a:ext cx="1941512" cy="646331"/>
          </a:xfrm>
          <a:prstGeom prst="rect">
            <a:avLst/>
          </a:prstGeom>
          <a:noFill/>
        </p:spPr>
        <p:txBody>
          <a:bodyPr wrap="square" rtlCol="0">
            <a:spAutoFit/>
          </a:bodyPr>
          <a:lstStyle/>
          <a:p>
            <a:r>
              <a:rPr lang="en-US" dirty="0"/>
              <a:t>10 meter    5.13</a:t>
            </a:r>
          </a:p>
          <a:p>
            <a:r>
              <a:rPr lang="en-US" dirty="0"/>
              <a:t>100 meter  8.21</a:t>
            </a:r>
          </a:p>
        </p:txBody>
      </p:sp>
      <p:sp>
        <p:nvSpPr>
          <p:cNvPr id="6" name="TextBox 5">
            <a:extLst>
              <a:ext uri="{FF2B5EF4-FFF2-40B4-BE49-F238E27FC236}">
                <a16:creationId xmlns:a16="http://schemas.microsoft.com/office/drawing/2014/main" id="{55A02E5C-545B-75D8-3A1E-8BC7F9B1A8E7}"/>
              </a:ext>
            </a:extLst>
          </p:cNvPr>
          <p:cNvSpPr txBox="1"/>
          <p:nvPr/>
        </p:nvSpPr>
        <p:spPr>
          <a:xfrm>
            <a:off x="6821488" y="3519085"/>
            <a:ext cx="1439643" cy="923330"/>
          </a:xfrm>
          <a:prstGeom prst="rect">
            <a:avLst/>
          </a:prstGeom>
          <a:solidFill>
            <a:srgbClr val="FFFF00"/>
          </a:solidFill>
        </p:spPr>
        <p:txBody>
          <a:bodyPr wrap="square" rtlCol="0">
            <a:spAutoFit/>
          </a:bodyPr>
          <a:lstStyle/>
          <a:p>
            <a:r>
              <a:rPr lang="en-US" dirty="0"/>
              <a:t>Z2 and z1 are the height in meters</a:t>
            </a:r>
          </a:p>
        </p:txBody>
      </p:sp>
      <p:sp>
        <p:nvSpPr>
          <p:cNvPr id="7" name="TextBox 6">
            <a:extLst>
              <a:ext uri="{FF2B5EF4-FFF2-40B4-BE49-F238E27FC236}">
                <a16:creationId xmlns:a16="http://schemas.microsoft.com/office/drawing/2014/main" id="{6C7404E9-11D9-2EDB-EF9B-A34EE4757443}"/>
              </a:ext>
            </a:extLst>
          </p:cNvPr>
          <p:cNvSpPr txBox="1"/>
          <p:nvPr/>
        </p:nvSpPr>
        <p:spPr>
          <a:xfrm>
            <a:off x="452230" y="2471827"/>
            <a:ext cx="3568148" cy="646331"/>
          </a:xfrm>
          <a:prstGeom prst="rect">
            <a:avLst/>
          </a:prstGeom>
          <a:solidFill>
            <a:srgbClr val="FFFF00"/>
          </a:solidFill>
        </p:spPr>
        <p:txBody>
          <a:bodyPr wrap="square" rtlCol="0">
            <a:spAutoFit/>
          </a:bodyPr>
          <a:lstStyle/>
          <a:p>
            <a:r>
              <a:rPr lang="en-US" dirty="0"/>
              <a:t>Alpha is the log of wind ratio divided by the log of height ratio</a:t>
            </a:r>
          </a:p>
        </p:txBody>
      </p:sp>
    </p:spTree>
    <p:extLst>
      <p:ext uri="{BB962C8B-B14F-4D97-AF65-F5344CB8AC3E}">
        <p14:creationId xmlns:p14="http://schemas.microsoft.com/office/powerpoint/2010/main" val="6543146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FD7F2-E4DB-0F27-CD8B-81EFB3756CF6}"/>
              </a:ext>
            </a:extLst>
          </p:cNvPr>
          <p:cNvSpPr>
            <a:spLocks noGrp="1"/>
          </p:cNvSpPr>
          <p:nvPr>
            <p:ph type="title"/>
          </p:nvPr>
        </p:nvSpPr>
        <p:spPr/>
        <p:txBody>
          <a:bodyPr/>
          <a:lstStyle/>
          <a:p>
            <a:r>
              <a:rPr lang="en-US" dirty="0"/>
              <a:t>Example of Wind Study and Height</a:t>
            </a:r>
          </a:p>
        </p:txBody>
      </p:sp>
      <p:sp>
        <p:nvSpPr>
          <p:cNvPr id="3" name="Content Placeholder 2">
            <a:extLst>
              <a:ext uri="{FF2B5EF4-FFF2-40B4-BE49-F238E27FC236}">
                <a16:creationId xmlns:a16="http://schemas.microsoft.com/office/drawing/2014/main" id="{12CF764C-18FB-37F8-68C1-CD5138DF799D}"/>
              </a:ext>
            </a:extLst>
          </p:cNvPr>
          <p:cNvSpPr>
            <a:spLocks noGrp="1"/>
          </p:cNvSpPr>
          <p:nvPr>
            <p:ph idx="1"/>
          </p:nvPr>
        </p:nvSpPr>
        <p:spPr/>
        <p:txBody>
          <a:bodyPr/>
          <a:lstStyle/>
          <a:p>
            <a:r>
              <a:rPr lang="en-US" dirty="0"/>
              <a:t>Uncertainty in measuring </a:t>
            </a:r>
          </a:p>
          <a:p>
            <a:endParaRPr lang="en-US" dirty="0"/>
          </a:p>
        </p:txBody>
      </p:sp>
      <p:sp>
        <p:nvSpPr>
          <p:cNvPr id="4" name="Slide Number Placeholder 3">
            <a:extLst>
              <a:ext uri="{FF2B5EF4-FFF2-40B4-BE49-F238E27FC236}">
                <a16:creationId xmlns:a16="http://schemas.microsoft.com/office/drawing/2014/main" id="{E93C74BE-B476-92EC-3724-415F1232C621}"/>
              </a:ext>
            </a:extLst>
          </p:cNvPr>
          <p:cNvSpPr>
            <a:spLocks noGrp="1"/>
          </p:cNvSpPr>
          <p:nvPr>
            <p:ph type="sldNum" sz="quarter" idx="12"/>
          </p:nvPr>
        </p:nvSpPr>
        <p:spPr/>
        <p:txBody>
          <a:bodyPr/>
          <a:lstStyle/>
          <a:p>
            <a:fld id="{EB241CD2-1E45-42A3-B213-66A034DF9A3B}" type="slidenum">
              <a:rPr lang="en-GB" smtClean="0"/>
              <a:t>76</a:t>
            </a:fld>
            <a:endParaRPr lang="en-GB" dirty="0"/>
          </a:p>
        </p:txBody>
      </p:sp>
      <p:pic>
        <p:nvPicPr>
          <p:cNvPr id="6" name="Picture 5">
            <a:extLst>
              <a:ext uri="{FF2B5EF4-FFF2-40B4-BE49-F238E27FC236}">
                <a16:creationId xmlns:a16="http://schemas.microsoft.com/office/drawing/2014/main" id="{86829C42-D628-9A98-E566-254F0330E3C5}"/>
              </a:ext>
            </a:extLst>
          </p:cNvPr>
          <p:cNvPicPr>
            <a:picLocks noChangeAspect="1"/>
          </p:cNvPicPr>
          <p:nvPr/>
        </p:nvPicPr>
        <p:blipFill>
          <a:blip r:embed="rId2"/>
          <a:stretch>
            <a:fillRect/>
          </a:stretch>
        </p:blipFill>
        <p:spPr>
          <a:xfrm>
            <a:off x="3275431" y="1209675"/>
            <a:ext cx="5563768" cy="5521187"/>
          </a:xfrm>
          <a:prstGeom prst="rect">
            <a:avLst/>
          </a:prstGeom>
        </p:spPr>
      </p:pic>
      <p:sp>
        <p:nvSpPr>
          <p:cNvPr id="7" name="TextBox 6">
            <a:extLst>
              <a:ext uri="{FF2B5EF4-FFF2-40B4-BE49-F238E27FC236}">
                <a16:creationId xmlns:a16="http://schemas.microsoft.com/office/drawing/2014/main" id="{5004E17D-158B-FA54-A864-CFF062F1F883}"/>
              </a:ext>
            </a:extLst>
          </p:cNvPr>
          <p:cNvSpPr txBox="1"/>
          <p:nvPr/>
        </p:nvSpPr>
        <p:spPr>
          <a:xfrm>
            <a:off x="457200" y="2420178"/>
            <a:ext cx="2370483" cy="2862322"/>
          </a:xfrm>
          <a:prstGeom prst="rect">
            <a:avLst/>
          </a:prstGeom>
          <a:noFill/>
        </p:spPr>
        <p:txBody>
          <a:bodyPr wrap="square" rtlCol="0">
            <a:spAutoFit/>
          </a:bodyPr>
          <a:lstStyle/>
          <a:p>
            <a:r>
              <a:rPr lang="en-US" dirty="0"/>
              <a:t>Test the alpha at different heights. First compute the alpha as log of wind ratio divided by log of height ratio.</a:t>
            </a:r>
          </a:p>
          <a:p>
            <a:endParaRPr lang="en-US" dirty="0"/>
          </a:p>
          <a:p>
            <a:r>
              <a:rPr lang="en-US" dirty="0"/>
              <a:t>Then test whether the ratio of height raised to the power </a:t>
            </a:r>
          </a:p>
        </p:txBody>
      </p:sp>
    </p:spTree>
    <p:extLst>
      <p:ext uri="{BB962C8B-B14F-4D97-AF65-F5344CB8AC3E}">
        <p14:creationId xmlns:p14="http://schemas.microsoft.com/office/powerpoint/2010/main" val="4391019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5B6A5-CC43-AA8B-AC01-6657A676D57E}"/>
              </a:ext>
            </a:extLst>
          </p:cNvPr>
          <p:cNvSpPr>
            <a:spLocks noGrp="1"/>
          </p:cNvSpPr>
          <p:nvPr>
            <p:ph type="title"/>
          </p:nvPr>
        </p:nvSpPr>
        <p:spPr/>
        <p:txBody>
          <a:bodyPr/>
          <a:lstStyle/>
          <a:p>
            <a:r>
              <a:rPr lang="en-US" dirty="0"/>
              <a:t>Changing Alpha from Wind Study</a:t>
            </a:r>
          </a:p>
        </p:txBody>
      </p:sp>
      <p:sp>
        <p:nvSpPr>
          <p:cNvPr id="3" name="Content Placeholder 2">
            <a:extLst>
              <a:ext uri="{FF2B5EF4-FFF2-40B4-BE49-F238E27FC236}">
                <a16:creationId xmlns:a16="http://schemas.microsoft.com/office/drawing/2014/main" id="{14F456F5-BA5F-C81B-816A-E21F1901785F}"/>
              </a:ext>
            </a:extLst>
          </p:cNvPr>
          <p:cNvSpPr>
            <a:spLocks noGrp="1"/>
          </p:cNvSpPr>
          <p:nvPr>
            <p:ph idx="1"/>
          </p:nvPr>
        </p:nvSpPr>
        <p:spPr/>
        <p:txBody>
          <a:bodyPr/>
          <a:lstStyle/>
          <a:p>
            <a:r>
              <a:rPr lang="en-US" dirty="0"/>
              <a:t>Check of mathematics</a:t>
            </a:r>
          </a:p>
          <a:p>
            <a:endParaRPr lang="en-US" dirty="0"/>
          </a:p>
        </p:txBody>
      </p:sp>
      <p:sp>
        <p:nvSpPr>
          <p:cNvPr id="4" name="Slide Number Placeholder 3">
            <a:extLst>
              <a:ext uri="{FF2B5EF4-FFF2-40B4-BE49-F238E27FC236}">
                <a16:creationId xmlns:a16="http://schemas.microsoft.com/office/drawing/2014/main" id="{5BADA00A-C8CD-88B0-DDDD-CE1A72D2D0AC}"/>
              </a:ext>
            </a:extLst>
          </p:cNvPr>
          <p:cNvSpPr>
            <a:spLocks noGrp="1"/>
          </p:cNvSpPr>
          <p:nvPr>
            <p:ph type="sldNum" sz="quarter" idx="12"/>
          </p:nvPr>
        </p:nvSpPr>
        <p:spPr/>
        <p:txBody>
          <a:bodyPr/>
          <a:lstStyle/>
          <a:p>
            <a:fld id="{EB241CD2-1E45-42A3-B213-66A034DF9A3B}" type="slidenum">
              <a:rPr lang="en-GB" smtClean="0"/>
              <a:t>77</a:t>
            </a:fld>
            <a:endParaRPr lang="en-GB" dirty="0"/>
          </a:p>
        </p:txBody>
      </p:sp>
      <p:pic>
        <p:nvPicPr>
          <p:cNvPr id="6" name="Picture 5">
            <a:extLst>
              <a:ext uri="{FF2B5EF4-FFF2-40B4-BE49-F238E27FC236}">
                <a16:creationId xmlns:a16="http://schemas.microsoft.com/office/drawing/2014/main" id="{F21E7308-48E7-4818-D32E-E27AF59D6D5B}"/>
              </a:ext>
            </a:extLst>
          </p:cNvPr>
          <p:cNvPicPr>
            <a:picLocks noChangeAspect="1"/>
          </p:cNvPicPr>
          <p:nvPr/>
        </p:nvPicPr>
        <p:blipFill>
          <a:blip r:embed="rId2"/>
          <a:stretch>
            <a:fillRect/>
          </a:stretch>
        </p:blipFill>
        <p:spPr>
          <a:xfrm>
            <a:off x="615306" y="1916870"/>
            <a:ext cx="7190961" cy="4042737"/>
          </a:xfrm>
          <a:prstGeom prst="rect">
            <a:avLst/>
          </a:prstGeom>
        </p:spPr>
      </p:pic>
    </p:spTree>
    <p:extLst>
      <p:ext uri="{BB962C8B-B14F-4D97-AF65-F5344CB8AC3E}">
        <p14:creationId xmlns:p14="http://schemas.microsoft.com/office/powerpoint/2010/main" val="24104359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F9C8F-B9F5-2263-1FB3-8E620F50965D}"/>
              </a:ext>
            </a:extLst>
          </p:cNvPr>
          <p:cNvSpPr>
            <a:spLocks noGrp="1"/>
          </p:cNvSpPr>
          <p:nvPr>
            <p:ph type="title"/>
          </p:nvPr>
        </p:nvSpPr>
        <p:spPr/>
        <p:txBody>
          <a:bodyPr/>
          <a:lstStyle/>
          <a:p>
            <a:r>
              <a:rPr lang="en-US" dirty="0"/>
              <a:t>Get the 10 meter and different heights</a:t>
            </a:r>
          </a:p>
        </p:txBody>
      </p:sp>
      <p:sp>
        <p:nvSpPr>
          <p:cNvPr id="3" name="Content Placeholder 2">
            <a:extLst>
              <a:ext uri="{FF2B5EF4-FFF2-40B4-BE49-F238E27FC236}">
                <a16:creationId xmlns:a16="http://schemas.microsoft.com/office/drawing/2014/main" id="{C630DF1C-AE16-2A10-CC6C-4EFE07C1767F}"/>
              </a:ext>
            </a:extLst>
          </p:cNvPr>
          <p:cNvSpPr>
            <a:spLocks noGrp="1"/>
          </p:cNvSpPr>
          <p:nvPr>
            <p:ph idx="1"/>
          </p:nvPr>
        </p:nvSpPr>
        <p:spPr/>
        <p:txBody>
          <a:bodyPr/>
          <a:lstStyle/>
          <a:p>
            <a:r>
              <a:rPr lang="en-US" dirty="0"/>
              <a:t>Latitude 18.7333729</a:t>
            </a:r>
          </a:p>
          <a:p>
            <a:r>
              <a:rPr lang="en-US" dirty="0"/>
              <a:t>Longitude 56.372223</a:t>
            </a:r>
          </a:p>
          <a:p>
            <a:endParaRPr lang="en-US" dirty="0"/>
          </a:p>
        </p:txBody>
      </p:sp>
      <p:pic>
        <p:nvPicPr>
          <p:cNvPr id="5" name="Picture 4">
            <a:extLst>
              <a:ext uri="{FF2B5EF4-FFF2-40B4-BE49-F238E27FC236}">
                <a16:creationId xmlns:a16="http://schemas.microsoft.com/office/drawing/2014/main" id="{1909629B-EC1E-14BC-A54D-200E3CE2BDAA}"/>
              </a:ext>
            </a:extLst>
          </p:cNvPr>
          <p:cNvPicPr>
            <a:picLocks noChangeAspect="1"/>
          </p:cNvPicPr>
          <p:nvPr/>
        </p:nvPicPr>
        <p:blipFill>
          <a:blip r:embed="rId2"/>
          <a:stretch>
            <a:fillRect/>
          </a:stretch>
        </p:blipFill>
        <p:spPr>
          <a:xfrm>
            <a:off x="4465083" y="1172363"/>
            <a:ext cx="4605123" cy="4280349"/>
          </a:xfrm>
          <a:prstGeom prst="rect">
            <a:avLst/>
          </a:prstGeom>
        </p:spPr>
      </p:pic>
      <p:pic>
        <p:nvPicPr>
          <p:cNvPr id="11" name="Picture 10">
            <a:extLst>
              <a:ext uri="{FF2B5EF4-FFF2-40B4-BE49-F238E27FC236}">
                <a16:creationId xmlns:a16="http://schemas.microsoft.com/office/drawing/2014/main" id="{9BAC09BD-E253-6558-A5C4-99CF87BD9665}"/>
              </a:ext>
            </a:extLst>
          </p:cNvPr>
          <p:cNvPicPr>
            <a:picLocks noChangeAspect="1"/>
          </p:cNvPicPr>
          <p:nvPr/>
        </p:nvPicPr>
        <p:blipFill>
          <a:blip r:embed="rId3"/>
          <a:stretch>
            <a:fillRect/>
          </a:stretch>
        </p:blipFill>
        <p:spPr>
          <a:xfrm>
            <a:off x="151077" y="2640434"/>
            <a:ext cx="3829584" cy="1533739"/>
          </a:xfrm>
          <a:prstGeom prst="rect">
            <a:avLst/>
          </a:prstGeom>
        </p:spPr>
      </p:pic>
      <p:pic>
        <p:nvPicPr>
          <p:cNvPr id="6" name="Picture 5">
            <a:extLst>
              <a:ext uri="{FF2B5EF4-FFF2-40B4-BE49-F238E27FC236}">
                <a16:creationId xmlns:a16="http://schemas.microsoft.com/office/drawing/2014/main" id="{8F6286B9-10D8-6FFB-FAC1-E774C808A3D2}"/>
              </a:ext>
            </a:extLst>
          </p:cNvPr>
          <p:cNvPicPr>
            <a:picLocks noChangeAspect="1"/>
          </p:cNvPicPr>
          <p:nvPr/>
        </p:nvPicPr>
        <p:blipFill>
          <a:blip r:embed="rId4"/>
          <a:stretch>
            <a:fillRect/>
          </a:stretch>
        </p:blipFill>
        <p:spPr>
          <a:xfrm>
            <a:off x="365462" y="4594191"/>
            <a:ext cx="3650902" cy="2108267"/>
          </a:xfrm>
          <a:prstGeom prst="rect">
            <a:avLst/>
          </a:prstGeom>
        </p:spPr>
      </p:pic>
    </p:spTree>
    <p:extLst>
      <p:ext uri="{BB962C8B-B14F-4D97-AF65-F5344CB8AC3E}">
        <p14:creationId xmlns:p14="http://schemas.microsoft.com/office/powerpoint/2010/main" val="19992207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E4F3F-48D1-D258-ECBB-2EDB8242F37E}"/>
              </a:ext>
            </a:extLst>
          </p:cNvPr>
          <p:cNvSpPr>
            <a:spLocks noGrp="1"/>
          </p:cNvSpPr>
          <p:nvPr>
            <p:ph type="title"/>
          </p:nvPr>
        </p:nvSpPr>
        <p:spPr/>
        <p:txBody>
          <a:bodyPr/>
          <a:lstStyle/>
          <a:p>
            <a:r>
              <a:rPr lang="en-US" dirty="0"/>
              <a:t>300 Meter Wind Turbines</a:t>
            </a:r>
          </a:p>
        </p:txBody>
      </p:sp>
      <p:sp>
        <p:nvSpPr>
          <p:cNvPr id="3" name="Content Placeholder 2">
            <a:extLst>
              <a:ext uri="{FF2B5EF4-FFF2-40B4-BE49-F238E27FC236}">
                <a16:creationId xmlns:a16="http://schemas.microsoft.com/office/drawing/2014/main" id="{4AE2576E-9568-9A68-8ECF-E2AFAFA0861B}"/>
              </a:ext>
            </a:extLst>
          </p:cNvPr>
          <p:cNvSpPr>
            <a:spLocks noGrp="1"/>
          </p:cNvSpPr>
          <p:nvPr>
            <p:ph idx="1"/>
          </p:nvPr>
        </p:nvSpPr>
        <p:spPr/>
        <p:txBody>
          <a:bodyPr/>
          <a:lstStyle/>
          <a:p>
            <a:r>
              <a:rPr lang="en-US" dirty="0"/>
              <a:t>.</a:t>
            </a:r>
          </a:p>
        </p:txBody>
      </p:sp>
      <p:pic>
        <p:nvPicPr>
          <p:cNvPr id="5" name="Picture 4">
            <a:extLst>
              <a:ext uri="{FF2B5EF4-FFF2-40B4-BE49-F238E27FC236}">
                <a16:creationId xmlns:a16="http://schemas.microsoft.com/office/drawing/2014/main" id="{FD764F57-9023-CEC7-DC4A-B3CAACFC6320}"/>
              </a:ext>
            </a:extLst>
          </p:cNvPr>
          <p:cNvPicPr>
            <a:picLocks noChangeAspect="1"/>
          </p:cNvPicPr>
          <p:nvPr/>
        </p:nvPicPr>
        <p:blipFill>
          <a:blip r:embed="rId2"/>
          <a:stretch>
            <a:fillRect/>
          </a:stretch>
        </p:blipFill>
        <p:spPr>
          <a:xfrm>
            <a:off x="807522" y="1209675"/>
            <a:ext cx="3187864" cy="2711589"/>
          </a:xfrm>
          <a:prstGeom prst="rect">
            <a:avLst/>
          </a:prstGeom>
        </p:spPr>
      </p:pic>
      <p:pic>
        <p:nvPicPr>
          <p:cNvPr id="7" name="Picture 6">
            <a:extLst>
              <a:ext uri="{FF2B5EF4-FFF2-40B4-BE49-F238E27FC236}">
                <a16:creationId xmlns:a16="http://schemas.microsoft.com/office/drawing/2014/main" id="{E5BFFDE7-D076-32FB-7814-E287DD7606A2}"/>
              </a:ext>
            </a:extLst>
          </p:cNvPr>
          <p:cNvPicPr>
            <a:picLocks noChangeAspect="1"/>
          </p:cNvPicPr>
          <p:nvPr/>
        </p:nvPicPr>
        <p:blipFill>
          <a:blip r:embed="rId3"/>
          <a:stretch>
            <a:fillRect/>
          </a:stretch>
        </p:blipFill>
        <p:spPr>
          <a:xfrm>
            <a:off x="4738254" y="3613519"/>
            <a:ext cx="3926762" cy="2177772"/>
          </a:xfrm>
          <a:prstGeom prst="rect">
            <a:avLst/>
          </a:prstGeom>
        </p:spPr>
      </p:pic>
      <p:pic>
        <p:nvPicPr>
          <p:cNvPr id="9" name="Picture 8">
            <a:extLst>
              <a:ext uri="{FF2B5EF4-FFF2-40B4-BE49-F238E27FC236}">
                <a16:creationId xmlns:a16="http://schemas.microsoft.com/office/drawing/2014/main" id="{39FED16C-C497-D7B5-9657-BBF570894930}"/>
              </a:ext>
            </a:extLst>
          </p:cNvPr>
          <p:cNvPicPr>
            <a:picLocks noChangeAspect="1"/>
          </p:cNvPicPr>
          <p:nvPr/>
        </p:nvPicPr>
        <p:blipFill>
          <a:blip r:embed="rId4"/>
          <a:stretch>
            <a:fillRect/>
          </a:stretch>
        </p:blipFill>
        <p:spPr>
          <a:xfrm>
            <a:off x="4738254" y="1389714"/>
            <a:ext cx="3926762" cy="1854768"/>
          </a:xfrm>
          <a:prstGeom prst="rect">
            <a:avLst/>
          </a:prstGeom>
        </p:spPr>
      </p:pic>
      <p:pic>
        <p:nvPicPr>
          <p:cNvPr id="11" name="Picture 10">
            <a:extLst>
              <a:ext uri="{FF2B5EF4-FFF2-40B4-BE49-F238E27FC236}">
                <a16:creationId xmlns:a16="http://schemas.microsoft.com/office/drawing/2014/main" id="{A671A131-D82B-72C6-F888-FA008A31A0ED}"/>
              </a:ext>
            </a:extLst>
          </p:cNvPr>
          <p:cNvPicPr>
            <a:picLocks noChangeAspect="1"/>
          </p:cNvPicPr>
          <p:nvPr/>
        </p:nvPicPr>
        <p:blipFill>
          <a:blip r:embed="rId5"/>
          <a:stretch>
            <a:fillRect/>
          </a:stretch>
        </p:blipFill>
        <p:spPr>
          <a:xfrm>
            <a:off x="110397" y="4153902"/>
            <a:ext cx="4295350" cy="1480996"/>
          </a:xfrm>
          <a:prstGeom prst="rect">
            <a:avLst/>
          </a:prstGeom>
        </p:spPr>
      </p:pic>
    </p:spTree>
    <p:extLst>
      <p:ext uri="{BB962C8B-B14F-4D97-AF65-F5344CB8AC3E}">
        <p14:creationId xmlns:p14="http://schemas.microsoft.com/office/powerpoint/2010/main" val="1873464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28033-C0F8-3016-068A-9EFFAC92BFB0}"/>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C86B8312-62B8-74B3-1CE0-250F51660C9F}"/>
              </a:ext>
            </a:extLst>
          </p:cNvPr>
          <p:cNvSpPr>
            <a:spLocks noGrp="1"/>
          </p:cNvSpPr>
          <p:nvPr>
            <p:ph idx="1"/>
          </p:nvPr>
        </p:nvSpPr>
        <p:spPr/>
        <p:txBody>
          <a:bodyPr>
            <a:normAutofit fontScale="92500" lnSpcReduction="10000"/>
          </a:bodyPr>
          <a:lstStyle/>
          <a:p>
            <a:pPr lvl="0" algn="l"/>
            <a:r>
              <a:rPr lang="en-GB" sz="1600" dirty="0"/>
              <a:t>Incorporate storage and battery analysis in analysis of renewable energy from an energy storage perspective and from an ancillary service point of view</a:t>
            </a:r>
            <a:endParaRPr lang="en-US" sz="1600" dirty="0"/>
          </a:p>
          <a:p>
            <a:pPr lvl="0" algn="l"/>
            <a:r>
              <a:rPr lang="en-GB" sz="1600" dirty="0"/>
              <a:t>Learn practical tools to analyse renewable energy including efficient tools to work with wind, hydro and solar data:</a:t>
            </a:r>
            <a:endParaRPr lang="en-US" sz="1600" dirty="0"/>
          </a:p>
          <a:p>
            <a:pPr lvl="1" algn="l"/>
            <a:r>
              <a:rPr lang="en-GB" sz="1400" dirty="0"/>
              <a:t>Creating flexible scenario and sensitivity analysis to evaluate resource risk, construction risk, O&amp;M risk and debt structuring</a:t>
            </a:r>
            <a:endParaRPr lang="en-US" sz="1400" dirty="0"/>
          </a:p>
          <a:p>
            <a:pPr lvl="1" algn="l"/>
            <a:r>
              <a:rPr lang="en-GB" sz="1400" dirty="0"/>
              <a:t>Developing techniques to resolve circular references related to funding debt and sculpting debt without copy and paste macros</a:t>
            </a:r>
            <a:endParaRPr lang="en-US" sz="1400" dirty="0"/>
          </a:p>
          <a:p>
            <a:pPr lvl="0" algn="l"/>
            <a:r>
              <a:rPr lang="en-GB" sz="1600" dirty="0"/>
              <a:t>Identify the implications of project finance features in the context of renewable energy (sculpting, debt funding, debt size, DSCR, DSRA, debt tenor, re-financing) on costs and equity returns from renewable energy</a:t>
            </a:r>
            <a:endParaRPr lang="en-US" sz="1600" dirty="0"/>
          </a:p>
          <a:p>
            <a:pPr lvl="0" algn="l"/>
            <a:r>
              <a:rPr lang="en-GB" sz="1600" dirty="0"/>
              <a:t>Develop efficient ways to quickly compute the levelised electricity cost of different technologies using carrying charge factors and alternative financial models</a:t>
            </a:r>
            <a:endParaRPr lang="en-US" sz="1600" dirty="0"/>
          </a:p>
          <a:p>
            <a:pPr lvl="0" algn="l"/>
            <a:r>
              <a:rPr lang="en-GB" sz="1600" dirty="0"/>
              <a:t>Work through resource assessments and compute probability of achieving different levels of production (P90, P75 etc.) using hands-on exercises for different types of projects in order to effectively review consulting studies</a:t>
            </a:r>
            <a:endParaRPr lang="en-US" sz="1600" dirty="0"/>
          </a:p>
          <a:p>
            <a:pPr lvl="0" algn="l"/>
            <a:r>
              <a:rPr lang="en-GB" sz="1600" dirty="0"/>
              <a:t>Create flexible and transparent financial models of renewable energy from A-Z that incorporate resource risk, financing structure, tax treatments, alternative pricing policies and other factors.</a:t>
            </a:r>
            <a:endParaRPr lang="en-US" sz="1600" dirty="0"/>
          </a:p>
          <a:p>
            <a:pPr lvl="0" algn="l"/>
            <a:r>
              <a:rPr lang="en-GB" sz="1600" dirty="0"/>
              <a:t>Evaluate the economics of renewable energy (including ancillary services) in the context of merchant markets and review the structure of corporate PPA contracts</a:t>
            </a:r>
            <a:endParaRPr lang="en-US" sz="1600" dirty="0"/>
          </a:p>
          <a:p>
            <a:endParaRPr lang="en-US" dirty="0"/>
          </a:p>
        </p:txBody>
      </p:sp>
      <p:sp>
        <p:nvSpPr>
          <p:cNvPr id="4" name="Slide Number Placeholder 3">
            <a:extLst>
              <a:ext uri="{FF2B5EF4-FFF2-40B4-BE49-F238E27FC236}">
                <a16:creationId xmlns:a16="http://schemas.microsoft.com/office/drawing/2014/main" id="{26394B30-AF6E-FB45-83C0-AE0DE113B1C7}"/>
              </a:ext>
            </a:extLst>
          </p:cNvPr>
          <p:cNvSpPr>
            <a:spLocks noGrp="1"/>
          </p:cNvSpPr>
          <p:nvPr>
            <p:ph type="sldNum" sz="quarter" idx="12"/>
          </p:nvPr>
        </p:nvSpPr>
        <p:spPr/>
        <p:txBody>
          <a:bodyPr/>
          <a:lstStyle/>
          <a:p>
            <a:fld id="{EB241CD2-1E45-42A3-B213-66A034DF9A3B}" type="slidenum">
              <a:rPr lang="en-GB" smtClean="0"/>
              <a:t>8</a:t>
            </a:fld>
            <a:endParaRPr lang="en-GB" dirty="0"/>
          </a:p>
        </p:txBody>
      </p:sp>
    </p:spTree>
    <p:extLst>
      <p:ext uri="{BB962C8B-B14F-4D97-AF65-F5344CB8AC3E}">
        <p14:creationId xmlns:p14="http://schemas.microsoft.com/office/powerpoint/2010/main" val="1030892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DA25F-5593-6FD5-B116-D61B5ED1D28D}"/>
              </a:ext>
            </a:extLst>
          </p:cNvPr>
          <p:cNvSpPr>
            <a:spLocks noGrp="1"/>
          </p:cNvSpPr>
          <p:nvPr>
            <p:ph type="title"/>
          </p:nvPr>
        </p:nvSpPr>
        <p:spPr/>
        <p:txBody>
          <a:bodyPr/>
          <a:lstStyle/>
          <a:p>
            <a:r>
              <a:rPr lang="en-US" dirty="0"/>
              <a:t>Wind Shear Estimates</a:t>
            </a:r>
          </a:p>
        </p:txBody>
      </p:sp>
      <p:sp>
        <p:nvSpPr>
          <p:cNvPr id="3" name="Content Placeholder 2">
            <a:extLst>
              <a:ext uri="{FF2B5EF4-FFF2-40B4-BE49-F238E27FC236}">
                <a16:creationId xmlns:a16="http://schemas.microsoft.com/office/drawing/2014/main" id="{A673AA1A-C654-20F7-2781-E0DDE314B271}"/>
              </a:ext>
            </a:extLst>
          </p:cNvPr>
          <p:cNvSpPr>
            <a:spLocks noGrp="1"/>
          </p:cNvSpPr>
          <p:nvPr>
            <p:ph idx="1"/>
          </p:nvPr>
        </p:nvSpPr>
        <p:spPr/>
        <p:txBody>
          <a:bodyPr/>
          <a:lstStyle/>
          <a:p>
            <a:r>
              <a:rPr lang="en-US" dirty="0"/>
              <a:t>Derive the alpha from the chart below</a:t>
            </a:r>
          </a:p>
          <a:p>
            <a:endParaRPr lang="en-US" dirty="0"/>
          </a:p>
        </p:txBody>
      </p:sp>
      <p:pic>
        <p:nvPicPr>
          <p:cNvPr id="5" name="Picture 4">
            <a:extLst>
              <a:ext uri="{FF2B5EF4-FFF2-40B4-BE49-F238E27FC236}">
                <a16:creationId xmlns:a16="http://schemas.microsoft.com/office/drawing/2014/main" id="{987737CD-DDD3-1F9B-1F2A-B2B8C69D10B5}"/>
              </a:ext>
            </a:extLst>
          </p:cNvPr>
          <p:cNvPicPr>
            <a:picLocks noChangeAspect="1"/>
          </p:cNvPicPr>
          <p:nvPr/>
        </p:nvPicPr>
        <p:blipFill>
          <a:blip r:embed="rId2"/>
          <a:stretch>
            <a:fillRect/>
          </a:stretch>
        </p:blipFill>
        <p:spPr>
          <a:xfrm>
            <a:off x="399393" y="2075701"/>
            <a:ext cx="7637931" cy="3876538"/>
          </a:xfrm>
          <a:prstGeom prst="rect">
            <a:avLst/>
          </a:prstGeom>
        </p:spPr>
      </p:pic>
      <p:sp>
        <p:nvSpPr>
          <p:cNvPr id="4" name="TextBox 3">
            <a:extLst>
              <a:ext uri="{FF2B5EF4-FFF2-40B4-BE49-F238E27FC236}">
                <a16:creationId xmlns:a16="http://schemas.microsoft.com/office/drawing/2014/main" id="{CF0178E0-57B4-51A2-D712-8EF3FBD76D33}"/>
              </a:ext>
            </a:extLst>
          </p:cNvPr>
          <p:cNvSpPr txBox="1"/>
          <p:nvPr/>
        </p:nvSpPr>
        <p:spPr>
          <a:xfrm>
            <a:off x="6294676" y="389996"/>
            <a:ext cx="2649299" cy="1486929"/>
          </a:xfrm>
          <a:prstGeom prst="rect">
            <a:avLst/>
          </a:prstGeom>
          <a:solidFill>
            <a:srgbClr val="FFFF00"/>
          </a:solidFill>
        </p:spPr>
        <p:txBody>
          <a:bodyPr wrap="square" rtlCol="0">
            <a:spAutoFit/>
          </a:bodyPr>
          <a:lstStyle/>
          <a:p>
            <a:r>
              <a:rPr lang="en-US" dirty="0"/>
              <a:t>v2 =8</a:t>
            </a:r>
          </a:p>
          <a:p>
            <a:r>
              <a:rPr lang="en-US" dirty="0"/>
              <a:t>v1 = 6</a:t>
            </a:r>
          </a:p>
          <a:p>
            <a:endParaRPr lang="en-US" dirty="0"/>
          </a:p>
          <a:p>
            <a:r>
              <a:rPr lang="en-US" dirty="0"/>
              <a:t>z2 = 100</a:t>
            </a:r>
          </a:p>
          <a:p>
            <a:r>
              <a:rPr lang="en-US" dirty="0"/>
              <a:t>z1 = 50</a:t>
            </a:r>
          </a:p>
        </p:txBody>
      </p:sp>
      <p:sp>
        <p:nvSpPr>
          <p:cNvPr id="6" name="TextBox 5">
            <a:extLst>
              <a:ext uri="{FF2B5EF4-FFF2-40B4-BE49-F238E27FC236}">
                <a16:creationId xmlns:a16="http://schemas.microsoft.com/office/drawing/2014/main" id="{387CE7D3-D96B-C2D8-CCB1-C13A1A3346A7}"/>
              </a:ext>
            </a:extLst>
          </p:cNvPr>
          <p:cNvSpPr txBox="1"/>
          <p:nvPr/>
        </p:nvSpPr>
        <p:spPr>
          <a:xfrm>
            <a:off x="7646276" y="342902"/>
            <a:ext cx="1371600" cy="369332"/>
          </a:xfrm>
          <a:prstGeom prst="rect">
            <a:avLst/>
          </a:prstGeom>
          <a:noFill/>
        </p:spPr>
        <p:txBody>
          <a:bodyPr wrap="square" rtlCol="0">
            <a:spAutoFit/>
          </a:bodyPr>
          <a:lstStyle/>
          <a:p>
            <a:r>
              <a:rPr lang="en-US" dirty="0"/>
              <a:t>Alpha = .17</a:t>
            </a:r>
          </a:p>
        </p:txBody>
      </p:sp>
    </p:spTree>
    <p:extLst>
      <p:ext uri="{BB962C8B-B14F-4D97-AF65-F5344CB8AC3E}">
        <p14:creationId xmlns:p14="http://schemas.microsoft.com/office/powerpoint/2010/main" val="17598116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dirty="0"/>
              <a:t>Errors in Wind Shear</a:t>
            </a:r>
          </a:p>
        </p:txBody>
      </p:sp>
      <p:sp>
        <p:nvSpPr>
          <p:cNvPr id="96259" name="Rectangle 3"/>
          <p:cNvSpPr>
            <a:spLocks noGrp="1" noChangeArrowheads="1"/>
          </p:cNvSpPr>
          <p:nvPr>
            <p:ph idx="1"/>
          </p:nvPr>
        </p:nvSpPr>
        <p:spPr/>
        <p:txBody>
          <a:bodyPr/>
          <a:lstStyle/>
          <a:p>
            <a:r>
              <a:rPr lang="en-US" sz="1800" dirty="0"/>
              <a:t>Wind shear is the variation of wind speed with elevation. It is important to understand because it directly impacts the power available at different wind turbine hub heights.</a:t>
            </a:r>
          </a:p>
          <a:p>
            <a:r>
              <a:rPr lang="en-US" sz="1800" dirty="0"/>
              <a:t>For the site with the most complex terrain, the average annual wind shear varied up to 7% between different years.</a:t>
            </a:r>
          </a:p>
          <a:p>
            <a:r>
              <a:rPr lang="en-US" sz="1800" dirty="0"/>
              <a:t>For fairly flat terrain, many investigators have used the one-seventh power law, where α = 1/7 = .143</a:t>
            </a:r>
          </a:p>
          <a:p>
            <a:endParaRPr lang="en-US" sz="2000" dirty="0"/>
          </a:p>
          <a:p>
            <a:endParaRPr lang="en-US" sz="2000" dirty="0"/>
          </a:p>
          <a:p>
            <a:endParaRPr lang="en-US" dirty="0"/>
          </a:p>
          <a:p>
            <a:endParaRPr lang="en-US" dirty="0"/>
          </a:p>
          <a:p>
            <a:endParaRPr lang="en-US" dirty="0"/>
          </a:p>
          <a:p>
            <a:endParaRPr lang="en-US" dirty="0"/>
          </a:p>
          <a:p>
            <a:endParaRPr lang="en-US" dirty="0"/>
          </a:p>
          <a:p>
            <a:endParaRPr lang="en-US" dirty="0"/>
          </a:p>
        </p:txBody>
      </p:sp>
      <p:pic>
        <p:nvPicPr>
          <p:cNvPr id="96260" name="Picture 4"/>
          <p:cNvPicPr>
            <a:picLocks noChangeAspect="1" noChangeArrowheads="1"/>
          </p:cNvPicPr>
          <p:nvPr/>
        </p:nvPicPr>
        <p:blipFill>
          <a:blip r:embed="rId2" cstate="print"/>
          <a:srcRect/>
          <a:stretch>
            <a:fillRect/>
          </a:stretch>
        </p:blipFill>
        <p:spPr bwMode="auto">
          <a:xfrm>
            <a:off x="1181100" y="3507239"/>
            <a:ext cx="6781800" cy="2747963"/>
          </a:xfrm>
          <a:prstGeom prst="rect">
            <a:avLst/>
          </a:prstGeom>
          <a:noFill/>
          <a:ln w="9525">
            <a:noFill/>
            <a:miter lim="800000"/>
            <a:headEnd/>
            <a:tailEnd/>
          </a:ln>
        </p:spPr>
      </p:pic>
    </p:spTree>
    <p:extLst>
      <p:ext uri="{BB962C8B-B14F-4D97-AF65-F5344CB8AC3E}">
        <p14:creationId xmlns:p14="http://schemas.microsoft.com/office/powerpoint/2010/main" val="28887655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34917B-768C-3174-2396-48FDD3DABEF4}"/>
              </a:ext>
            </a:extLst>
          </p:cNvPr>
          <p:cNvPicPr>
            <a:picLocks noChangeAspect="1"/>
          </p:cNvPicPr>
          <p:nvPr/>
        </p:nvPicPr>
        <p:blipFill>
          <a:blip r:embed="rId2"/>
          <a:stretch>
            <a:fillRect/>
          </a:stretch>
        </p:blipFill>
        <p:spPr>
          <a:xfrm>
            <a:off x="0" y="1407205"/>
            <a:ext cx="6753274" cy="3009922"/>
          </a:xfrm>
          <a:prstGeom prst="rect">
            <a:avLst/>
          </a:prstGeom>
        </p:spPr>
      </p:pic>
      <p:sp>
        <p:nvSpPr>
          <p:cNvPr id="2" name="Title 1">
            <a:extLst>
              <a:ext uri="{FF2B5EF4-FFF2-40B4-BE49-F238E27FC236}">
                <a16:creationId xmlns:a16="http://schemas.microsoft.com/office/drawing/2014/main" id="{8A44F3D4-69EA-8129-CDF2-6B166ABC4EFD}"/>
              </a:ext>
            </a:extLst>
          </p:cNvPr>
          <p:cNvSpPr>
            <a:spLocks noGrp="1"/>
          </p:cNvSpPr>
          <p:nvPr>
            <p:ph type="title"/>
          </p:nvPr>
        </p:nvSpPr>
        <p:spPr/>
        <p:txBody>
          <a:bodyPr>
            <a:normAutofit fontScale="90000"/>
          </a:bodyPr>
          <a:lstStyle/>
          <a:p>
            <a:r>
              <a:rPr lang="en-US" dirty="0"/>
              <a:t>Estimation of Production after Losses with Resource Study</a:t>
            </a:r>
          </a:p>
        </p:txBody>
      </p:sp>
      <p:sp>
        <p:nvSpPr>
          <p:cNvPr id="5" name="TextBox 4">
            <a:extLst>
              <a:ext uri="{FF2B5EF4-FFF2-40B4-BE49-F238E27FC236}">
                <a16:creationId xmlns:a16="http://schemas.microsoft.com/office/drawing/2014/main" id="{3D0326B8-54F0-F27A-FFA6-46CDE9746C9F}"/>
              </a:ext>
            </a:extLst>
          </p:cNvPr>
          <p:cNvSpPr txBox="1"/>
          <p:nvPr/>
        </p:nvSpPr>
        <p:spPr>
          <a:xfrm>
            <a:off x="6703943" y="1473676"/>
            <a:ext cx="2340665" cy="2192908"/>
          </a:xfrm>
          <a:prstGeom prst="rect">
            <a:avLst/>
          </a:prstGeom>
          <a:solidFill>
            <a:srgbClr val="FFFF00"/>
          </a:solidFill>
        </p:spPr>
        <p:txBody>
          <a:bodyPr wrap="square" rtlCol="0">
            <a:spAutoFit/>
          </a:bodyPr>
          <a:lstStyle/>
          <a:p>
            <a:r>
              <a:rPr lang="en-US" sz="1050" dirty="0">
                <a:latin typeface="Arial" panose="020B0604020202020204" pitchFamily="34" charset="0"/>
                <a:cs typeface="Arial" panose="020B0604020202020204" pitchFamily="34" charset="0"/>
              </a:rPr>
              <a:t>For any renewable energy project, a resource analysis is made. For wind projects this is based on an assessment of local wind speed and the wind power curve.</a:t>
            </a:r>
          </a:p>
          <a:p>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The output from a resource study can be expressed as a capacity factor (average/maximum). In the example, 340.3 x 1000/8760 is the average and this average divided by the 94 capacity gives the capacity factor.</a:t>
            </a:r>
          </a:p>
        </p:txBody>
      </p:sp>
      <p:sp>
        <p:nvSpPr>
          <p:cNvPr id="7" name="TextBox 6">
            <a:extLst>
              <a:ext uri="{FF2B5EF4-FFF2-40B4-BE49-F238E27FC236}">
                <a16:creationId xmlns:a16="http://schemas.microsoft.com/office/drawing/2014/main" id="{61623A56-1A8E-3907-ECD8-D56F42F3EB61}"/>
              </a:ext>
            </a:extLst>
          </p:cNvPr>
          <p:cNvSpPr txBox="1"/>
          <p:nvPr/>
        </p:nvSpPr>
        <p:spPr>
          <a:xfrm>
            <a:off x="5892944" y="4216537"/>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
        <p:nvSpPr>
          <p:cNvPr id="3" name="Slide Number Placeholder 2">
            <a:extLst>
              <a:ext uri="{FF2B5EF4-FFF2-40B4-BE49-F238E27FC236}">
                <a16:creationId xmlns:a16="http://schemas.microsoft.com/office/drawing/2014/main" id="{055B597F-51AE-E2B3-8CF0-3299156C95EC}"/>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82</a:t>
            </a:fld>
            <a:endParaRPr lang="en-GB" dirty="0"/>
          </a:p>
        </p:txBody>
      </p:sp>
    </p:spTree>
    <p:extLst>
      <p:ext uri="{BB962C8B-B14F-4D97-AF65-F5344CB8AC3E}">
        <p14:creationId xmlns:p14="http://schemas.microsoft.com/office/powerpoint/2010/main" val="19275370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B80BA-4F34-129A-3102-AE1CB1705574}"/>
              </a:ext>
            </a:extLst>
          </p:cNvPr>
          <p:cNvSpPr>
            <a:spLocks noGrp="1"/>
          </p:cNvSpPr>
          <p:nvPr>
            <p:ph type="title"/>
          </p:nvPr>
        </p:nvSpPr>
        <p:spPr/>
        <p:txBody>
          <a:bodyPr/>
          <a:lstStyle/>
          <a:p>
            <a:r>
              <a:rPr lang="en-US" dirty="0"/>
              <a:t>Estimation of Wind Capacity Factor</a:t>
            </a:r>
          </a:p>
        </p:txBody>
      </p:sp>
      <p:sp>
        <p:nvSpPr>
          <p:cNvPr id="3" name="Content Placeholder 2">
            <a:extLst>
              <a:ext uri="{FF2B5EF4-FFF2-40B4-BE49-F238E27FC236}">
                <a16:creationId xmlns:a16="http://schemas.microsoft.com/office/drawing/2014/main" id="{1E0F9191-0ABD-ECF9-32D2-F8A657461B33}"/>
              </a:ext>
            </a:extLst>
          </p:cNvPr>
          <p:cNvSpPr>
            <a:spLocks noGrp="1"/>
          </p:cNvSpPr>
          <p:nvPr>
            <p:ph idx="1"/>
          </p:nvPr>
        </p:nvSpPr>
        <p:spPr/>
        <p:txBody>
          <a:bodyPr/>
          <a:lstStyle/>
          <a:p>
            <a:r>
              <a:rPr lang="en-US" dirty="0"/>
              <a:t>From study of wind in Jamica</a:t>
            </a:r>
          </a:p>
          <a:p>
            <a:endParaRPr lang="en-US" dirty="0"/>
          </a:p>
        </p:txBody>
      </p:sp>
      <p:pic>
        <p:nvPicPr>
          <p:cNvPr id="5" name="Picture 4">
            <a:extLst>
              <a:ext uri="{FF2B5EF4-FFF2-40B4-BE49-F238E27FC236}">
                <a16:creationId xmlns:a16="http://schemas.microsoft.com/office/drawing/2014/main" id="{F12CABBB-3A62-031A-53E3-8D76E9A23EB2}"/>
              </a:ext>
            </a:extLst>
          </p:cNvPr>
          <p:cNvPicPr>
            <a:picLocks noChangeAspect="1"/>
          </p:cNvPicPr>
          <p:nvPr/>
        </p:nvPicPr>
        <p:blipFill>
          <a:blip r:embed="rId2"/>
          <a:stretch>
            <a:fillRect/>
          </a:stretch>
        </p:blipFill>
        <p:spPr>
          <a:xfrm>
            <a:off x="0" y="2429859"/>
            <a:ext cx="9144000" cy="1998282"/>
          </a:xfrm>
          <a:prstGeom prst="rect">
            <a:avLst/>
          </a:prstGeom>
        </p:spPr>
      </p:pic>
    </p:spTree>
    <p:extLst>
      <p:ext uri="{BB962C8B-B14F-4D97-AF65-F5344CB8AC3E}">
        <p14:creationId xmlns:p14="http://schemas.microsoft.com/office/powerpoint/2010/main" val="33552047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433E-4F7F-932C-7B05-EDD0534A3895}"/>
              </a:ext>
            </a:extLst>
          </p:cNvPr>
          <p:cNvSpPr>
            <a:spLocks noGrp="1"/>
          </p:cNvSpPr>
          <p:nvPr>
            <p:ph type="title"/>
          </p:nvPr>
        </p:nvSpPr>
        <p:spPr/>
        <p:txBody>
          <a:bodyPr/>
          <a:lstStyle/>
          <a:p>
            <a:r>
              <a:rPr lang="en-US" dirty="0"/>
              <a:t>Calculation of Hourly Wind Production</a:t>
            </a:r>
          </a:p>
        </p:txBody>
      </p:sp>
      <p:sp>
        <p:nvSpPr>
          <p:cNvPr id="3" name="Content Placeholder 2">
            <a:extLst>
              <a:ext uri="{FF2B5EF4-FFF2-40B4-BE49-F238E27FC236}">
                <a16:creationId xmlns:a16="http://schemas.microsoft.com/office/drawing/2014/main" id="{E98A6D7D-D2F2-71AC-8CB4-00419DCA184C}"/>
              </a:ext>
            </a:extLst>
          </p:cNvPr>
          <p:cNvSpPr>
            <a:spLocks noGrp="1"/>
          </p:cNvSpPr>
          <p:nvPr>
            <p:ph idx="1"/>
          </p:nvPr>
        </p:nvSpPr>
        <p:spPr/>
        <p:txBody>
          <a:bodyPr/>
          <a:lstStyle/>
          <a:p>
            <a:r>
              <a:rPr lang="en-US" dirty="0"/>
              <a:t>Note the capacity factor after the wake and other losses.</a:t>
            </a:r>
          </a:p>
          <a:p>
            <a:endParaRPr lang="en-US" dirty="0"/>
          </a:p>
        </p:txBody>
      </p:sp>
      <p:pic>
        <p:nvPicPr>
          <p:cNvPr id="5" name="Picture 4">
            <a:extLst>
              <a:ext uri="{FF2B5EF4-FFF2-40B4-BE49-F238E27FC236}">
                <a16:creationId xmlns:a16="http://schemas.microsoft.com/office/drawing/2014/main" id="{45CA4ECB-B6A8-EC62-C6A9-84F2D0E724ED}"/>
              </a:ext>
            </a:extLst>
          </p:cNvPr>
          <p:cNvPicPr>
            <a:picLocks noChangeAspect="1"/>
          </p:cNvPicPr>
          <p:nvPr/>
        </p:nvPicPr>
        <p:blipFill>
          <a:blip r:embed="rId2"/>
          <a:stretch>
            <a:fillRect/>
          </a:stretch>
        </p:blipFill>
        <p:spPr>
          <a:xfrm>
            <a:off x="1761423" y="1861730"/>
            <a:ext cx="6841020" cy="4854381"/>
          </a:xfrm>
          <a:prstGeom prst="rect">
            <a:avLst/>
          </a:prstGeom>
        </p:spPr>
      </p:pic>
    </p:spTree>
    <p:extLst>
      <p:ext uri="{BB962C8B-B14F-4D97-AF65-F5344CB8AC3E}">
        <p14:creationId xmlns:p14="http://schemas.microsoft.com/office/powerpoint/2010/main" val="4175136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F040-31F8-C661-7C44-AF09119FF817}"/>
              </a:ext>
            </a:extLst>
          </p:cNvPr>
          <p:cNvSpPr>
            <a:spLocks noGrp="1"/>
          </p:cNvSpPr>
          <p:nvPr>
            <p:ph type="title"/>
          </p:nvPr>
        </p:nvSpPr>
        <p:spPr/>
        <p:txBody>
          <a:bodyPr>
            <a:normAutofit fontScale="90000"/>
          </a:bodyPr>
          <a:lstStyle/>
          <a:p>
            <a:r>
              <a:rPr lang="en-US" dirty="0"/>
              <a:t>Selected Graphs of Historic Capacity Factors for Orsted Projects – Mean Reverting Case</a:t>
            </a:r>
          </a:p>
        </p:txBody>
      </p:sp>
      <p:sp>
        <p:nvSpPr>
          <p:cNvPr id="3" name="Content Placeholder 2">
            <a:extLst>
              <a:ext uri="{FF2B5EF4-FFF2-40B4-BE49-F238E27FC236}">
                <a16:creationId xmlns:a16="http://schemas.microsoft.com/office/drawing/2014/main" id="{42C3AD57-C83B-77FD-17C9-902A6883FFBE}"/>
              </a:ext>
            </a:extLst>
          </p:cNvPr>
          <p:cNvSpPr>
            <a:spLocks noGrp="1"/>
          </p:cNvSpPr>
          <p:nvPr>
            <p:ph idx="1"/>
          </p:nvPr>
        </p:nvSpPr>
        <p:spPr>
          <a:xfrm>
            <a:off x="89626" y="1881339"/>
            <a:ext cx="2691674" cy="3960661"/>
          </a:xfrm>
        </p:spPr>
        <p:txBody>
          <a:bodyPr>
            <a:normAutofit lnSpcReduction="10000"/>
          </a:bodyPr>
          <a:lstStyle/>
          <a:p>
            <a:pPr marL="0" indent="0" algn="l">
              <a:buNone/>
            </a:pPr>
            <a:r>
              <a:rPr lang="en-US" dirty="0"/>
              <a:t>I have used the data provided by Orsted to compute and present capacity factors for different cases. This data highlights financial risks that investors are concerned about. The first case for an off-shore plant in the UK with a lot of history demonstrates a situation that should not be of concern. There is variation in the capacity factor, but this variation does not have a trend, and it is mean reverting. For valuation you should be much less concerned about mean reverting cash flow.</a:t>
            </a:r>
          </a:p>
          <a:p>
            <a:pPr algn="l"/>
            <a:endParaRPr lang="en-US" dirty="0"/>
          </a:p>
        </p:txBody>
      </p:sp>
      <p:pic>
        <p:nvPicPr>
          <p:cNvPr id="6" name="Picture 5">
            <a:extLst>
              <a:ext uri="{FF2B5EF4-FFF2-40B4-BE49-F238E27FC236}">
                <a16:creationId xmlns:a16="http://schemas.microsoft.com/office/drawing/2014/main" id="{CA05AB87-EC6E-6152-6CA6-C48095F69E00}"/>
              </a:ext>
            </a:extLst>
          </p:cNvPr>
          <p:cNvPicPr>
            <a:picLocks noChangeAspect="1"/>
          </p:cNvPicPr>
          <p:nvPr/>
        </p:nvPicPr>
        <p:blipFill>
          <a:blip r:embed="rId2"/>
          <a:stretch>
            <a:fillRect/>
          </a:stretch>
        </p:blipFill>
        <p:spPr>
          <a:xfrm>
            <a:off x="3086100" y="1881339"/>
            <a:ext cx="5737860" cy="4213036"/>
          </a:xfrm>
          <a:prstGeom prst="rect">
            <a:avLst/>
          </a:prstGeom>
        </p:spPr>
      </p:pic>
      <p:sp>
        <p:nvSpPr>
          <p:cNvPr id="4" name="Slide Number Placeholder 3">
            <a:extLst>
              <a:ext uri="{FF2B5EF4-FFF2-40B4-BE49-F238E27FC236}">
                <a16:creationId xmlns:a16="http://schemas.microsoft.com/office/drawing/2014/main" id="{B2548A5C-81C0-E587-32DC-BA321121B36B}"/>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85</a:t>
            </a:fld>
            <a:endParaRPr lang="en-GB" dirty="0"/>
          </a:p>
        </p:txBody>
      </p:sp>
    </p:spTree>
    <p:extLst>
      <p:ext uri="{BB962C8B-B14F-4D97-AF65-F5344CB8AC3E}">
        <p14:creationId xmlns:p14="http://schemas.microsoft.com/office/powerpoint/2010/main" val="13147118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A5AC5-683C-D2E2-0CED-EC45DC84837A}"/>
              </a:ext>
            </a:extLst>
          </p:cNvPr>
          <p:cNvSpPr>
            <a:spLocks noGrp="1"/>
          </p:cNvSpPr>
          <p:nvPr>
            <p:ph type="title"/>
          </p:nvPr>
        </p:nvSpPr>
        <p:spPr/>
        <p:txBody>
          <a:bodyPr>
            <a:normAutofit fontScale="90000"/>
          </a:bodyPr>
          <a:lstStyle/>
          <a:p>
            <a:r>
              <a:rPr lang="en-US" dirty="0"/>
              <a:t>Drop Off in Capacity Factor for German Project</a:t>
            </a:r>
          </a:p>
        </p:txBody>
      </p:sp>
      <p:sp>
        <p:nvSpPr>
          <p:cNvPr id="4" name="Content Placeholder 3">
            <a:extLst>
              <a:ext uri="{FF2B5EF4-FFF2-40B4-BE49-F238E27FC236}">
                <a16:creationId xmlns:a16="http://schemas.microsoft.com/office/drawing/2014/main" id="{17ADBB0D-ADAD-1F12-3080-86524AB9A0A1}"/>
              </a:ext>
            </a:extLst>
          </p:cNvPr>
          <p:cNvSpPr>
            <a:spLocks noGrp="1"/>
          </p:cNvSpPr>
          <p:nvPr>
            <p:ph idx="1"/>
          </p:nvPr>
        </p:nvSpPr>
        <p:spPr>
          <a:xfrm>
            <a:off x="404949" y="1764506"/>
            <a:ext cx="2706551" cy="3975894"/>
          </a:xfrm>
        </p:spPr>
        <p:txBody>
          <a:bodyPr>
            <a:normAutofit fontScale="92500" lnSpcReduction="10000"/>
          </a:bodyPr>
          <a:lstStyle/>
          <a:p>
            <a:pPr marL="0" indent="0" algn="l">
              <a:buNone/>
            </a:pPr>
            <a:r>
              <a:rPr lang="en-US" dirty="0"/>
              <a:t>The second example I use is a case of a German project. If you were making a valuation of the project, would you use the average or the recent data (I would use the recent data). There has been discussion of global warming having an important effect on wind speeds in different locations.</a:t>
            </a:r>
          </a:p>
          <a:p>
            <a:pPr marL="0" indent="0" algn="l">
              <a:buNone/>
            </a:pPr>
            <a:r>
              <a:rPr lang="en-US" dirty="0"/>
              <a:t>Note that the lower capacity factor in the initial year is expected.</a:t>
            </a:r>
          </a:p>
          <a:p>
            <a:pPr marL="0" indent="0" algn="l">
              <a:buNone/>
            </a:pPr>
            <a:r>
              <a:rPr lang="en-US" dirty="0"/>
              <a:t>This worrisome trend appears in other German projects as well.</a:t>
            </a:r>
          </a:p>
          <a:p>
            <a:pPr marL="0" indent="0" algn="l">
              <a:buNone/>
            </a:pPr>
            <a:r>
              <a:rPr lang="en-US" dirty="0"/>
              <a:t>The lower capacity factor could also be the result of transmission constraints.</a:t>
            </a:r>
          </a:p>
        </p:txBody>
      </p:sp>
      <p:pic>
        <p:nvPicPr>
          <p:cNvPr id="6" name="Content Placeholder 4">
            <a:extLst>
              <a:ext uri="{FF2B5EF4-FFF2-40B4-BE49-F238E27FC236}">
                <a16:creationId xmlns:a16="http://schemas.microsoft.com/office/drawing/2014/main" id="{CDA173F2-3C2A-AC94-9576-BE5C27B31897}"/>
              </a:ext>
            </a:extLst>
          </p:cNvPr>
          <p:cNvPicPr>
            <a:picLocks noChangeAspect="1"/>
          </p:cNvPicPr>
          <p:nvPr/>
        </p:nvPicPr>
        <p:blipFill>
          <a:blip r:embed="rId2"/>
          <a:stretch>
            <a:fillRect/>
          </a:stretch>
        </p:blipFill>
        <p:spPr>
          <a:xfrm>
            <a:off x="3530600" y="1835067"/>
            <a:ext cx="5208451" cy="3784670"/>
          </a:xfrm>
          <a:prstGeom prst="rect">
            <a:avLst/>
          </a:prstGeom>
        </p:spPr>
      </p:pic>
      <p:sp>
        <p:nvSpPr>
          <p:cNvPr id="3" name="Slide Number Placeholder 2">
            <a:extLst>
              <a:ext uri="{FF2B5EF4-FFF2-40B4-BE49-F238E27FC236}">
                <a16:creationId xmlns:a16="http://schemas.microsoft.com/office/drawing/2014/main" id="{A7AA5363-C3B2-B8D4-91B8-59237F6AB849}"/>
              </a:ext>
            </a:extLst>
          </p:cNvPr>
          <p:cNvSpPr>
            <a:spLocks noGrp="1"/>
          </p:cNvSpPr>
          <p:nvPr>
            <p:ph type="sldNum" sz="quarter" idx="12"/>
          </p:nvPr>
        </p:nvSpPr>
        <p:spPr>
          <a:xfrm>
            <a:off x="11495315" y="6457951"/>
            <a:ext cx="696685" cy="40005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241CD2-1E45-42A3-B213-66A034DF9A3B}" type="slidenum">
              <a:rPr lang="en-GB" smtClean="0"/>
              <a:pPr/>
              <a:t>86</a:t>
            </a:fld>
            <a:endParaRPr lang="en-GB" dirty="0"/>
          </a:p>
        </p:txBody>
      </p:sp>
    </p:spTree>
    <p:extLst>
      <p:ext uri="{BB962C8B-B14F-4D97-AF65-F5344CB8AC3E}">
        <p14:creationId xmlns:p14="http://schemas.microsoft.com/office/powerpoint/2010/main" val="38046940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7F05D-BCF5-B6DE-B8FC-E8238A80B38F}"/>
              </a:ext>
            </a:extLst>
          </p:cNvPr>
          <p:cNvSpPr>
            <a:spLocks noGrp="1"/>
          </p:cNvSpPr>
          <p:nvPr>
            <p:ph type="ctrTitle"/>
          </p:nvPr>
        </p:nvSpPr>
        <p:spPr>
          <a:xfrm>
            <a:off x="597728" y="2308044"/>
            <a:ext cx="5336247" cy="2355396"/>
          </a:xfrm>
        </p:spPr>
        <p:txBody>
          <a:bodyPr/>
          <a:lstStyle/>
          <a:p>
            <a:r>
              <a:rPr lang="en-US" dirty="0"/>
              <a:t>Risk Analysis for Wind and Solar for Credit</a:t>
            </a:r>
          </a:p>
        </p:txBody>
      </p:sp>
    </p:spTree>
    <p:extLst>
      <p:ext uri="{BB962C8B-B14F-4D97-AF65-F5344CB8AC3E}">
        <p14:creationId xmlns:p14="http://schemas.microsoft.com/office/powerpoint/2010/main" val="18966105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29887-17E9-042E-9C20-D6ABEBB1BA29}"/>
              </a:ext>
            </a:extLst>
          </p:cNvPr>
          <p:cNvSpPr>
            <a:spLocks noGrp="1"/>
          </p:cNvSpPr>
          <p:nvPr>
            <p:ph type="title"/>
          </p:nvPr>
        </p:nvSpPr>
        <p:spPr/>
        <p:txBody>
          <a:bodyPr/>
          <a:lstStyle/>
          <a:p>
            <a:r>
              <a:rPr lang="en-US" dirty="0"/>
              <a:t>Objectives of Section</a:t>
            </a:r>
          </a:p>
        </p:txBody>
      </p:sp>
      <p:sp>
        <p:nvSpPr>
          <p:cNvPr id="3" name="Content Placeholder 2">
            <a:extLst>
              <a:ext uri="{FF2B5EF4-FFF2-40B4-BE49-F238E27FC236}">
                <a16:creationId xmlns:a16="http://schemas.microsoft.com/office/drawing/2014/main" id="{1D7F04FE-A9AA-C09B-BC35-7DBB84968129}"/>
              </a:ext>
            </a:extLst>
          </p:cNvPr>
          <p:cNvSpPr>
            <a:spLocks noGrp="1"/>
          </p:cNvSpPr>
          <p:nvPr>
            <p:ph idx="1"/>
          </p:nvPr>
        </p:nvSpPr>
        <p:spPr/>
        <p:txBody>
          <a:bodyPr/>
          <a:lstStyle/>
          <a:p>
            <a:r>
              <a:rPr lang="en-US" dirty="0"/>
              <a:t>Structuring contracts around risk and project characteristics</a:t>
            </a:r>
          </a:p>
          <a:p>
            <a:r>
              <a:rPr lang="en-US" dirty="0"/>
              <a:t>Structuring loan agreement around risk</a:t>
            </a:r>
          </a:p>
          <a:p>
            <a:r>
              <a:rPr lang="en-US" dirty="0"/>
              <a:t>Understanding the P90 or other P and what it measures</a:t>
            </a:r>
          </a:p>
          <a:p>
            <a:r>
              <a:rPr lang="en-US" dirty="0"/>
              <a:t>What does DSCR on P90 mean</a:t>
            </a:r>
          </a:p>
          <a:p>
            <a:r>
              <a:rPr lang="en-US" dirty="0"/>
              <a:t>Can risks really be boiled down to probability statistics</a:t>
            </a:r>
          </a:p>
          <a:p>
            <a:r>
              <a:rPr lang="en-US" dirty="0"/>
              <a:t>Evaluation of technical risks</a:t>
            </a:r>
          </a:p>
          <a:p>
            <a:endParaRPr lang="en-US" dirty="0"/>
          </a:p>
        </p:txBody>
      </p:sp>
      <p:sp>
        <p:nvSpPr>
          <p:cNvPr id="4" name="Slide Number Placeholder 3">
            <a:extLst>
              <a:ext uri="{FF2B5EF4-FFF2-40B4-BE49-F238E27FC236}">
                <a16:creationId xmlns:a16="http://schemas.microsoft.com/office/drawing/2014/main" id="{183B1759-1229-B66F-93A9-B2413A67A1DC}"/>
              </a:ext>
            </a:extLst>
          </p:cNvPr>
          <p:cNvSpPr>
            <a:spLocks noGrp="1"/>
          </p:cNvSpPr>
          <p:nvPr>
            <p:ph type="sldNum" sz="quarter" idx="12"/>
          </p:nvPr>
        </p:nvSpPr>
        <p:spPr/>
        <p:txBody>
          <a:bodyPr/>
          <a:lstStyle/>
          <a:p>
            <a:fld id="{EB241CD2-1E45-42A3-B213-66A034DF9A3B}" type="slidenum">
              <a:rPr lang="en-GB" smtClean="0"/>
              <a:t>88</a:t>
            </a:fld>
            <a:endParaRPr lang="en-GB" dirty="0"/>
          </a:p>
        </p:txBody>
      </p:sp>
      <p:sp>
        <p:nvSpPr>
          <p:cNvPr id="5" name="TextBox 4">
            <a:extLst>
              <a:ext uri="{FF2B5EF4-FFF2-40B4-BE49-F238E27FC236}">
                <a16:creationId xmlns:a16="http://schemas.microsoft.com/office/drawing/2014/main" id="{82088A39-C952-35C3-A719-AF0311F25A68}"/>
              </a:ext>
            </a:extLst>
          </p:cNvPr>
          <p:cNvSpPr txBox="1"/>
          <p:nvPr/>
        </p:nvSpPr>
        <p:spPr>
          <a:xfrm>
            <a:off x="3026465" y="3806687"/>
            <a:ext cx="3543300" cy="923330"/>
          </a:xfrm>
          <a:prstGeom prst="rect">
            <a:avLst/>
          </a:prstGeom>
          <a:solidFill>
            <a:srgbClr val="FFFF00"/>
          </a:solidFill>
        </p:spPr>
        <p:txBody>
          <a:bodyPr wrap="square" rtlCol="0">
            <a:spAutoFit/>
          </a:bodyPr>
          <a:lstStyle/>
          <a:p>
            <a:r>
              <a:rPr lang="en-US" dirty="0"/>
              <a:t>Wouldn’t it be fantastic if you could just get a downside case from pure objective mathematics</a:t>
            </a:r>
          </a:p>
        </p:txBody>
      </p:sp>
    </p:spTree>
    <p:extLst>
      <p:ext uri="{BB962C8B-B14F-4D97-AF65-F5344CB8AC3E}">
        <p14:creationId xmlns:p14="http://schemas.microsoft.com/office/powerpoint/2010/main" val="12257610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496-0061-E0C1-D398-649B82EBCA12}"/>
              </a:ext>
            </a:extLst>
          </p:cNvPr>
          <p:cNvSpPr>
            <a:spLocks noGrp="1"/>
          </p:cNvSpPr>
          <p:nvPr>
            <p:ph type="title"/>
          </p:nvPr>
        </p:nvSpPr>
        <p:spPr/>
        <p:txBody>
          <a:bodyPr/>
          <a:lstStyle/>
          <a:p>
            <a:r>
              <a:rPr lang="en-US" dirty="0"/>
              <a:t>Mathematics of P90</a:t>
            </a:r>
          </a:p>
        </p:txBody>
      </p:sp>
      <p:sp>
        <p:nvSpPr>
          <p:cNvPr id="3" name="Content Placeholder 2">
            <a:extLst>
              <a:ext uri="{FF2B5EF4-FFF2-40B4-BE49-F238E27FC236}">
                <a16:creationId xmlns:a16="http://schemas.microsoft.com/office/drawing/2014/main" id="{42D632B2-CC6F-58DD-65B5-9291F727B0F3}"/>
              </a:ext>
            </a:extLst>
          </p:cNvPr>
          <p:cNvSpPr>
            <a:spLocks noGrp="1"/>
          </p:cNvSpPr>
          <p:nvPr>
            <p:ph idx="1"/>
          </p:nvPr>
        </p:nvSpPr>
        <p:spPr/>
        <p:txBody>
          <a:bodyPr/>
          <a:lstStyle/>
          <a:p>
            <a:r>
              <a:rPr lang="en-US" dirty="0"/>
              <a:t>Mathematical Principles</a:t>
            </a:r>
          </a:p>
          <a:p>
            <a:pPr lvl="1"/>
            <a:r>
              <a:rPr lang="en-US" dirty="0"/>
              <a:t>Everything depends on the standard deviation</a:t>
            </a:r>
          </a:p>
          <a:p>
            <a:pPr lvl="1"/>
            <a:r>
              <a:rPr lang="en-US" dirty="0"/>
              <a:t>Standard deviation is computed for different components</a:t>
            </a:r>
          </a:p>
          <a:p>
            <a:pPr lvl="1"/>
            <a:r>
              <a:rPr lang="en-US" dirty="0"/>
              <a:t>Some parts of standard deviation are straightforward</a:t>
            </a:r>
          </a:p>
          <a:p>
            <a:pPr lvl="1"/>
            <a:r>
              <a:rPr lang="en-US" dirty="0"/>
              <a:t>Some components of standard deviation are more judgmental</a:t>
            </a:r>
          </a:p>
          <a:p>
            <a:pPr lvl="1"/>
            <a:r>
              <a:rPr lang="en-US" dirty="0"/>
              <a:t>Basic Statistical Idea</a:t>
            </a:r>
          </a:p>
          <a:p>
            <a:pPr lvl="2"/>
            <a:r>
              <a:rPr lang="en-US" dirty="0"/>
              <a:t>If variation is independent, you cannot add depreciation</a:t>
            </a:r>
          </a:p>
          <a:p>
            <a:pPr lvl="2"/>
            <a:r>
              <a:rPr lang="en-US" dirty="0"/>
              <a:t>You can use Mean Square Error</a:t>
            </a:r>
          </a:p>
          <a:p>
            <a:pPr lvl="2"/>
            <a:r>
              <a:rPr lang="en-US" dirty="0"/>
              <a:t>Step 1: Square each standard depreciation</a:t>
            </a:r>
          </a:p>
          <a:p>
            <a:pPr lvl="2"/>
            <a:r>
              <a:rPr lang="en-US" dirty="0"/>
              <a:t>Step 2: Add the squares of standard deviation</a:t>
            </a:r>
          </a:p>
          <a:p>
            <a:pPr lvl="2"/>
            <a:r>
              <a:rPr lang="en-US" dirty="0"/>
              <a:t>Step 3: Once, you have the sum, take the square root</a:t>
            </a:r>
          </a:p>
          <a:p>
            <a:pPr lvl="2"/>
            <a:r>
              <a:rPr lang="en-US" dirty="0"/>
              <a:t>Step 4: The square root is the combined standard deviation</a:t>
            </a:r>
          </a:p>
          <a:p>
            <a:pPr lvl="1"/>
            <a:endParaRPr lang="en-US" dirty="0"/>
          </a:p>
          <a:p>
            <a:pPr lvl="1"/>
            <a:r>
              <a:rPr lang="en-US" dirty="0"/>
              <a:t>Once you have the standard deviation, use NORMINV</a:t>
            </a:r>
          </a:p>
          <a:p>
            <a:pPr lvl="2"/>
            <a:r>
              <a:rPr lang="en-US" dirty="0"/>
              <a:t>NORMINV takes probability, mean and standard deviation</a:t>
            </a:r>
          </a:p>
          <a:p>
            <a:pPr lvl="2"/>
            <a:r>
              <a:rPr lang="en-US" dirty="0"/>
              <a:t>Mean is the P50</a:t>
            </a:r>
          </a:p>
          <a:p>
            <a:pPr lvl="1"/>
            <a:endParaRPr lang="en-US" dirty="0"/>
          </a:p>
          <a:p>
            <a:pPr lvl="1"/>
            <a:r>
              <a:rPr lang="en-US" dirty="0"/>
              <a:t>Philosophic issue</a:t>
            </a:r>
          </a:p>
          <a:p>
            <a:pPr lvl="2"/>
            <a:r>
              <a:rPr lang="en-US" dirty="0"/>
              <a:t>Can you really boil down risks to a standard deviation</a:t>
            </a:r>
          </a:p>
        </p:txBody>
      </p:sp>
      <p:sp>
        <p:nvSpPr>
          <p:cNvPr id="4" name="Slide Number Placeholder 3">
            <a:extLst>
              <a:ext uri="{FF2B5EF4-FFF2-40B4-BE49-F238E27FC236}">
                <a16:creationId xmlns:a16="http://schemas.microsoft.com/office/drawing/2014/main" id="{40D0F85C-98D4-4270-36BC-D96FA5339147}"/>
              </a:ext>
            </a:extLst>
          </p:cNvPr>
          <p:cNvSpPr>
            <a:spLocks noGrp="1"/>
          </p:cNvSpPr>
          <p:nvPr>
            <p:ph type="sldNum" sz="quarter" idx="12"/>
          </p:nvPr>
        </p:nvSpPr>
        <p:spPr/>
        <p:txBody>
          <a:bodyPr/>
          <a:lstStyle/>
          <a:p>
            <a:fld id="{EB241CD2-1E45-42A3-B213-66A034DF9A3B}" type="slidenum">
              <a:rPr lang="en-GB" smtClean="0"/>
              <a:t>89</a:t>
            </a:fld>
            <a:endParaRPr lang="en-GB" dirty="0"/>
          </a:p>
        </p:txBody>
      </p:sp>
      <p:sp>
        <p:nvSpPr>
          <p:cNvPr id="5" name="TextBox 4">
            <a:extLst>
              <a:ext uri="{FF2B5EF4-FFF2-40B4-BE49-F238E27FC236}">
                <a16:creationId xmlns:a16="http://schemas.microsoft.com/office/drawing/2014/main" id="{BF1D6599-9B7D-139A-B584-7AC287063A85}"/>
              </a:ext>
            </a:extLst>
          </p:cNvPr>
          <p:cNvSpPr txBox="1"/>
          <p:nvPr/>
        </p:nvSpPr>
        <p:spPr>
          <a:xfrm>
            <a:off x="5789543" y="857252"/>
            <a:ext cx="2831944" cy="2862322"/>
          </a:xfrm>
          <a:prstGeom prst="rect">
            <a:avLst/>
          </a:prstGeom>
          <a:noFill/>
        </p:spPr>
        <p:txBody>
          <a:bodyPr wrap="square" rtlCol="0">
            <a:spAutoFit/>
          </a:bodyPr>
          <a:lstStyle/>
          <a:p>
            <a:r>
              <a:rPr lang="en-US" dirty="0"/>
              <a:t>Step 1: Compute Standard Deviation</a:t>
            </a:r>
          </a:p>
          <a:p>
            <a:endParaRPr lang="en-US" dirty="0"/>
          </a:p>
          <a:p>
            <a:r>
              <a:rPr lang="en-US" dirty="0"/>
              <a:t>Step 2: Use NORMINV in excel to compute P90 from standard deviation</a:t>
            </a:r>
          </a:p>
          <a:p>
            <a:endParaRPr lang="en-US" dirty="0"/>
          </a:p>
          <a:p>
            <a:r>
              <a:rPr lang="en-US" dirty="0"/>
              <a:t>Step 3: Use Mean Squared Error to Compute Multiple Standard Deviations</a:t>
            </a:r>
          </a:p>
        </p:txBody>
      </p:sp>
    </p:spTree>
    <p:extLst>
      <p:ext uri="{BB962C8B-B14F-4D97-AF65-F5344CB8AC3E}">
        <p14:creationId xmlns:p14="http://schemas.microsoft.com/office/powerpoint/2010/main" val="971746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C444-8D93-9D19-4238-13CA2E3F30FB}"/>
              </a:ext>
            </a:extLst>
          </p:cNvPr>
          <p:cNvSpPr>
            <a:spLocks noGrp="1"/>
          </p:cNvSpPr>
          <p:nvPr>
            <p:ph type="title"/>
          </p:nvPr>
        </p:nvSpPr>
        <p:spPr/>
        <p:txBody>
          <a:bodyPr/>
          <a:lstStyle/>
          <a:p>
            <a:r>
              <a:rPr lang="en-US" dirty="0"/>
              <a:t>Some Provocative Comments</a:t>
            </a:r>
          </a:p>
        </p:txBody>
      </p:sp>
      <p:sp>
        <p:nvSpPr>
          <p:cNvPr id="3" name="Content Placeholder 2">
            <a:extLst>
              <a:ext uri="{FF2B5EF4-FFF2-40B4-BE49-F238E27FC236}">
                <a16:creationId xmlns:a16="http://schemas.microsoft.com/office/drawing/2014/main" id="{0527FBC9-EB09-9A7C-0340-99D115484B84}"/>
              </a:ext>
            </a:extLst>
          </p:cNvPr>
          <p:cNvSpPr>
            <a:spLocks noGrp="1"/>
          </p:cNvSpPr>
          <p:nvPr>
            <p:ph idx="1"/>
          </p:nvPr>
        </p:nvSpPr>
        <p:spPr/>
        <p:txBody>
          <a:bodyPr>
            <a:normAutofit/>
          </a:bodyPr>
          <a:lstStyle/>
          <a:p>
            <a:pPr algn="l"/>
            <a:r>
              <a:rPr lang="en-US" sz="1800" dirty="0"/>
              <a:t>As Bankers you have better information than developers themselves</a:t>
            </a:r>
          </a:p>
          <a:p>
            <a:pPr algn="l"/>
            <a:r>
              <a:rPr lang="en-US" sz="1800" dirty="0"/>
              <a:t>Do not get fooled by P90 which is just and old-fashioned downside case</a:t>
            </a:r>
          </a:p>
          <a:p>
            <a:pPr algn="l"/>
            <a:r>
              <a:rPr lang="en-US" sz="1800" dirty="0"/>
              <a:t>Understand models and don’t go crazy with complex models</a:t>
            </a:r>
          </a:p>
          <a:p>
            <a:pPr algn="l"/>
            <a:r>
              <a:rPr lang="en-US" sz="1800" dirty="0"/>
              <a:t>Work through technical data so that you can understand the risks and the terminology</a:t>
            </a:r>
          </a:p>
          <a:p>
            <a:pPr algn="l"/>
            <a:r>
              <a:rPr lang="en-US" sz="1800" dirty="0"/>
              <a:t>The best place to get real data on costs is from inputs to financial models</a:t>
            </a:r>
          </a:p>
          <a:p>
            <a:pPr algn="l"/>
            <a:r>
              <a:rPr lang="en-US" sz="1800" dirty="0"/>
              <a:t>The US has more political risk than Middle Eastern Countries</a:t>
            </a:r>
          </a:p>
          <a:p>
            <a:pPr algn="l"/>
            <a:r>
              <a:rPr lang="en-US" sz="1800" dirty="0"/>
              <a:t>You cannot understand storage costs and strategies without getting you hands dirty with hourly data on solar, loads and exiting plants</a:t>
            </a:r>
          </a:p>
          <a:p>
            <a:pPr algn="l"/>
            <a:r>
              <a:rPr lang="en-US" sz="1800" dirty="0"/>
              <a:t>To get a PPA right and understand how it affects risks, do not copy language from other PPA’s but instead understand costs and incentives in the context of MENA</a:t>
            </a:r>
          </a:p>
          <a:p>
            <a:pPr marL="0" indent="0" algn="l">
              <a:buNone/>
            </a:pPr>
            <a:endParaRPr lang="en-US" sz="1800" dirty="0"/>
          </a:p>
        </p:txBody>
      </p:sp>
    </p:spTree>
    <p:extLst>
      <p:ext uri="{BB962C8B-B14F-4D97-AF65-F5344CB8AC3E}">
        <p14:creationId xmlns:p14="http://schemas.microsoft.com/office/powerpoint/2010/main" val="265375261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96031-13C1-8C8F-D26B-B327F02AA203}"/>
              </a:ext>
            </a:extLst>
          </p:cNvPr>
          <p:cNvSpPr>
            <a:spLocks noGrp="1"/>
          </p:cNvSpPr>
          <p:nvPr>
            <p:ph type="title"/>
          </p:nvPr>
        </p:nvSpPr>
        <p:spPr/>
        <p:txBody>
          <a:bodyPr/>
          <a:lstStyle/>
          <a:p>
            <a:r>
              <a:rPr lang="en-US" dirty="0"/>
              <a:t>P90 and DSCR</a:t>
            </a:r>
          </a:p>
        </p:txBody>
      </p:sp>
      <p:sp>
        <p:nvSpPr>
          <p:cNvPr id="3" name="Content Placeholder 2">
            <a:extLst>
              <a:ext uri="{FF2B5EF4-FFF2-40B4-BE49-F238E27FC236}">
                <a16:creationId xmlns:a16="http://schemas.microsoft.com/office/drawing/2014/main" id="{CDDEEDB5-E376-5F41-C250-FE8557B9A0AE}"/>
              </a:ext>
            </a:extLst>
          </p:cNvPr>
          <p:cNvSpPr>
            <a:spLocks noGrp="1"/>
          </p:cNvSpPr>
          <p:nvPr>
            <p:ph idx="1"/>
          </p:nvPr>
        </p:nvSpPr>
        <p:spPr/>
        <p:txBody>
          <a:bodyPr/>
          <a:lstStyle/>
          <a:p>
            <a:r>
              <a:rPr lang="en-US" dirty="0"/>
              <a:t>General idea of DSCR</a:t>
            </a:r>
          </a:p>
          <a:p>
            <a:pPr lvl="1"/>
            <a:r>
              <a:rPr lang="en-US" dirty="0"/>
              <a:t>DSCR = CFADS/Debt Service</a:t>
            </a:r>
          </a:p>
          <a:p>
            <a:pPr lvl="1"/>
            <a:r>
              <a:rPr lang="en-US" dirty="0"/>
              <a:t>Example 150/100 = 1.5x</a:t>
            </a:r>
          </a:p>
          <a:p>
            <a:pPr lvl="1"/>
            <a:r>
              <a:rPr lang="en-US" dirty="0"/>
              <a:t>Does not mean that cash flow can decrease by 50% and no default</a:t>
            </a:r>
          </a:p>
          <a:p>
            <a:pPr marL="342900" lvl="1" indent="0">
              <a:buNone/>
            </a:pPr>
            <a:endParaRPr lang="en-US" dirty="0"/>
          </a:p>
          <a:p>
            <a:pPr lvl="1"/>
            <a:r>
              <a:rPr lang="en-US" dirty="0"/>
              <a:t>Reduction in CFADS to break even – 50</a:t>
            </a:r>
          </a:p>
          <a:p>
            <a:pPr lvl="1"/>
            <a:r>
              <a:rPr lang="en-US" dirty="0"/>
              <a:t>Cash Flow 150</a:t>
            </a:r>
          </a:p>
          <a:p>
            <a:pPr lvl="1"/>
            <a:r>
              <a:rPr lang="en-US" dirty="0"/>
              <a:t>Percent reduction 50/150 = 1/3 = 33%</a:t>
            </a:r>
          </a:p>
          <a:p>
            <a:pPr lvl="1"/>
            <a:endParaRPr lang="en-US" dirty="0"/>
          </a:p>
          <a:p>
            <a:pPr lvl="1"/>
            <a:r>
              <a:rPr lang="en-US" dirty="0"/>
              <a:t>General Formula: Break Even </a:t>
            </a:r>
            <a:r>
              <a:rPr lang="en-US" dirty="0">
                <a:sym typeface="Wingdings" panose="05000000000000000000" pitchFamily="2" charset="2"/>
              </a:rPr>
              <a:t> 50/150 or (DSCR – 1)/DSCR</a:t>
            </a:r>
          </a:p>
          <a:p>
            <a:pPr lvl="1"/>
            <a:endParaRPr lang="en-US" dirty="0">
              <a:sym typeface="Wingdings" panose="05000000000000000000" pitchFamily="2" charset="2"/>
            </a:endParaRPr>
          </a:p>
          <a:p>
            <a:pPr lvl="1"/>
            <a:r>
              <a:rPr lang="en-US" dirty="0">
                <a:sym typeface="Wingdings" panose="05000000000000000000" pitchFamily="2" charset="2"/>
              </a:rPr>
              <a:t>Relation to P90, P90/P50 = X % </a:t>
            </a:r>
            <a:endParaRPr lang="en-US" dirty="0"/>
          </a:p>
          <a:p>
            <a:pPr lvl="1"/>
            <a:endParaRPr lang="en-US" dirty="0"/>
          </a:p>
        </p:txBody>
      </p:sp>
      <p:sp>
        <p:nvSpPr>
          <p:cNvPr id="4" name="Slide Number Placeholder 3">
            <a:extLst>
              <a:ext uri="{FF2B5EF4-FFF2-40B4-BE49-F238E27FC236}">
                <a16:creationId xmlns:a16="http://schemas.microsoft.com/office/drawing/2014/main" id="{9AB19A70-31F7-40D0-AA20-4B31FF26210D}"/>
              </a:ext>
            </a:extLst>
          </p:cNvPr>
          <p:cNvSpPr>
            <a:spLocks noGrp="1"/>
          </p:cNvSpPr>
          <p:nvPr>
            <p:ph type="sldNum" sz="quarter" idx="12"/>
          </p:nvPr>
        </p:nvSpPr>
        <p:spPr/>
        <p:txBody>
          <a:bodyPr/>
          <a:lstStyle/>
          <a:p>
            <a:fld id="{EB241CD2-1E45-42A3-B213-66A034DF9A3B}" type="slidenum">
              <a:rPr lang="en-GB" smtClean="0"/>
              <a:t>90</a:t>
            </a:fld>
            <a:endParaRPr lang="en-GB" dirty="0"/>
          </a:p>
        </p:txBody>
      </p:sp>
    </p:spTree>
    <p:extLst>
      <p:ext uri="{BB962C8B-B14F-4D97-AF65-F5344CB8AC3E}">
        <p14:creationId xmlns:p14="http://schemas.microsoft.com/office/powerpoint/2010/main" val="15790386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23AA-7668-AB92-2563-03E14E2C1A10}"/>
              </a:ext>
            </a:extLst>
          </p:cNvPr>
          <p:cNvSpPr>
            <a:spLocks noGrp="1"/>
          </p:cNvSpPr>
          <p:nvPr>
            <p:ph type="title"/>
          </p:nvPr>
        </p:nvSpPr>
        <p:spPr/>
        <p:txBody>
          <a:bodyPr/>
          <a:lstStyle/>
          <a:p>
            <a:r>
              <a:rPr lang="en-US" dirty="0"/>
              <a:t>Risks Other Than Resource Risk</a:t>
            </a:r>
          </a:p>
        </p:txBody>
      </p:sp>
      <p:sp>
        <p:nvSpPr>
          <p:cNvPr id="3" name="Content Placeholder 2">
            <a:extLst>
              <a:ext uri="{FF2B5EF4-FFF2-40B4-BE49-F238E27FC236}">
                <a16:creationId xmlns:a16="http://schemas.microsoft.com/office/drawing/2014/main" id="{2F383955-DAA2-DB5E-81A8-BF0C8829BBAB}"/>
              </a:ext>
            </a:extLst>
          </p:cNvPr>
          <p:cNvSpPr>
            <a:spLocks noGrp="1"/>
          </p:cNvSpPr>
          <p:nvPr>
            <p:ph idx="1"/>
          </p:nvPr>
        </p:nvSpPr>
        <p:spPr/>
        <p:txBody>
          <a:bodyPr/>
          <a:lstStyle/>
          <a:p>
            <a:r>
              <a:rPr lang="en-US" dirty="0"/>
              <a:t>Availability Risk</a:t>
            </a:r>
          </a:p>
          <a:p>
            <a:r>
              <a:rPr lang="en-US" dirty="0"/>
              <a:t>Technical Risk</a:t>
            </a:r>
          </a:p>
          <a:p>
            <a:r>
              <a:rPr lang="en-US" dirty="0"/>
              <a:t>O&amp;M Risk</a:t>
            </a:r>
          </a:p>
          <a:p>
            <a:r>
              <a:rPr lang="en-US" dirty="0"/>
              <a:t>Transmission Risk</a:t>
            </a:r>
          </a:p>
          <a:p>
            <a:r>
              <a:rPr lang="en-US" dirty="0"/>
              <a:t>Environmental Risk</a:t>
            </a:r>
          </a:p>
          <a:p>
            <a:r>
              <a:rPr lang="en-US" dirty="0"/>
              <a:t>Political Risk</a:t>
            </a:r>
          </a:p>
          <a:p>
            <a:r>
              <a:rPr lang="en-US" dirty="0"/>
              <a:t>Degradation Risk</a:t>
            </a:r>
          </a:p>
          <a:p>
            <a:endParaRPr lang="en-US" dirty="0"/>
          </a:p>
        </p:txBody>
      </p:sp>
      <p:sp>
        <p:nvSpPr>
          <p:cNvPr id="4" name="Slide Number Placeholder 3">
            <a:extLst>
              <a:ext uri="{FF2B5EF4-FFF2-40B4-BE49-F238E27FC236}">
                <a16:creationId xmlns:a16="http://schemas.microsoft.com/office/drawing/2014/main" id="{0AAB94EE-BE8F-83A0-A1EE-6823926A6880}"/>
              </a:ext>
            </a:extLst>
          </p:cNvPr>
          <p:cNvSpPr>
            <a:spLocks noGrp="1"/>
          </p:cNvSpPr>
          <p:nvPr>
            <p:ph type="sldNum" sz="quarter" idx="12"/>
          </p:nvPr>
        </p:nvSpPr>
        <p:spPr/>
        <p:txBody>
          <a:bodyPr/>
          <a:lstStyle/>
          <a:p>
            <a:fld id="{EB241CD2-1E45-42A3-B213-66A034DF9A3B}" type="slidenum">
              <a:rPr lang="en-GB" smtClean="0"/>
              <a:t>91</a:t>
            </a:fld>
            <a:endParaRPr lang="en-GB" dirty="0"/>
          </a:p>
        </p:txBody>
      </p:sp>
      <p:pic>
        <p:nvPicPr>
          <p:cNvPr id="5" name="Picture 4">
            <a:extLst>
              <a:ext uri="{FF2B5EF4-FFF2-40B4-BE49-F238E27FC236}">
                <a16:creationId xmlns:a16="http://schemas.microsoft.com/office/drawing/2014/main" id="{58A13F89-82BD-C6EC-E037-957EA3163ADF}"/>
              </a:ext>
            </a:extLst>
          </p:cNvPr>
          <p:cNvPicPr>
            <a:picLocks noChangeAspect="1"/>
          </p:cNvPicPr>
          <p:nvPr/>
        </p:nvPicPr>
        <p:blipFill>
          <a:blip r:embed="rId2"/>
          <a:stretch>
            <a:fillRect/>
          </a:stretch>
        </p:blipFill>
        <p:spPr>
          <a:xfrm>
            <a:off x="3531232" y="1515033"/>
            <a:ext cx="4393610" cy="1602662"/>
          </a:xfrm>
          <a:prstGeom prst="rect">
            <a:avLst/>
          </a:prstGeom>
        </p:spPr>
      </p:pic>
      <p:sp>
        <p:nvSpPr>
          <p:cNvPr id="6" name="TextBox 5">
            <a:extLst>
              <a:ext uri="{FF2B5EF4-FFF2-40B4-BE49-F238E27FC236}">
                <a16:creationId xmlns:a16="http://schemas.microsoft.com/office/drawing/2014/main" id="{9623F53D-E2B4-D378-8F31-CDBD94F1BFCF}"/>
              </a:ext>
            </a:extLst>
          </p:cNvPr>
          <p:cNvSpPr txBox="1"/>
          <p:nvPr/>
        </p:nvSpPr>
        <p:spPr>
          <a:xfrm>
            <a:off x="4690310" y="3679239"/>
            <a:ext cx="2728542" cy="830997"/>
          </a:xfrm>
          <a:prstGeom prst="rect">
            <a:avLst/>
          </a:prstGeom>
          <a:solidFill>
            <a:srgbClr val="FFFF00"/>
          </a:solidFill>
        </p:spPr>
        <p:txBody>
          <a:bodyPr wrap="square" rtlCol="0">
            <a:spAutoFit/>
          </a:bodyPr>
          <a:lstStyle/>
          <a:p>
            <a:r>
              <a:rPr lang="en-US" sz="1200" dirty="0">
                <a:latin typeface="Arial" panose="020B0604020202020204" pitchFamily="34" charset="0"/>
                <a:cs typeface="Arial" panose="020B0604020202020204" pitchFamily="34" charset="0"/>
              </a:rPr>
              <a:t>The resource study also gives probabilities of downside cases which is essential for banks. The P99 one year capacity factor is 31.1%</a:t>
            </a:r>
          </a:p>
        </p:txBody>
      </p:sp>
    </p:spTree>
    <p:extLst>
      <p:ext uri="{BB962C8B-B14F-4D97-AF65-F5344CB8AC3E}">
        <p14:creationId xmlns:p14="http://schemas.microsoft.com/office/powerpoint/2010/main" val="40079101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549DB-74CA-67D9-F3F0-9C4F829F8CDD}"/>
              </a:ext>
            </a:extLst>
          </p:cNvPr>
          <p:cNvSpPr>
            <a:spLocks noGrp="1"/>
          </p:cNvSpPr>
          <p:nvPr>
            <p:ph type="title"/>
          </p:nvPr>
        </p:nvSpPr>
        <p:spPr>
          <a:xfrm>
            <a:off x="415685" y="617548"/>
            <a:ext cx="7606242" cy="654049"/>
          </a:xfrm>
          <a:solidFill>
            <a:schemeClr val="bg1"/>
          </a:solidFill>
        </p:spPr>
        <p:txBody>
          <a:bodyPr>
            <a:normAutofit fontScale="90000"/>
          </a:bodyPr>
          <a:lstStyle/>
          <a:p>
            <a:r>
              <a:rPr lang="en-US" dirty="0"/>
              <a:t>Example of Lender Analysis which Uses Data not Available to Equity Investor</a:t>
            </a:r>
          </a:p>
        </p:txBody>
      </p:sp>
      <p:sp>
        <p:nvSpPr>
          <p:cNvPr id="6" name="Content Placeholder 5">
            <a:extLst>
              <a:ext uri="{FF2B5EF4-FFF2-40B4-BE49-F238E27FC236}">
                <a16:creationId xmlns:a16="http://schemas.microsoft.com/office/drawing/2014/main" id="{23EF76D8-31D6-E08D-22E3-B699161AC8C0}"/>
              </a:ext>
            </a:extLst>
          </p:cNvPr>
          <p:cNvSpPr>
            <a:spLocks noGrp="1"/>
          </p:cNvSpPr>
          <p:nvPr>
            <p:ph sz="quarter" idx="12"/>
          </p:nvPr>
        </p:nvSpPr>
        <p:spPr>
          <a:xfrm>
            <a:off x="212729" y="2240973"/>
            <a:ext cx="4091042" cy="3385705"/>
          </a:xfrm>
          <a:solidFill>
            <a:schemeClr val="bg1"/>
          </a:solidFill>
        </p:spPr>
        <p:txBody>
          <a:bodyPr/>
          <a:lstStyle/>
          <a:p>
            <a:pPr algn="l"/>
            <a:r>
              <a:rPr lang="en-US" b="1" dirty="0"/>
              <a:t>Key Credit Concerns and Verification with Independent Engineer</a:t>
            </a:r>
          </a:p>
          <a:p>
            <a:endParaRPr lang="en-US" dirty="0"/>
          </a:p>
        </p:txBody>
      </p:sp>
      <p:sp>
        <p:nvSpPr>
          <p:cNvPr id="7" name="Content Placeholder 6">
            <a:extLst>
              <a:ext uri="{FF2B5EF4-FFF2-40B4-BE49-F238E27FC236}">
                <a16:creationId xmlns:a16="http://schemas.microsoft.com/office/drawing/2014/main" id="{A94154B3-A644-8AFC-AAFA-1EE253491FD2}"/>
              </a:ext>
            </a:extLst>
          </p:cNvPr>
          <p:cNvSpPr>
            <a:spLocks noGrp="1"/>
          </p:cNvSpPr>
          <p:nvPr>
            <p:ph sz="quarter" idx="13"/>
          </p:nvPr>
        </p:nvSpPr>
        <p:spPr>
          <a:xfrm>
            <a:off x="5405108" y="2140527"/>
            <a:ext cx="2944416" cy="3486150"/>
          </a:xfrm>
          <a:solidFill>
            <a:schemeClr val="bg1"/>
          </a:solidFill>
        </p:spPr>
        <p:txBody>
          <a:bodyPr/>
          <a:lstStyle/>
          <a:p>
            <a:pPr algn="l"/>
            <a:r>
              <a:rPr lang="en-US" b="1" dirty="0"/>
              <a:t>Use of Alternative Parameters from Experience</a:t>
            </a:r>
          </a:p>
          <a:p>
            <a:endParaRPr lang="en-US" dirty="0"/>
          </a:p>
        </p:txBody>
      </p:sp>
      <p:pic>
        <p:nvPicPr>
          <p:cNvPr id="11" name="Picture 10">
            <a:extLst>
              <a:ext uri="{FF2B5EF4-FFF2-40B4-BE49-F238E27FC236}">
                <a16:creationId xmlns:a16="http://schemas.microsoft.com/office/drawing/2014/main" id="{53948876-1650-0493-03EB-6037677009B4}"/>
              </a:ext>
            </a:extLst>
          </p:cNvPr>
          <p:cNvPicPr>
            <a:picLocks noChangeAspect="1"/>
          </p:cNvPicPr>
          <p:nvPr/>
        </p:nvPicPr>
        <p:blipFill>
          <a:blip r:embed="rId2"/>
          <a:stretch>
            <a:fillRect/>
          </a:stretch>
        </p:blipFill>
        <p:spPr>
          <a:xfrm>
            <a:off x="304005" y="2965674"/>
            <a:ext cx="4536225" cy="2957594"/>
          </a:xfrm>
          <a:prstGeom prst="rect">
            <a:avLst/>
          </a:prstGeom>
          <a:solidFill>
            <a:schemeClr val="bg1"/>
          </a:solidFill>
        </p:spPr>
      </p:pic>
      <p:pic>
        <p:nvPicPr>
          <p:cNvPr id="15" name="Picture 14">
            <a:extLst>
              <a:ext uri="{FF2B5EF4-FFF2-40B4-BE49-F238E27FC236}">
                <a16:creationId xmlns:a16="http://schemas.microsoft.com/office/drawing/2014/main" id="{1D1E8B19-4A8A-22BC-FE55-7A81291B15CF}"/>
              </a:ext>
            </a:extLst>
          </p:cNvPr>
          <p:cNvPicPr>
            <a:picLocks noChangeAspect="1"/>
          </p:cNvPicPr>
          <p:nvPr/>
        </p:nvPicPr>
        <p:blipFill>
          <a:blip r:embed="rId3"/>
          <a:stretch>
            <a:fillRect/>
          </a:stretch>
        </p:blipFill>
        <p:spPr>
          <a:xfrm>
            <a:off x="4970832" y="2782821"/>
            <a:ext cx="3587733" cy="2957593"/>
          </a:xfrm>
          <a:prstGeom prst="rect">
            <a:avLst/>
          </a:prstGeom>
          <a:solidFill>
            <a:schemeClr val="bg1"/>
          </a:solidFill>
        </p:spPr>
      </p:pic>
      <p:sp>
        <p:nvSpPr>
          <p:cNvPr id="16" name="TextBox 15">
            <a:extLst>
              <a:ext uri="{FF2B5EF4-FFF2-40B4-BE49-F238E27FC236}">
                <a16:creationId xmlns:a16="http://schemas.microsoft.com/office/drawing/2014/main" id="{A8BDEC59-10EA-C2B0-7BE2-2DB79C6623D0}"/>
              </a:ext>
            </a:extLst>
          </p:cNvPr>
          <p:cNvSpPr txBox="1"/>
          <p:nvPr/>
        </p:nvSpPr>
        <p:spPr>
          <a:xfrm>
            <a:off x="5405108" y="3192088"/>
            <a:ext cx="171347" cy="34289"/>
          </a:xfrm>
          <a:prstGeom prst="rect">
            <a:avLst/>
          </a:prstGeom>
          <a:solidFill>
            <a:schemeClr val="bg1"/>
          </a:solidFill>
        </p:spPr>
        <p:txBody>
          <a:bodyPr vert="horz" wrap="square" lIns="0" tIns="0" rIns="0" bIns="0" rtlCol="0">
            <a:noAutofit/>
          </a:bodyPr>
          <a:lstStyle/>
          <a:p>
            <a:pPr algn="l"/>
            <a:endParaRPr lang="en-US" sz="1350" dirty="0"/>
          </a:p>
        </p:txBody>
      </p:sp>
      <p:sp>
        <p:nvSpPr>
          <p:cNvPr id="18" name="TextBox 17">
            <a:extLst>
              <a:ext uri="{FF2B5EF4-FFF2-40B4-BE49-F238E27FC236}">
                <a16:creationId xmlns:a16="http://schemas.microsoft.com/office/drawing/2014/main" id="{2D095D6E-1C7D-DE24-1591-0BA290D5AA4E}"/>
              </a:ext>
            </a:extLst>
          </p:cNvPr>
          <p:cNvSpPr txBox="1"/>
          <p:nvPr/>
        </p:nvSpPr>
        <p:spPr>
          <a:xfrm>
            <a:off x="5319434" y="3169833"/>
            <a:ext cx="171347" cy="78798"/>
          </a:xfrm>
          <a:prstGeom prst="rect">
            <a:avLst/>
          </a:prstGeom>
          <a:solidFill>
            <a:schemeClr val="bg1"/>
          </a:solidFill>
        </p:spPr>
        <p:txBody>
          <a:bodyPr vert="horz" wrap="square" lIns="0" tIns="0" rIns="0" bIns="0" rtlCol="0">
            <a:noAutofit/>
          </a:bodyPr>
          <a:lstStyle/>
          <a:p>
            <a:pPr algn="l"/>
            <a:endParaRPr lang="en-US" sz="1350" dirty="0"/>
          </a:p>
        </p:txBody>
      </p:sp>
      <p:sp>
        <p:nvSpPr>
          <p:cNvPr id="19" name="TextBox 18">
            <a:extLst>
              <a:ext uri="{FF2B5EF4-FFF2-40B4-BE49-F238E27FC236}">
                <a16:creationId xmlns:a16="http://schemas.microsoft.com/office/drawing/2014/main" id="{C43E38BA-B878-D3FD-04A8-B7515B784744}"/>
              </a:ext>
            </a:extLst>
          </p:cNvPr>
          <p:cNvSpPr txBox="1"/>
          <p:nvPr/>
        </p:nvSpPr>
        <p:spPr>
          <a:xfrm>
            <a:off x="5319434" y="3556844"/>
            <a:ext cx="146085" cy="78798"/>
          </a:xfrm>
          <a:prstGeom prst="rect">
            <a:avLst/>
          </a:prstGeom>
          <a:solidFill>
            <a:schemeClr val="bg1"/>
          </a:solidFill>
        </p:spPr>
        <p:txBody>
          <a:bodyPr vert="horz" wrap="square" lIns="0" tIns="0" rIns="0" bIns="0" rtlCol="0">
            <a:noAutofit/>
          </a:bodyPr>
          <a:lstStyle/>
          <a:p>
            <a:pPr algn="l"/>
            <a:endParaRPr lang="en-US" sz="1350" dirty="0"/>
          </a:p>
        </p:txBody>
      </p:sp>
      <p:sp>
        <p:nvSpPr>
          <p:cNvPr id="20" name="TextBox 19">
            <a:extLst>
              <a:ext uri="{FF2B5EF4-FFF2-40B4-BE49-F238E27FC236}">
                <a16:creationId xmlns:a16="http://schemas.microsoft.com/office/drawing/2014/main" id="{5657C3A6-A752-4BA8-E118-B03FAA01B498}"/>
              </a:ext>
            </a:extLst>
          </p:cNvPr>
          <p:cNvSpPr txBox="1"/>
          <p:nvPr/>
        </p:nvSpPr>
        <p:spPr>
          <a:xfrm>
            <a:off x="6179341" y="4216377"/>
            <a:ext cx="279938" cy="41963"/>
          </a:xfrm>
          <a:prstGeom prst="rect">
            <a:avLst/>
          </a:prstGeom>
          <a:solidFill>
            <a:schemeClr val="bg1"/>
          </a:solidFill>
        </p:spPr>
        <p:txBody>
          <a:bodyPr vert="horz" wrap="square" lIns="0" tIns="0" rIns="0" bIns="0" rtlCol="0">
            <a:noAutofit/>
          </a:bodyPr>
          <a:lstStyle/>
          <a:p>
            <a:pPr algn="l"/>
            <a:endParaRPr lang="en-US" sz="1350" dirty="0"/>
          </a:p>
        </p:txBody>
      </p:sp>
      <p:sp>
        <p:nvSpPr>
          <p:cNvPr id="21" name="TextBox 20">
            <a:extLst>
              <a:ext uri="{FF2B5EF4-FFF2-40B4-BE49-F238E27FC236}">
                <a16:creationId xmlns:a16="http://schemas.microsoft.com/office/drawing/2014/main" id="{E3980D28-F3BB-C3EA-D824-5FA7094EFDB3}"/>
              </a:ext>
            </a:extLst>
          </p:cNvPr>
          <p:cNvSpPr txBox="1"/>
          <p:nvPr/>
        </p:nvSpPr>
        <p:spPr>
          <a:xfrm>
            <a:off x="848443" y="3009267"/>
            <a:ext cx="539106" cy="76833"/>
          </a:xfrm>
          <a:prstGeom prst="rect">
            <a:avLst/>
          </a:prstGeom>
          <a:solidFill>
            <a:schemeClr val="bg1"/>
          </a:solidFill>
        </p:spPr>
        <p:txBody>
          <a:bodyPr vert="horz" wrap="square" lIns="0" tIns="0" rIns="0" bIns="0" rtlCol="0">
            <a:noAutofit/>
          </a:bodyPr>
          <a:lstStyle/>
          <a:p>
            <a:pPr algn="l"/>
            <a:endParaRPr lang="en-US" sz="1350" dirty="0"/>
          </a:p>
        </p:txBody>
      </p:sp>
      <p:sp>
        <p:nvSpPr>
          <p:cNvPr id="22" name="TextBox 21">
            <a:extLst>
              <a:ext uri="{FF2B5EF4-FFF2-40B4-BE49-F238E27FC236}">
                <a16:creationId xmlns:a16="http://schemas.microsoft.com/office/drawing/2014/main" id="{76720C83-7D61-5B98-50B9-03607E6ECE7E}"/>
              </a:ext>
            </a:extLst>
          </p:cNvPr>
          <p:cNvSpPr txBox="1"/>
          <p:nvPr/>
        </p:nvSpPr>
        <p:spPr>
          <a:xfrm>
            <a:off x="514350" y="3771901"/>
            <a:ext cx="340639" cy="38417"/>
          </a:xfrm>
          <a:prstGeom prst="rect">
            <a:avLst/>
          </a:prstGeom>
          <a:solidFill>
            <a:schemeClr val="bg1"/>
          </a:solidFill>
        </p:spPr>
        <p:txBody>
          <a:bodyPr vert="horz" wrap="square" lIns="0" tIns="0" rIns="0" bIns="0" rtlCol="0">
            <a:noAutofit/>
          </a:bodyPr>
          <a:lstStyle/>
          <a:p>
            <a:pPr algn="l"/>
            <a:endParaRPr lang="en-US" sz="1350" dirty="0"/>
          </a:p>
        </p:txBody>
      </p:sp>
    </p:spTree>
    <p:extLst>
      <p:ext uri="{BB962C8B-B14F-4D97-AF65-F5344CB8AC3E}">
        <p14:creationId xmlns:p14="http://schemas.microsoft.com/office/powerpoint/2010/main" val="10647037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p:txBody>
          <a:bodyPr/>
          <a:lstStyle/>
          <a:p>
            <a:r>
              <a:rPr lang="en-US" dirty="0"/>
              <a:t>On-Site and Simulated Solar Power</a:t>
            </a:r>
          </a:p>
        </p:txBody>
      </p:sp>
      <p:sp>
        <p:nvSpPr>
          <p:cNvPr id="163847" name="TextBox 7"/>
          <p:cNvSpPr txBox="1">
            <a:spLocks noChangeArrowheads="1"/>
          </p:cNvSpPr>
          <p:nvPr/>
        </p:nvSpPr>
        <p:spPr bwMode="auto">
          <a:xfrm>
            <a:off x="0" y="4419600"/>
            <a:ext cx="1524000" cy="738188"/>
          </a:xfrm>
          <a:prstGeom prst="rect">
            <a:avLst/>
          </a:prstGeom>
          <a:solidFill>
            <a:srgbClr val="FFFF00"/>
          </a:solidFill>
          <a:ln w="9525">
            <a:noFill/>
            <a:miter lim="800000"/>
            <a:headEnd/>
            <a:tailEnd/>
          </a:ln>
        </p:spPr>
        <p:txBody>
          <a:bodyPr>
            <a:spAutoFit/>
          </a:bodyPr>
          <a:lstStyle/>
          <a:p>
            <a:r>
              <a:rPr lang="en-US" sz="1400" dirty="0"/>
              <a:t>Compute P50 for P90 for wind versus solar</a:t>
            </a:r>
          </a:p>
        </p:txBody>
      </p:sp>
      <p:sp>
        <p:nvSpPr>
          <p:cNvPr id="3" name="Content Placeholder 2">
            <a:extLst>
              <a:ext uri="{FF2B5EF4-FFF2-40B4-BE49-F238E27FC236}">
                <a16:creationId xmlns:a16="http://schemas.microsoft.com/office/drawing/2014/main" id="{5042E64B-AC95-642B-96FE-A51944A91C51}"/>
              </a:ext>
            </a:extLst>
          </p:cNvPr>
          <p:cNvSpPr>
            <a:spLocks noGrp="1"/>
          </p:cNvSpPr>
          <p:nvPr>
            <p:ph idx="1"/>
          </p:nvPr>
        </p:nvSpPr>
        <p:spPr/>
        <p:txBody>
          <a:bodyPr/>
          <a:lstStyle/>
          <a:p>
            <a:r>
              <a:rPr lang="en-US" dirty="0"/>
              <a:t>Compute standard deviation</a:t>
            </a:r>
          </a:p>
          <a:p>
            <a:r>
              <a:rPr lang="en-US" dirty="0"/>
              <a:t>Compute the P50 versus P90</a:t>
            </a:r>
          </a:p>
          <a:p>
            <a:r>
              <a:rPr lang="en-US" dirty="0"/>
              <a:t>Compute the debt capacity with 20 year debt</a:t>
            </a:r>
          </a:p>
        </p:txBody>
      </p:sp>
      <p:pic>
        <p:nvPicPr>
          <p:cNvPr id="4" name="Picture 2"/>
          <p:cNvPicPr>
            <a:picLocks noChangeAspect="1" noChangeArrowheads="1"/>
          </p:cNvPicPr>
          <p:nvPr/>
        </p:nvPicPr>
        <p:blipFill>
          <a:blip r:embed="rId2" cstate="print"/>
          <a:stretch>
            <a:fillRect/>
          </a:stretch>
        </p:blipFill>
        <p:spPr>
          <a:xfrm>
            <a:off x="1524000" y="2097566"/>
            <a:ext cx="6718253" cy="4030952"/>
          </a:xfrm>
          <a:prstGeom prst="rect">
            <a:avLst/>
          </a:prstGeom>
          <a:noFill/>
        </p:spPr>
      </p:pic>
    </p:spTree>
    <p:extLst>
      <p:ext uri="{BB962C8B-B14F-4D97-AF65-F5344CB8AC3E}">
        <p14:creationId xmlns:p14="http://schemas.microsoft.com/office/powerpoint/2010/main" val="9089353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2617D4-F710-48C9-87C2-02B25FD07910}"/>
              </a:ext>
            </a:extLst>
          </p:cNvPr>
          <p:cNvSpPr>
            <a:spLocks noGrp="1"/>
          </p:cNvSpPr>
          <p:nvPr>
            <p:ph type="title"/>
          </p:nvPr>
        </p:nvSpPr>
        <p:spPr/>
        <p:txBody>
          <a:bodyPr>
            <a:normAutofit fontScale="90000"/>
          </a:bodyPr>
          <a:lstStyle/>
          <a:p>
            <a:r>
              <a:rPr lang="en-US" dirty="0"/>
              <a:t>Where Uncertainty Comes From – Not Just Variation Year to Year</a:t>
            </a:r>
          </a:p>
        </p:txBody>
      </p:sp>
      <p:sp>
        <p:nvSpPr>
          <p:cNvPr id="4" name="Content Placeholder 3">
            <a:extLst>
              <a:ext uri="{FF2B5EF4-FFF2-40B4-BE49-F238E27FC236}">
                <a16:creationId xmlns:a16="http://schemas.microsoft.com/office/drawing/2014/main" id="{9F702D3B-5EA6-4EB7-A0F3-D63BF986C6CC}"/>
              </a:ext>
            </a:extLst>
          </p:cNvPr>
          <p:cNvSpPr>
            <a:spLocks noGrp="1"/>
          </p:cNvSpPr>
          <p:nvPr>
            <p:ph idx="1"/>
          </p:nvPr>
        </p:nvSpPr>
        <p:spPr/>
        <p:txBody>
          <a:bodyPr/>
          <a:lstStyle/>
          <a:p>
            <a:r>
              <a:rPr lang="en-US" dirty="0"/>
              <a:t>First, there may be different solar resource estimates from different models</a:t>
            </a:r>
          </a:p>
          <a:p>
            <a:r>
              <a:rPr lang="en-US" dirty="0"/>
              <a:t>How would you account for this in the P90</a:t>
            </a:r>
          </a:p>
          <a:p>
            <a:endParaRPr lang="en-US" dirty="0"/>
          </a:p>
        </p:txBody>
      </p:sp>
      <p:pic>
        <p:nvPicPr>
          <p:cNvPr id="5" name="Picture 4">
            <a:extLst>
              <a:ext uri="{FF2B5EF4-FFF2-40B4-BE49-F238E27FC236}">
                <a16:creationId xmlns:a16="http://schemas.microsoft.com/office/drawing/2014/main" id="{177F0189-1ACF-4C41-98C6-F10FE61B4CAE}"/>
              </a:ext>
            </a:extLst>
          </p:cNvPr>
          <p:cNvPicPr>
            <a:picLocks noChangeAspect="1"/>
          </p:cNvPicPr>
          <p:nvPr/>
        </p:nvPicPr>
        <p:blipFill>
          <a:blip r:embed="rId2"/>
          <a:stretch>
            <a:fillRect/>
          </a:stretch>
        </p:blipFill>
        <p:spPr>
          <a:xfrm>
            <a:off x="1367406" y="2263934"/>
            <a:ext cx="5845249" cy="3284719"/>
          </a:xfrm>
          <a:prstGeom prst="rect">
            <a:avLst/>
          </a:prstGeom>
        </p:spPr>
      </p:pic>
    </p:spTree>
    <p:extLst>
      <p:ext uri="{BB962C8B-B14F-4D97-AF65-F5344CB8AC3E}">
        <p14:creationId xmlns:p14="http://schemas.microsoft.com/office/powerpoint/2010/main" val="27878260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2F588-D1BB-B8EA-0DF9-81ED5BA7D7C6}"/>
              </a:ext>
            </a:extLst>
          </p:cNvPr>
          <p:cNvSpPr>
            <a:spLocks noGrp="1"/>
          </p:cNvSpPr>
          <p:nvPr>
            <p:ph type="ctrTitle"/>
          </p:nvPr>
        </p:nvSpPr>
        <p:spPr/>
        <p:txBody>
          <a:bodyPr/>
          <a:lstStyle/>
          <a:p>
            <a:r>
              <a:rPr lang="en-US" dirty="0"/>
              <a:t>Availability Risk of Solar</a:t>
            </a:r>
          </a:p>
        </p:txBody>
      </p:sp>
      <p:pic>
        <p:nvPicPr>
          <p:cNvPr id="9" name="Picture 8">
            <a:extLst>
              <a:ext uri="{FF2B5EF4-FFF2-40B4-BE49-F238E27FC236}">
                <a16:creationId xmlns:a16="http://schemas.microsoft.com/office/drawing/2014/main" id="{713D42AE-E60C-EA8D-91A8-76EDCA3CC7EC}"/>
              </a:ext>
            </a:extLst>
          </p:cNvPr>
          <p:cNvPicPr>
            <a:picLocks noChangeAspect="1"/>
          </p:cNvPicPr>
          <p:nvPr/>
        </p:nvPicPr>
        <p:blipFill>
          <a:blip r:embed="rId2"/>
          <a:stretch>
            <a:fillRect/>
          </a:stretch>
        </p:blipFill>
        <p:spPr>
          <a:xfrm>
            <a:off x="834167" y="1651635"/>
            <a:ext cx="6886797" cy="4930812"/>
          </a:xfrm>
          <a:prstGeom prst="rect">
            <a:avLst/>
          </a:prstGeom>
        </p:spPr>
      </p:pic>
    </p:spTree>
    <p:extLst>
      <p:ext uri="{BB962C8B-B14F-4D97-AF65-F5344CB8AC3E}">
        <p14:creationId xmlns:p14="http://schemas.microsoft.com/office/powerpoint/2010/main" val="7739054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779D6-68CC-4F47-95CE-EBF63074882F}"/>
              </a:ext>
            </a:extLst>
          </p:cNvPr>
          <p:cNvSpPr>
            <a:spLocks noGrp="1"/>
          </p:cNvSpPr>
          <p:nvPr>
            <p:ph type="title"/>
          </p:nvPr>
        </p:nvSpPr>
        <p:spPr/>
        <p:txBody>
          <a:bodyPr/>
          <a:lstStyle/>
          <a:p>
            <a:r>
              <a:rPr lang="en-US" dirty="0"/>
              <a:t>Mean Square Error – Exercise, Compute it</a:t>
            </a:r>
          </a:p>
        </p:txBody>
      </p:sp>
      <p:sp>
        <p:nvSpPr>
          <p:cNvPr id="3" name="Text Placeholder 2">
            <a:extLst>
              <a:ext uri="{FF2B5EF4-FFF2-40B4-BE49-F238E27FC236}">
                <a16:creationId xmlns:a16="http://schemas.microsoft.com/office/drawing/2014/main" id="{7F088343-8340-4069-9B08-717B3F6760E3}"/>
              </a:ext>
            </a:extLst>
          </p:cNvPr>
          <p:cNvSpPr>
            <a:spLocks noGrp="1"/>
          </p:cNvSpPr>
          <p:nvPr>
            <p:ph idx="1"/>
          </p:nvPr>
        </p:nvSpPr>
        <p:spPr/>
        <p:txBody>
          <a:bodyPr/>
          <a:lstStyle/>
          <a:p>
            <a:r>
              <a:rPr lang="en-US" dirty="0"/>
              <a:t>Compute the square of the component</a:t>
            </a:r>
          </a:p>
          <a:p>
            <a:r>
              <a:rPr lang="en-US" dirty="0"/>
              <a:t>Sum the Squares of the components</a:t>
            </a:r>
          </a:p>
          <a:p>
            <a:r>
              <a:rPr lang="en-US" dirty="0"/>
              <a:t>Take the Square Root of the Sum</a:t>
            </a:r>
          </a:p>
          <a:p>
            <a:endParaRPr lang="en-US" dirty="0"/>
          </a:p>
          <a:p>
            <a:endParaRPr lang="en-US" dirty="0"/>
          </a:p>
          <a:p>
            <a:endParaRPr lang="en-US" dirty="0"/>
          </a:p>
        </p:txBody>
      </p:sp>
      <p:pic>
        <p:nvPicPr>
          <p:cNvPr id="5" name="Picture 4" descr="Text, table&#10;&#10;Description automatically generated with medium confidence">
            <a:extLst>
              <a:ext uri="{FF2B5EF4-FFF2-40B4-BE49-F238E27FC236}">
                <a16:creationId xmlns:a16="http://schemas.microsoft.com/office/drawing/2014/main" id="{CF1719A1-345E-4231-B7B0-F89F6039159B}"/>
              </a:ext>
            </a:extLst>
          </p:cNvPr>
          <p:cNvPicPr>
            <a:picLocks noChangeAspect="1"/>
          </p:cNvPicPr>
          <p:nvPr/>
        </p:nvPicPr>
        <p:blipFill>
          <a:blip r:embed="rId2"/>
          <a:stretch>
            <a:fillRect/>
          </a:stretch>
        </p:blipFill>
        <p:spPr>
          <a:xfrm>
            <a:off x="601578" y="2962068"/>
            <a:ext cx="6939547" cy="2688663"/>
          </a:xfrm>
          <a:prstGeom prst="rect">
            <a:avLst/>
          </a:prstGeom>
        </p:spPr>
      </p:pic>
    </p:spTree>
    <p:extLst>
      <p:ext uri="{BB962C8B-B14F-4D97-AF65-F5344CB8AC3E}">
        <p14:creationId xmlns:p14="http://schemas.microsoft.com/office/powerpoint/2010/main" val="163972078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590-BEEC-AC35-8C34-63ABF08CD533}"/>
              </a:ext>
            </a:extLst>
          </p:cNvPr>
          <p:cNvSpPr>
            <a:spLocks noGrp="1"/>
          </p:cNvSpPr>
          <p:nvPr>
            <p:ph type="title"/>
          </p:nvPr>
        </p:nvSpPr>
        <p:spPr/>
        <p:txBody>
          <a:bodyPr/>
          <a:lstStyle/>
          <a:p>
            <a:r>
              <a:rPr lang="en-US" dirty="0"/>
              <a:t>Exercise - Solar</a:t>
            </a:r>
          </a:p>
        </p:txBody>
      </p:sp>
      <p:sp>
        <p:nvSpPr>
          <p:cNvPr id="3" name="Content Placeholder 2">
            <a:extLst>
              <a:ext uri="{FF2B5EF4-FFF2-40B4-BE49-F238E27FC236}">
                <a16:creationId xmlns:a16="http://schemas.microsoft.com/office/drawing/2014/main" id="{618F6351-E5E0-29D3-0E05-7E92D896282F}"/>
              </a:ext>
            </a:extLst>
          </p:cNvPr>
          <p:cNvSpPr>
            <a:spLocks noGrp="1"/>
          </p:cNvSpPr>
          <p:nvPr>
            <p:ph idx="1"/>
          </p:nvPr>
        </p:nvSpPr>
        <p:spPr/>
        <p:txBody>
          <a:bodyPr/>
          <a:lstStyle/>
          <a:p>
            <a:r>
              <a:rPr lang="en-US" dirty="0"/>
              <a:t>Derive standard deviation</a:t>
            </a:r>
          </a:p>
          <a:p>
            <a:r>
              <a:rPr lang="en-US" dirty="0"/>
              <a:t>Compute P90</a:t>
            </a:r>
          </a:p>
          <a:p>
            <a:endParaRPr lang="en-US" dirty="0"/>
          </a:p>
        </p:txBody>
      </p:sp>
      <p:sp>
        <p:nvSpPr>
          <p:cNvPr id="4" name="Slide Number Placeholder 3">
            <a:extLst>
              <a:ext uri="{FF2B5EF4-FFF2-40B4-BE49-F238E27FC236}">
                <a16:creationId xmlns:a16="http://schemas.microsoft.com/office/drawing/2014/main" id="{726BE2F7-C2C2-A73A-B0EA-914B889D70CF}"/>
              </a:ext>
            </a:extLst>
          </p:cNvPr>
          <p:cNvSpPr>
            <a:spLocks noGrp="1"/>
          </p:cNvSpPr>
          <p:nvPr>
            <p:ph type="sldNum" sz="quarter" idx="12"/>
          </p:nvPr>
        </p:nvSpPr>
        <p:spPr/>
        <p:txBody>
          <a:bodyPr/>
          <a:lstStyle/>
          <a:p>
            <a:fld id="{EB241CD2-1E45-42A3-B213-66A034DF9A3B}" type="slidenum">
              <a:rPr lang="en-GB" smtClean="0"/>
              <a:t>97</a:t>
            </a:fld>
            <a:endParaRPr lang="en-GB" dirty="0"/>
          </a:p>
        </p:txBody>
      </p:sp>
      <p:pic>
        <p:nvPicPr>
          <p:cNvPr id="6" name="Picture 5">
            <a:extLst>
              <a:ext uri="{FF2B5EF4-FFF2-40B4-BE49-F238E27FC236}">
                <a16:creationId xmlns:a16="http://schemas.microsoft.com/office/drawing/2014/main" id="{8961922E-E6A5-7D4F-BC73-43DEC0D12189}"/>
              </a:ext>
            </a:extLst>
          </p:cNvPr>
          <p:cNvPicPr>
            <a:picLocks noChangeAspect="1"/>
          </p:cNvPicPr>
          <p:nvPr/>
        </p:nvPicPr>
        <p:blipFill>
          <a:blip r:embed="rId2"/>
          <a:stretch>
            <a:fillRect/>
          </a:stretch>
        </p:blipFill>
        <p:spPr>
          <a:xfrm>
            <a:off x="4463144" y="420031"/>
            <a:ext cx="4008079" cy="5778638"/>
          </a:xfrm>
          <a:prstGeom prst="rect">
            <a:avLst/>
          </a:prstGeom>
        </p:spPr>
      </p:pic>
    </p:spTree>
    <p:extLst>
      <p:ext uri="{BB962C8B-B14F-4D97-AF65-F5344CB8AC3E}">
        <p14:creationId xmlns:p14="http://schemas.microsoft.com/office/powerpoint/2010/main" val="21206849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FC112-7568-4039-9D1E-5464F50FC8A5}"/>
              </a:ext>
            </a:extLst>
          </p:cNvPr>
          <p:cNvSpPr>
            <a:spLocks noGrp="1"/>
          </p:cNvSpPr>
          <p:nvPr>
            <p:ph type="title"/>
          </p:nvPr>
        </p:nvSpPr>
        <p:spPr/>
        <p:txBody>
          <a:bodyPr/>
          <a:lstStyle/>
          <a:p>
            <a:r>
              <a:rPr lang="en-US" dirty="0"/>
              <a:t>Compute P Levels from Uncertainty</a:t>
            </a:r>
          </a:p>
        </p:txBody>
      </p:sp>
      <p:sp>
        <p:nvSpPr>
          <p:cNvPr id="3" name="Text Placeholder 2">
            <a:extLst>
              <a:ext uri="{FF2B5EF4-FFF2-40B4-BE49-F238E27FC236}">
                <a16:creationId xmlns:a16="http://schemas.microsoft.com/office/drawing/2014/main" id="{3C86A957-7053-4981-83DB-FBDC7B7DF717}"/>
              </a:ext>
            </a:extLst>
          </p:cNvPr>
          <p:cNvSpPr>
            <a:spLocks noGrp="1"/>
          </p:cNvSpPr>
          <p:nvPr>
            <p:ph idx="1"/>
          </p:nvPr>
        </p:nvSpPr>
        <p:spPr/>
        <p:txBody>
          <a:bodyPr/>
          <a:lstStyle/>
          <a:p>
            <a:r>
              <a:rPr lang="en-US" dirty="0"/>
              <a:t>Convert Percent to kWh</a:t>
            </a:r>
          </a:p>
          <a:p>
            <a:r>
              <a:rPr lang="en-US" dirty="0"/>
              <a:t>Use Norminv</a:t>
            </a:r>
          </a:p>
          <a:p>
            <a:endParaRPr lang="en-US" dirty="0"/>
          </a:p>
        </p:txBody>
      </p:sp>
      <p:pic>
        <p:nvPicPr>
          <p:cNvPr id="5" name="Picture 4" descr="Table&#10;&#10;Description automatically generated">
            <a:extLst>
              <a:ext uri="{FF2B5EF4-FFF2-40B4-BE49-F238E27FC236}">
                <a16:creationId xmlns:a16="http://schemas.microsoft.com/office/drawing/2014/main" id="{98A4ABB4-5F78-4016-AAFA-42F8FB3D2886}"/>
              </a:ext>
            </a:extLst>
          </p:cNvPr>
          <p:cNvPicPr>
            <a:picLocks noChangeAspect="1"/>
          </p:cNvPicPr>
          <p:nvPr/>
        </p:nvPicPr>
        <p:blipFill>
          <a:blip r:embed="rId2"/>
          <a:stretch>
            <a:fillRect/>
          </a:stretch>
        </p:blipFill>
        <p:spPr>
          <a:xfrm>
            <a:off x="2260120" y="1443172"/>
            <a:ext cx="6380133" cy="4785100"/>
          </a:xfrm>
          <a:prstGeom prst="rect">
            <a:avLst/>
          </a:prstGeom>
        </p:spPr>
      </p:pic>
    </p:spTree>
    <p:extLst>
      <p:ext uri="{BB962C8B-B14F-4D97-AF65-F5344CB8AC3E}">
        <p14:creationId xmlns:p14="http://schemas.microsoft.com/office/powerpoint/2010/main" val="4887343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173413-B2AA-4511-B812-4B98BDAABD86}"/>
              </a:ext>
            </a:extLst>
          </p:cNvPr>
          <p:cNvSpPr>
            <a:spLocks noGrp="1"/>
          </p:cNvSpPr>
          <p:nvPr>
            <p:ph type="title"/>
          </p:nvPr>
        </p:nvSpPr>
        <p:spPr/>
        <p:txBody>
          <a:bodyPr/>
          <a:lstStyle/>
          <a:p>
            <a:r>
              <a:rPr lang="en-US" dirty="0"/>
              <a:t>P50 and P99 in Solar Case</a:t>
            </a:r>
            <a:endParaRPr lang="en-CH" dirty="0"/>
          </a:p>
        </p:txBody>
      </p:sp>
      <p:sp>
        <p:nvSpPr>
          <p:cNvPr id="2" name="Content Placeholder 1">
            <a:extLst>
              <a:ext uri="{FF2B5EF4-FFF2-40B4-BE49-F238E27FC236}">
                <a16:creationId xmlns:a16="http://schemas.microsoft.com/office/drawing/2014/main" id="{D6A718DB-DD9A-4181-9AD6-0E01EE0EDE5E}"/>
              </a:ext>
            </a:extLst>
          </p:cNvPr>
          <p:cNvSpPr>
            <a:spLocks noGrp="1"/>
          </p:cNvSpPr>
          <p:nvPr>
            <p:ph idx="1"/>
          </p:nvPr>
        </p:nvSpPr>
        <p:spPr/>
        <p:txBody>
          <a:bodyPr/>
          <a:lstStyle/>
          <a:p>
            <a:r>
              <a:rPr lang="en-US" dirty="0"/>
              <a:t>Evaluate the P50 and P99 using the DSCR criteria.</a:t>
            </a:r>
          </a:p>
          <a:p>
            <a:endParaRPr lang="en-CH" dirty="0"/>
          </a:p>
        </p:txBody>
      </p:sp>
      <p:pic>
        <p:nvPicPr>
          <p:cNvPr id="6" name="Picture 5">
            <a:extLst>
              <a:ext uri="{FF2B5EF4-FFF2-40B4-BE49-F238E27FC236}">
                <a16:creationId xmlns:a16="http://schemas.microsoft.com/office/drawing/2014/main" id="{0B9DF235-917F-47F3-9890-3BF73447B5F2}"/>
              </a:ext>
            </a:extLst>
          </p:cNvPr>
          <p:cNvPicPr>
            <a:picLocks noChangeAspect="1"/>
          </p:cNvPicPr>
          <p:nvPr/>
        </p:nvPicPr>
        <p:blipFill>
          <a:blip r:embed="rId2"/>
          <a:stretch>
            <a:fillRect/>
          </a:stretch>
        </p:blipFill>
        <p:spPr>
          <a:xfrm>
            <a:off x="1700749" y="2108951"/>
            <a:ext cx="5742502" cy="3539374"/>
          </a:xfrm>
          <a:prstGeom prst="rect">
            <a:avLst/>
          </a:prstGeom>
        </p:spPr>
      </p:pic>
    </p:spTree>
    <p:extLst>
      <p:ext uri="{BB962C8B-B14F-4D97-AF65-F5344CB8AC3E}">
        <p14:creationId xmlns:p14="http://schemas.microsoft.com/office/powerpoint/2010/main" val="547933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LS Palette">
      <a:dk1>
        <a:sysClr val="windowText" lastClr="000000"/>
      </a:dk1>
      <a:lt1>
        <a:sysClr val="window" lastClr="FFFFFF"/>
      </a:lt1>
      <a:dk2>
        <a:srgbClr val="44546A"/>
      </a:dk2>
      <a:lt2>
        <a:srgbClr val="E7E6E6"/>
      </a:lt2>
      <a:accent1>
        <a:srgbClr val="A1B3C2"/>
      </a:accent1>
      <a:accent2>
        <a:srgbClr val="728EA3"/>
      </a:accent2>
      <a:accent3>
        <a:srgbClr val="436885"/>
      </a:accent3>
      <a:accent4>
        <a:srgbClr val="144266"/>
      </a:accent4>
      <a:accent5>
        <a:srgbClr val="3D3D3D"/>
      </a:accent5>
      <a:accent6>
        <a:srgbClr val="000000"/>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earning Template 2018" id="{04CE0C22-ED7F-46CB-BC65-E68FB60107E8}" vid="{EE53C80E-D2C7-4B31-877E-8733A34E7E1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Learning Template 2025</Template>
  <TotalTime>11231</TotalTime>
  <Words>17543</Words>
  <Application>Microsoft Office PowerPoint</Application>
  <PresentationFormat>On-screen Show (4:3)</PresentationFormat>
  <Paragraphs>1663</Paragraphs>
  <Slides>388</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388</vt:i4>
      </vt:variant>
    </vt:vector>
  </HeadingPairs>
  <TitlesOfParts>
    <vt:vector size="403" baseType="lpstr">
      <vt:lpstr>Aptos Narrow</vt:lpstr>
      <vt:lpstr>Arial</vt:lpstr>
      <vt:lpstr>Calibri</vt:lpstr>
      <vt:lpstr>CalisMTBol</vt:lpstr>
      <vt:lpstr>CalistoMT</vt:lpstr>
      <vt:lpstr>Courier New</vt:lpstr>
      <vt:lpstr>Franklin Gothic Demi</vt:lpstr>
      <vt:lpstr>Georgia</vt:lpstr>
      <vt:lpstr>HP Simplified</vt:lpstr>
      <vt:lpstr>Rockwell</vt:lpstr>
      <vt:lpstr>Times New Roman</vt:lpstr>
      <vt:lpstr>Wingdings</vt:lpstr>
      <vt:lpstr>Wingdings 2</vt:lpstr>
      <vt:lpstr>Wingdings 3</vt:lpstr>
      <vt:lpstr>Office Theme</vt:lpstr>
      <vt:lpstr>Introduction</vt:lpstr>
      <vt:lpstr>Teaching Style</vt:lpstr>
      <vt:lpstr>I Want to Know Your Priorities</vt:lpstr>
      <vt:lpstr>Notes on Financial Model</vt:lpstr>
      <vt:lpstr>Course Structure</vt:lpstr>
      <vt:lpstr>Course Structure - Continued</vt:lpstr>
      <vt:lpstr>Project Finance for Renewable Energy</vt:lpstr>
      <vt:lpstr>Objectives</vt:lpstr>
      <vt:lpstr>Some Provocative Comments</vt:lpstr>
      <vt:lpstr>Some Provocative Comments (Continued)</vt:lpstr>
      <vt:lpstr>Concentrate on Numbers</vt:lpstr>
      <vt:lpstr>Course Outline and Teaching Style – Be Mean Now and Not After the Course</vt:lpstr>
      <vt:lpstr>Projects Depend on Who Controls the Output</vt:lpstr>
      <vt:lpstr>Battery and Firemen versus Truck Drivers</vt:lpstr>
      <vt:lpstr>Availability versus Utilization</vt:lpstr>
      <vt:lpstr>Renewable Project Finance Diagram </vt:lpstr>
      <vt:lpstr>Independent Power and Targeted Risk Allocation with Contracts Signed at Financial Close</vt:lpstr>
      <vt:lpstr>Part 1: Renewable Economics and Value Drivers</vt:lpstr>
      <vt:lpstr>Overview of Section</vt:lpstr>
      <vt:lpstr>Websites to Review</vt:lpstr>
      <vt:lpstr>Review of Solar and Wind as the Basis for Evaluation of Storage  The detail is not so hard Enough to ask questions</vt:lpstr>
      <vt:lpstr>Direct Normal Irradiance</vt:lpstr>
      <vt:lpstr>Adjustments for Tilt and for Tracking</vt:lpstr>
      <vt:lpstr>Cloud Cover and PV Generation</vt:lpstr>
      <vt:lpstr>Start with Data – Best Solar Places</vt:lpstr>
      <vt:lpstr>In-Plane Radiation without Tracking</vt:lpstr>
      <vt:lpstr>Contrast with  Norway with Tracking</vt:lpstr>
      <vt:lpstr>Tracking Increase Relative to Fixed with Tilt</vt:lpstr>
      <vt:lpstr>Oman File with Long-term Hourly Data and  Oman File with One-year</vt:lpstr>
      <vt:lpstr>Example Sites in Oman</vt:lpstr>
      <vt:lpstr>Quick Demonstration of Understanding Solar Power with Hourly Solar Date (Irradiation per m2)</vt:lpstr>
      <vt:lpstr>Even as a Banker, the First thing I do is look at hourly solar data and get dates</vt:lpstr>
      <vt:lpstr>Average Solar by Year – Little Variation</vt:lpstr>
      <vt:lpstr>Average Temperature by Year</vt:lpstr>
      <vt:lpstr>Solar Patterns in Oman</vt:lpstr>
      <vt:lpstr>Definition of Capacity - Solar, STC and Capacity Factor</vt:lpstr>
      <vt:lpstr>kWp Benchmark from STC – 1000 Watts/m2 and 25°</vt:lpstr>
      <vt:lpstr>Confusion with Importance of Efficiency of Solar Panels</vt:lpstr>
      <vt:lpstr>STC as Capacity – Demonstrate that when you pay for output and not input, the economics not affected</vt:lpstr>
      <vt:lpstr>Solar Performance Ratio  Think about questions to ask  Don’t be afraid of sounding stupid</vt:lpstr>
      <vt:lpstr>What you Can and Cannot Control</vt:lpstr>
      <vt:lpstr>Hourly Solar Production in Nagonha and Performance Ratio</vt:lpstr>
      <vt:lpstr>Loss Diagram Illustration – See that there is a lot of uncertainty in estimating the performance ratio </vt:lpstr>
      <vt:lpstr>Inputs from PVSYST Example and Football Field</vt:lpstr>
      <vt:lpstr>Loss Factors in PVSYST for the Performance Ratio</vt:lpstr>
      <vt:lpstr>Performance Ratio by Month</vt:lpstr>
      <vt:lpstr>Capacity Factor for Solar with Performance Ratio and Temperature - Equations</vt:lpstr>
      <vt:lpstr>Solar, Temperature and Performance Ratio</vt:lpstr>
      <vt:lpstr>Idea that cannot use Ambient Temperature</vt:lpstr>
      <vt:lpstr>Detailed Weather Measurement in PPA – You can monitor the Temperature on the Panel</vt:lpstr>
      <vt:lpstr>Irradiation Benchmark</vt:lpstr>
      <vt:lpstr>Providing PVSYST Report in PPA</vt:lpstr>
      <vt:lpstr>Analysis of PR and Temperature</vt:lpstr>
      <vt:lpstr>Detailed Formulas for Solar with Performance Ratio</vt:lpstr>
      <vt:lpstr>Detailed Solar Analysis with Temperature Adjustment</vt:lpstr>
      <vt:lpstr>Capacity Factor with and without PR</vt:lpstr>
      <vt:lpstr>Incorporate Detail of Solar</vt:lpstr>
      <vt:lpstr>Data on Hourly Irradiation</vt:lpstr>
      <vt:lpstr>Renewable Energy from Wind</vt:lpstr>
      <vt:lpstr>General From World Wind Map</vt:lpstr>
      <vt:lpstr>Global Wind Atlas</vt:lpstr>
      <vt:lpstr>Solar and Wind in Oman (Wind is Offshore)</vt:lpstr>
      <vt:lpstr>Solar and Wind in Oman</vt:lpstr>
      <vt:lpstr>Offshore Wind in Pacific</vt:lpstr>
      <vt:lpstr>Met Mast off-shore</vt:lpstr>
      <vt:lpstr>Offshore Wind and Solar per Month</vt:lpstr>
      <vt:lpstr>Offshore Wind by Year in Oman</vt:lpstr>
      <vt:lpstr>Wind Capacity Factor and Production</vt:lpstr>
      <vt:lpstr>Relationship between Resource (Wind or Solar) and Energy Output – Understand Power Curve</vt:lpstr>
      <vt:lpstr>Example of Different Power Curves</vt:lpstr>
      <vt:lpstr>Power Curves Expressed as Percent of Capacity</vt:lpstr>
      <vt:lpstr>Selected Power Curves</vt:lpstr>
      <vt:lpstr>Power Curve Normalisation</vt:lpstr>
      <vt:lpstr>Wind Shear Adjustment </vt:lpstr>
      <vt:lpstr>Calculation of Wind Shear Exponent</vt:lpstr>
      <vt:lpstr>Example of Wind Study and Height</vt:lpstr>
      <vt:lpstr>Changing Alpha from Wind Study</vt:lpstr>
      <vt:lpstr>Get the 10 meter and different heights</vt:lpstr>
      <vt:lpstr>300 Meter Wind Turbines</vt:lpstr>
      <vt:lpstr>Wind Shear Estimates</vt:lpstr>
      <vt:lpstr>Errors in Wind Shear</vt:lpstr>
      <vt:lpstr>Estimation of Production after Losses with Resource Study</vt:lpstr>
      <vt:lpstr>Estimation of Wind Capacity Factor</vt:lpstr>
      <vt:lpstr>Calculation of Hourly Wind Production</vt:lpstr>
      <vt:lpstr>Selected Graphs of Historic Capacity Factors for Orsted Projects – Mean Reverting Case</vt:lpstr>
      <vt:lpstr>Drop Off in Capacity Factor for German Project</vt:lpstr>
      <vt:lpstr>Risk Analysis for Wind and Solar for Credit</vt:lpstr>
      <vt:lpstr>Objectives of Section</vt:lpstr>
      <vt:lpstr>Mathematics of P90</vt:lpstr>
      <vt:lpstr>P90 and DSCR</vt:lpstr>
      <vt:lpstr>Risks Other Than Resource Risk</vt:lpstr>
      <vt:lpstr>Example of Lender Analysis which Uses Data not Available to Equity Investor</vt:lpstr>
      <vt:lpstr>On-Site and Simulated Solar Power</vt:lpstr>
      <vt:lpstr>Where Uncertainty Comes From – Not Just Variation Year to Year</vt:lpstr>
      <vt:lpstr>Availability Risk of Solar</vt:lpstr>
      <vt:lpstr>Mean Square Error – Exercise, Compute it</vt:lpstr>
      <vt:lpstr>Exercise - Solar</vt:lpstr>
      <vt:lpstr>Compute P Levels from Uncertainty</vt:lpstr>
      <vt:lpstr>P50 and P99 in Solar Case</vt:lpstr>
      <vt:lpstr>Example of Sources of Uncertainty</vt:lpstr>
      <vt:lpstr>Noise from Turbines</vt:lpstr>
      <vt:lpstr>Risks from Avian Issues</vt:lpstr>
      <vt:lpstr>Additional Risks: Transmission Capacity</vt:lpstr>
      <vt:lpstr>Additional Risk: Partial Exposure to Merchant Power Price</vt:lpstr>
      <vt:lpstr>Additional Risks: Shadow Flicker</vt:lpstr>
      <vt:lpstr>Counter Party Risk and O&amp;M Contracts</vt:lpstr>
      <vt:lpstr>Nightmare Graph and Missing the P90 – Fitch Report</vt:lpstr>
      <vt:lpstr>DSCR to Accept 90% or 99% Uncertainty</vt:lpstr>
      <vt:lpstr>1-year and 10-year P90, P50 etc.</vt:lpstr>
      <vt:lpstr>Compare the P50 versus P99 to DSCR from Wind Study</vt:lpstr>
      <vt:lpstr>LCOE Mechanics  Understanding the Competitiveness and  Drivers of Value  for Renewable Energy</vt:lpstr>
      <vt:lpstr>Overview of Section</vt:lpstr>
      <vt:lpstr>Objectives and Issues in this Section</vt:lpstr>
      <vt:lpstr>German Solar Feed-In Tariffs</vt:lpstr>
      <vt:lpstr>German Tariffs for Alternative Sizes of PV</vt:lpstr>
      <vt:lpstr>Context of Subsided Prices – Compare 45 Euro/kWh with Merchant Prices of about 3 Euro Cents</vt:lpstr>
      <vt:lpstr>Dubai 6 Cents per kWh in 2015</vt:lpstr>
      <vt:lpstr>Examples of Very Low Solar Prices</vt:lpstr>
      <vt:lpstr>Low-Cost Solar Example</vt:lpstr>
      <vt:lpstr>LCOE Estimates for Discussed Later</vt:lpstr>
      <vt:lpstr>Section 3: Computation of Levelised Cost of Electricity with Battery Storage for Different Use Cases</vt:lpstr>
      <vt:lpstr>Natural Gas Price History</vt:lpstr>
      <vt:lpstr>Levelised Cost of Dispatchable Plants and Variable Cost </vt:lpstr>
      <vt:lpstr>Example of LCOE versus Electric Bill</vt:lpstr>
      <vt:lpstr>Actual Case – Financial Model, Should show drivers</vt:lpstr>
      <vt:lpstr>O&amp;M Costs and Capital Expenditures</vt:lpstr>
      <vt:lpstr>Real World Minimum Acceptable Target IRR</vt:lpstr>
      <vt:lpstr>Can Get Solar at 2 US Cents per kWh so why can’t Jamica</vt:lpstr>
      <vt:lpstr>Simple LCOE Calculations and Drivers – Solar Cost</vt:lpstr>
      <vt:lpstr>EPC Contractors to Achieve Low Cost</vt:lpstr>
      <vt:lpstr>Pricing Regimes for Orsted’s Non-UK Offshore Wind Projects</vt:lpstr>
      <vt:lpstr>UK Renewable Obligation Certificates (ROC) and CFD</vt:lpstr>
      <vt:lpstr>Example of Feed-in Tariff Calculation</vt:lpstr>
      <vt:lpstr>We will demonstrate how to make a relatively simple analysis of the LCOE – Not much excel</vt:lpstr>
      <vt:lpstr>LCOE So Far With More Advanced Equations</vt:lpstr>
      <vt:lpstr>Reconcile LCOE with Financial Model - Lazard</vt:lpstr>
      <vt:lpstr>Financial Model for Storage</vt:lpstr>
      <vt:lpstr>Financial Model in LCOE Analysis</vt:lpstr>
      <vt:lpstr>It Should be Obvious that One Should Compare LCOE of Renewable and Thermal Plants</vt:lpstr>
      <vt:lpstr>Analysis of Solar and  Wind Debt Structuring with P90 and DSCR Target</vt:lpstr>
      <vt:lpstr>Risk Analysis and Financial Models</vt:lpstr>
      <vt:lpstr>Financial Models for Batteries and Renewable Energy</vt:lpstr>
      <vt:lpstr>Three DSCR’s in Solar Case</vt:lpstr>
      <vt:lpstr>DSCR for Solar PV from Fitch</vt:lpstr>
      <vt:lpstr>Pre-and Post COD Analysis</vt:lpstr>
      <vt:lpstr>Risk Analysis in Solar Projects</vt:lpstr>
      <vt:lpstr>Other Inputs – Price Calculation, Required IRR and Finance Inputs</vt:lpstr>
      <vt:lpstr>Term Coverage Ratio in Solar Case</vt:lpstr>
      <vt:lpstr>Fundamental Effect of Debt Tenure with Debt to Capital Constraint</vt:lpstr>
      <vt:lpstr>Sculpting Equations - Basic</vt:lpstr>
      <vt:lpstr>Sculpting Equations with Debt to Capital Constraint</vt:lpstr>
      <vt:lpstr>Sculpting Equations with LC Fees</vt:lpstr>
      <vt:lpstr>Sculpting with DSRA as Final Payment</vt:lpstr>
      <vt:lpstr>Sculpting versus Equal Installment with DSCR Constraint</vt:lpstr>
      <vt:lpstr>Sculpting Equations - Basic</vt:lpstr>
      <vt:lpstr>Sculpting Equations with Debt to Capital Constraint</vt:lpstr>
      <vt:lpstr>Sculpting Equations with LC Fees</vt:lpstr>
      <vt:lpstr>Mini-perms </vt:lpstr>
      <vt:lpstr>Re-financing Conclusions</vt:lpstr>
      <vt:lpstr>A Little Theory about Valuation and Risk of Projects</vt:lpstr>
      <vt:lpstr>Re-financing and Early Project Sale</vt:lpstr>
      <vt:lpstr>Mini-Perm</vt:lpstr>
      <vt:lpstr>Mini-Perm Example</vt:lpstr>
      <vt:lpstr>Mini-Perm Extension</vt:lpstr>
      <vt:lpstr>Mini-Perm Extension - Continued</vt:lpstr>
      <vt:lpstr>Section 3: Computation of Levelised Cost of Electricity with Battery Storage for Different Use Cases</vt:lpstr>
      <vt:lpstr>Integrated Analysis</vt:lpstr>
      <vt:lpstr>Addition of Loads and Capacity to the Analysis</vt:lpstr>
      <vt:lpstr>Combine Loads with Solar – Jamica Loads</vt:lpstr>
      <vt:lpstr>Chicago versus Jamica Loads – No Longer Better to Have Flat Loads</vt:lpstr>
      <vt:lpstr>Example of Load Data - Predictable and Different Patterns Around the World </vt:lpstr>
      <vt:lpstr>Malaysia Hourly Load versus Chicago</vt:lpstr>
      <vt:lpstr>Hourly Soar and Wind in Oman – Note Fluctuation on the second day</vt:lpstr>
      <vt:lpstr>Hourly Solar and Wind – Sudden Moves and Low Irradiation</vt:lpstr>
      <vt:lpstr>Hourly Data – Stable Solar near Irradiation STC and Relatively Stable Wind</vt:lpstr>
      <vt:lpstr>Graph of Dispatch without Renewable – One Week – Demand on Top and Dispatch</vt:lpstr>
      <vt:lpstr>Illustration of Load, Solar (Yellow) and Dispatchable (Brown) VRE is Renewable Energy</vt:lpstr>
      <vt:lpstr>Battery Use Case Analysis</vt:lpstr>
      <vt:lpstr>Time and Batteries</vt:lpstr>
      <vt:lpstr>Section 1, Part 7 – Myth of Using Batteries for Multiple Uses</vt:lpstr>
      <vt:lpstr>Use Case 1 – Tariff Arbitrage</vt:lpstr>
      <vt:lpstr>South Africa Tariffs – On-peak vs Off-Peak</vt:lpstr>
      <vt:lpstr>South Africa Bill for Different Periods</vt:lpstr>
      <vt:lpstr>Move Power to Off-Peak</vt:lpstr>
      <vt:lpstr>Need Hourly Data for Battery</vt:lpstr>
      <vt:lpstr>Battery Simulation</vt:lpstr>
      <vt:lpstr>Equations for Battery without State of Charge Limitations</vt:lpstr>
      <vt:lpstr>Cost and Benefit Analysis – Cannot Combine the Frequency and the Storage Savings</vt:lpstr>
      <vt:lpstr>Batteries for Ancillary Services</vt:lpstr>
      <vt:lpstr>Hourly May Mask Shorter Term Variability</vt:lpstr>
      <vt:lpstr>General Discussion of Ancillary Reserves</vt:lpstr>
      <vt:lpstr>Case of Short-term Ancillary Services</vt:lpstr>
      <vt:lpstr>Storage Diagram</vt:lpstr>
      <vt:lpstr>Time for Ramping Plant and Need of Batteries for Ancillary Service </vt:lpstr>
      <vt:lpstr>Ancillary Services, Duration and Cycles</vt:lpstr>
      <vt:lpstr>What Really are Ancillary Services</vt:lpstr>
      <vt:lpstr>Ancillary Service Example</vt:lpstr>
      <vt:lpstr>Ancillary Service Example</vt:lpstr>
      <vt:lpstr>Value of Ancillary Service – Measure in Amount per kW-year and not per kWh</vt:lpstr>
      <vt:lpstr>Ancillary Services and Time Requirements for Batteries</vt:lpstr>
      <vt:lpstr>Ramp Requirement and Increased Renewables</vt:lpstr>
      <vt:lpstr>Variance in Estimated Cost of Ancillary Services</vt:lpstr>
      <vt:lpstr>Comment  – Extended Outages</vt:lpstr>
      <vt:lpstr>Levelized Cost with Two Hour Battery</vt:lpstr>
      <vt:lpstr>Use Case 3: Load Shifting Use Case</vt:lpstr>
      <vt:lpstr>Illustration of Surplus Solar and Flat Loads</vt:lpstr>
      <vt:lpstr>Illustration of Jamica for a Week with some Solar</vt:lpstr>
      <vt:lpstr>Simulation of Load, Battery and Diesel for One Day in Micro Grid</vt:lpstr>
      <vt:lpstr>Results of Dispatch for Nagonha</vt:lpstr>
      <vt:lpstr>Duck Curve and Solar</vt:lpstr>
      <vt:lpstr>California Duck Diagram and More Extreme Need for Ramping and Spinning Reserve</vt:lpstr>
      <vt:lpstr>Duck Curve and Prices – Peaker Application</vt:lpstr>
      <vt:lpstr>Example of Economics – 2.7 Hour Battery to Address the Duck Curve</vt:lpstr>
      <vt:lpstr>Jamica Solar from IRP</vt:lpstr>
      <vt:lpstr>Temperature and Electricity Usage for Battery</vt:lpstr>
      <vt:lpstr>Temperature and Electricity Usage for Battery</vt:lpstr>
      <vt:lpstr>Comment on BESS Mimicking Baseload</vt:lpstr>
      <vt:lpstr>Computation of Real LCOE where the LCOE is Comparable to Today’s Electricity Price</vt:lpstr>
      <vt:lpstr>Simple Case to Meet Flat 24-Hour Load</vt:lpstr>
      <vt:lpstr>24 Hour Use Case Total Costs</vt:lpstr>
      <vt:lpstr>Ultimate Question – Can Solar and Battery Compete with other Technologies</vt:lpstr>
      <vt:lpstr>Peaker Use Case</vt:lpstr>
      <vt:lpstr>Use Case is Something Like Two Rainy Day Case </vt:lpstr>
      <vt:lpstr>Assumptions for Peaker Case</vt:lpstr>
      <vt:lpstr>Peaker Case Demonstrates Back of Envelope Case</vt:lpstr>
      <vt:lpstr>Comparison with Conventional Peaking Plants</vt:lpstr>
      <vt:lpstr>Meet High Sudden Prices – Must Be Charged</vt:lpstr>
      <vt:lpstr>Battery Characteristics  LCOE of Renewable  Plus Battery</vt:lpstr>
      <vt:lpstr>Session 2: Battery Characteristics and Economic Analysis </vt:lpstr>
      <vt:lpstr>Battery Characteristics</vt:lpstr>
      <vt:lpstr>Battery Capacity Measured with Storage and Measured with Instant Input and Output </vt:lpstr>
      <vt:lpstr>Diagram of Battery Capacity, Storage and Energy</vt:lpstr>
      <vt:lpstr>Battery Capacity and a Water Tower</vt:lpstr>
      <vt:lpstr>Capacity and Storage of Batteries - Think of a Battery Like a Water Tower or a Warehouse</vt:lpstr>
      <vt:lpstr>Different Capacity and Energy of Different Batteries</vt:lpstr>
      <vt:lpstr>Time and Batteries</vt:lpstr>
      <vt:lpstr>Capacity in kWh</vt:lpstr>
      <vt:lpstr>Battery Size for Ancillary Service</vt:lpstr>
      <vt:lpstr>Picture of Large Lithium Facility in U.S.</vt:lpstr>
      <vt:lpstr>High Battery Cost Jamaica </vt:lpstr>
      <vt:lpstr>Equipment for Storage</vt:lpstr>
      <vt:lpstr>Battery Components</vt:lpstr>
      <vt:lpstr>Elephant in the Room</vt:lpstr>
      <vt:lpstr>Characteristic 1:  Battery Cost</vt:lpstr>
      <vt:lpstr>Section 2, Part 1 – Battery Cost Trends and Information</vt:lpstr>
      <vt:lpstr>Cost of German Battery 2026</vt:lpstr>
      <vt:lpstr>Recent Cell Price Price</vt:lpstr>
      <vt:lpstr>Components of Battery Cost</vt:lpstr>
      <vt:lpstr>Cost per kWh of Batteries</vt:lpstr>
      <vt:lpstr>Range in Cost from Lazard</vt:lpstr>
      <vt:lpstr>Historic and Projected Price of Lithium</vt:lpstr>
      <vt:lpstr>Bloomberg Battery Prices and Lithium</vt:lpstr>
      <vt:lpstr>Lithium and Cobalt Prices</vt:lpstr>
      <vt:lpstr>Data on Battery Prices</vt:lpstr>
      <vt:lpstr>Downloading Battery Data From Shanghai Exchange</vt:lpstr>
      <vt:lpstr>2019 Estimated Costs for 4 hour and 1 hour Battery</vt:lpstr>
      <vt:lpstr>Battery Costs and Duration</vt:lpstr>
      <vt:lpstr>Cost of Cobalt and Lithium Batteries</vt:lpstr>
      <vt:lpstr>Capital Expenditures and Operating Expenditures for Computing LOCE</vt:lpstr>
      <vt:lpstr>Characteristic Number 2 Operating Life and Cycle</vt:lpstr>
      <vt:lpstr>Section 2, Part 2 – Battery Lifespan</vt:lpstr>
      <vt:lpstr>Lifespan and Cycles</vt:lpstr>
      <vt:lpstr>What is a Cycle</vt:lpstr>
      <vt:lpstr>Definition of Cycle in RFP/PPA</vt:lpstr>
      <vt:lpstr>Lithium Battery for Storage and Augmentation</vt:lpstr>
      <vt:lpstr>Lifespan from RFP and PPA</vt:lpstr>
      <vt:lpstr>Old Slide on Battery Problems  Some Estimates of Battery Life</vt:lpstr>
      <vt:lpstr>Life and Number of Discharge Cycles</vt:lpstr>
      <vt:lpstr>Degradation and Life</vt:lpstr>
      <vt:lpstr>Battery Life of Laptop</vt:lpstr>
      <vt:lpstr>Life of Cell Phones and Cycles</vt:lpstr>
      <vt:lpstr>Battery and Cycle Life for Storage Applications</vt:lpstr>
      <vt:lpstr>Battery Life, Discharge and Depth of Discharge</vt:lpstr>
      <vt:lpstr>Life Comments from DOE Report</vt:lpstr>
      <vt:lpstr>IEA Assumptions</vt:lpstr>
      <vt:lpstr>Comparison with Useful Life - MIT</vt:lpstr>
      <vt:lpstr>Battery Life, Temperature and Charges</vt:lpstr>
      <vt:lpstr>Battery Characteristic 3: Operation and Maintenance</vt:lpstr>
      <vt:lpstr>Section 2, Part 3 – Operation and Maintenance Cost</vt:lpstr>
      <vt:lpstr>Cost from Lazard</vt:lpstr>
      <vt:lpstr>O&amp;M Costs</vt:lpstr>
      <vt:lpstr>O&amp;M Components</vt:lpstr>
      <vt:lpstr>O&amp;M Cost From Lazard</vt:lpstr>
      <vt:lpstr>Modelling of Battery and Renewable as Baseload</vt:lpstr>
      <vt:lpstr>Characteristic Number 3 Degradation</vt:lpstr>
      <vt:lpstr>Section 2, Part 4 – Battery Degradation</vt:lpstr>
      <vt:lpstr>Degradation, Depth of Discharge and Usable Capacity</vt:lpstr>
      <vt:lpstr>Degradation</vt:lpstr>
      <vt:lpstr>Degradation and Age</vt:lpstr>
      <vt:lpstr>Questions Regarding Degradation</vt:lpstr>
      <vt:lpstr>Degradation from Age and Cycling</vt:lpstr>
      <vt:lpstr>Implied Degradation and Augmentation from India RFP</vt:lpstr>
      <vt:lpstr>Degradation, Cycles and Battery Life</vt:lpstr>
      <vt:lpstr>Degradation in PPA</vt:lpstr>
      <vt:lpstr>Modelling Degradation in LCOE Calculation</vt:lpstr>
      <vt:lpstr>Increased Degradation with Worse Solar</vt:lpstr>
      <vt:lpstr>Operating Characteristic 5 Round Trip Efficiency</vt:lpstr>
      <vt:lpstr>Roundtrip Efficiency</vt:lpstr>
      <vt:lpstr>Implications for Round Trip Efficiency and Analysis</vt:lpstr>
      <vt:lpstr>Differences in Battery Efficiency </vt:lpstr>
      <vt:lpstr>Round Trip Efficiency</vt:lpstr>
      <vt:lpstr>Round Trip Efficiency in DOE Report</vt:lpstr>
      <vt:lpstr>Characteristic 5 Depth of Discharge</vt:lpstr>
      <vt:lpstr>Results of Simulated State of Charge for the Nagonha Case</vt:lpstr>
      <vt:lpstr>Depth of Discharge</vt:lpstr>
      <vt:lpstr>Depth of Discharge and Lifetime in Cycles</vt:lpstr>
      <vt:lpstr>Depth of Discharge Limit</vt:lpstr>
      <vt:lpstr>Tradeoffs between Cost, Life and Depth of Discharge</vt:lpstr>
      <vt:lpstr>Modelling Degradation in LCOE Calculation</vt:lpstr>
      <vt:lpstr>Battery Characteristics from Financial Models</vt:lpstr>
      <vt:lpstr>Example of Simple Battery Model</vt:lpstr>
      <vt:lpstr>Compute Key Valuation Drivers for Battery</vt:lpstr>
      <vt:lpstr>Qcells Case</vt:lpstr>
      <vt:lpstr>US Comprehensive Model in California</vt:lpstr>
      <vt:lpstr>US Model for Solar and Battery</vt:lpstr>
      <vt:lpstr>Total Capital Expenditures</vt:lpstr>
      <vt:lpstr>Mongolia Cost 2020</vt:lpstr>
      <vt:lpstr>Mongolia Cost Components</vt:lpstr>
      <vt:lpstr>Example – Start with Solar and Note Assumption of Long Battery Life</vt:lpstr>
      <vt:lpstr>Example of Battery Cost – Part 1</vt:lpstr>
      <vt:lpstr>Example of Battery Cost – Part 2</vt:lpstr>
      <vt:lpstr>O&amp;M Cost</vt:lpstr>
      <vt:lpstr>Cost Targets for Flow Batteries</vt:lpstr>
      <vt:lpstr>PPA Agreements with Renewable and Batteries </vt:lpstr>
      <vt:lpstr>Battery and Firemen versus Truck Drivers</vt:lpstr>
      <vt:lpstr>Availability versus Utilization</vt:lpstr>
      <vt:lpstr>Difference Between Contract Prices for Renewable Energy and Dispatchable Plants</vt:lpstr>
      <vt:lpstr>Section 5, Part 1 – History and Objective of PPAs with Single Buyer</vt:lpstr>
      <vt:lpstr>Notion of Independent Power Projects, Risk Allocation and PPA</vt:lpstr>
      <vt:lpstr>Difference Between Contract Prices for Renewable Energy and Dispatchable Plants</vt:lpstr>
      <vt:lpstr>Section 5, Part 2 – Introduction to PPA Structures and Reading PPAs</vt:lpstr>
      <vt:lpstr>General Approach</vt:lpstr>
      <vt:lpstr>PPA Example 1</vt:lpstr>
      <vt:lpstr>PPA Example 2</vt:lpstr>
      <vt:lpstr>PPA Example 3</vt:lpstr>
      <vt:lpstr>PPA Issues from Examples</vt:lpstr>
      <vt:lpstr>  Comment About PPAs</vt:lpstr>
      <vt:lpstr>Use of Batteries Discussion in PPA</vt:lpstr>
      <vt:lpstr>Functions Defined in Scope Book</vt:lpstr>
      <vt:lpstr>Control of Charge and Discharge to Buyer and not the Seller</vt:lpstr>
      <vt:lpstr>Output and Available Capacity in PPA (Take or Pay versus Take and Pay)</vt:lpstr>
      <vt:lpstr>PPA 1 – Storage Capacity in MW</vt:lpstr>
      <vt:lpstr>PPA Introduction</vt:lpstr>
      <vt:lpstr>Capacity Adjusted for Target Degradation – PPA 1</vt:lpstr>
      <vt:lpstr>Power Rating, RT and Storage in PPA Number 2</vt:lpstr>
      <vt:lpstr>Quantity of Capacity as the Basis for Capacity Payment – PPA Number 3</vt:lpstr>
      <vt:lpstr>Guaranteed Power, RT and Storage Capacity with Liquidated Damages</vt:lpstr>
      <vt:lpstr>Performance Tests and Penalties in Entergy PPA – Not Penalty for both kW and kWh</vt:lpstr>
      <vt:lpstr>Performance Test in Entergy Contract</vt:lpstr>
      <vt:lpstr>Capacity Documentation and Monitoring</vt:lpstr>
      <vt:lpstr>Pricing in Battery PPA</vt:lpstr>
      <vt:lpstr>Section 5, Part 4 – Pricing of Batteries in PPA Contracts -- Examples</vt:lpstr>
      <vt:lpstr>Pricing of Energy and Capacity – PPA 1</vt:lpstr>
      <vt:lpstr>Capacity Payment Formula – PPA 1</vt:lpstr>
      <vt:lpstr>Pricing in PPA and Back of Envelope </vt:lpstr>
      <vt:lpstr>Pricing in a PPA Contract for Batteries – PPA Number 3</vt:lpstr>
      <vt:lpstr>Pricing in PPA Contract with Batteries</vt:lpstr>
      <vt:lpstr>Documentation of Charging and Discharging</vt:lpstr>
      <vt:lpstr>Liquidated Damages</vt:lpstr>
      <vt:lpstr>Liquidated Damage for Capacity Availability – PPA 1</vt:lpstr>
      <vt:lpstr>Amount of Liquidated Damage – PPA Number 1</vt:lpstr>
      <vt:lpstr>Capacity Penalty – PPA Number 3</vt:lpstr>
      <vt:lpstr>Performance Bond Example</vt:lpstr>
      <vt:lpstr>Liquidated Damage for Delay in PPA 2</vt:lpstr>
      <vt:lpstr>Liquidated Damage Amount per Day – PPA 2</vt:lpstr>
      <vt:lpstr>Liquidated Damage for Delay – PPA 3 (India RFP)</vt:lpstr>
      <vt:lpstr>Section 5, Part 5 – Liquidated Damages, Incentives and Other Charges in PPAs with Batteries</vt:lpstr>
      <vt:lpstr>LCOE of Renewable  Plus Battery</vt:lpstr>
      <vt:lpstr>Summary of Financial Model Results</vt:lpstr>
      <vt:lpstr>Alternative Load Profile</vt:lpstr>
      <vt:lpstr>Case with Increase in Battery Cost to $400/kWh</vt:lpstr>
      <vt:lpstr>Optimistic Case </vt:lpstr>
      <vt:lpstr>Solar Plus Battery – Big Range in LCOE</vt:lpstr>
      <vt:lpstr>Cost for Baseload with 18 Hour Battery</vt:lpstr>
      <vt:lpstr>Detailed Use Cases  Batteries with Simulation</vt:lpstr>
      <vt:lpstr>Different Services of Batteries (World Bank)</vt:lpstr>
      <vt:lpstr>Battery Services (World Bank)</vt:lpstr>
      <vt:lpstr>Formulas for Basic Battery Balance</vt:lpstr>
      <vt:lpstr>Computation of Battery Balance</vt:lpstr>
      <vt:lpstr>More Detailed Analysis</vt:lpstr>
      <vt:lpstr>Balance of Battery Calculations on Hourly Basis</vt:lpstr>
      <vt:lpstr>Example of Dispatch</vt:lpstr>
      <vt:lpstr>Financial Modelling</vt:lpstr>
      <vt:lpstr>One Day Worst Case for Battery Characteristics</vt:lpstr>
      <vt:lpstr>Case of No Solar or Battery in Microgrid</vt:lpstr>
      <vt:lpstr>Case with Only Solar Power</vt:lpstr>
      <vt:lpstr>Microgrid Case with Solar and Battery</vt:lpstr>
      <vt:lpstr>Debt and Equity Structuring of Renewable Energy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Rui (UK)</dc:creator>
  <cp:lastModifiedBy>Tayor Swift</cp:lastModifiedBy>
  <cp:revision>9</cp:revision>
  <cp:lastPrinted>2016-07-04T11:35:44Z</cp:lastPrinted>
  <dcterms:created xsi:type="dcterms:W3CDTF">2025-03-28T08:41:26Z</dcterms:created>
  <dcterms:modified xsi:type="dcterms:W3CDTF">2026-03-06T15:08:40Z</dcterms:modified>
</cp:coreProperties>
</file>