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6"/>
  </p:notesMasterIdLst>
  <p:handoutMasterIdLst>
    <p:handoutMasterId r:id="rId247"/>
  </p:handoutMasterIdLst>
  <p:sldIdLst>
    <p:sldId id="259" r:id="rId5"/>
    <p:sldId id="4140" r:id="rId6"/>
    <p:sldId id="4141" r:id="rId7"/>
    <p:sldId id="4142" r:id="rId8"/>
    <p:sldId id="4143" r:id="rId9"/>
    <p:sldId id="3833" r:id="rId10"/>
    <p:sldId id="3998" r:id="rId11"/>
    <p:sldId id="3838" r:id="rId12"/>
    <p:sldId id="4006" r:id="rId13"/>
    <p:sldId id="4094" r:id="rId14"/>
    <p:sldId id="4095" r:id="rId15"/>
    <p:sldId id="4105" r:id="rId16"/>
    <p:sldId id="4096" r:id="rId17"/>
    <p:sldId id="4119" r:id="rId18"/>
    <p:sldId id="3839" r:id="rId19"/>
    <p:sldId id="3761" r:id="rId20"/>
    <p:sldId id="3973" r:id="rId21"/>
    <p:sldId id="3967" r:id="rId22"/>
    <p:sldId id="4101" r:id="rId23"/>
    <p:sldId id="3595" r:id="rId24"/>
    <p:sldId id="4097" r:id="rId25"/>
    <p:sldId id="3974" r:id="rId26"/>
    <p:sldId id="4102" r:id="rId27"/>
    <p:sldId id="3984" r:id="rId28"/>
    <p:sldId id="3985" r:id="rId29"/>
    <p:sldId id="2570" r:id="rId30"/>
    <p:sldId id="2571" r:id="rId31"/>
    <p:sldId id="2572" r:id="rId32"/>
    <p:sldId id="2573" r:id="rId33"/>
    <p:sldId id="4042" r:id="rId34"/>
    <p:sldId id="4043" r:id="rId35"/>
    <p:sldId id="4041" r:id="rId36"/>
    <p:sldId id="414" r:id="rId37"/>
    <p:sldId id="4110" r:id="rId38"/>
    <p:sldId id="3986" r:id="rId39"/>
    <p:sldId id="3829" r:id="rId40"/>
    <p:sldId id="2584" r:id="rId41"/>
    <p:sldId id="4107" r:id="rId42"/>
    <p:sldId id="3965" r:id="rId43"/>
    <p:sldId id="4112" r:id="rId44"/>
    <p:sldId id="4111" r:id="rId45"/>
    <p:sldId id="4108" r:id="rId46"/>
    <p:sldId id="2432" r:id="rId47"/>
    <p:sldId id="1490" r:id="rId48"/>
    <p:sldId id="1070" r:id="rId49"/>
    <p:sldId id="2586" r:id="rId50"/>
    <p:sldId id="4113" r:id="rId51"/>
    <p:sldId id="3966" r:id="rId52"/>
    <p:sldId id="2587" r:id="rId53"/>
    <p:sldId id="2040" r:id="rId54"/>
    <p:sldId id="1529" r:id="rId55"/>
    <p:sldId id="3991" r:id="rId56"/>
    <p:sldId id="4126" r:id="rId57"/>
    <p:sldId id="4109" r:id="rId58"/>
    <p:sldId id="4114" r:id="rId59"/>
    <p:sldId id="3992" r:id="rId60"/>
    <p:sldId id="3517" r:id="rId61"/>
    <p:sldId id="2306" r:id="rId62"/>
    <p:sldId id="2123" r:id="rId63"/>
    <p:sldId id="4118" r:id="rId64"/>
    <p:sldId id="2520" r:id="rId65"/>
    <p:sldId id="3511" r:id="rId66"/>
    <p:sldId id="2303" r:id="rId67"/>
    <p:sldId id="4001" r:id="rId68"/>
    <p:sldId id="510" r:id="rId69"/>
    <p:sldId id="4120" r:id="rId70"/>
    <p:sldId id="4115" r:id="rId71"/>
    <p:sldId id="4048" r:id="rId72"/>
    <p:sldId id="4121" r:id="rId73"/>
    <p:sldId id="4098" r:id="rId74"/>
    <p:sldId id="4099" r:id="rId75"/>
    <p:sldId id="4100" r:id="rId76"/>
    <p:sldId id="4122" r:id="rId77"/>
    <p:sldId id="4127" r:id="rId78"/>
    <p:sldId id="4137" r:id="rId79"/>
    <p:sldId id="4002" r:id="rId80"/>
    <p:sldId id="2298" r:id="rId81"/>
    <p:sldId id="2599" r:id="rId82"/>
    <p:sldId id="2609" r:id="rId83"/>
    <p:sldId id="2299" r:id="rId84"/>
    <p:sldId id="2302" r:id="rId85"/>
    <p:sldId id="2307" r:id="rId86"/>
    <p:sldId id="3559" r:id="rId87"/>
    <p:sldId id="1068" r:id="rId88"/>
    <p:sldId id="4124" r:id="rId89"/>
    <p:sldId id="2300" r:id="rId90"/>
    <p:sldId id="3561" r:id="rId91"/>
    <p:sldId id="4116" r:id="rId92"/>
    <p:sldId id="4117" r:id="rId93"/>
    <p:sldId id="3495" r:id="rId94"/>
    <p:sldId id="4128" r:id="rId95"/>
    <p:sldId id="1975" r:id="rId96"/>
    <p:sldId id="3547" r:id="rId97"/>
    <p:sldId id="4123" r:id="rId98"/>
    <p:sldId id="3548" r:id="rId99"/>
    <p:sldId id="2634" r:id="rId100"/>
    <p:sldId id="267" r:id="rId101"/>
    <p:sldId id="3577" r:id="rId102"/>
    <p:sldId id="3975" r:id="rId103"/>
    <p:sldId id="4129" r:id="rId104"/>
    <p:sldId id="3539" r:id="rId105"/>
    <p:sldId id="509" r:id="rId106"/>
    <p:sldId id="3983" r:id="rId107"/>
    <p:sldId id="3537" r:id="rId108"/>
    <p:sldId id="3607" r:id="rId109"/>
    <p:sldId id="514" r:id="rId110"/>
    <p:sldId id="3969" r:id="rId111"/>
    <p:sldId id="3615" r:id="rId112"/>
    <p:sldId id="3621" r:id="rId113"/>
    <p:sldId id="4047" r:id="rId114"/>
    <p:sldId id="3847" r:id="rId115"/>
    <p:sldId id="282" r:id="rId116"/>
    <p:sldId id="3845" r:id="rId117"/>
    <p:sldId id="3848" r:id="rId118"/>
    <p:sldId id="289" r:id="rId119"/>
    <p:sldId id="3849" r:id="rId120"/>
    <p:sldId id="3852" r:id="rId121"/>
    <p:sldId id="319" r:id="rId122"/>
    <p:sldId id="3851" r:id="rId123"/>
    <p:sldId id="320" r:id="rId124"/>
    <p:sldId id="3853" r:id="rId125"/>
    <p:sldId id="3850" r:id="rId126"/>
    <p:sldId id="3999" r:id="rId127"/>
    <p:sldId id="285" r:id="rId128"/>
    <p:sldId id="4125" r:id="rId129"/>
    <p:sldId id="3995" r:id="rId130"/>
    <p:sldId id="3996" r:id="rId131"/>
    <p:sldId id="4135" r:id="rId132"/>
    <p:sldId id="4138" r:id="rId133"/>
    <p:sldId id="4134" r:id="rId134"/>
    <p:sldId id="3926" r:id="rId135"/>
    <p:sldId id="3623" r:id="rId136"/>
    <p:sldId id="2067" r:id="rId137"/>
    <p:sldId id="2068" r:id="rId138"/>
    <p:sldId id="3691" r:id="rId139"/>
    <p:sldId id="3987" r:id="rId140"/>
    <p:sldId id="4133" r:id="rId141"/>
    <p:sldId id="3931" r:id="rId142"/>
    <p:sldId id="3932" r:id="rId143"/>
    <p:sldId id="4131" r:id="rId144"/>
    <p:sldId id="3933" r:id="rId145"/>
    <p:sldId id="3516" r:id="rId146"/>
    <p:sldId id="2561" r:id="rId147"/>
    <p:sldId id="1931" r:id="rId148"/>
    <p:sldId id="1930" r:id="rId149"/>
    <p:sldId id="1927" r:id="rId150"/>
    <p:sldId id="782" r:id="rId151"/>
    <p:sldId id="783" r:id="rId152"/>
    <p:sldId id="1872" r:id="rId153"/>
    <p:sldId id="3951" r:id="rId154"/>
    <p:sldId id="3513" r:id="rId155"/>
    <p:sldId id="3989" r:id="rId156"/>
    <p:sldId id="2641" r:id="rId157"/>
    <p:sldId id="785" r:id="rId158"/>
    <p:sldId id="3588" r:id="rId159"/>
    <p:sldId id="2356" r:id="rId160"/>
    <p:sldId id="2452" r:id="rId161"/>
    <p:sldId id="3935" r:id="rId162"/>
    <p:sldId id="4092" r:id="rId163"/>
    <p:sldId id="4093" r:id="rId164"/>
    <p:sldId id="3936" r:id="rId165"/>
    <p:sldId id="3596" r:id="rId166"/>
    <p:sldId id="3937" r:id="rId167"/>
    <p:sldId id="2563" r:id="rId168"/>
    <p:sldId id="4077" r:id="rId169"/>
    <p:sldId id="4078" r:id="rId170"/>
    <p:sldId id="4079" r:id="rId171"/>
    <p:sldId id="2359" r:id="rId172"/>
    <p:sldId id="3877" r:id="rId173"/>
    <p:sldId id="2399" r:id="rId174"/>
    <p:sldId id="2512" r:id="rId175"/>
    <p:sldId id="4130" r:id="rId176"/>
    <p:sldId id="661" r:id="rId177"/>
    <p:sldId id="4011" r:id="rId178"/>
    <p:sldId id="4010" r:id="rId179"/>
    <p:sldId id="1102" r:id="rId180"/>
    <p:sldId id="2568" r:id="rId181"/>
    <p:sldId id="2566" r:id="rId182"/>
    <p:sldId id="1695" r:id="rId183"/>
    <p:sldId id="3515" r:id="rId184"/>
    <p:sldId id="4024" r:id="rId185"/>
    <p:sldId id="1466" r:id="rId186"/>
    <p:sldId id="1432" r:id="rId187"/>
    <p:sldId id="286" r:id="rId188"/>
    <p:sldId id="288" r:id="rId189"/>
    <p:sldId id="1433" r:id="rId190"/>
    <p:sldId id="1334" r:id="rId191"/>
    <p:sldId id="1520" r:id="rId192"/>
    <p:sldId id="1336" r:id="rId193"/>
    <p:sldId id="1436" r:id="rId194"/>
    <p:sldId id="1437" r:id="rId195"/>
    <p:sldId id="1493" r:id="rId196"/>
    <p:sldId id="1438" r:id="rId197"/>
    <p:sldId id="4136" r:id="rId198"/>
    <p:sldId id="4139" r:id="rId199"/>
    <p:sldId id="3840" r:id="rId200"/>
    <p:sldId id="1086" r:id="rId201"/>
    <p:sldId id="4080" r:id="rId202"/>
    <p:sldId id="3526" r:id="rId203"/>
    <p:sldId id="2168" r:id="rId204"/>
    <p:sldId id="2129" r:id="rId205"/>
    <p:sldId id="2589" r:id="rId206"/>
    <p:sldId id="4005" r:id="rId207"/>
    <p:sldId id="4132" r:id="rId208"/>
    <p:sldId id="1744" r:id="rId209"/>
    <p:sldId id="1285" r:id="rId210"/>
    <p:sldId id="1505" r:id="rId211"/>
    <p:sldId id="1506" r:id="rId212"/>
    <p:sldId id="4037" r:id="rId213"/>
    <p:sldId id="4026" r:id="rId214"/>
    <p:sldId id="2613" r:id="rId215"/>
    <p:sldId id="3521" r:id="rId216"/>
    <p:sldId id="3522" r:id="rId217"/>
    <p:sldId id="3523" r:id="rId218"/>
    <p:sldId id="1755" r:id="rId219"/>
    <p:sldId id="2387" r:id="rId220"/>
    <p:sldId id="1745" r:id="rId221"/>
    <p:sldId id="1746" r:id="rId222"/>
    <p:sldId id="1286" r:id="rId223"/>
    <p:sldId id="4038" r:id="rId224"/>
    <p:sldId id="1287" r:id="rId225"/>
    <p:sldId id="2388" r:id="rId226"/>
    <p:sldId id="1288" r:id="rId227"/>
    <p:sldId id="4031" r:id="rId228"/>
    <p:sldId id="4027" r:id="rId229"/>
    <p:sldId id="1759" r:id="rId230"/>
    <p:sldId id="1500" r:id="rId231"/>
    <p:sldId id="1510" r:id="rId232"/>
    <p:sldId id="4039" r:id="rId233"/>
    <p:sldId id="4032" r:id="rId234"/>
    <p:sldId id="1073" r:id="rId235"/>
    <p:sldId id="4033" r:id="rId236"/>
    <p:sldId id="4040" r:id="rId237"/>
    <p:sldId id="4028" r:id="rId238"/>
    <p:sldId id="1756" r:id="rId239"/>
    <p:sldId id="4030" r:id="rId240"/>
    <p:sldId id="4035" r:id="rId241"/>
    <p:sldId id="4036" r:id="rId242"/>
    <p:sldId id="1748" r:id="rId243"/>
    <p:sldId id="2542" r:id="rId244"/>
    <p:sldId id="4106" r:id="rId24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17E60-E376-4D9C-85F7-323DC5747374}" v="2" dt="2026-04-21T16:53:04.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404" autoAdjust="0"/>
  </p:normalViewPr>
  <p:slideViewPr>
    <p:cSldViewPr snapToGrid="0">
      <p:cViewPr varScale="1">
        <p:scale>
          <a:sx n="68" d="100"/>
          <a:sy n="68" d="100"/>
        </p:scale>
        <p:origin x="508" y="56"/>
      </p:cViewPr>
      <p:guideLst>
        <p:guide orient="horz" pos="2160"/>
        <p:guide pos="3840"/>
      </p:guideLst>
    </p:cSldViewPr>
  </p:slideViewPr>
  <p:notesTextViewPr>
    <p:cViewPr>
      <p:scale>
        <a:sx n="1" d="1"/>
        <a:sy n="1" d="1"/>
      </p:scale>
      <p:origin x="0" y="0"/>
    </p:cViewPr>
  </p:notesTextViewPr>
  <p:sorterViewPr>
    <p:cViewPr>
      <p:scale>
        <a:sx n="70" d="100"/>
        <a:sy n="70" d="100"/>
      </p:scale>
      <p:origin x="0" y="-47096"/>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theme" Target="theme/theme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tableStyles" Target="tableStyle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252" Type="http://schemas.microsoft.com/office/2015/10/relationships/revisionInfo" Target="revisionInfo.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notesMaster" Target="notesMasters/notesMaster1.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27/04/2026</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A4A1E6-AFF2-4655-977E-81BC5B8B3CD5}" type="slidenum">
              <a:rPr lang="en-GB" smtClean="0"/>
              <a:t>76</a:t>
            </a:fld>
            <a:endParaRPr lang="en-GB"/>
          </a:p>
        </p:txBody>
      </p:sp>
    </p:spTree>
    <p:extLst>
      <p:ext uri="{BB962C8B-B14F-4D97-AF65-F5344CB8AC3E}">
        <p14:creationId xmlns:p14="http://schemas.microsoft.com/office/powerpoint/2010/main" val="162801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bwMode="auto">
          <a:xfrm>
            <a:off x="382588" y="684213"/>
            <a:ext cx="6096000" cy="3429000"/>
          </a:xfrm>
          <a:prstGeom prst="rect">
            <a:avLst/>
          </a:prstGeom>
          <a:solidFill>
            <a:srgbClr val="FFFFFF"/>
          </a:solidFill>
          <a:ln>
            <a:solidFill>
              <a:srgbClr val="000000"/>
            </a:solidFill>
            <a:miter lim="800000"/>
            <a:headEnd/>
            <a:tailEnd/>
          </a:ln>
        </p:spPr>
        <p:txBody>
          <a:bodyPr/>
          <a:lstStyle/>
          <a:p>
            <a:endParaRPr lang="en-US"/>
          </a:p>
        </p:txBody>
      </p:sp>
      <p:sp>
        <p:nvSpPr>
          <p:cNvPr id="239619" name="Rectangle 3"/>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86493" tIns="43247" rIns="86493" bIns="43247"/>
          <a:lstStyle/>
          <a:p>
            <a:endParaRPr lang="en-US"/>
          </a:p>
        </p:txBody>
      </p:sp>
    </p:spTree>
    <p:extLst>
      <p:ext uri="{BB962C8B-B14F-4D97-AF65-F5344CB8AC3E}">
        <p14:creationId xmlns:p14="http://schemas.microsoft.com/office/powerpoint/2010/main" val="334239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D6747-2706-48B0-9B3B-7BFC87D901CC}" type="slidenum">
              <a:rPr lang="en-US" smtClean="0"/>
              <a:pPr/>
              <a:t>102</a:t>
            </a:fld>
            <a:endParaRPr lang="en-US"/>
          </a:p>
        </p:txBody>
      </p:sp>
    </p:spTree>
    <p:extLst>
      <p:ext uri="{BB962C8B-B14F-4D97-AF65-F5344CB8AC3E}">
        <p14:creationId xmlns:p14="http://schemas.microsoft.com/office/powerpoint/2010/main" val="15045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9D6747-2706-48B0-9B3B-7BFC87D901CC}" type="slidenum">
              <a:rPr lang="en-US" smtClean="0"/>
              <a:pPr/>
              <a:t>106</a:t>
            </a:fld>
            <a:endParaRPr lang="en-US"/>
          </a:p>
        </p:txBody>
      </p:sp>
    </p:spTree>
    <p:extLst>
      <p:ext uri="{BB962C8B-B14F-4D97-AF65-F5344CB8AC3E}">
        <p14:creationId xmlns:p14="http://schemas.microsoft.com/office/powerpoint/2010/main" val="82444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A4A1E6-AFF2-4655-977E-81BC5B8B3CD5}" type="slidenum">
              <a:rPr lang="en-GB" smtClean="0"/>
              <a:t>141</a:t>
            </a:fld>
            <a:endParaRPr lang="en-GB"/>
          </a:p>
        </p:txBody>
      </p:sp>
    </p:spTree>
    <p:extLst>
      <p:ext uri="{BB962C8B-B14F-4D97-AF65-F5344CB8AC3E}">
        <p14:creationId xmlns:p14="http://schemas.microsoft.com/office/powerpoint/2010/main" val="43864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582613" y="796925"/>
            <a:ext cx="5694362" cy="3203575"/>
          </a:xfrm>
          <a:prstGeom prst="rect">
            <a:avLst/>
          </a:prstGeom>
          <a:noFill/>
          <a:ln w="12700">
            <a:solidFill>
              <a:schemeClr val="tx1"/>
            </a:solidFill>
            <a:miter lim="800000"/>
            <a:headEnd/>
            <a:tailEnd/>
          </a:ln>
        </p:spPr>
        <p:txBody>
          <a:bodyPr/>
          <a:lstStyle/>
          <a:p>
            <a:endParaRPr lang="en-US"/>
          </a:p>
        </p:txBody>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a:p>
        </p:txBody>
      </p:sp>
    </p:spTree>
    <p:extLst>
      <p:ext uri="{BB962C8B-B14F-4D97-AF65-F5344CB8AC3E}">
        <p14:creationId xmlns:p14="http://schemas.microsoft.com/office/powerpoint/2010/main" val="198409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txBody>
          <a:bodyPr/>
          <a:lstStyle/>
          <a:p>
            <a:endParaRPr lang="en-US"/>
          </a:p>
        </p:txBody>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99286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178</a:t>
            </a:fld>
            <a:endParaRPr lang="en-AU"/>
          </a:p>
        </p:txBody>
      </p:sp>
      <p:sp>
        <p:nvSpPr>
          <p:cNvPr id="243715" name="Rectangle 2"/>
          <p:cNvSpPr>
            <a:spLocks noGrp="1" noRot="1" noChangeAspect="1" noChangeArrowheads="1" noTextEdit="1"/>
          </p:cNvSpPr>
          <p:nvPr>
            <p:ph type="sldImg"/>
          </p:nvPr>
        </p:nvSpPr>
        <p:spPr bwMode="auto">
          <a:xfrm>
            <a:off x="582613" y="796925"/>
            <a:ext cx="5692775" cy="3203575"/>
          </a:xfrm>
          <a:prstGeom prst="rect">
            <a:avLst/>
          </a:prstGeom>
          <a:noFill/>
          <a:ln>
            <a:miter lim="800000"/>
            <a:headEnd/>
            <a:tailEnd/>
          </a:ln>
        </p:spPr>
        <p:txBody>
          <a:bodyPr/>
          <a:lstStyle/>
          <a:p>
            <a:endParaRPr lang="en-US"/>
          </a:p>
        </p:txBody>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a:p>
        </p:txBody>
      </p:sp>
    </p:spTree>
    <p:extLst>
      <p:ext uri="{BB962C8B-B14F-4D97-AF65-F5344CB8AC3E}">
        <p14:creationId xmlns:p14="http://schemas.microsoft.com/office/powerpoint/2010/main" val="237355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a:endParaRPr lang="en-US"/>
          </a:p>
        </p:txBody>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77869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69575"/>
            <a:ext cx="10363200" cy="1767794"/>
          </a:xfrm>
        </p:spPr>
        <p:txBody>
          <a:bodyPr anchor="b">
            <a:normAutofit/>
          </a:bodyPr>
          <a:lstStyle>
            <a:lvl1pPr algn="l">
              <a:defRPr sz="4600">
                <a:solidFill>
                  <a:srgbClr val="043F63"/>
                </a:solidFill>
                <a:latin typeface="Rockwell" panose="020606030202050204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023119"/>
            <a:ext cx="10363200" cy="2169546"/>
          </a:xfrm>
        </p:spPr>
        <p:txBody>
          <a:bodyPr>
            <a:normAutofit/>
          </a:bodyPr>
          <a:lstStyle>
            <a:lvl1pPr marL="0" indent="0" algn="l">
              <a:buNone/>
              <a:defRPr sz="2800">
                <a:solidFill>
                  <a:srgbClr val="0D7B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11592564"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81000"/>
            <a:ext cx="9448800" cy="762000"/>
          </a:xfrm>
        </p:spPr>
        <p:txBody>
          <a:bodyPr/>
          <a:lstStyle/>
          <a:p>
            <a:r>
              <a:rPr lang="en-US"/>
              <a:t>Click to edit Master title style</a:t>
            </a:r>
          </a:p>
        </p:txBody>
      </p:sp>
      <p:sp>
        <p:nvSpPr>
          <p:cNvPr id="3" name="Text Placeholder 2"/>
          <p:cNvSpPr>
            <a:spLocks noGrp="1"/>
          </p:cNvSpPr>
          <p:nvPr>
            <p:ph type="body" sz="half" idx="1"/>
          </p:nvPr>
        </p:nvSpPr>
        <p:spPr>
          <a:xfrm>
            <a:off x="1016000" y="1295400"/>
            <a:ext cx="5029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295400"/>
            <a:ext cx="5029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F7A187-06DC-B849-0A0B-147BE1D6780A}"/>
              </a:ext>
            </a:extLst>
          </p:cNvPr>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
        <p:nvSpPr>
          <p:cNvPr id="6" name="Slide Number Placeholder 3">
            <a:extLst>
              <a:ext uri="{FF2B5EF4-FFF2-40B4-BE49-F238E27FC236}">
                <a16:creationId xmlns:a16="http://schemas.microsoft.com/office/drawing/2014/main" id="{41B041BC-49C8-0588-ACF0-F3A882F668D2}"/>
              </a:ext>
            </a:extLst>
          </p:cNvPr>
          <p:cNvSpPr>
            <a:spLocks noGrp="1"/>
          </p:cNvSpPr>
          <p:nvPr>
            <p:ph type="sldNum" sz="quarter" idx="11"/>
          </p:nvPr>
        </p:nvSpPr>
        <p:spPr>
          <a:xfrm>
            <a:off x="11495315" y="6457951"/>
            <a:ext cx="696685" cy="400050"/>
          </a:xfrm>
        </p:spPr>
        <p:txBody>
          <a:bodyPr/>
          <a:lstStyle/>
          <a:p>
            <a:fld id="{1D963C44-05F1-400C-9AA3-0B5012F5D92A}" type="slidenum">
              <a:rPr lang="en-US" smtClean="0"/>
              <a:pPr/>
              <a:t>‹#›</a:t>
            </a:fld>
            <a:endParaRPr lang="en-US"/>
          </a:p>
        </p:txBody>
      </p:sp>
    </p:spTree>
    <p:extLst>
      <p:ext uri="{BB962C8B-B14F-4D97-AF65-F5344CB8AC3E}">
        <p14:creationId xmlns:p14="http://schemas.microsoft.com/office/powerpoint/2010/main" val="1206374836"/>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81000"/>
            <a:ext cx="9448800" cy="762000"/>
          </a:xfrm>
        </p:spPr>
        <p:txBody>
          <a:bodyPr/>
          <a:lstStyle/>
          <a:p>
            <a:r>
              <a:rPr lang="en-US"/>
              <a:t>Click to edit Master title style</a:t>
            </a:r>
          </a:p>
        </p:txBody>
      </p:sp>
      <p:sp>
        <p:nvSpPr>
          <p:cNvPr id="3" name="Text Placeholder 2"/>
          <p:cNvSpPr>
            <a:spLocks noGrp="1"/>
          </p:cNvSpPr>
          <p:nvPr>
            <p:ph type="body" sz="half" idx="1"/>
          </p:nvPr>
        </p:nvSpPr>
        <p:spPr>
          <a:xfrm>
            <a:off x="1016000" y="1295400"/>
            <a:ext cx="5029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295400"/>
            <a:ext cx="5029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029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2DDAD15-4E29-0FBC-1C85-8D796AA64D71}"/>
              </a:ext>
            </a:extLst>
          </p:cNvPr>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
        <p:nvSpPr>
          <p:cNvPr id="7" name="Slide Number Placeholder 3">
            <a:extLst>
              <a:ext uri="{FF2B5EF4-FFF2-40B4-BE49-F238E27FC236}">
                <a16:creationId xmlns:a16="http://schemas.microsoft.com/office/drawing/2014/main" id="{D959BE57-5422-C744-2FD4-880B30CC34F7}"/>
              </a:ext>
            </a:extLst>
          </p:cNvPr>
          <p:cNvSpPr>
            <a:spLocks noGrp="1"/>
          </p:cNvSpPr>
          <p:nvPr>
            <p:ph type="sldNum" sz="quarter" idx="11"/>
          </p:nvPr>
        </p:nvSpPr>
        <p:spPr>
          <a:xfrm>
            <a:off x="11495315" y="6457951"/>
            <a:ext cx="696685" cy="400050"/>
          </a:xfrm>
        </p:spPr>
        <p:txBody>
          <a:bodyPr/>
          <a:lstStyle/>
          <a:p>
            <a:fld id="{1D963C44-05F1-400C-9AA3-0B5012F5D92A}" type="slidenum">
              <a:rPr lang="en-US" smtClean="0"/>
              <a:pPr/>
              <a:t>‹#›</a:t>
            </a:fld>
            <a:endParaRPr lang="en-US"/>
          </a:p>
        </p:txBody>
      </p:sp>
    </p:spTree>
    <p:extLst>
      <p:ext uri="{BB962C8B-B14F-4D97-AF65-F5344CB8AC3E}">
        <p14:creationId xmlns:p14="http://schemas.microsoft.com/office/powerpoint/2010/main" val="2739023340"/>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Defaul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DAD40372-B768-4C73-9A09-0D684B2AEE29}"/>
              </a:ext>
            </a:extLst>
          </p:cNvPr>
          <p:cNvSpPr/>
          <p:nvPr userDrawn="1">
            <p:custDataLst>
              <p:tags r:id="rId2"/>
            </p:custDataLst>
          </p:nvPr>
        </p:nvSpPr>
        <p:spPr>
          <a:xfrm>
            <a:off x="3"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C5E640F-FD61-45C0-AA8F-687101D03AE5}"/>
              </a:ext>
            </a:extLst>
          </p:cNvPr>
          <p:cNvSpPr>
            <a:spLocks noGrp="1"/>
          </p:cNvSpPr>
          <p:nvPr>
            <p:ph type="title"/>
          </p:nvPr>
        </p:nvSpPr>
        <p:spPr>
          <a:xfrm>
            <a:off x="126561" y="480561"/>
            <a:ext cx="10141656" cy="654049"/>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670983AD-11FF-4C85-8B0D-D94B09A21C25}"/>
              </a:ext>
            </a:extLst>
          </p:cNvPr>
          <p:cNvSpPr>
            <a:spLocks noGrp="1"/>
          </p:cNvSpPr>
          <p:nvPr>
            <p:ph type="ftr" sz="quarter" idx="10"/>
          </p:nvPr>
        </p:nvSpPr>
        <p:spPr/>
        <p:txBody>
          <a:bodyPr/>
          <a:lstStyle/>
          <a:p>
            <a:pPr>
              <a:spcBef>
                <a:spcPct val="0"/>
              </a:spcBef>
              <a:buFont typeface="Arial" panose="020B0604020202020204" pitchFamily="34" charset="0"/>
              <a:buNone/>
            </a:pPr>
            <a:endParaRPr lang="en-US"/>
          </a:p>
        </p:txBody>
      </p:sp>
      <p:sp>
        <p:nvSpPr>
          <p:cNvPr id="6" name="Content Placeholder 5">
            <a:extLst>
              <a:ext uri="{FF2B5EF4-FFF2-40B4-BE49-F238E27FC236}">
                <a16:creationId xmlns:a16="http://schemas.microsoft.com/office/drawing/2014/main" id="{0AF09A1B-51EE-4454-899B-C39C55FD8B25}"/>
              </a:ext>
            </a:extLst>
          </p:cNvPr>
          <p:cNvSpPr>
            <a:spLocks noGrp="1"/>
          </p:cNvSpPr>
          <p:nvPr>
            <p:ph sz="quarter" idx="12"/>
          </p:nvPr>
        </p:nvSpPr>
        <p:spPr>
          <a:xfrm>
            <a:off x="2095500" y="1600200"/>
            <a:ext cx="8001000"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E516752-01E3-CD79-09FE-A3A8A9D49518}"/>
              </a:ext>
            </a:extLst>
          </p:cNvPr>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
        <p:nvSpPr>
          <p:cNvPr id="8" name="Slide Number Placeholder 3">
            <a:extLst>
              <a:ext uri="{FF2B5EF4-FFF2-40B4-BE49-F238E27FC236}">
                <a16:creationId xmlns:a16="http://schemas.microsoft.com/office/drawing/2014/main" id="{9D18F91C-DAB5-500E-BCFE-6C5337ACC707}"/>
              </a:ext>
            </a:extLst>
          </p:cNvPr>
          <p:cNvSpPr>
            <a:spLocks noGrp="1"/>
          </p:cNvSpPr>
          <p:nvPr>
            <p:ph type="sldNum" sz="quarter" idx="11"/>
          </p:nvPr>
        </p:nvSpPr>
        <p:spPr>
          <a:xfrm>
            <a:off x="11495315" y="6457951"/>
            <a:ext cx="696685" cy="400050"/>
          </a:xfrm>
        </p:spPr>
        <p:txBody>
          <a:bodyPr/>
          <a:lstStyle/>
          <a:p>
            <a:fld id="{1D963C44-05F1-400C-9AA3-0B5012F5D92A}" type="slidenum">
              <a:rPr lang="en-US" smtClean="0"/>
              <a:pPr/>
              <a:t>‹#›</a:t>
            </a:fld>
            <a:endParaRPr lang="en-US"/>
          </a:p>
        </p:txBody>
      </p:sp>
    </p:spTree>
    <p:custDataLst>
      <p:tags r:id="rId1"/>
    </p:custDataLst>
    <p:extLst>
      <p:ext uri="{BB962C8B-B14F-4D97-AF65-F5344CB8AC3E}">
        <p14:creationId xmlns:p14="http://schemas.microsoft.com/office/powerpoint/2010/main" val="4096733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335683"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a:t>Click to edit Master title style</a:t>
            </a:r>
          </a:p>
        </p:txBody>
      </p:sp>
      <p:sp>
        <p:nvSpPr>
          <p:cNvPr id="3" name="Text Placeholder 2"/>
          <p:cNvSpPr>
            <a:spLocks noGrp="1"/>
          </p:cNvSpPr>
          <p:nvPr>
            <p:ph type="body" idx="1"/>
          </p:nvPr>
        </p:nvSpPr>
        <p:spPr>
          <a:xfrm>
            <a:off x="840316" y="1202583"/>
            <a:ext cx="5158317"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1" y="1774763"/>
            <a:ext cx="5490633" cy="434346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202582"/>
            <a:ext cx="500380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774763"/>
            <a:ext cx="5613400" cy="429433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직사각형 42"/>
          <p:cNvSpPr/>
          <p:nvPr userDrawn="1"/>
        </p:nvSpPr>
        <p:spPr>
          <a:xfrm>
            <a:off x="0" y="6249245"/>
            <a:ext cx="12192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7" name="Rectangle 6">
            <a:extLst>
              <a:ext uri="{FF2B5EF4-FFF2-40B4-BE49-F238E27FC236}">
                <a16:creationId xmlns:a16="http://schemas.microsoft.com/office/drawing/2014/main" id="{3C2554A2-868A-503D-9E21-54C5AE99E49D}"/>
              </a:ext>
            </a:extLst>
          </p:cNvPr>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
        <p:nvSpPr>
          <p:cNvPr id="8" name="Slide Number Placeholder 3">
            <a:extLst>
              <a:ext uri="{FF2B5EF4-FFF2-40B4-BE49-F238E27FC236}">
                <a16:creationId xmlns:a16="http://schemas.microsoft.com/office/drawing/2014/main" id="{8495DA63-7BAA-7C6C-E59D-47161C15D3EE}"/>
              </a:ext>
            </a:extLst>
          </p:cNvPr>
          <p:cNvSpPr>
            <a:spLocks noGrp="1"/>
          </p:cNvSpPr>
          <p:nvPr>
            <p:ph type="sldNum" sz="quarter" idx="11"/>
          </p:nvPr>
        </p:nvSpPr>
        <p:spPr>
          <a:xfrm>
            <a:off x="11495315" y="6457951"/>
            <a:ext cx="696685" cy="400050"/>
          </a:xfrm>
        </p:spPr>
        <p:txBody>
          <a:bodyPr/>
          <a:lstStyle/>
          <a:p>
            <a:fld id="{1D963C44-05F1-400C-9AA3-0B5012F5D92A}" type="slidenum">
              <a:rPr lang="en-US" smtClean="0"/>
              <a:pPr/>
              <a:t>‹#›</a:t>
            </a:fld>
            <a:endParaRPr lang="en-US"/>
          </a:p>
        </p:txBody>
      </p:sp>
    </p:spTree>
    <p:extLst>
      <p:ext uri="{BB962C8B-B14F-4D97-AF65-F5344CB8AC3E}">
        <p14:creationId xmlns:p14="http://schemas.microsoft.com/office/powerpoint/2010/main" val="2844743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9685232"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9673169" y="6439256"/>
            <a:ext cx="2518833"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ctrTitle" hasCustomPrompt="1"/>
          </p:nvPr>
        </p:nvSpPr>
        <p:spPr>
          <a:xfrm>
            <a:off x="323478" y="770145"/>
            <a:ext cx="1153267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323478" y="1600200"/>
            <a:ext cx="11526689" cy="4916621"/>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6725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787177"/>
            <a:ext cx="10515600" cy="1572303"/>
          </a:xfrm>
        </p:spPr>
        <p:txBody>
          <a:bodyPr anchor="b">
            <a:normAutofit/>
          </a:bodyPr>
          <a:lstStyle>
            <a:lvl1pPr algn="l">
              <a:defRPr sz="4600"/>
            </a:lvl1pPr>
          </a:lstStyle>
          <a:p>
            <a:r>
              <a:rPr lang="en-US"/>
              <a:t>Click to edit Master title style</a:t>
            </a:r>
            <a:endParaRPr lang="en-US" dirty="0"/>
          </a:p>
        </p:txBody>
      </p:sp>
      <p:sp>
        <p:nvSpPr>
          <p:cNvPr id="3" name="Text Placeholder 2"/>
          <p:cNvSpPr>
            <a:spLocks noGrp="1"/>
          </p:cNvSpPr>
          <p:nvPr>
            <p:ph type="body" idx="1"/>
          </p:nvPr>
        </p:nvSpPr>
        <p:spPr>
          <a:xfrm>
            <a:off x="831851" y="2669721"/>
            <a:ext cx="10515600" cy="2808515"/>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3835" y="1707280"/>
            <a:ext cx="10363200" cy="1767794"/>
          </a:xfrm>
        </p:spPr>
        <p:txBody>
          <a:bodyPr anchor="b">
            <a:normAutofit/>
          </a:bodyPr>
          <a:lstStyle>
            <a:lvl1pPr algn="l">
              <a:defRPr sz="3450" b="1">
                <a:solidFill>
                  <a:srgbClr val="043F63"/>
                </a:solidFill>
                <a:latin typeface="Rockwell" panose="02060603020205020403" pitchFamily="18" charset="0"/>
              </a:defRPr>
            </a:lvl1pPr>
          </a:lstStyle>
          <a:p>
            <a:r>
              <a:rPr lang="en-US"/>
              <a:t>Click to edit Master title style</a:t>
            </a:r>
          </a:p>
        </p:txBody>
      </p:sp>
      <p:sp>
        <p:nvSpPr>
          <p:cNvPr id="8" name="Rectangle 7"/>
          <p:cNvSpPr/>
          <p:nvPr userDrawn="1"/>
        </p:nvSpPr>
        <p:spPr>
          <a:xfrm>
            <a:off x="11592565"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2026</a:t>
            </a:r>
            <a:endParaRPr lang="en-GB" sz="525" dirty="0">
              <a:solidFill>
                <a:schemeClr val="tx1"/>
              </a:solidFill>
            </a:endParaRPr>
          </a:p>
        </p:txBody>
      </p:sp>
    </p:spTree>
    <p:extLst>
      <p:ext uri="{BB962C8B-B14F-4D97-AF65-F5344CB8AC3E}">
        <p14:creationId xmlns:p14="http://schemas.microsoft.com/office/powerpoint/2010/main" val="2835256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Header Only">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1C35E6F0-70C5-4483-B9A7-D6ABB9CDD502}"/>
              </a:ext>
            </a:extLst>
          </p:cNvPr>
          <p:cNvSpPr/>
          <p:nvPr userDrawn="1">
            <p:custDataLst>
              <p:tags r:id="rId2"/>
            </p:custDataLst>
          </p:nvPr>
        </p:nvSpPr>
        <p:spPr>
          <a:xfrm>
            <a:off x="3"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31984CE-0D62-4893-A7CE-97740F60D79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9D6D8FA-003A-47CC-A6D7-5F3CE8CD3993}"/>
              </a:ext>
            </a:extLst>
          </p:cNvPr>
          <p:cNvSpPr>
            <a:spLocks noGrp="1"/>
          </p:cNvSpPr>
          <p:nvPr>
            <p:ph type="ftr" sz="quarter" idx="10"/>
          </p:nvPr>
        </p:nvSpPr>
        <p:spPr/>
        <p:txBody>
          <a:bodyPr/>
          <a:lstStyle/>
          <a:p>
            <a:pPr>
              <a:spcBef>
                <a:spcPct val="0"/>
              </a:spcBef>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BFB745B-2ABA-460D-BC1E-5C4491A8D4E5}"/>
              </a:ext>
            </a:extLst>
          </p:cNvPr>
          <p:cNvSpPr>
            <a:spLocks noGrp="1"/>
          </p:cNvSpPr>
          <p:nvPr>
            <p:ph type="sldNum" sz="quarter" idx="11"/>
          </p:nvPr>
        </p:nvSpPr>
        <p:spPr/>
        <p:txBody>
          <a:bodyPr/>
          <a:lstStyle/>
          <a:p>
            <a:fld id="{1D963C44-05F1-400C-9AA3-0B5012F5D92A}" type="slidenum">
              <a:rPr lang="en-US" smtClean="0"/>
              <a:pPr/>
              <a:t>‹#›</a:t>
            </a:fld>
            <a:endParaRPr lang="en-US"/>
          </a:p>
        </p:txBody>
      </p:sp>
      <p:sp>
        <p:nvSpPr>
          <p:cNvPr id="6" name="Rectangle 5">
            <a:extLst>
              <a:ext uri="{FF2B5EF4-FFF2-40B4-BE49-F238E27FC236}">
                <a16:creationId xmlns:a16="http://schemas.microsoft.com/office/drawing/2014/main" id="{4F69CB31-A0C8-4A06-F995-99B81BD2DEF4}"/>
              </a:ext>
            </a:extLst>
          </p:cNvPr>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custDataLst>
      <p:tags r:id="rId1"/>
    </p:custDataLst>
    <p:extLst>
      <p:ext uri="{BB962C8B-B14F-4D97-AF65-F5344CB8AC3E}">
        <p14:creationId xmlns:p14="http://schemas.microsoft.com/office/powerpoint/2010/main" val="382840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2095500" y="1600200"/>
            <a:ext cx="3925888"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6170612" y="1600200"/>
            <a:ext cx="3925888"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618F8C-9283-48D1-95BD-49BB44A5ED24}"/>
              </a:ext>
            </a:extLst>
          </p:cNvPr>
          <p:cNvSpPr/>
          <p:nvPr userDrawn="1"/>
        </p:nvSpPr>
        <p:spPr>
          <a:xfrm>
            <a:off x="11049312"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2026</a:t>
            </a:r>
            <a:endParaRPr lang="en-GB" sz="700" dirty="0">
              <a:solidFill>
                <a:schemeClr val="tx1"/>
              </a:solidFill>
            </a:endParaRPr>
          </a:p>
        </p:txBody>
      </p:sp>
    </p:spTree>
    <p:custDataLst>
      <p:tags r:id="rId1"/>
    </p:custDataLst>
    <p:extLst>
      <p:ext uri="{BB962C8B-B14F-4D97-AF65-F5344CB8AC3E}">
        <p14:creationId xmlns:p14="http://schemas.microsoft.com/office/powerpoint/2010/main" val="295626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03202"/>
            <a:ext cx="10141656" cy="6540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6400" y="1209675"/>
            <a:ext cx="11088915"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95315" y="6457951"/>
            <a:ext cx="696685" cy="400050"/>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1" r:id="rId9"/>
    <p:sldLayoutId id="2147483674" r:id="rId10"/>
    <p:sldLayoutId id="2147483675" r:id="rId11"/>
    <p:sldLayoutId id="2147483676" r:id="rId12"/>
    <p:sldLayoutId id="2147483677" r:id="rId13"/>
    <p:sldLayoutId id="2147483678" r:id="rId14"/>
  </p:sldLayoutIdLst>
  <p:hf hdr="0" ftr="0" dt="0"/>
  <p:txStyles>
    <p:titleStyle>
      <a:lvl1pPr algn="l" defTabSz="914400" rtl="0" eaLnBrk="1" latinLnBrk="0" hangingPunct="1">
        <a:lnSpc>
          <a:spcPct val="90000"/>
        </a:lnSpc>
        <a:spcBef>
          <a:spcPct val="0"/>
        </a:spcBef>
        <a:buNone/>
        <a:defRPr sz="3000" b="0" kern="1200">
          <a:solidFill>
            <a:srgbClr val="0D7BB6"/>
          </a:solidFill>
          <a:latin typeface="Arial" panose="020B0604020202020204" pitchFamily="34" charset="0"/>
          <a:ea typeface="+mj-ea"/>
          <a:cs typeface="Arial" panose="020B0604020202020204" pitchFamily="34" charset="0"/>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7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82.png"/><Relationship Id="rId4" Type="http://schemas.openxmlformats.org/officeDocument/2006/relationships/image" Target="../media/image8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201.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xml"/><Relationship Id="rId4" Type="http://schemas.openxmlformats.org/officeDocument/2006/relationships/image" Target="../media/image16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835" y="1707280"/>
            <a:ext cx="7558333" cy="2992736"/>
          </a:xfrm>
        </p:spPr>
        <p:txBody>
          <a:bodyPr>
            <a:normAutofit/>
          </a:bodyPr>
          <a:lstStyle/>
          <a:p>
            <a:r>
              <a:rPr lang="en-GB" sz="4400" dirty="0"/>
              <a:t>Lot 2, Module 1: Foundations of</a:t>
            </a:r>
            <a:br>
              <a:rPr lang="en-GB" sz="4400" dirty="0"/>
            </a:br>
            <a:r>
              <a:rPr lang="en-GB" sz="4400" dirty="0"/>
              <a:t>Project Finance</a:t>
            </a:r>
          </a:p>
        </p:txBody>
      </p:sp>
    </p:spTree>
    <p:extLst>
      <p:ext uri="{BB962C8B-B14F-4D97-AF65-F5344CB8AC3E}">
        <p14:creationId xmlns:p14="http://schemas.microsoft.com/office/powerpoint/2010/main" val="2605205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676C-F4A6-A69E-94C5-F5DFFBF9958B}"/>
              </a:ext>
            </a:extLst>
          </p:cNvPr>
          <p:cNvSpPr>
            <a:spLocks noGrp="1"/>
          </p:cNvSpPr>
          <p:nvPr>
            <p:ph type="ctrTitle"/>
          </p:nvPr>
        </p:nvSpPr>
        <p:spPr>
          <a:xfrm>
            <a:off x="671267" y="2144268"/>
            <a:ext cx="7101133" cy="2569464"/>
          </a:xfrm>
        </p:spPr>
        <p:txBody>
          <a:bodyPr>
            <a:normAutofit/>
          </a:bodyPr>
          <a:lstStyle/>
          <a:p>
            <a:r>
              <a:rPr lang="en-US" sz="4400" dirty="0"/>
              <a:t>Part 1: The Foundations, Objectives and Pillars of Project Finance</a:t>
            </a:r>
          </a:p>
        </p:txBody>
      </p:sp>
    </p:spTree>
    <p:extLst>
      <p:ext uri="{BB962C8B-B14F-4D97-AF65-F5344CB8AC3E}">
        <p14:creationId xmlns:p14="http://schemas.microsoft.com/office/powerpoint/2010/main" val="1331931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56B63-3A43-1DFC-5F18-D13323954811}"/>
              </a:ext>
            </a:extLst>
          </p:cNvPr>
          <p:cNvSpPr>
            <a:spLocks noGrp="1"/>
          </p:cNvSpPr>
          <p:nvPr>
            <p:ph type="ctrTitle"/>
          </p:nvPr>
        </p:nvSpPr>
        <p:spPr>
          <a:xfrm>
            <a:off x="838200" y="1893500"/>
            <a:ext cx="10363200" cy="1767794"/>
          </a:xfrm>
        </p:spPr>
        <p:txBody>
          <a:bodyPr>
            <a:normAutofit/>
          </a:bodyPr>
          <a:lstStyle/>
          <a:p>
            <a:r>
              <a:rPr lang="en-US" sz="4100" dirty="0"/>
              <a:t>Lender in Project Finance and </a:t>
            </a:r>
            <a:br>
              <a:rPr lang="en-US" sz="4100" dirty="0"/>
            </a:br>
            <a:r>
              <a:rPr lang="en-US" sz="4100" dirty="0"/>
              <a:t>Assessment of Risk – The DSCR</a:t>
            </a:r>
            <a:endParaRPr lang="en-GB" sz="4100" dirty="0"/>
          </a:p>
        </p:txBody>
      </p:sp>
    </p:spTree>
    <p:extLst>
      <p:ext uri="{BB962C8B-B14F-4D97-AF65-F5344CB8AC3E}">
        <p14:creationId xmlns:p14="http://schemas.microsoft.com/office/powerpoint/2010/main" val="25243061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707E-3324-F95E-887B-A8FC4E7AE011}"/>
              </a:ext>
            </a:extLst>
          </p:cNvPr>
          <p:cNvSpPr>
            <a:spLocks noGrp="1"/>
          </p:cNvSpPr>
          <p:nvPr>
            <p:ph type="title"/>
          </p:nvPr>
        </p:nvSpPr>
        <p:spPr/>
        <p:txBody>
          <a:bodyPr>
            <a:normAutofit fontScale="90000"/>
          </a:bodyPr>
          <a:lstStyle/>
          <a:p>
            <a:r>
              <a:rPr lang="en-US"/>
              <a:t>What Makes it Possible to Lend Long-term to Single Assets</a:t>
            </a:r>
          </a:p>
        </p:txBody>
      </p:sp>
      <p:sp>
        <p:nvSpPr>
          <p:cNvPr id="5" name="Content Placeholder 4">
            <a:extLst>
              <a:ext uri="{FF2B5EF4-FFF2-40B4-BE49-F238E27FC236}">
                <a16:creationId xmlns:a16="http://schemas.microsoft.com/office/drawing/2014/main" id="{CC5F440C-3D59-9AAB-E73F-7F09A56F5D9D}"/>
              </a:ext>
            </a:extLst>
          </p:cNvPr>
          <p:cNvSpPr>
            <a:spLocks noGrp="1"/>
          </p:cNvSpPr>
          <p:nvPr>
            <p:ph idx="1"/>
          </p:nvPr>
        </p:nvSpPr>
        <p:spPr/>
        <p:txBody>
          <a:bodyPr/>
          <a:lstStyle/>
          <a:p>
            <a:r>
              <a:rPr lang="en-US"/>
              <a:t>Discussed the importance of debt financing in raising money for project financed assets.</a:t>
            </a:r>
          </a:p>
          <a:p>
            <a:r>
              <a:rPr lang="en-US"/>
              <a:t>To achieve low cost of capital, the debt tenure of must be long (otherwise the DSCR will be too low).</a:t>
            </a:r>
          </a:p>
          <a:p>
            <a:r>
              <a:rPr lang="en-US"/>
              <a:t>Cannot have debt that has a bullet repayment that is supported by a portfolio of assets owned by a corporation.</a:t>
            </a:r>
          </a:p>
          <a:p>
            <a:r>
              <a:rPr lang="en-US"/>
              <a:t>Projects must have contacts and/or mean reverting cash flow to support long-term debt.</a:t>
            </a:r>
          </a:p>
          <a:p>
            <a:r>
              <a:rPr lang="en-US"/>
              <a:t>Use the formula: PV of Debt Service at Interest Rate = Debt</a:t>
            </a:r>
          </a:p>
        </p:txBody>
      </p:sp>
      <p:sp>
        <p:nvSpPr>
          <p:cNvPr id="3" name="Slide Number Placeholder 2">
            <a:extLst>
              <a:ext uri="{FF2B5EF4-FFF2-40B4-BE49-F238E27FC236}">
                <a16:creationId xmlns:a16="http://schemas.microsoft.com/office/drawing/2014/main" id="{3023B07F-93BB-85FF-B113-4277E794C039}"/>
              </a:ext>
            </a:extLst>
          </p:cNvPr>
          <p:cNvSpPr>
            <a:spLocks noGrp="1"/>
          </p:cNvSpPr>
          <p:nvPr>
            <p:ph type="sldNum" sz="quarter" idx="12"/>
          </p:nvPr>
        </p:nvSpPr>
        <p:spPr/>
        <p:txBody>
          <a:bodyPr/>
          <a:lstStyle/>
          <a:p>
            <a:fld id="{EB241CD2-1E45-42A3-B213-66A034DF9A3B}" type="slidenum">
              <a:rPr lang="en-GB" smtClean="0"/>
              <a:t>101</a:t>
            </a:fld>
            <a:endParaRPr lang="en-GB" dirty="0"/>
          </a:p>
        </p:txBody>
      </p:sp>
    </p:spTree>
    <p:extLst>
      <p:ext uri="{BB962C8B-B14F-4D97-AF65-F5344CB8AC3E}">
        <p14:creationId xmlns:p14="http://schemas.microsoft.com/office/powerpoint/2010/main" val="17907641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6C1C8-E585-43A1-B32D-88D78A160646}"/>
              </a:ext>
            </a:extLst>
          </p:cNvPr>
          <p:cNvSpPr/>
          <p:nvPr/>
        </p:nvSpPr>
        <p:spPr>
          <a:xfrm>
            <a:off x="3101211" y="2047882"/>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t>Debt Service </a:t>
            </a:r>
          </a:p>
          <a:p>
            <a:pPr algn="ctr"/>
            <a:r>
              <a:rPr lang="en-US" sz="1350" b="1"/>
              <a:t>Coverage Ratio (DSCR)</a:t>
            </a:r>
          </a:p>
        </p:txBody>
      </p:sp>
      <p:sp>
        <p:nvSpPr>
          <p:cNvPr id="15" name="Content Placeholder 1">
            <a:extLst>
              <a:ext uri="{FF2B5EF4-FFF2-40B4-BE49-F238E27FC236}">
                <a16:creationId xmlns:a16="http://schemas.microsoft.com/office/drawing/2014/main" id="{3351A207-B9A6-4860-9F1A-D7DABEB210B6}"/>
              </a:ext>
            </a:extLst>
          </p:cNvPr>
          <p:cNvSpPr txBox="1">
            <a:spLocks/>
          </p:cNvSpPr>
          <p:nvPr/>
        </p:nvSpPr>
        <p:spPr>
          <a:xfrm>
            <a:off x="3143403" y="3845580"/>
            <a:ext cx="2760858" cy="3495675"/>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25"/>
              <a:t>Debt Service Coverage Ratio (DSCR) determines debt borrowing capacity</a:t>
            </a:r>
          </a:p>
          <a:p>
            <a:pPr>
              <a:lnSpc>
                <a:spcPct val="100000"/>
              </a:lnSpc>
            </a:pPr>
            <a:r>
              <a:rPr lang="en-US" sz="1125"/>
              <a:t>Remainder of CFADS after debt service is the amount available for equity distributions</a:t>
            </a:r>
          </a:p>
          <a:p>
            <a:pPr>
              <a:lnSpc>
                <a:spcPct val="100000"/>
              </a:lnSpc>
            </a:pPr>
            <a:r>
              <a:rPr lang="en-US" sz="1125" b="1"/>
              <a:t>DSCR = 1.0x means there is exactly enough cash available to repay project debt</a:t>
            </a:r>
          </a:p>
          <a:p>
            <a:pPr marL="0" lvl="1" indent="0">
              <a:lnSpc>
                <a:spcPct val="100000"/>
              </a:lnSpc>
              <a:buNone/>
            </a:pPr>
            <a:endParaRPr lang="en-US" sz="1125"/>
          </a:p>
          <a:p>
            <a:pPr marL="0" lvl="1" indent="0">
              <a:lnSpc>
                <a:spcPct val="100000"/>
              </a:lnSpc>
              <a:buNone/>
            </a:pPr>
            <a:endParaRPr lang="en-US" sz="1125"/>
          </a:p>
        </p:txBody>
      </p:sp>
      <mc:AlternateContent xmlns:mc="http://schemas.openxmlformats.org/markup-compatibility/2006" xmlns:a14="http://schemas.microsoft.com/office/drawing/2010/main">
        <mc:Choice Requires="a14">
          <p:sp>
            <p:nvSpPr>
              <p:cNvPr id="18" name="Content Placeholder 1">
                <a:extLst>
                  <a:ext uri="{FF2B5EF4-FFF2-40B4-BE49-F238E27FC236}">
                    <a16:creationId xmlns:a16="http://schemas.microsoft.com/office/drawing/2014/main" id="{6186F5B9-1F30-40F6-9146-36F12B86E44F}"/>
                  </a:ext>
                </a:extLst>
              </p:cNvPr>
              <p:cNvSpPr txBox="1">
                <a:spLocks/>
              </p:cNvSpPr>
              <p:nvPr/>
            </p:nvSpPr>
            <p:spPr>
              <a:xfrm>
                <a:off x="3095633" y="2623084"/>
                <a:ext cx="2766437" cy="540830"/>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225"/>
                  </a:spcAft>
                  <a:buNone/>
                </a:pPr>
                <a:endParaRPr lang="en-US" sz="1050" b="1" i="1">
                  <a:latin typeface="Cambria Math" panose="02040503050406030204" pitchFamily="18" charset="0"/>
                </a:endParaRPr>
              </a:p>
              <a:p>
                <a:pPr marL="0" lvl="1" indent="0">
                  <a:lnSpc>
                    <a:spcPct val="100000"/>
                  </a:lnSpc>
                  <a:spcAft>
                    <a:spcPts val="225"/>
                  </a:spcAft>
                  <a:buNone/>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𝑫𝑺𝑪𝑹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r>
                            <a:rPr lang="en-US" sz="1050" b="1" i="1">
                              <a:latin typeface="Cambria Math" panose="02040503050406030204" pitchFamily="18" charset="0"/>
                              <a:ea typeface="Cambria Math" panose="02040503050406030204" pitchFamily="18" charset="0"/>
                            </a:rPr>
                            <m:t>𝑪𝑭𝑨𝑫𝑺</m:t>
                          </m: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𝑺𝒆𝒓𝒗𝒊𝒄𝒆</m:t>
                          </m:r>
                        </m:den>
                      </m:f>
                    </m:oMath>
                  </m:oMathPara>
                </a14:m>
                <a:endParaRPr lang="en-US" sz="1050" b="1"/>
              </a:p>
              <a:p>
                <a:pPr lvl="1">
                  <a:lnSpc>
                    <a:spcPct val="100000"/>
                  </a:lnSpc>
                  <a:spcAft>
                    <a:spcPts val="225"/>
                  </a:spcAft>
                </a:pPr>
                <a:endParaRPr lang="en-US" sz="1050"/>
              </a:p>
            </p:txBody>
          </p:sp>
        </mc:Choice>
        <mc:Fallback xmlns="">
          <p:sp>
            <p:nvSpPr>
              <p:cNvPr id="18" name="Content Placeholder 1">
                <a:extLst>
                  <a:ext uri="{FF2B5EF4-FFF2-40B4-BE49-F238E27FC236}">
                    <a16:creationId xmlns:a16="http://schemas.microsoft.com/office/drawing/2014/main" id="{6186F5B9-1F30-40F6-9146-36F12B86E44F}"/>
                  </a:ext>
                </a:extLst>
              </p:cNvPr>
              <p:cNvSpPr txBox="1">
                <a:spLocks noRot="1" noChangeAspect="1" noMove="1" noResize="1" noEditPoints="1" noAdjustHandles="1" noChangeArrowheads="1" noChangeShapeType="1" noTextEdit="1"/>
              </p:cNvSpPr>
              <p:nvPr/>
            </p:nvSpPr>
            <p:spPr>
              <a:xfrm>
                <a:off x="3095633" y="2623084"/>
                <a:ext cx="2766437" cy="540830"/>
              </a:xfrm>
              <a:prstGeom prst="rect">
                <a:avLst/>
              </a:prstGeom>
              <a:blipFill>
                <a:blip r:embed="rId4"/>
                <a:stretch>
                  <a:fillRect/>
                </a:stretch>
              </a:blipFill>
            </p:spPr>
            <p:txBody>
              <a:bodyPr/>
              <a:lstStyle/>
              <a:p>
                <a:r>
                  <a:rPr lang="en-GB">
                    <a:noFill/>
                  </a:rPr>
                  <a:t> </a:t>
                </a:r>
              </a:p>
            </p:txBody>
          </p:sp>
        </mc:Fallback>
      </mc:AlternateContent>
      <p:sp>
        <p:nvSpPr>
          <p:cNvPr id="20" name="Rectangle 19">
            <a:extLst>
              <a:ext uri="{FF2B5EF4-FFF2-40B4-BE49-F238E27FC236}">
                <a16:creationId xmlns:a16="http://schemas.microsoft.com/office/drawing/2014/main" id="{8E2AA7A1-C21D-4D2D-AAD3-C0F4B1E7F4F3}"/>
              </a:ext>
            </a:extLst>
          </p:cNvPr>
          <p:cNvSpPr/>
          <p:nvPr/>
        </p:nvSpPr>
        <p:spPr>
          <a:xfrm>
            <a:off x="1400175" y="3239126"/>
            <a:ext cx="4514851" cy="577081"/>
          </a:xfrm>
          <a:prstGeom prst="rect">
            <a:avLst/>
          </a:prstGeom>
        </p:spPr>
        <p:txBody>
          <a:bodyPr wrap="square">
            <a:spAutoFit/>
          </a:bodyPr>
          <a:lstStyle/>
          <a:p>
            <a:pPr marL="1716838" lvl="5"/>
            <a:r>
              <a:rPr lang="en-US" sz="1050" i="1"/>
              <a:t>Where:</a:t>
            </a:r>
          </a:p>
          <a:p>
            <a:pPr marL="1716838" lvl="5"/>
            <a:r>
              <a:rPr lang="en-US" sz="1050" i="1"/>
              <a:t>Debt Service = principal repayments + interest</a:t>
            </a:r>
          </a:p>
          <a:p>
            <a:pPr lvl="1">
              <a:spcAft>
                <a:spcPts val="225"/>
              </a:spcAft>
            </a:pPr>
            <a:endParaRPr lang="en-US" sz="1050"/>
          </a:p>
        </p:txBody>
      </p:sp>
      <p:sp>
        <p:nvSpPr>
          <p:cNvPr id="13" name="Rectangle 12">
            <a:extLst>
              <a:ext uri="{FF2B5EF4-FFF2-40B4-BE49-F238E27FC236}">
                <a16:creationId xmlns:a16="http://schemas.microsoft.com/office/drawing/2014/main" id="{A55E3E77-C513-4B6B-9941-FC9C1D4684F5}"/>
              </a:ext>
            </a:extLst>
          </p:cNvPr>
          <p:cNvSpPr/>
          <p:nvPr/>
        </p:nvSpPr>
        <p:spPr>
          <a:xfrm>
            <a:off x="6335524" y="2057742"/>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t>Loan Life</a:t>
            </a:r>
          </a:p>
          <a:p>
            <a:pPr algn="ctr"/>
            <a:r>
              <a:rPr lang="en-US" sz="1350" b="1"/>
              <a:t> Coverage Ratio (LLCR)</a:t>
            </a:r>
          </a:p>
        </p:txBody>
      </p:sp>
      <p:sp>
        <p:nvSpPr>
          <p:cNvPr id="17" name="Rectangle 16">
            <a:extLst>
              <a:ext uri="{FF2B5EF4-FFF2-40B4-BE49-F238E27FC236}">
                <a16:creationId xmlns:a16="http://schemas.microsoft.com/office/drawing/2014/main" id="{B37C444F-EBD7-4378-9D8C-CBF85EE3B51E}"/>
              </a:ext>
            </a:extLst>
          </p:cNvPr>
          <p:cNvSpPr/>
          <p:nvPr/>
        </p:nvSpPr>
        <p:spPr>
          <a:xfrm>
            <a:off x="6335524" y="3842729"/>
            <a:ext cx="2856869" cy="1440394"/>
          </a:xfrm>
          <a:prstGeom prst="rect">
            <a:avLst/>
          </a:prstGeom>
        </p:spPr>
        <p:txBody>
          <a:bodyPr wrap="square">
            <a:spAutoFit/>
          </a:bodyPr>
          <a:lstStyle/>
          <a:p>
            <a:pPr marL="214308" indent="-214308">
              <a:lnSpc>
                <a:spcPct val="120000"/>
              </a:lnSpc>
              <a:spcAft>
                <a:spcPts val="900"/>
              </a:spcAft>
              <a:buFont typeface="Arial" panose="020B0604020202020204" pitchFamily="34" charset="0"/>
              <a:buChar char="•"/>
            </a:pPr>
            <a:r>
              <a:rPr lang="en-US" sz="1125"/>
              <a:t>Loan Life Coverage Ratio (LLCR) measures the number of times available future cash can repay the outstanding debt balance</a:t>
            </a:r>
            <a:endParaRPr lang="en-US" sz="1125" b="1"/>
          </a:p>
          <a:p>
            <a:pPr marL="214308" indent="-214308">
              <a:lnSpc>
                <a:spcPct val="120000"/>
              </a:lnSpc>
              <a:spcAft>
                <a:spcPts val="900"/>
              </a:spcAft>
              <a:buFont typeface="Arial" panose="020B0604020202020204" pitchFamily="34" charset="0"/>
              <a:buChar char="•"/>
            </a:pPr>
            <a:r>
              <a:rPr lang="en-US" sz="1125" b="1"/>
              <a:t>LLCR = 1.0x means there is exactly enough future cash available to pay off the debt balance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028A28A-AFF8-4054-8450-FA989ACB403A}"/>
                  </a:ext>
                </a:extLst>
              </p:cNvPr>
              <p:cNvSpPr/>
              <p:nvPr/>
            </p:nvSpPr>
            <p:spPr>
              <a:xfrm>
                <a:off x="6335522" y="2404579"/>
                <a:ext cx="2755280" cy="946221"/>
              </a:xfrm>
              <a:prstGeom prst="rect">
                <a:avLst/>
              </a:prstGeom>
            </p:spPr>
            <p:txBody>
              <a:bodyPr wrap="square">
                <a:spAutoFit/>
              </a:bodyPr>
              <a:lstStyle/>
              <a:p>
                <a:pPr marL="0" lvl="1">
                  <a:spcAft>
                    <a:spcPts val="900"/>
                  </a:spcAft>
                </a:pPr>
                <a:endParaRPr lang="en-US" sz="1050" b="1" i="1">
                  <a:latin typeface="Cambria Math" panose="02040503050406030204" pitchFamily="18" charset="0"/>
                </a:endParaRPr>
              </a:p>
              <a:p>
                <a:pPr marL="0" lvl="1">
                  <a:spcAft>
                    <a:spcPts val="900"/>
                  </a:spcAft>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𝑳𝑳𝑪𝑹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eqArr>
                            <m:eqArrPr>
                              <m:ctrlPr>
                                <a:rPr lang="en-US" sz="1050" b="1" i="1">
                                  <a:latin typeface="Cambria Math" panose="02040503050406030204" pitchFamily="18" charset="0"/>
                                  <a:ea typeface="Cambria Math" panose="02040503050406030204" pitchFamily="18" charset="0"/>
                                </a:rPr>
                              </m:ctrlPr>
                            </m:eqArrPr>
                            <m:e>
                              <m:r>
                                <a:rPr lang="en-US" sz="1050" b="1" i="1">
                                  <a:latin typeface="Cambria Math" panose="02040503050406030204" pitchFamily="18" charset="0"/>
                                  <a:ea typeface="Cambria Math" panose="02040503050406030204" pitchFamily="18" charset="0"/>
                                </a:rPr>
                                <m:t>𝑵𝑷𝑽</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𝒐𝒇</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𝒓𝒆𝒎𝒂𝒊𝒏𝒊𝒏𝒈</m:t>
                              </m:r>
                            </m:e>
                            <m:e>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𝑪𝑭𝑨𝑫𝑺</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𝒐𝒗𝒆𝒓</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𝒍𝒐𝒂𝒏</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𝒍𝒊𝒇𝒆</m:t>
                              </m:r>
                            </m:e>
                          </m:eqAr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𝑩𝒂𝒍𝒂𝒏𝒄𝒆</m:t>
                          </m:r>
                        </m:den>
                      </m:f>
                    </m:oMath>
                  </m:oMathPara>
                </a14:m>
                <a:endParaRPr lang="en-US" sz="1050"/>
              </a:p>
            </p:txBody>
          </p:sp>
        </mc:Choice>
        <mc:Fallback xmlns="">
          <p:sp>
            <p:nvSpPr>
              <p:cNvPr id="21" name="Rectangle 20">
                <a:extLst>
                  <a:ext uri="{FF2B5EF4-FFF2-40B4-BE49-F238E27FC236}">
                    <a16:creationId xmlns:a16="http://schemas.microsoft.com/office/drawing/2014/main" id="{C028A28A-AFF8-4054-8450-FA989ACB403A}"/>
                  </a:ext>
                </a:extLst>
              </p:cNvPr>
              <p:cNvSpPr>
                <a:spLocks noRot="1" noChangeAspect="1" noMove="1" noResize="1" noEditPoints="1" noAdjustHandles="1" noChangeArrowheads="1" noChangeShapeType="1" noTextEdit="1"/>
              </p:cNvSpPr>
              <p:nvPr/>
            </p:nvSpPr>
            <p:spPr>
              <a:xfrm>
                <a:off x="6335522" y="2404579"/>
                <a:ext cx="2755280" cy="946221"/>
              </a:xfrm>
              <a:prstGeom prst="rect">
                <a:avLst/>
              </a:prstGeom>
              <a:blipFill>
                <a:blip r:embed="rId5"/>
                <a:stretch>
                  <a:fillRect/>
                </a:stretch>
              </a:blipFill>
            </p:spPr>
            <p:txBody>
              <a:bodyPr/>
              <a:lstStyle/>
              <a:p>
                <a:r>
                  <a:rPr lang="en-GB">
                    <a:noFill/>
                  </a:rPr>
                  <a:t> </a:t>
                </a:r>
              </a:p>
            </p:txBody>
          </p:sp>
        </mc:Fallback>
      </mc:AlternateContent>
      <p:sp>
        <p:nvSpPr>
          <p:cNvPr id="22" name="Rectangle 21">
            <a:extLst>
              <a:ext uri="{FF2B5EF4-FFF2-40B4-BE49-F238E27FC236}">
                <a16:creationId xmlns:a16="http://schemas.microsoft.com/office/drawing/2014/main" id="{D8F0392D-A7FD-4518-AE99-19D2FEB38932}"/>
              </a:ext>
            </a:extLst>
          </p:cNvPr>
          <p:cNvSpPr/>
          <p:nvPr/>
        </p:nvSpPr>
        <p:spPr>
          <a:xfrm>
            <a:off x="4708431" y="3239125"/>
            <a:ext cx="3952926" cy="415498"/>
          </a:xfrm>
          <a:prstGeom prst="rect">
            <a:avLst/>
          </a:prstGeom>
        </p:spPr>
        <p:txBody>
          <a:bodyPr wrap="square">
            <a:spAutoFit/>
          </a:bodyPr>
          <a:lstStyle/>
          <a:p>
            <a:pPr marL="1716838" lvl="5"/>
            <a:r>
              <a:rPr lang="en-US" sz="1050" i="1" dirty="0"/>
              <a:t>Where:</a:t>
            </a:r>
          </a:p>
          <a:p>
            <a:pPr marL="1716838" lvl="5"/>
            <a:r>
              <a:rPr lang="en-US" sz="1050" i="1" dirty="0"/>
              <a:t>Discount rate for NPV= cost of debt</a:t>
            </a:r>
          </a:p>
        </p:txBody>
      </p:sp>
      <p:cxnSp>
        <p:nvCxnSpPr>
          <p:cNvPr id="28" name="Straight Connector 27">
            <a:extLst>
              <a:ext uri="{FF2B5EF4-FFF2-40B4-BE49-F238E27FC236}">
                <a16:creationId xmlns:a16="http://schemas.microsoft.com/office/drawing/2014/main" id="{5AA7F09F-DD7A-4EC4-8D9A-219F846042EE}"/>
              </a:ext>
            </a:extLst>
          </p:cNvPr>
          <p:cNvCxnSpPr>
            <a:cxnSpLocks/>
          </p:cNvCxnSpPr>
          <p:nvPr/>
        </p:nvCxnSpPr>
        <p:spPr>
          <a:xfrm>
            <a:off x="3101205" y="3731711"/>
            <a:ext cx="59951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A992E4-11A2-830A-A74A-EC4A55FBB6E6}"/>
              </a:ext>
            </a:extLst>
          </p:cNvPr>
          <p:cNvSpPr txBox="1"/>
          <p:nvPr/>
        </p:nvSpPr>
        <p:spPr>
          <a:xfrm>
            <a:off x="9282546" y="2514942"/>
            <a:ext cx="1180503" cy="2401930"/>
          </a:xfrm>
          <a:prstGeom prst="rect">
            <a:avLst/>
          </a:prstGeom>
          <a:solidFill>
            <a:srgbClr val="FFFF00"/>
          </a:solidFill>
        </p:spPr>
        <p:txBody>
          <a:bodyPr vert="horz" wrap="square" lIns="0" tIns="0" rIns="0" bIns="0" rtlCol="0">
            <a:noAutofit/>
          </a:bodyPr>
          <a:lstStyle/>
          <a:p>
            <a:pPr algn="l"/>
            <a:r>
              <a:rPr lang="en-US" sz="1350" dirty="0"/>
              <a:t>Debt Balance is PV of Debt Service, so LLCR is DSCR in terms of PV.</a:t>
            </a:r>
          </a:p>
          <a:p>
            <a:pPr algn="l"/>
            <a:r>
              <a:rPr lang="en-US" sz="1350" dirty="0"/>
              <a:t>Use PV of Debt Service because current cash flow is better than future cash flow</a:t>
            </a:r>
          </a:p>
          <a:p>
            <a:pPr algn="l"/>
            <a:endParaRPr lang="en-US" sz="1350" dirty="0"/>
          </a:p>
        </p:txBody>
      </p:sp>
      <p:sp>
        <p:nvSpPr>
          <p:cNvPr id="4" name="Title 3">
            <a:extLst>
              <a:ext uri="{FF2B5EF4-FFF2-40B4-BE49-F238E27FC236}">
                <a16:creationId xmlns:a16="http://schemas.microsoft.com/office/drawing/2014/main" id="{2CB3B826-335E-B616-A02D-19612177A7CD}"/>
              </a:ext>
            </a:extLst>
          </p:cNvPr>
          <p:cNvSpPr>
            <a:spLocks noGrp="1"/>
          </p:cNvSpPr>
          <p:nvPr>
            <p:ph type="title"/>
          </p:nvPr>
        </p:nvSpPr>
        <p:spPr/>
        <p:txBody>
          <a:bodyPr>
            <a:normAutofit/>
          </a:bodyPr>
          <a:lstStyle/>
          <a:p>
            <a:r>
              <a:rPr lang="en-US"/>
              <a:t>Technical DSCR Definitions</a:t>
            </a:r>
          </a:p>
        </p:txBody>
      </p:sp>
      <p:sp>
        <p:nvSpPr>
          <p:cNvPr id="3" name="Slide Number Placeholder 2">
            <a:extLst>
              <a:ext uri="{FF2B5EF4-FFF2-40B4-BE49-F238E27FC236}">
                <a16:creationId xmlns:a16="http://schemas.microsoft.com/office/drawing/2014/main" id="{8D7293F2-C697-7DA6-BE0C-48ED4F51A9FE}"/>
              </a:ext>
            </a:extLst>
          </p:cNvPr>
          <p:cNvSpPr>
            <a:spLocks noGrp="1"/>
          </p:cNvSpPr>
          <p:nvPr>
            <p:ph type="sldNum" sz="quarter" idx="12"/>
          </p:nvPr>
        </p:nvSpPr>
        <p:spPr/>
        <p:txBody>
          <a:bodyPr/>
          <a:lstStyle/>
          <a:p>
            <a:fld id="{EB241CD2-1E45-42A3-B213-66A034DF9A3B}" type="slidenum">
              <a:rPr lang="en-GB" smtClean="0"/>
              <a:t>102</a:t>
            </a:fld>
            <a:endParaRPr lang="en-GB" dirty="0"/>
          </a:p>
        </p:txBody>
      </p:sp>
    </p:spTree>
    <p:custDataLst>
      <p:tags r:id="rId1"/>
    </p:custDataLst>
    <p:extLst>
      <p:ext uri="{BB962C8B-B14F-4D97-AF65-F5344CB8AC3E}">
        <p14:creationId xmlns:p14="http://schemas.microsoft.com/office/powerpoint/2010/main" val="60126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422A-3A0D-7346-EF62-B52FF94FBD03}"/>
              </a:ext>
            </a:extLst>
          </p:cNvPr>
          <p:cNvSpPr>
            <a:spLocks noGrp="1"/>
          </p:cNvSpPr>
          <p:nvPr>
            <p:ph type="title"/>
          </p:nvPr>
        </p:nvSpPr>
        <p:spPr/>
        <p:txBody>
          <a:bodyPr/>
          <a:lstStyle/>
          <a:p>
            <a:r>
              <a:rPr lang="en-US"/>
              <a:t>Start with Risk Question</a:t>
            </a:r>
          </a:p>
        </p:txBody>
      </p:sp>
      <p:sp>
        <p:nvSpPr>
          <p:cNvPr id="3" name="Content Placeholder 2">
            <a:extLst>
              <a:ext uri="{FF2B5EF4-FFF2-40B4-BE49-F238E27FC236}">
                <a16:creationId xmlns:a16="http://schemas.microsoft.com/office/drawing/2014/main" id="{BF84B2DD-11E4-27C3-105B-90FB76257E7C}"/>
              </a:ext>
            </a:extLst>
          </p:cNvPr>
          <p:cNvSpPr>
            <a:spLocks noGrp="1"/>
          </p:cNvSpPr>
          <p:nvPr>
            <p:ph idx="1"/>
          </p:nvPr>
        </p:nvSpPr>
        <p:spPr/>
        <p:txBody>
          <a:bodyPr>
            <a:normAutofit fontScale="92500" lnSpcReduction="10000"/>
          </a:bodyPr>
          <a:lstStyle/>
          <a:p>
            <a:r>
              <a:rPr lang="en-US"/>
              <a:t>A couple of weeks ago, a very nice man asked me the following question. Which is riskier:</a:t>
            </a:r>
          </a:p>
          <a:p>
            <a:pPr lvl="1"/>
            <a:r>
              <a:rPr lang="en-US"/>
              <a:t>A solar project</a:t>
            </a:r>
          </a:p>
          <a:p>
            <a:pPr lvl="1"/>
            <a:r>
              <a:rPr lang="en-US"/>
              <a:t>A wind project</a:t>
            </a:r>
          </a:p>
          <a:p>
            <a:pPr lvl="1"/>
            <a:r>
              <a:rPr lang="en-US"/>
              <a:t>A battery project</a:t>
            </a:r>
          </a:p>
          <a:p>
            <a:pPr lvl="1"/>
            <a:endParaRPr lang="en-US"/>
          </a:p>
          <a:p>
            <a:r>
              <a:rPr lang="en-US"/>
              <a:t>My normal response would have been a bunch of </a:t>
            </a:r>
            <a:r>
              <a:rPr lang="en-GB"/>
              <a:t>gobbledegook</a:t>
            </a:r>
            <a:r>
              <a:rPr lang="en-US"/>
              <a:t> about the variability of wind compared to solar, whether batteries are proven technology over their lifetime; uncertainty in battery parameters of degradation, round-trip efficiency and state of charge …</a:t>
            </a:r>
          </a:p>
          <a:p>
            <a:r>
              <a:rPr lang="en-US"/>
              <a:t>Somebody who just completed an MBA program would try to find companies that only develop solar projects; companies that only own wind projects and companies that are only involved in the ownership of batteries. Then I suppose you could try to find betas for these companies. All of this would not be possible. But then you would have to un-lever the beta and re-lever the beta after you could get into arguments about whether the beta should be computed from daily, weekly or monthly stock price data and whether the beta should be mean reverted with the arbitrary two-third and one-third adjustment made in an academic article by Professor Bloom in the 1970’s.</a:t>
            </a:r>
          </a:p>
          <a:p>
            <a:r>
              <a:rPr lang="en-US"/>
              <a:t>How utterly ridiculous. Can you think of anything better.</a:t>
            </a:r>
          </a:p>
        </p:txBody>
      </p:sp>
      <p:sp>
        <p:nvSpPr>
          <p:cNvPr id="4" name="Slide Number Placeholder 3">
            <a:extLst>
              <a:ext uri="{FF2B5EF4-FFF2-40B4-BE49-F238E27FC236}">
                <a16:creationId xmlns:a16="http://schemas.microsoft.com/office/drawing/2014/main" id="{3CE303FE-6EDB-069D-78C1-4AF39C78DBF3}"/>
              </a:ext>
            </a:extLst>
          </p:cNvPr>
          <p:cNvSpPr>
            <a:spLocks noGrp="1"/>
          </p:cNvSpPr>
          <p:nvPr>
            <p:ph type="sldNum" sz="quarter" idx="12"/>
          </p:nvPr>
        </p:nvSpPr>
        <p:spPr/>
        <p:txBody>
          <a:bodyPr/>
          <a:lstStyle/>
          <a:p>
            <a:fld id="{EB241CD2-1E45-42A3-B213-66A034DF9A3B}" type="slidenum">
              <a:rPr lang="en-GB" smtClean="0"/>
              <a:t>103</a:t>
            </a:fld>
            <a:endParaRPr lang="en-GB" dirty="0"/>
          </a:p>
        </p:txBody>
      </p:sp>
    </p:spTree>
    <p:extLst>
      <p:ext uri="{BB962C8B-B14F-4D97-AF65-F5344CB8AC3E}">
        <p14:creationId xmlns:p14="http://schemas.microsoft.com/office/powerpoint/2010/main" val="2029086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C97C-437F-9F9B-98EF-6F2056B50939}"/>
              </a:ext>
            </a:extLst>
          </p:cNvPr>
          <p:cNvSpPr>
            <a:spLocks noGrp="1"/>
          </p:cNvSpPr>
          <p:nvPr>
            <p:ph type="title"/>
          </p:nvPr>
        </p:nvSpPr>
        <p:spPr/>
        <p:txBody>
          <a:bodyPr>
            <a:normAutofit fontScale="90000"/>
          </a:bodyPr>
          <a:lstStyle/>
          <a:p>
            <a:r>
              <a:rPr lang="en-US"/>
              <a:t>New York Meeting, Google Maps and Assessing the Risk of Being Late</a:t>
            </a:r>
          </a:p>
        </p:txBody>
      </p:sp>
      <p:pic>
        <p:nvPicPr>
          <p:cNvPr id="4" name="Picture 3">
            <a:extLst>
              <a:ext uri="{FF2B5EF4-FFF2-40B4-BE49-F238E27FC236}">
                <a16:creationId xmlns:a16="http://schemas.microsoft.com/office/drawing/2014/main" id="{52151728-9C78-5C58-D4AA-93D60EA4488E}"/>
              </a:ext>
            </a:extLst>
          </p:cNvPr>
          <p:cNvPicPr>
            <a:picLocks noChangeAspect="1"/>
          </p:cNvPicPr>
          <p:nvPr/>
        </p:nvPicPr>
        <p:blipFill>
          <a:blip r:embed="rId2"/>
          <a:stretch>
            <a:fillRect/>
          </a:stretch>
        </p:blipFill>
        <p:spPr>
          <a:xfrm>
            <a:off x="1054359" y="1592361"/>
            <a:ext cx="7595793" cy="3673278"/>
          </a:xfrm>
          <a:prstGeom prst="rect">
            <a:avLst/>
          </a:prstGeom>
        </p:spPr>
      </p:pic>
      <p:sp>
        <p:nvSpPr>
          <p:cNvPr id="3" name="TextBox 2">
            <a:extLst>
              <a:ext uri="{FF2B5EF4-FFF2-40B4-BE49-F238E27FC236}">
                <a16:creationId xmlns:a16="http://schemas.microsoft.com/office/drawing/2014/main" id="{1687E437-D5B7-0EDB-7246-71D75C4D0456}"/>
              </a:ext>
            </a:extLst>
          </p:cNvPr>
          <p:cNvSpPr txBox="1"/>
          <p:nvPr/>
        </p:nvSpPr>
        <p:spPr>
          <a:xfrm>
            <a:off x="8890959" y="2156604"/>
            <a:ext cx="1552755" cy="1754326"/>
          </a:xfrm>
          <a:prstGeom prst="rect">
            <a:avLst/>
          </a:prstGeom>
          <a:solidFill>
            <a:srgbClr val="FFFF00"/>
          </a:solidFill>
        </p:spPr>
        <p:txBody>
          <a:bodyPr wrap="square" rtlCol="0">
            <a:spAutoFit/>
          </a:bodyPr>
          <a:lstStyle/>
          <a:p>
            <a:r>
              <a:rPr lang="en-US"/>
              <a:t>How much extra time would you leave for an important meeting</a:t>
            </a:r>
          </a:p>
        </p:txBody>
      </p:sp>
      <p:sp>
        <p:nvSpPr>
          <p:cNvPr id="5" name="Slide Number Placeholder 4">
            <a:extLst>
              <a:ext uri="{FF2B5EF4-FFF2-40B4-BE49-F238E27FC236}">
                <a16:creationId xmlns:a16="http://schemas.microsoft.com/office/drawing/2014/main" id="{89A82E72-E272-EA1F-658B-CC62C238B980}"/>
              </a:ext>
            </a:extLst>
          </p:cNvPr>
          <p:cNvSpPr>
            <a:spLocks noGrp="1"/>
          </p:cNvSpPr>
          <p:nvPr>
            <p:ph type="sldNum" sz="quarter" idx="12"/>
          </p:nvPr>
        </p:nvSpPr>
        <p:spPr/>
        <p:txBody>
          <a:bodyPr/>
          <a:lstStyle/>
          <a:p>
            <a:fld id="{EB241CD2-1E45-42A3-B213-66A034DF9A3B}" type="slidenum">
              <a:rPr lang="en-GB" smtClean="0"/>
              <a:t>104</a:t>
            </a:fld>
            <a:endParaRPr lang="en-GB" dirty="0"/>
          </a:p>
        </p:txBody>
      </p:sp>
    </p:spTree>
    <p:extLst>
      <p:ext uri="{BB962C8B-B14F-4D97-AF65-F5344CB8AC3E}">
        <p14:creationId xmlns:p14="http://schemas.microsoft.com/office/powerpoint/2010/main" val="38482525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B9A0-B912-F956-F53D-39448F285D3D}"/>
              </a:ext>
            </a:extLst>
          </p:cNvPr>
          <p:cNvSpPr>
            <a:spLocks noGrp="1"/>
          </p:cNvSpPr>
          <p:nvPr>
            <p:ph type="title"/>
          </p:nvPr>
        </p:nvSpPr>
        <p:spPr/>
        <p:txBody>
          <a:bodyPr>
            <a:normAutofit/>
          </a:bodyPr>
          <a:lstStyle/>
          <a:p>
            <a:r>
              <a:rPr lang="en-US"/>
              <a:t>Which is More Important – DSCR or Debt to Capital</a:t>
            </a:r>
          </a:p>
        </p:txBody>
      </p:sp>
      <p:sp>
        <p:nvSpPr>
          <p:cNvPr id="3" name="Content Placeholder 2">
            <a:extLst>
              <a:ext uri="{FF2B5EF4-FFF2-40B4-BE49-F238E27FC236}">
                <a16:creationId xmlns:a16="http://schemas.microsoft.com/office/drawing/2014/main" id="{BB09DAFF-622A-FF29-3D1D-C8CB991AC157}"/>
              </a:ext>
            </a:extLst>
          </p:cNvPr>
          <p:cNvSpPr>
            <a:spLocks noGrp="1"/>
          </p:cNvSpPr>
          <p:nvPr>
            <p:ph idx="4294967295"/>
          </p:nvPr>
        </p:nvSpPr>
        <p:spPr>
          <a:xfrm>
            <a:off x="437322" y="1259371"/>
            <a:ext cx="11088688" cy="4692650"/>
          </a:xfrm>
        </p:spPr>
        <p:txBody>
          <a:bodyPr/>
          <a:lstStyle/>
          <a:p>
            <a:r>
              <a:rPr lang="en-US" dirty="0"/>
              <a:t>Maximum Debt to Capital Constraint</a:t>
            </a:r>
          </a:p>
          <a:p>
            <a:endParaRPr lang="en-US" dirty="0"/>
          </a:p>
          <a:p>
            <a:endParaRPr lang="en-US" dirty="0"/>
          </a:p>
          <a:p>
            <a:endParaRPr lang="en-US" dirty="0"/>
          </a:p>
          <a:p>
            <a:endParaRPr lang="en-US" dirty="0"/>
          </a:p>
          <a:p>
            <a:endParaRPr lang="en-US" dirty="0"/>
          </a:p>
          <a:p>
            <a:endParaRPr lang="en-US" dirty="0"/>
          </a:p>
          <a:p>
            <a:r>
              <a:rPr lang="en-US" dirty="0"/>
              <a:t>Minimum DSCR Constraint</a:t>
            </a:r>
          </a:p>
          <a:p>
            <a:endParaRPr lang="en-US" dirty="0"/>
          </a:p>
          <a:p>
            <a:endParaRPr lang="en-US" dirty="0"/>
          </a:p>
        </p:txBody>
      </p:sp>
      <p:pic>
        <p:nvPicPr>
          <p:cNvPr id="5" name="Picture 4">
            <a:extLst>
              <a:ext uri="{FF2B5EF4-FFF2-40B4-BE49-F238E27FC236}">
                <a16:creationId xmlns:a16="http://schemas.microsoft.com/office/drawing/2014/main" id="{7791DDE3-49F7-E2E3-8204-8B873F5FFBF3}"/>
              </a:ext>
            </a:extLst>
          </p:cNvPr>
          <p:cNvPicPr>
            <a:picLocks noChangeAspect="1"/>
          </p:cNvPicPr>
          <p:nvPr/>
        </p:nvPicPr>
        <p:blipFill>
          <a:blip r:embed="rId2"/>
          <a:stretch>
            <a:fillRect/>
          </a:stretch>
        </p:blipFill>
        <p:spPr>
          <a:xfrm>
            <a:off x="1828802" y="1777042"/>
            <a:ext cx="6622703" cy="1021832"/>
          </a:xfrm>
          <a:prstGeom prst="rect">
            <a:avLst/>
          </a:prstGeom>
        </p:spPr>
      </p:pic>
      <p:pic>
        <p:nvPicPr>
          <p:cNvPr id="7" name="Picture 6">
            <a:extLst>
              <a:ext uri="{FF2B5EF4-FFF2-40B4-BE49-F238E27FC236}">
                <a16:creationId xmlns:a16="http://schemas.microsoft.com/office/drawing/2014/main" id="{9F101950-9511-8522-E366-7B214B18FFC5}"/>
              </a:ext>
            </a:extLst>
          </p:cNvPr>
          <p:cNvPicPr>
            <a:picLocks noChangeAspect="1"/>
          </p:cNvPicPr>
          <p:nvPr/>
        </p:nvPicPr>
        <p:blipFill>
          <a:blip r:embed="rId3"/>
          <a:stretch>
            <a:fillRect/>
          </a:stretch>
        </p:blipFill>
        <p:spPr>
          <a:xfrm>
            <a:off x="1831256" y="3929285"/>
            <a:ext cx="7391780" cy="1828894"/>
          </a:xfrm>
          <a:prstGeom prst="rect">
            <a:avLst/>
          </a:prstGeom>
        </p:spPr>
      </p:pic>
      <p:sp>
        <p:nvSpPr>
          <p:cNvPr id="4" name="Slide Number Placeholder 3">
            <a:extLst>
              <a:ext uri="{FF2B5EF4-FFF2-40B4-BE49-F238E27FC236}">
                <a16:creationId xmlns:a16="http://schemas.microsoft.com/office/drawing/2014/main" id="{1BBF1D85-43F0-FA3C-F077-686CA720E024}"/>
              </a:ext>
            </a:extLst>
          </p:cNvPr>
          <p:cNvSpPr>
            <a:spLocks noGrp="1"/>
          </p:cNvSpPr>
          <p:nvPr>
            <p:ph type="sldNum" sz="quarter" idx="12"/>
          </p:nvPr>
        </p:nvSpPr>
        <p:spPr/>
        <p:txBody>
          <a:bodyPr/>
          <a:lstStyle/>
          <a:p>
            <a:fld id="{EB241CD2-1E45-42A3-B213-66A034DF9A3B}" type="slidenum">
              <a:rPr lang="en-GB" smtClean="0"/>
              <a:t>105</a:t>
            </a:fld>
            <a:endParaRPr lang="en-GB" dirty="0"/>
          </a:p>
        </p:txBody>
      </p:sp>
    </p:spTree>
    <p:extLst>
      <p:ext uri="{BB962C8B-B14F-4D97-AF65-F5344CB8AC3E}">
        <p14:creationId xmlns:p14="http://schemas.microsoft.com/office/powerpoint/2010/main" val="4129674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7EBA8F49-BCA6-4EF0-B6D5-775585C8321F}"/>
              </a:ext>
            </a:extLst>
          </p:cNvPr>
          <p:cNvSpPr>
            <a:spLocks noGrp="1"/>
          </p:cNvSpPr>
          <p:nvPr>
            <p:ph sz="quarter" idx="12"/>
          </p:nvPr>
        </p:nvSpPr>
        <p:spPr>
          <a:xfrm>
            <a:off x="660676" y="2650193"/>
            <a:ext cx="8542911" cy="3495675"/>
          </a:xfrm>
        </p:spPr>
        <p:txBody>
          <a:bodyPr>
            <a:normAutofit/>
          </a:bodyPr>
          <a:lstStyle/>
          <a:p>
            <a:pPr>
              <a:lnSpc>
                <a:spcPct val="100000"/>
              </a:lnSpc>
            </a:pPr>
            <a:r>
              <a:rPr lang="en-US" dirty="0"/>
              <a:t>CFADS represents periodic net revenue available to repay initial financing of capital expenditures from the construction period </a:t>
            </a:r>
          </a:p>
          <a:p>
            <a:pPr>
              <a:lnSpc>
                <a:spcPct val="100000"/>
              </a:lnSpc>
            </a:pPr>
            <a:r>
              <a:rPr lang="en-US" dirty="0"/>
              <a:t>Once operating costs are accounted for, remaining money must be used to repay debt, followed by equity distributions</a:t>
            </a:r>
          </a:p>
        </p:txBody>
      </p:sp>
      <p:sp>
        <p:nvSpPr>
          <p:cNvPr id="24" name="Rectangle 23">
            <a:extLst>
              <a:ext uri="{FF2B5EF4-FFF2-40B4-BE49-F238E27FC236}">
                <a16:creationId xmlns:a16="http://schemas.microsoft.com/office/drawing/2014/main" id="{C6A4856F-D332-43A1-88E7-12AA10069701}"/>
              </a:ext>
            </a:extLst>
          </p:cNvPr>
          <p:cNvSpPr/>
          <p:nvPr/>
        </p:nvSpPr>
        <p:spPr>
          <a:xfrm>
            <a:off x="3371533" y="4269984"/>
            <a:ext cx="5448933" cy="1015663"/>
          </a:xfrm>
          <a:prstGeom prst="rect">
            <a:avLst/>
          </a:prstGeom>
        </p:spPr>
        <p:txBody>
          <a:bodyPr wrap="square">
            <a:spAutoFit/>
          </a:bodyPr>
          <a:lstStyle/>
          <a:p>
            <a:pPr algn="ctr">
              <a:lnSpc>
                <a:spcPct val="100000"/>
              </a:lnSpc>
            </a:pPr>
            <a:r>
              <a:rPr lang="en-US" sz="2000" b="1" dirty="0">
                <a:latin typeface="Arial" panose="020B0604020202020204" pitchFamily="34" charset="0"/>
                <a:cs typeface="Arial" panose="020B0604020202020204" pitchFamily="34" charset="0"/>
              </a:rPr>
              <a:t>CFADS is the single-most important metric for evaluating the likelihood of senior debt repayment</a:t>
            </a:r>
          </a:p>
        </p:txBody>
      </p:sp>
      <p:cxnSp>
        <p:nvCxnSpPr>
          <p:cNvPr id="27" name="Straight Connector 26">
            <a:extLst>
              <a:ext uri="{FF2B5EF4-FFF2-40B4-BE49-F238E27FC236}">
                <a16:creationId xmlns:a16="http://schemas.microsoft.com/office/drawing/2014/main" id="{FCB78A0B-087F-4B98-807D-819A6BCA3AB8}"/>
              </a:ext>
            </a:extLst>
          </p:cNvPr>
          <p:cNvCxnSpPr>
            <a:cxnSpLocks/>
          </p:cNvCxnSpPr>
          <p:nvPr/>
        </p:nvCxnSpPr>
        <p:spPr>
          <a:xfrm>
            <a:off x="3130806" y="2349174"/>
            <a:ext cx="6000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8F91F7-8213-46C9-8916-3C55C2A2A11B}"/>
              </a:ext>
            </a:extLst>
          </p:cNvPr>
          <p:cNvSpPr/>
          <p:nvPr/>
        </p:nvSpPr>
        <p:spPr>
          <a:xfrm>
            <a:off x="7586786" y="1317712"/>
            <a:ext cx="1430263" cy="276999"/>
          </a:xfrm>
          <a:prstGeom prst="rect">
            <a:avLst/>
          </a:prstGeom>
          <a:solidFill>
            <a:schemeClr val="accent3">
              <a:lumMod val="20000"/>
              <a:lumOff val="80000"/>
            </a:schemeClr>
          </a:solidFill>
        </p:spPr>
        <p:txBody>
          <a:bodyPr wrap="none">
            <a:spAutoFit/>
          </a:bodyPr>
          <a:lstStyle/>
          <a:p>
            <a:r>
              <a:rPr lang="en-US" sz="1200" b="1"/>
              <a:t>Toll Road Mini Case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2276B3-2423-4824-A9C8-5E0F1241645E}"/>
                  </a:ext>
                </a:extLst>
              </p:cNvPr>
              <p:cNvSpPr txBox="1"/>
              <p:nvPr/>
            </p:nvSpPr>
            <p:spPr>
              <a:xfrm>
                <a:off x="1923432" y="2007343"/>
                <a:ext cx="2705450" cy="452627"/>
              </a:xfrm>
              <a:prstGeom prst="rect">
                <a:avLst/>
              </a:prstGeom>
            </p:spPr>
            <p:txBody>
              <a:bodyPr vert="horz" wrap="none" lIns="0" tIns="0" rIns="0" bIns="0" rtlCol="0">
                <a:noAutofit/>
              </a:bodyPr>
              <a:lstStyle/>
              <a:p>
                <a:pPr marL="1716838" lvl="5" algn="just"/>
                <a14:m>
                  <m:oMathPara xmlns:m="http://schemas.openxmlformats.org/officeDocument/2006/math">
                    <m:oMathParaPr>
                      <m:jc m:val="left"/>
                    </m:oMathParaPr>
                    <m:oMath xmlns:m="http://schemas.openxmlformats.org/officeDocument/2006/math">
                      <m:r>
                        <a:rPr lang="en-US" sz="1200" b="1" i="1">
                          <a:latin typeface="Cambria Math" panose="02040503050406030204" pitchFamily="18" charset="0"/>
                        </a:rPr>
                        <m:t>𝑪𝑭𝑨𝑫𝑺</m:t>
                      </m:r>
                      <m:r>
                        <a:rPr lang="en-US" sz="1200" b="1" i="1">
                          <a:latin typeface="Cambria Math" panose="02040503050406030204" pitchFamily="18" charset="0"/>
                        </a:rPr>
                        <m:t> =</m:t>
                      </m:r>
                      <m:r>
                        <a:rPr lang="en-US" sz="1200" b="1" i="1">
                          <a:latin typeface="Cambria Math" panose="02040503050406030204" pitchFamily="18" charset="0"/>
                          <a:ea typeface="Cambria Math" panose="02040503050406030204" pitchFamily="18" charset="0"/>
                        </a:rPr>
                        <m:t>𝑹𝒆𝒗𝒆𝒏𝒖𝒆</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𝑶𝒑𝒆𝒓𝒂𝒕𝒊𝒏𝒈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𝑪𝒐𝒔𝒕𝒔</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𝑾𝒐𝒓𝒌𝒊𝒏𝒈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𝑪𝒂𝒑𝒊𝒕𝒂𝒍</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𝑨𝒅𝒋</m:t>
                      </m:r>
                    </m:oMath>
                  </m:oMathPara>
                </a14:m>
                <a:endParaRPr lang="en-US" sz="1200" b="1"/>
              </a:p>
            </p:txBody>
          </p:sp>
        </mc:Choice>
        <mc:Fallback xmlns="">
          <p:sp>
            <p:nvSpPr>
              <p:cNvPr id="2" name="TextBox 1">
                <a:extLst>
                  <a:ext uri="{FF2B5EF4-FFF2-40B4-BE49-F238E27FC236}">
                    <a16:creationId xmlns:a16="http://schemas.microsoft.com/office/drawing/2014/main" id="{E82276B3-2423-4824-A9C8-5E0F1241645E}"/>
                  </a:ext>
                </a:extLst>
              </p:cNvPr>
              <p:cNvSpPr txBox="1">
                <a:spLocks noRot="1" noChangeAspect="1" noMove="1" noResize="1" noEditPoints="1" noAdjustHandles="1" noChangeArrowheads="1" noChangeShapeType="1" noTextEdit="1"/>
              </p:cNvSpPr>
              <p:nvPr/>
            </p:nvSpPr>
            <p:spPr>
              <a:xfrm>
                <a:off x="1923432" y="2007343"/>
                <a:ext cx="2705450" cy="452627"/>
              </a:xfrm>
              <a:prstGeom prst="rect">
                <a:avLst/>
              </a:prstGeom>
              <a:blipFill>
                <a:blip r:embed="rId4"/>
                <a:stretch>
                  <a:fillRect t="-2667" r="-133634"/>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CC502558-0238-4E54-EC25-CFCD7E95914E}"/>
              </a:ext>
            </a:extLst>
          </p:cNvPr>
          <p:cNvSpPr txBox="1"/>
          <p:nvPr/>
        </p:nvSpPr>
        <p:spPr>
          <a:xfrm>
            <a:off x="9275619" y="2118673"/>
            <a:ext cx="1246909" cy="1405578"/>
          </a:xfrm>
          <a:prstGeom prst="rect">
            <a:avLst/>
          </a:prstGeom>
          <a:solidFill>
            <a:srgbClr val="FFFF00"/>
          </a:solidFill>
        </p:spPr>
        <p:txBody>
          <a:bodyPr vert="horz" wrap="square" lIns="0" tIns="0" rIns="0" bIns="0" rtlCol="0">
            <a:noAutofit/>
          </a:bodyPr>
          <a:lstStyle/>
          <a:p>
            <a:pPr algn="l"/>
            <a:r>
              <a:rPr lang="en-US" sz="1350"/>
              <a:t>What is missing from the formula</a:t>
            </a:r>
          </a:p>
          <a:p>
            <a:pPr algn="l"/>
            <a:endParaRPr lang="en-US" sz="1350"/>
          </a:p>
          <a:p>
            <a:pPr algn="l"/>
            <a:r>
              <a:rPr lang="en-US" sz="1350"/>
              <a:t>What about changes in DSRA</a:t>
            </a:r>
          </a:p>
        </p:txBody>
      </p:sp>
      <p:sp>
        <p:nvSpPr>
          <p:cNvPr id="9" name="Title 8">
            <a:extLst>
              <a:ext uri="{FF2B5EF4-FFF2-40B4-BE49-F238E27FC236}">
                <a16:creationId xmlns:a16="http://schemas.microsoft.com/office/drawing/2014/main" id="{A4A2E334-B4ED-A81F-B250-996FD4E644D8}"/>
              </a:ext>
            </a:extLst>
          </p:cNvPr>
          <p:cNvSpPr>
            <a:spLocks noGrp="1"/>
          </p:cNvSpPr>
          <p:nvPr>
            <p:ph type="title"/>
          </p:nvPr>
        </p:nvSpPr>
        <p:spPr>
          <a:xfrm>
            <a:off x="305465" y="186130"/>
            <a:ext cx="10141656" cy="654049"/>
          </a:xfrm>
        </p:spPr>
        <p:txBody>
          <a:bodyPr>
            <a:normAutofit fontScale="90000"/>
          </a:bodyPr>
          <a:lstStyle/>
          <a:p>
            <a:r>
              <a:rPr lang="en-US" dirty="0"/>
              <a:t>Cash Flow Available for Debt Service (CFADS); It is what the Definition Says it is</a:t>
            </a:r>
          </a:p>
        </p:txBody>
      </p:sp>
      <p:sp>
        <p:nvSpPr>
          <p:cNvPr id="3" name="Slide Number Placeholder 2">
            <a:extLst>
              <a:ext uri="{FF2B5EF4-FFF2-40B4-BE49-F238E27FC236}">
                <a16:creationId xmlns:a16="http://schemas.microsoft.com/office/drawing/2014/main" id="{DEE1393F-2D3C-F07F-08E7-0BC4EE65E25B}"/>
              </a:ext>
            </a:extLst>
          </p:cNvPr>
          <p:cNvSpPr>
            <a:spLocks noGrp="1"/>
          </p:cNvSpPr>
          <p:nvPr>
            <p:ph type="sldNum" sz="quarter" idx="11"/>
          </p:nvPr>
        </p:nvSpPr>
        <p:spPr>
          <a:xfrm>
            <a:off x="11495315" y="6457951"/>
            <a:ext cx="696685" cy="400050"/>
          </a:xfrm>
        </p:spPr>
        <p:txBody>
          <a:bodyPr/>
          <a:lstStyle/>
          <a:p>
            <a:endParaRPr lang="en-US"/>
          </a:p>
          <a:p>
            <a:endParaRPr lang="en-US"/>
          </a:p>
        </p:txBody>
      </p:sp>
    </p:spTree>
    <p:custDataLst>
      <p:tags r:id="rId1"/>
    </p:custDataLst>
    <p:extLst>
      <p:ext uri="{BB962C8B-B14F-4D97-AF65-F5344CB8AC3E}">
        <p14:creationId xmlns:p14="http://schemas.microsoft.com/office/powerpoint/2010/main" val="42149825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p:txBody>
          <a:bodyPr>
            <a:normAutofit/>
          </a:bodyPr>
          <a:lstStyle/>
          <a:p>
            <a:r>
              <a:rPr lang="en-US"/>
              <a:t>You Can Go the Other Way to Find the DSCR</a:t>
            </a:r>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p:txBody>
          <a:bodyPr>
            <a:normAutofit fontScale="92500" lnSpcReduction="20000"/>
          </a:bodyPr>
          <a:lstStyle/>
          <a:p>
            <a:pPr algn="l"/>
            <a:r>
              <a:rPr lang="en-US"/>
              <a:t>Formulas for Break-Even: Say that you want to know how big the DSCR should be to cover for an availability payment that could be reduced by 20%.</a:t>
            </a:r>
          </a:p>
          <a:p>
            <a:endParaRPr lang="en-US"/>
          </a:p>
          <a:p>
            <a:r>
              <a:rPr lang="en-US"/>
              <a:t>The formulas below are for DSCR; you could also use LLCR and PLCR</a:t>
            </a:r>
          </a:p>
          <a:p>
            <a:pPr lvl="1"/>
            <a:r>
              <a:rPr lang="en-US"/>
              <a:t>DSCR = Cash Flow/Debt Service</a:t>
            </a:r>
          </a:p>
          <a:p>
            <a:pPr lvl="1"/>
            <a:r>
              <a:rPr lang="en-US"/>
              <a:t>Example: DSCR = 1.5 = 150/100</a:t>
            </a:r>
          </a:p>
          <a:p>
            <a:pPr lvl="1"/>
            <a:r>
              <a:rPr lang="en-US"/>
              <a:t>This means the cash flow break even is 50/150 = 1/3 = 33%</a:t>
            </a:r>
          </a:p>
          <a:p>
            <a:pPr lvl="1"/>
            <a:endParaRPr lang="en-US"/>
          </a:p>
          <a:p>
            <a:pPr lvl="1"/>
            <a:r>
              <a:rPr lang="en-US"/>
              <a:t>Break-even cash flow = (DSCR-1)/DSCR</a:t>
            </a:r>
          </a:p>
          <a:p>
            <a:pPr lvl="1"/>
            <a:r>
              <a:rPr lang="en-US"/>
              <a:t>BE = (DSCR-1)/DSCR</a:t>
            </a:r>
          </a:p>
          <a:p>
            <a:pPr lvl="1"/>
            <a:r>
              <a:rPr lang="en-US"/>
              <a:t>BE x DSCR = DSCR – 1</a:t>
            </a:r>
          </a:p>
          <a:p>
            <a:pPr lvl="1"/>
            <a:r>
              <a:rPr lang="en-US"/>
              <a:t>DSCR – BE x DSCR = 1</a:t>
            </a:r>
          </a:p>
          <a:p>
            <a:pPr lvl="1"/>
            <a:r>
              <a:rPr lang="en-US"/>
              <a:t>DSCR * (1-BE) = 1</a:t>
            </a:r>
          </a:p>
          <a:p>
            <a:pPr lvl="1"/>
            <a:r>
              <a:rPr lang="en-US"/>
              <a:t>DSCR = 1/(1-BE) or 1/.667 or 1.50</a:t>
            </a:r>
          </a:p>
          <a:p>
            <a:pPr algn="l"/>
            <a:endParaRPr lang="en-US"/>
          </a:p>
          <a:p>
            <a:pPr algn="l"/>
            <a:r>
              <a:rPr lang="en-US"/>
              <a:t>Note: Be careful with fixed costs.  If a project has fixed costs you have to make a more complex formula</a:t>
            </a:r>
          </a:p>
        </p:txBody>
      </p:sp>
      <p:sp>
        <p:nvSpPr>
          <p:cNvPr id="5" name="Slide Number Placeholder 4">
            <a:extLst>
              <a:ext uri="{FF2B5EF4-FFF2-40B4-BE49-F238E27FC236}">
                <a16:creationId xmlns:a16="http://schemas.microsoft.com/office/drawing/2014/main" id="{A7C9F963-8020-5518-5662-A00C470E6B8D}"/>
              </a:ext>
            </a:extLst>
          </p:cNvPr>
          <p:cNvSpPr>
            <a:spLocks noGrp="1"/>
          </p:cNvSpPr>
          <p:nvPr>
            <p:ph type="sldNum" sz="quarter" idx="12"/>
          </p:nvPr>
        </p:nvSpPr>
        <p:spPr/>
        <p:txBody>
          <a:bodyPr/>
          <a:lstStyle/>
          <a:p>
            <a:fld id="{EB241CD2-1E45-42A3-B213-66A034DF9A3B}" type="slidenum">
              <a:rPr lang="en-GB" smtClean="0"/>
              <a:t>107</a:t>
            </a:fld>
            <a:endParaRPr lang="en-GB" dirty="0"/>
          </a:p>
        </p:txBody>
      </p:sp>
    </p:spTree>
    <p:extLst>
      <p:ext uri="{BB962C8B-B14F-4D97-AF65-F5344CB8AC3E}">
        <p14:creationId xmlns:p14="http://schemas.microsoft.com/office/powerpoint/2010/main" val="26775327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E19B-B390-36E7-E9F0-441893CB7F34}"/>
              </a:ext>
            </a:extLst>
          </p:cNvPr>
          <p:cNvSpPr>
            <a:spLocks noGrp="1"/>
          </p:cNvSpPr>
          <p:nvPr>
            <p:ph type="title"/>
          </p:nvPr>
        </p:nvSpPr>
        <p:spPr/>
        <p:txBody>
          <a:bodyPr>
            <a:normAutofit/>
          </a:bodyPr>
          <a:lstStyle/>
          <a:p>
            <a:r>
              <a:rPr lang="en-US"/>
              <a:t>Equity IRR, Debt Financing Theory and Project Finance</a:t>
            </a:r>
          </a:p>
        </p:txBody>
      </p:sp>
      <p:sp>
        <p:nvSpPr>
          <p:cNvPr id="3" name="Content Placeholder 2">
            <a:extLst>
              <a:ext uri="{FF2B5EF4-FFF2-40B4-BE49-F238E27FC236}">
                <a16:creationId xmlns:a16="http://schemas.microsoft.com/office/drawing/2014/main" id="{5941B1B3-EF3C-546F-0BF2-A893CE3E74A2}"/>
              </a:ext>
            </a:extLst>
          </p:cNvPr>
          <p:cNvSpPr>
            <a:spLocks noGrp="1"/>
          </p:cNvSpPr>
          <p:nvPr>
            <p:ph idx="1"/>
          </p:nvPr>
        </p:nvSpPr>
        <p:spPr>
          <a:xfrm>
            <a:off x="406401" y="1209675"/>
            <a:ext cx="7442200" cy="4693104"/>
          </a:xfrm>
        </p:spPr>
        <p:txBody>
          <a:bodyPr>
            <a:normAutofit fontScale="92500" lnSpcReduction="20000"/>
          </a:bodyPr>
          <a:lstStyle/>
          <a:p>
            <a:pPr algn="l"/>
            <a:r>
              <a:rPr lang="en-US" dirty="0"/>
              <a:t>Miller and Modigliani and APV</a:t>
            </a:r>
          </a:p>
          <a:p>
            <a:pPr algn="l"/>
            <a:r>
              <a:rPr lang="en-US" dirty="0"/>
              <a:t>Debt Level and Risk in Project Finance</a:t>
            </a:r>
          </a:p>
          <a:p>
            <a:pPr algn="l"/>
            <a:r>
              <a:rPr lang="en-US" dirty="0"/>
              <a:t>Un-gear and Re-gear Beta is ridiculous in project finance (and maybe in any finance). This is because the debt level defines the level of risk and not the other way around</a:t>
            </a:r>
          </a:p>
          <a:p>
            <a:pPr algn="l"/>
            <a:r>
              <a:rPr lang="en-US" dirty="0"/>
              <a:t>Why Equity IRR rather than Project IRR is used in project finance. For example, a risky project has less debt that would imply a lower equity IRR if the project IRR was the same. But the project IRR should be higher because of the higher risk, and the lower debt offsets this risk leading to a similar equity IRR</a:t>
            </a:r>
          </a:p>
          <a:p>
            <a:pPr algn="l"/>
            <a:r>
              <a:rPr lang="en-US" dirty="0"/>
              <a:t>Problem with cash on the balance sheet</a:t>
            </a:r>
          </a:p>
          <a:p>
            <a:pPr algn="l"/>
            <a:r>
              <a:rPr lang="en-US" dirty="0"/>
              <a:t>Much bigger problem if cash is invested at the beginning because of IRR mathematics – if the cash must be financed by equity and not a mixture of debt and equity.</a:t>
            </a:r>
          </a:p>
          <a:p>
            <a:pPr algn="l"/>
            <a:r>
              <a:rPr lang="en-US" dirty="0"/>
              <a:t>This is one of the issues that arise with putting a cash reserve on the balance sheet to resolve the interest expense versus debt service problem</a:t>
            </a:r>
          </a:p>
          <a:p>
            <a:endParaRPr lang="en-US" dirty="0"/>
          </a:p>
          <a:p>
            <a:endParaRPr lang="en-US" dirty="0"/>
          </a:p>
        </p:txBody>
      </p:sp>
      <p:sp>
        <p:nvSpPr>
          <p:cNvPr id="5" name="Slide Number Placeholder 4">
            <a:extLst>
              <a:ext uri="{FF2B5EF4-FFF2-40B4-BE49-F238E27FC236}">
                <a16:creationId xmlns:a16="http://schemas.microsoft.com/office/drawing/2014/main" id="{A0409489-1701-8D98-7A42-18FFA19A2421}"/>
              </a:ext>
            </a:extLst>
          </p:cNvPr>
          <p:cNvSpPr>
            <a:spLocks noGrp="1"/>
          </p:cNvSpPr>
          <p:nvPr>
            <p:ph type="sldNum" sz="quarter" idx="12"/>
          </p:nvPr>
        </p:nvSpPr>
        <p:spPr/>
        <p:txBody>
          <a:bodyPr/>
          <a:lstStyle/>
          <a:p>
            <a:fld id="{EB241CD2-1E45-42A3-B213-66A034DF9A3B}" type="slidenum">
              <a:rPr lang="en-GB" smtClean="0"/>
              <a:t>108</a:t>
            </a:fld>
            <a:endParaRPr lang="en-GB" dirty="0"/>
          </a:p>
        </p:txBody>
      </p:sp>
      <p:pic>
        <p:nvPicPr>
          <p:cNvPr id="4" name="Picture 3">
            <a:extLst>
              <a:ext uri="{FF2B5EF4-FFF2-40B4-BE49-F238E27FC236}">
                <a16:creationId xmlns:a16="http://schemas.microsoft.com/office/drawing/2014/main" id="{EE021A18-928E-4C35-ECD9-2BA794ECB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751" y="1770893"/>
            <a:ext cx="2743200" cy="2414905"/>
          </a:xfrm>
          <a:prstGeom prst="rect">
            <a:avLst/>
          </a:prstGeom>
        </p:spPr>
      </p:pic>
    </p:spTree>
    <p:extLst>
      <p:ext uri="{BB962C8B-B14F-4D97-AF65-F5344CB8AC3E}">
        <p14:creationId xmlns:p14="http://schemas.microsoft.com/office/powerpoint/2010/main" val="41162687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99AE-90B6-26EC-5C57-AAF58A5FA836}"/>
              </a:ext>
            </a:extLst>
          </p:cNvPr>
          <p:cNvSpPr>
            <a:spLocks noGrp="1"/>
          </p:cNvSpPr>
          <p:nvPr>
            <p:ph type="title"/>
          </p:nvPr>
        </p:nvSpPr>
        <p:spPr/>
        <p:txBody>
          <a:bodyPr>
            <a:normAutofit fontScale="90000"/>
          </a:bodyPr>
          <a:lstStyle/>
          <a:p>
            <a:r>
              <a:rPr lang="en-US"/>
              <a:t>Project Finance, Dividends and the Key Graph for Debt Structure</a:t>
            </a:r>
          </a:p>
        </p:txBody>
      </p:sp>
      <p:sp>
        <p:nvSpPr>
          <p:cNvPr id="3" name="Content Placeholder 2">
            <a:extLst>
              <a:ext uri="{FF2B5EF4-FFF2-40B4-BE49-F238E27FC236}">
                <a16:creationId xmlns:a16="http://schemas.microsoft.com/office/drawing/2014/main" id="{86E74032-984F-6538-1E9A-9EC8983FC026}"/>
              </a:ext>
            </a:extLst>
          </p:cNvPr>
          <p:cNvSpPr>
            <a:spLocks noGrp="1"/>
          </p:cNvSpPr>
          <p:nvPr>
            <p:ph idx="1"/>
          </p:nvPr>
        </p:nvSpPr>
        <p:spPr>
          <a:xfrm>
            <a:off x="654051" y="1209675"/>
            <a:ext cx="5813424" cy="4693104"/>
          </a:xfrm>
        </p:spPr>
        <p:txBody>
          <a:bodyPr/>
          <a:lstStyle/>
          <a:p>
            <a:r>
              <a:rPr lang="en-US" sz="1700" dirty="0"/>
              <a:t>Dividends (without cash sweep or cash trap) serve two purposes. One is to get the IRR; the second is to provide a buffer to lenders</a:t>
            </a:r>
          </a:p>
          <a:p>
            <a:r>
              <a:rPr lang="en-US" sz="1700" dirty="0"/>
              <a:t>Should dividends occur if interest is above debt service</a:t>
            </a:r>
          </a:p>
          <a:p>
            <a:r>
              <a:rPr lang="en-US" sz="1700" dirty="0"/>
              <a:t>Without dividends the IRR will be low (remember the IRR mathematics)</a:t>
            </a:r>
          </a:p>
          <a:p>
            <a:r>
              <a:rPr lang="en-US" sz="1700" dirty="0"/>
              <a:t>Dividends are needed for CFADS buffer</a:t>
            </a:r>
          </a:p>
          <a:p>
            <a:r>
              <a:rPr lang="en-US" sz="1700" dirty="0"/>
              <a:t>If extra cash is put in a reserve account and it just meets the debt service, there will be no buffer.</a:t>
            </a:r>
          </a:p>
          <a:p>
            <a:r>
              <a:rPr lang="en-US" sz="1700" dirty="0"/>
              <a:t>The formula: Debt Service = CFADS/DSCR</a:t>
            </a:r>
          </a:p>
          <a:p>
            <a:pPr lvl="1"/>
            <a:r>
              <a:rPr lang="en-US" sz="1700" dirty="0"/>
              <a:t> can be reversed to Debt Service * DSCR = CFADS</a:t>
            </a:r>
          </a:p>
          <a:p>
            <a:pPr lvl="1"/>
            <a:r>
              <a:rPr lang="en-US" sz="1700" dirty="0"/>
              <a:t>If the repayment is zero, you can use the formula to derive how much of a cash reserve is necessary</a:t>
            </a:r>
          </a:p>
          <a:p>
            <a:pPr lvl="1"/>
            <a:endParaRPr lang="en-US" dirty="0"/>
          </a:p>
        </p:txBody>
      </p:sp>
      <p:pic>
        <p:nvPicPr>
          <p:cNvPr id="5" name="Picture 4">
            <a:extLst>
              <a:ext uri="{FF2B5EF4-FFF2-40B4-BE49-F238E27FC236}">
                <a16:creationId xmlns:a16="http://schemas.microsoft.com/office/drawing/2014/main" id="{CFF4D78B-2F29-5124-88CF-9D5D385AF91B}"/>
              </a:ext>
            </a:extLst>
          </p:cNvPr>
          <p:cNvPicPr>
            <a:picLocks noChangeAspect="1"/>
          </p:cNvPicPr>
          <p:nvPr/>
        </p:nvPicPr>
        <p:blipFill>
          <a:blip r:embed="rId2"/>
          <a:stretch>
            <a:fillRect/>
          </a:stretch>
        </p:blipFill>
        <p:spPr>
          <a:xfrm>
            <a:off x="6676873" y="1635094"/>
            <a:ext cx="4861076" cy="3032156"/>
          </a:xfrm>
          <a:prstGeom prst="rect">
            <a:avLst/>
          </a:prstGeom>
        </p:spPr>
      </p:pic>
      <p:sp>
        <p:nvSpPr>
          <p:cNvPr id="4" name="Slide Number Placeholder 3">
            <a:extLst>
              <a:ext uri="{FF2B5EF4-FFF2-40B4-BE49-F238E27FC236}">
                <a16:creationId xmlns:a16="http://schemas.microsoft.com/office/drawing/2014/main" id="{2B2D365D-B0A3-9C9D-C31F-B4A2F72BD998}"/>
              </a:ext>
            </a:extLst>
          </p:cNvPr>
          <p:cNvSpPr>
            <a:spLocks noGrp="1"/>
          </p:cNvSpPr>
          <p:nvPr>
            <p:ph type="sldNum" sz="quarter" idx="12"/>
          </p:nvPr>
        </p:nvSpPr>
        <p:spPr/>
        <p:txBody>
          <a:bodyPr/>
          <a:lstStyle/>
          <a:p>
            <a:fld id="{EB241CD2-1E45-42A3-B213-66A034DF9A3B}" type="slidenum">
              <a:rPr lang="en-GB" smtClean="0"/>
              <a:t>109</a:t>
            </a:fld>
            <a:endParaRPr lang="en-GB" dirty="0"/>
          </a:p>
        </p:txBody>
      </p:sp>
    </p:spTree>
    <p:extLst>
      <p:ext uri="{BB962C8B-B14F-4D97-AF65-F5344CB8AC3E}">
        <p14:creationId xmlns:p14="http://schemas.microsoft.com/office/powerpoint/2010/main" val="400692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FECD-546E-987A-9709-F9D2AAFA78A1}"/>
              </a:ext>
            </a:extLst>
          </p:cNvPr>
          <p:cNvSpPr>
            <a:spLocks noGrp="1"/>
          </p:cNvSpPr>
          <p:nvPr>
            <p:ph type="title"/>
          </p:nvPr>
        </p:nvSpPr>
        <p:spPr>
          <a:xfrm>
            <a:off x="266700" y="203202"/>
            <a:ext cx="8402171" cy="654049"/>
          </a:xfrm>
        </p:spPr>
        <p:txBody>
          <a:bodyPr>
            <a:normAutofit fontScale="90000"/>
          </a:bodyPr>
          <a:lstStyle/>
          <a:p>
            <a:r>
              <a:rPr lang="en-US" dirty="0"/>
              <a:t>We Will Keep Coming Back to Some Key Objectives of Project Finance</a:t>
            </a:r>
          </a:p>
        </p:txBody>
      </p:sp>
      <p:sp>
        <p:nvSpPr>
          <p:cNvPr id="3" name="Content Placeholder 2">
            <a:extLst>
              <a:ext uri="{FF2B5EF4-FFF2-40B4-BE49-F238E27FC236}">
                <a16:creationId xmlns:a16="http://schemas.microsoft.com/office/drawing/2014/main" id="{FD1944BE-B8FD-6C10-67F6-906C370A4FF7}"/>
              </a:ext>
            </a:extLst>
          </p:cNvPr>
          <p:cNvSpPr>
            <a:spLocks noGrp="1"/>
          </p:cNvSpPr>
          <p:nvPr>
            <p:ph idx="1"/>
          </p:nvPr>
        </p:nvSpPr>
        <p:spPr>
          <a:xfrm>
            <a:off x="406400" y="1514475"/>
            <a:ext cx="11088915" cy="4693104"/>
          </a:xfrm>
        </p:spPr>
        <p:txBody>
          <a:bodyPr>
            <a:normAutofit fontScale="92500" lnSpcReduction="10000"/>
          </a:bodyPr>
          <a:lstStyle/>
          <a:p>
            <a:r>
              <a:rPr lang="en-US" sz="2400" dirty="0"/>
              <a:t>Four Pillars of Project Finance</a:t>
            </a:r>
          </a:p>
          <a:p>
            <a:pPr marL="342900" indent="-342900" algn="l">
              <a:buFont typeface="+mj-lt"/>
              <a:buAutoNum type="arabicPeriod"/>
            </a:pPr>
            <a:r>
              <a:rPr lang="en-US" sz="2400" dirty="0"/>
              <a:t>Minimizing cost of capital for capital intensive long-term investments through use of competitive bidding resulting low prices for in transport, water, electricity and other services.</a:t>
            </a:r>
          </a:p>
          <a:p>
            <a:pPr marL="342900" indent="-342900" algn="l">
              <a:buFont typeface="+mj-lt"/>
              <a:buAutoNum type="arabicPeriod"/>
            </a:pPr>
            <a:r>
              <a:rPr lang="en-US" sz="2400" dirty="0"/>
              <a:t>Financing the project primarily with lenders (organizations with no direct stake in the ownership and development of the project) who will carefully and objectively evaluate risks and assure the project and will assure the project makes sense from a technical and economic perspective.</a:t>
            </a:r>
          </a:p>
          <a:p>
            <a:pPr marL="342900" indent="-342900" algn="l">
              <a:buFont typeface="+mj-lt"/>
              <a:buAutoNum type="arabicPeriod"/>
            </a:pPr>
            <a:r>
              <a:rPr lang="en-US" sz="2400" dirty="0"/>
              <a:t>Using of price, construction and operation contracts that are structured with private entities to provide incentives for efficient construction and operations while not imposing uncontrollable risks on the private companies that increase cost of capital.</a:t>
            </a:r>
          </a:p>
          <a:p>
            <a:pPr marL="342900" indent="-342900" algn="l">
              <a:buFont typeface="+mj-lt"/>
              <a:buAutoNum type="arabicPeriod"/>
            </a:pPr>
            <a:r>
              <a:rPr lang="en-US" sz="2400" dirty="0"/>
              <a:t>Structuring bids, limiting technologies, defining project parameters -- to encourage development of investments that incorporate positive externalities and betterment of society.</a:t>
            </a:r>
          </a:p>
          <a:p>
            <a:endParaRPr lang="en-US" sz="2400" dirty="0"/>
          </a:p>
        </p:txBody>
      </p:sp>
      <p:pic>
        <p:nvPicPr>
          <p:cNvPr id="5" name="Picture 4">
            <a:extLst>
              <a:ext uri="{FF2B5EF4-FFF2-40B4-BE49-F238E27FC236}">
                <a16:creationId xmlns:a16="http://schemas.microsoft.com/office/drawing/2014/main" id="{38BEF959-A120-E4FE-2277-9BF48B399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570" y="203202"/>
            <a:ext cx="2448560" cy="1417955"/>
          </a:xfrm>
          <a:prstGeom prst="rect">
            <a:avLst/>
          </a:prstGeom>
        </p:spPr>
      </p:pic>
      <p:sp>
        <p:nvSpPr>
          <p:cNvPr id="6" name="Slide Number Placeholder 5">
            <a:extLst>
              <a:ext uri="{FF2B5EF4-FFF2-40B4-BE49-F238E27FC236}">
                <a16:creationId xmlns:a16="http://schemas.microsoft.com/office/drawing/2014/main" id="{B0111686-4AB1-E6B0-92CF-7048B9B2272B}"/>
              </a:ext>
            </a:extLst>
          </p:cNvPr>
          <p:cNvSpPr>
            <a:spLocks noGrp="1"/>
          </p:cNvSpPr>
          <p:nvPr>
            <p:ph type="sldNum" sz="quarter" idx="12"/>
          </p:nvPr>
        </p:nvSpPr>
        <p:spPr/>
        <p:txBody>
          <a:bodyPr/>
          <a:lstStyle/>
          <a:p>
            <a:fld id="{EB241CD2-1E45-42A3-B213-66A034DF9A3B}" type="slidenum">
              <a:rPr lang="en-GB" smtClean="0"/>
              <a:t>11</a:t>
            </a:fld>
            <a:endParaRPr lang="en-GB" dirty="0"/>
          </a:p>
        </p:txBody>
      </p:sp>
    </p:spTree>
    <p:extLst>
      <p:ext uri="{BB962C8B-B14F-4D97-AF65-F5344CB8AC3E}">
        <p14:creationId xmlns:p14="http://schemas.microsoft.com/office/powerpoint/2010/main" val="11909401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7A0F-D917-80DC-E490-B52613CBE4C6}"/>
              </a:ext>
            </a:extLst>
          </p:cNvPr>
          <p:cNvSpPr>
            <a:spLocks noGrp="1"/>
          </p:cNvSpPr>
          <p:nvPr>
            <p:ph type="title"/>
          </p:nvPr>
        </p:nvSpPr>
        <p:spPr/>
        <p:txBody>
          <a:bodyPr/>
          <a:lstStyle/>
          <a:p>
            <a:r>
              <a:rPr lang="en-US"/>
              <a:t>Review</a:t>
            </a:r>
          </a:p>
        </p:txBody>
      </p:sp>
      <p:sp>
        <p:nvSpPr>
          <p:cNvPr id="3" name="Content Placeholder 2">
            <a:extLst>
              <a:ext uri="{FF2B5EF4-FFF2-40B4-BE49-F238E27FC236}">
                <a16:creationId xmlns:a16="http://schemas.microsoft.com/office/drawing/2014/main" id="{29544A13-E11F-67E1-E1F0-72CF3FD2B684}"/>
              </a:ext>
            </a:extLst>
          </p:cNvPr>
          <p:cNvSpPr>
            <a:spLocks noGrp="1"/>
          </p:cNvSpPr>
          <p:nvPr>
            <p:ph idx="1"/>
          </p:nvPr>
        </p:nvSpPr>
        <p:spPr/>
        <p:txBody>
          <a:bodyPr>
            <a:normAutofit lnSpcReduction="10000"/>
          </a:bodyPr>
          <a:lstStyle/>
          <a:p>
            <a:r>
              <a:rPr lang="en-US" dirty="0"/>
              <a:t>Finance is about cost and uncertain future benefits for investment decisions</a:t>
            </a:r>
          </a:p>
          <a:p>
            <a:pPr lvl="1"/>
            <a:r>
              <a:rPr lang="en-US" sz="1700" dirty="0"/>
              <a:t>Investment in this course – uncertain benefits</a:t>
            </a:r>
          </a:p>
          <a:p>
            <a:pPr lvl="1"/>
            <a:r>
              <a:rPr lang="en-US" sz="1700" dirty="0"/>
              <a:t>Measurement of risk in finance</a:t>
            </a:r>
          </a:p>
          <a:p>
            <a:pPr lvl="1"/>
            <a:endParaRPr lang="en-US" sz="1900" dirty="0"/>
          </a:p>
          <a:p>
            <a:pPr lvl="1"/>
            <a:r>
              <a:rPr lang="en-US" sz="1900" dirty="0"/>
              <a:t>IRR is growth but distorted. </a:t>
            </a:r>
          </a:p>
          <a:p>
            <a:pPr lvl="2"/>
            <a:r>
              <a:rPr lang="en-US" dirty="0"/>
              <a:t>As Lenders do you need to even look at IRR</a:t>
            </a:r>
          </a:p>
          <a:p>
            <a:pPr lvl="2"/>
            <a:r>
              <a:rPr lang="en-US" dirty="0"/>
              <a:t>Small Differences in IRR for Long-term Projects</a:t>
            </a:r>
          </a:p>
          <a:p>
            <a:pPr lvl="2"/>
            <a:r>
              <a:rPr lang="en-US" dirty="0"/>
              <a:t>Can you use the IRR to evaluate risks of project</a:t>
            </a:r>
          </a:p>
          <a:p>
            <a:pPr lvl="2"/>
            <a:r>
              <a:rPr lang="en-US" dirty="0"/>
              <a:t>What is project IRR, debt IRR and equity IRR</a:t>
            </a:r>
          </a:p>
          <a:p>
            <a:pPr lvl="1"/>
            <a:endParaRPr lang="en-US" sz="1900" dirty="0"/>
          </a:p>
          <a:p>
            <a:pPr lvl="1"/>
            <a:r>
              <a:rPr lang="en-US" sz="1900" dirty="0"/>
              <a:t>DSCR as measure of risk</a:t>
            </a:r>
          </a:p>
          <a:p>
            <a:pPr lvl="2"/>
            <a:r>
              <a:rPr lang="en-US" dirty="0"/>
              <a:t>Definition of DSCR</a:t>
            </a:r>
          </a:p>
          <a:p>
            <a:pPr lvl="2"/>
            <a:r>
              <a:rPr lang="en-US" dirty="0"/>
              <a:t>Structuring and Risk Analysis in Project Finance</a:t>
            </a:r>
          </a:p>
          <a:p>
            <a:pPr lvl="2"/>
            <a:r>
              <a:rPr lang="en-US" dirty="0"/>
              <a:t>Debt Structuring Around Expected Cash Flow</a:t>
            </a:r>
          </a:p>
          <a:p>
            <a:pPr lvl="2"/>
            <a:r>
              <a:rPr lang="en-US" dirty="0"/>
              <a:t>Formula for how low measures break-even depending on volatility of cash flow</a:t>
            </a:r>
          </a:p>
          <a:p>
            <a:pPr lvl="2"/>
            <a:r>
              <a:rPr lang="en-US" dirty="0"/>
              <a:t>Downside Analysis and DSCR</a:t>
            </a:r>
          </a:p>
          <a:p>
            <a:endParaRPr lang="en-US" sz="1800" dirty="0"/>
          </a:p>
        </p:txBody>
      </p:sp>
      <p:sp>
        <p:nvSpPr>
          <p:cNvPr id="5" name="Slide Number Placeholder 4">
            <a:extLst>
              <a:ext uri="{FF2B5EF4-FFF2-40B4-BE49-F238E27FC236}">
                <a16:creationId xmlns:a16="http://schemas.microsoft.com/office/drawing/2014/main" id="{85132EB2-7F21-66FE-0E01-C2F7435BFF40}"/>
              </a:ext>
            </a:extLst>
          </p:cNvPr>
          <p:cNvSpPr>
            <a:spLocks noGrp="1"/>
          </p:cNvSpPr>
          <p:nvPr>
            <p:ph type="sldNum" sz="quarter" idx="12"/>
          </p:nvPr>
        </p:nvSpPr>
        <p:spPr/>
        <p:txBody>
          <a:bodyPr/>
          <a:lstStyle/>
          <a:p>
            <a:fld id="{EB241CD2-1E45-42A3-B213-66A034DF9A3B}" type="slidenum">
              <a:rPr lang="en-GB" smtClean="0"/>
              <a:t>110</a:t>
            </a:fld>
            <a:endParaRPr lang="en-GB" dirty="0"/>
          </a:p>
        </p:txBody>
      </p:sp>
    </p:spTree>
    <p:extLst>
      <p:ext uri="{BB962C8B-B14F-4D97-AF65-F5344CB8AC3E}">
        <p14:creationId xmlns:p14="http://schemas.microsoft.com/office/powerpoint/2010/main" val="37387624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94CD-32EE-340C-2CEA-608025818949}"/>
              </a:ext>
            </a:extLst>
          </p:cNvPr>
          <p:cNvSpPr>
            <a:spLocks noGrp="1"/>
          </p:cNvSpPr>
          <p:nvPr>
            <p:ph type="title"/>
          </p:nvPr>
        </p:nvSpPr>
        <p:spPr/>
        <p:txBody>
          <a:bodyPr/>
          <a:lstStyle/>
          <a:p>
            <a:r>
              <a:rPr lang="en-US"/>
              <a:t>HBS Case Study</a:t>
            </a:r>
          </a:p>
        </p:txBody>
      </p:sp>
      <p:sp>
        <p:nvSpPr>
          <p:cNvPr id="3" name="Content Placeholder 2">
            <a:extLst>
              <a:ext uri="{FF2B5EF4-FFF2-40B4-BE49-F238E27FC236}">
                <a16:creationId xmlns:a16="http://schemas.microsoft.com/office/drawing/2014/main" id="{3FC9F6F8-D1A0-A1F9-5218-2B98DC884C3C}"/>
              </a:ext>
            </a:extLst>
          </p:cNvPr>
          <p:cNvSpPr>
            <a:spLocks noGrp="1"/>
          </p:cNvSpPr>
          <p:nvPr>
            <p:ph idx="1"/>
          </p:nvPr>
        </p:nvSpPr>
        <p:spPr/>
        <p:txBody>
          <a:bodyPr/>
          <a:lstStyle/>
          <a:p>
            <a:r>
              <a:rPr lang="en-US"/>
              <a:t>Read through case study – what would you look for</a:t>
            </a:r>
          </a:p>
          <a:p>
            <a:endParaRPr lang="en-US"/>
          </a:p>
        </p:txBody>
      </p:sp>
      <p:pic>
        <p:nvPicPr>
          <p:cNvPr id="6" name="Picture 5">
            <a:extLst>
              <a:ext uri="{FF2B5EF4-FFF2-40B4-BE49-F238E27FC236}">
                <a16:creationId xmlns:a16="http://schemas.microsoft.com/office/drawing/2014/main" id="{FC871693-2FAC-6905-C6F9-08B050288049}"/>
              </a:ext>
            </a:extLst>
          </p:cNvPr>
          <p:cNvPicPr>
            <a:picLocks noChangeAspect="1"/>
          </p:cNvPicPr>
          <p:nvPr/>
        </p:nvPicPr>
        <p:blipFill>
          <a:blip r:embed="rId2"/>
          <a:stretch>
            <a:fillRect/>
          </a:stretch>
        </p:blipFill>
        <p:spPr>
          <a:xfrm>
            <a:off x="3683162" y="1569327"/>
            <a:ext cx="4535390" cy="4333452"/>
          </a:xfrm>
          <a:prstGeom prst="rect">
            <a:avLst/>
          </a:prstGeom>
        </p:spPr>
      </p:pic>
      <p:sp>
        <p:nvSpPr>
          <p:cNvPr id="5" name="Slide Number Placeholder 4">
            <a:extLst>
              <a:ext uri="{FF2B5EF4-FFF2-40B4-BE49-F238E27FC236}">
                <a16:creationId xmlns:a16="http://schemas.microsoft.com/office/drawing/2014/main" id="{AA0B326C-489B-6652-8F46-2922270D5F23}"/>
              </a:ext>
            </a:extLst>
          </p:cNvPr>
          <p:cNvSpPr>
            <a:spLocks noGrp="1"/>
          </p:cNvSpPr>
          <p:nvPr>
            <p:ph type="sldNum" sz="quarter" idx="12"/>
          </p:nvPr>
        </p:nvSpPr>
        <p:spPr/>
        <p:txBody>
          <a:bodyPr/>
          <a:lstStyle/>
          <a:p>
            <a:fld id="{EB241CD2-1E45-42A3-B213-66A034DF9A3B}" type="slidenum">
              <a:rPr lang="en-GB" smtClean="0"/>
              <a:t>111</a:t>
            </a:fld>
            <a:endParaRPr lang="en-GB" dirty="0"/>
          </a:p>
        </p:txBody>
      </p:sp>
    </p:spTree>
    <p:extLst>
      <p:ext uri="{BB962C8B-B14F-4D97-AF65-F5344CB8AC3E}">
        <p14:creationId xmlns:p14="http://schemas.microsoft.com/office/powerpoint/2010/main" val="836650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B69E57-C5CC-0D97-0213-CD65B6B4F193}"/>
              </a:ext>
            </a:extLst>
          </p:cNvPr>
          <p:cNvSpPr>
            <a:spLocks noGrp="1" noChangeArrowheads="1"/>
          </p:cNvSpPr>
          <p:nvPr>
            <p:ph type="title"/>
          </p:nvPr>
        </p:nvSpPr>
        <p:spPr/>
        <p:txBody>
          <a:bodyPr/>
          <a:lstStyle/>
          <a:p>
            <a:r>
              <a:rPr lang="en-US" altLang="en-US"/>
              <a:t>Diagram of Facilities</a:t>
            </a:r>
          </a:p>
        </p:txBody>
      </p:sp>
      <p:sp>
        <p:nvSpPr>
          <p:cNvPr id="7171" name="Rectangle 3">
            <a:extLst>
              <a:ext uri="{FF2B5EF4-FFF2-40B4-BE49-F238E27FC236}">
                <a16:creationId xmlns:a16="http://schemas.microsoft.com/office/drawing/2014/main" id="{A4F0F018-F671-0E7F-5F21-873B5D20FD76}"/>
              </a:ext>
            </a:extLst>
          </p:cNvPr>
          <p:cNvSpPr>
            <a:spLocks noGrp="1" noChangeArrowheads="1"/>
          </p:cNvSpPr>
          <p:nvPr>
            <p:ph type="body" idx="1"/>
          </p:nvPr>
        </p:nvSpPr>
        <p:spPr>
          <a:xfrm>
            <a:off x="397164" y="1524002"/>
            <a:ext cx="3766519" cy="3685308"/>
          </a:xfrm>
        </p:spPr>
        <p:txBody>
          <a:bodyPr/>
          <a:lstStyle/>
          <a:p>
            <a:pPr indent="0" algn="l">
              <a:buNone/>
            </a:pPr>
            <a:r>
              <a:rPr lang="en-US" altLang="en-US" dirty="0"/>
              <a:t>This shows the location of facilities</a:t>
            </a:r>
          </a:p>
          <a:p>
            <a:pPr indent="0" algn="l">
              <a:buNone/>
            </a:pPr>
            <a:r>
              <a:rPr lang="en-US" altLang="en-US" dirty="0"/>
              <a:t>Heavy oil is analogous to mining</a:t>
            </a:r>
          </a:p>
          <a:p>
            <a:pPr indent="0" algn="l">
              <a:buNone/>
            </a:pPr>
            <a:r>
              <a:rPr lang="en-US" altLang="en-US" dirty="0"/>
              <a:t>The upgrader is similar to a refiner</a:t>
            </a:r>
          </a:p>
        </p:txBody>
      </p:sp>
      <p:pic>
        <p:nvPicPr>
          <p:cNvPr id="7172" name="Picture 4">
            <a:extLst>
              <a:ext uri="{FF2B5EF4-FFF2-40B4-BE49-F238E27FC236}">
                <a16:creationId xmlns:a16="http://schemas.microsoft.com/office/drawing/2014/main" id="{2F1E135E-A40C-721B-8D0D-34C336BCA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381" y="1224562"/>
            <a:ext cx="5895975"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8D345715-E34E-714B-D246-C0700AFEDED5}"/>
              </a:ext>
            </a:extLst>
          </p:cNvPr>
          <p:cNvSpPr>
            <a:spLocks noGrp="1"/>
          </p:cNvSpPr>
          <p:nvPr>
            <p:ph type="sldNum" sz="quarter" idx="12"/>
          </p:nvPr>
        </p:nvSpPr>
        <p:spPr/>
        <p:txBody>
          <a:bodyPr/>
          <a:lstStyle/>
          <a:p>
            <a:fld id="{EB241CD2-1E45-42A3-B213-66A034DF9A3B}" type="slidenum">
              <a:rPr lang="en-GB" smtClean="0"/>
              <a:t>112</a:t>
            </a:fld>
            <a:endParaRPr lang="en-GB" dirty="0"/>
          </a:p>
        </p:txBody>
      </p:sp>
    </p:spTree>
    <p:extLst>
      <p:ext uri="{BB962C8B-B14F-4D97-AF65-F5344CB8AC3E}">
        <p14:creationId xmlns:p14="http://schemas.microsoft.com/office/powerpoint/2010/main" val="1515865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32B3B18-242D-FE01-CAF9-DE978EF99EEF}"/>
              </a:ext>
            </a:extLst>
          </p:cNvPr>
          <p:cNvSpPr>
            <a:spLocks noGrp="1" noChangeArrowheads="1"/>
          </p:cNvSpPr>
          <p:nvPr>
            <p:ph type="title"/>
          </p:nvPr>
        </p:nvSpPr>
        <p:spPr/>
        <p:txBody>
          <a:bodyPr>
            <a:normAutofit/>
          </a:bodyPr>
          <a:lstStyle/>
          <a:p>
            <a:r>
              <a:rPr lang="en-US" altLang="en-US"/>
              <a:t>Petroleos de Venezuela (PDVsa) Perspective</a:t>
            </a:r>
          </a:p>
        </p:txBody>
      </p:sp>
      <p:pic>
        <p:nvPicPr>
          <p:cNvPr id="4100" name="Picture 4" descr="venesula">
            <a:extLst>
              <a:ext uri="{FF2B5EF4-FFF2-40B4-BE49-F238E27FC236}">
                <a16:creationId xmlns:a16="http://schemas.microsoft.com/office/drawing/2014/main" id="{5B8373DB-31D0-4860-C672-9B0EC3FAC93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438899" y="1927560"/>
            <a:ext cx="5336454" cy="34033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5">
            <a:extLst>
              <a:ext uri="{FF2B5EF4-FFF2-40B4-BE49-F238E27FC236}">
                <a16:creationId xmlns:a16="http://schemas.microsoft.com/office/drawing/2014/main" id="{BAF45BE1-A7CD-C925-9017-7325D3C7FA4D}"/>
              </a:ext>
            </a:extLst>
          </p:cNvPr>
          <p:cNvSpPr txBox="1">
            <a:spLocks noChangeArrowheads="1"/>
          </p:cNvSpPr>
          <p:nvPr/>
        </p:nvSpPr>
        <p:spPr bwMode="auto">
          <a:xfrm>
            <a:off x="2422526" y="2606675"/>
            <a:ext cx="2911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1" hangingPunct="1"/>
            <a:endParaRPr lang="en-US" altLang="en-US" sz="3200">
              <a:solidFill>
                <a:schemeClr val="tx2"/>
              </a:solidFill>
            </a:endParaRPr>
          </a:p>
        </p:txBody>
      </p:sp>
      <p:pic>
        <p:nvPicPr>
          <p:cNvPr id="4" name="Picture 4">
            <a:extLst>
              <a:ext uri="{FF2B5EF4-FFF2-40B4-BE49-F238E27FC236}">
                <a16:creationId xmlns:a16="http://schemas.microsoft.com/office/drawing/2014/main" id="{EAC16E26-82A5-0F92-32C1-AADB46E5F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13" y="1735764"/>
            <a:ext cx="5374177" cy="382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8B154953-6F85-7F17-123E-6284679B8CB5}"/>
              </a:ext>
            </a:extLst>
          </p:cNvPr>
          <p:cNvSpPr>
            <a:spLocks noGrp="1"/>
          </p:cNvSpPr>
          <p:nvPr>
            <p:ph type="sldNum" sz="quarter" idx="12"/>
          </p:nvPr>
        </p:nvSpPr>
        <p:spPr/>
        <p:txBody>
          <a:bodyPr/>
          <a:lstStyle/>
          <a:p>
            <a:fld id="{EB241CD2-1E45-42A3-B213-66A034DF9A3B}" type="slidenum">
              <a:rPr lang="en-GB" smtClean="0"/>
              <a:t>113</a:t>
            </a:fld>
            <a:endParaRPr lang="en-GB" dirty="0"/>
          </a:p>
        </p:txBody>
      </p:sp>
    </p:spTree>
    <p:extLst>
      <p:ext uri="{BB962C8B-B14F-4D97-AF65-F5344CB8AC3E}">
        <p14:creationId xmlns:p14="http://schemas.microsoft.com/office/powerpoint/2010/main" val="5729416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510B-D940-1F50-E323-AABCEE364321}"/>
              </a:ext>
            </a:extLst>
          </p:cNvPr>
          <p:cNvSpPr>
            <a:spLocks noGrp="1"/>
          </p:cNvSpPr>
          <p:nvPr>
            <p:ph type="title"/>
          </p:nvPr>
        </p:nvSpPr>
        <p:spPr/>
        <p:txBody>
          <a:bodyPr/>
          <a:lstStyle/>
          <a:p>
            <a:r>
              <a:rPr lang="en-US"/>
              <a:t>Key Exhibits to in Case Study</a:t>
            </a:r>
          </a:p>
        </p:txBody>
      </p:sp>
      <p:sp>
        <p:nvSpPr>
          <p:cNvPr id="3" name="Content Placeholder 2">
            <a:extLst>
              <a:ext uri="{FF2B5EF4-FFF2-40B4-BE49-F238E27FC236}">
                <a16:creationId xmlns:a16="http://schemas.microsoft.com/office/drawing/2014/main" id="{BBDE1062-2255-50C0-15E5-08AAC44C9C9A}"/>
              </a:ext>
            </a:extLst>
          </p:cNvPr>
          <p:cNvSpPr>
            <a:spLocks noGrp="1"/>
          </p:cNvSpPr>
          <p:nvPr>
            <p:ph idx="1"/>
          </p:nvPr>
        </p:nvSpPr>
        <p:spPr>
          <a:xfrm>
            <a:off x="1828801" y="1209676"/>
            <a:ext cx="2395267" cy="1783690"/>
          </a:xfrm>
          <a:solidFill>
            <a:srgbClr val="FFFF00"/>
          </a:solidFill>
        </p:spPr>
        <p:txBody>
          <a:bodyPr>
            <a:normAutofit fontScale="85000" lnSpcReduction="20000"/>
          </a:bodyPr>
          <a:lstStyle/>
          <a:p>
            <a:pPr algn="l"/>
            <a:r>
              <a:rPr lang="en-US" dirty="0"/>
              <a:t>Understand construction period</a:t>
            </a:r>
          </a:p>
          <a:p>
            <a:pPr algn="l"/>
            <a:r>
              <a:rPr lang="en-US" dirty="0"/>
              <a:t>Compute the Debt to Capital Ratios</a:t>
            </a:r>
          </a:p>
          <a:p>
            <a:pPr algn="l"/>
            <a:r>
              <a:rPr lang="en-US" dirty="0"/>
              <a:t>How did the paid in capital affect the IRR</a:t>
            </a:r>
          </a:p>
          <a:p>
            <a:endParaRPr lang="en-US" dirty="0"/>
          </a:p>
        </p:txBody>
      </p:sp>
      <p:pic>
        <p:nvPicPr>
          <p:cNvPr id="6" name="Picture 5">
            <a:extLst>
              <a:ext uri="{FF2B5EF4-FFF2-40B4-BE49-F238E27FC236}">
                <a16:creationId xmlns:a16="http://schemas.microsoft.com/office/drawing/2014/main" id="{10BD4CEA-F2F2-03EF-E92D-941DE717F1D7}"/>
              </a:ext>
            </a:extLst>
          </p:cNvPr>
          <p:cNvPicPr>
            <a:picLocks noChangeAspect="1"/>
          </p:cNvPicPr>
          <p:nvPr/>
        </p:nvPicPr>
        <p:blipFill>
          <a:blip r:embed="rId2"/>
          <a:stretch>
            <a:fillRect/>
          </a:stretch>
        </p:blipFill>
        <p:spPr>
          <a:xfrm>
            <a:off x="4666351" y="823325"/>
            <a:ext cx="5560892" cy="5211350"/>
          </a:xfrm>
          <a:prstGeom prst="rect">
            <a:avLst/>
          </a:prstGeom>
        </p:spPr>
      </p:pic>
      <p:sp>
        <p:nvSpPr>
          <p:cNvPr id="5" name="Slide Number Placeholder 4">
            <a:extLst>
              <a:ext uri="{FF2B5EF4-FFF2-40B4-BE49-F238E27FC236}">
                <a16:creationId xmlns:a16="http://schemas.microsoft.com/office/drawing/2014/main" id="{6857745A-7CDA-53AA-171F-4DA7AE336ECD}"/>
              </a:ext>
            </a:extLst>
          </p:cNvPr>
          <p:cNvSpPr>
            <a:spLocks noGrp="1"/>
          </p:cNvSpPr>
          <p:nvPr>
            <p:ph type="sldNum" sz="quarter" idx="12"/>
          </p:nvPr>
        </p:nvSpPr>
        <p:spPr/>
        <p:txBody>
          <a:bodyPr/>
          <a:lstStyle/>
          <a:p>
            <a:fld id="{EB241CD2-1E45-42A3-B213-66A034DF9A3B}" type="slidenum">
              <a:rPr lang="en-GB" smtClean="0"/>
              <a:t>114</a:t>
            </a:fld>
            <a:endParaRPr lang="en-GB" dirty="0"/>
          </a:p>
        </p:txBody>
      </p:sp>
    </p:spTree>
    <p:extLst>
      <p:ext uri="{BB962C8B-B14F-4D97-AF65-F5344CB8AC3E}">
        <p14:creationId xmlns:p14="http://schemas.microsoft.com/office/powerpoint/2010/main" val="12972814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7A8DA05-E743-CB38-15D3-8F44162D73E3}"/>
              </a:ext>
            </a:extLst>
          </p:cNvPr>
          <p:cNvSpPr>
            <a:spLocks noGrp="1" noChangeArrowheads="1"/>
          </p:cNvSpPr>
          <p:nvPr>
            <p:ph type="title"/>
          </p:nvPr>
        </p:nvSpPr>
        <p:spPr/>
        <p:txBody>
          <a:bodyPr/>
          <a:lstStyle/>
          <a:p>
            <a:r>
              <a:rPr lang="en-US" altLang="en-US"/>
              <a:t>Cash Collection in Petrozuata</a:t>
            </a:r>
          </a:p>
        </p:txBody>
      </p:sp>
      <p:pic>
        <p:nvPicPr>
          <p:cNvPr id="13315" name="Picture 3">
            <a:extLst>
              <a:ext uri="{FF2B5EF4-FFF2-40B4-BE49-F238E27FC236}">
                <a16:creationId xmlns:a16="http://schemas.microsoft.com/office/drawing/2014/main" id="{99AF3AD1-7D0F-0D1E-2637-626C12BB13B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
        <p:nvSpPr>
          <p:cNvPr id="2" name="Slide Number Placeholder 1">
            <a:extLst>
              <a:ext uri="{FF2B5EF4-FFF2-40B4-BE49-F238E27FC236}">
                <a16:creationId xmlns:a16="http://schemas.microsoft.com/office/drawing/2014/main" id="{C19591BD-1C81-1BEC-5E70-4E9F51AB50E0}"/>
              </a:ext>
            </a:extLst>
          </p:cNvPr>
          <p:cNvSpPr>
            <a:spLocks noGrp="1"/>
          </p:cNvSpPr>
          <p:nvPr>
            <p:ph type="sldNum" sz="quarter" idx="12"/>
          </p:nvPr>
        </p:nvSpPr>
        <p:spPr/>
        <p:txBody>
          <a:bodyPr/>
          <a:lstStyle/>
          <a:p>
            <a:fld id="{EB241CD2-1E45-42A3-B213-66A034DF9A3B}" type="slidenum">
              <a:rPr lang="en-GB" smtClean="0"/>
              <a:t>115</a:t>
            </a:fld>
            <a:endParaRPr lang="en-GB" dirty="0"/>
          </a:p>
        </p:txBody>
      </p:sp>
    </p:spTree>
    <p:extLst>
      <p:ext uri="{BB962C8B-B14F-4D97-AF65-F5344CB8AC3E}">
        <p14:creationId xmlns:p14="http://schemas.microsoft.com/office/powerpoint/2010/main" val="5826138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AD0BBCE-1F44-B5E7-057C-F836C07B6E86}"/>
              </a:ext>
            </a:extLst>
          </p:cNvPr>
          <p:cNvSpPr/>
          <p:nvPr/>
        </p:nvSpPr>
        <p:spPr>
          <a:xfrm>
            <a:off x="6060652" y="4139257"/>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60138E9-BD86-6A71-B5D1-74251440E549}"/>
              </a:ext>
            </a:extLst>
          </p:cNvPr>
          <p:cNvSpPr/>
          <p:nvPr/>
        </p:nvSpPr>
        <p:spPr>
          <a:xfrm>
            <a:off x="3553326" y="4077339"/>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5C723-AEBF-F239-96F1-145C54295C75}"/>
              </a:ext>
            </a:extLst>
          </p:cNvPr>
          <p:cNvSpPr>
            <a:spLocks noGrp="1"/>
          </p:cNvSpPr>
          <p:nvPr>
            <p:ph type="title"/>
          </p:nvPr>
        </p:nvSpPr>
        <p:spPr/>
        <p:txBody>
          <a:bodyPr>
            <a:normAutofit/>
          </a:bodyPr>
          <a:lstStyle/>
          <a:p>
            <a:r>
              <a:rPr lang="en-US"/>
              <a:t>Petrozuata Revised Diagram</a:t>
            </a:r>
          </a:p>
        </p:txBody>
      </p:sp>
      <p:sp>
        <p:nvSpPr>
          <p:cNvPr id="5" name="Oval 4">
            <a:extLst>
              <a:ext uri="{FF2B5EF4-FFF2-40B4-BE49-F238E27FC236}">
                <a16:creationId xmlns:a16="http://schemas.microsoft.com/office/drawing/2014/main" id="{4E228CF8-5A8F-84F0-62A4-951529D693A6}"/>
              </a:ext>
            </a:extLst>
          </p:cNvPr>
          <p:cNvSpPr/>
          <p:nvPr/>
        </p:nvSpPr>
        <p:spPr>
          <a:xfrm>
            <a:off x="4959573" y="1732548"/>
            <a:ext cx="1528657" cy="49719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Conoco</a:t>
            </a:r>
          </a:p>
        </p:txBody>
      </p:sp>
      <p:sp>
        <p:nvSpPr>
          <p:cNvPr id="6" name="Oval 5">
            <a:extLst>
              <a:ext uri="{FF2B5EF4-FFF2-40B4-BE49-F238E27FC236}">
                <a16:creationId xmlns:a16="http://schemas.microsoft.com/office/drawing/2014/main" id="{163014DC-59CC-FC93-714F-F65A7B70E955}"/>
              </a:ext>
            </a:extLst>
          </p:cNvPr>
          <p:cNvSpPr/>
          <p:nvPr/>
        </p:nvSpPr>
        <p:spPr>
          <a:xfrm>
            <a:off x="2975811" y="986590"/>
            <a:ext cx="1353952" cy="43313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Conoco US Refinery</a:t>
            </a:r>
          </a:p>
        </p:txBody>
      </p:sp>
      <p:sp>
        <p:nvSpPr>
          <p:cNvPr id="8" name="Oval 7">
            <a:extLst>
              <a:ext uri="{FF2B5EF4-FFF2-40B4-BE49-F238E27FC236}">
                <a16:creationId xmlns:a16="http://schemas.microsoft.com/office/drawing/2014/main" id="{B2045D3C-463B-DE13-42C4-074D9DFA1997}"/>
              </a:ext>
            </a:extLst>
          </p:cNvPr>
          <p:cNvSpPr/>
          <p:nvPr/>
        </p:nvSpPr>
        <p:spPr>
          <a:xfrm>
            <a:off x="5011581" y="2813262"/>
            <a:ext cx="1396638" cy="64738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SPV – Petrozuata</a:t>
            </a:r>
          </a:p>
          <a:p>
            <a:pPr algn="ctr"/>
            <a:r>
              <a:rPr lang="en-US" sz="800"/>
              <a:t>BBB+</a:t>
            </a:r>
          </a:p>
        </p:txBody>
      </p:sp>
      <p:sp>
        <p:nvSpPr>
          <p:cNvPr id="10" name="Oval 9">
            <a:extLst>
              <a:ext uri="{FF2B5EF4-FFF2-40B4-BE49-F238E27FC236}">
                <a16:creationId xmlns:a16="http://schemas.microsoft.com/office/drawing/2014/main" id="{2788EF83-BDAC-3DF4-0F71-ADCA623F01A7}"/>
              </a:ext>
            </a:extLst>
          </p:cNvPr>
          <p:cNvSpPr/>
          <p:nvPr/>
        </p:nvSpPr>
        <p:spPr>
          <a:xfrm>
            <a:off x="3898567" y="4374683"/>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Bonds</a:t>
            </a:r>
          </a:p>
        </p:txBody>
      </p:sp>
      <p:sp>
        <p:nvSpPr>
          <p:cNvPr id="11" name="Oval 10">
            <a:extLst>
              <a:ext uri="{FF2B5EF4-FFF2-40B4-BE49-F238E27FC236}">
                <a16:creationId xmlns:a16="http://schemas.microsoft.com/office/drawing/2014/main" id="{9E184DDF-0923-4F99-28AB-747A32DA926F}"/>
              </a:ext>
            </a:extLst>
          </p:cNvPr>
          <p:cNvSpPr/>
          <p:nvPr/>
        </p:nvSpPr>
        <p:spPr>
          <a:xfrm>
            <a:off x="6629508" y="5423837"/>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PDVSA 49%</a:t>
            </a:r>
          </a:p>
        </p:txBody>
      </p:sp>
      <p:sp>
        <p:nvSpPr>
          <p:cNvPr id="12" name="Oval 11">
            <a:extLst>
              <a:ext uri="{FF2B5EF4-FFF2-40B4-BE49-F238E27FC236}">
                <a16:creationId xmlns:a16="http://schemas.microsoft.com/office/drawing/2014/main" id="{22F9C246-CB6E-59D2-A740-AC5CD6753BBF}"/>
              </a:ext>
            </a:extLst>
          </p:cNvPr>
          <p:cNvSpPr/>
          <p:nvPr/>
        </p:nvSpPr>
        <p:spPr>
          <a:xfrm>
            <a:off x="6545155" y="4374683"/>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Conoco 51%</a:t>
            </a:r>
          </a:p>
        </p:txBody>
      </p:sp>
      <p:sp>
        <p:nvSpPr>
          <p:cNvPr id="13" name="Oval 12">
            <a:extLst>
              <a:ext uri="{FF2B5EF4-FFF2-40B4-BE49-F238E27FC236}">
                <a16:creationId xmlns:a16="http://schemas.microsoft.com/office/drawing/2014/main" id="{F20F7693-A35A-F91A-8F86-E138B118A87F}"/>
              </a:ext>
            </a:extLst>
          </p:cNvPr>
          <p:cNvSpPr/>
          <p:nvPr/>
        </p:nvSpPr>
        <p:spPr>
          <a:xfrm>
            <a:off x="3898567" y="5342018"/>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Bank Debt</a:t>
            </a:r>
          </a:p>
        </p:txBody>
      </p:sp>
      <p:sp>
        <p:nvSpPr>
          <p:cNvPr id="14" name="Oval 13">
            <a:extLst>
              <a:ext uri="{FF2B5EF4-FFF2-40B4-BE49-F238E27FC236}">
                <a16:creationId xmlns:a16="http://schemas.microsoft.com/office/drawing/2014/main" id="{08E7ACE3-D15E-630C-8AA4-21FA8B86CDBC}"/>
              </a:ext>
            </a:extLst>
          </p:cNvPr>
          <p:cNvSpPr/>
          <p:nvPr/>
        </p:nvSpPr>
        <p:spPr>
          <a:xfrm>
            <a:off x="8431083" y="1981143"/>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Venezuela Govt - Royalty</a:t>
            </a:r>
          </a:p>
        </p:txBody>
      </p:sp>
      <p:sp>
        <p:nvSpPr>
          <p:cNvPr id="15" name="Oval 14">
            <a:extLst>
              <a:ext uri="{FF2B5EF4-FFF2-40B4-BE49-F238E27FC236}">
                <a16:creationId xmlns:a16="http://schemas.microsoft.com/office/drawing/2014/main" id="{75BE118B-9759-0A68-05A5-410E93788876}"/>
              </a:ext>
            </a:extLst>
          </p:cNvPr>
          <p:cNvSpPr/>
          <p:nvPr/>
        </p:nvSpPr>
        <p:spPr>
          <a:xfrm>
            <a:off x="2303965" y="2290209"/>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Conoco</a:t>
            </a:r>
          </a:p>
        </p:txBody>
      </p:sp>
      <p:sp>
        <p:nvSpPr>
          <p:cNvPr id="16" name="Oval 15">
            <a:extLst>
              <a:ext uri="{FF2B5EF4-FFF2-40B4-BE49-F238E27FC236}">
                <a16:creationId xmlns:a16="http://schemas.microsoft.com/office/drawing/2014/main" id="{C83A5D49-E55D-923F-5FD6-9C7C38195D65}"/>
              </a:ext>
            </a:extLst>
          </p:cNvPr>
          <p:cNvSpPr/>
          <p:nvPr/>
        </p:nvSpPr>
        <p:spPr>
          <a:xfrm>
            <a:off x="7375317" y="1020278"/>
            <a:ext cx="1482333" cy="41082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 PDVSA </a:t>
            </a:r>
          </a:p>
          <a:p>
            <a:pPr algn="ctr"/>
            <a:r>
              <a:rPr lang="en-US" sz="800"/>
              <a:t>Refinery</a:t>
            </a:r>
          </a:p>
        </p:txBody>
      </p:sp>
      <p:cxnSp>
        <p:nvCxnSpPr>
          <p:cNvPr id="18" name="Straight Arrow Connector 17">
            <a:extLst>
              <a:ext uri="{FF2B5EF4-FFF2-40B4-BE49-F238E27FC236}">
                <a16:creationId xmlns:a16="http://schemas.microsoft.com/office/drawing/2014/main" id="{472CB9E6-B5E8-A9EE-AF51-49A22B0DBC6E}"/>
              </a:ext>
            </a:extLst>
          </p:cNvPr>
          <p:cNvCxnSpPr>
            <a:stCxn id="6" idx="4"/>
            <a:endCxn id="5" idx="2"/>
          </p:cNvCxnSpPr>
          <p:nvPr/>
        </p:nvCxnSpPr>
        <p:spPr>
          <a:xfrm>
            <a:off x="3652788" y="1419727"/>
            <a:ext cx="1306785" cy="561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64BF4-AE4F-690B-C2FB-C82044AEF2FA}"/>
              </a:ext>
            </a:extLst>
          </p:cNvPr>
          <p:cNvCxnSpPr>
            <a:stCxn id="16" idx="4"/>
            <a:endCxn id="5" idx="6"/>
          </p:cNvCxnSpPr>
          <p:nvPr/>
        </p:nvCxnSpPr>
        <p:spPr>
          <a:xfrm flipH="1">
            <a:off x="6488229" y="1431105"/>
            <a:ext cx="1628254" cy="550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0D272A9-86F0-9E0F-AAE8-0132BD457AA5}"/>
              </a:ext>
            </a:extLst>
          </p:cNvPr>
          <p:cNvSpPr/>
          <p:nvPr/>
        </p:nvSpPr>
        <p:spPr>
          <a:xfrm>
            <a:off x="8429590" y="269058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Venezuela Govt - Tax</a:t>
            </a:r>
          </a:p>
        </p:txBody>
      </p:sp>
      <p:cxnSp>
        <p:nvCxnSpPr>
          <p:cNvPr id="23" name="Straight Arrow Connector 22">
            <a:extLst>
              <a:ext uri="{FF2B5EF4-FFF2-40B4-BE49-F238E27FC236}">
                <a16:creationId xmlns:a16="http://schemas.microsoft.com/office/drawing/2014/main" id="{70E75116-7F8E-9053-0B7E-B3E1FB60EF91}"/>
              </a:ext>
            </a:extLst>
          </p:cNvPr>
          <p:cNvCxnSpPr>
            <a:cxnSpLocks/>
          </p:cNvCxnSpPr>
          <p:nvPr/>
        </p:nvCxnSpPr>
        <p:spPr>
          <a:xfrm>
            <a:off x="5427224" y="2229739"/>
            <a:ext cx="19101" cy="616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E13CAA6-3CBE-AD32-D377-D387F9AEBBF3}"/>
              </a:ext>
            </a:extLst>
          </p:cNvPr>
          <p:cNvSpPr/>
          <p:nvPr/>
        </p:nvSpPr>
        <p:spPr>
          <a:xfrm>
            <a:off x="2303965" y="3142650"/>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Exploration</a:t>
            </a:r>
          </a:p>
        </p:txBody>
      </p:sp>
      <p:cxnSp>
        <p:nvCxnSpPr>
          <p:cNvPr id="26" name="Straight Arrow Connector 25">
            <a:extLst>
              <a:ext uri="{FF2B5EF4-FFF2-40B4-BE49-F238E27FC236}">
                <a16:creationId xmlns:a16="http://schemas.microsoft.com/office/drawing/2014/main" id="{FC4CAA97-3FED-271C-23BB-FCB50A2020EA}"/>
              </a:ext>
            </a:extLst>
          </p:cNvPr>
          <p:cNvCxnSpPr>
            <a:cxnSpLocks/>
          </p:cNvCxnSpPr>
          <p:nvPr/>
        </p:nvCxnSpPr>
        <p:spPr>
          <a:xfrm>
            <a:off x="5897910" y="2229739"/>
            <a:ext cx="11852" cy="58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9143FA-9904-A382-D273-5E5E47DAAA51}"/>
              </a:ext>
            </a:extLst>
          </p:cNvPr>
          <p:cNvCxnSpPr>
            <a:cxnSpLocks/>
          </p:cNvCxnSpPr>
          <p:nvPr/>
        </p:nvCxnSpPr>
        <p:spPr>
          <a:xfrm flipH="1">
            <a:off x="4642811" y="3412241"/>
            <a:ext cx="633522" cy="727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A53159-E7C2-2A5E-94D3-A45A5D6E526D}"/>
              </a:ext>
            </a:extLst>
          </p:cNvPr>
          <p:cNvCxnSpPr>
            <a:cxnSpLocks/>
          </p:cNvCxnSpPr>
          <p:nvPr/>
        </p:nvCxnSpPr>
        <p:spPr>
          <a:xfrm>
            <a:off x="6096000" y="3393793"/>
            <a:ext cx="945648" cy="68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10BEA1-ECC1-58C6-AA28-AECDD6F3EFD4}"/>
              </a:ext>
            </a:extLst>
          </p:cNvPr>
          <p:cNvCxnSpPr>
            <a:cxnSpLocks/>
          </p:cNvCxnSpPr>
          <p:nvPr/>
        </p:nvCxnSpPr>
        <p:spPr>
          <a:xfrm flipH="1" flipV="1">
            <a:off x="5909763" y="3484361"/>
            <a:ext cx="873615" cy="654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96483D1-2529-20BC-9210-5D9548A74536}"/>
              </a:ext>
            </a:extLst>
          </p:cNvPr>
          <p:cNvCxnSpPr>
            <a:cxnSpLocks/>
          </p:cNvCxnSpPr>
          <p:nvPr/>
        </p:nvCxnSpPr>
        <p:spPr>
          <a:xfrm flipV="1">
            <a:off x="5015286" y="3484361"/>
            <a:ext cx="530392" cy="58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C7D59B2-AACD-4EE2-1E47-B172C80019EB}"/>
              </a:ext>
            </a:extLst>
          </p:cNvPr>
          <p:cNvCxnSpPr>
            <a:cxnSpLocks/>
            <a:endCxn id="15" idx="6"/>
          </p:cNvCxnSpPr>
          <p:nvPr/>
        </p:nvCxnSpPr>
        <p:spPr>
          <a:xfrm flipH="1" flipV="1">
            <a:off x="3788943" y="2479842"/>
            <a:ext cx="1280362" cy="459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18C7E4-E5A2-DE50-A2CB-CE8979FF8216}"/>
              </a:ext>
            </a:extLst>
          </p:cNvPr>
          <p:cNvCxnSpPr>
            <a:cxnSpLocks/>
            <a:stCxn id="8" idx="2"/>
            <a:endCxn id="25" idx="6"/>
          </p:cNvCxnSpPr>
          <p:nvPr/>
        </p:nvCxnSpPr>
        <p:spPr>
          <a:xfrm flipH="1">
            <a:off x="3788943" y="3136953"/>
            <a:ext cx="1222638" cy="19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D3DC2FF3-901A-48B6-819B-1FA0FE16CB32}"/>
              </a:ext>
            </a:extLst>
          </p:cNvPr>
          <p:cNvSpPr/>
          <p:nvPr/>
        </p:nvSpPr>
        <p:spPr>
          <a:xfrm>
            <a:off x="7628978" y="330425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Conoco, PDVSA</a:t>
            </a:r>
          </a:p>
        </p:txBody>
      </p:sp>
      <p:cxnSp>
        <p:nvCxnSpPr>
          <p:cNvPr id="63" name="Straight Arrow Connector 62">
            <a:extLst>
              <a:ext uri="{FF2B5EF4-FFF2-40B4-BE49-F238E27FC236}">
                <a16:creationId xmlns:a16="http://schemas.microsoft.com/office/drawing/2014/main" id="{E5C38192-DB04-8E37-7FCF-C7D02988CDD7}"/>
              </a:ext>
            </a:extLst>
          </p:cNvPr>
          <p:cNvCxnSpPr>
            <a:cxnSpLocks/>
            <a:endCxn id="62" idx="2"/>
          </p:cNvCxnSpPr>
          <p:nvPr/>
        </p:nvCxnSpPr>
        <p:spPr>
          <a:xfrm>
            <a:off x="6360753" y="3304252"/>
            <a:ext cx="1268225" cy="200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7FF0192-5084-E5C9-F5CC-4C656B3C4A6C}"/>
              </a:ext>
            </a:extLst>
          </p:cNvPr>
          <p:cNvCxnSpPr>
            <a:cxnSpLocks/>
            <a:endCxn id="21" idx="2"/>
          </p:cNvCxnSpPr>
          <p:nvPr/>
        </p:nvCxnSpPr>
        <p:spPr>
          <a:xfrm flipV="1">
            <a:off x="6488229" y="2890883"/>
            <a:ext cx="1941360" cy="246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60D181F-9D42-F892-E1A6-B383F86FE1CC}"/>
              </a:ext>
            </a:extLst>
          </p:cNvPr>
          <p:cNvCxnSpPr>
            <a:cxnSpLocks/>
            <a:endCxn id="14" idx="2"/>
          </p:cNvCxnSpPr>
          <p:nvPr/>
        </p:nvCxnSpPr>
        <p:spPr>
          <a:xfrm flipV="1">
            <a:off x="6239934" y="2181443"/>
            <a:ext cx="2191148" cy="74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982E06A3-355E-A334-BF8D-8E74FD311DAA}"/>
              </a:ext>
            </a:extLst>
          </p:cNvPr>
          <p:cNvSpPr/>
          <p:nvPr/>
        </p:nvSpPr>
        <p:spPr>
          <a:xfrm>
            <a:off x="6657613" y="3291482"/>
            <a:ext cx="593558" cy="22146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O&amp;M</a:t>
            </a:r>
          </a:p>
        </p:txBody>
      </p:sp>
      <p:sp>
        <p:nvSpPr>
          <p:cNvPr id="74" name="Rectangle 73">
            <a:extLst>
              <a:ext uri="{FF2B5EF4-FFF2-40B4-BE49-F238E27FC236}">
                <a16:creationId xmlns:a16="http://schemas.microsoft.com/office/drawing/2014/main" id="{4F0ACC57-FB2E-DD05-D8EA-6DC3442BE916}"/>
              </a:ext>
            </a:extLst>
          </p:cNvPr>
          <p:cNvSpPr/>
          <p:nvPr/>
        </p:nvSpPr>
        <p:spPr>
          <a:xfrm>
            <a:off x="4387516" y="3604815"/>
            <a:ext cx="1263976" cy="3259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Loan Agreement, Inter Creditor</a:t>
            </a:r>
          </a:p>
        </p:txBody>
      </p:sp>
      <p:sp>
        <p:nvSpPr>
          <p:cNvPr id="76" name="Rectangle 75">
            <a:extLst>
              <a:ext uri="{FF2B5EF4-FFF2-40B4-BE49-F238E27FC236}">
                <a16:creationId xmlns:a16="http://schemas.microsoft.com/office/drawing/2014/main" id="{9E3F66B7-2EEA-DFF9-800D-7AB7156ADE0E}"/>
              </a:ext>
            </a:extLst>
          </p:cNvPr>
          <p:cNvSpPr/>
          <p:nvPr/>
        </p:nvSpPr>
        <p:spPr>
          <a:xfrm>
            <a:off x="4870715" y="2340736"/>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Purchase Agreement</a:t>
            </a:r>
          </a:p>
        </p:txBody>
      </p:sp>
      <p:sp>
        <p:nvSpPr>
          <p:cNvPr id="77" name="Rectangle 76">
            <a:extLst>
              <a:ext uri="{FF2B5EF4-FFF2-40B4-BE49-F238E27FC236}">
                <a16:creationId xmlns:a16="http://schemas.microsoft.com/office/drawing/2014/main" id="{E326182A-6D1C-B208-AF4D-600E2A861266}"/>
              </a:ext>
            </a:extLst>
          </p:cNvPr>
          <p:cNvSpPr/>
          <p:nvPr/>
        </p:nvSpPr>
        <p:spPr>
          <a:xfrm>
            <a:off x="6061452" y="3681893"/>
            <a:ext cx="899294" cy="2419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Shareholder  Agreement</a:t>
            </a:r>
          </a:p>
        </p:txBody>
      </p:sp>
      <p:sp>
        <p:nvSpPr>
          <p:cNvPr id="78" name="Rectangle 77">
            <a:extLst>
              <a:ext uri="{FF2B5EF4-FFF2-40B4-BE49-F238E27FC236}">
                <a16:creationId xmlns:a16="http://schemas.microsoft.com/office/drawing/2014/main" id="{F66BFBA8-0669-7AD0-9F0C-6EB9B450EC97}"/>
              </a:ext>
            </a:extLst>
          </p:cNvPr>
          <p:cNvSpPr/>
          <p:nvPr/>
        </p:nvSpPr>
        <p:spPr>
          <a:xfrm>
            <a:off x="4092924" y="2595589"/>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EPC Contracts</a:t>
            </a:r>
          </a:p>
        </p:txBody>
      </p:sp>
      <p:sp>
        <p:nvSpPr>
          <p:cNvPr id="80" name="Rectangle 79">
            <a:extLst>
              <a:ext uri="{FF2B5EF4-FFF2-40B4-BE49-F238E27FC236}">
                <a16:creationId xmlns:a16="http://schemas.microsoft.com/office/drawing/2014/main" id="{9D1AFF49-E1A5-5E99-1C60-5BCE142746F2}"/>
              </a:ext>
            </a:extLst>
          </p:cNvPr>
          <p:cNvSpPr/>
          <p:nvPr/>
        </p:nvSpPr>
        <p:spPr>
          <a:xfrm>
            <a:off x="6953087" y="2357337"/>
            <a:ext cx="1351780" cy="48220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Opening of Orinoco Belt Agreement</a:t>
            </a:r>
          </a:p>
          <a:p>
            <a:pPr algn="ctr"/>
            <a:r>
              <a:rPr lang="en-US" sz="900">
                <a:solidFill>
                  <a:schemeClr val="tx1"/>
                </a:solidFill>
              </a:rPr>
              <a:t>Royalty 1%; Tax 34%</a:t>
            </a:r>
          </a:p>
        </p:txBody>
      </p:sp>
      <p:sp>
        <p:nvSpPr>
          <p:cNvPr id="83" name="Rectangle 82">
            <a:extLst>
              <a:ext uri="{FF2B5EF4-FFF2-40B4-BE49-F238E27FC236}">
                <a16:creationId xmlns:a16="http://schemas.microsoft.com/office/drawing/2014/main" id="{1339130D-A196-67C4-A209-A3F67219F541}"/>
              </a:ext>
            </a:extLst>
          </p:cNvPr>
          <p:cNvSpPr/>
          <p:nvPr/>
        </p:nvSpPr>
        <p:spPr>
          <a:xfrm>
            <a:off x="5804242" y="2322161"/>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Oil Price</a:t>
            </a:r>
          </a:p>
        </p:txBody>
      </p:sp>
      <p:sp>
        <p:nvSpPr>
          <p:cNvPr id="3" name="Slide Number Placeholder 2">
            <a:extLst>
              <a:ext uri="{FF2B5EF4-FFF2-40B4-BE49-F238E27FC236}">
                <a16:creationId xmlns:a16="http://schemas.microsoft.com/office/drawing/2014/main" id="{4A0FC7E6-C765-FFD9-7C13-C36CB5F5BDCB}"/>
              </a:ext>
            </a:extLst>
          </p:cNvPr>
          <p:cNvSpPr>
            <a:spLocks noGrp="1"/>
          </p:cNvSpPr>
          <p:nvPr>
            <p:ph type="sldNum" sz="quarter" idx="12"/>
          </p:nvPr>
        </p:nvSpPr>
        <p:spPr/>
        <p:txBody>
          <a:bodyPr/>
          <a:lstStyle/>
          <a:p>
            <a:fld id="{EB241CD2-1E45-42A3-B213-66A034DF9A3B}" type="slidenum">
              <a:rPr lang="en-GB" smtClean="0"/>
              <a:t>116</a:t>
            </a:fld>
            <a:endParaRPr lang="en-GB" dirty="0"/>
          </a:p>
        </p:txBody>
      </p:sp>
    </p:spTree>
    <p:extLst>
      <p:ext uri="{BB962C8B-B14F-4D97-AF65-F5344CB8AC3E}">
        <p14:creationId xmlns:p14="http://schemas.microsoft.com/office/powerpoint/2010/main" val="34869576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81A-6F96-AF9A-AA25-D948B67856F1}"/>
              </a:ext>
            </a:extLst>
          </p:cNvPr>
          <p:cNvSpPr>
            <a:spLocks noGrp="1"/>
          </p:cNvSpPr>
          <p:nvPr>
            <p:ph type="title"/>
          </p:nvPr>
        </p:nvSpPr>
        <p:spPr/>
        <p:txBody>
          <a:bodyPr/>
          <a:lstStyle/>
          <a:p>
            <a:r>
              <a:rPr lang="en-US"/>
              <a:t>Cost of Capital</a:t>
            </a:r>
          </a:p>
        </p:txBody>
      </p:sp>
      <p:sp>
        <p:nvSpPr>
          <p:cNvPr id="3" name="Content Placeholder 2">
            <a:extLst>
              <a:ext uri="{FF2B5EF4-FFF2-40B4-BE49-F238E27FC236}">
                <a16:creationId xmlns:a16="http://schemas.microsoft.com/office/drawing/2014/main" id="{191A7C82-E121-8BFF-BD62-DE405131BA79}"/>
              </a:ext>
            </a:extLst>
          </p:cNvPr>
          <p:cNvSpPr>
            <a:spLocks noGrp="1"/>
          </p:cNvSpPr>
          <p:nvPr>
            <p:ph idx="1"/>
          </p:nvPr>
        </p:nvSpPr>
        <p:spPr>
          <a:xfrm>
            <a:off x="410473" y="1409610"/>
            <a:ext cx="4094852" cy="4457880"/>
          </a:xfrm>
        </p:spPr>
        <p:txBody>
          <a:bodyPr/>
          <a:lstStyle/>
          <a:p>
            <a:pPr algn="l"/>
            <a:r>
              <a:rPr lang="en-US" dirty="0"/>
              <a:t>Evaluation of cost of capital and bias in financial evaluation</a:t>
            </a:r>
          </a:p>
          <a:p>
            <a:pPr algn="l"/>
            <a:r>
              <a:rPr lang="en-US" dirty="0"/>
              <a:t>What does 20.97% mean if it is compounded over 35 years.</a:t>
            </a:r>
          </a:p>
          <a:p>
            <a:endParaRPr lang="en-US" dirty="0"/>
          </a:p>
        </p:txBody>
      </p:sp>
      <p:pic>
        <p:nvPicPr>
          <p:cNvPr id="6" name="Picture 5">
            <a:extLst>
              <a:ext uri="{FF2B5EF4-FFF2-40B4-BE49-F238E27FC236}">
                <a16:creationId xmlns:a16="http://schemas.microsoft.com/office/drawing/2014/main" id="{61704ACF-38D6-D4CC-227A-98BD78F2B7B3}"/>
              </a:ext>
            </a:extLst>
          </p:cNvPr>
          <p:cNvPicPr>
            <a:picLocks noChangeAspect="1"/>
          </p:cNvPicPr>
          <p:nvPr/>
        </p:nvPicPr>
        <p:blipFill>
          <a:blip r:embed="rId2"/>
          <a:stretch>
            <a:fillRect/>
          </a:stretch>
        </p:blipFill>
        <p:spPr>
          <a:xfrm>
            <a:off x="5217663" y="203202"/>
            <a:ext cx="4938028" cy="5845173"/>
          </a:xfrm>
          <a:prstGeom prst="rect">
            <a:avLst/>
          </a:prstGeom>
        </p:spPr>
      </p:pic>
      <p:sp>
        <p:nvSpPr>
          <p:cNvPr id="5" name="Slide Number Placeholder 4">
            <a:extLst>
              <a:ext uri="{FF2B5EF4-FFF2-40B4-BE49-F238E27FC236}">
                <a16:creationId xmlns:a16="http://schemas.microsoft.com/office/drawing/2014/main" id="{75D284C0-B286-ADAD-2E53-760729DB2BD7}"/>
              </a:ext>
            </a:extLst>
          </p:cNvPr>
          <p:cNvSpPr>
            <a:spLocks noGrp="1"/>
          </p:cNvSpPr>
          <p:nvPr>
            <p:ph type="sldNum" sz="quarter" idx="12"/>
          </p:nvPr>
        </p:nvSpPr>
        <p:spPr/>
        <p:txBody>
          <a:bodyPr/>
          <a:lstStyle/>
          <a:p>
            <a:fld id="{EB241CD2-1E45-42A3-B213-66A034DF9A3B}" type="slidenum">
              <a:rPr lang="en-GB" smtClean="0"/>
              <a:t>117</a:t>
            </a:fld>
            <a:endParaRPr lang="en-GB" dirty="0"/>
          </a:p>
        </p:txBody>
      </p:sp>
    </p:spTree>
    <p:extLst>
      <p:ext uri="{BB962C8B-B14F-4D97-AF65-F5344CB8AC3E}">
        <p14:creationId xmlns:p14="http://schemas.microsoft.com/office/powerpoint/2010/main" val="9518328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911F609-6729-23CA-AA83-B7A734C0A27E}"/>
              </a:ext>
            </a:extLst>
          </p:cNvPr>
          <p:cNvSpPr>
            <a:spLocks noGrp="1" noChangeArrowheads="1"/>
          </p:cNvSpPr>
          <p:nvPr>
            <p:ph type="title"/>
          </p:nvPr>
        </p:nvSpPr>
        <p:spPr/>
        <p:txBody>
          <a:bodyPr/>
          <a:lstStyle/>
          <a:p>
            <a:r>
              <a:rPr lang="en-US" altLang="en-US"/>
              <a:t>Financing Process – A big success</a:t>
            </a:r>
          </a:p>
        </p:txBody>
      </p:sp>
      <p:sp>
        <p:nvSpPr>
          <p:cNvPr id="14339" name="Rectangle 3">
            <a:extLst>
              <a:ext uri="{FF2B5EF4-FFF2-40B4-BE49-F238E27FC236}">
                <a16:creationId xmlns:a16="http://schemas.microsoft.com/office/drawing/2014/main" id="{99282A59-2470-181A-9B50-963F5DEDA46F}"/>
              </a:ext>
            </a:extLst>
          </p:cNvPr>
          <p:cNvSpPr>
            <a:spLocks noGrp="1" noChangeArrowheads="1"/>
          </p:cNvSpPr>
          <p:nvPr>
            <p:ph idx="1"/>
          </p:nvPr>
        </p:nvSpPr>
        <p:spPr/>
        <p:txBody>
          <a:bodyPr>
            <a:normAutofit/>
          </a:bodyPr>
          <a:lstStyle/>
          <a:p>
            <a:pPr marL="342900" indent="-342900">
              <a:lnSpc>
                <a:spcPct val="80000"/>
              </a:lnSpc>
            </a:pPr>
            <a:r>
              <a:rPr lang="en-US" altLang="en-US" sz="1600" dirty="0"/>
              <a:t>Banks responded with $5 billion in bids</a:t>
            </a:r>
          </a:p>
          <a:p>
            <a:pPr marL="342900" indent="-342900">
              <a:lnSpc>
                <a:spcPct val="80000"/>
              </a:lnSpc>
            </a:pPr>
            <a:r>
              <a:rPr lang="en-US" altLang="en-US" sz="1600" dirty="0"/>
              <a:t>With bank debt, could do “road show” for the public debt</a:t>
            </a:r>
          </a:p>
          <a:p>
            <a:pPr marL="342900" indent="-342900">
              <a:lnSpc>
                <a:spcPct val="80000"/>
              </a:lnSpc>
            </a:pPr>
            <a:r>
              <a:rPr lang="en-US" altLang="en-US" sz="1600" dirty="0"/>
              <a:t>Because of favorable response in bond market, raised more than expected from banks and used $450 million in bank debt.</a:t>
            </a:r>
          </a:p>
          <a:p>
            <a:pPr marL="342900" indent="-342900">
              <a:lnSpc>
                <a:spcPct val="80000"/>
              </a:lnSpc>
            </a:pPr>
            <a:r>
              <a:rPr lang="en-US" altLang="en-US" sz="1600" dirty="0"/>
              <a:t>Tranches of public debt</a:t>
            </a:r>
          </a:p>
          <a:p>
            <a:pPr marL="742950" lvl="1" indent="-285750">
              <a:lnSpc>
                <a:spcPct val="80000"/>
              </a:lnSpc>
            </a:pPr>
            <a:r>
              <a:rPr lang="en-US" altLang="en-US" sz="1600" dirty="0"/>
              <a:t>$300 million 12-year maturity at 130 over treasuries (7.63%)</a:t>
            </a:r>
          </a:p>
          <a:p>
            <a:pPr marL="742950" lvl="1" indent="-285750">
              <a:lnSpc>
                <a:spcPct val="80000"/>
              </a:lnSpc>
            </a:pPr>
            <a:r>
              <a:rPr lang="en-US" altLang="en-US" sz="1600" dirty="0"/>
              <a:t>$625 million 20-year maturity at 145 over treasuries (8.22%)</a:t>
            </a:r>
          </a:p>
          <a:p>
            <a:pPr marL="742950" lvl="1" indent="-285750">
              <a:lnSpc>
                <a:spcPct val="80000"/>
              </a:lnSpc>
            </a:pPr>
            <a:r>
              <a:rPr lang="en-US" altLang="en-US" sz="1600" dirty="0"/>
              <a:t>$75 million 25-year bullet bonds at 160 over treasuries (8.73%)</a:t>
            </a:r>
          </a:p>
          <a:p>
            <a:pPr marL="342900" indent="-342900">
              <a:lnSpc>
                <a:spcPct val="80000"/>
              </a:lnSpc>
            </a:pPr>
            <a:r>
              <a:rPr lang="en-US" altLang="en-US" sz="1600" dirty="0"/>
              <a:t>Tranches of bank debt</a:t>
            </a:r>
          </a:p>
          <a:p>
            <a:pPr marL="742950" lvl="1" indent="-285750">
              <a:lnSpc>
                <a:spcPct val="80000"/>
              </a:lnSpc>
            </a:pPr>
            <a:r>
              <a:rPr lang="en-US" altLang="en-US" sz="1600" dirty="0"/>
              <a:t>$200 million 14-year maturity at 220 basis points</a:t>
            </a:r>
          </a:p>
          <a:p>
            <a:pPr marL="742950" lvl="1" indent="-285750">
              <a:lnSpc>
                <a:spcPct val="80000"/>
              </a:lnSpc>
            </a:pPr>
            <a:r>
              <a:rPr lang="en-US" altLang="en-US" sz="1600" dirty="0"/>
              <a:t>$250 million 12-year maturity at 208 basis points.</a:t>
            </a:r>
          </a:p>
          <a:p>
            <a:pPr marL="342900" indent="-342900">
              <a:lnSpc>
                <a:spcPct val="80000"/>
              </a:lnSpc>
            </a:pPr>
            <a:r>
              <a:rPr lang="en-US" altLang="en-US" sz="1600" dirty="0"/>
              <a:t>Bonds purchased by investment advisors, insurance companies, mutual funds, pension funds and individuals.</a:t>
            </a:r>
          </a:p>
        </p:txBody>
      </p:sp>
      <p:sp>
        <p:nvSpPr>
          <p:cNvPr id="2" name="TextBox 1">
            <a:extLst>
              <a:ext uri="{FF2B5EF4-FFF2-40B4-BE49-F238E27FC236}">
                <a16:creationId xmlns:a16="http://schemas.microsoft.com/office/drawing/2014/main" id="{C051A7A8-A3F1-C73B-873B-A738C973F25C}"/>
              </a:ext>
            </a:extLst>
          </p:cNvPr>
          <p:cNvSpPr txBox="1"/>
          <p:nvPr/>
        </p:nvSpPr>
        <p:spPr>
          <a:xfrm>
            <a:off x="3465843" y="4979449"/>
            <a:ext cx="5434641" cy="923330"/>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Questions: What made the debt successful. Was project finance necessary; could the project work without project finance. </a:t>
            </a:r>
          </a:p>
        </p:txBody>
      </p:sp>
      <p:sp>
        <p:nvSpPr>
          <p:cNvPr id="3" name="Slide Number Placeholder 2">
            <a:extLst>
              <a:ext uri="{FF2B5EF4-FFF2-40B4-BE49-F238E27FC236}">
                <a16:creationId xmlns:a16="http://schemas.microsoft.com/office/drawing/2014/main" id="{897D9838-3E00-27BB-0076-CD1A47EE3DD5}"/>
              </a:ext>
            </a:extLst>
          </p:cNvPr>
          <p:cNvSpPr>
            <a:spLocks noGrp="1"/>
          </p:cNvSpPr>
          <p:nvPr>
            <p:ph type="sldNum" sz="quarter" idx="12"/>
          </p:nvPr>
        </p:nvSpPr>
        <p:spPr/>
        <p:txBody>
          <a:bodyPr/>
          <a:lstStyle/>
          <a:p>
            <a:fld id="{EB241CD2-1E45-42A3-B213-66A034DF9A3B}" type="slidenum">
              <a:rPr lang="en-GB" smtClean="0"/>
              <a:t>118</a:t>
            </a:fld>
            <a:endParaRPr lang="en-GB" dirty="0"/>
          </a:p>
        </p:txBody>
      </p:sp>
    </p:spTree>
    <p:extLst>
      <p:ext uri="{BB962C8B-B14F-4D97-AF65-F5344CB8AC3E}">
        <p14:creationId xmlns:p14="http://schemas.microsoft.com/office/powerpoint/2010/main" val="6059199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9E8C-8696-74E3-8055-F6BBC8E40139}"/>
              </a:ext>
            </a:extLst>
          </p:cNvPr>
          <p:cNvSpPr>
            <a:spLocks noGrp="1"/>
          </p:cNvSpPr>
          <p:nvPr>
            <p:ph type="title"/>
          </p:nvPr>
        </p:nvSpPr>
        <p:spPr/>
        <p:txBody>
          <a:bodyPr/>
          <a:lstStyle/>
          <a:p>
            <a:r>
              <a:rPr lang="en-US"/>
              <a:t>Post Construction – What to Compute</a:t>
            </a:r>
          </a:p>
        </p:txBody>
      </p:sp>
      <p:sp>
        <p:nvSpPr>
          <p:cNvPr id="3" name="Content Placeholder 2">
            <a:extLst>
              <a:ext uri="{FF2B5EF4-FFF2-40B4-BE49-F238E27FC236}">
                <a16:creationId xmlns:a16="http://schemas.microsoft.com/office/drawing/2014/main" id="{BB45930C-AEE8-ACF4-933A-743E1867A283}"/>
              </a:ext>
            </a:extLst>
          </p:cNvPr>
          <p:cNvSpPr>
            <a:spLocks noGrp="1"/>
          </p:cNvSpPr>
          <p:nvPr>
            <p:ph idx="1"/>
          </p:nvPr>
        </p:nvSpPr>
        <p:spPr>
          <a:xfrm>
            <a:off x="266700" y="1198744"/>
            <a:ext cx="3981448" cy="4729914"/>
          </a:xfrm>
        </p:spPr>
        <p:txBody>
          <a:bodyPr/>
          <a:lstStyle/>
          <a:p>
            <a:r>
              <a:rPr lang="en-US" dirty="0"/>
              <a:t>Convert to financial model</a:t>
            </a:r>
          </a:p>
          <a:p>
            <a:pPr algn="l"/>
            <a:r>
              <a:rPr lang="en-US" dirty="0"/>
              <a:t>Historic oil price comparison</a:t>
            </a:r>
          </a:p>
          <a:p>
            <a:endParaRPr lang="en-US" dirty="0"/>
          </a:p>
        </p:txBody>
      </p:sp>
      <p:pic>
        <p:nvPicPr>
          <p:cNvPr id="6" name="Picture 5">
            <a:extLst>
              <a:ext uri="{FF2B5EF4-FFF2-40B4-BE49-F238E27FC236}">
                <a16:creationId xmlns:a16="http://schemas.microsoft.com/office/drawing/2014/main" id="{3404E28C-266A-7B6F-AA50-04033E5C8D72}"/>
              </a:ext>
            </a:extLst>
          </p:cNvPr>
          <p:cNvPicPr>
            <a:picLocks noChangeAspect="1"/>
          </p:cNvPicPr>
          <p:nvPr/>
        </p:nvPicPr>
        <p:blipFill>
          <a:blip r:embed="rId2"/>
          <a:stretch>
            <a:fillRect/>
          </a:stretch>
        </p:blipFill>
        <p:spPr>
          <a:xfrm>
            <a:off x="4248148" y="929342"/>
            <a:ext cx="5907533" cy="5174232"/>
          </a:xfrm>
          <a:prstGeom prst="rect">
            <a:avLst/>
          </a:prstGeom>
        </p:spPr>
      </p:pic>
      <p:sp>
        <p:nvSpPr>
          <p:cNvPr id="5" name="Slide Number Placeholder 4">
            <a:extLst>
              <a:ext uri="{FF2B5EF4-FFF2-40B4-BE49-F238E27FC236}">
                <a16:creationId xmlns:a16="http://schemas.microsoft.com/office/drawing/2014/main" id="{8E750958-4A01-0E18-D13F-209F7DBCE649}"/>
              </a:ext>
            </a:extLst>
          </p:cNvPr>
          <p:cNvSpPr>
            <a:spLocks noGrp="1"/>
          </p:cNvSpPr>
          <p:nvPr>
            <p:ph type="sldNum" sz="quarter" idx="12"/>
          </p:nvPr>
        </p:nvSpPr>
        <p:spPr/>
        <p:txBody>
          <a:bodyPr/>
          <a:lstStyle/>
          <a:p>
            <a:fld id="{EB241CD2-1E45-42A3-B213-66A034DF9A3B}" type="slidenum">
              <a:rPr lang="en-GB" smtClean="0"/>
              <a:t>119</a:t>
            </a:fld>
            <a:endParaRPr lang="en-GB" dirty="0"/>
          </a:p>
        </p:txBody>
      </p:sp>
    </p:spTree>
    <p:extLst>
      <p:ext uri="{BB962C8B-B14F-4D97-AF65-F5344CB8AC3E}">
        <p14:creationId xmlns:p14="http://schemas.microsoft.com/office/powerpoint/2010/main" val="2884634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8A68-0657-2D41-A5D0-C2166372B22F}"/>
              </a:ext>
            </a:extLst>
          </p:cNvPr>
          <p:cNvSpPr>
            <a:spLocks noGrp="1"/>
          </p:cNvSpPr>
          <p:nvPr>
            <p:ph type="title"/>
          </p:nvPr>
        </p:nvSpPr>
        <p:spPr/>
        <p:txBody>
          <a:bodyPr>
            <a:normAutofit/>
          </a:bodyPr>
          <a:lstStyle/>
          <a:p>
            <a:r>
              <a:rPr lang="en-US"/>
              <a:t>Project Finance Importance in Economy and Society</a:t>
            </a:r>
          </a:p>
        </p:txBody>
      </p:sp>
      <p:sp>
        <p:nvSpPr>
          <p:cNvPr id="3" name="Content Placeholder 2">
            <a:extLst>
              <a:ext uri="{FF2B5EF4-FFF2-40B4-BE49-F238E27FC236}">
                <a16:creationId xmlns:a16="http://schemas.microsoft.com/office/drawing/2014/main" id="{50EA9E49-0E94-8B4E-F71D-0892DEE07AF5}"/>
              </a:ext>
            </a:extLst>
          </p:cNvPr>
          <p:cNvSpPr>
            <a:spLocks noGrp="1"/>
          </p:cNvSpPr>
          <p:nvPr>
            <p:ph idx="1"/>
          </p:nvPr>
        </p:nvSpPr>
        <p:spPr/>
        <p:txBody>
          <a:bodyPr>
            <a:normAutofit lnSpcReduction="10000"/>
          </a:bodyPr>
          <a:lstStyle/>
          <a:p>
            <a:pPr algn="l"/>
            <a:r>
              <a:rPr lang="en-US" sz="2400" dirty="0"/>
              <a:t>Why Project Finance is so Unique Compared to Government Ownership, Cost Plus Regulation or Corporate Finance</a:t>
            </a:r>
          </a:p>
          <a:p>
            <a:pPr algn="l"/>
            <a:r>
              <a:rPr lang="en-US" sz="2400" dirty="0"/>
              <a:t>“…the manner in which contracts designed by governments purposely impose risks on private companies to encourage efficient investments; the manner by which bidding programs in project finance are used to discover the cost of capital; the manner by which bankers and other lenders verify the viability of projects; and the way governments can study the impacts externalities related to projects provides a unique and effective way to make crucial investments in an economy.”</a:t>
            </a:r>
          </a:p>
          <a:p>
            <a:pPr algn="l"/>
            <a:r>
              <a:rPr lang="en-US" sz="2400" dirty="0"/>
              <a:t>This contract and financing structure can be better than alternatives  without private investment i.e., government ownership or companies with cost plus regulation. It is also a better way to structure long-term investments that have no government involvement which will likely have a higher cost of crucial services to consumers. </a:t>
            </a:r>
          </a:p>
        </p:txBody>
      </p:sp>
      <p:sp>
        <p:nvSpPr>
          <p:cNvPr id="5" name="Slide Number Placeholder 4">
            <a:extLst>
              <a:ext uri="{FF2B5EF4-FFF2-40B4-BE49-F238E27FC236}">
                <a16:creationId xmlns:a16="http://schemas.microsoft.com/office/drawing/2014/main" id="{03D586CC-7F7A-BCA3-BF05-364B47EDFB1D}"/>
              </a:ext>
            </a:extLst>
          </p:cNvPr>
          <p:cNvSpPr>
            <a:spLocks noGrp="1"/>
          </p:cNvSpPr>
          <p:nvPr>
            <p:ph type="sldNum" sz="quarter" idx="12"/>
          </p:nvPr>
        </p:nvSpPr>
        <p:spPr/>
        <p:txBody>
          <a:bodyPr/>
          <a:lstStyle/>
          <a:p>
            <a:fld id="{EB241CD2-1E45-42A3-B213-66A034DF9A3B}" type="slidenum">
              <a:rPr lang="en-GB" smtClean="0"/>
              <a:t>12</a:t>
            </a:fld>
            <a:endParaRPr lang="en-GB" dirty="0"/>
          </a:p>
        </p:txBody>
      </p:sp>
    </p:spTree>
    <p:extLst>
      <p:ext uri="{BB962C8B-B14F-4D97-AF65-F5344CB8AC3E}">
        <p14:creationId xmlns:p14="http://schemas.microsoft.com/office/powerpoint/2010/main" val="27467612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7FC16D8-7943-9820-EE81-7890239FC747}"/>
              </a:ext>
            </a:extLst>
          </p:cNvPr>
          <p:cNvSpPr>
            <a:spLocks noGrp="1" noChangeArrowheads="1"/>
          </p:cNvSpPr>
          <p:nvPr>
            <p:ph type="title"/>
          </p:nvPr>
        </p:nvSpPr>
        <p:spPr/>
        <p:txBody>
          <a:bodyPr>
            <a:normAutofit/>
          </a:bodyPr>
          <a:lstStyle/>
          <a:p>
            <a:r>
              <a:rPr lang="en-US" altLang="en-US"/>
              <a:t>Petrozuata Won the Academy Award of Project Finance</a:t>
            </a:r>
          </a:p>
        </p:txBody>
      </p:sp>
      <p:sp>
        <p:nvSpPr>
          <p:cNvPr id="15363" name="Rectangle 3">
            <a:extLst>
              <a:ext uri="{FF2B5EF4-FFF2-40B4-BE49-F238E27FC236}">
                <a16:creationId xmlns:a16="http://schemas.microsoft.com/office/drawing/2014/main" id="{95205C15-9AF9-A42F-5235-96609544C99A}"/>
              </a:ext>
            </a:extLst>
          </p:cNvPr>
          <p:cNvSpPr>
            <a:spLocks noGrp="1" noChangeArrowheads="1"/>
          </p:cNvSpPr>
          <p:nvPr>
            <p:ph idx="1"/>
          </p:nvPr>
        </p:nvSpPr>
        <p:spPr>
          <a:xfrm>
            <a:off x="406401" y="1209675"/>
            <a:ext cx="6070600" cy="4693104"/>
          </a:xfrm>
        </p:spPr>
        <p:txBody>
          <a:bodyPr>
            <a:normAutofit/>
          </a:bodyPr>
          <a:lstStyle/>
          <a:p>
            <a:r>
              <a:rPr lang="en-US" altLang="en-US" sz="1500" dirty="0"/>
              <a:t>1997 Americas Project Finance Deal of the Year (</a:t>
            </a:r>
            <a:r>
              <a:rPr lang="en-US" altLang="en-US" sz="1500" i="1" dirty="0"/>
              <a:t>IFLR</a:t>
            </a:r>
            <a:r>
              <a:rPr lang="en-US" altLang="en-US" sz="1500" dirty="0"/>
              <a:t>) </a:t>
            </a:r>
          </a:p>
          <a:p>
            <a:r>
              <a:rPr lang="en-US" altLang="en-US" sz="1500" dirty="0"/>
              <a:t>1997 Project Finance Deals of the Year (</a:t>
            </a:r>
            <a:r>
              <a:rPr lang="en-US" altLang="en-US" sz="1500" i="1" dirty="0"/>
              <a:t>Institutional Investor</a:t>
            </a:r>
            <a:r>
              <a:rPr lang="en-US" altLang="en-US" sz="1500" dirty="0"/>
              <a:t>) </a:t>
            </a:r>
          </a:p>
          <a:p>
            <a:r>
              <a:rPr lang="en-US" altLang="en-US" sz="1500" dirty="0"/>
              <a:t>1997 Americas Oil &amp; Gas/Petrochemicals Deal of the Year (</a:t>
            </a:r>
            <a:r>
              <a:rPr lang="en-US" altLang="en-US" sz="1500" i="1" dirty="0"/>
              <a:t>PFI</a:t>
            </a:r>
            <a:r>
              <a:rPr lang="en-US" altLang="en-US" sz="1500" dirty="0"/>
              <a:t>)</a:t>
            </a:r>
          </a:p>
          <a:p>
            <a:r>
              <a:rPr lang="en-US" altLang="en-US" sz="1500" dirty="0"/>
              <a:t>The project is a stunning achievement for the sponsors and for Venezuela” (Oil and Gas Journal)</a:t>
            </a:r>
          </a:p>
          <a:p>
            <a:pPr algn="l"/>
            <a:r>
              <a:rPr lang="en-US" altLang="en-US" sz="1500" dirty="0"/>
              <a:t>“The deal attracted rave reviews across the project finance industry.  Scores of bankers not even involved in the deal refer to it as the best ever done in project finance” (Euro week)</a:t>
            </a:r>
          </a:p>
          <a:p>
            <a:pPr algn="l"/>
            <a:r>
              <a:rPr lang="en-US" altLang="en-US" sz="1500" dirty="0"/>
              <a:t>“</a:t>
            </a:r>
            <a:r>
              <a:rPr lang="en-US" altLang="en-US" sz="1500" dirty="0" err="1"/>
              <a:t>Petrozuata’s</a:t>
            </a:r>
            <a:r>
              <a:rPr lang="en-US" altLang="en-US" sz="1500" dirty="0"/>
              <a:t> feat in raising funds is nothing short of amazing.  In terms of the amounts taken from both the bank and bond markets, the tenors achieved, pricing and the structure of the project itself, the package has no parallel (IFR)</a:t>
            </a:r>
          </a:p>
          <a:p>
            <a:pPr algn="l"/>
            <a:r>
              <a:rPr lang="en-US" altLang="en-US" sz="1500" dirty="0"/>
              <a:t>“</a:t>
            </a:r>
            <a:r>
              <a:rPr lang="en-US" altLang="en-US" sz="1500" dirty="0" err="1"/>
              <a:t>Petrozuata</a:t>
            </a:r>
            <a:r>
              <a:rPr lang="en-US" altLang="en-US" sz="1500" dirty="0"/>
              <a:t> Finance … bulldozed over previous boundaries for bond maturities and deal size in the Rule 144A market, showcasing the growing ability of stronger-rated credits to borrow without political risk insurance. </a:t>
            </a:r>
          </a:p>
        </p:txBody>
      </p:sp>
      <p:pic>
        <p:nvPicPr>
          <p:cNvPr id="6" name="Content Placeholder 5">
            <a:extLst>
              <a:ext uri="{FF2B5EF4-FFF2-40B4-BE49-F238E27FC236}">
                <a16:creationId xmlns:a16="http://schemas.microsoft.com/office/drawing/2014/main" id="{CD602584-135C-43DF-974D-4BD485625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5435" y="2319507"/>
            <a:ext cx="4224565" cy="2376318"/>
          </a:xfrm>
          <a:prstGeom prst="rect">
            <a:avLst/>
          </a:prstGeom>
        </p:spPr>
      </p:pic>
      <p:sp>
        <p:nvSpPr>
          <p:cNvPr id="2" name="Slide Number Placeholder 1">
            <a:extLst>
              <a:ext uri="{FF2B5EF4-FFF2-40B4-BE49-F238E27FC236}">
                <a16:creationId xmlns:a16="http://schemas.microsoft.com/office/drawing/2014/main" id="{B9809541-73A4-C972-DFAE-73E74DAF3892}"/>
              </a:ext>
            </a:extLst>
          </p:cNvPr>
          <p:cNvSpPr>
            <a:spLocks noGrp="1"/>
          </p:cNvSpPr>
          <p:nvPr>
            <p:ph type="sldNum" sz="quarter" idx="12"/>
          </p:nvPr>
        </p:nvSpPr>
        <p:spPr/>
        <p:txBody>
          <a:bodyPr/>
          <a:lstStyle/>
          <a:p>
            <a:fld id="{EB241CD2-1E45-42A3-B213-66A034DF9A3B}" type="slidenum">
              <a:rPr lang="en-GB" smtClean="0"/>
              <a:t>120</a:t>
            </a:fld>
            <a:endParaRPr lang="en-GB" dirty="0"/>
          </a:p>
        </p:txBody>
      </p:sp>
    </p:spTree>
    <p:extLst>
      <p:ext uri="{BB962C8B-B14F-4D97-AF65-F5344CB8AC3E}">
        <p14:creationId xmlns:p14="http://schemas.microsoft.com/office/powerpoint/2010/main" val="12957571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93C1-2290-A41F-90AD-98247918A6E0}"/>
              </a:ext>
            </a:extLst>
          </p:cNvPr>
          <p:cNvSpPr>
            <a:spLocks noGrp="1"/>
          </p:cNvSpPr>
          <p:nvPr>
            <p:ph type="title"/>
          </p:nvPr>
        </p:nvSpPr>
        <p:spPr/>
        <p:txBody>
          <a:bodyPr/>
          <a:lstStyle/>
          <a:p>
            <a:r>
              <a:rPr lang="en-US"/>
              <a:t>Article on Project</a:t>
            </a:r>
          </a:p>
        </p:txBody>
      </p:sp>
      <p:pic>
        <p:nvPicPr>
          <p:cNvPr id="6" name="Picture 5">
            <a:extLst>
              <a:ext uri="{FF2B5EF4-FFF2-40B4-BE49-F238E27FC236}">
                <a16:creationId xmlns:a16="http://schemas.microsoft.com/office/drawing/2014/main" id="{7BA8AD06-9A53-4EC9-ACCA-F4218EEED419}"/>
              </a:ext>
            </a:extLst>
          </p:cNvPr>
          <p:cNvPicPr>
            <a:picLocks noChangeAspect="1"/>
          </p:cNvPicPr>
          <p:nvPr/>
        </p:nvPicPr>
        <p:blipFill>
          <a:blip r:embed="rId2"/>
          <a:stretch>
            <a:fillRect/>
          </a:stretch>
        </p:blipFill>
        <p:spPr>
          <a:xfrm>
            <a:off x="3077293" y="1042431"/>
            <a:ext cx="5661811" cy="5033440"/>
          </a:xfrm>
          <a:prstGeom prst="rect">
            <a:avLst/>
          </a:prstGeom>
        </p:spPr>
      </p:pic>
      <p:sp>
        <p:nvSpPr>
          <p:cNvPr id="5" name="Slide Number Placeholder 4">
            <a:extLst>
              <a:ext uri="{FF2B5EF4-FFF2-40B4-BE49-F238E27FC236}">
                <a16:creationId xmlns:a16="http://schemas.microsoft.com/office/drawing/2014/main" id="{598208CF-3284-3617-97B6-64075CFE7CD4}"/>
              </a:ext>
            </a:extLst>
          </p:cNvPr>
          <p:cNvSpPr>
            <a:spLocks noGrp="1"/>
          </p:cNvSpPr>
          <p:nvPr>
            <p:ph type="sldNum" sz="quarter" idx="12"/>
          </p:nvPr>
        </p:nvSpPr>
        <p:spPr/>
        <p:txBody>
          <a:bodyPr/>
          <a:lstStyle/>
          <a:p>
            <a:fld id="{EB241CD2-1E45-42A3-B213-66A034DF9A3B}" type="slidenum">
              <a:rPr lang="en-GB" smtClean="0"/>
              <a:t>121</a:t>
            </a:fld>
            <a:endParaRPr lang="en-GB" dirty="0"/>
          </a:p>
        </p:txBody>
      </p:sp>
    </p:spTree>
    <p:extLst>
      <p:ext uri="{BB962C8B-B14F-4D97-AF65-F5344CB8AC3E}">
        <p14:creationId xmlns:p14="http://schemas.microsoft.com/office/powerpoint/2010/main" val="11269835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ACC7-1F24-8570-D166-821D653CF480}"/>
              </a:ext>
            </a:extLst>
          </p:cNvPr>
          <p:cNvSpPr>
            <a:spLocks noGrp="1"/>
          </p:cNvSpPr>
          <p:nvPr>
            <p:ph type="title"/>
          </p:nvPr>
        </p:nvSpPr>
        <p:spPr/>
        <p:txBody>
          <a:bodyPr/>
          <a:lstStyle/>
          <a:p>
            <a:r>
              <a:rPr lang="en-US"/>
              <a:t>Teaching Note</a:t>
            </a:r>
          </a:p>
        </p:txBody>
      </p:sp>
      <p:pic>
        <p:nvPicPr>
          <p:cNvPr id="6" name="Picture 5">
            <a:extLst>
              <a:ext uri="{FF2B5EF4-FFF2-40B4-BE49-F238E27FC236}">
                <a16:creationId xmlns:a16="http://schemas.microsoft.com/office/drawing/2014/main" id="{989BEEC8-EC2E-3CF4-1EC4-0E1D952499EC}"/>
              </a:ext>
            </a:extLst>
          </p:cNvPr>
          <p:cNvPicPr>
            <a:picLocks noChangeAspect="1"/>
          </p:cNvPicPr>
          <p:nvPr/>
        </p:nvPicPr>
        <p:blipFill>
          <a:blip r:embed="rId2"/>
          <a:stretch>
            <a:fillRect/>
          </a:stretch>
        </p:blipFill>
        <p:spPr>
          <a:xfrm>
            <a:off x="3033323" y="1029201"/>
            <a:ext cx="6125354" cy="4886344"/>
          </a:xfrm>
          <a:prstGeom prst="rect">
            <a:avLst/>
          </a:prstGeom>
        </p:spPr>
      </p:pic>
      <p:sp>
        <p:nvSpPr>
          <p:cNvPr id="5" name="Slide Number Placeholder 4">
            <a:extLst>
              <a:ext uri="{FF2B5EF4-FFF2-40B4-BE49-F238E27FC236}">
                <a16:creationId xmlns:a16="http://schemas.microsoft.com/office/drawing/2014/main" id="{6783FFD7-EA47-9D0A-D699-461B6E224C94}"/>
              </a:ext>
            </a:extLst>
          </p:cNvPr>
          <p:cNvSpPr>
            <a:spLocks noGrp="1"/>
          </p:cNvSpPr>
          <p:nvPr>
            <p:ph type="sldNum" sz="quarter" idx="12"/>
          </p:nvPr>
        </p:nvSpPr>
        <p:spPr/>
        <p:txBody>
          <a:bodyPr/>
          <a:lstStyle/>
          <a:p>
            <a:fld id="{EB241CD2-1E45-42A3-B213-66A034DF9A3B}" type="slidenum">
              <a:rPr lang="en-GB" smtClean="0"/>
              <a:t>122</a:t>
            </a:fld>
            <a:endParaRPr lang="en-GB" dirty="0"/>
          </a:p>
        </p:txBody>
      </p:sp>
    </p:spTree>
    <p:extLst>
      <p:ext uri="{BB962C8B-B14F-4D97-AF65-F5344CB8AC3E}">
        <p14:creationId xmlns:p14="http://schemas.microsoft.com/office/powerpoint/2010/main" val="1077574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a:t>In practice there is no CAPM and certainly no un-levering and re-levering of Beta (see the discussion at the end).  </a:t>
            </a:r>
          </a:p>
          <a:p>
            <a:pPr algn="l"/>
            <a:r>
              <a:rPr lang="en-US"/>
              <a:t>In practice, equity IRR is used rather than project IRR as a target (this makes sense in theory as project finance implicitly adjusts for risk</a:t>
            </a:r>
          </a:p>
          <a:p>
            <a:pPr algn="l"/>
            <a:r>
              <a:rPr lang="en-US"/>
              <a:t>In practice,  and there are general standards for target IRR on buying and selling of projects. These standards have change over time. Pre-Covid for projects in Europe with a few years of history, equity IRR targets were as low as 4%.</a:t>
            </a:r>
          </a:p>
          <a:p>
            <a:pPr algn="l"/>
            <a:endParaRPr lang="en-US"/>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918340" y="3576842"/>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6958148" y="3802925"/>
            <a:ext cx="3276878" cy="1131079"/>
          </a:xfrm>
          <a:prstGeom prst="rect">
            <a:avLst/>
          </a:prstGeom>
          <a:solidFill>
            <a:srgbClr val="FFFF00"/>
          </a:solidFill>
        </p:spPr>
        <p:txBody>
          <a:bodyPr wrap="square" rtlCol="0">
            <a:spAutoFit/>
          </a:bodyPr>
          <a:lstStyle/>
          <a:p>
            <a:r>
              <a:rPr lang="en-US" sz="1350"/>
              <a:t>I have been told stories of insurance company executives and pension plan managers going around Europe holding suitcases of cash to buy solar and wind projects with operating history.</a:t>
            </a:r>
          </a:p>
        </p:txBody>
      </p:sp>
      <p:sp>
        <p:nvSpPr>
          <p:cNvPr id="5" name="Slide Number Placeholder 4">
            <a:extLst>
              <a:ext uri="{FF2B5EF4-FFF2-40B4-BE49-F238E27FC236}">
                <a16:creationId xmlns:a16="http://schemas.microsoft.com/office/drawing/2014/main" id="{46CC01BB-4451-42DD-2A4D-D0815B834C6D}"/>
              </a:ext>
            </a:extLst>
          </p:cNvPr>
          <p:cNvSpPr>
            <a:spLocks noGrp="1"/>
          </p:cNvSpPr>
          <p:nvPr>
            <p:ph type="sldNum" sz="quarter" idx="12"/>
          </p:nvPr>
        </p:nvSpPr>
        <p:spPr/>
        <p:txBody>
          <a:bodyPr/>
          <a:lstStyle/>
          <a:p>
            <a:fld id="{EB241CD2-1E45-42A3-B213-66A034DF9A3B}" type="slidenum">
              <a:rPr lang="en-GB" smtClean="0"/>
              <a:t>123</a:t>
            </a:fld>
            <a:endParaRPr lang="en-GB" dirty="0"/>
          </a:p>
        </p:txBody>
      </p:sp>
    </p:spTree>
    <p:extLst>
      <p:ext uri="{BB962C8B-B14F-4D97-AF65-F5344CB8AC3E}">
        <p14:creationId xmlns:p14="http://schemas.microsoft.com/office/powerpoint/2010/main" val="42888503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AECA7D7-69CA-DA23-D879-2A74D90C2A46}"/>
              </a:ext>
            </a:extLst>
          </p:cNvPr>
          <p:cNvSpPr>
            <a:spLocks noGrp="1" noChangeArrowheads="1"/>
          </p:cNvSpPr>
          <p:nvPr>
            <p:ph type="title"/>
          </p:nvPr>
        </p:nvSpPr>
        <p:spPr/>
        <p:txBody>
          <a:bodyPr/>
          <a:lstStyle/>
          <a:p>
            <a:r>
              <a:rPr lang="en-US" altLang="en-US"/>
              <a:t>Fitch Downgrade in 2006</a:t>
            </a:r>
          </a:p>
        </p:txBody>
      </p:sp>
      <p:sp>
        <p:nvSpPr>
          <p:cNvPr id="33795" name="Rectangle 3">
            <a:extLst>
              <a:ext uri="{FF2B5EF4-FFF2-40B4-BE49-F238E27FC236}">
                <a16:creationId xmlns:a16="http://schemas.microsoft.com/office/drawing/2014/main" id="{4FA25913-B12C-0764-90AD-3FFE57EFDB33}"/>
              </a:ext>
            </a:extLst>
          </p:cNvPr>
          <p:cNvSpPr>
            <a:spLocks noGrp="1" noChangeArrowheads="1"/>
          </p:cNvSpPr>
          <p:nvPr>
            <p:ph idx="1"/>
          </p:nvPr>
        </p:nvSpPr>
        <p:spPr/>
        <p:txBody>
          <a:bodyPr>
            <a:normAutofit/>
          </a:bodyPr>
          <a:lstStyle/>
          <a:p>
            <a:pPr algn="l">
              <a:lnSpc>
                <a:spcPct val="80000"/>
              </a:lnSpc>
            </a:pPr>
            <a:r>
              <a:rPr lang="en-US" altLang="en-US" sz="1800" dirty="0"/>
              <a:t>NEW YORK--(BUSINESS WIRE)--May 11, 2006--Fitch has downgraded to 'B+' from 'BB' the ratings that apply to four Venezuelan heavy oil strategic associations: </a:t>
            </a:r>
            <a:r>
              <a:rPr lang="en-US" altLang="en-US" sz="1800" dirty="0" err="1"/>
              <a:t>Petrozuata</a:t>
            </a:r>
            <a:r>
              <a:rPr lang="en-US" altLang="en-US" sz="1800" dirty="0"/>
              <a:t>, Cerro Negro, </a:t>
            </a:r>
            <a:r>
              <a:rPr lang="en-US" altLang="en-US" sz="1800" dirty="0" err="1"/>
              <a:t>Sincor</a:t>
            </a:r>
            <a:r>
              <a:rPr lang="en-US" altLang="en-US" sz="1800" dirty="0"/>
              <a:t>, and </a:t>
            </a:r>
            <a:r>
              <a:rPr lang="en-US" altLang="en-US" sz="1800" dirty="0" err="1"/>
              <a:t>Hamaca</a:t>
            </a:r>
            <a:r>
              <a:rPr lang="en-US" altLang="en-US" sz="1800" dirty="0"/>
              <a:t>. The ratings are placed on Rating Watch Negative.</a:t>
            </a:r>
          </a:p>
          <a:p>
            <a:pPr algn="l">
              <a:lnSpc>
                <a:spcPct val="80000"/>
              </a:lnSpc>
            </a:pPr>
            <a:r>
              <a:rPr lang="en-US" altLang="en-US" sz="1800" dirty="0"/>
              <a:t>The National Assembly amended the organic hydrocarbons law to impose a new oil extraction tax of 33.33%. The tax is calculated on the same basis as the oil royalty, and the royalty of 16.66% that applies to the strategic associations is deducted from the tax. Effectively, remittances payable to the government on the value of crude at the well head are doubled. Royalties were previously raised ahead of expectations in 2004 from a preferential rate of 1% to 16.66% in 2004. The agreed 1% rate was adopted in the 1990s to incentivize private development of the Orinoco Basin reserves at a time of prolonged weakness in oil prices and in recognition of Venezuela's need to improve its oil producing infrastructure.</a:t>
            </a:r>
          </a:p>
          <a:p>
            <a:pPr algn="l">
              <a:lnSpc>
                <a:spcPct val="80000"/>
              </a:lnSpc>
            </a:pPr>
            <a:r>
              <a:rPr lang="en-US" altLang="en-US" sz="1800" dirty="0"/>
              <a:t>The government has also announced its intention of increasing from 34% to 50% the corporate income tax applicable to the strategic associations. Fitch anticipates that the much heavier royalty and tax burdens combined with the deleterious effect of persistent double-digit inflation in Venezuela will substantially diminish cash flows available for debt service. In its oil price deck, Fitch expects a gradual return to the long-term historical average in the mid-US$20s per barrel for West Texas Intermediate by 2009. Despite the operational success of the projects and the benefit of unexpectedly high oil prices, royalty and tax remittances reduced project revenue in 2005 by an average of 40% from 2004. </a:t>
            </a:r>
          </a:p>
        </p:txBody>
      </p:sp>
      <p:sp>
        <p:nvSpPr>
          <p:cNvPr id="2" name="Slide Number Placeholder 1">
            <a:extLst>
              <a:ext uri="{FF2B5EF4-FFF2-40B4-BE49-F238E27FC236}">
                <a16:creationId xmlns:a16="http://schemas.microsoft.com/office/drawing/2014/main" id="{A9449D66-EE52-A271-A647-90BF082B7F80}"/>
              </a:ext>
            </a:extLst>
          </p:cNvPr>
          <p:cNvSpPr>
            <a:spLocks noGrp="1"/>
          </p:cNvSpPr>
          <p:nvPr>
            <p:ph type="sldNum" sz="quarter" idx="12"/>
          </p:nvPr>
        </p:nvSpPr>
        <p:spPr/>
        <p:txBody>
          <a:bodyPr/>
          <a:lstStyle/>
          <a:p>
            <a:fld id="{EB241CD2-1E45-42A3-B213-66A034DF9A3B}" type="slidenum">
              <a:rPr lang="en-GB" smtClean="0"/>
              <a:t>124</a:t>
            </a:fld>
            <a:endParaRPr lang="en-GB" dirty="0"/>
          </a:p>
        </p:txBody>
      </p:sp>
    </p:spTree>
    <p:extLst>
      <p:ext uri="{BB962C8B-B14F-4D97-AF65-F5344CB8AC3E}">
        <p14:creationId xmlns:p14="http://schemas.microsoft.com/office/powerpoint/2010/main" val="27185810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68A7-6D7D-B955-F50F-DCA96134E080}"/>
              </a:ext>
            </a:extLst>
          </p:cNvPr>
          <p:cNvSpPr>
            <a:spLocks noGrp="1"/>
          </p:cNvSpPr>
          <p:nvPr>
            <p:ph type="title"/>
          </p:nvPr>
        </p:nvSpPr>
        <p:spPr/>
        <p:txBody>
          <a:bodyPr/>
          <a:lstStyle/>
          <a:p>
            <a:r>
              <a:rPr lang="en-US"/>
              <a:t>Why did the project fail</a:t>
            </a:r>
          </a:p>
        </p:txBody>
      </p:sp>
      <p:sp>
        <p:nvSpPr>
          <p:cNvPr id="4" name="Content Placeholder 3">
            <a:extLst>
              <a:ext uri="{FF2B5EF4-FFF2-40B4-BE49-F238E27FC236}">
                <a16:creationId xmlns:a16="http://schemas.microsoft.com/office/drawing/2014/main" id="{10D69C28-0EF6-FEDF-5723-5417973C53A1}"/>
              </a:ext>
            </a:extLst>
          </p:cNvPr>
          <p:cNvSpPr>
            <a:spLocks noGrp="1"/>
          </p:cNvSpPr>
          <p:nvPr>
            <p:ph idx="1"/>
          </p:nvPr>
        </p:nvSpPr>
        <p:spPr/>
        <p:txBody>
          <a:bodyPr/>
          <a:lstStyle/>
          <a:p>
            <a:r>
              <a:rPr lang="en-US" dirty="0"/>
              <a:t>You decide</a:t>
            </a:r>
          </a:p>
          <a:p>
            <a:pPr lvl="1"/>
            <a:r>
              <a:rPr lang="en-US" sz="2000" dirty="0"/>
              <a:t>Chavez and the communists</a:t>
            </a:r>
          </a:p>
          <a:p>
            <a:pPr lvl="1"/>
            <a:r>
              <a:rPr lang="en-US" sz="2000" dirty="0"/>
              <a:t>An unreasonable allocation of equity cash flows</a:t>
            </a:r>
          </a:p>
          <a:p>
            <a:pPr lvl="1"/>
            <a:r>
              <a:rPr lang="en-US" sz="2000" dirty="0"/>
              <a:t>Contracts that did not account for changes in oil prices</a:t>
            </a:r>
          </a:p>
          <a:p>
            <a:endParaRPr lang="en-GB" dirty="0"/>
          </a:p>
        </p:txBody>
      </p:sp>
      <p:sp>
        <p:nvSpPr>
          <p:cNvPr id="5" name="Slide Number Placeholder 4">
            <a:extLst>
              <a:ext uri="{FF2B5EF4-FFF2-40B4-BE49-F238E27FC236}">
                <a16:creationId xmlns:a16="http://schemas.microsoft.com/office/drawing/2014/main" id="{1441DF06-B5F1-2D37-5BCD-2118469A5C78}"/>
              </a:ext>
            </a:extLst>
          </p:cNvPr>
          <p:cNvSpPr>
            <a:spLocks noGrp="1"/>
          </p:cNvSpPr>
          <p:nvPr>
            <p:ph type="sldNum" sz="quarter" idx="12"/>
          </p:nvPr>
        </p:nvSpPr>
        <p:spPr/>
        <p:txBody>
          <a:bodyPr/>
          <a:lstStyle/>
          <a:p>
            <a:fld id="{EB241CD2-1E45-42A3-B213-66A034DF9A3B}" type="slidenum">
              <a:rPr lang="en-GB" smtClean="0"/>
              <a:t>125</a:t>
            </a:fld>
            <a:endParaRPr lang="en-GB" dirty="0"/>
          </a:p>
        </p:txBody>
      </p:sp>
    </p:spTree>
    <p:extLst>
      <p:ext uri="{BB962C8B-B14F-4D97-AF65-F5344CB8AC3E}">
        <p14:creationId xmlns:p14="http://schemas.microsoft.com/office/powerpoint/2010/main" val="9170045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7F18-1E33-2AD8-B2BF-B7CD5E64B94A}"/>
              </a:ext>
            </a:extLst>
          </p:cNvPr>
          <p:cNvSpPr>
            <a:spLocks noGrp="1"/>
          </p:cNvSpPr>
          <p:nvPr>
            <p:ph type="title"/>
          </p:nvPr>
        </p:nvSpPr>
        <p:spPr/>
        <p:txBody>
          <a:bodyPr>
            <a:normAutofit/>
          </a:bodyPr>
          <a:lstStyle/>
          <a:p>
            <a:r>
              <a:rPr lang="en-US"/>
              <a:t>Project Participants, Risks and Contracts</a:t>
            </a:r>
          </a:p>
        </p:txBody>
      </p:sp>
      <p:sp>
        <p:nvSpPr>
          <p:cNvPr id="3" name="Content Placeholder 2">
            <a:extLst>
              <a:ext uri="{FF2B5EF4-FFF2-40B4-BE49-F238E27FC236}">
                <a16:creationId xmlns:a16="http://schemas.microsoft.com/office/drawing/2014/main" id="{2E6CDFE7-3831-6A6F-ED79-A566B496CBD6}"/>
              </a:ext>
            </a:extLst>
          </p:cNvPr>
          <p:cNvSpPr>
            <a:spLocks noGrp="1"/>
          </p:cNvSpPr>
          <p:nvPr>
            <p:ph idx="1"/>
          </p:nvPr>
        </p:nvSpPr>
        <p:spPr/>
        <p:txBody>
          <a:bodyPr>
            <a:normAutofit/>
          </a:bodyPr>
          <a:lstStyle/>
          <a:p>
            <a:r>
              <a:rPr lang="en-US" sz="1800"/>
              <a:t>Importance of Project Economics</a:t>
            </a:r>
          </a:p>
          <a:p>
            <a:r>
              <a:rPr lang="en-US" sz="1800"/>
              <a:t>Need Risk to Provide Economic Incentives</a:t>
            </a:r>
          </a:p>
          <a:p>
            <a:r>
              <a:rPr lang="en-US" sz="1800"/>
              <a:t>Different contractual relationships and how this gets reflected in a contract ; </a:t>
            </a:r>
          </a:p>
          <a:p>
            <a:r>
              <a:rPr lang="en-US" sz="1800"/>
              <a:t>Critical differences of contractual structures (Output versus Availability) </a:t>
            </a:r>
          </a:p>
          <a:p>
            <a:r>
              <a:rPr lang="en-US" sz="1800"/>
              <a:t>Does the sector mean you have a specific contractual structure? </a:t>
            </a:r>
          </a:p>
          <a:p>
            <a:r>
              <a:rPr lang="en-US" sz="1800"/>
              <a:t>Public private partnerships (PPPs) and Project Finance. Are they the same? </a:t>
            </a:r>
          </a:p>
          <a:p>
            <a:r>
              <a:rPr lang="en-US" sz="1800"/>
              <a:t>Risk transfer and the modality of contract used </a:t>
            </a:r>
          </a:p>
          <a:p>
            <a:r>
              <a:rPr lang="en-US" sz="1800"/>
              <a:t>Can contracts migrate from one for to another? </a:t>
            </a:r>
          </a:p>
          <a:p>
            <a:r>
              <a:rPr lang="en-US" sz="1800"/>
              <a:t>Avoiding renegotiations </a:t>
            </a:r>
          </a:p>
          <a:p>
            <a:endParaRPr lang="en-US" sz="1800"/>
          </a:p>
        </p:txBody>
      </p:sp>
      <p:sp>
        <p:nvSpPr>
          <p:cNvPr id="4" name="Slide Number Placeholder 3">
            <a:extLst>
              <a:ext uri="{FF2B5EF4-FFF2-40B4-BE49-F238E27FC236}">
                <a16:creationId xmlns:a16="http://schemas.microsoft.com/office/drawing/2014/main" id="{932AB6B6-6FB2-B90C-11E3-FA333570D66E}"/>
              </a:ext>
            </a:extLst>
          </p:cNvPr>
          <p:cNvSpPr>
            <a:spLocks noGrp="1"/>
          </p:cNvSpPr>
          <p:nvPr>
            <p:ph type="sldNum" sz="quarter" idx="12"/>
          </p:nvPr>
        </p:nvSpPr>
        <p:spPr/>
        <p:txBody>
          <a:bodyPr/>
          <a:lstStyle/>
          <a:p>
            <a:fld id="{EB241CD2-1E45-42A3-B213-66A034DF9A3B}" type="slidenum">
              <a:rPr lang="en-GB" smtClean="0"/>
              <a:t>126</a:t>
            </a:fld>
            <a:endParaRPr lang="en-GB" dirty="0"/>
          </a:p>
        </p:txBody>
      </p:sp>
    </p:spTree>
    <p:extLst>
      <p:ext uri="{BB962C8B-B14F-4D97-AF65-F5344CB8AC3E}">
        <p14:creationId xmlns:p14="http://schemas.microsoft.com/office/powerpoint/2010/main" val="2235119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B8F1-ADD1-7D7F-5E21-AF3A9CF4FFCE}"/>
              </a:ext>
            </a:extLst>
          </p:cNvPr>
          <p:cNvSpPr>
            <a:spLocks noGrp="1"/>
          </p:cNvSpPr>
          <p:nvPr>
            <p:ph type="title"/>
          </p:nvPr>
        </p:nvSpPr>
        <p:spPr/>
        <p:txBody>
          <a:bodyPr>
            <a:normAutofit/>
          </a:bodyPr>
          <a:lstStyle/>
          <a:p>
            <a:r>
              <a:rPr lang="en-US"/>
              <a:t>Activity – Contractual Structure in Dahbol Case Study</a:t>
            </a:r>
          </a:p>
        </p:txBody>
      </p:sp>
      <p:sp>
        <p:nvSpPr>
          <p:cNvPr id="3" name="Content Placeholder 2">
            <a:extLst>
              <a:ext uri="{FF2B5EF4-FFF2-40B4-BE49-F238E27FC236}">
                <a16:creationId xmlns:a16="http://schemas.microsoft.com/office/drawing/2014/main" id="{112803F9-069E-B86F-AFC6-00EBFF76D8A1}"/>
              </a:ext>
            </a:extLst>
          </p:cNvPr>
          <p:cNvSpPr>
            <a:spLocks noGrp="1"/>
          </p:cNvSpPr>
          <p:nvPr>
            <p:ph idx="1"/>
          </p:nvPr>
        </p:nvSpPr>
        <p:spPr/>
        <p:txBody>
          <a:bodyPr/>
          <a:lstStyle/>
          <a:p>
            <a:r>
              <a:rPr lang="en-US" b="1"/>
              <a:t>Activity: </a:t>
            </a:r>
            <a:endParaRPr lang="en-US"/>
          </a:p>
          <a:p>
            <a:r>
              <a:rPr lang="en-US"/>
              <a:t>Review the contractual structure of Dabhol -- sponsors, lenders or the contracting authority (in the case of PPPs) and contracting entity for other types of contracts. Participants will have to: </a:t>
            </a:r>
          </a:p>
          <a:p>
            <a:r>
              <a:rPr lang="en-US"/>
              <a:t>Identify parties involved, mentioning their name and function </a:t>
            </a:r>
          </a:p>
          <a:p>
            <a:r>
              <a:rPr lang="en-US"/>
              <a:t>Contracts signed between the parties </a:t>
            </a:r>
          </a:p>
          <a:p>
            <a:r>
              <a:rPr lang="en-US"/>
              <a:t>Cash flows (in- and – out flows) </a:t>
            </a:r>
          </a:p>
          <a:p>
            <a:r>
              <a:rPr lang="en-US"/>
              <a:t>Differences in risk perception on whether you represent sponsors, lenders or counterparties </a:t>
            </a:r>
          </a:p>
          <a:p>
            <a:r>
              <a:rPr lang="en-US"/>
              <a:t>Identification of counterparty risks </a:t>
            </a:r>
          </a:p>
          <a:p>
            <a:endParaRPr lang="en-US"/>
          </a:p>
          <a:p>
            <a:r>
              <a:rPr lang="en-US"/>
              <a:t>A moderated discussion will be done highlighting the core project finance principles that have been addressed under each of the contractual structures. </a:t>
            </a:r>
          </a:p>
        </p:txBody>
      </p:sp>
      <p:sp>
        <p:nvSpPr>
          <p:cNvPr id="4" name="Slide Number Placeholder 3">
            <a:extLst>
              <a:ext uri="{FF2B5EF4-FFF2-40B4-BE49-F238E27FC236}">
                <a16:creationId xmlns:a16="http://schemas.microsoft.com/office/drawing/2014/main" id="{7B9013AE-9A22-5777-C1BE-2AD1D1B5D865}"/>
              </a:ext>
            </a:extLst>
          </p:cNvPr>
          <p:cNvSpPr>
            <a:spLocks noGrp="1"/>
          </p:cNvSpPr>
          <p:nvPr>
            <p:ph type="sldNum" sz="quarter" idx="12"/>
          </p:nvPr>
        </p:nvSpPr>
        <p:spPr/>
        <p:txBody>
          <a:bodyPr/>
          <a:lstStyle/>
          <a:p>
            <a:fld id="{EB241CD2-1E45-42A3-B213-66A034DF9A3B}" type="slidenum">
              <a:rPr lang="en-GB" smtClean="0"/>
              <a:t>127</a:t>
            </a:fld>
            <a:endParaRPr lang="en-GB" dirty="0"/>
          </a:p>
        </p:txBody>
      </p:sp>
    </p:spTree>
    <p:extLst>
      <p:ext uri="{BB962C8B-B14F-4D97-AF65-F5344CB8AC3E}">
        <p14:creationId xmlns:p14="http://schemas.microsoft.com/office/powerpoint/2010/main" val="30251973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27A3-A0F7-8B13-069D-41E0EBB933BA}"/>
              </a:ext>
            </a:extLst>
          </p:cNvPr>
          <p:cNvSpPr>
            <a:spLocks noGrp="1"/>
          </p:cNvSpPr>
          <p:nvPr>
            <p:ph type="ctrTitle"/>
          </p:nvPr>
        </p:nvSpPr>
        <p:spPr>
          <a:xfrm>
            <a:off x="899867" y="2692908"/>
            <a:ext cx="7009693" cy="1472184"/>
          </a:xfrm>
        </p:spPr>
        <p:txBody>
          <a:bodyPr/>
          <a:lstStyle/>
          <a:p>
            <a:r>
              <a:rPr lang="en-US" dirty="0"/>
              <a:t>Part 3: Different Contract Structures and Revenue Risk </a:t>
            </a:r>
          </a:p>
        </p:txBody>
      </p:sp>
    </p:spTree>
    <p:extLst>
      <p:ext uri="{BB962C8B-B14F-4D97-AF65-F5344CB8AC3E}">
        <p14:creationId xmlns:p14="http://schemas.microsoft.com/office/powerpoint/2010/main" val="9722353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A51B-E191-6FEA-1348-0B9EEF524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AF7F9-34E8-CAD3-4247-D0DFDF040889}"/>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BE51E5C7-A984-1206-D32D-FA220C1A32A7}"/>
              </a:ext>
            </a:extLst>
          </p:cNvPr>
          <p:cNvSpPr>
            <a:spLocks noGrp="1"/>
          </p:cNvSpPr>
          <p:nvPr>
            <p:ph idx="1"/>
          </p:nvPr>
        </p:nvSpPr>
        <p:spPr>
          <a:xfrm>
            <a:off x="406401" y="923544"/>
            <a:ext cx="9633712" cy="4979235"/>
          </a:xfrm>
        </p:spPr>
        <p:txBody>
          <a:bodyPr>
            <a:noAutofit/>
          </a:bodyPr>
          <a:lstStyle/>
          <a:p>
            <a:r>
              <a:rPr lang="en-US" sz="1050" dirty="0"/>
              <a:t>Foundations, Objectives and Pillars of Project Finance</a:t>
            </a:r>
          </a:p>
          <a:p>
            <a:pPr lvl="1"/>
            <a:r>
              <a:rPr lang="en-US" sz="1050" dirty="0"/>
              <a:t>Overview of project finance objectives and what makes project finance different from corporate finance</a:t>
            </a:r>
          </a:p>
          <a:p>
            <a:pPr lvl="1"/>
            <a:r>
              <a:rPr lang="en-US" sz="1050" dirty="0"/>
              <a:t>Cost of Capital and Financing Long-term Assets</a:t>
            </a:r>
          </a:p>
          <a:p>
            <a:pPr lvl="1"/>
            <a:r>
              <a:rPr lang="en-US" sz="1050" dirty="0"/>
              <a:t>Lending in Project Finance and Project Financing Terms (what does nonrecourse mean)</a:t>
            </a:r>
          </a:p>
          <a:p>
            <a:pPr lvl="1"/>
            <a:r>
              <a:rPr lang="en-US" sz="1050" dirty="0"/>
              <a:t>Contracts in Project Finance and the SPV</a:t>
            </a:r>
          </a:p>
          <a:p>
            <a:pPr lvl="1"/>
            <a:r>
              <a:rPr lang="en-US" sz="1050" dirty="0"/>
              <a:t>Benefits of Project Finance to Society and Effectiveness of Project Finance</a:t>
            </a:r>
          </a:p>
          <a:p>
            <a:r>
              <a:rPr lang="en-US" sz="1050" dirty="0"/>
              <a:t>Key Parties in Project Finance and Metrics Used by Parties in Assessing Rate of Return and Risk </a:t>
            </a:r>
          </a:p>
          <a:p>
            <a:pPr lvl="1"/>
            <a:r>
              <a:rPr lang="en-US" sz="1050" dirty="0"/>
              <a:t>Project Diagram with SPV, Sponsor, Lender, EPC, Operator and Illustration of Risks</a:t>
            </a:r>
          </a:p>
          <a:p>
            <a:pPr lvl="1"/>
            <a:r>
              <a:rPr lang="en-US" sz="1050" dirty="0"/>
              <a:t>Sponsors Assessing Risk/Return with IRR </a:t>
            </a:r>
          </a:p>
          <a:p>
            <a:pPr lvl="1"/>
            <a:r>
              <a:rPr lang="en-US" sz="1050" dirty="0"/>
              <a:t>Lenders Assessing Risk with DSCR and Variants</a:t>
            </a:r>
          </a:p>
          <a:p>
            <a:pPr lvl="1"/>
            <a:r>
              <a:rPr lang="en-US" sz="1050" dirty="0"/>
              <a:t>Petrozuata and Ras Laffan Case Study</a:t>
            </a:r>
          </a:p>
          <a:p>
            <a:r>
              <a:rPr lang="en-US" sz="1400" b="1" dirty="0"/>
              <a:t>Contracts to Allocate Risk and Assure Revenue Stability - History of Project Finance and Risk Allocation</a:t>
            </a:r>
          </a:p>
          <a:p>
            <a:pPr lvl="1"/>
            <a:r>
              <a:rPr lang="en-US" sz="1400" b="1" dirty="0"/>
              <a:t>History of Financing Long-term Capital-Intensive Assets and Development of Project Finance with Risk Allocation</a:t>
            </a:r>
          </a:p>
          <a:p>
            <a:pPr lvl="1"/>
            <a:r>
              <a:rPr lang="en-US" sz="1400" b="1" dirty="0"/>
              <a:t>Differences in Contract Structures; Sectoral Contracts, Availability/Output Contracts and PPP’s</a:t>
            </a:r>
          </a:p>
          <a:p>
            <a:pPr lvl="1"/>
            <a:r>
              <a:rPr lang="en-US" sz="1400" b="1" dirty="0"/>
              <a:t>Contract renegotiation and Migration</a:t>
            </a:r>
          </a:p>
          <a:p>
            <a:pPr lvl="1"/>
            <a:r>
              <a:rPr lang="en-US" sz="1400" b="1" dirty="0"/>
              <a:t>Case Study – Dabhol in India</a:t>
            </a:r>
          </a:p>
          <a:p>
            <a:r>
              <a:rPr lang="en-US" sz="1050" dirty="0"/>
              <a:t>Stages of Project Finance from Feasibility to Boring Project</a:t>
            </a:r>
          </a:p>
          <a:p>
            <a:pPr lvl="1"/>
            <a:r>
              <a:rPr lang="en-US" sz="1050" dirty="0"/>
              <a:t>Risk Diagram and Risk Reduction from Development to Maturity for Different Projects</a:t>
            </a:r>
          </a:p>
          <a:p>
            <a:pPr lvl="1"/>
            <a:r>
              <a:rPr lang="en-US" sz="1050" dirty="0"/>
              <a:t>Financial Close after Development Stage and Term Sheet</a:t>
            </a:r>
          </a:p>
          <a:p>
            <a:pPr lvl="1"/>
            <a:r>
              <a:rPr lang="en-US" sz="1050" dirty="0"/>
              <a:t>Risks and Contracts in Renewable Energy</a:t>
            </a:r>
          </a:p>
          <a:p>
            <a:pPr lvl="1"/>
            <a:r>
              <a:rPr lang="en-US" sz="1050" dirty="0"/>
              <a:t>Case Study - Eurotunnel</a:t>
            </a:r>
          </a:p>
          <a:p>
            <a:endParaRPr lang="en-US" sz="1050" dirty="0"/>
          </a:p>
          <a:p>
            <a:pPr lvl="1"/>
            <a:endParaRPr lang="en-US" sz="1050" dirty="0"/>
          </a:p>
          <a:p>
            <a:pPr lvl="1"/>
            <a:endParaRPr lang="en-US" sz="1050" dirty="0"/>
          </a:p>
        </p:txBody>
      </p:sp>
      <p:sp>
        <p:nvSpPr>
          <p:cNvPr id="5" name="Slide Number Placeholder 4">
            <a:extLst>
              <a:ext uri="{FF2B5EF4-FFF2-40B4-BE49-F238E27FC236}">
                <a16:creationId xmlns:a16="http://schemas.microsoft.com/office/drawing/2014/main" id="{AF1FBD49-E8B9-7E4F-A577-F6006327C4A0}"/>
              </a:ext>
            </a:extLst>
          </p:cNvPr>
          <p:cNvSpPr>
            <a:spLocks noGrp="1"/>
          </p:cNvSpPr>
          <p:nvPr>
            <p:ph type="sldNum" sz="quarter" idx="12"/>
          </p:nvPr>
        </p:nvSpPr>
        <p:spPr/>
        <p:txBody>
          <a:bodyPr/>
          <a:lstStyle/>
          <a:p>
            <a:fld id="{EB241CD2-1E45-42A3-B213-66A034DF9A3B}" type="slidenum">
              <a:rPr lang="en-GB" smtClean="0"/>
              <a:t>129</a:t>
            </a:fld>
            <a:endParaRPr lang="en-GB" dirty="0"/>
          </a:p>
        </p:txBody>
      </p:sp>
    </p:spTree>
    <p:extLst>
      <p:ext uri="{BB962C8B-B14F-4D97-AF65-F5344CB8AC3E}">
        <p14:creationId xmlns:p14="http://schemas.microsoft.com/office/powerpoint/2010/main" val="208837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4C35-4F75-A03B-6734-A9C6D3A7A0A0}"/>
              </a:ext>
            </a:extLst>
          </p:cNvPr>
          <p:cNvSpPr>
            <a:spLocks noGrp="1"/>
          </p:cNvSpPr>
          <p:nvPr>
            <p:ph type="title"/>
          </p:nvPr>
        </p:nvSpPr>
        <p:spPr/>
        <p:txBody>
          <a:bodyPr>
            <a:normAutofit fontScale="90000"/>
          </a:bodyPr>
          <a:lstStyle/>
          <a:p>
            <a:r>
              <a:rPr lang="en-US"/>
              <a:t>Project Finance versus Government Ownership or Versus Corporate Finance </a:t>
            </a:r>
          </a:p>
        </p:txBody>
      </p:sp>
      <p:sp>
        <p:nvSpPr>
          <p:cNvPr id="3" name="Content Placeholder 2">
            <a:extLst>
              <a:ext uri="{FF2B5EF4-FFF2-40B4-BE49-F238E27FC236}">
                <a16:creationId xmlns:a16="http://schemas.microsoft.com/office/drawing/2014/main" id="{A937CCA6-1942-4182-566D-1817DDF082C8}"/>
              </a:ext>
            </a:extLst>
          </p:cNvPr>
          <p:cNvSpPr>
            <a:spLocks noGrp="1"/>
          </p:cNvSpPr>
          <p:nvPr>
            <p:ph idx="1"/>
          </p:nvPr>
        </p:nvSpPr>
        <p:spPr/>
        <p:txBody>
          <a:bodyPr>
            <a:normAutofit/>
          </a:bodyPr>
          <a:lstStyle/>
          <a:p>
            <a:r>
              <a:rPr lang="en-US" sz="2000" dirty="0"/>
              <a:t>Difficulty in Financing Assets which can last for 50 years</a:t>
            </a:r>
          </a:p>
          <a:p>
            <a:r>
              <a:rPr lang="en-GB" sz="2000" dirty="0"/>
              <a:t>Government Financing</a:t>
            </a:r>
          </a:p>
          <a:p>
            <a:r>
              <a:rPr lang="en-GB" sz="2000" dirty="0"/>
              <a:t>One alternative to financing long-term assets to project finance is government ownership or strict cost-plus regulation where there is arguably less incentive for efficient operation and less lender verification of the risks of the project. </a:t>
            </a:r>
          </a:p>
          <a:p>
            <a:r>
              <a:rPr lang="en-GB" sz="2000" dirty="0"/>
              <a:t>Corporate Financing</a:t>
            </a:r>
          </a:p>
          <a:p>
            <a:r>
              <a:rPr lang="en-GB" sz="2000" dirty="0"/>
              <a:t>A second alternative for financing long-term investments is purely private investment without contracts and/or government involvement. In this case the cost of capital and resulting prices will most probably be higher to justify and investment and there will be no or less evaluation of whether the project makes sense for society when externalities are considered.</a:t>
            </a:r>
            <a:endParaRPr lang="en-US" sz="2000" dirty="0"/>
          </a:p>
          <a:p>
            <a:endParaRPr lang="en-US" sz="2000" dirty="0"/>
          </a:p>
        </p:txBody>
      </p:sp>
      <p:sp>
        <p:nvSpPr>
          <p:cNvPr id="5" name="Slide Number Placeholder 4">
            <a:extLst>
              <a:ext uri="{FF2B5EF4-FFF2-40B4-BE49-F238E27FC236}">
                <a16:creationId xmlns:a16="http://schemas.microsoft.com/office/drawing/2014/main" id="{60FC58CF-D48F-5DF7-9084-7DE76DE1CDFA}"/>
              </a:ext>
            </a:extLst>
          </p:cNvPr>
          <p:cNvSpPr>
            <a:spLocks noGrp="1"/>
          </p:cNvSpPr>
          <p:nvPr>
            <p:ph type="sldNum" sz="quarter" idx="12"/>
          </p:nvPr>
        </p:nvSpPr>
        <p:spPr/>
        <p:txBody>
          <a:bodyPr/>
          <a:lstStyle/>
          <a:p>
            <a:fld id="{EB241CD2-1E45-42A3-B213-66A034DF9A3B}" type="slidenum">
              <a:rPr lang="en-GB" smtClean="0"/>
              <a:t>13</a:t>
            </a:fld>
            <a:endParaRPr lang="en-GB" dirty="0"/>
          </a:p>
        </p:txBody>
      </p:sp>
    </p:spTree>
    <p:extLst>
      <p:ext uri="{BB962C8B-B14F-4D97-AF65-F5344CB8AC3E}">
        <p14:creationId xmlns:p14="http://schemas.microsoft.com/office/powerpoint/2010/main" val="36250581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B7FA-0155-E7C0-10EB-65F0C06EEE9C}"/>
              </a:ext>
            </a:extLst>
          </p:cNvPr>
          <p:cNvSpPr>
            <a:spLocks noGrp="1"/>
          </p:cNvSpPr>
          <p:nvPr>
            <p:ph type="ctrTitle"/>
          </p:nvPr>
        </p:nvSpPr>
        <p:spPr/>
        <p:txBody>
          <a:bodyPr/>
          <a:lstStyle/>
          <a:p>
            <a:r>
              <a:rPr lang="en-GB" dirty="0"/>
              <a:t>Project Finance History</a:t>
            </a:r>
          </a:p>
        </p:txBody>
      </p:sp>
      <p:sp>
        <p:nvSpPr>
          <p:cNvPr id="3" name="Content Placeholder 2">
            <a:extLst>
              <a:ext uri="{FF2B5EF4-FFF2-40B4-BE49-F238E27FC236}">
                <a16:creationId xmlns:a16="http://schemas.microsoft.com/office/drawing/2014/main" id="{9620A8F1-A9A6-4D40-F539-FC173D712A86}"/>
              </a:ext>
            </a:extLst>
          </p:cNvPr>
          <p:cNvSpPr>
            <a:spLocks noGrp="1"/>
          </p:cNvSpPr>
          <p:nvPr>
            <p:ph type="subTitle" idx="1"/>
          </p:nvPr>
        </p:nvSpPr>
        <p:spPr/>
        <p:txBody>
          <a:bodyPr>
            <a:normAutofit fontScale="92500" lnSpcReduction="20000"/>
          </a:bodyPr>
          <a:lstStyle/>
          <a:p>
            <a:pPr marL="0" indent="0" algn="l">
              <a:buNone/>
            </a:pPr>
            <a:r>
              <a:rPr lang="en-US" dirty="0"/>
              <a:t>Some Historic Perspective would be good</a:t>
            </a:r>
            <a:br>
              <a:rPr lang="en-US" dirty="0"/>
            </a:br>
            <a:br>
              <a:rPr lang="en-US" dirty="0"/>
            </a:br>
            <a:r>
              <a:rPr lang="en-US" dirty="0"/>
              <a:t>Part 1: 1945 to 1973</a:t>
            </a:r>
            <a:br>
              <a:rPr lang="en-US" dirty="0"/>
            </a:br>
            <a:br>
              <a:rPr lang="en-US" dirty="0"/>
            </a:br>
            <a:r>
              <a:rPr lang="en-US" dirty="0"/>
              <a:t>Les </a:t>
            </a:r>
            <a:r>
              <a:rPr lang="en-US" dirty="0" err="1"/>
              <a:t>Trente</a:t>
            </a:r>
            <a:r>
              <a:rPr lang="en-US" dirty="0"/>
              <a:t> </a:t>
            </a:r>
            <a:r>
              <a:rPr lang="en-US" dirty="0" err="1"/>
              <a:t>Gloriouses</a:t>
            </a:r>
            <a:r>
              <a:rPr lang="en-US" dirty="0"/>
              <a:t> or MAGA</a:t>
            </a:r>
            <a:br>
              <a:rPr lang="en-US" dirty="0"/>
            </a:br>
            <a:br>
              <a:rPr lang="en-US" dirty="0"/>
            </a:br>
            <a:r>
              <a:rPr lang="en-US" dirty="0"/>
              <a:t>Regulatory Scheme – Cost Plus Regulation with WACC</a:t>
            </a:r>
            <a:endParaRPr lang="en-GB" dirty="0"/>
          </a:p>
        </p:txBody>
      </p:sp>
      <p:sp>
        <p:nvSpPr>
          <p:cNvPr id="4" name="Slide Number Placeholder 3">
            <a:extLst>
              <a:ext uri="{FF2B5EF4-FFF2-40B4-BE49-F238E27FC236}">
                <a16:creationId xmlns:a16="http://schemas.microsoft.com/office/drawing/2014/main" id="{C76C0778-E095-599E-603D-A8686569BFD3}"/>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130</a:t>
            </a:fld>
            <a:endParaRPr lang="en-GB" dirty="0"/>
          </a:p>
        </p:txBody>
      </p:sp>
    </p:spTree>
    <p:extLst>
      <p:ext uri="{BB962C8B-B14F-4D97-AF65-F5344CB8AC3E}">
        <p14:creationId xmlns:p14="http://schemas.microsoft.com/office/powerpoint/2010/main" val="36143072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p:txBody>
          <a:bodyPr>
            <a:normAutofit fontScale="90000"/>
          </a:bodyPr>
          <a:lstStyle/>
          <a:p>
            <a:r>
              <a:rPr lang="en-US"/>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6851264" y="2827282"/>
            <a:ext cx="4112129" cy="2973443"/>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2153465" y="3442254"/>
            <a:ext cx="3617154" cy="227512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5232752" y="1209675"/>
            <a:ext cx="4112129" cy="1384995"/>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Why is this introduction relevant for Project Finance Analysis. Demonstrates classic corporate finance. Companies want to get back to the low risk from cost plus model with WACC.</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will see that this analysis cannot be applied to companies like Orsted that are not stable.  </a:t>
            </a:r>
          </a:p>
        </p:txBody>
      </p:sp>
      <p:sp>
        <p:nvSpPr>
          <p:cNvPr id="4" name="Slide Number Placeholder 3">
            <a:extLst>
              <a:ext uri="{FF2B5EF4-FFF2-40B4-BE49-F238E27FC236}">
                <a16:creationId xmlns:a16="http://schemas.microsoft.com/office/drawing/2014/main" id="{6A9D9607-B1C2-E9AE-9A71-C3A9D3FF40AE}"/>
              </a:ext>
            </a:extLst>
          </p:cNvPr>
          <p:cNvSpPr>
            <a:spLocks noGrp="1"/>
          </p:cNvSpPr>
          <p:nvPr>
            <p:ph type="sldNum" sz="quarter" idx="12"/>
          </p:nvPr>
        </p:nvSpPr>
        <p:spPr/>
        <p:txBody>
          <a:bodyPr/>
          <a:lstStyle/>
          <a:p>
            <a:fld id="{EB241CD2-1E45-42A3-B213-66A034DF9A3B}" type="slidenum">
              <a:rPr lang="en-GB" smtClean="0"/>
              <a:t>131</a:t>
            </a:fld>
            <a:endParaRPr lang="en-GB" dirty="0"/>
          </a:p>
        </p:txBody>
      </p:sp>
    </p:spTree>
    <p:extLst>
      <p:ext uri="{BB962C8B-B14F-4D97-AF65-F5344CB8AC3E}">
        <p14:creationId xmlns:p14="http://schemas.microsoft.com/office/powerpoint/2010/main" val="8552986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406400" y="1209675"/>
            <a:ext cx="6727825" cy="4693104"/>
          </a:xfrm>
        </p:spPr>
        <p:txBody>
          <a:bodyPr>
            <a:normAutofit/>
          </a:bodyPr>
          <a:lstStyle/>
          <a:p>
            <a:pPr algn="l"/>
            <a:r>
              <a:rPr lang="en-US" sz="1700" dirty="0"/>
              <a:t>GE is most valuable company in the world – Note what a 15% growth rate means from compounding over a long period of time,</a:t>
            </a:r>
          </a:p>
          <a:p>
            <a:pPr algn="l"/>
            <a:r>
              <a:rPr lang="en-US" sz="1700" dirty="0"/>
              <a:t>High Growth and economies of scale allowed declining real cost. Larger networks and larger coal plants.</a:t>
            </a:r>
          </a:p>
          <a:p>
            <a:pPr algn="l"/>
            <a:r>
              <a:rPr lang="en-US" sz="1700" dirty="0"/>
              <a:t>Natural monopoly and cost-plus regulation or government ownership – No incentives for cost control of capital expenditures or operating costs.</a:t>
            </a:r>
          </a:p>
          <a:p>
            <a:pPr algn="l"/>
            <a:r>
              <a:rPr lang="en-US" sz="1700" dirty="0"/>
              <a:t>Financed from with Corporate Guarantees</a:t>
            </a:r>
          </a:p>
          <a:p>
            <a:pPr algn="l"/>
            <a:r>
              <a:rPr lang="en-US" sz="1700" dirty="0"/>
              <a:t>Long-term Financing from Regulatory Assurances</a:t>
            </a:r>
          </a:p>
          <a:p>
            <a:pPr algn="l"/>
            <a:endParaRPr lang="en-US" sz="1800"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8259331" y="203202"/>
            <a:ext cx="2486045" cy="1814448"/>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8154616" y="2260069"/>
            <a:ext cx="2695474" cy="1963277"/>
          </a:xfrm>
          <a:prstGeom prst="rect">
            <a:avLst/>
          </a:prstGeom>
        </p:spPr>
      </p:pic>
      <p:pic>
        <p:nvPicPr>
          <p:cNvPr id="8" name="Picture 7" descr="A person in a suit sitting on a chair&#10;&#10;AI-generated content may be incorrect.">
            <a:extLst>
              <a:ext uri="{FF2B5EF4-FFF2-40B4-BE49-F238E27FC236}">
                <a16:creationId xmlns:a16="http://schemas.microsoft.com/office/drawing/2014/main" id="{254B25E4-80DA-243C-C51B-F7546C924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442" y="4429713"/>
            <a:ext cx="2468648" cy="1608835"/>
          </a:xfrm>
          <a:prstGeom prst="rect">
            <a:avLst/>
          </a:prstGeom>
        </p:spPr>
      </p:pic>
      <p:pic>
        <p:nvPicPr>
          <p:cNvPr id="10" name="Picture 9">
            <a:extLst>
              <a:ext uri="{FF2B5EF4-FFF2-40B4-BE49-F238E27FC236}">
                <a16:creationId xmlns:a16="http://schemas.microsoft.com/office/drawing/2014/main" id="{B7435BD0-25C7-BBC4-C86E-D96D02FADD41}"/>
              </a:ext>
            </a:extLst>
          </p:cNvPr>
          <p:cNvPicPr>
            <a:picLocks noChangeAspect="1"/>
          </p:cNvPicPr>
          <p:nvPr/>
        </p:nvPicPr>
        <p:blipFill>
          <a:blip r:embed="rId5"/>
          <a:stretch>
            <a:fillRect/>
          </a:stretch>
        </p:blipFill>
        <p:spPr>
          <a:xfrm>
            <a:off x="1853601" y="4112066"/>
            <a:ext cx="4867311" cy="1790713"/>
          </a:xfrm>
          <a:prstGeom prst="rect">
            <a:avLst/>
          </a:prstGeom>
        </p:spPr>
      </p:pic>
      <p:sp>
        <p:nvSpPr>
          <p:cNvPr id="4" name="Slide Number Placeholder 3">
            <a:extLst>
              <a:ext uri="{FF2B5EF4-FFF2-40B4-BE49-F238E27FC236}">
                <a16:creationId xmlns:a16="http://schemas.microsoft.com/office/drawing/2014/main" id="{A7562A05-4CDA-A3D5-8DB8-CA94D2EF16C7}"/>
              </a:ext>
            </a:extLst>
          </p:cNvPr>
          <p:cNvSpPr>
            <a:spLocks noGrp="1"/>
          </p:cNvSpPr>
          <p:nvPr>
            <p:ph type="sldNum" sz="quarter" idx="12"/>
          </p:nvPr>
        </p:nvSpPr>
        <p:spPr/>
        <p:txBody>
          <a:bodyPr/>
          <a:lstStyle/>
          <a:p>
            <a:fld id="{EB241CD2-1E45-42A3-B213-66A034DF9A3B}" type="slidenum">
              <a:rPr lang="en-GB" smtClean="0"/>
              <a:t>132</a:t>
            </a:fld>
            <a:endParaRPr lang="en-GB" dirty="0"/>
          </a:p>
        </p:txBody>
      </p:sp>
    </p:spTree>
    <p:extLst>
      <p:ext uri="{BB962C8B-B14F-4D97-AF65-F5344CB8AC3E}">
        <p14:creationId xmlns:p14="http://schemas.microsoft.com/office/powerpoint/2010/main" val="6301003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a:xfrm>
            <a:off x="312106" y="186430"/>
            <a:ext cx="7550944" cy="595172"/>
          </a:xfrm>
        </p:spPr>
        <p:txBody>
          <a:bodyPr>
            <a:normAutofit/>
          </a:bodyPr>
          <a:lstStyle/>
          <a:p>
            <a:r>
              <a:rPr lang="en-US" dirty="0"/>
              <a:t>A Boring Utility Company and MUBA </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1579303" y="2317687"/>
            <a:ext cx="7541086" cy="3304807"/>
          </a:xfrm>
        </p:spPr>
      </p:pic>
      <p:sp>
        <p:nvSpPr>
          <p:cNvPr id="3" name="TextBox 2">
            <a:extLst>
              <a:ext uri="{FF2B5EF4-FFF2-40B4-BE49-F238E27FC236}">
                <a16:creationId xmlns:a16="http://schemas.microsoft.com/office/drawing/2014/main" id="{F02A9842-F8B2-ED8E-B579-A19298CA746F}"/>
              </a:ext>
            </a:extLst>
          </p:cNvPr>
          <p:cNvSpPr txBox="1"/>
          <p:nvPr/>
        </p:nvSpPr>
        <p:spPr>
          <a:xfrm>
            <a:off x="1574902" y="4102305"/>
            <a:ext cx="1496711" cy="1339341"/>
          </a:xfrm>
          <a:prstGeom prst="rect">
            <a:avLst/>
          </a:prstGeom>
          <a:solidFill>
            <a:srgbClr val="FFFF00"/>
          </a:solidFill>
        </p:spPr>
        <p:txBody>
          <a:bodyPr wrap="square" rtlCol="0">
            <a:spAutoFit/>
          </a:bodyPr>
          <a:lstStyle/>
          <a:p>
            <a:r>
              <a:rPr lang="en-US" sz="1013"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510CAA79-D347-8F64-AD32-BEEB2BC06D04}"/>
              </a:ext>
            </a:extLst>
          </p:cNvPr>
          <p:cNvSpPr txBox="1"/>
          <p:nvPr/>
        </p:nvSpPr>
        <p:spPr>
          <a:xfrm>
            <a:off x="312106" y="1093188"/>
            <a:ext cx="7095710" cy="646331"/>
          </a:xfrm>
          <a:prstGeom prst="rect">
            <a:avLst/>
          </a:prstGeom>
          <a:no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Ability to finance long-term assets from guaranteed cost recovery and from allowed monopoly position.</a:t>
            </a:r>
          </a:p>
        </p:txBody>
      </p:sp>
      <p:pic>
        <p:nvPicPr>
          <p:cNvPr id="7" name="Picture 6">
            <a:extLst>
              <a:ext uri="{FF2B5EF4-FFF2-40B4-BE49-F238E27FC236}">
                <a16:creationId xmlns:a16="http://schemas.microsoft.com/office/drawing/2014/main" id="{01C0AF9F-2454-2FE5-6B36-BBDFA5151B65}"/>
              </a:ext>
            </a:extLst>
          </p:cNvPr>
          <p:cNvPicPr>
            <a:picLocks noChangeAspect="1"/>
          </p:cNvPicPr>
          <p:nvPr/>
        </p:nvPicPr>
        <p:blipFill>
          <a:blip r:embed="rId3"/>
          <a:stretch>
            <a:fillRect/>
          </a:stretch>
        </p:blipFill>
        <p:spPr>
          <a:xfrm>
            <a:off x="9215853" y="702034"/>
            <a:ext cx="2432656" cy="4739612"/>
          </a:xfrm>
          <a:prstGeom prst="rect">
            <a:avLst/>
          </a:prstGeom>
        </p:spPr>
      </p:pic>
      <p:sp>
        <p:nvSpPr>
          <p:cNvPr id="4" name="Slide Number Placeholder 3">
            <a:extLst>
              <a:ext uri="{FF2B5EF4-FFF2-40B4-BE49-F238E27FC236}">
                <a16:creationId xmlns:a16="http://schemas.microsoft.com/office/drawing/2014/main" id="{6C37D168-6D20-FBAD-EAB6-1BA56FA40923}"/>
              </a:ext>
            </a:extLst>
          </p:cNvPr>
          <p:cNvSpPr>
            <a:spLocks noGrp="1"/>
          </p:cNvSpPr>
          <p:nvPr>
            <p:ph type="sldNum" sz="quarter" idx="12"/>
          </p:nvPr>
        </p:nvSpPr>
        <p:spPr/>
        <p:txBody>
          <a:bodyPr/>
          <a:lstStyle/>
          <a:p>
            <a:fld id="{EB241CD2-1E45-42A3-B213-66A034DF9A3B}" type="slidenum">
              <a:rPr lang="en-GB" smtClean="0"/>
              <a:t>133</a:t>
            </a:fld>
            <a:endParaRPr lang="en-GB" dirty="0"/>
          </a:p>
        </p:txBody>
      </p:sp>
    </p:spTree>
    <p:extLst>
      <p:ext uri="{BB962C8B-B14F-4D97-AF65-F5344CB8AC3E}">
        <p14:creationId xmlns:p14="http://schemas.microsoft.com/office/powerpoint/2010/main" val="35317802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4294967295"/>
          </p:nvPr>
        </p:nvPicPr>
        <p:blipFill>
          <a:blip r:embed="rId2"/>
          <a:stretch>
            <a:fillRect/>
          </a:stretch>
        </p:blipFill>
        <p:spPr>
          <a:xfrm>
            <a:off x="1317624" y="1214438"/>
            <a:ext cx="10372113" cy="4652962"/>
          </a:xfrm>
        </p:spPr>
      </p:pic>
      <p:sp>
        <p:nvSpPr>
          <p:cNvPr id="3" name="TextBox 2">
            <a:extLst>
              <a:ext uri="{FF2B5EF4-FFF2-40B4-BE49-F238E27FC236}">
                <a16:creationId xmlns:a16="http://schemas.microsoft.com/office/drawing/2014/main" id="{660D4D3E-FAAC-5BF6-066B-3442045FAC9B}"/>
              </a:ext>
            </a:extLst>
          </p:cNvPr>
          <p:cNvSpPr txBox="1"/>
          <p:nvPr/>
        </p:nvSpPr>
        <p:spPr>
          <a:xfrm>
            <a:off x="774699" y="3978820"/>
            <a:ext cx="2492375" cy="1384995"/>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
        <p:nvSpPr>
          <p:cNvPr id="4" name="Slide Number Placeholder 3">
            <a:extLst>
              <a:ext uri="{FF2B5EF4-FFF2-40B4-BE49-F238E27FC236}">
                <a16:creationId xmlns:a16="http://schemas.microsoft.com/office/drawing/2014/main" id="{BBABA48F-55B4-0040-3336-94243BC0D2B0}"/>
              </a:ext>
            </a:extLst>
          </p:cNvPr>
          <p:cNvSpPr>
            <a:spLocks noGrp="1"/>
          </p:cNvSpPr>
          <p:nvPr>
            <p:ph type="sldNum" sz="quarter" idx="12"/>
          </p:nvPr>
        </p:nvSpPr>
        <p:spPr/>
        <p:txBody>
          <a:bodyPr/>
          <a:lstStyle/>
          <a:p>
            <a:fld id="{EB241CD2-1E45-42A3-B213-66A034DF9A3B}" type="slidenum">
              <a:rPr lang="en-GB" smtClean="0"/>
              <a:t>134</a:t>
            </a:fld>
            <a:endParaRPr lang="en-GB" dirty="0"/>
          </a:p>
        </p:txBody>
      </p:sp>
    </p:spTree>
    <p:extLst>
      <p:ext uri="{BB962C8B-B14F-4D97-AF65-F5344CB8AC3E}">
        <p14:creationId xmlns:p14="http://schemas.microsoft.com/office/powerpoint/2010/main" val="11899539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a:t>Relatively Stable Multiples of Earnings and EBITDA for Boring Utility Companies</a:t>
            </a:r>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1055595" y="1171575"/>
            <a:ext cx="10080810" cy="4876968"/>
          </a:xfrm>
          <a:prstGeom prst="rect">
            <a:avLst/>
          </a:prstGeom>
        </p:spPr>
      </p:pic>
      <p:sp>
        <p:nvSpPr>
          <p:cNvPr id="3" name="Slide Number Placeholder 2">
            <a:extLst>
              <a:ext uri="{FF2B5EF4-FFF2-40B4-BE49-F238E27FC236}">
                <a16:creationId xmlns:a16="http://schemas.microsoft.com/office/drawing/2014/main" id="{76C6A756-1D78-EB8D-2EAB-737CBF1AF4B6}"/>
              </a:ext>
            </a:extLst>
          </p:cNvPr>
          <p:cNvSpPr>
            <a:spLocks noGrp="1"/>
          </p:cNvSpPr>
          <p:nvPr>
            <p:ph type="sldNum" sz="quarter" idx="12"/>
          </p:nvPr>
        </p:nvSpPr>
        <p:spPr/>
        <p:txBody>
          <a:bodyPr/>
          <a:lstStyle/>
          <a:p>
            <a:fld id="{EB241CD2-1E45-42A3-B213-66A034DF9A3B}" type="slidenum">
              <a:rPr lang="en-GB" smtClean="0"/>
              <a:t>135</a:t>
            </a:fld>
            <a:endParaRPr lang="en-GB" dirty="0"/>
          </a:p>
        </p:txBody>
      </p:sp>
    </p:spTree>
    <p:extLst>
      <p:ext uri="{BB962C8B-B14F-4D97-AF65-F5344CB8AC3E}">
        <p14:creationId xmlns:p14="http://schemas.microsoft.com/office/powerpoint/2010/main" val="41450903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AE02-AD0D-C345-96C0-29C3BA294BCE}"/>
              </a:ext>
            </a:extLst>
          </p:cNvPr>
          <p:cNvSpPr>
            <a:spLocks noGrp="1"/>
          </p:cNvSpPr>
          <p:nvPr>
            <p:ph type="title"/>
          </p:nvPr>
        </p:nvSpPr>
        <p:spPr/>
        <p:txBody>
          <a:bodyPr>
            <a:normAutofit/>
          </a:bodyPr>
          <a:lstStyle/>
          <a:p>
            <a:r>
              <a:rPr lang="en-US"/>
              <a:t>Return of Rate Base Regulation – British Nuclear</a:t>
            </a:r>
          </a:p>
        </p:txBody>
      </p:sp>
      <p:sp>
        <p:nvSpPr>
          <p:cNvPr id="3" name="Content Placeholder 2">
            <a:extLst>
              <a:ext uri="{FF2B5EF4-FFF2-40B4-BE49-F238E27FC236}">
                <a16:creationId xmlns:a16="http://schemas.microsoft.com/office/drawing/2014/main" id="{49DF0415-D7C4-F083-3F74-20F73A60A0EF}"/>
              </a:ext>
            </a:extLst>
          </p:cNvPr>
          <p:cNvSpPr>
            <a:spLocks noGrp="1"/>
          </p:cNvSpPr>
          <p:nvPr>
            <p:ph idx="1"/>
          </p:nvPr>
        </p:nvSpPr>
        <p:spPr/>
        <p:txBody>
          <a:bodyPr/>
          <a:lstStyle/>
          <a:p>
            <a:r>
              <a:rPr lang="en-US"/>
              <a:t>Sizewell Nuclear Plant</a:t>
            </a:r>
          </a:p>
          <a:p>
            <a:endParaRPr lang="en-US"/>
          </a:p>
        </p:txBody>
      </p:sp>
      <p:pic>
        <p:nvPicPr>
          <p:cNvPr id="5" name="Picture 4">
            <a:extLst>
              <a:ext uri="{FF2B5EF4-FFF2-40B4-BE49-F238E27FC236}">
                <a16:creationId xmlns:a16="http://schemas.microsoft.com/office/drawing/2014/main" id="{F4281B4A-CCFE-6B95-51E8-0258229E8565}"/>
              </a:ext>
            </a:extLst>
          </p:cNvPr>
          <p:cNvPicPr>
            <a:picLocks noChangeAspect="1"/>
          </p:cNvPicPr>
          <p:nvPr/>
        </p:nvPicPr>
        <p:blipFill>
          <a:blip r:embed="rId2"/>
          <a:stretch>
            <a:fillRect/>
          </a:stretch>
        </p:blipFill>
        <p:spPr>
          <a:xfrm>
            <a:off x="1783805" y="1738416"/>
            <a:ext cx="8045225" cy="3909909"/>
          </a:xfrm>
          <a:prstGeom prst="rect">
            <a:avLst/>
          </a:prstGeom>
        </p:spPr>
      </p:pic>
      <p:sp>
        <p:nvSpPr>
          <p:cNvPr id="4" name="Slide Number Placeholder 3">
            <a:extLst>
              <a:ext uri="{FF2B5EF4-FFF2-40B4-BE49-F238E27FC236}">
                <a16:creationId xmlns:a16="http://schemas.microsoft.com/office/drawing/2014/main" id="{756ADA0A-DCFD-155C-203B-806E9ABA628F}"/>
              </a:ext>
            </a:extLst>
          </p:cNvPr>
          <p:cNvSpPr>
            <a:spLocks noGrp="1"/>
          </p:cNvSpPr>
          <p:nvPr>
            <p:ph type="sldNum" sz="quarter" idx="12"/>
          </p:nvPr>
        </p:nvSpPr>
        <p:spPr/>
        <p:txBody>
          <a:bodyPr/>
          <a:lstStyle/>
          <a:p>
            <a:fld id="{EB241CD2-1E45-42A3-B213-66A034DF9A3B}" type="slidenum">
              <a:rPr lang="en-GB" smtClean="0"/>
              <a:t>136</a:t>
            </a:fld>
            <a:endParaRPr lang="en-GB" dirty="0"/>
          </a:p>
        </p:txBody>
      </p:sp>
    </p:spTree>
    <p:extLst>
      <p:ext uri="{BB962C8B-B14F-4D97-AF65-F5344CB8AC3E}">
        <p14:creationId xmlns:p14="http://schemas.microsoft.com/office/powerpoint/2010/main" val="13257566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F812-4EAA-8FDE-A4A5-84F0787084A2}"/>
              </a:ext>
            </a:extLst>
          </p:cNvPr>
          <p:cNvSpPr>
            <a:spLocks noGrp="1"/>
          </p:cNvSpPr>
          <p:nvPr>
            <p:ph type="ctrTitle"/>
          </p:nvPr>
        </p:nvSpPr>
        <p:spPr/>
        <p:txBody>
          <a:bodyPr>
            <a:normAutofit/>
          </a:bodyPr>
          <a:lstStyle/>
          <a:p>
            <a:r>
              <a:rPr lang="en-US" dirty="0"/>
              <a:t>Part 2: 1980’s </a:t>
            </a:r>
            <a:endParaRPr lang="en-GB" dirty="0"/>
          </a:p>
        </p:txBody>
      </p:sp>
      <p:sp>
        <p:nvSpPr>
          <p:cNvPr id="3" name="Content Placeholder 2">
            <a:extLst>
              <a:ext uri="{FF2B5EF4-FFF2-40B4-BE49-F238E27FC236}">
                <a16:creationId xmlns:a16="http://schemas.microsoft.com/office/drawing/2014/main" id="{8C732F53-1633-E046-9262-035EB69FCD4A}"/>
              </a:ext>
            </a:extLst>
          </p:cNvPr>
          <p:cNvSpPr>
            <a:spLocks noGrp="1"/>
          </p:cNvSpPr>
          <p:nvPr>
            <p:ph type="subTitle" idx="1"/>
          </p:nvPr>
        </p:nvSpPr>
        <p:spPr>
          <a:xfrm>
            <a:off x="374904" y="3023118"/>
            <a:ext cx="7159752" cy="2865307"/>
          </a:xfrm>
        </p:spPr>
        <p:txBody>
          <a:bodyPr>
            <a:normAutofit fontScale="62500" lnSpcReduction="20000"/>
          </a:bodyPr>
          <a:lstStyle/>
          <a:p>
            <a:pPr marL="0" indent="0" algn="l">
              <a:buNone/>
            </a:pPr>
            <a:br>
              <a:rPr lang="en-US" dirty="0"/>
            </a:br>
            <a:r>
              <a:rPr lang="en-US" dirty="0"/>
              <a:t>Capital Expenditure Over-runs; Low Efficiency, Independent Power Producers and PPA Agreements</a:t>
            </a:r>
            <a:br>
              <a:rPr lang="en-US" dirty="0"/>
            </a:br>
            <a:br>
              <a:rPr lang="en-US" dirty="0"/>
            </a:br>
            <a:r>
              <a:rPr lang="en-US" dirty="0"/>
              <a:t>Introduction to PPA Regulatory Scheme</a:t>
            </a:r>
            <a:br>
              <a:rPr lang="en-US" dirty="0"/>
            </a:br>
            <a:br>
              <a:rPr lang="en-US" dirty="0"/>
            </a:br>
            <a:r>
              <a:rPr lang="en-US" dirty="0"/>
              <a:t>Introduction to Output versus Availability</a:t>
            </a:r>
            <a:br>
              <a:rPr lang="en-US" dirty="0"/>
            </a:br>
            <a:br>
              <a:rPr lang="en-US" dirty="0"/>
            </a:br>
            <a:r>
              <a:rPr lang="en-US" dirty="0"/>
              <a:t>Inefficient to Impose Risks on Investor (including contractor) that cannot be controlled</a:t>
            </a:r>
            <a:br>
              <a:rPr lang="en-US" dirty="0"/>
            </a:br>
            <a:br>
              <a:rPr lang="en-US" dirty="0"/>
            </a:br>
            <a:r>
              <a:rPr lang="en-US" dirty="0"/>
              <a:t>Example of Toll Traffic</a:t>
            </a:r>
            <a:br>
              <a:rPr lang="en-US" dirty="0"/>
            </a:br>
            <a:endParaRPr lang="en-GB" dirty="0"/>
          </a:p>
        </p:txBody>
      </p:sp>
      <p:sp>
        <p:nvSpPr>
          <p:cNvPr id="4" name="Slide Number Placeholder 3">
            <a:extLst>
              <a:ext uri="{FF2B5EF4-FFF2-40B4-BE49-F238E27FC236}">
                <a16:creationId xmlns:a16="http://schemas.microsoft.com/office/drawing/2014/main" id="{FE3B6F6B-F145-0D93-944D-4F27A0FFAB86}"/>
              </a:ext>
            </a:extLst>
          </p:cNvPr>
          <p:cNvSpPr>
            <a:spLocks noGrp="1"/>
          </p:cNvSpPr>
          <p:nvPr>
            <p:ph type="sldNum" sz="quarter" idx="4294967295"/>
          </p:nvPr>
        </p:nvSpPr>
        <p:spPr>
          <a:xfrm>
            <a:off x="11495088" y="6457950"/>
            <a:ext cx="696912" cy="400050"/>
          </a:xfrm>
        </p:spPr>
        <p:txBody>
          <a:bodyPr/>
          <a:lstStyle/>
          <a:p>
            <a:fld id="{EB241CD2-1E45-42A3-B213-66A034DF9A3B}" type="slidenum">
              <a:rPr lang="en-GB" smtClean="0"/>
              <a:t>137</a:t>
            </a:fld>
            <a:endParaRPr lang="en-GB" dirty="0"/>
          </a:p>
        </p:txBody>
      </p:sp>
    </p:spTree>
    <p:extLst>
      <p:ext uri="{BB962C8B-B14F-4D97-AF65-F5344CB8AC3E}">
        <p14:creationId xmlns:p14="http://schemas.microsoft.com/office/powerpoint/2010/main" val="27640233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p:txBody>
          <a:bodyPr>
            <a:normAutofit fontScale="90000"/>
          </a:bodyPr>
          <a:lstStyle/>
          <a:p>
            <a:r>
              <a:rPr lang="en-US"/>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p:txBody>
          <a:bodyPr/>
          <a:lstStyle/>
          <a:p>
            <a:r>
              <a:rPr lang="en-US"/>
              <a:t>Dramatic Oil Shock of 1973 ended the Trente Gloriouses. Led to more nuclear power and first thinking about renewable energy.</a:t>
            </a:r>
          </a:p>
          <a:p>
            <a:endParaRPr lang="en-US"/>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590662" y="2306245"/>
            <a:ext cx="9467134" cy="3342080"/>
          </a:xfrm>
          <a:prstGeom prst="rect">
            <a:avLst/>
          </a:prstGeom>
        </p:spPr>
      </p:pic>
      <p:pic>
        <p:nvPicPr>
          <p:cNvPr id="7" name="Picture 6">
            <a:extLst>
              <a:ext uri="{FF2B5EF4-FFF2-40B4-BE49-F238E27FC236}">
                <a16:creationId xmlns:a16="http://schemas.microsoft.com/office/drawing/2014/main" id="{37CA841D-A07B-91FE-734D-1415A8B27B62}"/>
              </a:ext>
            </a:extLst>
          </p:cNvPr>
          <p:cNvPicPr>
            <a:picLocks noChangeAspect="1"/>
          </p:cNvPicPr>
          <p:nvPr/>
        </p:nvPicPr>
        <p:blipFill>
          <a:blip r:embed="rId3"/>
          <a:stretch>
            <a:fillRect/>
          </a:stretch>
        </p:blipFill>
        <p:spPr>
          <a:xfrm>
            <a:off x="10057796" y="3556227"/>
            <a:ext cx="1984173" cy="1917040"/>
          </a:xfrm>
          <a:prstGeom prst="rect">
            <a:avLst/>
          </a:prstGeom>
        </p:spPr>
      </p:pic>
      <p:sp>
        <p:nvSpPr>
          <p:cNvPr id="4" name="Slide Number Placeholder 3">
            <a:extLst>
              <a:ext uri="{FF2B5EF4-FFF2-40B4-BE49-F238E27FC236}">
                <a16:creationId xmlns:a16="http://schemas.microsoft.com/office/drawing/2014/main" id="{D5BBC24E-A0BA-7042-EADB-4D8399FBC43F}"/>
              </a:ext>
            </a:extLst>
          </p:cNvPr>
          <p:cNvSpPr>
            <a:spLocks noGrp="1"/>
          </p:cNvSpPr>
          <p:nvPr>
            <p:ph type="sldNum" sz="quarter" idx="12"/>
          </p:nvPr>
        </p:nvSpPr>
        <p:spPr/>
        <p:txBody>
          <a:bodyPr/>
          <a:lstStyle/>
          <a:p>
            <a:fld id="{EB241CD2-1E45-42A3-B213-66A034DF9A3B}" type="slidenum">
              <a:rPr lang="en-GB" smtClean="0"/>
              <a:t>138</a:t>
            </a:fld>
            <a:endParaRPr lang="en-GB" dirty="0"/>
          </a:p>
        </p:txBody>
      </p:sp>
    </p:spTree>
    <p:extLst>
      <p:ext uri="{BB962C8B-B14F-4D97-AF65-F5344CB8AC3E}">
        <p14:creationId xmlns:p14="http://schemas.microsoft.com/office/powerpoint/2010/main" val="16606614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p:txBody>
          <a:bodyPr>
            <a:normAutofit/>
          </a:bodyPr>
          <a:lstStyle/>
          <a:p>
            <a:r>
              <a:rPr lang="en-US"/>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p:txBody>
          <a:bodyPr/>
          <a:lstStyle/>
          <a:p>
            <a:r>
              <a:rPr lang="en-US"/>
              <a:t>Seabrook nuclear plant in US. (I understand that Denmark was considering nuclear power as well).</a:t>
            </a:r>
          </a:p>
          <a:p>
            <a:endParaRPr lang="en-US"/>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1166845" y="2124075"/>
            <a:ext cx="5435182" cy="3759761"/>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6986157" y="2649703"/>
            <a:ext cx="2459458" cy="1346230"/>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6986157" y="4311067"/>
            <a:ext cx="2581012" cy="1200329"/>
          </a:xfrm>
          <a:prstGeom prst="rect">
            <a:avLst/>
          </a:prstGeom>
          <a:solidFill>
            <a:srgbClr val="FFFF00"/>
          </a:solidFill>
        </p:spPr>
        <p:txBody>
          <a:bodyPr wrap="square" rtlCol="0">
            <a:spAutoFit/>
          </a:bodyPr>
          <a:lstStyle/>
          <a:p>
            <a:r>
              <a:rPr lang="en-US" sz="120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
        <p:nvSpPr>
          <p:cNvPr id="4" name="Slide Number Placeholder 3">
            <a:extLst>
              <a:ext uri="{FF2B5EF4-FFF2-40B4-BE49-F238E27FC236}">
                <a16:creationId xmlns:a16="http://schemas.microsoft.com/office/drawing/2014/main" id="{795C7B37-F97D-5DCC-8D7B-F16499242E7D}"/>
              </a:ext>
            </a:extLst>
          </p:cNvPr>
          <p:cNvSpPr>
            <a:spLocks noGrp="1"/>
          </p:cNvSpPr>
          <p:nvPr>
            <p:ph type="sldNum" sz="quarter" idx="12"/>
          </p:nvPr>
        </p:nvSpPr>
        <p:spPr/>
        <p:txBody>
          <a:bodyPr/>
          <a:lstStyle/>
          <a:p>
            <a:fld id="{EB241CD2-1E45-42A3-B213-66A034DF9A3B}" type="slidenum">
              <a:rPr lang="en-GB" smtClean="0"/>
              <a:t>139</a:t>
            </a:fld>
            <a:endParaRPr lang="en-GB" dirty="0"/>
          </a:p>
        </p:txBody>
      </p:sp>
    </p:spTree>
    <p:extLst>
      <p:ext uri="{BB962C8B-B14F-4D97-AF65-F5344CB8AC3E}">
        <p14:creationId xmlns:p14="http://schemas.microsoft.com/office/powerpoint/2010/main" val="158303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2F8E-7E7F-F209-E1DD-899E703EE2E9}"/>
              </a:ext>
            </a:extLst>
          </p:cNvPr>
          <p:cNvSpPr>
            <a:spLocks noGrp="1"/>
          </p:cNvSpPr>
          <p:nvPr>
            <p:ph type="title"/>
          </p:nvPr>
        </p:nvSpPr>
        <p:spPr/>
        <p:txBody>
          <a:bodyPr>
            <a:normAutofit/>
          </a:bodyPr>
          <a:lstStyle/>
          <a:p>
            <a:r>
              <a:rPr lang="en-US"/>
              <a:t>Project Finance Analysis Other than Four Pillars</a:t>
            </a:r>
          </a:p>
        </p:txBody>
      </p:sp>
      <p:sp>
        <p:nvSpPr>
          <p:cNvPr id="3" name="Content Placeholder 2">
            <a:extLst>
              <a:ext uri="{FF2B5EF4-FFF2-40B4-BE49-F238E27FC236}">
                <a16:creationId xmlns:a16="http://schemas.microsoft.com/office/drawing/2014/main" id="{70109A14-F660-501A-921B-273ED42FE6C6}"/>
              </a:ext>
            </a:extLst>
          </p:cNvPr>
          <p:cNvSpPr>
            <a:spLocks noGrp="1"/>
          </p:cNvSpPr>
          <p:nvPr>
            <p:ph idx="1"/>
          </p:nvPr>
        </p:nvSpPr>
        <p:spPr/>
        <p:txBody>
          <a:bodyPr>
            <a:normAutofit/>
          </a:bodyPr>
          <a:lstStyle/>
          <a:p>
            <a:r>
              <a:rPr lang="en-US" sz="2800" dirty="0"/>
              <a:t>The fundamental problem resolved by project finance is raising money for an asset that will last a very long time. </a:t>
            </a:r>
          </a:p>
          <a:p>
            <a:r>
              <a:rPr lang="en-US" sz="2800" dirty="0"/>
              <a:t>The pillars above cover key objectives to enable long-term financing, but not all aspects of project finance. </a:t>
            </a:r>
          </a:p>
          <a:p>
            <a:r>
              <a:rPr lang="en-US" sz="2800" dirty="0"/>
              <a:t>Aspects of project not in the pillars are the use of IRR and DSCR to evaluate return and risk, changes in the value of a project over its life; upsides in project finance; the manner in which cash flows require mean reversion and/or contracts.</a:t>
            </a:r>
          </a:p>
        </p:txBody>
      </p:sp>
      <p:sp>
        <p:nvSpPr>
          <p:cNvPr id="5" name="Slide Number Placeholder 4">
            <a:extLst>
              <a:ext uri="{FF2B5EF4-FFF2-40B4-BE49-F238E27FC236}">
                <a16:creationId xmlns:a16="http://schemas.microsoft.com/office/drawing/2014/main" id="{29FF4CC2-48B1-A909-0243-1F426B3139EF}"/>
              </a:ext>
            </a:extLst>
          </p:cNvPr>
          <p:cNvSpPr>
            <a:spLocks noGrp="1"/>
          </p:cNvSpPr>
          <p:nvPr>
            <p:ph type="sldNum" sz="quarter" idx="12"/>
          </p:nvPr>
        </p:nvSpPr>
        <p:spPr/>
        <p:txBody>
          <a:bodyPr/>
          <a:lstStyle/>
          <a:p>
            <a:fld id="{EB241CD2-1E45-42A3-B213-66A034DF9A3B}" type="slidenum">
              <a:rPr lang="en-GB" smtClean="0"/>
              <a:t>14</a:t>
            </a:fld>
            <a:endParaRPr lang="en-GB" dirty="0"/>
          </a:p>
        </p:txBody>
      </p:sp>
    </p:spTree>
    <p:extLst>
      <p:ext uri="{BB962C8B-B14F-4D97-AF65-F5344CB8AC3E}">
        <p14:creationId xmlns:p14="http://schemas.microsoft.com/office/powerpoint/2010/main" val="12080029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4F085A-CC95-98F6-F723-2AFC74244E98}"/>
              </a:ext>
            </a:extLst>
          </p:cNvPr>
          <p:cNvSpPr>
            <a:spLocks noGrp="1"/>
          </p:cNvSpPr>
          <p:nvPr>
            <p:ph type="title"/>
          </p:nvPr>
        </p:nvSpPr>
        <p:spPr/>
        <p:txBody>
          <a:bodyPr>
            <a:normAutofit fontScale="90000"/>
          </a:bodyPr>
          <a:lstStyle/>
          <a:p>
            <a:r>
              <a:rPr lang="en-US" sz="4100" dirty="0"/>
              <a:t>Concept that You Need to Impose </a:t>
            </a:r>
            <a:br>
              <a:rPr lang="en-US" sz="4100" dirty="0"/>
            </a:br>
            <a:r>
              <a:rPr lang="en-US" sz="4100" dirty="0"/>
              <a:t>Risk for People to be Efficient</a:t>
            </a:r>
            <a:endParaRPr lang="en-GB" sz="4100" dirty="0"/>
          </a:p>
        </p:txBody>
      </p:sp>
      <p:sp>
        <p:nvSpPr>
          <p:cNvPr id="6" name="Subtitle 5">
            <a:extLst>
              <a:ext uri="{FF2B5EF4-FFF2-40B4-BE49-F238E27FC236}">
                <a16:creationId xmlns:a16="http://schemas.microsoft.com/office/drawing/2014/main" id="{4EAA6EAC-E4CB-B5B5-22AA-85186F1B21D7}"/>
              </a:ext>
            </a:extLst>
          </p:cNvPr>
          <p:cNvSpPr>
            <a:spLocks noGrp="1"/>
          </p:cNvSpPr>
          <p:nvPr>
            <p:ph idx="1"/>
          </p:nvPr>
        </p:nvSpPr>
        <p:spPr/>
        <p:txBody>
          <a:bodyPr/>
          <a:lstStyle/>
          <a:p>
            <a:r>
              <a:rPr lang="en-US" dirty="0"/>
              <a:t>But Imposing Uncontrollable Risks Increases </a:t>
            </a:r>
          </a:p>
          <a:p>
            <a:r>
              <a:rPr lang="en-US" dirty="0"/>
              <a:t>Prices Without Getting You Anything</a:t>
            </a:r>
            <a:endParaRPr lang="en-GB" dirty="0"/>
          </a:p>
        </p:txBody>
      </p:sp>
    </p:spTree>
    <p:extLst>
      <p:ext uri="{BB962C8B-B14F-4D97-AF65-F5344CB8AC3E}">
        <p14:creationId xmlns:p14="http://schemas.microsoft.com/office/powerpoint/2010/main" val="5614231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p:txBody>
          <a:bodyPr>
            <a:normAutofit fontScale="90000"/>
          </a:bodyPr>
          <a:lstStyle/>
          <a:p>
            <a:r>
              <a:rPr lang="en-US"/>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406400" y="1209675"/>
            <a:ext cx="7126230" cy="4679061"/>
          </a:xfrm>
        </p:spPr>
        <p:txBody>
          <a:bodyPr>
            <a:normAutofit lnSpcReduction="10000"/>
          </a:bodyPr>
          <a:lstStyle/>
          <a:p>
            <a:pPr algn="l"/>
            <a:r>
              <a:rPr lang="en-US" sz="1800" dirty="0"/>
              <a:t>With nuclear cost increases and price of oil increases, cost plus and WACC model considered a poor approach.</a:t>
            </a:r>
          </a:p>
          <a:p>
            <a:pPr algn="l"/>
            <a:r>
              <a:rPr lang="en-US" sz="1800" dirty="0"/>
              <a:t>Bidding systems where companies competed to provide generating capacity (no longer belief in economies of scale for generation). Idea that companies bid down to their cost of capital.</a:t>
            </a:r>
          </a:p>
          <a:p>
            <a:pPr algn="l"/>
            <a:r>
              <a:rPr lang="en-US" sz="1800"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pPr algn="l"/>
            <a:r>
              <a:rPr lang="en-US" sz="1800" dirty="0"/>
              <a:t>Once investor takes risk, the risk can be allocated to a company that takes construction risk, a company that guarantees plant efficiency, a company that provides operation and maintenance.</a:t>
            </a:r>
          </a:p>
          <a:p>
            <a:pPr algn="l"/>
            <a:r>
              <a:rPr lang="en-US" sz="1800" dirty="0"/>
              <a:t>The risk allocation to third parties (off-takers) led to project finance where lenders verified fixed construction costs, operation costs and technical aspects of plant efficiency and availability.</a:t>
            </a:r>
          </a:p>
        </p:txBody>
      </p:sp>
      <p:sp>
        <p:nvSpPr>
          <p:cNvPr id="5" name="TextBox 4">
            <a:extLst>
              <a:ext uri="{FF2B5EF4-FFF2-40B4-BE49-F238E27FC236}">
                <a16:creationId xmlns:a16="http://schemas.microsoft.com/office/drawing/2014/main" id="{22A3FCCA-B1B2-60D8-AD9A-43A40CE8A330}"/>
              </a:ext>
            </a:extLst>
          </p:cNvPr>
          <p:cNvSpPr txBox="1"/>
          <p:nvPr/>
        </p:nvSpPr>
        <p:spPr>
          <a:xfrm>
            <a:off x="7438725" y="2041865"/>
            <a:ext cx="1480375" cy="769441"/>
          </a:xfrm>
          <a:prstGeom prst="rect">
            <a:avLst/>
          </a:prstGeom>
          <a:solidFill>
            <a:srgbClr val="FFFF00"/>
          </a:solidFill>
        </p:spPr>
        <p:txBody>
          <a:bodyPr wrap="square" rtlCol="0">
            <a:spAutoFit/>
          </a:bodyPr>
          <a:lstStyle/>
          <a:p>
            <a:r>
              <a:rPr lang="en-US" sz="110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8761872" y="3089429"/>
            <a:ext cx="1790718" cy="1384995"/>
          </a:xfrm>
          <a:prstGeom prst="rect">
            <a:avLst/>
          </a:prstGeom>
          <a:solidFill>
            <a:srgbClr val="FFFF00"/>
          </a:solidFill>
        </p:spPr>
        <p:txBody>
          <a:bodyPr wrap="square" rtlCol="0">
            <a:spAutoFit/>
          </a:bodyPr>
          <a:lstStyle/>
          <a:p>
            <a:r>
              <a:rPr lang="en-US" sz="120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cxnSpLocks/>
            <a:stCxn id="8" idx="2"/>
          </p:cNvCxnSpPr>
          <p:nvPr/>
        </p:nvCxnSpPr>
        <p:spPr>
          <a:xfrm flipH="1" flipV="1">
            <a:off x="9205015" y="4068749"/>
            <a:ext cx="452216" cy="405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532630" y="4752547"/>
            <a:ext cx="2005939" cy="938719"/>
          </a:xfrm>
          <a:prstGeom prst="rect">
            <a:avLst/>
          </a:prstGeom>
          <a:solidFill>
            <a:srgbClr val="FFFF00"/>
          </a:solidFill>
        </p:spPr>
        <p:txBody>
          <a:bodyPr wrap="square" rtlCol="0">
            <a:spAutoFit/>
          </a:bodyPr>
          <a:lstStyle/>
          <a:p>
            <a:r>
              <a:rPr lang="en-US" sz="110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
        <p:nvSpPr>
          <p:cNvPr id="4" name="Slide Number Placeholder 3">
            <a:extLst>
              <a:ext uri="{FF2B5EF4-FFF2-40B4-BE49-F238E27FC236}">
                <a16:creationId xmlns:a16="http://schemas.microsoft.com/office/drawing/2014/main" id="{DBC9425C-4CAD-DC4C-3567-BA3F43A2AAEA}"/>
              </a:ext>
            </a:extLst>
          </p:cNvPr>
          <p:cNvSpPr>
            <a:spLocks noGrp="1"/>
          </p:cNvSpPr>
          <p:nvPr>
            <p:ph type="sldNum" sz="quarter" idx="12"/>
          </p:nvPr>
        </p:nvSpPr>
        <p:spPr/>
        <p:txBody>
          <a:bodyPr/>
          <a:lstStyle/>
          <a:p>
            <a:fld id="{EB241CD2-1E45-42A3-B213-66A034DF9A3B}" type="slidenum">
              <a:rPr lang="en-GB" smtClean="0"/>
              <a:t>141</a:t>
            </a:fld>
            <a:endParaRPr lang="en-GB" dirty="0"/>
          </a:p>
        </p:txBody>
      </p:sp>
    </p:spTree>
    <p:extLst>
      <p:ext uri="{BB962C8B-B14F-4D97-AF65-F5344CB8AC3E}">
        <p14:creationId xmlns:p14="http://schemas.microsoft.com/office/powerpoint/2010/main" val="18743962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title"/>
          </p:nvPr>
        </p:nvSpPr>
        <p:spPr/>
        <p:txBody>
          <a:bodyPr>
            <a:normAutofit fontScale="90000"/>
          </a:bodyPr>
          <a:lstStyle/>
          <a:p>
            <a:r>
              <a:rPr lang="en-US"/>
              <a:t>Risk Allocation Part 1: Allocation between IPP Investor and the Off-taker</a:t>
            </a:r>
          </a:p>
        </p:txBody>
      </p:sp>
      <p:sp>
        <p:nvSpPr>
          <p:cNvPr id="9" name="Content Placeholder 8"/>
          <p:cNvSpPr>
            <a:spLocks noGrp="1"/>
          </p:cNvSpPr>
          <p:nvPr>
            <p:ph idx="1"/>
          </p:nvPr>
        </p:nvSpPr>
        <p:spPr>
          <a:xfrm>
            <a:off x="606006" y="1372737"/>
            <a:ext cx="4080294" cy="3055310"/>
          </a:xfrm>
        </p:spPr>
        <p:txBody>
          <a:bodyPr>
            <a:noAutofit/>
          </a:bodyPr>
          <a:lstStyle/>
          <a:p>
            <a:pPr marL="33040" indent="0" algn="l">
              <a:buNone/>
            </a:pPr>
            <a:r>
              <a:rPr lang="en-US" sz="1600" b="1" dirty="0"/>
              <a:t>Risk to Be Allocated</a:t>
            </a:r>
          </a:p>
          <a:p>
            <a:pPr marL="290215" indent="-257175" algn="l">
              <a:buFont typeface="+mj-lt"/>
              <a:buAutoNum type="arabicPeriod"/>
            </a:pPr>
            <a:r>
              <a:rPr lang="en-US" sz="1600" dirty="0"/>
              <a:t>Generation Level from Changes in Demand</a:t>
            </a:r>
          </a:p>
          <a:p>
            <a:pPr marL="290215" indent="-257175" algn="l">
              <a:buFont typeface="+mj-lt"/>
              <a:buAutoNum type="arabicPeriod"/>
            </a:pPr>
            <a:r>
              <a:rPr lang="en-US" sz="1600" dirty="0"/>
              <a:t>Generation Level from Changes in Plant Availability </a:t>
            </a:r>
          </a:p>
          <a:p>
            <a:pPr marL="290215" indent="-257175" algn="l">
              <a:buFont typeface="+mj-lt"/>
              <a:buAutoNum type="arabicPeriod"/>
            </a:pPr>
            <a:r>
              <a:rPr lang="en-US" sz="1600" dirty="0"/>
              <a:t>Cost  Over-Run</a:t>
            </a:r>
          </a:p>
          <a:p>
            <a:pPr marL="290215" indent="-257175" algn="l">
              <a:buFont typeface="+mj-lt"/>
              <a:buAutoNum type="arabicPeriod"/>
            </a:pPr>
            <a:r>
              <a:rPr lang="en-US" sz="1600" dirty="0"/>
              <a:t>Construction Delay</a:t>
            </a:r>
          </a:p>
          <a:p>
            <a:pPr marL="290215" indent="-257175" algn="l">
              <a:buFont typeface="+mj-lt"/>
              <a:buAutoNum type="arabicPeriod"/>
            </a:pPr>
            <a:r>
              <a:rPr lang="en-US" sz="1600" dirty="0"/>
              <a:t>Plant Efficiency (Heat Rate)</a:t>
            </a:r>
          </a:p>
          <a:p>
            <a:pPr marL="290215" indent="-257175" algn="l">
              <a:buFont typeface="+mj-lt"/>
              <a:buAutoNum type="arabicPeriod"/>
            </a:pPr>
            <a:r>
              <a:rPr lang="en-US" sz="1600" dirty="0"/>
              <a:t>Change in Fuel Price</a:t>
            </a:r>
          </a:p>
          <a:p>
            <a:pPr marL="290215" indent="-257175" algn="l">
              <a:buFont typeface="+mj-lt"/>
              <a:buAutoNum type="arabicPeriod"/>
            </a:pPr>
            <a:r>
              <a:rPr lang="en-US" sz="1600" dirty="0"/>
              <a:t>Change in Real O&amp;M Cost</a:t>
            </a:r>
          </a:p>
          <a:p>
            <a:pPr marL="290215" indent="-257175" algn="l">
              <a:buFont typeface="+mj-lt"/>
              <a:buAutoNum type="arabicPeriod"/>
            </a:pPr>
            <a:r>
              <a:rPr lang="en-US" sz="1600" dirty="0"/>
              <a:t>Change in Inflation Rate</a:t>
            </a:r>
          </a:p>
          <a:p>
            <a:pPr marL="290215" indent="-257175" algn="l">
              <a:buFont typeface="+mj-lt"/>
              <a:buAutoNum type="arabicPeriod"/>
            </a:pPr>
            <a:r>
              <a:rPr lang="en-US" sz="1600" dirty="0"/>
              <a:t>Change in Interest Rates and Cost of Capital</a:t>
            </a:r>
          </a:p>
          <a:p>
            <a:pPr algn="l"/>
            <a:endParaRPr lang="en-US" sz="1600"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6488142" y="1372737"/>
            <a:ext cx="3611406" cy="3414076"/>
          </a:xfrm>
          <a:prstGeom prst="rect">
            <a:avLst/>
          </a:prstGeom>
          <a:solidFill>
            <a:srgbClr val="FFFF00"/>
          </a:solidFill>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040" indent="0" algn="ctr">
              <a:buNone/>
            </a:pPr>
            <a:r>
              <a:rPr lang="en-US" sz="1575" b="1" dirty="0">
                <a:latin typeface="Arial" panose="020B0604020202020204" pitchFamily="34" charset="0"/>
                <a:cs typeface="Arial" panose="020B0604020202020204" pitchFamily="34" charset="0"/>
              </a:rPr>
              <a:t>Investor or Off-taker Risk</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a:p>
            <a:pPr marL="290215" indent="-257175">
              <a:buFont typeface="+mj-lt"/>
              <a:buAutoNum type="arabicPeriod"/>
            </a:pPr>
            <a:r>
              <a:rPr lang="en-US" sz="1350" dirty="0">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1525F272-AE09-9BC6-8D1D-65787630EB60}"/>
              </a:ext>
            </a:extLst>
          </p:cNvPr>
          <p:cNvSpPr>
            <a:spLocks noGrp="1"/>
          </p:cNvSpPr>
          <p:nvPr>
            <p:ph type="sldNum" sz="quarter" idx="12"/>
          </p:nvPr>
        </p:nvSpPr>
        <p:spPr/>
        <p:txBody>
          <a:bodyPr/>
          <a:lstStyle/>
          <a:p>
            <a:fld id="{EB241CD2-1E45-42A3-B213-66A034DF9A3B}" type="slidenum">
              <a:rPr lang="en-GB" smtClean="0"/>
              <a:t>142</a:t>
            </a:fld>
            <a:endParaRPr lang="en-GB" dirty="0"/>
          </a:p>
        </p:txBody>
      </p:sp>
    </p:spTree>
    <p:extLst>
      <p:ext uri="{BB962C8B-B14F-4D97-AF65-F5344CB8AC3E}">
        <p14:creationId xmlns:p14="http://schemas.microsoft.com/office/powerpoint/2010/main" val="20798780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title"/>
          </p:nvPr>
        </p:nvSpPr>
        <p:spPr/>
        <p:txBody>
          <a:bodyPr>
            <a:normAutofit fontScale="90000"/>
          </a:bodyPr>
          <a:lstStyle/>
          <a:p>
            <a:r>
              <a:rPr lang="en-US"/>
              <a:t>Risk Allocation Part 2: Investor Risks to Different Contracts for the SPV</a:t>
            </a:r>
          </a:p>
        </p:txBody>
      </p:sp>
      <p:sp>
        <p:nvSpPr>
          <p:cNvPr id="5" name="Content Placeholder 4"/>
          <p:cNvSpPr>
            <a:spLocks noGrp="1"/>
          </p:cNvSpPr>
          <p:nvPr>
            <p:ph idx="1"/>
          </p:nvPr>
        </p:nvSpPr>
        <p:spPr>
          <a:xfrm>
            <a:off x="542927" y="1347192"/>
            <a:ext cx="4267199" cy="3317460"/>
          </a:xfrm>
        </p:spPr>
        <p:txBody>
          <a:bodyPr>
            <a:noAutofit/>
          </a:bodyPr>
          <a:lstStyle/>
          <a:p>
            <a:pPr marL="44053" indent="0" algn="l">
              <a:buNone/>
            </a:pPr>
            <a:r>
              <a:rPr lang="en-US" b="1" dirty="0"/>
              <a:t>Contract Mitigation</a:t>
            </a:r>
          </a:p>
          <a:p>
            <a:pPr marL="44053" indent="0" algn="l">
              <a:buNone/>
            </a:pPr>
            <a:endParaRPr lang="en-US" b="1" dirty="0"/>
          </a:p>
          <a:p>
            <a:pPr algn="l"/>
            <a:r>
              <a:rPr lang="en-US" dirty="0"/>
              <a:t>EPC Contract with Fixed Price and LD (LSTK)</a:t>
            </a:r>
          </a:p>
          <a:p>
            <a:pPr algn="l"/>
            <a:r>
              <a:rPr lang="en-US" dirty="0"/>
              <a:t>O&amp;M and EPC Contract</a:t>
            </a:r>
          </a:p>
          <a:p>
            <a:pPr algn="l"/>
            <a:r>
              <a:rPr lang="en-US" dirty="0"/>
              <a:t>O&amp;M Contract and EPC LD Provision</a:t>
            </a:r>
          </a:p>
          <a:p>
            <a:pPr algn="l"/>
            <a:r>
              <a:rPr lang="en-US" dirty="0"/>
              <a:t>O&amp;M Contract</a:t>
            </a:r>
          </a:p>
          <a:p>
            <a:pPr algn="l"/>
            <a:r>
              <a:rPr lang="en-US" dirty="0"/>
              <a:t>Capacity Charge/Month; 4 Part PPA Contract</a:t>
            </a:r>
          </a:p>
          <a:p>
            <a:pPr algn="l"/>
            <a:r>
              <a:rPr lang="en-US" dirty="0"/>
              <a:t>Swap Contract (Fix Rates)</a:t>
            </a:r>
          </a:p>
        </p:txBody>
      </p:sp>
      <p:sp>
        <p:nvSpPr>
          <p:cNvPr id="4" name="Content Placeholder 3"/>
          <p:cNvSpPr>
            <a:spLocks noGrp="1"/>
          </p:cNvSpPr>
          <p:nvPr>
            <p:ph type="body" sz="quarter" idx="4294967295"/>
          </p:nvPr>
        </p:nvSpPr>
        <p:spPr>
          <a:xfrm>
            <a:off x="6218880" y="1347192"/>
            <a:ext cx="4415592" cy="3843933"/>
          </a:xfrm>
        </p:spPr>
        <p:txBody>
          <a:bodyPr>
            <a:normAutofit lnSpcReduction="10000"/>
          </a:bodyPr>
          <a:lstStyle/>
          <a:p>
            <a:pPr marL="44053" indent="0" algn="ctr">
              <a:buNone/>
            </a:pPr>
            <a:r>
              <a:rPr lang="en-US" b="1" dirty="0"/>
              <a:t>IPP Risks</a:t>
            </a:r>
          </a:p>
          <a:p>
            <a:pPr marL="44053" indent="0" algn="ctr">
              <a:buNone/>
            </a:pPr>
            <a:endParaRPr lang="en-US" b="1" dirty="0"/>
          </a:p>
          <a:p>
            <a:r>
              <a:rPr lang="en-US" sz="2200" dirty="0"/>
              <a:t>Cost of Project, Time Delay and Technology Parameters</a:t>
            </a:r>
          </a:p>
          <a:p>
            <a:r>
              <a:rPr lang="en-US" sz="2200" dirty="0"/>
              <a:t>Availability Penalty in PPA</a:t>
            </a:r>
          </a:p>
          <a:p>
            <a:r>
              <a:rPr lang="en-US" sz="2200" dirty="0"/>
              <a:t>Efficiency or Heat Rate Risk </a:t>
            </a:r>
          </a:p>
          <a:p>
            <a:r>
              <a:rPr lang="en-US" sz="2200" dirty="0"/>
              <a:t>O&amp;M cost Risk – Real </a:t>
            </a:r>
          </a:p>
          <a:p>
            <a:r>
              <a:rPr lang="en-US" sz="2200" dirty="0"/>
              <a:t>Independence of Generation Risk</a:t>
            </a:r>
          </a:p>
          <a:p>
            <a:r>
              <a:rPr lang="en-US" sz="2200" dirty="0"/>
              <a:t>Interest Rate Fluctuation</a:t>
            </a:r>
          </a:p>
        </p:txBody>
      </p:sp>
      <p:sp>
        <p:nvSpPr>
          <p:cNvPr id="2" name="Slide Number Placeholder 1">
            <a:extLst>
              <a:ext uri="{FF2B5EF4-FFF2-40B4-BE49-F238E27FC236}">
                <a16:creationId xmlns:a16="http://schemas.microsoft.com/office/drawing/2014/main" id="{E7191544-8BDF-1353-E440-651C8D09756E}"/>
              </a:ext>
            </a:extLst>
          </p:cNvPr>
          <p:cNvSpPr>
            <a:spLocks noGrp="1"/>
          </p:cNvSpPr>
          <p:nvPr>
            <p:ph type="sldNum" sz="quarter" idx="12"/>
          </p:nvPr>
        </p:nvSpPr>
        <p:spPr/>
        <p:txBody>
          <a:bodyPr/>
          <a:lstStyle/>
          <a:p>
            <a:fld id="{EB241CD2-1E45-42A3-B213-66A034DF9A3B}" type="slidenum">
              <a:rPr lang="en-GB" smtClean="0"/>
              <a:t>143</a:t>
            </a:fld>
            <a:endParaRPr lang="en-GB" dirty="0"/>
          </a:p>
        </p:txBody>
      </p:sp>
    </p:spTree>
    <p:extLst>
      <p:ext uri="{BB962C8B-B14F-4D97-AF65-F5344CB8AC3E}">
        <p14:creationId xmlns:p14="http://schemas.microsoft.com/office/powerpoint/2010/main" val="18159987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title"/>
          </p:nvPr>
        </p:nvSpPr>
        <p:spPr/>
        <p:txBody>
          <a:bodyPr/>
          <a:lstStyle/>
          <a:p>
            <a:r>
              <a:rPr lang="en-029"/>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2619375" y="793868"/>
            <a:ext cx="7160104" cy="5270263"/>
          </a:xfrm>
          <a:prstGeom prst="rect">
            <a:avLst/>
          </a:prstGeom>
        </p:spPr>
      </p:pic>
      <p:sp>
        <p:nvSpPr>
          <p:cNvPr id="3" name="Slide Number Placeholder 2">
            <a:extLst>
              <a:ext uri="{FF2B5EF4-FFF2-40B4-BE49-F238E27FC236}">
                <a16:creationId xmlns:a16="http://schemas.microsoft.com/office/drawing/2014/main" id="{F36DB75C-61A4-A8AA-B49C-5A7E1B30B488}"/>
              </a:ext>
            </a:extLst>
          </p:cNvPr>
          <p:cNvSpPr>
            <a:spLocks noGrp="1"/>
          </p:cNvSpPr>
          <p:nvPr>
            <p:ph type="sldNum" sz="quarter" idx="12"/>
          </p:nvPr>
        </p:nvSpPr>
        <p:spPr/>
        <p:txBody>
          <a:bodyPr/>
          <a:lstStyle/>
          <a:p>
            <a:fld id="{EB241CD2-1E45-42A3-B213-66A034DF9A3B}" type="slidenum">
              <a:rPr lang="en-GB" smtClean="0"/>
              <a:t>144</a:t>
            </a:fld>
            <a:endParaRPr lang="en-GB" dirty="0"/>
          </a:p>
        </p:txBody>
      </p:sp>
    </p:spTree>
    <p:extLst>
      <p:ext uri="{BB962C8B-B14F-4D97-AF65-F5344CB8AC3E}">
        <p14:creationId xmlns:p14="http://schemas.microsoft.com/office/powerpoint/2010/main" val="28637784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82F4-E4E2-4355-B0DE-C858539CA2C3}"/>
              </a:ext>
            </a:extLst>
          </p:cNvPr>
          <p:cNvSpPr>
            <a:spLocks noGrp="1"/>
          </p:cNvSpPr>
          <p:nvPr>
            <p:ph type="title"/>
          </p:nvPr>
        </p:nvSpPr>
        <p:spPr/>
        <p:txBody>
          <a:bodyPr/>
          <a:lstStyle/>
          <a:p>
            <a:r>
              <a:rPr lang="en-029"/>
              <a:t>Fixed Contract Price in EPC Contract</a:t>
            </a:r>
          </a:p>
        </p:txBody>
      </p:sp>
      <p:sp>
        <p:nvSpPr>
          <p:cNvPr id="3" name="Content Placeholder 2">
            <a:extLst>
              <a:ext uri="{FF2B5EF4-FFF2-40B4-BE49-F238E27FC236}">
                <a16:creationId xmlns:a16="http://schemas.microsoft.com/office/drawing/2014/main" id="{1BB23377-5C2C-44D9-A06D-5E15AACF7B1C}"/>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EC71AD91-672A-4D14-ADB1-1D32538D47B0}"/>
              </a:ext>
            </a:extLst>
          </p:cNvPr>
          <p:cNvPicPr>
            <a:picLocks noChangeAspect="1"/>
          </p:cNvPicPr>
          <p:nvPr/>
        </p:nvPicPr>
        <p:blipFill>
          <a:blip r:embed="rId2"/>
          <a:stretch>
            <a:fillRect/>
          </a:stretch>
        </p:blipFill>
        <p:spPr>
          <a:xfrm>
            <a:off x="2686665" y="1209675"/>
            <a:ext cx="6343036" cy="4512973"/>
          </a:xfrm>
          <a:prstGeom prst="rect">
            <a:avLst/>
          </a:prstGeom>
        </p:spPr>
      </p:pic>
      <p:sp>
        <p:nvSpPr>
          <p:cNvPr id="5" name="Slide Number Placeholder 4">
            <a:extLst>
              <a:ext uri="{FF2B5EF4-FFF2-40B4-BE49-F238E27FC236}">
                <a16:creationId xmlns:a16="http://schemas.microsoft.com/office/drawing/2014/main" id="{6C444538-17BC-A94B-E54E-8631BA1CA00C}"/>
              </a:ext>
            </a:extLst>
          </p:cNvPr>
          <p:cNvSpPr>
            <a:spLocks noGrp="1"/>
          </p:cNvSpPr>
          <p:nvPr>
            <p:ph type="sldNum" sz="quarter" idx="12"/>
          </p:nvPr>
        </p:nvSpPr>
        <p:spPr/>
        <p:txBody>
          <a:bodyPr/>
          <a:lstStyle/>
          <a:p>
            <a:fld id="{EB241CD2-1E45-42A3-B213-66A034DF9A3B}" type="slidenum">
              <a:rPr lang="en-GB" smtClean="0"/>
              <a:t>145</a:t>
            </a:fld>
            <a:endParaRPr lang="en-GB" dirty="0"/>
          </a:p>
        </p:txBody>
      </p:sp>
    </p:spTree>
    <p:extLst>
      <p:ext uri="{BB962C8B-B14F-4D97-AF65-F5344CB8AC3E}">
        <p14:creationId xmlns:p14="http://schemas.microsoft.com/office/powerpoint/2010/main" val="9682584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BD7-18DD-4EFE-A804-8AF825C4786C}"/>
              </a:ext>
            </a:extLst>
          </p:cNvPr>
          <p:cNvSpPr>
            <a:spLocks noGrp="1"/>
          </p:cNvSpPr>
          <p:nvPr>
            <p:ph type="title"/>
          </p:nvPr>
        </p:nvSpPr>
        <p:spPr/>
        <p:txBody>
          <a:bodyPr>
            <a:normAutofit fontScale="90000"/>
          </a:bodyPr>
          <a:lstStyle/>
          <a:p>
            <a:r>
              <a:rPr lang="en-029"/>
              <a:t>EPC Provisions – Guaranteed Capacity and Performance for Solar Plant</a:t>
            </a:r>
          </a:p>
        </p:txBody>
      </p:sp>
      <p:pic>
        <p:nvPicPr>
          <p:cNvPr id="4" name="Picture 3">
            <a:extLst>
              <a:ext uri="{FF2B5EF4-FFF2-40B4-BE49-F238E27FC236}">
                <a16:creationId xmlns:a16="http://schemas.microsoft.com/office/drawing/2014/main" id="{596CFDFC-C086-4334-A1FF-9BCCC97808EE}"/>
              </a:ext>
            </a:extLst>
          </p:cNvPr>
          <p:cNvPicPr>
            <a:picLocks noChangeAspect="1"/>
          </p:cNvPicPr>
          <p:nvPr/>
        </p:nvPicPr>
        <p:blipFill>
          <a:blip r:embed="rId2"/>
          <a:stretch>
            <a:fillRect/>
          </a:stretch>
        </p:blipFill>
        <p:spPr>
          <a:xfrm>
            <a:off x="3724766" y="811658"/>
            <a:ext cx="4742467" cy="5234684"/>
          </a:xfrm>
          <a:prstGeom prst="rect">
            <a:avLst/>
          </a:prstGeom>
        </p:spPr>
      </p:pic>
      <p:sp>
        <p:nvSpPr>
          <p:cNvPr id="3" name="Slide Number Placeholder 2">
            <a:extLst>
              <a:ext uri="{FF2B5EF4-FFF2-40B4-BE49-F238E27FC236}">
                <a16:creationId xmlns:a16="http://schemas.microsoft.com/office/drawing/2014/main" id="{78D1FC04-5244-FA3D-8CAE-0E0F681F3C74}"/>
              </a:ext>
            </a:extLst>
          </p:cNvPr>
          <p:cNvSpPr>
            <a:spLocks noGrp="1"/>
          </p:cNvSpPr>
          <p:nvPr>
            <p:ph type="sldNum" sz="quarter" idx="12"/>
          </p:nvPr>
        </p:nvSpPr>
        <p:spPr/>
        <p:txBody>
          <a:bodyPr/>
          <a:lstStyle/>
          <a:p>
            <a:fld id="{EB241CD2-1E45-42A3-B213-66A034DF9A3B}" type="slidenum">
              <a:rPr lang="en-GB" smtClean="0"/>
              <a:t>146</a:t>
            </a:fld>
            <a:endParaRPr lang="en-GB" dirty="0"/>
          </a:p>
        </p:txBody>
      </p:sp>
    </p:spTree>
    <p:extLst>
      <p:ext uri="{BB962C8B-B14F-4D97-AF65-F5344CB8AC3E}">
        <p14:creationId xmlns:p14="http://schemas.microsoft.com/office/powerpoint/2010/main" val="33876350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1"/>
          </p:nvPr>
        </p:nvPicPr>
        <p:blipFill>
          <a:blip r:embed="rId2"/>
          <a:stretch>
            <a:fillRect/>
          </a:stretch>
        </p:blipFill>
        <p:spPr>
          <a:xfrm>
            <a:off x="1524001" y="1565445"/>
            <a:ext cx="8951495" cy="3857687"/>
          </a:xfrm>
          <a:prstGeom prst="rect">
            <a:avLst/>
          </a:prstGeom>
        </p:spPr>
      </p:pic>
      <p:sp>
        <p:nvSpPr>
          <p:cNvPr id="2" name="Title 1">
            <a:extLst>
              <a:ext uri="{FF2B5EF4-FFF2-40B4-BE49-F238E27FC236}">
                <a16:creationId xmlns:a16="http://schemas.microsoft.com/office/drawing/2014/main" id="{F7475888-9C77-4A90-88A1-BE0A48BF6FF4}"/>
              </a:ext>
            </a:extLst>
          </p:cNvPr>
          <p:cNvSpPr>
            <a:spLocks noGrp="1"/>
          </p:cNvSpPr>
          <p:nvPr>
            <p:ph type="title"/>
          </p:nvPr>
        </p:nvSpPr>
        <p:spPr/>
        <p:txBody>
          <a:bodyPr>
            <a:normAutofit/>
          </a:bodyPr>
          <a:lstStyle/>
          <a:p>
            <a:r>
              <a:rPr lang="en-US"/>
              <a:t>Example of Delay Penalty in PPA Contract</a:t>
            </a:r>
          </a:p>
        </p:txBody>
      </p:sp>
      <p:sp>
        <p:nvSpPr>
          <p:cNvPr id="3" name="Slide Number Placeholder 2">
            <a:extLst>
              <a:ext uri="{FF2B5EF4-FFF2-40B4-BE49-F238E27FC236}">
                <a16:creationId xmlns:a16="http://schemas.microsoft.com/office/drawing/2014/main" id="{EC45BA13-A0C0-6D6F-58B1-D42A1AB4B1D1}"/>
              </a:ext>
            </a:extLst>
          </p:cNvPr>
          <p:cNvSpPr>
            <a:spLocks noGrp="1"/>
          </p:cNvSpPr>
          <p:nvPr>
            <p:ph type="sldNum" sz="quarter" idx="12"/>
          </p:nvPr>
        </p:nvSpPr>
        <p:spPr/>
        <p:txBody>
          <a:bodyPr/>
          <a:lstStyle/>
          <a:p>
            <a:fld id="{EB241CD2-1E45-42A3-B213-66A034DF9A3B}" type="slidenum">
              <a:rPr lang="en-GB" smtClean="0"/>
              <a:t>147</a:t>
            </a:fld>
            <a:endParaRPr lang="en-GB" dirty="0"/>
          </a:p>
        </p:txBody>
      </p:sp>
    </p:spTree>
    <p:extLst>
      <p:ext uri="{BB962C8B-B14F-4D97-AF65-F5344CB8AC3E}">
        <p14:creationId xmlns:p14="http://schemas.microsoft.com/office/powerpoint/2010/main" val="25504197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1"/>
          </p:nvPr>
        </p:nvPicPr>
        <p:blipFill>
          <a:blip r:embed="rId2"/>
          <a:stretch>
            <a:fillRect/>
          </a:stretch>
        </p:blipFill>
        <p:spPr>
          <a:xfrm>
            <a:off x="1524000" y="1959117"/>
            <a:ext cx="9054058" cy="4024955"/>
          </a:xfrm>
          <a:prstGeom prst="rect">
            <a:avLst/>
          </a:prstGeom>
        </p:spPr>
      </p:pic>
      <p:sp>
        <p:nvSpPr>
          <p:cNvPr id="2" name="Title 1">
            <a:extLst>
              <a:ext uri="{FF2B5EF4-FFF2-40B4-BE49-F238E27FC236}">
                <a16:creationId xmlns:a16="http://schemas.microsoft.com/office/drawing/2014/main" id="{85A4CE20-E253-4920-8119-6D63FFD21D75}"/>
              </a:ext>
            </a:extLst>
          </p:cNvPr>
          <p:cNvSpPr>
            <a:spLocks noGrp="1"/>
          </p:cNvSpPr>
          <p:nvPr>
            <p:ph type="title"/>
          </p:nvPr>
        </p:nvSpPr>
        <p:spPr/>
        <p:txBody>
          <a:bodyPr/>
          <a:lstStyle/>
          <a:p>
            <a:r>
              <a:rPr lang="en-US"/>
              <a:t>Example of Delay LD in EPC Contract</a:t>
            </a:r>
          </a:p>
        </p:txBody>
      </p:sp>
      <p:sp>
        <p:nvSpPr>
          <p:cNvPr id="3" name="Slide Number Placeholder 2">
            <a:extLst>
              <a:ext uri="{FF2B5EF4-FFF2-40B4-BE49-F238E27FC236}">
                <a16:creationId xmlns:a16="http://schemas.microsoft.com/office/drawing/2014/main" id="{CBF5E29D-3192-6A43-D3C1-130524ED2464}"/>
              </a:ext>
            </a:extLst>
          </p:cNvPr>
          <p:cNvSpPr>
            <a:spLocks noGrp="1"/>
          </p:cNvSpPr>
          <p:nvPr>
            <p:ph type="sldNum" sz="quarter" idx="12"/>
          </p:nvPr>
        </p:nvSpPr>
        <p:spPr/>
        <p:txBody>
          <a:bodyPr/>
          <a:lstStyle/>
          <a:p>
            <a:fld id="{EB241CD2-1E45-42A3-B213-66A034DF9A3B}" type="slidenum">
              <a:rPr lang="en-GB" smtClean="0"/>
              <a:t>148</a:t>
            </a:fld>
            <a:endParaRPr lang="en-GB" dirty="0"/>
          </a:p>
        </p:txBody>
      </p:sp>
    </p:spTree>
    <p:extLst>
      <p:ext uri="{BB962C8B-B14F-4D97-AF65-F5344CB8AC3E}">
        <p14:creationId xmlns:p14="http://schemas.microsoft.com/office/powerpoint/2010/main" val="30444259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title"/>
          </p:nvPr>
        </p:nvSpPr>
        <p:spPr/>
        <p:txBody>
          <a:bodyPr/>
          <a:lstStyle/>
          <a:p>
            <a:r>
              <a:rPr lang="en-029"/>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idx="1"/>
          </p:nvPr>
        </p:nvSpPr>
        <p:spPr/>
        <p:txBody>
          <a:bodyPr/>
          <a:lstStyle/>
          <a:p>
            <a:pPr marL="0" indent="0">
              <a:buNone/>
            </a:pPr>
            <a:r>
              <a:rPr lang="en-029"/>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1294877" y="1021195"/>
            <a:ext cx="4982168" cy="4881584"/>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6387372" y="2133602"/>
            <a:ext cx="3285533" cy="2071687"/>
          </a:xfrm>
          <a:prstGeom prst="rect">
            <a:avLst/>
          </a:prstGeom>
        </p:spPr>
      </p:pic>
      <p:sp>
        <p:nvSpPr>
          <p:cNvPr id="6" name="TextBox 5">
            <a:extLst>
              <a:ext uri="{FF2B5EF4-FFF2-40B4-BE49-F238E27FC236}">
                <a16:creationId xmlns:a16="http://schemas.microsoft.com/office/drawing/2014/main" id="{68A4708D-0F72-4FC6-B600-316687BF536A}"/>
              </a:ext>
            </a:extLst>
          </p:cNvPr>
          <p:cNvSpPr txBox="1"/>
          <p:nvPr/>
        </p:nvSpPr>
        <p:spPr>
          <a:xfrm>
            <a:off x="7165522" y="3820885"/>
            <a:ext cx="2302328" cy="1338828"/>
          </a:xfrm>
          <a:prstGeom prst="rect">
            <a:avLst/>
          </a:prstGeom>
          <a:solidFill>
            <a:srgbClr val="FFFF00"/>
          </a:solidFill>
        </p:spPr>
        <p:txBody>
          <a:bodyPr wrap="square" rtlCol="0">
            <a:spAutoFit/>
          </a:bodyPr>
          <a:lstStyle/>
          <a:p>
            <a:r>
              <a:rPr lang="en-US" sz="1350"/>
              <a:t>Summer Penalties are Higher than Winter Penalties.  Illustrates that the penalties should correspond to the cost of the off-taker in PPP Contracts</a:t>
            </a:r>
          </a:p>
        </p:txBody>
      </p:sp>
      <p:sp>
        <p:nvSpPr>
          <p:cNvPr id="7" name="Slide Number Placeholder 6">
            <a:extLst>
              <a:ext uri="{FF2B5EF4-FFF2-40B4-BE49-F238E27FC236}">
                <a16:creationId xmlns:a16="http://schemas.microsoft.com/office/drawing/2014/main" id="{F3001D7F-B594-76C0-FD57-4C33C65F2F30}"/>
              </a:ext>
            </a:extLst>
          </p:cNvPr>
          <p:cNvSpPr>
            <a:spLocks noGrp="1"/>
          </p:cNvSpPr>
          <p:nvPr>
            <p:ph type="sldNum" sz="quarter" idx="12"/>
          </p:nvPr>
        </p:nvSpPr>
        <p:spPr/>
        <p:txBody>
          <a:bodyPr/>
          <a:lstStyle/>
          <a:p>
            <a:fld id="{EB241CD2-1E45-42A3-B213-66A034DF9A3B}" type="slidenum">
              <a:rPr lang="en-GB" smtClean="0"/>
              <a:t>149</a:t>
            </a:fld>
            <a:endParaRPr lang="en-GB" dirty="0"/>
          </a:p>
        </p:txBody>
      </p:sp>
    </p:spTree>
    <p:extLst>
      <p:ext uri="{BB962C8B-B14F-4D97-AF65-F5344CB8AC3E}">
        <p14:creationId xmlns:p14="http://schemas.microsoft.com/office/powerpoint/2010/main" val="1249495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20F02-0DEE-A70A-C21C-8E0436C4F5FC}"/>
              </a:ext>
            </a:extLst>
          </p:cNvPr>
          <p:cNvSpPr>
            <a:spLocks noGrp="1"/>
          </p:cNvSpPr>
          <p:nvPr>
            <p:ph type="ctrTitle"/>
          </p:nvPr>
        </p:nvSpPr>
        <p:spPr>
          <a:xfrm>
            <a:off x="838200" y="1884363"/>
            <a:ext cx="10363200" cy="1766887"/>
          </a:xfrm>
        </p:spPr>
        <p:txBody>
          <a:bodyPr>
            <a:normAutofit/>
          </a:bodyPr>
          <a:lstStyle/>
          <a:p>
            <a:r>
              <a:rPr lang="en-US" sz="4200" dirty="0"/>
              <a:t>Part 1: What is Finance and </a:t>
            </a:r>
            <a:br>
              <a:rPr lang="en-US" sz="4200" dirty="0"/>
            </a:br>
            <a:r>
              <a:rPr lang="en-US" sz="4200" dirty="0"/>
              <a:t>What is an Investment</a:t>
            </a:r>
          </a:p>
        </p:txBody>
      </p:sp>
    </p:spTree>
    <p:extLst>
      <p:ext uri="{BB962C8B-B14F-4D97-AF65-F5344CB8AC3E}">
        <p14:creationId xmlns:p14="http://schemas.microsoft.com/office/powerpoint/2010/main" val="3612440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2127480" y="1681163"/>
            <a:ext cx="2944416" cy="3495675"/>
          </a:xfrm>
        </p:spPr>
        <p:txBody>
          <a:bodyPr/>
          <a:lstStyle/>
          <a:p>
            <a:r>
              <a:rPr lang="en-US"/>
              <a:t>Availability</a:t>
            </a:r>
          </a:p>
          <a:p>
            <a:endParaRPr lang="en-US"/>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2127480" y="2879649"/>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6040042" y="2879648"/>
            <a:ext cx="2944652" cy="2126693"/>
          </a:xfrm>
          <a:prstGeom prst="rect">
            <a:avLst/>
          </a:prstGeom>
        </p:spPr>
      </p:pic>
      <p:sp>
        <p:nvSpPr>
          <p:cNvPr id="3" name="TextBox 2">
            <a:extLst>
              <a:ext uri="{FF2B5EF4-FFF2-40B4-BE49-F238E27FC236}">
                <a16:creationId xmlns:a16="http://schemas.microsoft.com/office/drawing/2014/main" id="{9090B94A-B551-CA82-24AE-4B6F53A526B3}"/>
              </a:ext>
            </a:extLst>
          </p:cNvPr>
          <p:cNvSpPr txBox="1"/>
          <p:nvPr/>
        </p:nvSpPr>
        <p:spPr>
          <a:xfrm>
            <a:off x="2602303" y="5357004"/>
            <a:ext cx="5969479" cy="369332"/>
          </a:xfrm>
          <a:prstGeom prst="rect">
            <a:avLst/>
          </a:prstGeom>
          <a:solidFill>
            <a:srgbClr val="FFFF00"/>
          </a:solidFill>
        </p:spPr>
        <p:txBody>
          <a:bodyPr wrap="square" rtlCol="0">
            <a:spAutoFit/>
          </a:bodyPr>
          <a:lstStyle/>
          <a:p>
            <a:r>
              <a:rPr lang="en-US"/>
              <a:t>Which has take or pay contract and which has take and pay</a:t>
            </a:r>
          </a:p>
        </p:txBody>
      </p:sp>
      <p:sp>
        <p:nvSpPr>
          <p:cNvPr id="4" name="Slide Number Placeholder 3">
            <a:extLst>
              <a:ext uri="{FF2B5EF4-FFF2-40B4-BE49-F238E27FC236}">
                <a16:creationId xmlns:a16="http://schemas.microsoft.com/office/drawing/2014/main" id="{D7A9D32E-A972-AC65-0B0A-BA9C83B6A9FB}"/>
              </a:ext>
            </a:extLst>
          </p:cNvPr>
          <p:cNvSpPr>
            <a:spLocks noGrp="1"/>
          </p:cNvSpPr>
          <p:nvPr>
            <p:ph type="sldNum" sz="quarter" idx="11"/>
          </p:nvPr>
        </p:nvSpPr>
        <p:spPr/>
        <p:txBody>
          <a:bodyPr/>
          <a:lstStyle/>
          <a:p>
            <a:fld id="{1D963C44-05F1-400C-9AA3-0B5012F5D92A}" type="slidenum">
              <a:rPr lang="en-US" smtClean="0"/>
              <a:pPr/>
              <a:t>150</a:t>
            </a:fld>
            <a:endParaRPr lang="en-US"/>
          </a:p>
        </p:txBody>
      </p:sp>
    </p:spTree>
    <p:extLst>
      <p:ext uri="{BB962C8B-B14F-4D97-AF65-F5344CB8AC3E}">
        <p14:creationId xmlns:p14="http://schemas.microsoft.com/office/powerpoint/2010/main" val="24000800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6963-0486-3CB5-8A51-94DE55797869}"/>
              </a:ext>
            </a:extLst>
          </p:cNvPr>
          <p:cNvSpPr>
            <a:spLocks noGrp="1"/>
          </p:cNvSpPr>
          <p:nvPr>
            <p:ph type="title"/>
          </p:nvPr>
        </p:nvSpPr>
        <p:spPr/>
        <p:txBody>
          <a:bodyPr>
            <a:normAutofit/>
          </a:bodyPr>
          <a:lstStyle/>
          <a:p>
            <a:r>
              <a:rPr lang="en-US"/>
              <a:t>Background on Risk Allocation Two Step Process </a:t>
            </a:r>
          </a:p>
        </p:txBody>
      </p:sp>
      <p:sp>
        <p:nvSpPr>
          <p:cNvPr id="3" name="Text Placeholder 2">
            <a:extLst>
              <a:ext uri="{FF2B5EF4-FFF2-40B4-BE49-F238E27FC236}">
                <a16:creationId xmlns:a16="http://schemas.microsoft.com/office/drawing/2014/main" id="{4F25C484-05C0-67CA-AF50-86B01E1429EF}"/>
              </a:ext>
            </a:extLst>
          </p:cNvPr>
          <p:cNvSpPr>
            <a:spLocks noGrp="1"/>
          </p:cNvSpPr>
          <p:nvPr>
            <p:ph idx="1"/>
          </p:nvPr>
        </p:nvSpPr>
        <p:spPr/>
        <p:txBody>
          <a:bodyPr/>
          <a:lstStyle/>
          <a:p>
            <a:r>
              <a:rPr lang="en-US" dirty="0"/>
              <a:t>Step 1 – Off-taker versus Investor</a:t>
            </a:r>
          </a:p>
          <a:p>
            <a:endParaRPr lang="en-US" dirty="0"/>
          </a:p>
          <a:p>
            <a:r>
              <a:rPr lang="en-US" dirty="0"/>
              <a:t>Risks controlled by off-taker</a:t>
            </a:r>
          </a:p>
          <a:p>
            <a:r>
              <a:rPr lang="en-US" dirty="0"/>
              <a:t>Risks of general economic conditions</a:t>
            </a:r>
          </a:p>
          <a:p>
            <a:r>
              <a:rPr lang="en-US" dirty="0"/>
              <a:t>Risks in the way the machine operates</a:t>
            </a:r>
          </a:p>
          <a:p>
            <a:endParaRPr lang="en-US" dirty="0"/>
          </a:p>
        </p:txBody>
      </p:sp>
      <p:sp>
        <p:nvSpPr>
          <p:cNvPr id="4" name="Text Placeholder 2">
            <a:extLst>
              <a:ext uri="{FF2B5EF4-FFF2-40B4-BE49-F238E27FC236}">
                <a16:creationId xmlns:a16="http://schemas.microsoft.com/office/drawing/2014/main" id="{AE1549AA-7223-5F85-1BA4-B2438205B8B8}"/>
              </a:ext>
            </a:extLst>
          </p:cNvPr>
          <p:cNvSpPr txBox="1">
            <a:spLocks/>
          </p:cNvSpPr>
          <p:nvPr/>
        </p:nvSpPr>
        <p:spPr>
          <a:xfrm>
            <a:off x="5992234" y="1292008"/>
            <a:ext cx="4416122" cy="1396424"/>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800" dirty="0">
                <a:solidFill>
                  <a:schemeClr val="accent6">
                    <a:lumMod val="65000"/>
                    <a:lumOff val="35000"/>
                  </a:schemeClr>
                </a:solidFill>
                <a:latin typeface="Arial" panose="020B0604020202020204" pitchFamily="34" charset="0"/>
                <a:cs typeface="Arial" panose="020B0604020202020204" pitchFamily="34" charset="0"/>
              </a:rPr>
              <a:t>Step 2 – Allocate to Contractors</a:t>
            </a:r>
          </a:p>
          <a:p>
            <a:pPr>
              <a:buFont typeface="Arial" panose="020B0604020202020204" pitchFamily="34" charset="0"/>
              <a:buChar char="•"/>
            </a:pPr>
            <a:endParaRPr lang="en-US" sz="1800" dirty="0">
              <a:solidFill>
                <a:schemeClr val="accent6">
                  <a:lumMod val="65000"/>
                  <a:lumOff val="35000"/>
                </a:schemeClr>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800" dirty="0">
                <a:solidFill>
                  <a:schemeClr val="accent6">
                    <a:lumMod val="65000"/>
                    <a:lumOff val="35000"/>
                  </a:schemeClr>
                </a:solidFill>
                <a:latin typeface="Arial" panose="020B0604020202020204" pitchFamily="34" charset="0"/>
                <a:cs typeface="Arial" panose="020B0604020202020204" pitchFamily="34" charset="0"/>
              </a:rPr>
              <a:t>Allocate risks in contracts to parties that can control the risk</a:t>
            </a:r>
          </a:p>
          <a:p>
            <a:pPr>
              <a:buFont typeface="Arial" panose="020B0604020202020204" pitchFamily="34" charset="0"/>
              <a:buChar char="•"/>
            </a:pPr>
            <a:r>
              <a:rPr lang="en-US" sz="1800" dirty="0">
                <a:solidFill>
                  <a:schemeClr val="accent6">
                    <a:lumMod val="65000"/>
                    <a:lumOff val="35000"/>
                  </a:schemeClr>
                </a:solidFill>
                <a:latin typeface="Arial" panose="020B0604020202020204" pitchFamily="34" charset="0"/>
                <a:cs typeface="Arial" panose="020B0604020202020204" pitchFamily="34" charset="0"/>
              </a:rPr>
              <a:t>Back-to-back contracts</a:t>
            </a:r>
          </a:p>
          <a:p>
            <a:pPr marL="0" indent="0">
              <a:buNone/>
            </a:pPr>
            <a:endParaRPr lang="en-US" sz="1800" dirty="0">
              <a:solidFill>
                <a:schemeClr val="accent6">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18252C3-F464-251F-68AD-B263B040DB31}"/>
              </a:ext>
            </a:extLst>
          </p:cNvPr>
          <p:cNvPicPr>
            <a:picLocks noChangeAspect="1"/>
          </p:cNvPicPr>
          <p:nvPr/>
        </p:nvPicPr>
        <p:blipFill>
          <a:blip r:embed="rId2"/>
          <a:stretch>
            <a:fillRect/>
          </a:stretch>
        </p:blipFill>
        <p:spPr>
          <a:xfrm>
            <a:off x="2100586" y="3500850"/>
            <a:ext cx="2903409" cy="2288325"/>
          </a:xfrm>
          <a:prstGeom prst="rect">
            <a:avLst/>
          </a:prstGeom>
        </p:spPr>
      </p:pic>
      <p:sp>
        <p:nvSpPr>
          <p:cNvPr id="7" name="TextBox 6">
            <a:extLst>
              <a:ext uri="{FF2B5EF4-FFF2-40B4-BE49-F238E27FC236}">
                <a16:creationId xmlns:a16="http://schemas.microsoft.com/office/drawing/2014/main" id="{EA0DB312-D185-8777-19FC-D595657EE777}"/>
              </a:ext>
            </a:extLst>
          </p:cNvPr>
          <p:cNvSpPr txBox="1"/>
          <p:nvPr/>
        </p:nvSpPr>
        <p:spPr>
          <a:xfrm>
            <a:off x="6096000" y="3429000"/>
            <a:ext cx="4676573" cy="1962076"/>
          </a:xfrm>
          <a:prstGeom prst="rect">
            <a:avLst/>
          </a:prstGeom>
          <a:noFill/>
        </p:spPr>
        <p:txBody>
          <a:bodyPr wrap="square" rtlCol="0">
            <a:spAutoFit/>
          </a:bodyPr>
          <a:lstStyle/>
          <a:p>
            <a:r>
              <a:rPr lang="en-US" sz="1350" dirty="0">
                <a:solidFill>
                  <a:schemeClr val="accent6">
                    <a:lumMod val="65000"/>
                    <a:lumOff val="35000"/>
                  </a:schemeClr>
                </a:solidFill>
                <a:latin typeface="Arial" panose="020B0604020202020204" pitchFamily="34" charset="0"/>
                <a:cs typeface="Arial" panose="020B0604020202020204" pitchFamily="34" charset="0"/>
              </a:rPr>
              <a:t>If the rental car charged a fixed price for the period, then you would have an incentive to drive a lot because you do not have to pay for fuel.</a:t>
            </a:r>
          </a:p>
          <a:p>
            <a:endParaRPr lang="en-US" sz="1350" dirty="0">
              <a:solidFill>
                <a:schemeClr val="accent6">
                  <a:lumMod val="65000"/>
                  <a:lumOff val="35000"/>
                </a:schemeClr>
              </a:solidFill>
              <a:latin typeface="Arial" panose="020B0604020202020204" pitchFamily="34" charset="0"/>
              <a:cs typeface="Arial" panose="020B0604020202020204" pitchFamily="34" charset="0"/>
            </a:endParaRPr>
          </a:p>
          <a:p>
            <a:r>
              <a:rPr lang="en-US" sz="1350" dirty="0">
                <a:solidFill>
                  <a:schemeClr val="accent6">
                    <a:lumMod val="65000"/>
                    <a:lumOff val="35000"/>
                  </a:schemeClr>
                </a:solidFill>
                <a:latin typeface="Arial" panose="020B0604020202020204" pitchFamily="34" charset="0"/>
                <a:cs typeface="Arial" panose="020B0604020202020204" pitchFamily="34" charset="0"/>
              </a:rPr>
              <a:t>If the rental car has only a variable cost with mileage and no fixed charge, could rent just for a very short trip and pay almost nothing.</a:t>
            </a:r>
          </a:p>
          <a:p>
            <a:endParaRPr lang="en-US" sz="1350" dirty="0">
              <a:solidFill>
                <a:schemeClr val="accent6">
                  <a:lumMod val="65000"/>
                  <a:lumOff val="35000"/>
                </a:schemeClr>
              </a:solidFill>
              <a:latin typeface="Arial" panose="020B0604020202020204" pitchFamily="34" charset="0"/>
              <a:cs typeface="Arial" panose="020B0604020202020204" pitchFamily="34" charset="0"/>
            </a:endParaRPr>
          </a:p>
          <a:p>
            <a:r>
              <a:rPr lang="en-US" sz="1350" dirty="0">
                <a:solidFill>
                  <a:schemeClr val="accent6">
                    <a:lumMod val="65000"/>
                    <a:lumOff val="35000"/>
                  </a:schemeClr>
                </a:solidFill>
                <a:latin typeface="Arial" panose="020B0604020202020204" pitchFamily="34" charset="0"/>
                <a:cs typeface="Arial" panose="020B0604020202020204" pitchFamily="34" charset="0"/>
              </a:rPr>
              <a:t>Rental car company cannot control how much you drive</a:t>
            </a:r>
          </a:p>
        </p:txBody>
      </p:sp>
      <p:sp>
        <p:nvSpPr>
          <p:cNvPr id="5" name="Slide Number Placeholder 4">
            <a:extLst>
              <a:ext uri="{FF2B5EF4-FFF2-40B4-BE49-F238E27FC236}">
                <a16:creationId xmlns:a16="http://schemas.microsoft.com/office/drawing/2014/main" id="{E2900672-C03D-CEFC-67EB-A92D9B794D40}"/>
              </a:ext>
            </a:extLst>
          </p:cNvPr>
          <p:cNvSpPr>
            <a:spLocks noGrp="1"/>
          </p:cNvSpPr>
          <p:nvPr>
            <p:ph type="sldNum" sz="quarter" idx="12"/>
          </p:nvPr>
        </p:nvSpPr>
        <p:spPr/>
        <p:txBody>
          <a:bodyPr/>
          <a:lstStyle/>
          <a:p>
            <a:fld id="{EB241CD2-1E45-42A3-B213-66A034DF9A3B}" type="slidenum">
              <a:rPr lang="en-GB" smtClean="0"/>
              <a:t>151</a:t>
            </a:fld>
            <a:endParaRPr lang="en-GB" dirty="0"/>
          </a:p>
        </p:txBody>
      </p:sp>
    </p:spTree>
    <p:extLst>
      <p:ext uri="{BB962C8B-B14F-4D97-AF65-F5344CB8AC3E}">
        <p14:creationId xmlns:p14="http://schemas.microsoft.com/office/powerpoint/2010/main" val="3947685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3CDA-A695-BB3C-1E01-82EBD72E26CF}"/>
              </a:ext>
            </a:extLst>
          </p:cNvPr>
          <p:cNvSpPr>
            <a:spLocks noGrp="1"/>
          </p:cNvSpPr>
          <p:nvPr>
            <p:ph type="title"/>
          </p:nvPr>
        </p:nvSpPr>
        <p:spPr/>
        <p:txBody>
          <a:bodyPr>
            <a:normAutofit/>
          </a:bodyPr>
          <a:lstStyle/>
          <a:p>
            <a:r>
              <a:rPr lang="en-US"/>
              <a:t>Risk Allocation in Rental Car Agreements</a:t>
            </a:r>
          </a:p>
        </p:txBody>
      </p:sp>
      <p:sp>
        <p:nvSpPr>
          <p:cNvPr id="3" name="Content Placeholder 2">
            <a:extLst>
              <a:ext uri="{FF2B5EF4-FFF2-40B4-BE49-F238E27FC236}">
                <a16:creationId xmlns:a16="http://schemas.microsoft.com/office/drawing/2014/main" id="{1910B121-4447-EA95-8923-964EE32E31B1}"/>
              </a:ext>
            </a:extLst>
          </p:cNvPr>
          <p:cNvSpPr>
            <a:spLocks noGrp="1"/>
          </p:cNvSpPr>
          <p:nvPr>
            <p:ph idx="1"/>
          </p:nvPr>
        </p:nvSpPr>
        <p:spPr/>
        <p:txBody>
          <a:bodyPr/>
          <a:lstStyle/>
          <a:p>
            <a:r>
              <a:rPr lang="en-US" dirty="0"/>
              <a:t>Risk Allocated to Off-takers – You as Renters</a:t>
            </a:r>
          </a:p>
          <a:p>
            <a:pPr lvl="1"/>
            <a:r>
              <a:rPr lang="en-US" dirty="0"/>
              <a:t>Fuel Price Risk – Return the Car Full</a:t>
            </a:r>
          </a:p>
          <a:p>
            <a:pPr lvl="1"/>
            <a:r>
              <a:rPr lang="en-US" dirty="0"/>
              <a:t>Risk of Scratches on the Car</a:t>
            </a:r>
          </a:p>
          <a:p>
            <a:pPr lvl="1"/>
            <a:r>
              <a:rPr lang="en-US" dirty="0"/>
              <a:t>Risk of Usage per Rental – Capacity Payment</a:t>
            </a:r>
          </a:p>
          <a:p>
            <a:pPr marL="0" indent="0">
              <a:buNone/>
            </a:pPr>
            <a:endParaRPr lang="en-US" dirty="0"/>
          </a:p>
          <a:p>
            <a:r>
              <a:rPr lang="en-US" dirty="0"/>
              <a:t>Risk Taken to Sponsors – Rental Car Company</a:t>
            </a:r>
          </a:p>
          <a:p>
            <a:pPr lvl="1"/>
            <a:r>
              <a:rPr lang="en-US" dirty="0"/>
              <a:t>Operation and Maintenance</a:t>
            </a:r>
          </a:p>
          <a:p>
            <a:pPr lvl="1"/>
            <a:r>
              <a:rPr lang="en-US" dirty="0"/>
              <a:t>Utilization Risk</a:t>
            </a:r>
          </a:p>
          <a:p>
            <a:pPr lvl="1"/>
            <a:r>
              <a:rPr lang="en-US" dirty="0"/>
              <a:t>Availability Risk (Car Must Work)</a:t>
            </a:r>
          </a:p>
        </p:txBody>
      </p:sp>
      <p:sp>
        <p:nvSpPr>
          <p:cNvPr id="4" name="TextBox 3">
            <a:extLst>
              <a:ext uri="{FF2B5EF4-FFF2-40B4-BE49-F238E27FC236}">
                <a16:creationId xmlns:a16="http://schemas.microsoft.com/office/drawing/2014/main" id="{93D86F9E-6E80-0442-7CA2-0D240FB6E451}"/>
              </a:ext>
            </a:extLst>
          </p:cNvPr>
          <p:cNvSpPr txBox="1"/>
          <p:nvPr/>
        </p:nvSpPr>
        <p:spPr>
          <a:xfrm>
            <a:off x="6708476" y="1475118"/>
            <a:ext cx="2829465" cy="3139321"/>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When you go to a rental car company and sign a contract.</a:t>
            </a:r>
          </a:p>
          <a:p>
            <a:r>
              <a:rPr lang="en-US" dirty="0">
                <a:solidFill>
                  <a:schemeClr val="accent6">
                    <a:lumMod val="65000"/>
                    <a:lumOff val="35000"/>
                  </a:schemeClr>
                </a:solidFill>
                <a:latin typeface="Arial" panose="020B0604020202020204" pitchFamily="34" charset="0"/>
                <a:cs typeface="Arial" panose="020B0604020202020204" pitchFamily="34" charset="0"/>
              </a:rPr>
              <a:t>Is this a take or pay or take and pay contract</a:t>
            </a:r>
          </a:p>
          <a:p>
            <a:r>
              <a:rPr lang="en-US" dirty="0">
                <a:solidFill>
                  <a:schemeClr val="accent6">
                    <a:lumMod val="65000"/>
                    <a:lumOff val="35000"/>
                  </a:schemeClr>
                </a:solidFill>
                <a:latin typeface="Arial" panose="020B0604020202020204" pitchFamily="34" charset="0"/>
                <a:cs typeface="Arial" panose="020B0604020202020204" pitchFamily="34" charset="0"/>
              </a:rPr>
              <a:t>Does the contract have a capacity payment</a:t>
            </a:r>
          </a:p>
          <a:p>
            <a:r>
              <a:rPr lang="en-US" dirty="0">
                <a:solidFill>
                  <a:schemeClr val="accent6">
                    <a:lumMod val="65000"/>
                    <a:lumOff val="35000"/>
                  </a:schemeClr>
                </a:solidFill>
                <a:latin typeface="Arial" panose="020B0604020202020204" pitchFamily="34" charset="0"/>
                <a:cs typeface="Arial" panose="020B0604020202020204" pitchFamily="34" charset="0"/>
              </a:rPr>
              <a:t>Does the contract have a multi-part price</a:t>
            </a:r>
          </a:p>
          <a:p>
            <a:r>
              <a:rPr lang="en-US" dirty="0">
                <a:solidFill>
                  <a:schemeClr val="accent6">
                    <a:lumMod val="65000"/>
                    <a:lumOff val="35000"/>
                  </a:schemeClr>
                </a:solidFill>
                <a:latin typeface="Arial" panose="020B0604020202020204" pitchFamily="34" charset="0"/>
                <a:cs typeface="Arial" panose="020B0604020202020204" pitchFamily="34" charset="0"/>
              </a:rPr>
              <a:t>Does the contract make sense</a:t>
            </a:r>
          </a:p>
        </p:txBody>
      </p:sp>
      <p:pic>
        <p:nvPicPr>
          <p:cNvPr id="6" name="Picture 5">
            <a:extLst>
              <a:ext uri="{FF2B5EF4-FFF2-40B4-BE49-F238E27FC236}">
                <a16:creationId xmlns:a16="http://schemas.microsoft.com/office/drawing/2014/main" id="{020B660D-D5EC-37AE-9533-58E32B03B16A}"/>
              </a:ext>
            </a:extLst>
          </p:cNvPr>
          <p:cNvPicPr>
            <a:picLocks noChangeAspect="1"/>
          </p:cNvPicPr>
          <p:nvPr/>
        </p:nvPicPr>
        <p:blipFill>
          <a:blip r:embed="rId2"/>
          <a:stretch>
            <a:fillRect/>
          </a:stretch>
        </p:blipFill>
        <p:spPr>
          <a:xfrm>
            <a:off x="2904967" y="4607797"/>
            <a:ext cx="2105184" cy="1338113"/>
          </a:xfrm>
          <a:prstGeom prst="rect">
            <a:avLst/>
          </a:prstGeom>
        </p:spPr>
      </p:pic>
      <p:sp>
        <p:nvSpPr>
          <p:cNvPr id="5" name="Slide Number Placeholder 4">
            <a:extLst>
              <a:ext uri="{FF2B5EF4-FFF2-40B4-BE49-F238E27FC236}">
                <a16:creationId xmlns:a16="http://schemas.microsoft.com/office/drawing/2014/main" id="{21C102A1-28EA-46CD-53DE-21ED12591F4E}"/>
              </a:ext>
            </a:extLst>
          </p:cNvPr>
          <p:cNvSpPr>
            <a:spLocks noGrp="1"/>
          </p:cNvSpPr>
          <p:nvPr>
            <p:ph type="sldNum" sz="quarter" idx="12"/>
          </p:nvPr>
        </p:nvSpPr>
        <p:spPr/>
        <p:txBody>
          <a:bodyPr/>
          <a:lstStyle/>
          <a:p>
            <a:fld id="{EB241CD2-1E45-42A3-B213-66A034DF9A3B}" type="slidenum">
              <a:rPr lang="en-GB" smtClean="0"/>
              <a:t>152</a:t>
            </a:fld>
            <a:endParaRPr lang="en-GB" dirty="0"/>
          </a:p>
        </p:txBody>
      </p:sp>
    </p:spTree>
    <p:extLst>
      <p:ext uri="{BB962C8B-B14F-4D97-AF65-F5344CB8AC3E}">
        <p14:creationId xmlns:p14="http://schemas.microsoft.com/office/powerpoint/2010/main" val="22588063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a:xfrm>
            <a:off x="400696" y="380885"/>
            <a:ext cx="10141656" cy="654049"/>
          </a:xfrm>
        </p:spPr>
        <p:txBody>
          <a:bodyPr>
            <a:normAutofit fontScale="90000"/>
          </a:bodyPr>
          <a:lstStyle/>
          <a:p>
            <a:r>
              <a:rPr lang="en-US" dirty="0"/>
              <a:t>Availability Projects without Output Risk and Notion of Not No Control of Output – Would you pay firemen only when they put out fires </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a:xfrm>
            <a:off x="400696" y="1444288"/>
            <a:ext cx="6775450" cy="4693104"/>
          </a:xfrm>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8290152" y="3790840"/>
            <a:ext cx="2264946" cy="1271180"/>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8403580" y="2148406"/>
            <a:ext cx="1952104" cy="1233080"/>
          </a:xfrm>
          <a:prstGeom prst="rect">
            <a:avLst/>
          </a:prstGeom>
        </p:spPr>
      </p:pic>
      <p:sp>
        <p:nvSpPr>
          <p:cNvPr id="4" name="Slide Number Placeholder 3">
            <a:extLst>
              <a:ext uri="{FF2B5EF4-FFF2-40B4-BE49-F238E27FC236}">
                <a16:creationId xmlns:a16="http://schemas.microsoft.com/office/drawing/2014/main" id="{186F3D8F-AA4F-FF98-46A4-24CDB92CAB01}"/>
              </a:ext>
            </a:extLst>
          </p:cNvPr>
          <p:cNvSpPr>
            <a:spLocks noGrp="1"/>
          </p:cNvSpPr>
          <p:nvPr>
            <p:ph type="sldNum" sz="quarter" idx="12"/>
          </p:nvPr>
        </p:nvSpPr>
        <p:spPr/>
        <p:txBody>
          <a:bodyPr/>
          <a:lstStyle/>
          <a:p>
            <a:fld id="{EB241CD2-1E45-42A3-B213-66A034DF9A3B}" type="slidenum">
              <a:rPr lang="en-GB" smtClean="0"/>
              <a:t>153</a:t>
            </a:fld>
            <a:endParaRPr lang="en-GB" dirty="0"/>
          </a:p>
        </p:txBody>
      </p:sp>
    </p:spTree>
    <p:extLst>
      <p:ext uri="{BB962C8B-B14F-4D97-AF65-F5344CB8AC3E}">
        <p14:creationId xmlns:p14="http://schemas.microsoft.com/office/powerpoint/2010/main" val="22665220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6605047" y="562227"/>
            <a:ext cx="1840494" cy="2390892"/>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4090575" y="969442"/>
            <a:ext cx="1529115" cy="20472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6747787" y="3963954"/>
            <a:ext cx="1697755" cy="12704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3877652" y="2809875"/>
            <a:ext cx="1456348" cy="5334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7086600" y="3463114"/>
            <a:ext cx="1970334" cy="4072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5334000" y="2962275"/>
            <a:ext cx="1752600" cy="100167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Special Purpose Vehicle</a:t>
            </a:r>
          </a:p>
        </p:txBody>
      </p:sp>
      <p:sp>
        <p:nvSpPr>
          <p:cNvPr id="8" name="Oval 7"/>
          <p:cNvSpPr/>
          <p:nvPr/>
        </p:nvSpPr>
        <p:spPr bwMode="auto">
          <a:xfrm>
            <a:off x="7904548" y="28827"/>
            <a:ext cx="1447800" cy="533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Off-taker</a:t>
            </a:r>
          </a:p>
        </p:txBody>
      </p:sp>
      <p:sp>
        <p:nvSpPr>
          <p:cNvPr id="13" name="Rectangle 12"/>
          <p:cNvSpPr/>
          <p:nvPr/>
        </p:nvSpPr>
        <p:spPr bwMode="auto">
          <a:xfrm>
            <a:off x="6747786" y="829549"/>
            <a:ext cx="2604562" cy="156552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b="1">
                <a:latin typeface="Arial" pitchFamily="34" charset="0"/>
              </a:rPr>
              <a:t>PPA Contract</a:t>
            </a:r>
          </a:p>
          <a:p>
            <a:pPr algn="ctr" eaLnBrk="0" fontAlgn="base" hangingPunct="0">
              <a:spcBef>
                <a:spcPct val="0"/>
              </a:spcBef>
              <a:spcAft>
                <a:spcPct val="0"/>
              </a:spcAft>
            </a:pPr>
            <a:r>
              <a:rPr lang="en-US" sz="1200">
                <a:latin typeface="Arial" pitchFamily="34" charset="0"/>
              </a:rPr>
              <a:t>Four Part Tariff </a:t>
            </a:r>
          </a:p>
          <a:p>
            <a:pPr algn="ctr" eaLnBrk="0" fontAlgn="base" hangingPunct="0">
              <a:spcBef>
                <a:spcPct val="0"/>
              </a:spcBef>
              <a:spcAft>
                <a:spcPct val="0"/>
              </a:spcAft>
            </a:pPr>
            <a:r>
              <a:rPr lang="en-US" sz="1200">
                <a:latin typeface="Arial" pitchFamily="34" charset="0"/>
              </a:rPr>
              <a:t>Fixed Capacity Charge at Fin Close</a:t>
            </a:r>
          </a:p>
          <a:p>
            <a:pPr algn="ctr" eaLnBrk="0" hangingPunct="0"/>
            <a:r>
              <a:rPr lang="en-US" sz="1200">
                <a:latin typeface="Arial" pitchFamily="34" charset="0"/>
              </a:rPr>
              <a:t>LD Penalty for Delay Risk</a:t>
            </a:r>
          </a:p>
          <a:p>
            <a:pPr algn="ctr" eaLnBrk="0" fontAlgn="base" hangingPunct="0">
              <a:spcBef>
                <a:spcPct val="0"/>
              </a:spcBef>
              <a:spcAft>
                <a:spcPct val="0"/>
              </a:spcAft>
            </a:pPr>
            <a:r>
              <a:rPr lang="en-US" sz="1200">
                <a:latin typeface="Arial" pitchFamily="34" charset="0"/>
              </a:rPr>
              <a:t>Contract O&amp;M Charge</a:t>
            </a:r>
          </a:p>
          <a:p>
            <a:pPr algn="ctr" eaLnBrk="0" fontAlgn="base" hangingPunct="0">
              <a:spcBef>
                <a:spcPct val="0"/>
              </a:spcBef>
              <a:spcAft>
                <a:spcPct val="0"/>
              </a:spcAft>
            </a:pPr>
            <a:r>
              <a:rPr lang="en-US" sz="1200">
                <a:latin typeface="Arial" pitchFamily="34" charset="0"/>
              </a:rPr>
              <a:t>Contract Heat Rate</a:t>
            </a:r>
          </a:p>
          <a:p>
            <a:pPr algn="ctr" eaLnBrk="0" fontAlgn="base" hangingPunct="0">
              <a:spcBef>
                <a:spcPct val="0"/>
              </a:spcBef>
              <a:spcAft>
                <a:spcPct val="0"/>
              </a:spcAft>
            </a:pPr>
            <a:r>
              <a:rPr lang="en-US" sz="1200">
                <a:latin typeface="Arial" pitchFamily="34" charset="0"/>
              </a:rPr>
              <a:t>Availability Penalty</a:t>
            </a:r>
          </a:p>
        </p:txBody>
      </p:sp>
      <p:sp>
        <p:nvSpPr>
          <p:cNvPr id="14" name="Oval 13"/>
          <p:cNvSpPr/>
          <p:nvPr/>
        </p:nvSpPr>
        <p:spPr bwMode="auto">
          <a:xfrm>
            <a:off x="3060055" y="295527"/>
            <a:ext cx="1524000" cy="6739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EPC Contractor</a:t>
            </a:r>
          </a:p>
        </p:txBody>
      </p:sp>
      <p:sp>
        <p:nvSpPr>
          <p:cNvPr id="15" name="Rectangle 14"/>
          <p:cNvSpPr/>
          <p:nvPr/>
        </p:nvSpPr>
        <p:spPr bwMode="auto">
          <a:xfrm>
            <a:off x="4028569" y="1216682"/>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Fixed Price Contract with LD</a:t>
            </a:r>
          </a:p>
        </p:txBody>
      </p:sp>
      <p:sp>
        <p:nvSpPr>
          <p:cNvPr id="21" name="Oval 20"/>
          <p:cNvSpPr/>
          <p:nvPr/>
        </p:nvSpPr>
        <p:spPr bwMode="auto">
          <a:xfrm>
            <a:off x="9056934" y="3205974"/>
            <a:ext cx="1378844" cy="59573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O&amp;M Contractor</a:t>
            </a:r>
          </a:p>
        </p:txBody>
      </p:sp>
      <p:sp>
        <p:nvSpPr>
          <p:cNvPr id="24" name="Rectangle 23"/>
          <p:cNvSpPr/>
          <p:nvPr/>
        </p:nvSpPr>
        <p:spPr bwMode="auto">
          <a:xfrm>
            <a:off x="7240615" y="3016704"/>
            <a:ext cx="1596970" cy="10909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Contract with Guaranteed Heat Rate and Availability Penalty</a:t>
            </a:r>
          </a:p>
          <a:p>
            <a:pPr algn="ctr" eaLnBrk="0" fontAlgn="base" hangingPunct="0">
              <a:spcBef>
                <a:spcPct val="0"/>
              </a:spcBef>
              <a:spcAft>
                <a:spcPct val="0"/>
              </a:spcAft>
            </a:pPr>
            <a:r>
              <a:rPr lang="en-US" sz="1200">
                <a:latin typeface="Arial" pitchFamily="34" charset="0"/>
              </a:rPr>
              <a:t>and Fixed Fee</a:t>
            </a:r>
          </a:p>
        </p:txBody>
      </p:sp>
      <p:sp>
        <p:nvSpPr>
          <p:cNvPr id="31" name="Oval 30"/>
          <p:cNvSpPr/>
          <p:nvPr/>
        </p:nvSpPr>
        <p:spPr bwMode="auto">
          <a:xfrm>
            <a:off x="2353652" y="2126831"/>
            <a:ext cx="1524000" cy="762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Fuel Supply</a:t>
            </a:r>
          </a:p>
          <a:p>
            <a:pPr algn="ctr" eaLnBrk="0" fontAlgn="base" hangingPunct="0">
              <a:spcBef>
                <a:spcPct val="0"/>
              </a:spcBef>
              <a:spcAft>
                <a:spcPct val="0"/>
              </a:spcAft>
            </a:pPr>
            <a:r>
              <a:rPr lang="en-US" sz="1200">
                <a:solidFill>
                  <a:schemeClr val="bg1">
                    <a:lumMod val="95000"/>
                  </a:schemeClr>
                </a:solidFill>
                <a:latin typeface="Arial" pitchFamily="34" charset="0"/>
              </a:rPr>
              <a:t>Fuel Index</a:t>
            </a:r>
          </a:p>
        </p:txBody>
      </p:sp>
      <p:sp>
        <p:nvSpPr>
          <p:cNvPr id="32" name="Oval 31"/>
          <p:cNvSpPr/>
          <p:nvPr/>
        </p:nvSpPr>
        <p:spPr bwMode="auto">
          <a:xfrm>
            <a:off x="8222356" y="51339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Lenders</a:t>
            </a:r>
          </a:p>
        </p:txBody>
      </p:sp>
      <p:sp>
        <p:nvSpPr>
          <p:cNvPr id="33" name="Oval 32"/>
          <p:cNvSpPr/>
          <p:nvPr/>
        </p:nvSpPr>
        <p:spPr bwMode="auto">
          <a:xfrm>
            <a:off x="4456241" y="5097094"/>
            <a:ext cx="1562100" cy="61281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Sponsors</a:t>
            </a:r>
          </a:p>
        </p:txBody>
      </p:sp>
      <p:sp>
        <p:nvSpPr>
          <p:cNvPr id="39" name="Rectangle 38"/>
          <p:cNvSpPr/>
          <p:nvPr/>
        </p:nvSpPr>
        <p:spPr bwMode="auto">
          <a:xfrm>
            <a:off x="3547926" y="2961044"/>
            <a:ext cx="1676400" cy="7644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Fuel Supply Contract with Index Corresponding to PPA</a:t>
            </a:r>
          </a:p>
        </p:txBody>
      </p:sp>
      <p:sp>
        <p:nvSpPr>
          <p:cNvPr id="43" name="Rectangle 42"/>
          <p:cNvSpPr/>
          <p:nvPr/>
        </p:nvSpPr>
        <p:spPr bwMode="auto">
          <a:xfrm>
            <a:off x="7205998" y="4563563"/>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Loan Agreement</a:t>
            </a:r>
          </a:p>
        </p:txBody>
      </p:sp>
      <p:sp>
        <p:nvSpPr>
          <p:cNvPr id="47" name="Rectangle 46"/>
          <p:cNvSpPr/>
          <p:nvPr/>
        </p:nvSpPr>
        <p:spPr bwMode="auto">
          <a:xfrm>
            <a:off x="5113821" y="4338054"/>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Shareholder Agreement</a:t>
            </a:r>
          </a:p>
        </p:txBody>
      </p:sp>
      <p:cxnSp>
        <p:nvCxnSpPr>
          <p:cNvPr id="11" name="Straight Arrow Connector 10"/>
          <p:cNvCxnSpPr/>
          <p:nvPr/>
        </p:nvCxnSpPr>
        <p:spPr bwMode="auto">
          <a:xfrm>
            <a:off x="5415641" y="1590675"/>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5415641" y="1373153"/>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7579883" y="2264030"/>
            <a:ext cx="291680" cy="697068"/>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8305801" y="2178083"/>
            <a:ext cx="336208" cy="775036"/>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5562600" y="3963953"/>
            <a:ext cx="381000" cy="113314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6190177" y="5544170"/>
            <a:ext cx="1524000" cy="8471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 Letter of Credit for Equity Cash</a:t>
            </a:r>
          </a:p>
        </p:txBody>
      </p:sp>
      <p:cxnSp>
        <p:nvCxnSpPr>
          <p:cNvPr id="3" name="Straight Arrow Connector 2"/>
          <p:cNvCxnSpPr>
            <a:stCxn id="33" idx="5"/>
          </p:cNvCxnSpPr>
          <p:nvPr/>
        </p:nvCxnSpPr>
        <p:spPr bwMode="auto">
          <a:xfrm>
            <a:off x="5789578" y="5620168"/>
            <a:ext cx="420723" cy="897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7714178" y="5665040"/>
            <a:ext cx="508179" cy="30268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348622" y="131285"/>
            <a:ext cx="2257963" cy="2170794"/>
          </a:xfrm>
        </p:spPr>
        <p:txBody>
          <a:bodyPr>
            <a:normAutofit/>
          </a:bodyPr>
          <a:lstStyle/>
          <a:p>
            <a:r>
              <a:rPr lang="en-US" dirty="0"/>
              <a:t>Back-to-Back Contracts with Availability</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4456241" y="1926757"/>
            <a:ext cx="2216702" cy="96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6944413" y="3801707"/>
            <a:ext cx="1697597" cy="1295387"/>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3DB6FF7-FCD4-83C6-FB4C-9EF979E8F356}"/>
              </a:ext>
            </a:extLst>
          </p:cNvPr>
          <p:cNvSpPr>
            <a:spLocks noGrp="1"/>
          </p:cNvSpPr>
          <p:nvPr>
            <p:ph type="sldNum" sz="quarter" idx="12"/>
          </p:nvPr>
        </p:nvSpPr>
        <p:spPr/>
        <p:txBody>
          <a:bodyPr/>
          <a:lstStyle/>
          <a:p>
            <a:fld id="{EB241CD2-1E45-42A3-B213-66A034DF9A3B}" type="slidenum">
              <a:rPr lang="en-GB" smtClean="0"/>
              <a:t>154</a:t>
            </a:fld>
            <a:endParaRPr lang="en-GB" dirty="0"/>
          </a:p>
        </p:txBody>
      </p:sp>
    </p:spTree>
    <p:extLst>
      <p:ext uri="{BB962C8B-B14F-4D97-AF65-F5344CB8AC3E}">
        <p14:creationId xmlns:p14="http://schemas.microsoft.com/office/powerpoint/2010/main" val="20536839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altLang="en-US"/>
              <a:t>1980’s Independent Power and Incentives (Plant Availability)</a:t>
            </a:r>
          </a:p>
        </p:txBody>
      </p:sp>
      <p:pic>
        <p:nvPicPr>
          <p:cNvPr id="2253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528126" y="1012249"/>
            <a:ext cx="5747005" cy="3166717"/>
          </a:xfrm>
        </p:spPr>
      </p:pic>
      <p:sp>
        <p:nvSpPr>
          <p:cNvPr id="22531" name="Rectangle 3"/>
          <p:cNvSpPr>
            <a:spLocks noGrp="1" noChangeArrowheads="1"/>
          </p:cNvSpPr>
          <p:nvPr>
            <p:ph type="body" sz="quarter" idx="4294967295"/>
          </p:nvPr>
        </p:nvSpPr>
        <p:spPr>
          <a:xfrm>
            <a:off x="390525" y="1314450"/>
            <a:ext cx="5029200" cy="4002088"/>
          </a:xfrm>
        </p:spPr>
        <p:txBody>
          <a:bodyPr>
            <a:normAutofit/>
          </a:bodyPr>
          <a:lstStyle/>
          <a:p>
            <a:pPr marL="257175" indent="-257175" algn="l">
              <a:lnSpc>
                <a:spcPct val="80000"/>
              </a:lnSpc>
            </a:pPr>
            <a:r>
              <a:rPr lang="en-US" altLang="en-US" sz="1800" dirty="0"/>
              <a:t>Plant Availability has dramatically improved from about 60% in 1993-1994 to 75-80%.</a:t>
            </a:r>
          </a:p>
          <a:p>
            <a:pPr marL="257175" indent="-257175" algn="l">
              <a:lnSpc>
                <a:spcPct val="80000"/>
              </a:lnSpc>
            </a:pPr>
            <a:r>
              <a:rPr lang="en-US" altLang="en-US" sz="1800" dirty="0"/>
              <a:t>Leads to independent power producers and contracts that provided rewards and penalties for particular risks – capital expenditure cost over-runs and power plant availability</a:t>
            </a:r>
          </a:p>
          <a:p>
            <a:pPr marL="257175" indent="-257175" algn="l">
              <a:lnSpc>
                <a:spcPct val="80000"/>
              </a:lnSpc>
            </a:pPr>
            <a:r>
              <a:rPr lang="en-US" altLang="en-US" sz="1800" dirty="0"/>
              <a:t>Project finance and back-to-back contracts to limit risk to banks and allow low cost of capital</a:t>
            </a:r>
          </a:p>
          <a:p>
            <a:pPr marL="257175" indent="-257175" algn="l">
              <a:lnSpc>
                <a:spcPct val="80000"/>
              </a:lnSpc>
            </a:pPr>
            <a:r>
              <a:rPr lang="en-US" altLang="en-US" sz="1800" dirty="0"/>
              <a:t>No output risk (cash flow is independent of amount produced with is given by off-taker) designed with a capacity charge</a:t>
            </a:r>
          </a:p>
        </p:txBody>
      </p:sp>
      <p:pic>
        <p:nvPicPr>
          <p:cNvPr id="2" name="Picture 2">
            <a:extLst>
              <a:ext uri="{FF2B5EF4-FFF2-40B4-BE49-F238E27FC236}">
                <a16:creationId xmlns:a16="http://schemas.microsoft.com/office/drawing/2014/main" id="{4C4262B0-6EF3-ABBF-BDC3-EF82FCC85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702100" y="4333964"/>
            <a:ext cx="2334744" cy="1697138"/>
          </a:xfrm>
          <a:prstGeom prst="rect">
            <a:avLst/>
          </a:prstGeom>
        </p:spPr>
      </p:pic>
      <p:sp>
        <p:nvSpPr>
          <p:cNvPr id="3" name="Slide Number Placeholder 2">
            <a:extLst>
              <a:ext uri="{FF2B5EF4-FFF2-40B4-BE49-F238E27FC236}">
                <a16:creationId xmlns:a16="http://schemas.microsoft.com/office/drawing/2014/main" id="{A0FF605A-DD86-4E72-147C-5256456B0C5E}"/>
              </a:ext>
            </a:extLst>
          </p:cNvPr>
          <p:cNvSpPr>
            <a:spLocks noGrp="1"/>
          </p:cNvSpPr>
          <p:nvPr>
            <p:ph type="sldNum" sz="quarter" idx="12"/>
          </p:nvPr>
        </p:nvSpPr>
        <p:spPr/>
        <p:txBody>
          <a:bodyPr/>
          <a:lstStyle/>
          <a:p>
            <a:fld id="{EB241CD2-1E45-42A3-B213-66A034DF9A3B}" type="slidenum">
              <a:rPr lang="en-GB" smtClean="0"/>
              <a:t>155</a:t>
            </a:fld>
            <a:endParaRPr lang="en-GB" dirty="0"/>
          </a:p>
        </p:txBody>
      </p:sp>
    </p:spTree>
    <p:extLst>
      <p:ext uri="{BB962C8B-B14F-4D97-AF65-F5344CB8AC3E}">
        <p14:creationId xmlns:p14="http://schemas.microsoft.com/office/powerpoint/2010/main" val="22529568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08992A2-3F14-49DC-97D3-AD04E51C5400}"/>
              </a:ext>
            </a:extLst>
          </p:cNvPr>
          <p:cNvPicPr>
            <a:picLocks noGrp="1" noChangeAspect="1"/>
          </p:cNvPicPr>
          <p:nvPr>
            <p:ph idx="1"/>
          </p:nvPr>
        </p:nvPicPr>
        <p:blipFill>
          <a:blip r:embed="rId2"/>
          <a:stretch>
            <a:fillRect/>
          </a:stretch>
        </p:blipFill>
        <p:spPr>
          <a:xfrm>
            <a:off x="266700" y="963868"/>
            <a:ext cx="6156250" cy="5197154"/>
          </a:xfrm>
        </p:spPr>
      </p:pic>
      <p:sp>
        <p:nvSpPr>
          <p:cNvPr id="3" name="Title 2">
            <a:extLst>
              <a:ext uri="{FF2B5EF4-FFF2-40B4-BE49-F238E27FC236}">
                <a16:creationId xmlns:a16="http://schemas.microsoft.com/office/drawing/2014/main" id="{3993C7AF-1BDF-47B4-B2AE-08B19BE95BD2}"/>
              </a:ext>
            </a:extLst>
          </p:cNvPr>
          <p:cNvSpPr>
            <a:spLocks noGrp="1"/>
          </p:cNvSpPr>
          <p:nvPr>
            <p:ph type="title"/>
          </p:nvPr>
        </p:nvSpPr>
        <p:spPr/>
        <p:txBody>
          <a:bodyPr>
            <a:normAutofit fontScale="90000"/>
          </a:bodyPr>
          <a:lstStyle/>
          <a:p>
            <a:r>
              <a:rPr lang="en-US" dirty="0"/>
              <a:t>Computation of Unitary Payment Compared to Capacity Charge</a:t>
            </a:r>
          </a:p>
        </p:txBody>
      </p:sp>
      <p:sp>
        <p:nvSpPr>
          <p:cNvPr id="4" name="Slide Number Placeholder 3">
            <a:extLst>
              <a:ext uri="{FF2B5EF4-FFF2-40B4-BE49-F238E27FC236}">
                <a16:creationId xmlns:a16="http://schemas.microsoft.com/office/drawing/2014/main" id="{3497B6C2-FC5D-4313-8BF5-C86832F70B1D}"/>
              </a:ext>
            </a:extLst>
          </p:cNvPr>
          <p:cNvSpPr>
            <a:spLocks noGrp="1"/>
          </p:cNvSpPr>
          <p:nvPr>
            <p:ph type="sldNum" sz="quarter" idx="12"/>
          </p:nvPr>
        </p:nvSpPr>
        <p:spPr/>
        <p:txBody>
          <a:bodyPr/>
          <a:lstStyle/>
          <a:p>
            <a:pPr algn="ctr"/>
            <a:fld id="{0C3A1854-6B63-4059-B360-A3C4972BF0FC}" type="slidenum">
              <a:rPr lang="ko-KR" altLang="en-US" smtClean="0"/>
              <a:pPr algn="ctr"/>
              <a:t>156</a:t>
            </a:fld>
            <a:endParaRPr lang="ko-KR" altLang="en-US" dirty="0"/>
          </a:p>
        </p:txBody>
      </p:sp>
      <p:sp>
        <p:nvSpPr>
          <p:cNvPr id="2" name="TextBox 1">
            <a:extLst>
              <a:ext uri="{FF2B5EF4-FFF2-40B4-BE49-F238E27FC236}">
                <a16:creationId xmlns:a16="http://schemas.microsoft.com/office/drawing/2014/main" id="{566723E3-8BF0-4653-91F0-090A57F0FE99}"/>
              </a:ext>
            </a:extLst>
          </p:cNvPr>
          <p:cNvSpPr txBox="1"/>
          <p:nvPr/>
        </p:nvSpPr>
        <p:spPr>
          <a:xfrm>
            <a:off x="7218227" y="1990275"/>
            <a:ext cx="3279085" cy="1200329"/>
          </a:xfrm>
          <a:prstGeom prst="rect">
            <a:avLst/>
          </a:prstGeom>
          <a:solidFill>
            <a:schemeClr val="bg1">
              <a:lumMod val="95000"/>
            </a:schemeClr>
          </a:solidFill>
        </p:spPr>
        <p:txBody>
          <a:bodyPr wrap="square" rtlCol="0">
            <a:spAutoFit/>
          </a:bodyPr>
          <a:lstStyle/>
          <a:p>
            <a:r>
              <a:rPr lang="en-US" dirty="0"/>
              <a:t>Note the Deductions for TUD – Total Unavailability Deductions; SPD – Performance Deductions; RD – Reporting Deductions.</a:t>
            </a:r>
          </a:p>
        </p:txBody>
      </p:sp>
    </p:spTree>
    <p:extLst>
      <p:ext uri="{BB962C8B-B14F-4D97-AF65-F5344CB8AC3E}">
        <p14:creationId xmlns:p14="http://schemas.microsoft.com/office/powerpoint/2010/main" val="38248302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EC20-DC09-4161-8EEF-8D38FE8454B4}"/>
              </a:ext>
            </a:extLst>
          </p:cNvPr>
          <p:cNvSpPr>
            <a:spLocks noGrp="1"/>
          </p:cNvSpPr>
          <p:nvPr>
            <p:ph type="title"/>
          </p:nvPr>
        </p:nvSpPr>
        <p:spPr/>
        <p:txBody>
          <a:bodyPr/>
          <a:lstStyle/>
          <a:p>
            <a:r>
              <a:rPr lang="en-US" dirty="0"/>
              <a:t>Indexing of the Unitary Charge</a:t>
            </a:r>
          </a:p>
        </p:txBody>
      </p:sp>
      <p:pic>
        <p:nvPicPr>
          <p:cNvPr id="6" name="Content Placeholder 5">
            <a:extLst>
              <a:ext uri="{FF2B5EF4-FFF2-40B4-BE49-F238E27FC236}">
                <a16:creationId xmlns:a16="http://schemas.microsoft.com/office/drawing/2014/main" id="{610DD77C-7765-4249-8812-5CA4F1FC2C11}"/>
              </a:ext>
            </a:extLst>
          </p:cNvPr>
          <p:cNvPicPr>
            <a:picLocks noGrp="1" noChangeAspect="1"/>
          </p:cNvPicPr>
          <p:nvPr>
            <p:ph idx="1"/>
          </p:nvPr>
        </p:nvPicPr>
        <p:blipFill>
          <a:blip r:embed="rId2"/>
          <a:stretch>
            <a:fillRect/>
          </a:stretch>
        </p:blipFill>
        <p:spPr>
          <a:xfrm>
            <a:off x="-1524" y="1314919"/>
            <a:ext cx="6097524" cy="4228160"/>
          </a:xfrm>
        </p:spPr>
      </p:pic>
      <p:sp>
        <p:nvSpPr>
          <p:cNvPr id="4" name="Slide Number Placeholder 3">
            <a:extLst>
              <a:ext uri="{FF2B5EF4-FFF2-40B4-BE49-F238E27FC236}">
                <a16:creationId xmlns:a16="http://schemas.microsoft.com/office/drawing/2014/main" id="{BAC07CDD-3CA3-4067-A7EA-DBF907B9658D}"/>
              </a:ext>
            </a:extLst>
          </p:cNvPr>
          <p:cNvSpPr>
            <a:spLocks noGrp="1"/>
          </p:cNvSpPr>
          <p:nvPr>
            <p:ph type="sldNum" sz="quarter" idx="12"/>
          </p:nvPr>
        </p:nvSpPr>
        <p:spPr/>
        <p:txBody>
          <a:bodyPr/>
          <a:lstStyle/>
          <a:p>
            <a:fld id="{EB241CD2-1E45-42A3-B213-66A034DF9A3B}" type="slidenum">
              <a:rPr lang="en-GB" smtClean="0"/>
              <a:t>157</a:t>
            </a:fld>
            <a:endParaRPr lang="en-GB" dirty="0"/>
          </a:p>
        </p:txBody>
      </p:sp>
      <p:pic>
        <p:nvPicPr>
          <p:cNvPr id="8" name="Picture 7">
            <a:extLst>
              <a:ext uri="{FF2B5EF4-FFF2-40B4-BE49-F238E27FC236}">
                <a16:creationId xmlns:a16="http://schemas.microsoft.com/office/drawing/2014/main" id="{1E9AB5BA-C25E-4DFC-A846-94B36556F2AC}"/>
              </a:ext>
            </a:extLst>
          </p:cNvPr>
          <p:cNvPicPr>
            <a:picLocks noChangeAspect="1"/>
          </p:cNvPicPr>
          <p:nvPr/>
        </p:nvPicPr>
        <p:blipFill>
          <a:blip r:embed="rId3"/>
          <a:stretch>
            <a:fillRect/>
          </a:stretch>
        </p:blipFill>
        <p:spPr>
          <a:xfrm>
            <a:off x="6274779" y="1419493"/>
            <a:ext cx="5307314" cy="4228160"/>
          </a:xfrm>
          <a:prstGeom prst="rect">
            <a:avLst/>
          </a:prstGeom>
        </p:spPr>
      </p:pic>
    </p:spTree>
    <p:extLst>
      <p:ext uri="{BB962C8B-B14F-4D97-AF65-F5344CB8AC3E}">
        <p14:creationId xmlns:p14="http://schemas.microsoft.com/office/powerpoint/2010/main" val="27089611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a:xfrm>
            <a:off x="258699" y="3068547"/>
            <a:ext cx="8309229" cy="2582446"/>
          </a:xfrm>
        </p:spPr>
        <p:txBody>
          <a:bodyPr>
            <a:noAutofit/>
          </a:bodyPr>
          <a:lstStyle/>
          <a:p>
            <a:br>
              <a:rPr lang="en-US" sz="3800" dirty="0"/>
            </a:br>
            <a:r>
              <a:rPr lang="en-US" sz="3800" dirty="0"/>
              <a:t>2000’s, Renewable Energy and </a:t>
            </a:r>
            <a:br>
              <a:rPr lang="en-US" sz="3800" dirty="0"/>
            </a:br>
            <a:r>
              <a:rPr lang="en-US" sz="3800" dirty="0"/>
              <a:t>Feed-in Tariffs</a:t>
            </a:r>
            <a:br>
              <a:rPr lang="en-US" sz="3800" dirty="0"/>
            </a:br>
            <a:br>
              <a:rPr lang="en-US" sz="3800" dirty="0"/>
            </a:br>
            <a:r>
              <a:rPr lang="en-US" sz="3800" dirty="0"/>
              <a:t>All Output Purchased and Control of </a:t>
            </a:r>
            <a:br>
              <a:rPr lang="en-US" sz="3800" dirty="0"/>
            </a:br>
            <a:r>
              <a:rPr lang="en-US" sz="3800" dirty="0"/>
              <a:t>Output is Investor (and upstairs) and </a:t>
            </a:r>
            <a:br>
              <a:rPr lang="en-US" sz="3800" dirty="0"/>
            </a:br>
            <a:r>
              <a:rPr lang="en-US" sz="3800" dirty="0"/>
              <a:t>not Off-taker</a:t>
            </a:r>
          </a:p>
        </p:txBody>
      </p:sp>
    </p:spTree>
    <p:extLst>
      <p:ext uri="{BB962C8B-B14F-4D97-AF65-F5344CB8AC3E}">
        <p14:creationId xmlns:p14="http://schemas.microsoft.com/office/powerpoint/2010/main" val="22589010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B53F-DE74-FC7C-C12B-638F56CD2BF6}"/>
              </a:ext>
            </a:extLst>
          </p:cNvPr>
          <p:cNvSpPr>
            <a:spLocks noGrp="1"/>
          </p:cNvSpPr>
          <p:nvPr>
            <p:ph type="title"/>
          </p:nvPr>
        </p:nvSpPr>
        <p:spPr/>
        <p:txBody>
          <a:bodyPr>
            <a:normAutofit/>
          </a:bodyPr>
          <a:lstStyle/>
          <a:p>
            <a:r>
              <a:rPr lang="en-US"/>
              <a:t>Projects Depend on Who Controls the Output</a:t>
            </a:r>
          </a:p>
        </p:txBody>
      </p:sp>
      <p:sp>
        <p:nvSpPr>
          <p:cNvPr id="3" name="Content Placeholder 2">
            <a:extLst>
              <a:ext uri="{FF2B5EF4-FFF2-40B4-BE49-F238E27FC236}">
                <a16:creationId xmlns:a16="http://schemas.microsoft.com/office/drawing/2014/main" id="{42B51B28-E3E5-16FE-699E-B2C72B72306C}"/>
              </a:ext>
            </a:extLst>
          </p:cNvPr>
          <p:cNvSpPr>
            <a:spLocks noGrp="1"/>
          </p:cNvSpPr>
          <p:nvPr>
            <p:ph idx="1"/>
          </p:nvPr>
        </p:nvSpPr>
        <p:spPr/>
        <p:txBody>
          <a:bodyPr/>
          <a:lstStyle/>
          <a:p>
            <a:r>
              <a:rPr lang="en-US"/>
              <a:t>Solar or Wind</a:t>
            </a:r>
          </a:p>
          <a:p>
            <a:endParaRPr lang="en-US"/>
          </a:p>
          <a:p>
            <a:endParaRPr lang="en-US"/>
          </a:p>
          <a:p>
            <a:endParaRPr lang="en-US"/>
          </a:p>
          <a:p>
            <a:endParaRPr lang="en-US"/>
          </a:p>
          <a:p>
            <a:endParaRPr lang="en-US"/>
          </a:p>
          <a:p>
            <a:endParaRPr lang="en-US"/>
          </a:p>
          <a:p>
            <a:r>
              <a:rPr lang="en-US"/>
              <a:t>Battery</a:t>
            </a:r>
          </a:p>
        </p:txBody>
      </p:sp>
      <p:pic>
        <p:nvPicPr>
          <p:cNvPr id="6" name="Picture 5">
            <a:extLst>
              <a:ext uri="{FF2B5EF4-FFF2-40B4-BE49-F238E27FC236}">
                <a16:creationId xmlns:a16="http://schemas.microsoft.com/office/drawing/2014/main" id="{D23CD252-A19C-5DBD-0F46-AE0F7740C36E}"/>
              </a:ext>
            </a:extLst>
          </p:cNvPr>
          <p:cNvPicPr>
            <a:picLocks noChangeAspect="1"/>
          </p:cNvPicPr>
          <p:nvPr/>
        </p:nvPicPr>
        <p:blipFill>
          <a:blip r:embed="rId2"/>
          <a:stretch>
            <a:fillRect/>
          </a:stretch>
        </p:blipFill>
        <p:spPr>
          <a:xfrm>
            <a:off x="3066575" y="3944474"/>
            <a:ext cx="2520207" cy="1908236"/>
          </a:xfrm>
          <a:prstGeom prst="rect">
            <a:avLst/>
          </a:prstGeom>
        </p:spPr>
      </p:pic>
      <p:pic>
        <p:nvPicPr>
          <p:cNvPr id="8" name="Picture 7">
            <a:extLst>
              <a:ext uri="{FF2B5EF4-FFF2-40B4-BE49-F238E27FC236}">
                <a16:creationId xmlns:a16="http://schemas.microsoft.com/office/drawing/2014/main" id="{B4CB1B39-863E-3F5C-120E-9623D55DE728}"/>
              </a:ext>
            </a:extLst>
          </p:cNvPr>
          <p:cNvPicPr>
            <a:picLocks noChangeAspect="1"/>
          </p:cNvPicPr>
          <p:nvPr/>
        </p:nvPicPr>
        <p:blipFill>
          <a:blip r:embed="rId3"/>
          <a:stretch>
            <a:fillRect/>
          </a:stretch>
        </p:blipFill>
        <p:spPr>
          <a:xfrm>
            <a:off x="6605221" y="3944474"/>
            <a:ext cx="2731054" cy="1908236"/>
          </a:xfrm>
          <a:prstGeom prst="rect">
            <a:avLst/>
          </a:prstGeom>
        </p:spPr>
      </p:pic>
      <p:pic>
        <p:nvPicPr>
          <p:cNvPr id="10" name="Picture 9">
            <a:extLst>
              <a:ext uri="{FF2B5EF4-FFF2-40B4-BE49-F238E27FC236}">
                <a16:creationId xmlns:a16="http://schemas.microsoft.com/office/drawing/2014/main" id="{741648B7-C7F1-6CA0-112B-B272B4F00E94}"/>
              </a:ext>
            </a:extLst>
          </p:cNvPr>
          <p:cNvPicPr>
            <a:picLocks noChangeAspect="1"/>
          </p:cNvPicPr>
          <p:nvPr/>
        </p:nvPicPr>
        <p:blipFill>
          <a:blip r:embed="rId4"/>
          <a:stretch>
            <a:fillRect/>
          </a:stretch>
        </p:blipFill>
        <p:spPr>
          <a:xfrm>
            <a:off x="3066575" y="1708690"/>
            <a:ext cx="2520207" cy="1616565"/>
          </a:xfrm>
          <a:prstGeom prst="rect">
            <a:avLst/>
          </a:prstGeom>
        </p:spPr>
      </p:pic>
      <p:pic>
        <p:nvPicPr>
          <p:cNvPr id="12" name="Picture 11">
            <a:extLst>
              <a:ext uri="{FF2B5EF4-FFF2-40B4-BE49-F238E27FC236}">
                <a16:creationId xmlns:a16="http://schemas.microsoft.com/office/drawing/2014/main" id="{80317441-FA25-44BB-0775-EF6FCE4B4172}"/>
              </a:ext>
            </a:extLst>
          </p:cNvPr>
          <p:cNvPicPr>
            <a:picLocks noChangeAspect="1"/>
          </p:cNvPicPr>
          <p:nvPr/>
        </p:nvPicPr>
        <p:blipFill>
          <a:blip r:embed="rId5"/>
          <a:stretch>
            <a:fillRect/>
          </a:stretch>
        </p:blipFill>
        <p:spPr>
          <a:xfrm>
            <a:off x="6605221" y="1708690"/>
            <a:ext cx="2733724" cy="1680613"/>
          </a:xfrm>
          <a:prstGeom prst="rect">
            <a:avLst/>
          </a:prstGeom>
        </p:spPr>
      </p:pic>
      <p:sp>
        <p:nvSpPr>
          <p:cNvPr id="5" name="TextBox 4">
            <a:extLst>
              <a:ext uri="{FF2B5EF4-FFF2-40B4-BE49-F238E27FC236}">
                <a16:creationId xmlns:a16="http://schemas.microsoft.com/office/drawing/2014/main" id="{89B4366E-DD2B-0149-8FA2-1C26653B6D62}"/>
              </a:ext>
            </a:extLst>
          </p:cNvPr>
          <p:cNvSpPr txBox="1"/>
          <p:nvPr/>
        </p:nvSpPr>
        <p:spPr>
          <a:xfrm>
            <a:off x="9043176" y="255912"/>
            <a:ext cx="1595020" cy="1233996"/>
          </a:xfrm>
          <a:prstGeom prst="rect">
            <a:avLst/>
          </a:prstGeom>
          <a:solidFill>
            <a:srgbClr val="FFFF00"/>
          </a:solidFill>
        </p:spPr>
        <p:txBody>
          <a:bodyPr wrap="square" rtlCol="0">
            <a:spAutoFit/>
          </a:bodyPr>
          <a:lstStyle/>
          <a:p>
            <a:r>
              <a:rPr lang="en-US"/>
              <a:t>What is the contract structure for each</a:t>
            </a:r>
          </a:p>
        </p:txBody>
      </p:sp>
      <p:sp>
        <p:nvSpPr>
          <p:cNvPr id="7" name="Slide Number Placeholder 6">
            <a:extLst>
              <a:ext uri="{FF2B5EF4-FFF2-40B4-BE49-F238E27FC236}">
                <a16:creationId xmlns:a16="http://schemas.microsoft.com/office/drawing/2014/main" id="{2A2C4752-B043-718D-EFF0-C3965BB38918}"/>
              </a:ext>
            </a:extLst>
          </p:cNvPr>
          <p:cNvSpPr>
            <a:spLocks noGrp="1"/>
          </p:cNvSpPr>
          <p:nvPr>
            <p:ph type="sldNum" sz="quarter" idx="12"/>
          </p:nvPr>
        </p:nvSpPr>
        <p:spPr/>
        <p:txBody>
          <a:bodyPr/>
          <a:lstStyle/>
          <a:p>
            <a:fld id="{EB241CD2-1E45-42A3-B213-66A034DF9A3B}" type="slidenum">
              <a:rPr lang="en-GB" smtClean="0"/>
              <a:t>159</a:t>
            </a:fld>
            <a:endParaRPr lang="en-GB" dirty="0"/>
          </a:p>
        </p:txBody>
      </p:sp>
    </p:spTree>
    <p:extLst>
      <p:ext uri="{BB962C8B-B14F-4D97-AF65-F5344CB8AC3E}">
        <p14:creationId xmlns:p14="http://schemas.microsoft.com/office/powerpoint/2010/main" val="57923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p:txBody>
          <a:bodyPr>
            <a:normAutofit/>
          </a:bodyPr>
          <a:lstStyle/>
          <a:p>
            <a:r>
              <a:rPr lang="en-US"/>
              <a:t>What is an Investment</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p:txBody>
          <a:bodyPr>
            <a:normAutofit fontScale="92500" lnSpcReduction="20000"/>
          </a:bodyPr>
          <a:lstStyle/>
          <a:p>
            <a:r>
              <a:rPr lang="en-US"/>
              <a:t>The important thing about finance is that it guides you to make the right kind of investments that will ultimately make a society better off.</a:t>
            </a:r>
          </a:p>
          <a:p>
            <a:r>
              <a:rPr lang="en-US"/>
              <a:t>But what is an investment</a:t>
            </a:r>
          </a:p>
          <a:p>
            <a:pPr lvl="1"/>
            <a:r>
              <a:rPr lang="en-US"/>
              <a:t>It is something where you have to incur a cost and then wait for benefits.</a:t>
            </a:r>
          </a:p>
          <a:p>
            <a:pPr lvl="1"/>
            <a:r>
              <a:rPr lang="en-US"/>
              <a:t>It is all about time and not even necessarily about money</a:t>
            </a:r>
          </a:p>
          <a:p>
            <a:pPr lvl="1"/>
            <a:r>
              <a:rPr lang="en-US"/>
              <a:t>Whenever you have to wait, there is uncertainty</a:t>
            </a:r>
          </a:p>
          <a:p>
            <a:r>
              <a:rPr lang="en-US"/>
              <a:t>Examples of investment</a:t>
            </a:r>
          </a:p>
          <a:p>
            <a:pPr lvl="1"/>
            <a:r>
              <a:rPr lang="en-US"/>
              <a:t>Capital Expenditure for a project</a:t>
            </a:r>
          </a:p>
          <a:p>
            <a:pPr lvl="1"/>
            <a:r>
              <a:rPr lang="en-US"/>
              <a:t>Spending money for sports betting</a:t>
            </a:r>
          </a:p>
          <a:p>
            <a:pPr lvl="1"/>
            <a:r>
              <a:rPr lang="en-US"/>
              <a:t>Creating a new website for your company</a:t>
            </a:r>
          </a:p>
          <a:p>
            <a:pPr lvl="1"/>
            <a:r>
              <a:rPr lang="en-US"/>
              <a:t>Hiring employees to study AI</a:t>
            </a:r>
          </a:p>
          <a:p>
            <a:pPr lvl="1"/>
            <a:r>
              <a:rPr lang="en-US"/>
              <a:t>Government investing in basic research on the origins of life</a:t>
            </a:r>
          </a:p>
          <a:p>
            <a:pPr lvl="1"/>
            <a:r>
              <a:rPr lang="en-US"/>
              <a:t>Writing a book</a:t>
            </a:r>
          </a:p>
          <a:p>
            <a:pPr lvl="1"/>
            <a:r>
              <a:rPr lang="en-US"/>
              <a:t>Having a child</a:t>
            </a:r>
          </a:p>
          <a:p>
            <a:r>
              <a:rPr lang="en-US"/>
              <a:t>Question:</a:t>
            </a:r>
          </a:p>
          <a:p>
            <a:pPr lvl="1"/>
            <a:r>
              <a:rPr lang="en-US"/>
              <a:t>Despite what you may hear on a YouTube advertisement, can you think of and investment gaining future benefits (happiness) without making an investment.</a:t>
            </a:r>
          </a:p>
          <a:p>
            <a:pPr marL="342900" lvl="1" indent="0">
              <a:buNone/>
            </a:pPr>
            <a:endParaRPr lang="en-US"/>
          </a:p>
        </p:txBody>
      </p:sp>
      <p:sp>
        <p:nvSpPr>
          <p:cNvPr id="4" name="Slide Number Placeholder 3">
            <a:extLst>
              <a:ext uri="{FF2B5EF4-FFF2-40B4-BE49-F238E27FC236}">
                <a16:creationId xmlns:a16="http://schemas.microsoft.com/office/drawing/2014/main" id="{740A8EAC-3A35-206E-7C42-569D50BD56B8}"/>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33674008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97C42-85B2-E373-33DD-549A394487B9}"/>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DACF659-84E0-1B7B-107F-70A734520901}"/>
              </a:ext>
            </a:extLst>
          </p:cNvPr>
          <p:cNvCxnSpPr>
            <a:cxnSpLocks/>
          </p:cNvCxnSpPr>
          <p:nvPr/>
        </p:nvCxnSpPr>
        <p:spPr bwMode="auto">
          <a:xfrm>
            <a:off x="4074737" y="2572790"/>
            <a:ext cx="66138" cy="1984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EB99632E-9F06-CAA8-66FA-56F6AD726B74}"/>
              </a:ext>
            </a:extLst>
          </p:cNvPr>
          <p:cNvCxnSpPr>
            <a:cxnSpLocks/>
            <a:stCxn id="7" idx="5"/>
            <a:endCxn id="32" idx="1"/>
          </p:cNvCxnSpPr>
          <p:nvPr/>
        </p:nvCxnSpPr>
        <p:spPr bwMode="auto">
          <a:xfrm>
            <a:off x="6516216" y="4149595"/>
            <a:ext cx="1298885" cy="76095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633C76B3-EC6B-DB71-701A-F0E75C19C039}"/>
              </a:ext>
            </a:extLst>
          </p:cNvPr>
          <p:cNvCxnSpPr>
            <a:cxnSpLocks/>
            <a:endCxn id="31" idx="6"/>
          </p:cNvCxnSpPr>
          <p:nvPr/>
        </p:nvCxnSpPr>
        <p:spPr bwMode="auto">
          <a:xfrm flipH="1" flipV="1">
            <a:off x="3974917" y="3903823"/>
            <a:ext cx="1384705" cy="430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32D65CCD-E669-CCC3-E9D4-3297B2C1FA91}"/>
              </a:ext>
            </a:extLst>
          </p:cNvPr>
          <p:cNvCxnSpPr>
            <a:cxnSpLocks/>
          </p:cNvCxnSpPr>
          <p:nvPr/>
        </p:nvCxnSpPr>
        <p:spPr bwMode="auto">
          <a:xfrm>
            <a:off x="6568309" y="3785648"/>
            <a:ext cx="1356492"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F68E6213-9E31-7E06-A539-57134359E4A1}"/>
              </a:ext>
            </a:extLst>
          </p:cNvPr>
          <p:cNvSpPr/>
          <p:nvPr/>
        </p:nvSpPr>
        <p:spPr bwMode="auto">
          <a:xfrm>
            <a:off x="5301362" y="3312973"/>
            <a:ext cx="1423289" cy="98016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Special Purpose Vehicle: Bond Rating of BBB-</a:t>
            </a:r>
          </a:p>
        </p:txBody>
      </p:sp>
      <p:sp>
        <p:nvSpPr>
          <p:cNvPr id="8" name="Oval 7">
            <a:extLst>
              <a:ext uri="{FF2B5EF4-FFF2-40B4-BE49-F238E27FC236}">
                <a16:creationId xmlns:a16="http://schemas.microsoft.com/office/drawing/2014/main" id="{0D1F0CE5-1CFC-7EDF-6540-DD159A5F08BA}"/>
              </a:ext>
            </a:extLst>
          </p:cNvPr>
          <p:cNvSpPr/>
          <p:nvPr/>
        </p:nvSpPr>
        <p:spPr bwMode="auto">
          <a:xfrm>
            <a:off x="4912102" y="1283718"/>
            <a:ext cx="2274691" cy="83300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Off-taker: Want strong off-taker with inactive to honor</a:t>
            </a:r>
            <a:r>
              <a:rPr lang="en-US" sz="900">
                <a:solidFill>
                  <a:schemeClr val="bg1">
                    <a:lumMod val="95000"/>
                  </a:schemeClr>
                </a:solidFill>
              </a:rPr>
              <a:t> contract</a:t>
            </a:r>
            <a:endParaRPr lang="en-US" sz="900">
              <a:solidFill>
                <a:schemeClr val="bg1">
                  <a:lumMod val="95000"/>
                </a:schemeClr>
              </a:solidFill>
              <a:latin typeface="Arial" pitchFamily="34" charset="0"/>
            </a:endParaRPr>
          </a:p>
        </p:txBody>
      </p:sp>
      <p:sp>
        <p:nvSpPr>
          <p:cNvPr id="14" name="Oval 13">
            <a:extLst>
              <a:ext uri="{FF2B5EF4-FFF2-40B4-BE49-F238E27FC236}">
                <a16:creationId xmlns:a16="http://schemas.microsoft.com/office/drawing/2014/main" id="{645C8054-977D-DF26-5A95-7BD9109FE237}"/>
              </a:ext>
            </a:extLst>
          </p:cNvPr>
          <p:cNvSpPr/>
          <p:nvPr/>
        </p:nvSpPr>
        <p:spPr bwMode="auto">
          <a:xfrm>
            <a:off x="2625438" y="2003715"/>
            <a:ext cx="1561073" cy="82344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EPC Contractor: Want Strong Record and Finances</a:t>
            </a:r>
          </a:p>
        </p:txBody>
      </p:sp>
      <p:sp>
        <p:nvSpPr>
          <p:cNvPr id="15" name="Rectangle 14">
            <a:extLst>
              <a:ext uri="{FF2B5EF4-FFF2-40B4-BE49-F238E27FC236}">
                <a16:creationId xmlns:a16="http://schemas.microsoft.com/office/drawing/2014/main" id="{728A2789-4E92-69BF-B6BE-A933C376CF69}"/>
              </a:ext>
            </a:extLst>
          </p:cNvPr>
          <p:cNvSpPr/>
          <p:nvPr/>
        </p:nvSpPr>
        <p:spPr bwMode="auto">
          <a:xfrm>
            <a:off x="4300927" y="2893320"/>
            <a:ext cx="1058695" cy="4385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EPC: Fixed Price Contract with LD</a:t>
            </a:r>
          </a:p>
        </p:txBody>
      </p:sp>
      <p:sp>
        <p:nvSpPr>
          <p:cNvPr id="21" name="Oval 20">
            <a:extLst>
              <a:ext uri="{FF2B5EF4-FFF2-40B4-BE49-F238E27FC236}">
                <a16:creationId xmlns:a16="http://schemas.microsoft.com/office/drawing/2014/main" id="{37A37B0E-EC4A-9A73-D5DF-BA99F75C4B64}"/>
              </a:ext>
            </a:extLst>
          </p:cNvPr>
          <p:cNvSpPr/>
          <p:nvPr/>
        </p:nvSpPr>
        <p:spPr bwMode="auto">
          <a:xfrm>
            <a:off x="7874035" y="3398964"/>
            <a:ext cx="1240245" cy="7191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O&amp;M Contractor</a:t>
            </a:r>
          </a:p>
        </p:txBody>
      </p:sp>
      <p:sp>
        <p:nvSpPr>
          <p:cNvPr id="31" name="Oval 30">
            <a:extLst>
              <a:ext uri="{FF2B5EF4-FFF2-40B4-BE49-F238E27FC236}">
                <a16:creationId xmlns:a16="http://schemas.microsoft.com/office/drawing/2014/main" id="{85EBFC96-B4DD-8880-2B1B-F401C2A5D7A0}"/>
              </a:ext>
            </a:extLst>
          </p:cNvPr>
          <p:cNvSpPr/>
          <p:nvPr/>
        </p:nvSpPr>
        <p:spPr bwMode="auto">
          <a:xfrm>
            <a:off x="2611180" y="3408514"/>
            <a:ext cx="1363736" cy="99061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a:solidFill>
                <a:schemeClr val="bg1">
                  <a:lumMod val="95000"/>
                </a:schemeClr>
              </a:solidFill>
              <a:latin typeface="Arial" pitchFamily="34" charset="0"/>
            </a:endParaRPr>
          </a:p>
        </p:txBody>
      </p:sp>
      <p:sp>
        <p:nvSpPr>
          <p:cNvPr id="32" name="Oval 31">
            <a:extLst>
              <a:ext uri="{FF2B5EF4-FFF2-40B4-BE49-F238E27FC236}">
                <a16:creationId xmlns:a16="http://schemas.microsoft.com/office/drawing/2014/main" id="{9BE474A1-012D-A47E-30D1-28DD6B0E424B}"/>
              </a:ext>
            </a:extLst>
          </p:cNvPr>
          <p:cNvSpPr/>
          <p:nvPr/>
        </p:nvSpPr>
        <p:spPr bwMode="auto">
          <a:xfrm>
            <a:off x="7570755" y="4782330"/>
            <a:ext cx="1668496" cy="87552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Lenders:</a:t>
            </a:r>
          </a:p>
          <a:p>
            <a:pPr algn="ctr" eaLnBrk="0" fontAlgn="base" hangingPunct="0">
              <a:spcBef>
                <a:spcPct val="0"/>
              </a:spcBef>
              <a:spcAft>
                <a:spcPct val="0"/>
              </a:spcAft>
            </a:pPr>
            <a:r>
              <a:rPr lang="en-US" sz="900">
                <a:solidFill>
                  <a:schemeClr val="bg1">
                    <a:lumMod val="95000"/>
                  </a:schemeClr>
                </a:solidFill>
                <a:latin typeface="Arial" pitchFamily="34" charset="0"/>
              </a:rPr>
              <a:t>Lenders want DSCR (LLCR, PLCR)</a:t>
            </a:r>
          </a:p>
        </p:txBody>
      </p:sp>
      <p:sp>
        <p:nvSpPr>
          <p:cNvPr id="33" name="Oval 32">
            <a:extLst>
              <a:ext uri="{FF2B5EF4-FFF2-40B4-BE49-F238E27FC236}">
                <a16:creationId xmlns:a16="http://schemas.microsoft.com/office/drawing/2014/main" id="{BFF330C3-6E03-FFD2-C1D0-C867BB4AC1C8}"/>
              </a:ext>
            </a:extLst>
          </p:cNvPr>
          <p:cNvSpPr/>
          <p:nvPr/>
        </p:nvSpPr>
        <p:spPr bwMode="auto">
          <a:xfrm>
            <a:off x="2829762" y="4665786"/>
            <a:ext cx="1386580" cy="99206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Banks Like Strong Sponsors. Sponsors want EIRR</a:t>
            </a:r>
          </a:p>
        </p:txBody>
      </p:sp>
      <p:sp>
        <p:nvSpPr>
          <p:cNvPr id="43" name="Rectangle 42">
            <a:extLst>
              <a:ext uri="{FF2B5EF4-FFF2-40B4-BE49-F238E27FC236}">
                <a16:creationId xmlns:a16="http://schemas.microsoft.com/office/drawing/2014/main" id="{20F3D9E6-AAAF-746D-6620-EBBCAE9B99E7}"/>
              </a:ext>
            </a:extLst>
          </p:cNvPr>
          <p:cNvSpPr/>
          <p:nvPr/>
        </p:nvSpPr>
        <p:spPr bwMode="auto">
          <a:xfrm>
            <a:off x="6486251" y="4454491"/>
            <a:ext cx="940499" cy="7182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Loan Agreement – Draws Green; Debt Service Red</a:t>
            </a:r>
          </a:p>
        </p:txBody>
      </p:sp>
      <p:cxnSp>
        <p:nvCxnSpPr>
          <p:cNvPr id="57" name="Straight Arrow Connector 56">
            <a:extLst>
              <a:ext uri="{FF2B5EF4-FFF2-40B4-BE49-F238E27FC236}">
                <a16:creationId xmlns:a16="http://schemas.microsoft.com/office/drawing/2014/main" id="{D1F46676-EE4E-51D0-6240-CB921BC9A9AD}"/>
              </a:ext>
            </a:extLst>
          </p:cNvPr>
          <p:cNvCxnSpPr>
            <a:cxnSpLocks/>
            <a:stCxn id="7" idx="3"/>
          </p:cNvCxnSpPr>
          <p:nvPr/>
        </p:nvCxnSpPr>
        <p:spPr bwMode="auto">
          <a:xfrm flipH="1">
            <a:off x="4250754" y="4149595"/>
            <a:ext cx="1259044" cy="9950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37E022C-327C-BBF9-DDFA-91F82AF0F4BF}"/>
              </a:ext>
            </a:extLst>
          </p:cNvPr>
          <p:cNvCxnSpPr>
            <a:cxnSpLocks/>
          </p:cNvCxnSpPr>
          <p:nvPr/>
        </p:nvCxnSpPr>
        <p:spPr>
          <a:xfrm>
            <a:off x="6096000" y="2102265"/>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896BDEE-808C-3EC6-E085-EA83BF9F8D76}"/>
              </a:ext>
            </a:extLst>
          </p:cNvPr>
          <p:cNvSpPr/>
          <p:nvPr/>
        </p:nvSpPr>
        <p:spPr bwMode="auto">
          <a:xfrm>
            <a:off x="6844248" y="3622319"/>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O&amp;M Agreement</a:t>
            </a:r>
          </a:p>
        </p:txBody>
      </p:sp>
      <p:sp>
        <p:nvSpPr>
          <p:cNvPr id="72" name="Rectangle 71">
            <a:extLst>
              <a:ext uri="{FF2B5EF4-FFF2-40B4-BE49-F238E27FC236}">
                <a16:creationId xmlns:a16="http://schemas.microsoft.com/office/drawing/2014/main" id="{D4C4C2B8-BFC6-8C87-A2E1-9C51BD98CD14}"/>
              </a:ext>
            </a:extLst>
          </p:cNvPr>
          <p:cNvSpPr/>
          <p:nvPr/>
        </p:nvSpPr>
        <p:spPr bwMode="auto">
          <a:xfrm>
            <a:off x="4262616" y="3670422"/>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Supply Agreement</a:t>
            </a:r>
          </a:p>
        </p:txBody>
      </p:sp>
      <p:sp>
        <p:nvSpPr>
          <p:cNvPr id="76" name="Title 1">
            <a:extLst>
              <a:ext uri="{FF2B5EF4-FFF2-40B4-BE49-F238E27FC236}">
                <a16:creationId xmlns:a16="http://schemas.microsoft.com/office/drawing/2014/main" id="{C418FFA5-E455-8721-C0E9-1E964C158A65}"/>
              </a:ext>
            </a:extLst>
          </p:cNvPr>
          <p:cNvSpPr>
            <a:spLocks noGrp="1"/>
          </p:cNvSpPr>
          <p:nvPr>
            <p:ph type="title"/>
          </p:nvPr>
        </p:nvSpPr>
        <p:spPr/>
        <p:txBody>
          <a:bodyPr>
            <a:normAutofit/>
          </a:bodyPr>
          <a:lstStyle/>
          <a:p>
            <a:r>
              <a:rPr lang="en-US"/>
              <a:t>Not Just a Diagram – Illustrate Risks</a:t>
            </a:r>
          </a:p>
        </p:txBody>
      </p:sp>
      <p:sp>
        <p:nvSpPr>
          <p:cNvPr id="47" name="Rectangle 46">
            <a:extLst>
              <a:ext uri="{FF2B5EF4-FFF2-40B4-BE49-F238E27FC236}">
                <a16:creationId xmlns:a16="http://schemas.microsoft.com/office/drawing/2014/main" id="{278384D5-1575-B773-6C57-1C2AD620ADF7}"/>
              </a:ext>
            </a:extLst>
          </p:cNvPr>
          <p:cNvSpPr/>
          <p:nvPr/>
        </p:nvSpPr>
        <p:spPr bwMode="auto">
          <a:xfrm>
            <a:off x="4653209" y="4603752"/>
            <a:ext cx="841721" cy="3969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Shareholder Agreement</a:t>
            </a:r>
          </a:p>
        </p:txBody>
      </p:sp>
      <p:cxnSp>
        <p:nvCxnSpPr>
          <p:cNvPr id="4" name="Straight Arrow Connector 3">
            <a:extLst>
              <a:ext uri="{FF2B5EF4-FFF2-40B4-BE49-F238E27FC236}">
                <a16:creationId xmlns:a16="http://schemas.microsoft.com/office/drawing/2014/main" id="{8D5B11A7-E87B-4377-14B1-AB4464AACC1C}"/>
              </a:ext>
            </a:extLst>
          </p:cNvPr>
          <p:cNvCxnSpPr>
            <a:cxnSpLocks/>
          </p:cNvCxnSpPr>
          <p:nvPr/>
        </p:nvCxnSpPr>
        <p:spPr>
          <a:xfrm>
            <a:off x="6669707" y="4041764"/>
            <a:ext cx="54944" cy="147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E47914-92A7-BA88-17FD-5AE6AC3F08BE}"/>
              </a:ext>
            </a:extLst>
          </p:cNvPr>
          <p:cNvCxnSpPr>
            <a:cxnSpLocks/>
          </p:cNvCxnSpPr>
          <p:nvPr/>
        </p:nvCxnSpPr>
        <p:spPr>
          <a:xfrm>
            <a:off x="4133982" y="4037945"/>
            <a:ext cx="1283290" cy="185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7544EC-9817-28AA-D3C1-88C07F0CA0A5}"/>
              </a:ext>
            </a:extLst>
          </p:cNvPr>
          <p:cNvSpPr txBox="1"/>
          <p:nvPr/>
        </p:nvSpPr>
        <p:spPr>
          <a:xfrm>
            <a:off x="9189430" y="932196"/>
            <a:ext cx="1217148" cy="1754326"/>
          </a:xfrm>
          <a:prstGeom prst="rect">
            <a:avLst/>
          </a:prstGeom>
          <a:solidFill>
            <a:srgbClr val="00B050"/>
          </a:solidFill>
        </p:spPr>
        <p:txBody>
          <a:bodyPr wrap="square" rtlCol="0">
            <a:spAutoFit/>
          </a:bodyPr>
          <a:lstStyle/>
          <a:p>
            <a:r>
              <a:rPr lang="en-US" sz="135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FE588672-4C86-0012-D8D3-B37B41D60E4D}"/>
              </a:ext>
            </a:extLst>
          </p:cNvPr>
          <p:cNvCxnSpPr>
            <a:cxnSpLocks/>
          </p:cNvCxnSpPr>
          <p:nvPr/>
        </p:nvCxnSpPr>
        <p:spPr>
          <a:xfrm>
            <a:off x="6360319" y="20930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2C5A6A9-7D7C-3036-7187-9870F4FC1495}"/>
              </a:ext>
            </a:extLst>
          </p:cNvPr>
          <p:cNvCxnSpPr>
            <a:cxnSpLocks/>
          </p:cNvCxnSpPr>
          <p:nvPr/>
        </p:nvCxnSpPr>
        <p:spPr>
          <a:xfrm>
            <a:off x="5838825" y="20930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6523B1C-5BBC-86E7-456A-E7B3CE972947}"/>
              </a:ext>
            </a:extLst>
          </p:cNvPr>
          <p:cNvSpPr/>
          <p:nvPr/>
        </p:nvSpPr>
        <p:spPr bwMode="auto">
          <a:xfrm>
            <a:off x="5464055" y="2292629"/>
            <a:ext cx="1145126" cy="6445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3F7E639B-2531-B00C-4599-50A388ABB77E}"/>
              </a:ext>
            </a:extLst>
          </p:cNvPr>
          <p:cNvSpPr txBox="1"/>
          <p:nvPr/>
        </p:nvSpPr>
        <p:spPr>
          <a:xfrm>
            <a:off x="6305377" y="5304809"/>
            <a:ext cx="1342292" cy="369332"/>
          </a:xfrm>
          <a:prstGeom prst="rect">
            <a:avLst/>
          </a:prstGeom>
          <a:solidFill>
            <a:srgbClr val="92D050"/>
          </a:solidFill>
        </p:spPr>
        <p:txBody>
          <a:bodyPr wrap="square" rtlCol="0">
            <a:spAutoFit/>
          </a:bodyPr>
          <a:lstStyle/>
          <a:p>
            <a:r>
              <a:rPr lang="en-US" sz="900"/>
              <a:t>Invest with draws; payback debt service</a:t>
            </a:r>
          </a:p>
        </p:txBody>
      </p:sp>
      <p:sp>
        <p:nvSpPr>
          <p:cNvPr id="34" name="TextBox 33">
            <a:extLst>
              <a:ext uri="{FF2B5EF4-FFF2-40B4-BE49-F238E27FC236}">
                <a16:creationId xmlns:a16="http://schemas.microsoft.com/office/drawing/2014/main" id="{B3F8ACBE-BC7F-6F2A-0C8E-2F9ADDBB3FCF}"/>
              </a:ext>
            </a:extLst>
          </p:cNvPr>
          <p:cNvSpPr txBox="1"/>
          <p:nvPr/>
        </p:nvSpPr>
        <p:spPr>
          <a:xfrm>
            <a:off x="4206522" y="5257096"/>
            <a:ext cx="1342292" cy="369332"/>
          </a:xfrm>
          <a:prstGeom prst="rect">
            <a:avLst/>
          </a:prstGeom>
          <a:solidFill>
            <a:srgbClr val="92D050"/>
          </a:solidFill>
        </p:spPr>
        <p:txBody>
          <a:bodyPr wrap="square" rtlCol="0">
            <a:spAutoFit/>
          </a:bodyPr>
          <a:lstStyle/>
          <a:p>
            <a:r>
              <a:rPr lang="en-US" sz="900"/>
              <a:t>Invest with paid in cap; payback dividends</a:t>
            </a:r>
          </a:p>
        </p:txBody>
      </p:sp>
      <p:sp>
        <p:nvSpPr>
          <p:cNvPr id="3" name="TextBox 2">
            <a:extLst>
              <a:ext uri="{FF2B5EF4-FFF2-40B4-BE49-F238E27FC236}">
                <a16:creationId xmlns:a16="http://schemas.microsoft.com/office/drawing/2014/main" id="{BC02CF2C-D794-5135-8E6B-0839AA22E832}"/>
              </a:ext>
            </a:extLst>
          </p:cNvPr>
          <p:cNvSpPr txBox="1"/>
          <p:nvPr/>
        </p:nvSpPr>
        <p:spPr>
          <a:xfrm>
            <a:off x="7446607" y="1170258"/>
            <a:ext cx="1528325" cy="1546577"/>
          </a:xfrm>
          <a:prstGeom prst="rect">
            <a:avLst/>
          </a:prstGeom>
          <a:solidFill>
            <a:schemeClr val="accent1">
              <a:lumMod val="60000"/>
              <a:lumOff val="40000"/>
            </a:schemeClr>
          </a:solidFill>
        </p:spPr>
        <p:txBody>
          <a:bodyPr wrap="square" rtlCol="0">
            <a:spAutoFit/>
          </a:bodyPr>
          <a:lstStyle/>
          <a:p>
            <a:r>
              <a:rPr lang="en-US" sz="1350"/>
              <a:t>Write down notes associated with each contract and if a contract does not exist, how the cash flow volatility can be addressed.</a:t>
            </a:r>
          </a:p>
        </p:txBody>
      </p:sp>
      <p:sp>
        <p:nvSpPr>
          <p:cNvPr id="5" name="Slide Number Placeholder 4">
            <a:extLst>
              <a:ext uri="{FF2B5EF4-FFF2-40B4-BE49-F238E27FC236}">
                <a16:creationId xmlns:a16="http://schemas.microsoft.com/office/drawing/2014/main" id="{DBE28921-CB88-3A3C-6E73-C4D8C13BD30D}"/>
              </a:ext>
            </a:extLst>
          </p:cNvPr>
          <p:cNvSpPr>
            <a:spLocks noGrp="1"/>
          </p:cNvSpPr>
          <p:nvPr>
            <p:ph type="sldNum" sz="quarter" idx="12"/>
          </p:nvPr>
        </p:nvSpPr>
        <p:spPr/>
        <p:txBody>
          <a:bodyPr/>
          <a:lstStyle/>
          <a:p>
            <a:fld id="{EB241CD2-1E45-42A3-B213-66A034DF9A3B}" type="slidenum">
              <a:rPr lang="en-GB" smtClean="0"/>
              <a:t>160</a:t>
            </a:fld>
            <a:endParaRPr lang="en-GB" dirty="0"/>
          </a:p>
        </p:txBody>
      </p:sp>
    </p:spTree>
    <p:extLst>
      <p:ext uri="{BB962C8B-B14F-4D97-AF65-F5344CB8AC3E}">
        <p14:creationId xmlns:p14="http://schemas.microsoft.com/office/powerpoint/2010/main" val="29631447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p:txBody>
          <a:bodyPr>
            <a:normAutofit fontScale="90000"/>
          </a:bodyPr>
          <a:lstStyle/>
          <a:p>
            <a:r>
              <a:rPr lang="en-US"/>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p:txBody>
          <a:bodyPr>
            <a:normAutofit/>
          </a:bodyPr>
          <a:lstStyle/>
          <a:p>
            <a:r>
              <a:rPr lang="en-US"/>
              <a:t>In a dispatchable coal plant, gas plant, nuclear plant the operator controls the amount of electricity that is produced by the plant.</a:t>
            </a:r>
          </a:p>
          <a:p>
            <a:r>
              <a:rPr lang="en-US"/>
              <a:t>In a renewable project, the amount of output comes from upstairs – wind for wind projects, solar radiation for solar projects and rainfall for hydro projects.</a:t>
            </a:r>
          </a:p>
          <a:p>
            <a:r>
              <a:rPr lang="en-US"/>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6920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946605" y="3668340"/>
            <a:ext cx="5433441"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8713322" y="4172325"/>
            <a:ext cx="1910687" cy="1183543"/>
          </a:xfrm>
          <a:prstGeom prst="rect">
            <a:avLst/>
          </a:prstGeom>
        </p:spPr>
      </p:pic>
      <p:sp>
        <p:nvSpPr>
          <p:cNvPr id="4" name="Slide Number Placeholder 3">
            <a:extLst>
              <a:ext uri="{FF2B5EF4-FFF2-40B4-BE49-F238E27FC236}">
                <a16:creationId xmlns:a16="http://schemas.microsoft.com/office/drawing/2014/main" id="{6796E130-B57B-853E-D6F1-E6DFD1BEF0F2}"/>
              </a:ext>
            </a:extLst>
          </p:cNvPr>
          <p:cNvSpPr>
            <a:spLocks noGrp="1"/>
          </p:cNvSpPr>
          <p:nvPr>
            <p:ph type="sldNum" sz="quarter" idx="12"/>
          </p:nvPr>
        </p:nvSpPr>
        <p:spPr/>
        <p:txBody>
          <a:bodyPr/>
          <a:lstStyle/>
          <a:p>
            <a:fld id="{EB241CD2-1E45-42A3-B213-66A034DF9A3B}" type="slidenum">
              <a:rPr lang="en-GB" smtClean="0"/>
              <a:t>161</a:t>
            </a:fld>
            <a:endParaRPr lang="en-GB" dirty="0"/>
          </a:p>
        </p:txBody>
      </p:sp>
    </p:spTree>
    <p:extLst>
      <p:ext uri="{BB962C8B-B14F-4D97-AF65-F5344CB8AC3E}">
        <p14:creationId xmlns:p14="http://schemas.microsoft.com/office/powerpoint/2010/main" val="41544333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a:t>Revolution in Solar Module Prices and the Price of Polysilicon</a:t>
            </a:r>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5971306" y="1256172"/>
            <a:ext cx="4182344" cy="4272299"/>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1504950" y="1302795"/>
            <a:ext cx="3726963" cy="4225680"/>
          </a:xfrm>
          <a:prstGeom prst="rect">
            <a:avLst/>
          </a:prstGeom>
        </p:spPr>
      </p:pic>
      <p:sp>
        <p:nvSpPr>
          <p:cNvPr id="5" name="Slide Number Placeholder 4">
            <a:extLst>
              <a:ext uri="{FF2B5EF4-FFF2-40B4-BE49-F238E27FC236}">
                <a16:creationId xmlns:a16="http://schemas.microsoft.com/office/drawing/2014/main" id="{35948CB0-F650-8201-119C-8D7F3BF41FFF}"/>
              </a:ext>
            </a:extLst>
          </p:cNvPr>
          <p:cNvSpPr>
            <a:spLocks noGrp="1"/>
          </p:cNvSpPr>
          <p:nvPr>
            <p:ph type="sldNum" sz="quarter" idx="12"/>
          </p:nvPr>
        </p:nvSpPr>
        <p:spPr/>
        <p:txBody>
          <a:bodyPr/>
          <a:lstStyle/>
          <a:p>
            <a:fld id="{EB241CD2-1E45-42A3-B213-66A034DF9A3B}" type="slidenum">
              <a:rPr lang="en-GB" smtClean="0"/>
              <a:t>162</a:t>
            </a:fld>
            <a:endParaRPr lang="en-GB" dirty="0"/>
          </a:p>
        </p:txBody>
      </p:sp>
    </p:spTree>
    <p:extLst>
      <p:ext uri="{BB962C8B-B14F-4D97-AF65-F5344CB8AC3E}">
        <p14:creationId xmlns:p14="http://schemas.microsoft.com/office/powerpoint/2010/main" val="8132146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a:t>Renewable Project Finance Diagram </a:t>
            </a:r>
          </a:p>
        </p:txBody>
      </p:sp>
      <p:pic>
        <p:nvPicPr>
          <p:cNvPr id="9" name="Picture 8">
            <a:extLst>
              <a:ext uri="{FF2B5EF4-FFF2-40B4-BE49-F238E27FC236}">
                <a16:creationId xmlns:a16="http://schemas.microsoft.com/office/drawing/2014/main" id="{293F9370-67DD-8ED5-8411-5318712C4313}"/>
              </a:ext>
            </a:extLst>
          </p:cNvPr>
          <p:cNvPicPr>
            <a:picLocks noChangeAspect="1"/>
          </p:cNvPicPr>
          <p:nvPr/>
        </p:nvPicPr>
        <p:blipFill>
          <a:blip r:embed="rId2"/>
          <a:stretch>
            <a:fillRect/>
          </a:stretch>
        </p:blipFill>
        <p:spPr>
          <a:xfrm>
            <a:off x="1261872" y="1089107"/>
            <a:ext cx="7175679" cy="4998392"/>
          </a:xfrm>
          <a:prstGeom prst="rect">
            <a:avLst/>
          </a:prstGeom>
        </p:spPr>
      </p:pic>
      <p:sp>
        <p:nvSpPr>
          <p:cNvPr id="11" name="TextBox 10">
            <a:extLst>
              <a:ext uri="{FF2B5EF4-FFF2-40B4-BE49-F238E27FC236}">
                <a16:creationId xmlns:a16="http://schemas.microsoft.com/office/drawing/2014/main" id="{BECB8F08-7458-B30C-D0B0-D86B73116A74}"/>
              </a:ext>
            </a:extLst>
          </p:cNvPr>
          <p:cNvSpPr txBox="1"/>
          <p:nvPr/>
        </p:nvSpPr>
        <p:spPr>
          <a:xfrm>
            <a:off x="8777918" y="2276477"/>
            <a:ext cx="1851982" cy="1724024"/>
          </a:xfrm>
          <a:prstGeom prst="rect">
            <a:avLst/>
          </a:prstGeom>
          <a:solidFill>
            <a:srgbClr val="FFFF00"/>
          </a:solidFill>
        </p:spPr>
        <p:txBody>
          <a:bodyPr vert="horz" wrap="square" lIns="0" tIns="0" rIns="0" bIns="0" rtlCol="0">
            <a:noAutofit/>
          </a:bodyPr>
          <a:lstStyle/>
          <a:p>
            <a:pPr algn="l"/>
            <a:r>
              <a:rPr lang="en-US" sz="2000" dirty="0">
                <a:solidFill>
                  <a:schemeClr val="accent6">
                    <a:lumMod val="65000"/>
                    <a:lumOff val="35000"/>
                  </a:schemeClr>
                </a:solidFill>
                <a:latin typeface="Arial" panose="020B0604020202020204" pitchFamily="34" charset="0"/>
                <a:cs typeface="Arial" panose="020B0604020202020204" pitchFamily="34" charset="0"/>
              </a:rPr>
              <a:t>Big Difference is output risk where there is uncertainty for volumes sold.</a:t>
            </a:r>
          </a:p>
        </p:txBody>
      </p:sp>
      <p:sp>
        <p:nvSpPr>
          <p:cNvPr id="2" name="Slide Number Placeholder 1">
            <a:extLst>
              <a:ext uri="{FF2B5EF4-FFF2-40B4-BE49-F238E27FC236}">
                <a16:creationId xmlns:a16="http://schemas.microsoft.com/office/drawing/2014/main" id="{242DC250-5F7B-D4F3-B9E1-BDFAF03DBCC1}"/>
              </a:ext>
            </a:extLst>
          </p:cNvPr>
          <p:cNvSpPr>
            <a:spLocks noGrp="1"/>
          </p:cNvSpPr>
          <p:nvPr>
            <p:ph type="sldNum" sz="quarter" idx="12"/>
          </p:nvPr>
        </p:nvSpPr>
        <p:spPr/>
        <p:txBody>
          <a:bodyPr/>
          <a:lstStyle/>
          <a:p>
            <a:fld id="{EB241CD2-1E45-42A3-B213-66A034DF9A3B}" type="slidenum">
              <a:rPr lang="en-GB" smtClean="0"/>
              <a:t>163</a:t>
            </a:fld>
            <a:endParaRPr lang="en-GB" dirty="0"/>
          </a:p>
        </p:txBody>
      </p:sp>
    </p:spTree>
    <p:extLst>
      <p:ext uri="{BB962C8B-B14F-4D97-AF65-F5344CB8AC3E}">
        <p14:creationId xmlns:p14="http://schemas.microsoft.com/office/powerpoint/2010/main" val="34629699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title"/>
          </p:nvPr>
        </p:nvSpPr>
        <p:spPr/>
        <p:txBody>
          <a:bodyPr/>
          <a:lstStyle/>
          <a:p>
            <a:r>
              <a:rPr lang="en-US"/>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idx="1"/>
          </p:nvPr>
        </p:nvSpPr>
        <p:spPr/>
        <p:txBody>
          <a:bodyPr/>
          <a:lstStyle/>
          <a:p>
            <a:r>
              <a:rPr lang="en-US" dirty="0"/>
              <a:t>You can see the lack of variation in solar from year to year.</a:t>
            </a:r>
          </a:p>
          <a:p>
            <a:r>
              <a:rPr lang="en-US" dirty="0"/>
              <a:t>Standard deviation allows you to compute P90 with NORMSIM. </a:t>
            </a:r>
          </a:p>
          <a:p>
            <a:r>
              <a:rPr lang="en-US" dirty="0"/>
              <a:t>This is not meant to be too technical</a:t>
            </a:r>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5337528" y="2139357"/>
            <a:ext cx="5260879" cy="3847508"/>
          </a:xfrm>
          <a:prstGeom prst="rect">
            <a:avLst/>
          </a:prstGeom>
        </p:spPr>
      </p:pic>
      <p:sp>
        <p:nvSpPr>
          <p:cNvPr id="4" name="TextBox 3">
            <a:extLst>
              <a:ext uri="{FF2B5EF4-FFF2-40B4-BE49-F238E27FC236}">
                <a16:creationId xmlns:a16="http://schemas.microsoft.com/office/drawing/2014/main" id="{3CC8F2B0-3BE2-4243-6552-9CAB91DC4B13}"/>
              </a:ext>
            </a:extLst>
          </p:cNvPr>
          <p:cNvSpPr txBox="1"/>
          <p:nvPr/>
        </p:nvSpPr>
        <p:spPr>
          <a:xfrm>
            <a:off x="2395330" y="3101837"/>
            <a:ext cx="1883466" cy="2308324"/>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This risk is easy, and it is mean reverting. </a:t>
            </a:r>
          </a:p>
          <a:p>
            <a:endParaRPr lang="en-US" dirty="0">
              <a:solidFill>
                <a:schemeClr val="accent6">
                  <a:lumMod val="65000"/>
                  <a:lumOff val="35000"/>
                </a:schemeClr>
              </a:solidFill>
              <a:latin typeface="Arial" panose="020B0604020202020204" pitchFamily="34" charset="0"/>
              <a:cs typeface="Arial" panose="020B0604020202020204" pitchFamily="34" charset="0"/>
            </a:endParaRPr>
          </a:p>
          <a:p>
            <a:r>
              <a:rPr lang="en-US" dirty="0">
                <a:solidFill>
                  <a:schemeClr val="accent6">
                    <a:lumMod val="65000"/>
                    <a:lumOff val="35000"/>
                  </a:schemeClr>
                </a:solidFill>
                <a:latin typeface="Arial" panose="020B0604020202020204" pitchFamily="34" charset="0"/>
                <a:cs typeface="Arial" panose="020B0604020202020204" pitchFamily="34" charset="0"/>
              </a:rPr>
              <a:t>The technical risks discussed next are much more important</a:t>
            </a:r>
          </a:p>
        </p:txBody>
      </p:sp>
      <p:sp>
        <p:nvSpPr>
          <p:cNvPr id="6" name="Slide Number Placeholder 5">
            <a:extLst>
              <a:ext uri="{FF2B5EF4-FFF2-40B4-BE49-F238E27FC236}">
                <a16:creationId xmlns:a16="http://schemas.microsoft.com/office/drawing/2014/main" id="{B766D9CD-1FEC-C7CE-C195-6002AB643A9F}"/>
              </a:ext>
            </a:extLst>
          </p:cNvPr>
          <p:cNvSpPr>
            <a:spLocks noGrp="1"/>
          </p:cNvSpPr>
          <p:nvPr>
            <p:ph type="sldNum" sz="quarter" idx="12"/>
          </p:nvPr>
        </p:nvSpPr>
        <p:spPr/>
        <p:txBody>
          <a:bodyPr/>
          <a:lstStyle/>
          <a:p>
            <a:fld id="{EB241CD2-1E45-42A3-B213-66A034DF9A3B}" type="slidenum">
              <a:rPr lang="en-GB" smtClean="0"/>
              <a:t>164</a:t>
            </a:fld>
            <a:endParaRPr lang="en-GB" dirty="0"/>
          </a:p>
        </p:txBody>
      </p:sp>
    </p:spTree>
    <p:extLst>
      <p:ext uri="{BB962C8B-B14F-4D97-AF65-F5344CB8AC3E}">
        <p14:creationId xmlns:p14="http://schemas.microsoft.com/office/powerpoint/2010/main" val="42947705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CE9F-32FD-6E5E-DB3F-141879C83D59}"/>
              </a:ext>
            </a:extLst>
          </p:cNvPr>
          <p:cNvSpPr>
            <a:spLocks noGrp="1"/>
          </p:cNvSpPr>
          <p:nvPr>
            <p:ph type="title"/>
          </p:nvPr>
        </p:nvSpPr>
        <p:spPr/>
        <p:txBody>
          <a:bodyPr/>
          <a:lstStyle/>
          <a:p>
            <a:r>
              <a:rPr lang="en-US"/>
              <a:t>Offshore Wind by Year in Oman</a:t>
            </a:r>
          </a:p>
        </p:txBody>
      </p:sp>
      <p:pic>
        <p:nvPicPr>
          <p:cNvPr id="6" name="Picture 5">
            <a:extLst>
              <a:ext uri="{FF2B5EF4-FFF2-40B4-BE49-F238E27FC236}">
                <a16:creationId xmlns:a16="http://schemas.microsoft.com/office/drawing/2014/main" id="{2388613E-7A93-C961-36C4-E0C32116882C}"/>
              </a:ext>
            </a:extLst>
          </p:cNvPr>
          <p:cNvPicPr>
            <a:picLocks noChangeAspect="1"/>
          </p:cNvPicPr>
          <p:nvPr/>
        </p:nvPicPr>
        <p:blipFill>
          <a:blip r:embed="rId2"/>
          <a:stretch>
            <a:fillRect/>
          </a:stretch>
        </p:blipFill>
        <p:spPr>
          <a:xfrm>
            <a:off x="2656233" y="1276539"/>
            <a:ext cx="6449667" cy="4747188"/>
          </a:xfrm>
          <a:prstGeom prst="rect">
            <a:avLst/>
          </a:prstGeom>
        </p:spPr>
      </p:pic>
      <p:sp>
        <p:nvSpPr>
          <p:cNvPr id="5" name="Slide Number Placeholder 4">
            <a:extLst>
              <a:ext uri="{FF2B5EF4-FFF2-40B4-BE49-F238E27FC236}">
                <a16:creationId xmlns:a16="http://schemas.microsoft.com/office/drawing/2014/main" id="{FE0E1B71-710F-0793-134E-5BB3EA13F308}"/>
              </a:ext>
            </a:extLst>
          </p:cNvPr>
          <p:cNvSpPr>
            <a:spLocks noGrp="1"/>
          </p:cNvSpPr>
          <p:nvPr>
            <p:ph type="sldNum" sz="quarter" idx="12"/>
          </p:nvPr>
        </p:nvSpPr>
        <p:spPr/>
        <p:txBody>
          <a:bodyPr/>
          <a:lstStyle/>
          <a:p>
            <a:fld id="{EB241CD2-1E45-42A3-B213-66A034DF9A3B}" type="slidenum">
              <a:rPr lang="en-GB" smtClean="0"/>
              <a:t>165</a:t>
            </a:fld>
            <a:endParaRPr lang="en-GB" dirty="0"/>
          </a:p>
        </p:txBody>
      </p:sp>
    </p:spTree>
    <p:extLst>
      <p:ext uri="{BB962C8B-B14F-4D97-AF65-F5344CB8AC3E}">
        <p14:creationId xmlns:p14="http://schemas.microsoft.com/office/powerpoint/2010/main" val="24740363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6031-13C1-8C8F-D26B-B327F02AA203}"/>
              </a:ext>
            </a:extLst>
          </p:cNvPr>
          <p:cNvSpPr>
            <a:spLocks noGrp="1"/>
          </p:cNvSpPr>
          <p:nvPr>
            <p:ph type="title"/>
          </p:nvPr>
        </p:nvSpPr>
        <p:spPr/>
        <p:txBody>
          <a:bodyPr/>
          <a:lstStyle/>
          <a:p>
            <a:r>
              <a:rPr lang="en-US"/>
              <a:t>P90 and DSCR</a:t>
            </a:r>
          </a:p>
        </p:txBody>
      </p:sp>
      <p:sp>
        <p:nvSpPr>
          <p:cNvPr id="3" name="Content Placeholder 2">
            <a:extLst>
              <a:ext uri="{FF2B5EF4-FFF2-40B4-BE49-F238E27FC236}">
                <a16:creationId xmlns:a16="http://schemas.microsoft.com/office/drawing/2014/main" id="{CDDEEDB5-E376-5F41-C250-FE8557B9A0AE}"/>
              </a:ext>
            </a:extLst>
          </p:cNvPr>
          <p:cNvSpPr>
            <a:spLocks noGrp="1"/>
          </p:cNvSpPr>
          <p:nvPr>
            <p:ph idx="1"/>
          </p:nvPr>
        </p:nvSpPr>
        <p:spPr/>
        <p:txBody>
          <a:bodyPr/>
          <a:lstStyle/>
          <a:p>
            <a:r>
              <a:rPr lang="en-US"/>
              <a:t>General idea of DSCR</a:t>
            </a:r>
          </a:p>
          <a:p>
            <a:pPr lvl="1"/>
            <a:r>
              <a:rPr lang="en-US"/>
              <a:t>DSCR = CFADS/Debt Service</a:t>
            </a:r>
          </a:p>
          <a:p>
            <a:pPr lvl="1"/>
            <a:r>
              <a:rPr lang="en-US"/>
              <a:t>Example 150/100 = 1.5x</a:t>
            </a:r>
          </a:p>
          <a:p>
            <a:pPr lvl="1"/>
            <a:r>
              <a:rPr lang="en-US"/>
              <a:t>Does not mean that cash flow can decrease by 50% and no default</a:t>
            </a:r>
          </a:p>
          <a:p>
            <a:pPr marL="342900" lvl="1" indent="0">
              <a:buNone/>
            </a:pPr>
            <a:endParaRPr lang="en-US"/>
          </a:p>
          <a:p>
            <a:pPr lvl="1"/>
            <a:r>
              <a:rPr lang="en-US"/>
              <a:t>Reduction in CFADS to break even – 50</a:t>
            </a:r>
          </a:p>
          <a:p>
            <a:pPr lvl="1"/>
            <a:r>
              <a:rPr lang="en-US"/>
              <a:t>Cash Flow 150</a:t>
            </a:r>
          </a:p>
          <a:p>
            <a:pPr lvl="1"/>
            <a:r>
              <a:rPr lang="en-US"/>
              <a:t>Percent reduction 50/150 = 1/3 = 33%</a:t>
            </a:r>
          </a:p>
          <a:p>
            <a:pPr lvl="1"/>
            <a:endParaRPr lang="en-US"/>
          </a:p>
          <a:p>
            <a:pPr lvl="1"/>
            <a:r>
              <a:rPr lang="en-US"/>
              <a:t>General Formula: Break Even </a:t>
            </a:r>
            <a:r>
              <a:rPr lang="en-US">
                <a:sym typeface="Wingdings" panose="05000000000000000000" pitchFamily="2" charset="2"/>
              </a:rPr>
              <a:t> 50/150 or (DSCR – 1)/DSCR</a:t>
            </a:r>
          </a:p>
          <a:p>
            <a:pPr lvl="1"/>
            <a:endParaRPr lang="en-US">
              <a:sym typeface="Wingdings" panose="05000000000000000000" pitchFamily="2" charset="2"/>
            </a:endParaRPr>
          </a:p>
          <a:p>
            <a:pPr lvl="1"/>
            <a:r>
              <a:rPr lang="en-US">
                <a:sym typeface="Wingdings" panose="05000000000000000000" pitchFamily="2" charset="2"/>
              </a:rPr>
              <a:t>Relation to P90, P90/P50 = X % </a:t>
            </a:r>
            <a:endParaRPr lang="en-US"/>
          </a:p>
          <a:p>
            <a:pPr lvl="1"/>
            <a:endParaRPr lang="en-US"/>
          </a:p>
        </p:txBody>
      </p:sp>
      <p:sp>
        <p:nvSpPr>
          <p:cNvPr id="5" name="Slide Number Placeholder 4">
            <a:extLst>
              <a:ext uri="{FF2B5EF4-FFF2-40B4-BE49-F238E27FC236}">
                <a16:creationId xmlns:a16="http://schemas.microsoft.com/office/drawing/2014/main" id="{94757DFD-B8A8-4617-1686-672A68B89BFA}"/>
              </a:ext>
            </a:extLst>
          </p:cNvPr>
          <p:cNvSpPr>
            <a:spLocks noGrp="1"/>
          </p:cNvSpPr>
          <p:nvPr>
            <p:ph type="sldNum" sz="quarter" idx="12"/>
          </p:nvPr>
        </p:nvSpPr>
        <p:spPr/>
        <p:txBody>
          <a:bodyPr/>
          <a:lstStyle/>
          <a:p>
            <a:fld id="{EB241CD2-1E45-42A3-B213-66A034DF9A3B}" type="slidenum">
              <a:rPr lang="en-GB" smtClean="0"/>
              <a:t>166</a:t>
            </a:fld>
            <a:endParaRPr lang="en-GB" dirty="0"/>
          </a:p>
        </p:txBody>
      </p:sp>
    </p:spTree>
    <p:extLst>
      <p:ext uri="{BB962C8B-B14F-4D97-AF65-F5344CB8AC3E}">
        <p14:creationId xmlns:p14="http://schemas.microsoft.com/office/powerpoint/2010/main" val="15790386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23AA-7668-AB92-2563-03E14E2C1A10}"/>
              </a:ext>
            </a:extLst>
          </p:cNvPr>
          <p:cNvSpPr>
            <a:spLocks noGrp="1"/>
          </p:cNvSpPr>
          <p:nvPr>
            <p:ph type="title"/>
          </p:nvPr>
        </p:nvSpPr>
        <p:spPr/>
        <p:txBody>
          <a:bodyPr/>
          <a:lstStyle/>
          <a:p>
            <a:r>
              <a:rPr lang="en-US"/>
              <a:t>Risks Other Than Resource Risk</a:t>
            </a:r>
          </a:p>
        </p:txBody>
      </p:sp>
      <p:sp>
        <p:nvSpPr>
          <p:cNvPr id="3" name="Content Placeholder 2">
            <a:extLst>
              <a:ext uri="{FF2B5EF4-FFF2-40B4-BE49-F238E27FC236}">
                <a16:creationId xmlns:a16="http://schemas.microsoft.com/office/drawing/2014/main" id="{2F383955-DAA2-DB5E-81A8-BF0C8829BBAB}"/>
              </a:ext>
            </a:extLst>
          </p:cNvPr>
          <p:cNvSpPr>
            <a:spLocks noGrp="1"/>
          </p:cNvSpPr>
          <p:nvPr>
            <p:ph idx="1"/>
          </p:nvPr>
        </p:nvSpPr>
        <p:spPr/>
        <p:txBody>
          <a:bodyPr/>
          <a:lstStyle/>
          <a:p>
            <a:r>
              <a:rPr lang="en-US" dirty="0"/>
              <a:t>Availability Risk</a:t>
            </a:r>
          </a:p>
          <a:p>
            <a:r>
              <a:rPr lang="en-US" dirty="0"/>
              <a:t>Technical Risk</a:t>
            </a:r>
          </a:p>
          <a:p>
            <a:r>
              <a:rPr lang="en-US" dirty="0"/>
              <a:t>O&amp;M Risk</a:t>
            </a:r>
          </a:p>
          <a:p>
            <a:r>
              <a:rPr lang="en-US" dirty="0"/>
              <a:t>Transmission Risk</a:t>
            </a:r>
          </a:p>
          <a:p>
            <a:r>
              <a:rPr lang="en-US" dirty="0"/>
              <a:t>Environmental Risk</a:t>
            </a:r>
          </a:p>
          <a:p>
            <a:r>
              <a:rPr lang="en-US" dirty="0"/>
              <a:t>Political Risk</a:t>
            </a:r>
          </a:p>
          <a:p>
            <a:r>
              <a:rPr lang="en-US" dirty="0"/>
              <a:t>Degradation Risk</a:t>
            </a:r>
          </a:p>
          <a:p>
            <a:endParaRPr lang="en-US" dirty="0"/>
          </a:p>
        </p:txBody>
      </p:sp>
      <p:pic>
        <p:nvPicPr>
          <p:cNvPr id="5" name="Picture 4">
            <a:extLst>
              <a:ext uri="{FF2B5EF4-FFF2-40B4-BE49-F238E27FC236}">
                <a16:creationId xmlns:a16="http://schemas.microsoft.com/office/drawing/2014/main" id="{58A13F89-82BD-C6EC-E037-957EA3163ADF}"/>
              </a:ext>
            </a:extLst>
          </p:cNvPr>
          <p:cNvPicPr>
            <a:picLocks noChangeAspect="1"/>
          </p:cNvPicPr>
          <p:nvPr/>
        </p:nvPicPr>
        <p:blipFill>
          <a:blip r:embed="rId2"/>
          <a:stretch>
            <a:fillRect/>
          </a:stretch>
        </p:blipFill>
        <p:spPr>
          <a:xfrm>
            <a:off x="4400672" y="1448358"/>
            <a:ext cx="5638720" cy="2056842"/>
          </a:xfrm>
          <a:prstGeom prst="rect">
            <a:avLst/>
          </a:prstGeom>
        </p:spPr>
      </p:pic>
      <p:sp>
        <p:nvSpPr>
          <p:cNvPr id="6" name="TextBox 5">
            <a:extLst>
              <a:ext uri="{FF2B5EF4-FFF2-40B4-BE49-F238E27FC236}">
                <a16:creationId xmlns:a16="http://schemas.microsoft.com/office/drawing/2014/main" id="{9623F53D-E2B4-D378-8F31-CDBD94F1BFCF}"/>
              </a:ext>
            </a:extLst>
          </p:cNvPr>
          <p:cNvSpPr txBox="1"/>
          <p:nvPr/>
        </p:nvSpPr>
        <p:spPr>
          <a:xfrm>
            <a:off x="6214310" y="3679240"/>
            <a:ext cx="2728542" cy="1246495"/>
          </a:xfrm>
          <a:prstGeom prst="rect">
            <a:avLst/>
          </a:prstGeom>
          <a:solidFill>
            <a:srgbClr val="FFFF00"/>
          </a:solidFill>
        </p:spPr>
        <p:txBody>
          <a:bodyPr wrap="square" rtlCol="0">
            <a:spAutoFit/>
          </a:bodyPr>
          <a:lstStyle/>
          <a:p>
            <a:r>
              <a:rPr lang="en-US" sz="1500" dirty="0">
                <a:solidFill>
                  <a:schemeClr val="accent6">
                    <a:lumMod val="65000"/>
                    <a:lumOff val="35000"/>
                  </a:schemeClr>
                </a:solidFill>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7" name="Slide Number Placeholder 6">
            <a:extLst>
              <a:ext uri="{FF2B5EF4-FFF2-40B4-BE49-F238E27FC236}">
                <a16:creationId xmlns:a16="http://schemas.microsoft.com/office/drawing/2014/main" id="{7FC4572D-13F0-C07E-7856-5592B53F16CB}"/>
              </a:ext>
            </a:extLst>
          </p:cNvPr>
          <p:cNvSpPr>
            <a:spLocks noGrp="1"/>
          </p:cNvSpPr>
          <p:nvPr>
            <p:ph type="sldNum" sz="quarter" idx="12"/>
          </p:nvPr>
        </p:nvSpPr>
        <p:spPr/>
        <p:txBody>
          <a:bodyPr/>
          <a:lstStyle/>
          <a:p>
            <a:fld id="{EB241CD2-1E45-42A3-B213-66A034DF9A3B}" type="slidenum">
              <a:rPr lang="en-GB" smtClean="0"/>
              <a:t>167</a:t>
            </a:fld>
            <a:endParaRPr lang="en-GB" dirty="0"/>
          </a:p>
        </p:txBody>
      </p:sp>
    </p:spTree>
    <p:extLst>
      <p:ext uri="{BB962C8B-B14F-4D97-AF65-F5344CB8AC3E}">
        <p14:creationId xmlns:p14="http://schemas.microsoft.com/office/powerpoint/2010/main" val="40079101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79D6-68CC-4F47-95CE-EBF63074882F}"/>
              </a:ext>
            </a:extLst>
          </p:cNvPr>
          <p:cNvSpPr>
            <a:spLocks noGrp="1"/>
          </p:cNvSpPr>
          <p:nvPr>
            <p:ph type="title"/>
          </p:nvPr>
        </p:nvSpPr>
        <p:spPr/>
        <p:txBody>
          <a:bodyPr/>
          <a:lstStyle/>
          <a:p>
            <a:r>
              <a:rPr lang="en-US"/>
              <a:t>Mean Square Error – Exercise, Compute it</a:t>
            </a:r>
          </a:p>
        </p:txBody>
      </p:sp>
      <p:sp>
        <p:nvSpPr>
          <p:cNvPr id="3" name="Text Placeholder 2">
            <a:extLst>
              <a:ext uri="{FF2B5EF4-FFF2-40B4-BE49-F238E27FC236}">
                <a16:creationId xmlns:a16="http://schemas.microsoft.com/office/drawing/2014/main" id="{7F088343-8340-4069-9B08-717B3F6760E3}"/>
              </a:ext>
            </a:extLst>
          </p:cNvPr>
          <p:cNvSpPr>
            <a:spLocks noGrp="1"/>
          </p:cNvSpPr>
          <p:nvPr>
            <p:ph idx="1"/>
          </p:nvPr>
        </p:nvSpPr>
        <p:spPr/>
        <p:txBody>
          <a:bodyPr/>
          <a:lstStyle/>
          <a:p>
            <a:r>
              <a:rPr lang="en-US"/>
              <a:t>Compute the square of the component</a:t>
            </a:r>
          </a:p>
          <a:p>
            <a:r>
              <a:rPr lang="en-US"/>
              <a:t>Sum the Squares of the components</a:t>
            </a:r>
          </a:p>
          <a:p>
            <a:r>
              <a:rPr lang="en-US"/>
              <a:t>Take the Square Root of the Sum</a:t>
            </a:r>
          </a:p>
          <a:p>
            <a:endParaRPr lang="en-US"/>
          </a:p>
          <a:p>
            <a:endParaRPr lang="en-US"/>
          </a:p>
          <a:p>
            <a:endParaRPr lang="en-US"/>
          </a:p>
        </p:txBody>
      </p:sp>
      <p:pic>
        <p:nvPicPr>
          <p:cNvPr id="5" name="Picture 4" descr="Text, table&#10;&#10;Description automatically generated with medium confidence">
            <a:extLst>
              <a:ext uri="{FF2B5EF4-FFF2-40B4-BE49-F238E27FC236}">
                <a16:creationId xmlns:a16="http://schemas.microsoft.com/office/drawing/2014/main" id="{CF1719A1-345E-4231-B7B0-F89F6039159B}"/>
              </a:ext>
            </a:extLst>
          </p:cNvPr>
          <p:cNvPicPr>
            <a:picLocks noChangeAspect="1"/>
          </p:cNvPicPr>
          <p:nvPr/>
        </p:nvPicPr>
        <p:blipFill>
          <a:blip r:embed="rId2"/>
          <a:stretch>
            <a:fillRect/>
          </a:stretch>
        </p:blipFill>
        <p:spPr>
          <a:xfrm>
            <a:off x="2125579" y="2962069"/>
            <a:ext cx="6939547" cy="2688663"/>
          </a:xfrm>
          <a:prstGeom prst="rect">
            <a:avLst/>
          </a:prstGeom>
        </p:spPr>
      </p:pic>
      <p:sp>
        <p:nvSpPr>
          <p:cNvPr id="4" name="Slide Number Placeholder 3">
            <a:extLst>
              <a:ext uri="{FF2B5EF4-FFF2-40B4-BE49-F238E27FC236}">
                <a16:creationId xmlns:a16="http://schemas.microsoft.com/office/drawing/2014/main" id="{62C2FEEC-D19F-551C-42B9-7A3FFA1CD2E5}"/>
              </a:ext>
            </a:extLst>
          </p:cNvPr>
          <p:cNvSpPr>
            <a:spLocks noGrp="1"/>
          </p:cNvSpPr>
          <p:nvPr>
            <p:ph type="sldNum" sz="quarter" idx="12"/>
          </p:nvPr>
        </p:nvSpPr>
        <p:spPr/>
        <p:txBody>
          <a:bodyPr/>
          <a:lstStyle/>
          <a:p>
            <a:fld id="{EB241CD2-1E45-42A3-B213-66A034DF9A3B}" type="slidenum">
              <a:rPr lang="en-GB" smtClean="0"/>
              <a:t>168</a:t>
            </a:fld>
            <a:endParaRPr lang="en-GB" dirty="0"/>
          </a:p>
        </p:txBody>
      </p:sp>
    </p:spTree>
    <p:extLst>
      <p:ext uri="{BB962C8B-B14F-4D97-AF65-F5344CB8AC3E}">
        <p14:creationId xmlns:p14="http://schemas.microsoft.com/office/powerpoint/2010/main" val="16397207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2347664"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6187-8B88-4D95-CAE4-CF25362CB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C26AB-E732-40CF-14C6-95F91926D18B}"/>
              </a:ext>
            </a:extLst>
          </p:cNvPr>
          <p:cNvSpPr>
            <a:spLocks noGrp="1"/>
          </p:cNvSpPr>
          <p:nvPr>
            <p:ph type="title"/>
          </p:nvPr>
        </p:nvSpPr>
        <p:spPr/>
        <p:txBody>
          <a:bodyPr>
            <a:normAutofit fontScale="90000"/>
          </a:bodyPr>
          <a:lstStyle/>
          <a:p>
            <a:r>
              <a:rPr lang="en-US"/>
              <a:t>What is Return on an Investment and What is Cost of Capital</a:t>
            </a:r>
          </a:p>
        </p:txBody>
      </p:sp>
      <p:sp>
        <p:nvSpPr>
          <p:cNvPr id="3" name="Content Placeholder 2">
            <a:extLst>
              <a:ext uri="{FF2B5EF4-FFF2-40B4-BE49-F238E27FC236}">
                <a16:creationId xmlns:a16="http://schemas.microsoft.com/office/drawing/2014/main" id="{61F727EE-F49C-4FAC-8254-1EF1F38F6CA7}"/>
              </a:ext>
            </a:extLst>
          </p:cNvPr>
          <p:cNvSpPr>
            <a:spLocks noGrp="1"/>
          </p:cNvSpPr>
          <p:nvPr>
            <p:ph idx="1"/>
          </p:nvPr>
        </p:nvSpPr>
        <p:spPr/>
        <p:txBody>
          <a:bodyPr>
            <a:normAutofit/>
          </a:bodyPr>
          <a:lstStyle/>
          <a:p>
            <a:r>
              <a:rPr lang="en-US" sz="2000"/>
              <a:t>Making the correct investment that is best for you and for society is measured by the return on investment. Any return is a measure of the future benefits received compared to the investment made. </a:t>
            </a:r>
          </a:p>
          <a:p>
            <a:r>
              <a:rPr lang="en-US" sz="2000"/>
              <a:t>Assessment of the rate of return boils down to a cost and benefit analysis.</a:t>
            </a:r>
          </a:p>
          <a:p>
            <a:pPr lvl="1"/>
            <a:r>
              <a:rPr lang="en-US" sz="1800"/>
              <a:t>The cost is the investment made</a:t>
            </a:r>
          </a:p>
          <a:p>
            <a:pPr lvl="1"/>
            <a:r>
              <a:rPr lang="en-US" sz="1800"/>
              <a:t>The benefit is the future benefits received</a:t>
            </a:r>
          </a:p>
          <a:p>
            <a:pPr lvl="1"/>
            <a:r>
              <a:rPr lang="en-US" sz="1800"/>
              <a:t>The ratio of benefits to costs measure the efficacy of an investment.</a:t>
            </a:r>
          </a:p>
          <a:p>
            <a:pPr lvl="1"/>
            <a:r>
              <a:rPr lang="en-US" sz="1800"/>
              <a:t>The return to society can be different than the return to investors</a:t>
            </a:r>
          </a:p>
          <a:p>
            <a:pPr lvl="1"/>
            <a:r>
              <a:rPr lang="en-US" sz="1800"/>
              <a:t>In project finance an economic return can be computed that accounts for things like carbon emissions, land use, increased employment, personal productivity and other factors.</a:t>
            </a:r>
          </a:p>
        </p:txBody>
      </p:sp>
      <p:sp>
        <p:nvSpPr>
          <p:cNvPr id="4" name="Slide Number Placeholder 3">
            <a:extLst>
              <a:ext uri="{FF2B5EF4-FFF2-40B4-BE49-F238E27FC236}">
                <a16:creationId xmlns:a16="http://schemas.microsoft.com/office/drawing/2014/main" id="{871365C3-F00E-B61A-AFED-C7EFB2FC4EEA}"/>
              </a:ext>
            </a:extLst>
          </p:cNvPr>
          <p:cNvSpPr>
            <a:spLocks noGrp="1"/>
          </p:cNvSpPr>
          <p:nvPr>
            <p:ph type="sldNum" sz="quarter" idx="12"/>
          </p:nvPr>
        </p:nvSpPr>
        <p:spPr/>
        <p:txBody>
          <a:bodyPr/>
          <a:lstStyle/>
          <a:p>
            <a:fld id="{EB241CD2-1E45-42A3-B213-66A034DF9A3B}" type="slidenum">
              <a:rPr lang="en-GB" smtClean="0"/>
              <a:t>17</a:t>
            </a:fld>
            <a:endParaRPr lang="en-GB" dirty="0"/>
          </a:p>
        </p:txBody>
      </p:sp>
    </p:spTree>
    <p:extLst>
      <p:ext uri="{BB962C8B-B14F-4D97-AF65-F5344CB8AC3E}">
        <p14:creationId xmlns:p14="http://schemas.microsoft.com/office/powerpoint/2010/main" val="1373868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1930037" y="1942783"/>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6047636" y="3941256"/>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1768875" y="4050142"/>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1793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6318423" y="1717590"/>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C88E74-6A32-29C4-F576-721D51171035}"/>
              </a:ext>
            </a:extLst>
          </p:cNvPr>
          <p:cNvSpPr>
            <a:spLocks noGrp="1"/>
          </p:cNvSpPr>
          <p:nvPr>
            <p:ph type="ctrTitle"/>
          </p:nvPr>
        </p:nvSpPr>
        <p:spPr>
          <a:xfrm>
            <a:off x="838200" y="2920272"/>
            <a:ext cx="10363200" cy="1767794"/>
          </a:xfrm>
        </p:spPr>
        <p:txBody>
          <a:bodyPr>
            <a:noAutofit/>
          </a:bodyPr>
          <a:lstStyle/>
          <a:p>
            <a:r>
              <a:rPr lang="en-US" sz="4100" dirty="0"/>
              <a:t>If the Project Does not Make </a:t>
            </a:r>
            <a:br>
              <a:rPr lang="en-US" sz="4100" dirty="0"/>
            </a:br>
            <a:r>
              <a:rPr lang="en-US" sz="4100" dirty="0"/>
              <a:t>Economic Sense, Should you </a:t>
            </a:r>
            <a:br>
              <a:rPr lang="en-US" sz="4100" dirty="0"/>
            </a:br>
            <a:r>
              <a:rPr lang="en-US" sz="4100" dirty="0"/>
              <a:t>Lend or Invest</a:t>
            </a:r>
            <a:br>
              <a:rPr lang="en-US" sz="4100" dirty="0"/>
            </a:br>
            <a:br>
              <a:rPr lang="en-US" sz="4100" dirty="0"/>
            </a:br>
            <a:endParaRPr lang="en-GB" sz="4100" dirty="0"/>
          </a:p>
        </p:txBody>
      </p:sp>
      <p:sp>
        <p:nvSpPr>
          <p:cNvPr id="6" name="Subtitle 5">
            <a:extLst>
              <a:ext uri="{FF2B5EF4-FFF2-40B4-BE49-F238E27FC236}">
                <a16:creationId xmlns:a16="http://schemas.microsoft.com/office/drawing/2014/main" id="{DC62064B-26B3-2C66-2B29-80501C3B4978}"/>
              </a:ext>
            </a:extLst>
          </p:cNvPr>
          <p:cNvSpPr>
            <a:spLocks noGrp="1"/>
          </p:cNvSpPr>
          <p:nvPr>
            <p:ph type="subTitle" idx="1"/>
          </p:nvPr>
        </p:nvSpPr>
        <p:spPr>
          <a:xfrm>
            <a:off x="838200" y="3804169"/>
            <a:ext cx="10363200" cy="2169546"/>
          </a:xfrm>
        </p:spPr>
        <p:txBody>
          <a:bodyPr/>
          <a:lstStyle/>
          <a:p>
            <a:r>
              <a:rPr lang="en-US" dirty="0"/>
              <a:t>Completion of Dabhol Case</a:t>
            </a:r>
            <a:endParaRPr lang="en-GB" dirty="0"/>
          </a:p>
        </p:txBody>
      </p:sp>
    </p:spTree>
    <p:extLst>
      <p:ext uri="{BB962C8B-B14F-4D97-AF65-F5344CB8AC3E}">
        <p14:creationId xmlns:p14="http://schemas.microsoft.com/office/powerpoint/2010/main" val="7077688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0F3A6-5CDC-4810-9C1A-09E7DF520E8B}"/>
              </a:ext>
            </a:extLst>
          </p:cNvPr>
          <p:cNvSpPr>
            <a:spLocks noGrp="1"/>
          </p:cNvSpPr>
          <p:nvPr>
            <p:ph type="title"/>
          </p:nvPr>
        </p:nvSpPr>
        <p:spPr/>
        <p:txBody>
          <a:bodyPr/>
          <a:lstStyle/>
          <a:p>
            <a:r>
              <a:rPr lang="en-US"/>
              <a:t>Dabhol Case Study</a:t>
            </a:r>
          </a:p>
        </p:txBody>
      </p:sp>
      <p:pic>
        <p:nvPicPr>
          <p:cNvPr id="6" name="Picture 5">
            <a:extLst>
              <a:ext uri="{FF2B5EF4-FFF2-40B4-BE49-F238E27FC236}">
                <a16:creationId xmlns:a16="http://schemas.microsoft.com/office/drawing/2014/main" id="{2DEA9249-F2D4-4FA0-A827-738F0D3D7DD2}"/>
              </a:ext>
            </a:extLst>
          </p:cNvPr>
          <p:cNvPicPr>
            <a:picLocks noChangeAspect="1"/>
          </p:cNvPicPr>
          <p:nvPr/>
        </p:nvPicPr>
        <p:blipFill>
          <a:blip r:embed="rId2"/>
          <a:stretch>
            <a:fillRect/>
          </a:stretch>
        </p:blipFill>
        <p:spPr>
          <a:xfrm>
            <a:off x="1758565" y="2695074"/>
            <a:ext cx="4432402" cy="2829375"/>
          </a:xfrm>
          <a:prstGeom prst="rect">
            <a:avLst/>
          </a:prstGeom>
        </p:spPr>
      </p:pic>
      <p:pic>
        <p:nvPicPr>
          <p:cNvPr id="7" name="Picture 6">
            <a:extLst>
              <a:ext uri="{FF2B5EF4-FFF2-40B4-BE49-F238E27FC236}">
                <a16:creationId xmlns:a16="http://schemas.microsoft.com/office/drawing/2014/main" id="{E9D4F862-2FB1-479B-BB55-3EC8A79050A7}"/>
              </a:ext>
            </a:extLst>
          </p:cNvPr>
          <p:cNvPicPr>
            <a:picLocks noChangeAspect="1"/>
          </p:cNvPicPr>
          <p:nvPr/>
        </p:nvPicPr>
        <p:blipFill>
          <a:blip r:embed="rId3"/>
          <a:stretch>
            <a:fillRect/>
          </a:stretch>
        </p:blipFill>
        <p:spPr>
          <a:xfrm>
            <a:off x="6230419" y="2695075"/>
            <a:ext cx="4283578" cy="2829375"/>
          </a:xfrm>
          <a:prstGeom prst="rect">
            <a:avLst/>
          </a:prstGeom>
        </p:spPr>
      </p:pic>
      <p:sp>
        <p:nvSpPr>
          <p:cNvPr id="2" name="Slide Number Placeholder 1">
            <a:extLst>
              <a:ext uri="{FF2B5EF4-FFF2-40B4-BE49-F238E27FC236}">
                <a16:creationId xmlns:a16="http://schemas.microsoft.com/office/drawing/2014/main" id="{01B15B72-6055-19F6-0862-4D0AD4146625}"/>
              </a:ext>
            </a:extLst>
          </p:cNvPr>
          <p:cNvSpPr>
            <a:spLocks noGrp="1"/>
          </p:cNvSpPr>
          <p:nvPr>
            <p:ph type="sldNum" sz="quarter" idx="12"/>
          </p:nvPr>
        </p:nvSpPr>
        <p:spPr/>
        <p:txBody>
          <a:bodyPr/>
          <a:lstStyle/>
          <a:p>
            <a:fld id="{EB241CD2-1E45-42A3-B213-66A034DF9A3B}" type="slidenum">
              <a:rPr lang="en-GB" smtClean="0"/>
              <a:t>173</a:t>
            </a:fld>
            <a:endParaRPr lang="en-GB" dirty="0"/>
          </a:p>
        </p:txBody>
      </p:sp>
    </p:spTree>
    <p:extLst>
      <p:ext uri="{BB962C8B-B14F-4D97-AF65-F5344CB8AC3E}">
        <p14:creationId xmlns:p14="http://schemas.microsoft.com/office/powerpoint/2010/main" val="30171401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Contract Risk and Dahbol</a:t>
            </a:r>
          </a:p>
        </p:txBody>
      </p:sp>
      <p:sp>
        <p:nvSpPr>
          <p:cNvPr id="111619" name="Rectangle 3"/>
          <p:cNvSpPr>
            <a:spLocks noGrp="1" noChangeArrowheads="1"/>
          </p:cNvSpPr>
          <p:nvPr>
            <p:ph type="body" idx="1"/>
          </p:nvPr>
        </p:nvSpPr>
        <p:spPr/>
        <p:txBody>
          <a:bodyPr>
            <a:normAutofit lnSpcReduction="10000"/>
          </a:bodyPr>
          <a:lstStyle/>
          <a:p>
            <a:pPr algn="l">
              <a:lnSpc>
                <a:spcPct val="90000"/>
              </a:lnSpc>
            </a:pPr>
            <a:r>
              <a:rPr lang="en-US" sz="2400" dirty="0"/>
              <a:t>Investment in a $3 billion, 10-year liquefied natural gas power plant development project, was the largest development project and the single largest direct foreign investment in India’s history.</a:t>
            </a:r>
          </a:p>
          <a:p>
            <a:pPr algn="l">
              <a:lnSpc>
                <a:spcPct val="90000"/>
              </a:lnSpc>
            </a:pPr>
            <a:r>
              <a:rPr lang="en-US" sz="2400" dirty="0"/>
              <a:t>Begun in 1992, the Dabhol power plant near India’s financial capital of Bombay in Maharashtra state was to have gone online by 1997. It was supposed to supply energy-hungry India with more than 2,000 megawatts of electricity, about one-fifth the new energy needed by India each year.</a:t>
            </a:r>
          </a:p>
          <a:p>
            <a:pPr algn="l">
              <a:lnSpc>
                <a:spcPct val="90000"/>
              </a:lnSpc>
            </a:pPr>
            <a:r>
              <a:rPr lang="en-US" sz="2400" dirty="0"/>
              <a:t>In a joint venture with U.S. companies General Electric and Bechtel, Enron created an Indian subsidiary, Dabhol Power Co. DPC, which was 65 percent owned by Enron, was to build the power plant. Enron was to develop and operate the plant. Bechtel was to design and construct it, with GE supplying the equipment.</a:t>
            </a:r>
          </a:p>
          <a:p>
            <a:pPr algn="l">
              <a:lnSpc>
                <a:spcPct val="90000"/>
              </a:lnSpc>
            </a:pPr>
            <a:r>
              <a:rPr lang="en-US" sz="2400" dirty="0"/>
              <a:t>Enron brokered a deal with Qatar to provide the Dabhol plant 2.5 million tons of liquefied natural gas per year for 25 years, starting in 1997. </a:t>
            </a:r>
          </a:p>
        </p:txBody>
      </p:sp>
      <p:sp>
        <p:nvSpPr>
          <p:cNvPr id="2" name="Slide Number Placeholder 1">
            <a:extLst>
              <a:ext uri="{FF2B5EF4-FFF2-40B4-BE49-F238E27FC236}">
                <a16:creationId xmlns:a16="http://schemas.microsoft.com/office/drawing/2014/main" id="{49075CF4-B8E2-43D6-5F9C-8E9B6DE6ED28}"/>
              </a:ext>
            </a:extLst>
          </p:cNvPr>
          <p:cNvSpPr>
            <a:spLocks noGrp="1"/>
          </p:cNvSpPr>
          <p:nvPr>
            <p:ph type="sldNum" sz="quarter" idx="12"/>
          </p:nvPr>
        </p:nvSpPr>
        <p:spPr/>
        <p:txBody>
          <a:bodyPr/>
          <a:lstStyle/>
          <a:p>
            <a:fld id="{EB241CD2-1E45-42A3-B213-66A034DF9A3B}" type="slidenum">
              <a:rPr lang="en-GB" smtClean="0"/>
              <a:t>174</a:t>
            </a:fld>
            <a:endParaRPr lang="en-GB" dirty="0"/>
          </a:p>
        </p:txBody>
      </p:sp>
    </p:spTree>
    <p:extLst>
      <p:ext uri="{BB962C8B-B14F-4D97-AF65-F5344CB8AC3E}">
        <p14:creationId xmlns:p14="http://schemas.microsoft.com/office/powerpoint/2010/main" val="42044648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Comments from Harvard Case Study</a:t>
            </a:r>
          </a:p>
        </p:txBody>
      </p:sp>
      <p:sp>
        <p:nvSpPr>
          <p:cNvPr id="110595" name="Rectangle 3"/>
          <p:cNvSpPr>
            <a:spLocks noGrp="1" noChangeArrowheads="1"/>
          </p:cNvSpPr>
          <p:nvPr>
            <p:ph type="body" idx="1"/>
          </p:nvPr>
        </p:nvSpPr>
        <p:spPr/>
        <p:txBody>
          <a:bodyPr/>
          <a:lstStyle/>
          <a:p>
            <a:pPr>
              <a:lnSpc>
                <a:spcPct val="80000"/>
              </a:lnSpc>
            </a:pPr>
            <a:r>
              <a:rPr lang="en-US" sz="1800"/>
              <a:t>This project is new-it's definitely a pioneer and as a result the policies and approvals are still evolving. But precisely because of its pioneer status and government interest at the top, many in India feel that this project has moved quite rapidly. </a:t>
            </a:r>
          </a:p>
          <a:p>
            <a:pPr>
              <a:lnSpc>
                <a:spcPct val="80000"/>
              </a:lnSpc>
            </a:pPr>
            <a:r>
              <a:rPr lang="en-US" sz="1800"/>
              <a:t>Judging from our </a:t>
            </a:r>
            <a:r>
              <a:rPr lang="en-US" sz="1800" b="1"/>
              <a:t>Philippines experience</a:t>
            </a:r>
            <a:r>
              <a:rPr lang="en-US" sz="1800"/>
              <a:t>, the first project through certainly paves the way. The first one is like a "baptism" for the country-after that you can use boilerplate documents; people are educated about the process .... The fact is that we've already invested $13.2 million with Bechtel and GE on this project, so we're very committed .... If we didn't believe in this project and the importance of it to India, we wouldn't be doing it. </a:t>
            </a:r>
            <a:r>
              <a:rPr lang="en-US" sz="1800" b="1" i="1"/>
              <a:t>We believe in the goal of cheap power in abundance for India ....</a:t>
            </a:r>
          </a:p>
          <a:p>
            <a:pPr>
              <a:lnSpc>
                <a:spcPct val="80000"/>
              </a:lnSpc>
            </a:pPr>
            <a:r>
              <a:rPr lang="en-US" sz="1800"/>
              <a:t>The stakes are high for India too. By having three large American companies involved, issues of national pride and the sincerity of economic reform naturally arise .... This project is really important for India. It symbolizes that real change has occurred, that they can get it done. Foreign investment will follow as will greater economic growth. This is a bellwether project. Other projects are being held up to see what happens here. If it can't happen here-with the most respectable sponsors, with independent fuel supply, and the most financially stable state-can it happen anywhere in India?</a:t>
            </a:r>
          </a:p>
        </p:txBody>
      </p:sp>
      <p:sp>
        <p:nvSpPr>
          <p:cNvPr id="2" name="Slide Number Placeholder 1">
            <a:extLst>
              <a:ext uri="{FF2B5EF4-FFF2-40B4-BE49-F238E27FC236}">
                <a16:creationId xmlns:a16="http://schemas.microsoft.com/office/drawing/2014/main" id="{A7109CA6-DD05-785F-E19E-552574842CC4}"/>
              </a:ext>
            </a:extLst>
          </p:cNvPr>
          <p:cNvSpPr>
            <a:spLocks noGrp="1"/>
          </p:cNvSpPr>
          <p:nvPr>
            <p:ph type="sldNum" sz="quarter" idx="12"/>
          </p:nvPr>
        </p:nvSpPr>
        <p:spPr/>
        <p:txBody>
          <a:bodyPr/>
          <a:lstStyle/>
          <a:p>
            <a:fld id="{EB241CD2-1E45-42A3-B213-66A034DF9A3B}" type="slidenum">
              <a:rPr lang="en-GB" smtClean="0"/>
              <a:t>175</a:t>
            </a:fld>
            <a:endParaRPr lang="en-GB" dirty="0"/>
          </a:p>
        </p:txBody>
      </p:sp>
    </p:spTree>
    <p:extLst>
      <p:ext uri="{BB962C8B-B14F-4D97-AF65-F5344CB8AC3E}">
        <p14:creationId xmlns:p14="http://schemas.microsoft.com/office/powerpoint/2010/main" val="16921877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7798353" y="3605005"/>
            <a:ext cx="2105025" cy="708528"/>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000" b="1">
                <a:latin typeface="Times New Roman" pitchFamily="18" charset="0"/>
              </a:rPr>
              <a:t>Enron Power</a:t>
            </a:r>
          </a:p>
          <a:p>
            <a:r>
              <a:rPr lang="en-AU" sz="2000" b="1">
                <a:latin typeface="Times New Roman" pitchFamily="18" charset="0"/>
              </a:rPr>
              <a:t>Philippines Corp</a:t>
            </a:r>
          </a:p>
        </p:txBody>
      </p:sp>
      <p:sp>
        <p:nvSpPr>
          <p:cNvPr id="131075" name="Rectangle 3"/>
          <p:cNvSpPr>
            <a:spLocks noChangeArrowheads="1"/>
          </p:cNvSpPr>
          <p:nvPr/>
        </p:nvSpPr>
        <p:spPr bwMode="auto">
          <a:xfrm>
            <a:off x="2086527" y="947531"/>
            <a:ext cx="1873250" cy="831639"/>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400" b="1">
                <a:latin typeface="Times New Roman" pitchFamily="18" charset="0"/>
              </a:rPr>
              <a:t>Philippines</a:t>
            </a:r>
          </a:p>
          <a:p>
            <a:r>
              <a:rPr lang="en-AU" sz="2400" b="1">
                <a:latin typeface="Times New Roman" pitchFamily="18" charset="0"/>
              </a:rPr>
              <a:t>Government</a:t>
            </a:r>
          </a:p>
        </p:txBody>
      </p:sp>
      <p:sp>
        <p:nvSpPr>
          <p:cNvPr id="131076" name="Rectangle 4"/>
          <p:cNvSpPr>
            <a:spLocks noChangeArrowheads="1"/>
          </p:cNvSpPr>
          <p:nvPr/>
        </p:nvSpPr>
        <p:spPr bwMode="auto">
          <a:xfrm>
            <a:off x="9058827" y="1730169"/>
            <a:ext cx="1018740" cy="831639"/>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a:latin typeface="Times New Roman" pitchFamily="18" charset="0"/>
              </a:rPr>
              <a:t>Enron</a:t>
            </a:r>
          </a:p>
          <a:p>
            <a:r>
              <a:rPr lang="en-AU" sz="2400" b="1">
                <a:latin typeface="Times New Roman" pitchFamily="18" charset="0"/>
              </a:rPr>
              <a:t>Corp.</a:t>
            </a:r>
          </a:p>
        </p:txBody>
      </p:sp>
      <p:sp>
        <p:nvSpPr>
          <p:cNvPr id="131077" name="Rectangle 5"/>
          <p:cNvSpPr>
            <a:spLocks noChangeArrowheads="1"/>
          </p:cNvSpPr>
          <p:nvPr/>
        </p:nvSpPr>
        <p:spPr bwMode="auto">
          <a:xfrm>
            <a:off x="4994827" y="3301794"/>
            <a:ext cx="1290638" cy="1609725"/>
          </a:xfrm>
          <a:prstGeom prst="rect">
            <a:avLst/>
          </a:prstGeom>
          <a:noFill/>
          <a:ln w="57150" cmpd="tri">
            <a:solidFill>
              <a:schemeClr val="tx1"/>
            </a:solidFill>
            <a:miter lim="800000"/>
            <a:headEnd/>
            <a:tailEnd/>
          </a:ln>
        </p:spPr>
        <p:txBody>
          <a:bodyPr wrap="square" lIns="92075" tIns="46038" rIns="92075" bIns="46038">
            <a:spAutoFit/>
          </a:bodyPr>
          <a:lstStyle/>
          <a:p>
            <a:r>
              <a:rPr lang="en-AU" sz="2400" b="1">
                <a:latin typeface="Times New Roman" pitchFamily="18" charset="0"/>
              </a:rPr>
              <a:t>113MW</a:t>
            </a:r>
          </a:p>
          <a:p>
            <a:r>
              <a:rPr lang="en-AU" sz="2400" b="1">
                <a:latin typeface="Times New Roman" pitchFamily="18" charset="0"/>
              </a:rPr>
              <a:t>Subic</a:t>
            </a:r>
          </a:p>
          <a:p>
            <a:r>
              <a:rPr lang="en-AU" sz="2400" b="1">
                <a:latin typeface="Times New Roman" pitchFamily="18" charset="0"/>
              </a:rPr>
              <a:t>Power</a:t>
            </a:r>
          </a:p>
          <a:p>
            <a:r>
              <a:rPr lang="en-AU" sz="2400" b="1">
                <a:latin typeface="Times New Roman" pitchFamily="18" charset="0"/>
              </a:rPr>
              <a:t>Corp.</a:t>
            </a:r>
          </a:p>
        </p:txBody>
      </p:sp>
      <p:sp>
        <p:nvSpPr>
          <p:cNvPr id="131078" name="Line 6"/>
          <p:cNvSpPr>
            <a:spLocks noChangeShapeType="1"/>
          </p:cNvSpPr>
          <p:nvPr/>
        </p:nvSpPr>
        <p:spPr bwMode="auto">
          <a:xfrm>
            <a:off x="9919252" y="2627106"/>
            <a:ext cx="0" cy="835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79" name="Rectangle 7"/>
          <p:cNvSpPr>
            <a:spLocks noChangeArrowheads="1"/>
          </p:cNvSpPr>
          <p:nvPr/>
        </p:nvSpPr>
        <p:spPr bwMode="auto">
          <a:xfrm>
            <a:off x="7709453" y="4605130"/>
            <a:ext cx="1344613" cy="708528"/>
          </a:xfrm>
          <a:prstGeom prst="rect">
            <a:avLst/>
          </a:prstGeom>
          <a:noFill/>
          <a:ln w="47625" cmpd="thinThick">
            <a:solidFill>
              <a:schemeClr val="tx1"/>
            </a:solidFill>
            <a:miter lim="800000"/>
            <a:headEnd/>
            <a:tailEnd/>
          </a:ln>
        </p:spPr>
        <p:txBody>
          <a:bodyPr wrap="square" lIns="92075" tIns="46038" rIns="92075" bIns="46038">
            <a:spAutoFit/>
          </a:bodyPr>
          <a:lstStyle/>
          <a:p>
            <a:r>
              <a:rPr lang="en-AU" sz="2000" b="1">
                <a:latin typeface="Times New Roman" pitchFamily="18" charset="0"/>
              </a:rPr>
              <a:t>Philippine</a:t>
            </a:r>
          </a:p>
          <a:p>
            <a:r>
              <a:rPr lang="en-AU" sz="2000" b="1">
                <a:latin typeface="Times New Roman" pitchFamily="18" charset="0"/>
              </a:rPr>
              <a:t>Investors</a:t>
            </a:r>
          </a:p>
        </p:txBody>
      </p:sp>
      <p:sp>
        <p:nvSpPr>
          <p:cNvPr id="131080" name="Line 8"/>
          <p:cNvSpPr>
            <a:spLocks noChangeShapeType="1"/>
          </p:cNvSpPr>
          <p:nvPr/>
        </p:nvSpPr>
        <p:spPr bwMode="auto">
          <a:xfrm flipH="1">
            <a:off x="6245778" y="47368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81" name="Rectangle 9"/>
          <p:cNvSpPr>
            <a:spLocks noChangeArrowheads="1"/>
          </p:cNvSpPr>
          <p:nvPr/>
        </p:nvSpPr>
        <p:spPr bwMode="auto">
          <a:xfrm>
            <a:off x="3940728" y="1915905"/>
            <a:ext cx="1120775" cy="107786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15-year</a:t>
            </a:r>
          </a:p>
          <a:p>
            <a:pPr algn="l"/>
            <a:r>
              <a:rPr lang="en-AU" sz="1600">
                <a:latin typeface="Times New Roman" pitchFamily="18" charset="0"/>
              </a:rPr>
              <a:t>BOT</a:t>
            </a:r>
          </a:p>
          <a:p>
            <a:pPr algn="l"/>
            <a:r>
              <a:rPr lang="en-AU" sz="1600">
                <a:latin typeface="Times New Roman" pitchFamily="18" charset="0"/>
              </a:rPr>
              <a:t>Concession</a:t>
            </a:r>
          </a:p>
        </p:txBody>
      </p:sp>
      <p:sp>
        <p:nvSpPr>
          <p:cNvPr id="131082" name="Rectangle 10"/>
          <p:cNvSpPr>
            <a:spLocks noChangeArrowheads="1"/>
          </p:cNvSpPr>
          <p:nvPr/>
        </p:nvSpPr>
        <p:spPr bwMode="auto">
          <a:xfrm>
            <a:off x="2072241" y="3004931"/>
            <a:ext cx="1349375" cy="462307"/>
          </a:xfrm>
          <a:prstGeom prst="rect">
            <a:avLst/>
          </a:prstGeom>
          <a:noFill/>
          <a:ln w="47625" cmpd="thinThick">
            <a:solidFill>
              <a:schemeClr val="tx1"/>
            </a:solidFill>
            <a:miter lim="800000"/>
            <a:headEnd/>
            <a:tailEnd/>
          </a:ln>
        </p:spPr>
        <p:txBody>
          <a:bodyPr wrap="square" lIns="92075" tIns="46038" rIns="92075" bIns="46038">
            <a:spAutoFit/>
          </a:bodyPr>
          <a:lstStyle/>
          <a:p>
            <a:pPr algn="l"/>
            <a:r>
              <a:rPr lang="en-AU" sz="2400" b="1">
                <a:latin typeface="Times New Roman" pitchFamily="18" charset="0"/>
              </a:rPr>
              <a:t>Napocor</a:t>
            </a:r>
          </a:p>
        </p:txBody>
      </p:sp>
      <p:sp>
        <p:nvSpPr>
          <p:cNvPr id="131083" name="Rectangle 11"/>
          <p:cNvSpPr>
            <a:spLocks noChangeArrowheads="1"/>
          </p:cNvSpPr>
          <p:nvPr/>
        </p:nvSpPr>
        <p:spPr bwMode="auto">
          <a:xfrm>
            <a:off x="3848653" y="2906506"/>
            <a:ext cx="957263" cy="831639"/>
          </a:xfrm>
          <a:prstGeom prst="rect">
            <a:avLst/>
          </a:prstGeom>
          <a:noFill/>
          <a:ln w="9525">
            <a:noFill/>
            <a:miter lim="800000"/>
            <a:headEnd/>
            <a:tailEnd/>
          </a:ln>
        </p:spPr>
        <p:txBody>
          <a:bodyPr wrap="square" lIns="92075" tIns="46038" rIns="92075" bIns="46038">
            <a:spAutoFit/>
          </a:bodyPr>
          <a:lstStyle/>
          <a:p>
            <a:r>
              <a:rPr lang="en-AU" sz="1600">
                <a:latin typeface="Times New Roman" pitchFamily="18" charset="0"/>
              </a:rPr>
              <a:t>Supply</a:t>
            </a:r>
          </a:p>
          <a:p>
            <a:r>
              <a:rPr lang="en-AU" sz="1600">
                <a:latin typeface="Times New Roman" pitchFamily="18" charset="0"/>
              </a:rPr>
              <a:t>Fuel Free</a:t>
            </a:r>
          </a:p>
        </p:txBody>
      </p:sp>
      <p:sp>
        <p:nvSpPr>
          <p:cNvPr id="131084" name="Rectangle 12"/>
          <p:cNvSpPr>
            <a:spLocks noChangeArrowheads="1"/>
          </p:cNvSpPr>
          <p:nvPr/>
        </p:nvSpPr>
        <p:spPr bwMode="auto">
          <a:xfrm>
            <a:off x="2256390" y="4752769"/>
            <a:ext cx="1447800" cy="987425"/>
          </a:xfrm>
          <a:prstGeom prst="rect">
            <a:avLst/>
          </a:prstGeom>
          <a:noFill/>
          <a:ln w="12700">
            <a:solidFill>
              <a:schemeClr val="tx1"/>
            </a:solidFill>
            <a:prstDash val="dashDot"/>
            <a:miter lim="800000"/>
            <a:headEnd/>
            <a:tailEnd/>
          </a:ln>
        </p:spPr>
        <p:txBody>
          <a:bodyPr wrap="square" lIns="92075" tIns="46038" rIns="92075" bIns="46038">
            <a:spAutoFit/>
          </a:bodyPr>
          <a:lstStyle/>
          <a:p>
            <a:pPr>
              <a:buFontTx/>
              <a:buChar char="•"/>
            </a:pPr>
            <a:r>
              <a:rPr lang="en-AU" sz="1400">
                <a:latin typeface="Times New Roman" pitchFamily="18" charset="0"/>
              </a:rPr>
              <a:t>Capacity Charge</a:t>
            </a:r>
          </a:p>
          <a:p>
            <a:pPr>
              <a:buFontTx/>
              <a:buChar char="•"/>
            </a:pPr>
            <a:r>
              <a:rPr lang="en-AU" sz="1400">
                <a:latin typeface="Times New Roman" pitchFamily="18" charset="0"/>
              </a:rPr>
              <a:t>O&amp;M Charge</a:t>
            </a:r>
          </a:p>
          <a:p>
            <a:pPr>
              <a:buFontTx/>
              <a:buChar char="•"/>
            </a:pPr>
            <a:r>
              <a:rPr lang="en-AU" sz="1400">
                <a:latin typeface="Times New Roman" pitchFamily="18" charset="0"/>
              </a:rPr>
              <a:t>Energy Charge</a:t>
            </a:r>
          </a:p>
          <a:p>
            <a:r>
              <a:rPr lang="en-AU" sz="1600" b="1">
                <a:latin typeface="Times New Roman" pitchFamily="18" charset="0"/>
              </a:rPr>
              <a:t>PPA</a:t>
            </a:r>
          </a:p>
        </p:txBody>
      </p:sp>
      <p:sp>
        <p:nvSpPr>
          <p:cNvPr id="131085" name="Rectangle 13"/>
          <p:cNvSpPr>
            <a:spLocks noChangeArrowheads="1"/>
          </p:cNvSpPr>
          <p:nvPr/>
        </p:nvSpPr>
        <p:spPr bwMode="auto">
          <a:xfrm>
            <a:off x="7122077" y="960231"/>
            <a:ext cx="1517650" cy="646973"/>
          </a:xfrm>
          <a:prstGeom prst="rect">
            <a:avLst/>
          </a:prstGeom>
          <a:noFill/>
          <a:ln w="38100" cmpd="dbl">
            <a:solidFill>
              <a:schemeClr val="tx1"/>
            </a:solidFill>
            <a:miter lim="800000"/>
            <a:headEnd/>
            <a:tailEnd/>
          </a:ln>
        </p:spPr>
        <p:txBody>
          <a:bodyPr wrap="square" lIns="92075" tIns="46038" rIns="92075" bIns="46038">
            <a:spAutoFit/>
          </a:bodyPr>
          <a:lstStyle/>
          <a:p>
            <a:pPr algn="l"/>
            <a:r>
              <a:rPr lang="en-AU">
                <a:latin typeface="Times New Roman" pitchFamily="18" charset="0"/>
              </a:rPr>
              <a:t>Enron Power</a:t>
            </a:r>
          </a:p>
          <a:p>
            <a:pPr algn="l"/>
            <a:r>
              <a:rPr lang="en-AU">
                <a:latin typeface="Times New Roman" pitchFamily="18" charset="0"/>
              </a:rPr>
              <a:t>Operating Co.</a:t>
            </a:r>
          </a:p>
        </p:txBody>
      </p:sp>
      <p:sp>
        <p:nvSpPr>
          <p:cNvPr id="131086" name="Rectangle 14"/>
          <p:cNvSpPr>
            <a:spLocks noChangeArrowheads="1"/>
          </p:cNvSpPr>
          <p:nvPr/>
        </p:nvSpPr>
        <p:spPr bwMode="auto">
          <a:xfrm>
            <a:off x="5388528" y="1915905"/>
            <a:ext cx="1236663" cy="82550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Turnkey</a:t>
            </a:r>
          </a:p>
          <a:p>
            <a:pPr algn="l"/>
            <a:r>
              <a:rPr lang="en-AU" sz="1600">
                <a:latin typeface="Times New Roman" pitchFamily="18" charset="0"/>
              </a:rPr>
              <a:t>Construction</a:t>
            </a:r>
          </a:p>
          <a:p>
            <a:pPr algn="l"/>
            <a:r>
              <a:rPr lang="en-AU" sz="1600">
                <a:latin typeface="Times New Roman" pitchFamily="18" charset="0"/>
              </a:rPr>
              <a:t>Contract</a:t>
            </a:r>
          </a:p>
        </p:txBody>
      </p:sp>
      <p:sp>
        <p:nvSpPr>
          <p:cNvPr id="131087" name="Rectangle 15"/>
          <p:cNvSpPr>
            <a:spLocks noChangeArrowheads="1"/>
          </p:cNvSpPr>
          <p:nvPr/>
        </p:nvSpPr>
        <p:spPr bwMode="auto">
          <a:xfrm>
            <a:off x="9065177" y="1022143"/>
            <a:ext cx="1157368" cy="585418"/>
          </a:xfrm>
          <a:prstGeom prst="rect">
            <a:avLst/>
          </a:prstGeom>
          <a:noFill/>
          <a:ln w="9525">
            <a:noFill/>
            <a:miter lim="800000"/>
            <a:headEnd/>
            <a:tailEnd/>
          </a:ln>
        </p:spPr>
        <p:txBody>
          <a:bodyPr wrap="none" lIns="92075" tIns="46038" rIns="92075" bIns="46038">
            <a:spAutoFit/>
          </a:bodyPr>
          <a:lstStyle/>
          <a:p>
            <a:pPr algn="l"/>
            <a:r>
              <a:rPr lang="en-AU" sz="1600">
                <a:latin typeface="Times New Roman" pitchFamily="18" charset="0"/>
              </a:rPr>
              <a:t>Completion</a:t>
            </a:r>
          </a:p>
          <a:p>
            <a:pPr algn="l"/>
            <a:r>
              <a:rPr lang="en-AU" sz="1600">
                <a:latin typeface="Times New Roman" pitchFamily="18" charset="0"/>
              </a:rPr>
              <a:t>Guarantee</a:t>
            </a:r>
          </a:p>
        </p:txBody>
      </p:sp>
      <p:sp>
        <p:nvSpPr>
          <p:cNvPr id="131088" name="Rectangle 16"/>
          <p:cNvSpPr>
            <a:spLocks noChangeArrowheads="1"/>
          </p:cNvSpPr>
          <p:nvPr/>
        </p:nvSpPr>
        <p:spPr bwMode="auto">
          <a:xfrm>
            <a:off x="4239177" y="874506"/>
            <a:ext cx="1479550" cy="409575"/>
          </a:xfrm>
          <a:prstGeom prst="rect">
            <a:avLst/>
          </a:prstGeom>
          <a:noFill/>
          <a:ln w="12700">
            <a:solidFill>
              <a:schemeClr val="tx1"/>
            </a:solidFill>
            <a:miter lim="800000"/>
            <a:headEnd/>
            <a:tailEnd/>
          </a:ln>
        </p:spPr>
        <p:txBody>
          <a:bodyPr wrap="square" lIns="92075" tIns="46038" rIns="92075" bIns="46038">
            <a:spAutoFit/>
          </a:bodyPr>
          <a:lstStyle/>
          <a:p>
            <a:pPr algn="l"/>
            <a:r>
              <a:rPr lang="en-AU" sz="2000">
                <a:latin typeface="Times New Roman" pitchFamily="18" charset="0"/>
              </a:rPr>
              <a:t>Equip’t Cos.</a:t>
            </a:r>
          </a:p>
        </p:txBody>
      </p:sp>
      <p:sp>
        <p:nvSpPr>
          <p:cNvPr id="131089" name="Rectangle 17"/>
          <p:cNvSpPr>
            <a:spLocks noChangeArrowheads="1"/>
          </p:cNvSpPr>
          <p:nvPr/>
        </p:nvSpPr>
        <p:spPr bwMode="auto">
          <a:xfrm>
            <a:off x="5769527" y="925305"/>
            <a:ext cx="1079500"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Warranties</a:t>
            </a:r>
          </a:p>
        </p:txBody>
      </p:sp>
      <p:sp>
        <p:nvSpPr>
          <p:cNvPr id="131090" name="Rectangle 18"/>
          <p:cNvSpPr>
            <a:spLocks noChangeArrowheads="1"/>
          </p:cNvSpPr>
          <p:nvPr/>
        </p:nvSpPr>
        <p:spPr bwMode="auto">
          <a:xfrm>
            <a:off x="4016927" y="5398881"/>
            <a:ext cx="3130550" cy="366713"/>
          </a:xfrm>
          <a:prstGeom prst="rect">
            <a:avLst/>
          </a:prstGeom>
          <a:noFill/>
          <a:ln w="9525">
            <a:noFill/>
            <a:miter lim="800000"/>
            <a:headEnd/>
            <a:tailEnd/>
          </a:ln>
        </p:spPr>
        <p:txBody>
          <a:bodyPr wrap="square" lIns="92075" tIns="46038" rIns="92075" bIns="46038">
            <a:spAutoFit/>
          </a:bodyPr>
          <a:lstStyle/>
          <a:p>
            <a:pPr algn="l"/>
            <a:r>
              <a:rPr lang="en-AU" b="1">
                <a:latin typeface="Times New Roman" pitchFamily="18" charset="0"/>
              </a:rPr>
              <a:t>US$105 million, 15-year Notes</a:t>
            </a:r>
          </a:p>
        </p:txBody>
      </p:sp>
      <p:sp>
        <p:nvSpPr>
          <p:cNvPr id="131091" name="Line 19"/>
          <p:cNvSpPr>
            <a:spLocks noChangeShapeType="1"/>
          </p:cNvSpPr>
          <p:nvPr/>
        </p:nvSpPr>
        <p:spPr bwMode="auto">
          <a:xfrm flipH="1">
            <a:off x="6321978" y="39748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2" name="Rectangle 20"/>
          <p:cNvSpPr>
            <a:spLocks noChangeArrowheads="1"/>
          </p:cNvSpPr>
          <p:nvPr/>
        </p:nvSpPr>
        <p:spPr bwMode="auto">
          <a:xfrm>
            <a:off x="2797727" y="4049506"/>
            <a:ext cx="782638"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Buyout</a:t>
            </a:r>
          </a:p>
          <a:p>
            <a:pPr algn="l"/>
            <a:r>
              <a:rPr lang="en-AU" sz="1600">
                <a:latin typeface="Times New Roman" pitchFamily="18" charset="0"/>
              </a:rPr>
              <a:t>Rights</a:t>
            </a:r>
          </a:p>
        </p:txBody>
      </p:sp>
      <p:sp>
        <p:nvSpPr>
          <p:cNvPr id="131093" name="Rectangle 21"/>
          <p:cNvSpPr>
            <a:spLocks noChangeArrowheads="1"/>
          </p:cNvSpPr>
          <p:nvPr/>
        </p:nvSpPr>
        <p:spPr bwMode="auto">
          <a:xfrm>
            <a:off x="7896777" y="2573130"/>
            <a:ext cx="1333500" cy="654050"/>
          </a:xfrm>
          <a:prstGeom prst="rect">
            <a:avLst/>
          </a:prstGeom>
          <a:noFill/>
          <a:ln w="12700">
            <a:solidFill>
              <a:schemeClr val="tx1"/>
            </a:solidFill>
            <a:miter lim="800000"/>
            <a:headEnd/>
            <a:tailEnd/>
          </a:ln>
        </p:spPr>
        <p:txBody>
          <a:bodyPr wrap="square" lIns="92075" tIns="46038" rIns="92075" bIns="46038">
            <a:spAutoFit/>
          </a:bodyPr>
          <a:lstStyle/>
          <a:p>
            <a:pPr algn="l"/>
            <a:r>
              <a:rPr lang="en-AU">
                <a:latin typeface="Times New Roman" pitchFamily="18" charset="0"/>
              </a:rPr>
              <a:t>Enron Subic</a:t>
            </a:r>
          </a:p>
          <a:p>
            <a:pPr algn="l"/>
            <a:r>
              <a:rPr lang="en-AU">
                <a:latin typeface="Times New Roman" pitchFamily="18" charset="0"/>
              </a:rPr>
              <a:t>Power Corp</a:t>
            </a:r>
          </a:p>
        </p:txBody>
      </p:sp>
      <p:sp>
        <p:nvSpPr>
          <p:cNvPr id="131094" name="Rectangle 22"/>
          <p:cNvSpPr>
            <a:spLocks noChangeArrowheads="1"/>
          </p:cNvSpPr>
          <p:nvPr/>
        </p:nvSpPr>
        <p:spPr bwMode="auto">
          <a:xfrm>
            <a:off x="6382302" y="2677906"/>
            <a:ext cx="1087438" cy="831639"/>
          </a:xfrm>
          <a:prstGeom prst="rect">
            <a:avLst/>
          </a:prstGeom>
          <a:noFill/>
          <a:ln w="9525">
            <a:noFill/>
            <a:miter lim="800000"/>
            <a:headEnd/>
            <a:tailEnd/>
          </a:ln>
        </p:spPr>
        <p:txBody>
          <a:bodyPr wrap="square" lIns="92075" tIns="46038" rIns="92075" bIns="46038">
            <a:spAutoFit/>
          </a:bodyPr>
          <a:lstStyle/>
          <a:p>
            <a:r>
              <a:rPr lang="en-AU" sz="1600">
                <a:latin typeface="Times New Roman" pitchFamily="18" charset="0"/>
              </a:rPr>
              <a:t>O&amp;M</a:t>
            </a:r>
          </a:p>
          <a:p>
            <a:r>
              <a:rPr lang="en-AU" sz="1600">
                <a:latin typeface="Times New Roman" pitchFamily="18" charset="0"/>
              </a:rPr>
              <a:t>Agreement</a:t>
            </a:r>
          </a:p>
        </p:txBody>
      </p:sp>
      <p:sp>
        <p:nvSpPr>
          <p:cNvPr id="131095" name="Line 23"/>
          <p:cNvSpPr>
            <a:spLocks noChangeShapeType="1"/>
          </p:cNvSpPr>
          <p:nvPr/>
        </p:nvSpPr>
        <p:spPr bwMode="auto">
          <a:xfrm flipH="1">
            <a:off x="9217578" y="2377869"/>
            <a:ext cx="377825" cy="454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6" name="Line 24"/>
          <p:cNvSpPr>
            <a:spLocks noChangeShapeType="1"/>
          </p:cNvSpPr>
          <p:nvPr/>
        </p:nvSpPr>
        <p:spPr bwMode="auto">
          <a:xfrm flipH="1" flipV="1">
            <a:off x="8606391" y="1233281"/>
            <a:ext cx="682625"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097" name="Oval 25"/>
          <p:cNvSpPr>
            <a:spLocks noChangeArrowheads="1"/>
          </p:cNvSpPr>
          <p:nvPr/>
        </p:nvSpPr>
        <p:spPr bwMode="auto">
          <a:xfrm>
            <a:off x="5715552" y="933243"/>
            <a:ext cx="1054100" cy="292100"/>
          </a:xfrm>
          <a:prstGeom prst="ellipse">
            <a:avLst/>
          </a:prstGeom>
          <a:noFill/>
          <a:ln w="12700">
            <a:solidFill>
              <a:schemeClr val="tx1"/>
            </a:solidFill>
            <a:round/>
            <a:headEnd/>
            <a:tailEnd/>
          </a:ln>
        </p:spPr>
        <p:txBody>
          <a:bodyPr wrap="none" anchor="ctr"/>
          <a:lstStyle/>
          <a:p>
            <a:endParaRPr lang="en-US"/>
          </a:p>
        </p:txBody>
      </p:sp>
      <p:sp>
        <p:nvSpPr>
          <p:cNvPr id="131098" name="Oval 26"/>
          <p:cNvSpPr>
            <a:spLocks noChangeArrowheads="1"/>
          </p:cNvSpPr>
          <p:nvPr/>
        </p:nvSpPr>
        <p:spPr bwMode="auto">
          <a:xfrm>
            <a:off x="3886752" y="1923843"/>
            <a:ext cx="1206500" cy="901700"/>
          </a:xfrm>
          <a:prstGeom prst="ellipse">
            <a:avLst/>
          </a:prstGeom>
          <a:noFill/>
          <a:ln w="12700">
            <a:solidFill>
              <a:schemeClr val="tx1"/>
            </a:solidFill>
            <a:round/>
            <a:headEnd/>
            <a:tailEnd/>
          </a:ln>
        </p:spPr>
        <p:txBody>
          <a:bodyPr wrap="none" anchor="ctr"/>
          <a:lstStyle/>
          <a:p>
            <a:endParaRPr lang="en-US"/>
          </a:p>
        </p:txBody>
      </p:sp>
      <p:sp>
        <p:nvSpPr>
          <p:cNvPr id="131099" name="Oval 27"/>
          <p:cNvSpPr>
            <a:spLocks noChangeArrowheads="1"/>
          </p:cNvSpPr>
          <p:nvPr/>
        </p:nvSpPr>
        <p:spPr bwMode="auto">
          <a:xfrm>
            <a:off x="3810552" y="2914443"/>
            <a:ext cx="977900" cy="596900"/>
          </a:xfrm>
          <a:prstGeom prst="ellipse">
            <a:avLst/>
          </a:prstGeom>
          <a:noFill/>
          <a:ln w="12700">
            <a:solidFill>
              <a:schemeClr val="tx1"/>
            </a:solidFill>
            <a:round/>
            <a:headEnd/>
            <a:tailEnd/>
          </a:ln>
        </p:spPr>
        <p:txBody>
          <a:bodyPr wrap="none" anchor="ctr"/>
          <a:lstStyle/>
          <a:p>
            <a:endParaRPr lang="en-US"/>
          </a:p>
        </p:txBody>
      </p:sp>
      <p:sp>
        <p:nvSpPr>
          <p:cNvPr id="131100" name="Oval 28"/>
          <p:cNvSpPr>
            <a:spLocks noChangeArrowheads="1"/>
          </p:cNvSpPr>
          <p:nvPr/>
        </p:nvSpPr>
        <p:spPr bwMode="auto">
          <a:xfrm>
            <a:off x="2743752" y="4057443"/>
            <a:ext cx="825500" cy="520700"/>
          </a:xfrm>
          <a:prstGeom prst="ellipse">
            <a:avLst/>
          </a:prstGeom>
          <a:noFill/>
          <a:ln w="12700">
            <a:solidFill>
              <a:schemeClr val="tx1"/>
            </a:solidFill>
            <a:round/>
            <a:headEnd/>
            <a:tailEnd/>
          </a:ln>
        </p:spPr>
        <p:txBody>
          <a:bodyPr wrap="none" anchor="ctr"/>
          <a:lstStyle/>
          <a:p>
            <a:endParaRPr lang="en-US"/>
          </a:p>
        </p:txBody>
      </p:sp>
      <p:sp>
        <p:nvSpPr>
          <p:cNvPr id="131101" name="Oval 29"/>
          <p:cNvSpPr>
            <a:spLocks noChangeArrowheads="1"/>
          </p:cNvSpPr>
          <p:nvPr/>
        </p:nvSpPr>
        <p:spPr bwMode="auto">
          <a:xfrm>
            <a:off x="3886752" y="5352843"/>
            <a:ext cx="3340100" cy="444500"/>
          </a:xfrm>
          <a:prstGeom prst="ellipse">
            <a:avLst/>
          </a:prstGeom>
          <a:noFill/>
          <a:ln w="12700">
            <a:solidFill>
              <a:schemeClr val="tx1"/>
            </a:solidFill>
            <a:round/>
            <a:headEnd/>
            <a:tailEnd/>
          </a:ln>
        </p:spPr>
        <p:txBody>
          <a:bodyPr wrap="none" anchor="ctr"/>
          <a:lstStyle/>
          <a:p>
            <a:endParaRPr lang="en-US"/>
          </a:p>
        </p:txBody>
      </p:sp>
      <p:sp>
        <p:nvSpPr>
          <p:cNvPr id="131102" name="Oval 30"/>
          <p:cNvSpPr>
            <a:spLocks noChangeArrowheads="1"/>
          </p:cNvSpPr>
          <p:nvPr/>
        </p:nvSpPr>
        <p:spPr bwMode="auto">
          <a:xfrm>
            <a:off x="5258352" y="1923843"/>
            <a:ext cx="1282700" cy="825500"/>
          </a:xfrm>
          <a:prstGeom prst="ellipse">
            <a:avLst/>
          </a:prstGeom>
          <a:noFill/>
          <a:ln w="12700">
            <a:solidFill>
              <a:schemeClr val="tx1"/>
            </a:solidFill>
            <a:round/>
            <a:headEnd/>
            <a:tailEnd/>
          </a:ln>
        </p:spPr>
        <p:txBody>
          <a:bodyPr wrap="none" anchor="ctr"/>
          <a:lstStyle/>
          <a:p>
            <a:endParaRPr lang="en-US"/>
          </a:p>
        </p:txBody>
      </p:sp>
      <p:sp>
        <p:nvSpPr>
          <p:cNvPr id="131103" name="Oval 31"/>
          <p:cNvSpPr>
            <a:spLocks noChangeArrowheads="1"/>
          </p:cNvSpPr>
          <p:nvPr/>
        </p:nvSpPr>
        <p:spPr bwMode="auto">
          <a:xfrm>
            <a:off x="6401352" y="2685843"/>
            <a:ext cx="977900" cy="596900"/>
          </a:xfrm>
          <a:prstGeom prst="ellipse">
            <a:avLst/>
          </a:prstGeom>
          <a:noFill/>
          <a:ln w="12700">
            <a:solidFill>
              <a:schemeClr val="tx1"/>
            </a:solidFill>
            <a:round/>
            <a:headEnd/>
            <a:tailEnd/>
          </a:ln>
        </p:spPr>
        <p:txBody>
          <a:bodyPr wrap="none" anchor="ctr"/>
          <a:lstStyle/>
          <a:p>
            <a:endParaRPr lang="en-US"/>
          </a:p>
        </p:txBody>
      </p:sp>
      <p:sp>
        <p:nvSpPr>
          <p:cNvPr id="131104" name="Oval 32"/>
          <p:cNvSpPr>
            <a:spLocks noChangeArrowheads="1"/>
          </p:cNvSpPr>
          <p:nvPr/>
        </p:nvSpPr>
        <p:spPr bwMode="auto">
          <a:xfrm>
            <a:off x="9011202" y="1030080"/>
            <a:ext cx="1206500" cy="520700"/>
          </a:xfrm>
          <a:prstGeom prst="ellipse">
            <a:avLst/>
          </a:prstGeom>
          <a:noFill/>
          <a:ln w="12700">
            <a:solidFill>
              <a:schemeClr val="tx1"/>
            </a:solidFill>
            <a:round/>
            <a:headEnd/>
            <a:tailEnd/>
          </a:ln>
        </p:spPr>
        <p:txBody>
          <a:bodyPr wrap="none" anchor="ctr"/>
          <a:lstStyle/>
          <a:p>
            <a:endParaRPr lang="en-US"/>
          </a:p>
        </p:txBody>
      </p:sp>
      <p:sp>
        <p:nvSpPr>
          <p:cNvPr id="131105" name="Rectangle 33"/>
          <p:cNvSpPr>
            <a:spLocks noChangeArrowheads="1"/>
          </p:cNvSpPr>
          <p:nvPr/>
        </p:nvSpPr>
        <p:spPr bwMode="auto">
          <a:xfrm>
            <a:off x="2569127" y="2220706"/>
            <a:ext cx="1225550"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Performance</a:t>
            </a:r>
          </a:p>
          <a:p>
            <a:pPr algn="l"/>
            <a:r>
              <a:rPr lang="en-AU" sz="1600">
                <a:latin typeface="Times New Roman" pitchFamily="18" charset="0"/>
              </a:rPr>
              <a:t>Undertaking</a:t>
            </a:r>
          </a:p>
        </p:txBody>
      </p:sp>
      <p:sp>
        <p:nvSpPr>
          <p:cNvPr id="131106" name="Rectangle 34"/>
          <p:cNvSpPr>
            <a:spLocks noChangeArrowheads="1"/>
          </p:cNvSpPr>
          <p:nvPr/>
        </p:nvSpPr>
        <p:spPr bwMode="auto">
          <a:xfrm>
            <a:off x="3864528" y="3668506"/>
            <a:ext cx="804863" cy="581025"/>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Ground</a:t>
            </a:r>
          </a:p>
          <a:p>
            <a:pPr algn="l"/>
            <a:r>
              <a:rPr lang="en-AU" sz="1600">
                <a:latin typeface="Times New Roman" pitchFamily="18" charset="0"/>
              </a:rPr>
              <a:t>Lease</a:t>
            </a:r>
          </a:p>
        </p:txBody>
      </p:sp>
      <p:sp>
        <p:nvSpPr>
          <p:cNvPr id="131107" name="Rectangle 35"/>
          <p:cNvSpPr>
            <a:spLocks noChangeArrowheads="1"/>
          </p:cNvSpPr>
          <p:nvPr/>
        </p:nvSpPr>
        <p:spPr bwMode="auto">
          <a:xfrm>
            <a:off x="6531527" y="4963905"/>
            <a:ext cx="1055688"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Insurances</a:t>
            </a:r>
          </a:p>
        </p:txBody>
      </p:sp>
      <p:sp>
        <p:nvSpPr>
          <p:cNvPr id="131108" name="Oval 36"/>
          <p:cNvSpPr>
            <a:spLocks noChangeArrowheads="1"/>
          </p:cNvSpPr>
          <p:nvPr/>
        </p:nvSpPr>
        <p:spPr bwMode="auto">
          <a:xfrm>
            <a:off x="6477552" y="4971843"/>
            <a:ext cx="1054100" cy="292100"/>
          </a:xfrm>
          <a:prstGeom prst="ellipse">
            <a:avLst/>
          </a:prstGeom>
          <a:noFill/>
          <a:ln w="12700">
            <a:solidFill>
              <a:schemeClr val="tx1"/>
            </a:solidFill>
            <a:round/>
            <a:headEnd/>
            <a:tailEnd/>
          </a:ln>
        </p:spPr>
        <p:txBody>
          <a:bodyPr wrap="none" anchor="ctr"/>
          <a:lstStyle/>
          <a:p>
            <a:endParaRPr lang="en-US"/>
          </a:p>
        </p:txBody>
      </p:sp>
      <p:sp>
        <p:nvSpPr>
          <p:cNvPr id="131109" name="Rectangle 37"/>
          <p:cNvSpPr>
            <a:spLocks noChangeArrowheads="1"/>
          </p:cNvSpPr>
          <p:nvPr/>
        </p:nvSpPr>
        <p:spPr bwMode="auto">
          <a:xfrm>
            <a:off x="4620178" y="1452355"/>
            <a:ext cx="1230313" cy="349250"/>
          </a:xfrm>
          <a:prstGeom prst="rect">
            <a:avLst/>
          </a:prstGeom>
          <a:noFill/>
          <a:ln w="12700">
            <a:solidFill>
              <a:schemeClr val="tx1"/>
            </a:solidFill>
            <a:miter lim="800000"/>
            <a:headEnd/>
            <a:tailEnd/>
          </a:ln>
        </p:spPr>
        <p:txBody>
          <a:bodyPr wrap="square" lIns="92075" tIns="46038" rIns="92075" bIns="46038">
            <a:spAutoFit/>
          </a:bodyPr>
          <a:lstStyle/>
          <a:p>
            <a:pPr algn="l"/>
            <a:r>
              <a:rPr lang="en-AU" sz="1600">
                <a:latin typeface="Times New Roman" pitchFamily="18" charset="0"/>
              </a:rPr>
              <a:t>Fluor Daniel</a:t>
            </a:r>
          </a:p>
        </p:txBody>
      </p:sp>
      <p:sp>
        <p:nvSpPr>
          <p:cNvPr id="131110" name="Rectangle 38"/>
          <p:cNvSpPr>
            <a:spLocks noChangeArrowheads="1"/>
          </p:cNvSpPr>
          <p:nvPr/>
        </p:nvSpPr>
        <p:spPr bwMode="auto">
          <a:xfrm>
            <a:off x="7287177" y="1757156"/>
            <a:ext cx="1462088" cy="593725"/>
          </a:xfrm>
          <a:prstGeom prst="rect">
            <a:avLst/>
          </a:prstGeom>
          <a:noFill/>
          <a:ln w="12700">
            <a:solidFill>
              <a:schemeClr val="tx1"/>
            </a:solidFill>
            <a:miter lim="800000"/>
            <a:headEnd/>
            <a:tailEnd/>
          </a:ln>
        </p:spPr>
        <p:txBody>
          <a:bodyPr wrap="square" lIns="92075" tIns="46038" rIns="92075" bIns="46038">
            <a:spAutoFit/>
          </a:bodyPr>
          <a:lstStyle/>
          <a:p>
            <a:pPr algn="l"/>
            <a:r>
              <a:rPr lang="en-AU" sz="1600">
                <a:latin typeface="Times New Roman" pitchFamily="18" charset="0"/>
              </a:rPr>
              <a:t>Enron Power</a:t>
            </a:r>
          </a:p>
          <a:p>
            <a:pPr algn="l"/>
            <a:r>
              <a:rPr lang="en-AU" sz="1600">
                <a:latin typeface="Times New Roman" pitchFamily="18" charset="0"/>
              </a:rPr>
              <a:t>Phils. Op’g Co.</a:t>
            </a:r>
          </a:p>
        </p:txBody>
      </p:sp>
      <p:sp>
        <p:nvSpPr>
          <p:cNvPr id="131111" name="Arc 39"/>
          <p:cNvSpPr>
            <a:spLocks/>
          </p:cNvSpPr>
          <p:nvPr/>
        </p:nvSpPr>
        <p:spPr bwMode="auto">
          <a:xfrm>
            <a:off x="6247365" y="2379455"/>
            <a:ext cx="1066800" cy="9144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131112" name="Arc 40"/>
          <p:cNvSpPr>
            <a:spLocks/>
          </p:cNvSpPr>
          <p:nvPr/>
        </p:nvSpPr>
        <p:spPr bwMode="auto">
          <a:xfrm>
            <a:off x="7161765" y="2379455"/>
            <a:ext cx="76200" cy="3048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a:p>
        </p:txBody>
      </p:sp>
      <p:sp>
        <p:nvSpPr>
          <p:cNvPr id="131113" name="Line 41"/>
          <p:cNvSpPr>
            <a:spLocks noChangeShapeType="1"/>
          </p:cNvSpPr>
          <p:nvPr/>
        </p:nvSpPr>
        <p:spPr bwMode="auto">
          <a:xfrm flipH="1">
            <a:off x="7388778" y="2758869"/>
            <a:ext cx="454025" cy="73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14" name="Line 42"/>
          <p:cNvSpPr>
            <a:spLocks noChangeShapeType="1"/>
          </p:cNvSpPr>
          <p:nvPr/>
        </p:nvSpPr>
        <p:spPr bwMode="auto">
          <a:xfrm flipH="1">
            <a:off x="6245778" y="3216069"/>
            <a:ext cx="454025"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15" name="Line 43"/>
          <p:cNvSpPr>
            <a:spLocks noChangeShapeType="1"/>
          </p:cNvSpPr>
          <p:nvPr/>
        </p:nvSpPr>
        <p:spPr bwMode="auto">
          <a:xfrm flipH="1">
            <a:off x="8760378" y="1993693"/>
            <a:ext cx="1492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16" name="Rectangle 44"/>
          <p:cNvSpPr>
            <a:spLocks noChangeArrowheads="1"/>
          </p:cNvSpPr>
          <p:nvPr/>
        </p:nvSpPr>
        <p:spPr bwMode="auto">
          <a:xfrm>
            <a:off x="6226728" y="1458705"/>
            <a:ext cx="557213" cy="336550"/>
          </a:xfrm>
          <a:prstGeom prst="rect">
            <a:avLst/>
          </a:prstGeom>
          <a:noFill/>
          <a:ln w="9525">
            <a:noFill/>
            <a:miter lim="800000"/>
            <a:headEnd/>
            <a:tailEnd/>
          </a:ln>
        </p:spPr>
        <p:txBody>
          <a:bodyPr wrap="square" lIns="92075" tIns="46038" rIns="92075" bIns="46038">
            <a:spAutoFit/>
          </a:bodyPr>
          <a:lstStyle/>
          <a:p>
            <a:pPr algn="l"/>
            <a:r>
              <a:rPr lang="en-AU" sz="1600">
                <a:latin typeface="Times New Roman" pitchFamily="18" charset="0"/>
              </a:rPr>
              <a:t>EPC</a:t>
            </a:r>
          </a:p>
        </p:txBody>
      </p:sp>
      <p:sp>
        <p:nvSpPr>
          <p:cNvPr id="131117" name="Oval 45"/>
          <p:cNvSpPr>
            <a:spLocks noChangeArrowheads="1"/>
          </p:cNvSpPr>
          <p:nvPr/>
        </p:nvSpPr>
        <p:spPr bwMode="auto">
          <a:xfrm>
            <a:off x="6248952" y="1466643"/>
            <a:ext cx="444500" cy="292100"/>
          </a:xfrm>
          <a:prstGeom prst="ellipse">
            <a:avLst/>
          </a:prstGeom>
          <a:noFill/>
          <a:ln w="12700">
            <a:solidFill>
              <a:schemeClr val="tx1"/>
            </a:solidFill>
            <a:round/>
            <a:headEnd/>
            <a:tailEnd/>
          </a:ln>
        </p:spPr>
        <p:txBody>
          <a:bodyPr wrap="none" anchor="ctr"/>
          <a:lstStyle/>
          <a:p>
            <a:endParaRPr lang="en-US"/>
          </a:p>
        </p:txBody>
      </p:sp>
      <p:sp>
        <p:nvSpPr>
          <p:cNvPr id="131118" name="Line 46"/>
          <p:cNvSpPr>
            <a:spLocks noChangeShapeType="1"/>
          </p:cNvSpPr>
          <p:nvPr/>
        </p:nvSpPr>
        <p:spPr bwMode="auto">
          <a:xfrm>
            <a:off x="6779178" y="1082469"/>
            <a:ext cx="301625" cy="73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19" name="Line 47"/>
          <p:cNvSpPr>
            <a:spLocks noChangeShapeType="1"/>
          </p:cNvSpPr>
          <p:nvPr/>
        </p:nvSpPr>
        <p:spPr bwMode="auto">
          <a:xfrm>
            <a:off x="5864778" y="1612693"/>
            <a:ext cx="3778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0" name="Line 48"/>
          <p:cNvSpPr>
            <a:spLocks noChangeShapeType="1"/>
          </p:cNvSpPr>
          <p:nvPr/>
        </p:nvSpPr>
        <p:spPr bwMode="auto">
          <a:xfrm flipV="1">
            <a:off x="6625191" y="1233281"/>
            <a:ext cx="530225" cy="301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1" name="Line 49"/>
          <p:cNvSpPr>
            <a:spLocks noChangeShapeType="1"/>
          </p:cNvSpPr>
          <p:nvPr/>
        </p:nvSpPr>
        <p:spPr bwMode="auto">
          <a:xfrm flipH="1">
            <a:off x="6398178" y="1615869"/>
            <a:ext cx="682625" cy="4540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2" name="Line 50"/>
          <p:cNvSpPr>
            <a:spLocks noChangeShapeType="1"/>
          </p:cNvSpPr>
          <p:nvPr/>
        </p:nvSpPr>
        <p:spPr bwMode="auto">
          <a:xfrm>
            <a:off x="5861602" y="2758869"/>
            <a:ext cx="0" cy="5302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3" name="Oval 51"/>
          <p:cNvSpPr>
            <a:spLocks noChangeArrowheads="1"/>
          </p:cNvSpPr>
          <p:nvPr/>
        </p:nvSpPr>
        <p:spPr bwMode="auto">
          <a:xfrm>
            <a:off x="2591352" y="2228643"/>
            <a:ext cx="1130300" cy="520700"/>
          </a:xfrm>
          <a:prstGeom prst="ellipse">
            <a:avLst/>
          </a:prstGeom>
          <a:noFill/>
          <a:ln w="12700">
            <a:solidFill>
              <a:schemeClr val="tx1"/>
            </a:solidFill>
            <a:round/>
            <a:headEnd/>
            <a:tailEnd/>
          </a:ln>
        </p:spPr>
        <p:txBody>
          <a:bodyPr wrap="none" anchor="ctr"/>
          <a:lstStyle/>
          <a:p>
            <a:endParaRPr lang="en-US"/>
          </a:p>
        </p:txBody>
      </p:sp>
      <p:sp>
        <p:nvSpPr>
          <p:cNvPr id="131124" name="Line 52"/>
          <p:cNvSpPr>
            <a:spLocks noChangeShapeType="1"/>
          </p:cNvSpPr>
          <p:nvPr/>
        </p:nvSpPr>
        <p:spPr bwMode="auto">
          <a:xfrm>
            <a:off x="3118402" y="1844469"/>
            <a:ext cx="0" cy="3778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25" name="Line 53"/>
          <p:cNvSpPr>
            <a:spLocks noChangeShapeType="1"/>
          </p:cNvSpPr>
          <p:nvPr/>
        </p:nvSpPr>
        <p:spPr bwMode="auto">
          <a:xfrm>
            <a:off x="3118402" y="2758869"/>
            <a:ext cx="0" cy="2254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6" name="Line 54"/>
          <p:cNvSpPr>
            <a:spLocks noChangeShapeType="1"/>
          </p:cNvSpPr>
          <p:nvPr/>
        </p:nvSpPr>
        <p:spPr bwMode="auto">
          <a:xfrm>
            <a:off x="2280202" y="1844469"/>
            <a:ext cx="0" cy="11398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7" name="Line 55"/>
          <p:cNvSpPr>
            <a:spLocks noChangeShapeType="1"/>
          </p:cNvSpPr>
          <p:nvPr/>
        </p:nvSpPr>
        <p:spPr bwMode="auto">
          <a:xfrm>
            <a:off x="5480602" y="4892469"/>
            <a:ext cx="0" cy="454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8" name="Line 56"/>
          <p:cNvSpPr>
            <a:spLocks noChangeShapeType="1"/>
          </p:cNvSpPr>
          <p:nvPr/>
        </p:nvSpPr>
        <p:spPr bwMode="auto">
          <a:xfrm>
            <a:off x="2432602" y="3520869"/>
            <a:ext cx="0" cy="12160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29" name="Oval 57"/>
          <p:cNvSpPr>
            <a:spLocks noChangeArrowheads="1"/>
          </p:cNvSpPr>
          <p:nvPr/>
        </p:nvSpPr>
        <p:spPr bwMode="auto">
          <a:xfrm>
            <a:off x="3810552" y="3676443"/>
            <a:ext cx="825500" cy="520700"/>
          </a:xfrm>
          <a:prstGeom prst="ellipse">
            <a:avLst/>
          </a:prstGeom>
          <a:noFill/>
          <a:ln w="12700">
            <a:solidFill>
              <a:schemeClr val="tx1"/>
            </a:solidFill>
            <a:round/>
            <a:headEnd/>
            <a:tailEnd/>
          </a:ln>
        </p:spPr>
        <p:txBody>
          <a:bodyPr wrap="none" anchor="ctr"/>
          <a:lstStyle/>
          <a:p>
            <a:endParaRPr lang="en-US"/>
          </a:p>
        </p:txBody>
      </p:sp>
      <p:sp>
        <p:nvSpPr>
          <p:cNvPr id="131130" name="Line 58"/>
          <p:cNvSpPr>
            <a:spLocks noChangeShapeType="1"/>
          </p:cNvSpPr>
          <p:nvPr/>
        </p:nvSpPr>
        <p:spPr bwMode="auto">
          <a:xfrm>
            <a:off x="3426378" y="3212893"/>
            <a:ext cx="377825"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1" name="Arc 59"/>
          <p:cNvSpPr>
            <a:spLocks/>
          </p:cNvSpPr>
          <p:nvPr/>
        </p:nvSpPr>
        <p:spPr bwMode="auto">
          <a:xfrm>
            <a:off x="4794802" y="3141455"/>
            <a:ext cx="4572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131132" name="Line 60"/>
          <p:cNvSpPr>
            <a:spLocks noChangeShapeType="1"/>
          </p:cNvSpPr>
          <p:nvPr/>
        </p:nvSpPr>
        <p:spPr bwMode="auto">
          <a:xfrm>
            <a:off x="3959778" y="1844469"/>
            <a:ext cx="149225" cy="1492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3" name="Line 61"/>
          <p:cNvSpPr>
            <a:spLocks noChangeShapeType="1"/>
          </p:cNvSpPr>
          <p:nvPr/>
        </p:nvSpPr>
        <p:spPr bwMode="auto">
          <a:xfrm>
            <a:off x="4950378" y="2606469"/>
            <a:ext cx="606425" cy="682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34" name="Rectangle 62"/>
          <p:cNvSpPr>
            <a:spLocks noChangeArrowheads="1"/>
          </p:cNvSpPr>
          <p:nvPr/>
        </p:nvSpPr>
        <p:spPr bwMode="auto">
          <a:xfrm>
            <a:off x="6455328" y="3668505"/>
            <a:ext cx="557213" cy="336550"/>
          </a:xfrm>
          <a:prstGeom prst="rect">
            <a:avLst/>
          </a:prstGeom>
          <a:noFill/>
          <a:ln w="9525">
            <a:noFill/>
            <a:miter lim="800000"/>
            <a:headEnd/>
            <a:tailEnd/>
          </a:ln>
        </p:spPr>
        <p:txBody>
          <a:bodyPr wrap="square" lIns="92075" tIns="46038" rIns="92075" bIns="46038">
            <a:spAutoFit/>
          </a:bodyPr>
          <a:lstStyle/>
          <a:p>
            <a:pPr algn="l"/>
            <a:r>
              <a:rPr lang="en-AU" sz="1600" i="1">
                <a:latin typeface="Times New Roman" pitchFamily="18" charset="0"/>
              </a:rPr>
              <a:t>65%</a:t>
            </a:r>
          </a:p>
        </p:txBody>
      </p:sp>
      <p:sp>
        <p:nvSpPr>
          <p:cNvPr id="131135" name="Rectangle 63"/>
          <p:cNvSpPr>
            <a:spLocks noChangeArrowheads="1"/>
          </p:cNvSpPr>
          <p:nvPr/>
        </p:nvSpPr>
        <p:spPr bwMode="auto">
          <a:xfrm>
            <a:off x="6455328" y="4430505"/>
            <a:ext cx="557213" cy="336550"/>
          </a:xfrm>
          <a:prstGeom prst="rect">
            <a:avLst/>
          </a:prstGeom>
          <a:noFill/>
          <a:ln w="9525">
            <a:noFill/>
            <a:miter lim="800000"/>
            <a:headEnd/>
            <a:tailEnd/>
          </a:ln>
        </p:spPr>
        <p:txBody>
          <a:bodyPr wrap="square" lIns="92075" tIns="46038" rIns="92075" bIns="46038">
            <a:spAutoFit/>
          </a:bodyPr>
          <a:lstStyle/>
          <a:p>
            <a:pPr algn="l"/>
            <a:r>
              <a:rPr lang="en-AU" sz="1600" i="1">
                <a:latin typeface="Times New Roman" pitchFamily="18" charset="0"/>
              </a:rPr>
              <a:t>35%</a:t>
            </a:r>
          </a:p>
        </p:txBody>
      </p:sp>
      <p:sp>
        <p:nvSpPr>
          <p:cNvPr id="131136" name="Arc 64"/>
          <p:cNvSpPr>
            <a:spLocks/>
          </p:cNvSpPr>
          <p:nvPr/>
        </p:nvSpPr>
        <p:spPr bwMode="auto">
          <a:xfrm>
            <a:off x="6018765" y="4889293"/>
            <a:ext cx="457200" cy="2286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131137" name="Line 65"/>
          <p:cNvSpPr>
            <a:spLocks noChangeShapeType="1"/>
          </p:cNvSpPr>
          <p:nvPr/>
        </p:nvSpPr>
        <p:spPr bwMode="auto">
          <a:xfrm flipV="1">
            <a:off x="3729591" y="4738481"/>
            <a:ext cx="1216025" cy="30162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38" name="Line 66"/>
          <p:cNvSpPr>
            <a:spLocks noChangeShapeType="1"/>
          </p:cNvSpPr>
          <p:nvPr/>
        </p:nvSpPr>
        <p:spPr bwMode="auto">
          <a:xfrm>
            <a:off x="3042202" y="3520869"/>
            <a:ext cx="0" cy="5302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39" name="Line 67"/>
          <p:cNvSpPr>
            <a:spLocks noChangeShapeType="1"/>
          </p:cNvSpPr>
          <p:nvPr/>
        </p:nvSpPr>
        <p:spPr bwMode="auto">
          <a:xfrm>
            <a:off x="3578778" y="4355893"/>
            <a:ext cx="13684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40" name="Line 68"/>
          <p:cNvSpPr>
            <a:spLocks noChangeShapeType="1"/>
          </p:cNvSpPr>
          <p:nvPr/>
        </p:nvSpPr>
        <p:spPr bwMode="auto">
          <a:xfrm>
            <a:off x="3426378" y="3520869"/>
            <a:ext cx="454025" cy="3016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41" name="Line 69"/>
          <p:cNvSpPr>
            <a:spLocks noChangeShapeType="1"/>
          </p:cNvSpPr>
          <p:nvPr/>
        </p:nvSpPr>
        <p:spPr bwMode="auto">
          <a:xfrm>
            <a:off x="4645578" y="3898693"/>
            <a:ext cx="30162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131142" name="Line 70"/>
          <p:cNvSpPr>
            <a:spLocks noChangeShapeType="1"/>
          </p:cNvSpPr>
          <p:nvPr/>
        </p:nvSpPr>
        <p:spPr bwMode="auto">
          <a:xfrm flipH="1" flipV="1">
            <a:off x="9997041" y="1482519"/>
            <a:ext cx="73025" cy="22542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1143" name="Rectangle 72"/>
          <p:cNvSpPr>
            <a:spLocks noGrp="1" noChangeArrowheads="1"/>
          </p:cNvSpPr>
          <p:nvPr>
            <p:ph type="title"/>
          </p:nvPr>
        </p:nvSpPr>
        <p:spPr/>
        <p:txBody>
          <a:bodyPr>
            <a:normAutofit/>
          </a:bodyPr>
          <a:lstStyle/>
          <a:p>
            <a:r>
              <a:rPr lang="en-US"/>
              <a:t>Enron - Subic Bay, Philippines</a:t>
            </a:r>
          </a:p>
        </p:txBody>
      </p:sp>
      <p:pic>
        <p:nvPicPr>
          <p:cNvPr id="2" name="Picture 1">
            <a:extLst>
              <a:ext uri="{FF2B5EF4-FFF2-40B4-BE49-F238E27FC236}">
                <a16:creationId xmlns:a16="http://schemas.microsoft.com/office/drawing/2014/main" id="{926C6819-E3B5-49C9-1467-E9C426AD2333}"/>
              </a:ext>
            </a:extLst>
          </p:cNvPr>
          <p:cNvPicPr>
            <a:picLocks noChangeAspect="1"/>
          </p:cNvPicPr>
          <p:nvPr/>
        </p:nvPicPr>
        <p:blipFill>
          <a:blip r:embed="rId3"/>
          <a:stretch>
            <a:fillRect/>
          </a:stretch>
        </p:blipFill>
        <p:spPr>
          <a:xfrm>
            <a:off x="10287554" y="4098353"/>
            <a:ext cx="1491163" cy="1581880"/>
          </a:xfrm>
          <a:prstGeom prst="rect">
            <a:avLst/>
          </a:prstGeom>
        </p:spPr>
      </p:pic>
      <p:sp>
        <p:nvSpPr>
          <p:cNvPr id="3" name="Slide Number Placeholder 2">
            <a:extLst>
              <a:ext uri="{FF2B5EF4-FFF2-40B4-BE49-F238E27FC236}">
                <a16:creationId xmlns:a16="http://schemas.microsoft.com/office/drawing/2014/main" id="{CBAF90BE-F79A-654D-7CAC-D880F13C6B05}"/>
              </a:ext>
            </a:extLst>
          </p:cNvPr>
          <p:cNvSpPr>
            <a:spLocks noGrp="1"/>
          </p:cNvSpPr>
          <p:nvPr>
            <p:ph type="sldNum" sz="quarter" idx="12"/>
          </p:nvPr>
        </p:nvSpPr>
        <p:spPr/>
        <p:txBody>
          <a:bodyPr/>
          <a:lstStyle/>
          <a:p>
            <a:fld id="{EB241CD2-1E45-42A3-B213-66A034DF9A3B}" type="slidenum">
              <a:rPr lang="en-GB" smtClean="0"/>
              <a:t>176</a:t>
            </a:fld>
            <a:endParaRPr lang="en-GB" dirty="0"/>
          </a:p>
        </p:txBody>
      </p:sp>
    </p:spTree>
    <p:extLst>
      <p:ext uri="{BB962C8B-B14F-4D97-AF65-F5344CB8AC3E}">
        <p14:creationId xmlns:p14="http://schemas.microsoft.com/office/powerpoint/2010/main" val="42683427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AU"/>
              <a:t>113 MW Diesel Generator Power Station Subic Bay, Philippines and Richard Tinsley</a:t>
            </a:r>
          </a:p>
        </p:txBody>
      </p:sp>
      <p:sp>
        <p:nvSpPr>
          <p:cNvPr id="132099" name="Rectangle 3"/>
          <p:cNvSpPr>
            <a:spLocks noGrp="1" noChangeArrowheads="1"/>
          </p:cNvSpPr>
          <p:nvPr>
            <p:ph idx="1"/>
          </p:nvPr>
        </p:nvSpPr>
        <p:spPr/>
        <p:txBody>
          <a:bodyPr>
            <a:normAutofit/>
          </a:bodyPr>
          <a:lstStyle/>
          <a:p>
            <a:pPr>
              <a:lnSpc>
                <a:spcPct val="80000"/>
              </a:lnSpc>
              <a:buFontTx/>
              <a:buNone/>
            </a:pPr>
            <a:r>
              <a:rPr lang="en-AU" sz="1350"/>
              <a:t>Sources of Funds:</a:t>
            </a:r>
          </a:p>
          <a:p>
            <a:pPr>
              <a:lnSpc>
                <a:spcPct val="80000"/>
              </a:lnSpc>
              <a:buFontTx/>
              <a:buNone/>
            </a:pPr>
            <a:r>
              <a:rPr lang="en-AU" sz="1350"/>
              <a:t>	Notes						$  105 M</a:t>
            </a:r>
          </a:p>
          <a:p>
            <a:pPr>
              <a:lnSpc>
                <a:spcPct val="80000"/>
              </a:lnSpc>
              <a:buFontTx/>
              <a:buNone/>
            </a:pPr>
            <a:r>
              <a:rPr lang="en-AU" sz="1350"/>
              <a:t>	Subordinated Note		   		         7</a:t>
            </a:r>
          </a:p>
          <a:p>
            <a:pPr>
              <a:lnSpc>
                <a:spcPct val="80000"/>
              </a:lnSpc>
              <a:buFontTx/>
              <a:buNone/>
            </a:pPr>
            <a:r>
              <a:rPr lang="en-AU" sz="1350"/>
              <a:t>	Equity of Sponsor	                          		       28</a:t>
            </a:r>
          </a:p>
          <a:p>
            <a:pPr>
              <a:lnSpc>
                <a:spcPct val="80000"/>
              </a:lnSpc>
              <a:buFontTx/>
              <a:buNone/>
            </a:pPr>
            <a:r>
              <a:rPr lang="en-AU" sz="1350"/>
              <a:t>	Working Capital		 	        	         2</a:t>
            </a:r>
          </a:p>
          <a:p>
            <a:pPr>
              <a:lnSpc>
                <a:spcPct val="80000"/>
              </a:lnSpc>
              <a:buFontTx/>
              <a:buNone/>
            </a:pPr>
            <a:r>
              <a:rPr lang="en-AU" sz="1350"/>
              <a:t>		</a:t>
            </a:r>
            <a:r>
              <a:rPr lang="en-AU" sz="1350" u="sng"/>
              <a:t>TOTAL					$   142</a:t>
            </a:r>
          </a:p>
          <a:p>
            <a:pPr>
              <a:lnSpc>
                <a:spcPct val="80000"/>
              </a:lnSpc>
              <a:buFontTx/>
              <a:buNone/>
            </a:pPr>
            <a:r>
              <a:rPr lang="en-AU" sz="1350"/>
              <a:t>Uses of Funds:</a:t>
            </a:r>
          </a:p>
          <a:p>
            <a:pPr>
              <a:lnSpc>
                <a:spcPct val="80000"/>
              </a:lnSpc>
              <a:buFontTx/>
              <a:buNone/>
            </a:pPr>
            <a:r>
              <a:rPr lang="en-AU" sz="1350"/>
              <a:t>	Turnkey Contractor  				$  112 M</a:t>
            </a:r>
          </a:p>
          <a:p>
            <a:pPr>
              <a:lnSpc>
                <a:spcPct val="80000"/>
              </a:lnSpc>
              <a:buFontTx/>
              <a:buNone/>
            </a:pPr>
            <a:r>
              <a:rPr lang="en-AU" sz="1350"/>
              <a:t>	Bonus to Turnkey Contractor	                   	        7</a:t>
            </a:r>
          </a:p>
          <a:p>
            <a:pPr>
              <a:lnSpc>
                <a:spcPct val="80000"/>
              </a:lnSpc>
              <a:buFontTx/>
              <a:buNone/>
            </a:pPr>
            <a:r>
              <a:rPr lang="en-AU" sz="1350"/>
              <a:t>	Development and other related costs and Fees	      14</a:t>
            </a:r>
          </a:p>
          <a:p>
            <a:pPr>
              <a:lnSpc>
                <a:spcPct val="80000"/>
              </a:lnSpc>
              <a:buFontTx/>
              <a:buNone/>
            </a:pPr>
            <a:r>
              <a:rPr lang="en-AU" sz="1350"/>
              <a:t>	Pre operating, Start-up and Commissioning Costs	        3</a:t>
            </a:r>
          </a:p>
          <a:p>
            <a:pPr>
              <a:lnSpc>
                <a:spcPct val="80000"/>
              </a:lnSpc>
              <a:buFontTx/>
              <a:buNone/>
            </a:pPr>
            <a:r>
              <a:rPr lang="en-AU" sz="1350"/>
              <a:t>	IDC					         	        4</a:t>
            </a:r>
          </a:p>
          <a:p>
            <a:pPr>
              <a:lnSpc>
                <a:spcPct val="80000"/>
              </a:lnSpc>
              <a:buFontTx/>
              <a:buNone/>
            </a:pPr>
            <a:r>
              <a:rPr lang="en-AU" sz="1350"/>
              <a:t>	Working Capital Loan				        2</a:t>
            </a:r>
          </a:p>
          <a:p>
            <a:pPr>
              <a:lnSpc>
                <a:spcPct val="80000"/>
              </a:lnSpc>
              <a:buFontTx/>
              <a:buNone/>
            </a:pPr>
            <a:r>
              <a:rPr lang="en-AU" sz="1350"/>
              <a:t>		</a:t>
            </a:r>
            <a:r>
              <a:rPr lang="en-AU" sz="1350" u="sng"/>
              <a:t>TOTAL					$   142</a:t>
            </a:r>
          </a:p>
          <a:p>
            <a:pPr>
              <a:lnSpc>
                <a:spcPct val="80000"/>
              </a:lnSpc>
              <a:buFontTx/>
              <a:buNone/>
            </a:pPr>
            <a:endParaRPr lang="en-AU" sz="1350"/>
          </a:p>
          <a:p>
            <a:pPr>
              <a:lnSpc>
                <a:spcPct val="80000"/>
              </a:lnSpc>
              <a:buFontTx/>
              <a:buNone/>
            </a:pPr>
            <a:endParaRPr lang="en-AU" sz="1350"/>
          </a:p>
        </p:txBody>
      </p:sp>
      <p:sp>
        <p:nvSpPr>
          <p:cNvPr id="2" name="TextBox 1">
            <a:extLst>
              <a:ext uri="{FF2B5EF4-FFF2-40B4-BE49-F238E27FC236}">
                <a16:creationId xmlns:a16="http://schemas.microsoft.com/office/drawing/2014/main" id="{EE133AB4-B472-0D55-3843-58E010B1EDE5}"/>
              </a:ext>
            </a:extLst>
          </p:cNvPr>
          <p:cNvSpPr txBox="1"/>
          <p:nvPr/>
        </p:nvSpPr>
        <p:spPr>
          <a:xfrm>
            <a:off x="7585589" y="3792180"/>
            <a:ext cx="2035277" cy="507831"/>
          </a:xfrm>
          <a:prstGeom prst="rect">
            <a:avLst/>
          </a:prstGeom>
          <a:solidFill>
            <a:srgbClr val="FFFF00"/>
          </a:solidFill>
        </p:spPr>
        <p:txBody>
          <a:bodyPr wrap="square" rtlCol="0">
            <a:spAutoFit/>
          </a:bodyPr>
          <a:lstStyle/>
          <a:p>
            <a:r>
              <a:rPr lang="en-US" sz="1350"/>
              <a:t>What is the equity contribution from Enron</a:t>
            </a:r>
          </a:p>
        </p:txBody>
      </p:sp>
      <p:sp>
        <p:nvSpPr>
          <p:cNvPr id="3" name="Slide Number Placeholder 2">
            <a:extLst>
              <a:ext uri="{FF2B5EF4-FFF2-40B4-BE49-F238E27FC236}">
                <a16:creationId xmlns:a16="http://schemas.microsoft.com/office/drawing/2014/main" id="{9735ECCE-0089-6402-FA77-C8A5EEFC50DF}"/>
              </a:ext>
            </a:extLst>
          </p:cNvPr>
          <p:cNvSpPr>
            <a:spLocks noGrp="1"/>
          </p:cNvSpPr>
          <p:nvPr>
            <p:ph type="sldNum" sz="quarter" idx="12"/>
          </p:nvPr>
        </p:nvSpPr>
        <p:spPr/>
        <p:txBody>
          <a:bodyPr/>
          <a:lstStyle/>
          <a:p>
            <a:fld id="{EB241CD2-1E45-42A3-B213-66A034DF9A3B}" type="slidenum">
              <a:rPr lang="en-GB" smtClean="0"/>
              <a:t>177</a:t>
            </a:fld>
            <a:endParaRPr lang="en-GB" dirty="0"/>
          </a:p>
        </p:txBody>
      </p:sp>
    </p:spTree>
    <p:extLst>
      <p:ext uri="{BB962C8B-B14F-4D97-AF65-F5344CB8AC3E}">
        <p14:creationId xmlns:p14="http://schemas.microsoft.com/office/powerpoint/2010/main" val="23292960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BOT/PPA Contract</a:t>
            </a:r>
          </a:p>
        </p:txBody>
      </p:sp>
      <p:sp>
        <p:nvSpPr>
          <p:cNvPr id="130051" name="Rectangle 3"/>
          <p:cNvSpPr>
            <a:spLocks noGrp="1" noChangeArrowheads="1"/>
          </p:cNvSpPr>
          <p:nvPr>
            <p:ph idx="1"/>
          </p:nvPr>
        </p:nvSpPr>
        <p:spPr/>
        <p:txBody>
          <a:bodyPr>
            <a:normAutofit/>
          </a:bodyPr>
          <a:lstStyle/>
          <a:p>
            <a:r>
              <a:rPr lang="en-US"/>
              <a:t>15-year BOT and toll process</a:t>
            </a:r>
          </a:p>
          <a:p>
            <a:r>
              <a:rPr lang="en-US"/>
              <a:t>NAPOCOR (government owned generation company) to supply fuel &amp; take electricity  - no fuel availability risk</a:t>
            </a:r>
          </a:p>
          <a:p>
            <a:r>
              <a:rPr lang="en-US"/>
              <a:t>Capacity fee $21.6/kW/month on available capacity</a:t>
            </a:r>
          </a:p>
          <a:p>
            <a:r>
              <a:rPr lang="en-US"/>
              <a:t>Capacity fee is dollar denominated – no direct foreign exchange risk, overseas a/c</a:t>
            </a:r>
          </a:p>
          <a:p>
            <a:r>
              <a:rPr lang="en-US"/>
              <a:t>O&amp;M fixed fee and energy fee is in Peso - $4.56/kW/Month</a:t>
            </a:r>
          </a:p>
          <a:p>
            <a:r>
              <a:rPr lang="en-US"/>
              <a:t>heat rate penalty &amp; bonuses</a:t>
            </a:r>
          </a:p>
          <a:p>
            <a:r>
              <a:rPr lang="en-US"/>
              <a:t>buy out rights @ NPV capacity fees- late payment, change of BOT law, war, etc.</a:t>
            </a:r>
          </a:p>
          <a:p>
            <a:endParaRPr lang="en-US"/>
          </a:p>
        </p:txBody>
      </p:sp>
      <p:sp>
        <p:nvSpPr>
          <p:cNvPr id="2" name="TextBox 1">
            <a:extLst>
              <a:ext uri="{FF2B5EF4-FFF2-40B4-BE49-F238E27FC236}">
                <a16:creationId xmlns:a16="http://schemas.microsoft.com/office/drawing/2014/main" id="{70A39ED0-C079-6B80-E53D-4F946AF53582}"/>
              </a:ext>
            </a:extLst>
          </p:cNvPr>
          <p:cNvSpPr txBox="1"/>
          <p:nvPr/>
        </p:nvSpPr>
        <p:spPr>
          <a:xfrm>
            <a:off x="2941864" y="4534261"/>
            <a:ext cx="6840747" cy="1200329"/>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Exercise – Compute the payback period with the capacity fee</a:t>
            </a:r>
          </a:p>
          <a:p>
            <a:endParaRPr lang="en-US" dirty="0">
              <a:solidFill>
                <a:schemeClr val="accent6">
                  <a:lumMod val="65000"/>
                  <a:lumOff val="35000"/>
                </a:schemeClr>
              </a:solidFill>
              <a:latin typeface="Arial" panose="020B0604020202020204" pitchFamily="34" charset="0"/>
              <a:cs typeface="Arial" panose="020B0604020202020204" pitchFamily="34" charset="0"/>
            </a:endParaRPr>
          </a:p>
          <a:p>
            <a:r>
              <a:rPr lang="en-US" dirty="0">
                <a:solidFill>
                  <a:schemeClr val="accent6">
                    <a:lumMod val="65000"/>
                    <a:lumOff val="35000"/>
                  </a:schemeClr>
                </a:solidFill>
                <a:latin typeface="Arial" panose="020B0604020202020204" pitchFamily="34" charset="0"/>
                <a:cs typeface="Arial" panose="020B0604020202020204" pitchFamily="34" charset="0"/>
              </a:rPr>
              <a:t>Use the 113 MW from the prior slide</a:t>
            </a:r>
          </a:p>
          <a:p>
            <a:r>
              <a:rPr lang="en-US" dirty="0">
                <a:solidFill>
                  <a:schemeClr val="accent6">
                    <a:lumMod val="65000"/>
                    <a:lumOff val="35000"/>
                  </a:schemeClr>
                </a:solidFill>
                <a:latin typeface="Arial" panose="020B0604020202020204" pitchFamily="34" charset="0"/>
                <a:cs typeface="Arial" panose="020B0604020202020204" pitchFamily="34" charset="0"/>
              </a:rPr>
              <a:t>Use the 142 million from the sources and uses slide</a:t>
            </a:r>
          </a:p>
        </p:txBody>
      </p:sp>
      <p:sp>
        <p:nvSpPr>
          <p:cNvPr id="3" name="Slide Number Placeholder 2">
            <a:extLst>
              <a:ext uri="{FF2B5EF4-FFF2-40B4-BE49-F238E27FC236}">
                <a16:creationId xmlns:a16="http://schemas.microsoft.com/office/drawing/2014/main" id="{0495C812-E9DA-671C-02CC-6124B53237A4}"/>
              </a:ext>
            </a:extLst>
          </p:cNvPr>
          <p:cNvSpPr>
            <a:spLocks noGrp="1"/>
          </p:cNvSpPr>
          <p:nvPr>
            <p:ph type="sldNum" sz="quarter" idx="12"/>
          </p:nvPr>
        </p:nvSpPr>
        <p:spPr/>
        <p:txBody>
          <a:bodyPr/>
          <a:lstStyle/>
          <a:p>
            <a:fld id="{EB241CD2-1E45-42A3-B213-66A034DF9A3B}" type="slidenum">
              <a:rPr lang="en-GB" smtClean="0"/>
              <a:t>178</a:t>
            </a:fld>
            <a:endParaRPr lang="en-GB" dirty="0"/>
          </a:p>
        </p:txBody>
      </p:sp>
    </p:spTree>
    <p:extLst>
      <p:ext uri="{BB962C8B-B14F-4D97-AF65-F5344CB8AC3E}">
        <p14:creationId xmlns:p14="http://schemas.microsoft.com/office/powerpoint/2010/main" val="42279124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56057" y="366495"/>
            <a:ext cx="9223091" cy="490537"/>
          </a:xfrm>
        </p:spPr>
        <p:txBody>
          <a:bodyPr>
            <a:normAutofit fontScale="90000"/>
          </a:bodyPr>
          <a:lstStyle/>
          <a:p>
            <a:r>
              <a:rPr lang="en-US" altLang="en-US" dirty="0"/>
              <a:t>Problems with Capacity Contracts - Philippines IPP Contracts</a:t>
            </a:r>
          </a:p>
        </p:txBody>
      </p:sp>
      <p:pic>
        <p:nvPicPr>
          <p:cNvPr id="1607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0" y="2225913"/>
            <a:ext cx="3245942" cy="2310507"/>
          </a:xfrm>
          <a:noFill/>
        </p:spPr>
      </p:pic>
      <p:sp>
        <p:nvSpPr>
          <p:cNvPr id="160772" name="TextBox 3"/>
          <p:cNvSpPr txBox="1">
            <a:spLocks noChangeArrowheads="1"/>
          </p:cNvSpPr>
          <p:nvPr/>
        </p:nvSpPr>
        <p:spPr bwMode="auto">
          <a:xfrm>
            <a:off x="9513968" y="1412766"/>
            <a:ext cx="108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a:t>Reserve Margin is about 155%</a:t>
            </a:r>
          </a:p>
        </p:txBody>
      </p:sp>
      <p:cxnSp>
        <p:nvCxnSpPr>
          <p:cNvPr id="160773" name="Straight Arrow Connector 5"/>
          <p:cNvCxnSpPr>
            <a:cxnSpLocks noChangeShapeType="1"/>
          </p:cNvCxnSpPr>
          <p:nvPr/>
        </p:nvCxnSpPr>
        <p:spPr bwMode="auto">
          <a:xfrm rot="5400000">
            <a:off x="9136248" y="1849954"/>
            <a:ext cx="685800" cy="628650"/>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4" name="TextBox 6"/>
          <p:cNvSpPr txBox="1">
            <a:spLocks noChangeArrowheads="1"/>
          </p:cNvSpPr>
          <p:nvPr/>
        </p:nvSpPr>
        <p:spPr bwMode="auto">
          <a:xfrm>
            <a:off x="9753600" y="2569320"/>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a:t>Estimated Growth – 9.2%</a:t>
            </a:r>
          </a:p>
        </p:txBody>
      </p:sp>
      <p:cxnSp>
        <p:nvCxnSpPr>
          <p:cNvPr id="160775" name="Straight Arrow Connector 8"/>
          <p:cNvCxnSpPr>
            <a:cxnSpLocks noChangeShapeType="1"/>
          </p:cNvCxnSpPr>
          <p:nvPr/>
        </p:nvCxnSpPr>
        <p:spPr bwMode="auto">
          <a:xfrm flipH="1">
            <a:off x="9169611" y="2603766"/>
            <a:ext cx="583990" cy="312026"/>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6" name="TextBox 9"/>
          <p:cNvSpPr txBox="1">
            <a:spLocks noChangeArrowheads="1"/>
          </p:cNvSpPr>
          <p:nvPr/>
        </p:nvSpPr>
        <p:spPr bwMode="auto">
          <a:xfrm>
            <a:off x="9753600" y="3511800"/>
            <a:ext cx="8001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a:t>Actual Growth – 3%</a:t>
            </a:r>
          </a:p>
        </p:txBody>
      </p:sp>
      <p:cxnSp>
        <p:nvCxnSpPr>
          <p:cNvPr id="160777" name="Straight Arrow Connector 11"/>
          <p:cNvCxnSpPr>
            <a:cxnSpLocks noChangeShapeType="1"/>
          </p:cNvCxnSpPr>
          <p:nvPr/>
        </p:nvCxnSpPr>
        <p:spPr bwMode="auto">
          <a:xfrm flipH="1" flipV="1">
            <a:off x="9164823" y="3536723"/>
            <a:ext cx="698290" cy="332303"/>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6E8AAC26-8051-8A40-FC6C-817B4AE0645B}"/>
              </a:ext>
            </a:extLst>
          </p:cNvPr>
          <p:cNvPicPr>
            <a:picLocks noChangeAspect="1"/>
          </p:cNvPicPr>
          <p:nvPr/>
        </p:nvPicPr>
        <p:blipFill>
          <a:blip r:embed="rId3"/>
          <a:stretch>
            <a:fillRect/>
          </a:stretch>
        </p:blipFill>
        <p:spPr>
          <a:xfrm>
            <a:off x="573533" y="1907516"/>
            <a:ext cx="5070936" cy="3042967"/>
          </a:xfrm>
          <a:prstGeom prst="rect">
            <a:avLst/>
          </a:prstGeom>
        </p:spPr>
      </p:pic>
      <p:sp>
        <p:nvSpPr>
          <p:cNvPr id="2" name="Slide Number Placeholder 1">
            <a:extLst>
              <a:ext uri="{FF2B5EF4-FFF2-40B4-BE49-F238E27FC236}">
                <a16:creationId xmlns:a16="http://schemas.microsoft.com/office/drawing/2014/main" id="{4D8C0072-273F-AAAB-2026-67925F35FB9F}"/>
              </a:ext>
            </a:extLst>
          </p:cNvPr>
          <p:cNvSpPr>
            <a:spLocks noGrp="1"/>
          </p:cNvSpPr>
          <p:nvPr>
            <p:ph type="sldNum" sz="quarter" idx="12"/>
          </p:nvPr>
        </p:nvSpPr>
        <p:spPr/>
        <p:txBody>
          <a:bodyPr/>
          <a:lstStyle/>
          <a:p>
            <a:fld id="{EB241CD2-1E45-42A3-B213-66A034DF9A3B}" type="slidenum">
              <a:rPr lang="en-GB" smtClean="0"/>
              <a:t>179</a:t>
            </a:fld>
            <a:endParaRPr lang="en-GB" dirty="0"/>
          </a:p>
        </p:txBody>
      </p:sp>
    </p:spTree>
    <p:extLst>
      <p:ext uri="{BB962C8B-B14F-4D97-AF65-F5344CB8AC3E}">
        <p14:creationId xmlns:p14="http://schemas.microsoft.com/office/powerpoint/2010/main" val="131195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p:txBody>
          <a:bodyPr>
            <a:normAutofit fontScale="90000"/>
          </a:bodyPr>
          <a:lstStyle/>
          <a:p>
            <a:r>
              <a:rPr lang="en-US"/>
              <a:t>Any Investment has at Minimum Three Things and a Rate of Return</a:t>
            </a:r>
          </a:p>
        </p:txBody>
      </p:sp>
      <p:sp>
        <p:nvSpPr>
          <p:cNvPr id="5" name="Oval 4">
            <a:extLst>
              <a:ext uri="{FF2B5EF4-FFF2-40B4-BE49-F238E27FC236}">
                <a16:creationId xmlns:a16="http://schemas.microsoft.com/office/drawing/2014/main" id="{714CE1D8-54BA-8B0C-C552-8387B635A720}"/>
              </a:ext>
            </a:extLst>
          </p:cNvPr>
          <p:cNvSpPr/>
          <p:nvPr/>
        </p:nvSpPr>
        <p:spPr bwMode="auto">
          <a:xfrm>
            <a:off x="5360231" y="3413056"/>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Return on Investment from Cash Flow versus Capital Expenditure</a:t>
            </a:r>
          </a:p>
        </p:txBody>
      </p:sp>
      <p:sp>
        <p:nvSpPr>
          <p:cNvPr id="6" name="Oval 5">
            <a:extLst>
              <a:ext uri="{FF2B5EF4-FFF2-40B4-BE49-F238E27FC236}">
                <a16:creationId xmlns:a16="http://schemas.microsoft.com/office/drawing/2014/main" id="{2C96DB3A-A9EC-C1C4-E9C2-E9A0CF982061}"/>
              </a:ext>
            </a:extLst>
          </p:cNvPr>
          <p:cNvSpPr/>
          <p:nvPr/>
        </p:nvSpPr>
        <p:spPr bwMode="auto">
          <a:xfrm>
            <a:off x="5360231" y="1890198"/>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a:solidFill>
                <a:schemeClr val="bg1">
                  <a:lumMod val="95000"/>
                </a:schemeClr>
              </a:solidFill>
              <a:latin typeface="Arial" pitchFamily="34" charset="0"/>
            </a:endParaRPr>
          </a:p>
          <a:p>
            <a:pPr algn="ctr" eaLnBrk="0" fontAlgn="base" hangingPunct="0">
              <a:spcBef>
                <a:spcPct val="0"/>
              </a:spcBef>
              <a:spcAft>
                <a:spcPct val="0"/>
              </a:spcAft>
            </a:pPr>
            <a:r>
              <a:rPr lang="en-029" sz="900">
                <a:solidFill>
                  <a:schemeClr val="bg1">
                    <a:lumMod val="95000"/>
                  </a:schemeClr>
                </a:solidFill>
                <a:latin typeface="Arial" pitchFamily="34" charset="0"/>
              </a:rPr>
              <a:t>Revenues</a:t>
            </a:r>
            <a:r>
              <a:rPr lang="en-US" sz="90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a:off x="6042746" y="2851500"/>
            <a:ext cx="0" cy="56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2856272" y="3413056"/>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a:solidFill>
                <a:schemeClr val="bg1">
                  <a:lumMod val="95000"/>
                </a:schemeClr>
              </a:solidFill>
              <a:latin typeface="Arial" pitchFamily="34" charset="0"/>
            </a:endParaRPr>
          </a:p>
          <a:p>
            <a:pPr algn="ctr" eaLnBrk="0" fontAlgn="base" hangingPunct="0">
              <a:spcBef>
                <a:spcPct val="0"/>
              </a:spcBef>
              <a:spcAft>
                <a:spcPct val="0"/>
              </a:spcAft>
            </a:pPr>
            <a:r>
              <a:rPr lang="en-US" sz="90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4221302" y="3893707"/>
            <a:ext cx="1138930" cy="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7864191" y="3422470"/>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a:solidFill>
                <a:schemeClr val="bg1">
                  <a:lumMod val="95000"/>
                </a:schemeClr>
              </a:solidFill>
              <a:latin typeface="Arial" pitchFamily="34" charset="0"/>
            </a:endParaRPr>
          </a:p>
          <a:p>
            <a:pPr algn="ctr" eaLnBrk="0" fontAlgn="base" hangingPunct="0">
              <a:spcBef>
                <a:spcPct val="0"/>
              </a:spcBef>
              <a:spcAft>
                <a:spcPct val="0"/>
              </a:spcAft>
            </a:pPr>
            <a:r>
              <a:rPr lang="en-US" sz="90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flipV="1">
            <a:off x="6725262" y="3893707"/>
            <a:ext cx="1138930" cy="941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5F7CDA-C68B-3B27-1394-0C34D6D54068}"/>
              </a:ext>
            </a:extLst>
          </p:cNvPr>
          <p:cNvSpPr txBox="1"/>
          <p:nvPr/>
        </p:nvSpPr>
        <p:spPr>
          <a:xfrm>
            <a:off x="3595993" y="4864423"/>
            <a:ext cx="5296711" cy="300082"/>
          </a:xfrm>
          <a:prstGeom prst="rect">
            <a:avLst/>
          </a:prstGeom>
          <a:solidFill>
            <a:srgbClr val="FFFF00"/>
          </a:solidFill>
        </p:spPr>
        <p:txBody>
          <a:bodyPr wrap="square" rtlCol="0">
            <a:spAutoFit/>
          </a:bodyPr>
          <a:lstStyle/>
          <a:p>
            <a:r>
              <a:rPr lang="en-US" sz="1350"/>
              <a:t>Project IRR, Unlevered Pre-tax IRR, Ungeared IRR, Pre-tax Project IRR</a:t>
            </a:r>
          </a:p>
        </p:txBody>
      </p:sp>
      <p:sp>
        <p:nvSpPr>
          <p:cNvPr id="3" name="Slide Number Placeholder 2">
            <a:extLst>
              <a:ext uri="{FF2B5EF4-FFF2-40B4-BE49-F238E27FC236}">
                <a16:creationId xmlns:a16="http://schemas.microsoft.com/office/drawing/2014/main" id="{2E28D59D-151F-BC21-6008-9BA56E70467A}"/>
              </a:ext>
            </a:extLst>
          </p:cNvPr>
          <p:cNvSpPr>
            <a:spLocks noGrp="1"/>
          </p:cNvSpPr>
          <p:nvPr>
            <p:ph type="sldNum" sz="quarter" idx="12"/>
          </p:nvPr>
        </p:nvSpPr>
        <p:spPr/>
        <p:txBody>
          <a:bodyPr/>
          <a:lstStyle/>
          <a:p>
            <a:fld id="{EB241CD2-1E45-42A3-B213-66A034DF9A3B}" type="slidenum">
              <a:rPr lang="en-GB" smtClean="0"/>
              <a:t>18</a:t>
            </a:fld>
            <a:endParaRPr lang="en-GB" dirty="0"/>
          </a:p>
        </p:txBody>
      </p:sp>
    </p:spTree>
    <p:extLst>
      <p:ext uri="{BB962C8B-B14F-4D97-AF65-F5344CB8AC3E}">
        <p14:creationId xmlns:p14="http://schemas.microsoft.com/office/powerpoint/2010/main" val="392604853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680D-4FD5-8CE6-A19E-B97709C21914}"/>
              </a:ext>
            </a:extLst>
          </p:cNvPr>
          <p:cNvSpPr>
            <a:spLocks noGrp="1"/>
          </p:cNvSpPr>
          <p:nvPr>
            <p:ph type="title"/>
          </p:nvPr>
        </p:nvSpPr>
        <p:spPr/>
        <p:txBody>
          <a:bodyPr/>
          <a:lstStyle/>
          <a:p>
            <a:r>
              <a:rPr lang="en-US"/>
              <a:t>Where did Rebecca Mark Get her MBA</a:t>
            </a:r>
          </a:p>
        </p:txBody>
      </p:sp>
      <p:sp>
        <p:nvSpPr>
          <p:cNvPr id="3" name="Text Placeholder 2">
            <a:extLst>
              <a:ext uri="{FF2B5EF4-FFF2-40B4-BE49-F238E27FC236}">
                <a16:creationId xmlns:a16="http://schemas.microsoft.com/office/drawing/2014/main" id="{4376DA6E-81FF-85AE-626C-230EBC109D8A}"/>
              </a:ext>
            </a:extLst>
          </p:cNvPr>
          <p:cNvSpPr>
            <a:spLocks noGrp="1"/>
          </p:cNvSpPr>
          <p:nvPr>
            <p:ph idx="1"/>
          </p:nvPr>
        </p:nvSpPr>
        <p:spPr/>
        <p:txBody>
          <a:bodyPr>
            <a:normAutofit/>
          </a:bodyPr>
          <a:lstStyle/>
          <a:p>
            <a:pPr algn="l"/>
            <a:r>
              <a:rPr lang="en-US" sz="1800"/>
              <a:t>As they inched along the traffic jam of Bombay taxi cabs on Marine Drive, Rebecca Mark and Joe Sutton reflected upon the intense negotiation efforts of the past year and what had been accomplished. Their company, Enron Development Corporation, EDC, the development arm of the Enron Corporation, had been attempting entry into the potentially huge Indian market. EDC was headed  by </a:t>
            </a:r>
            <a:r>
              <a:rPr lang="en-US" sz="1800" b="1"/>
              <a:t>Rebecca Mark, its youthful, energetic president and CEO</a:t>
            </a:r>
            <a:r>
              <a:rPr lang="en-US" sz="1800"/>
              <a:t>. She summed up her philosophy and mission:</a:t>
            </a:r>
          </a:p>
          <a:p>
            <a:pPr algn="l"/>
            <a:r>
              <a:rPr lang="en-US" sz="1800"/>
              <a:t>We are a very eclectic bunch with some ex-military people and some ex-entrepreneurs. We are brought together with a certain amount of </a:t>
            </a:r>
            <a:r>
              <a:rPr lang="en-US" sz="1800" b="1"/>
              <a:t>missionary zeal</a:t>
            </a:r>
            <a:r>
              <a:rPr lang="en-US" sz="1800"/>
              <a:t> which I think you have to have in this business. It demands so much of you all the time that you really have to believe in what you are doing. I think for us that </a:t>
            </a:r>
            <a:r>
              <a:rPr lang="en-US" sz="1800" b="1"/>
              <a:t>missionary zeal</a:t>
            </a:r>
            <a:r>
              <a:rPr lang="en-US" sz="1800"/>
              <a:t> has three parts – first, that these projects are </a:t>
            </a:r>
            <a:r>
              <a:rPr lang="en-US" sz="1800" b="1"/>
              <a:t>good for the country</a:t>
            </a:r>
            <a:r>
              <a:rPr lang="en-US" sz="1800"/>
              <a:t>. They get the economy moving by bringing in power and they bring in investment. Second, these plants are environmentally safe and without equal when you consider other options of coal or nuclear power. Third, </a:t>
            </a:r>
            <a:r>
              <a:rPr lang="en-US" sz="1800" b="1"/>
              <a:t>we are brining a market mentality and spreading the privatization gospel in countries that desperately need this kind of thinking.</a:t>
            </a:r>
            <a:r>
              <a:rPr lang="en-US" sz="1800"/>
              <a:t> We are in the business of doing deals. This deal mentality is central to what we do. It’s never a question of finding deals but of finding the kind of deals we like to do. We like to be pioneers.</a:t>
            </a:r>
          </a:p>
          <a:p>
            <a:pPr algn="l"/>
            <a:endParaRPr lang="en-US" sz="1800"/>
          </a:p>
          <a:p>
            <a:pPr algn="l"/>
            <a:endParaRPr lang="en-US" sz="1800"/>
          </a:p>
          <a:p>
            <a:pPr algn="l"/>
            <a:endParaRPr lang="en-US" sz="1800"/>
          </a:p>
        </p:txBody>
      </p:sp>
      <p:sp>
        <p:nvSpPr>
          <p:cNvPr id="4" name="Slide Number Placeholder 3">
            <a:extLst>
              <a:ext uri="{FF2B5EF4-FFF2-40B4-BE49-F238E27FC236}">
                <a16:creationId xmlns:a16="http://schemas.microsoft.com/office/drawing/2014/main" id="{8E0D0B45-724F-2C83-94F5-9FED1A0AA3EE}"/>
              </a:ext>
            </a:extLst>
          </p:cNvPr>
          <p:cNvSpPr>
            <a:spLocks noGrp="1"/>
          </p:cNvSpPr>
          <p:nvPr>
            <p:ph type="sldNum" sz="quarter" idx="12"/>
          </p:nvPr>
        </p:nvSpPr>
        <p:spPr/>
        <p:txBody>
          <a:bodyPr/>
          <a:lstStyle/>
          <a:p>
            <a:fld id="{EB241CD2-1E45-42A3-B213-66A034DF9A3B}" type="slidenum">
              <a:rPr lang="en-GB" smtClean="0"/>
              <a:t>180</a:t>
            </a:fld>
            <a:endParaRPr lang="en-GB" dirty="0"/>
          </a:p>
        </p:txBody>
      </p:sp>
    </p:spTree>
    <p:extLst>
      <p:ext uri="{BB962C8B-B14F-4D97-AF65-F5344CB8AC3E}">
        <p14:creationId xmlns:p14="http://schemas.microsoft.com/office/powerpoint/2010/main" val="21865547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en-US" altLang="en-US"/>
              <a:t>Structure of Dabhol PPA Contract</a:t>
            </a:r>
          </a:p>
        </p:txBody>
      </p:sp>
      <p:sp>
        <p:nvSpPr>
          <p:cNvPr id="211971" name="Rectangle 3"/>
          <p:cNvSpPr>
            <a:spLocks noGrp="1" noChangeArrowheads="1"/>
          </p:cNvSpPr>
          <p:nvPr>
            <p:ph idx="1"/>
          </p:nvPr>
        </p:nvSpPr>
        <p:spPr/>
        <p:txBody>
          <a:bodyPr/>
          <a:lstStyle/>
          <a:p>
            <a:r>
              <a:rPr lang="en-US" altLang="en-US" dirty="0"/>
              <a:t>PPA Contracts can transfer all demand and fuel cost risk.  The </a:t>
            </a:r>
            <a:r>
              <a:rPr lang="en-US" altLang="en-US" dirty="0" err="1"/>
              <a:t>Dabhol</a:t>
            </a:r>
            <a:r>
              <a:rPr lang="en-US" altLang="en-US" dirty="0"/>
              <a:t> PPA contract is illustrated below</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pic>
        <p:nvPicPr>
          <p:cNvPr id="2119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43" y="2014539"/>
            <a:ext cx="9118514" cy="377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
        <p:nvSpPr>
          <p:cNvPr id="2" name="Slide Number Placeholder 1">
            <a:extLst>
              <a:ext uri="{FF2B5EF4-FFF2-40B4-BE49-F238E27FC236}">
                <a16:creationId xmlns:a16="http://schemas.microsoft.com/office/drawing/2014/main" id="{BFB8B872-251B-0614-4DD5-5C82B3167822}"/>
              </a:ext>
            </a:extLst>
          </p:cNvPr>
          <p:cNvSpPr>
            <a:spLocks noGrp="1"/>
          </p:cNvSpPr>
          <p:nvPr>
            <p:ph type="sldNum" sz="quarter" idx="12"/>
          </p:nvPr>
        </p:nvSpPr>
        <p:spPr/>
        <p:txBody>
          <a:bodyPr/>
          <a:lstStyle/>
          <a:p>
            <a:fld id="{EB241CD2-1E45-42A3-B213-66A034DF9A3B}" type="slidenum">
              <a:rPr lang="en-GB" smtClean="0"/>
              <a:t>181</a:t>
            </a:fld>
            <a:endParaRPr lang="en-GB" dirty="0"/>
          </a:p>
        </p:txBody>
      </p:sp>
    </p:spTree>
    <p:extLst>
      <p:ext uri="{BB962C8B-B14F-4D97-AF65-F5344CB8AC3E}">
        <p14:creationId xmlns:p14="http://schemas.microsoft.com/office/powerpoint/2010/main" val="21053932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Dabhol Plant</a:t>
            </a:r>
          </a:p>
        </p:txBody>
      </p:sp>
      <p:pic>
        <p:nvPicPr>
          <p:cNvPr id="108548" name="Picture 53"/>
          <p:cNvPicPr>
            <a:picLocks noGrp="1" noChangeAspect="1" noChangeArrowheads="1"/>
          </p:cNvPicPr>
          <p:nvPr>
            <p:ph idx="1"/>
          </p:nvPr>
        </p:nvPicPr>
        <p:blipFill>
          <a:blip r:embed="rId2" cstate="print"/>
          <a:stretch>
            <a:fillRect/>
          </a:stretch>
        </p:blipFill>
        <p:spPr>
          <a:xfrm>
            <a:off x="4928598" y="1465465"/>
            <a:ext cx="5993856" cy="3573260"/>
          </a:xfrm>
          <a:noFill/>
        </p:spPr>
      </p:pic>
      <p:sp>
        <p:nvSpPr>
          <p:cNvPr id="108547" name="Rectangle 3"/>
          <p:cNvSpPr>
            <a:spLocks noGrp="1" noChangeArrowheads="1"/>
          </p:cNvSpPr>
          <p:nvPr>
            <p:ph type="body" sz="half" idx="4294967295"/>
          </p:nvPr>
        </p:nvSpPr>
        <p:spPr>
          <a:xfrm>
            <a:off x="409575" y="1090613"/>
            <a:ext cx="3810000" cy="4438650"/>
          </a:xfrm>
        </p:spPr>
        <p:txBody>
          <a:bodyPr>
            <a:normAutofit/>
          </a:bodyPr>
          <a:lstStyle/>
          <a:p>
            <a:r>
              <a:rPr lang="en-US" sz="1800" dirty="0"/>
              <a:t>Project Included </a:t>
            </a:r>
          </a:p>
          <a:p>
            <a:pPr lvl="1"/>
            <a:r>
              <a:rPr lang="en-US" sz="1600" dirty="0"/>
              <a:t>Largest Independent Power Producer – 695 MW + 1,320 MW or 2,015 MW.  22.4% of Capacity of Maharashtra</a:t>
            </a:r>
          </a:p>
          <a:p>
            <a:pPr lvl="1"/>
            <a:r>
              <a:rPr lang="en-US" sz="1600" dirty="0"/>
              <a:t>LNG Re-gasification Plant</a:t>
            </a:r>
          </a:p>
          <a:p>
            <a:pPr lvl="1"/>
            <a:r>
              <a:rPr lang="en-US" sz="1600" dirty="0"/>
              <a:t>LNG Tanker to access supplies in Qatar</a:t>
            </a:r>
          </a:p>
          <a:p>
            <a:pPr lvl="1"/>
            <a:r>
              <a:rPr lang="en-US" sz="1600" dirty="0"/>
              <a:t>85% Debt and 15% Equity</a:t>
            </a:r>
          </a:p>
          <a:p>
            <a:pPr lvl="1"/>
            <a:r>
              <a:rPr lang="en-US" sz="1600" dirty="0"/>
              <a:t>Equity</a:t>
            </a:r>
          </a:p>
          <a:p>
            <a:pPr lvl="2"/>
            <a:r>
              <a:rPr lang="en-US" sz="1400" dirty="0"/>
              <a:t>Enron 65%</a:t>
            </a:r>
          </a:p>
          <a:p>
            <a:pPr lvl="2"/>
            <a:r>
              <a:rPr lang="en-US" sz="1400" dirty="0"/>
              <a:t>Bechtel</a:t>
            </a:r>
          </a:p>
          <a:p>
            <a:pPr lvl="2"/>
            <a:r>
              <a:rPr lang="en-US" sz="1400" dirty="0"/>
              <a:t>GE</a:t>
            </a:r>
          </a:p>
          <a:p>
            <a:pPr lvl="1"/>
            <a:r>
              <a:rPr lang="en-US" sz="1600" dirty="0"/>
              <a:t>Enron Net Income $465 Million</a:t>
            </a:r>
          </a:p>
          <a:p>
            <a:pPr lvl="1"/>
            <a:r>
              <a:rPr lang="en-US" sz="1600" dirty="0"/>
              <a:t>Enron Assets (1993): $12 Billion</a:t>
            </a:r>
          </a:p>
          <a:p>
            <a:pPr lvl="1"/>
            <a:r>
              <a:rPr lang="en-US" sz="1600" dirty="0"/>
              <a:t>Enron Equity (1993): $3.5 Billion</a:t>
            </a:r>
          </a:p>
        </p:txBody>
      </p:sp>
      <p:sp>
        <p:nvSpPr>
          <p:cNvPr id="2" name="Slide Number Placeholder 1">
            <a:extLst>
              <a:ext uri="{FF2B5EF4-FFF2-40B4-BE49-F238E27FC236}">
                <a16:creationId xmlns:a16="http://schemas.microsoft.com/office/drawing/2014/main" id="{7ECA4E52-FE17-31A7-C927-0DBD230CB8FE}"/>
              </a:ext>
            </a:extLst>
          </p:cNvPr>
          <p:cNvSpPr>
            <a:spLocks noGrp="1"/>
          </p:cNvSpPr>
          <p:nvPr>
            <p:ph type="sldNum" sz="quarter" idx="12"/>
          </p:nvPr>
        </p:nvSpPr>
        <p:spPr/>
        <p:txBody>
          <a:bodyPr/>
          <a:lstStyle/>
          <a:p>
            <a:fld id="{EB241CD2-1E45-42A3-B213-66A034DF9A3B}" type="slidenum">
              <a:rPr lang="en-GB" smtClean="0"/>
              <a:t>182</a:t>
            </a:fld>
            <a:endParaRPr lang="en-GB" dirty="0"/>
          </a:p>
        </p:txBody>
      </p:sp>
    </p:spTree>
    <p:extLst>
      <p:ext uri="{BB962C8B-B14F-4D97-AF65-F5344CB8AC3E}">
        <p14:creationId xmlns:p14="http://schemas.microsoft.com/office/powerpoint/2010/main" val="6585064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4038600" y="1143000"/>
            <a:ext cx="1752600" cy="685800"/>
          </a:xfrm>
          <a:prstGeom prst="rect">
            <a:avLst/>
          </a:prstGeom>
          <a:noFill/>
          <a:ln w="12700">
            <a:solidFill>
              <a:schemeClr val="tx1"/>
            </a:solidFill>
            <a:miter lim="800000"/>
            <a:headEnd/>
            <a:tailEnd/>
          </a:ln>
        </p:spPr>
        <p:txBody>
          <a:bodyPr wrap="none" anchor="ctr"/>
          <a:lstStyle/>
          <a:p>
            <a:r>
              <a:rPr lang="en-AU" b="1">
                <a:latin typeface="Times New Roman" pitchFamily="18" charset="0"/>
              </a:rPr>
              <a:t>Government</a:t>
            </a:r>
          </a:p>
          <a:p>
            <a:r>
              <a:rPr lang="en-AU" b="1">
                <a:latin typeface="Times New Roman" pitchFamily="18" charset="0"/>
              </a:rPr>
              <a:t>of Maharashtra</a:t>
            </a:r>
          </a:p>
        </p:txBody>
      </p:sp>
      <p:sp>
        <p:nvSpPr>
          <p:cNvPr id="112643" name="Rectangle 3"/>
          <p:cNvSpPr>
            <a:spLocks noChangeArrowheads="1"/>
          </p:cNvSpPr>
          <p:nvPr/>
        </p:nvSpPr>
        <p:spPr bwMode="auto">
          <a:xfrm>
            <a:off x="8077200" y="4038600"/>
            <a:ext cx="1905000" cy="381000"/>
          </a:xfrm>
          <a:prstGeom prst="rect">
            <a:avLst/>
          </a:prstGeom>
          <a:noFill/>
          <a:ln w="12700">
            <a:solidFill>
              <a:schemeClr val="tx1"/>
            </a:solidFill>
            <a:miter lim="800000"/>
            <a:headEnd/>
            <a:tailEnd/>
          </a:ln>
        </p:spPr>
        <p:txBody>
          <a:bodyPr wrap="none" anchor="ctr"/>
          <a:lstStyle/>
          <a:p>
            <a:r>
              <a:rPr lang="en-AU" sz="2000" b="1">
                <a:latin typeface="Times New Roman" pitchFamily="18" charset="0"/>
              </a:rPr>
              <a:t>Lending Banks</a:t>
            </a:r>
          </a:p>
        </p:txBody>
      </p:sp>
      <p:sp>
        <p:nvSpPr>
          <p:cNvPr id="112644" name="Rectangle 4"/>
          <p:cNvSpPr>
            <a:spLocks noChangeArrowheads="1"/>
          </p:cNvSpPr>
          <p:nvPr/>
        </p:nvSpPr>
        <p:spPr bwMode="auto">
          <a:xfrm>
            <a:off x="4724400" y="4800600"/>
            <a:ext cx="1371600" cy="1219200"/>
          </a:xfrm>
          <a:prstGeom prst="rect">
            <a:avLst/>
          </a:prstGeom>
          <a:noFill/>
          <a:ln w="76200" cmpd="tri">
            <a:solidFill>
              <a:schemeClr val="tx1"/>
            </a:solidFill>
            <a:miter lim="800000"/>
            <a:headEnd/>
            <a:tailEnd/>
          </a:ln>
        </p:spPr>
        <p:txBody>
          <a:bodyPr wrap="none" anchor="ctr"/>
          <a:lstStyle/>
          <a:p>
            <a:r>
              <a:rPr lang="en-AU" sz="2400" b="1">
                <a:latin typeface="Times New Roman" pitchFamily="18" charset="0"/>
              </a:rPr>
              <a:t>Dabhol</a:t>
            </a:r>
          </a:p>
          <a:p>
            <a:r>
              <a:rPr lang="en-AU" sz="2400" b="1">
                <a:latin typeface="Times New Roman" pitchFamily="18" charset="0"/>
              </a:rPr>
              <a:t>Power</a:t>
            </a:r>
          </a:p>
          <a:p>
            <a:r>
              <a:rPr lang="en-AU" sz="2400" b="1">
                <a:latin typeface="Times New Roman" pitchFamily="18" charset="0"/>
              </a:rPr>
              <a:t>Corp</a:t>
            </a:r>
          </a:p>
        </p:txBody>
      </p:sp>
      <p:sp>
        <p:nvSpPr>
          <p:cNvPr id="112645" name="Rectangle 5"/>
          <p:cNvSpPr>
            <a:spLocks noChangeArrowheads="1"/>
          </p:cNvSpPr>
          <p:nvPr/>
        </p:nvSpPr>
        <p:spPr bwMode="auto">
          <a:xfrm>
            <a:off x="5181600" y="2438400"/>
            <a:ext cx="1371600" cy="1143000"/>
          </a:xfrm>
          <a:prstGeom prst="rect">
            <a:avLst/>
          </a:prstGeom>
          <a:noFill/>
          <a:ln w="12700">
            <a:solidFill>
              <a:schemeClr val="tx1"/>
            </a:solidFill>
            <a:miter lim="800000"/>
            <a:headEnd/>
            <a:tailEnd/>
          </a:ln>
        </p:spPr>
        <p:txBody>
          <a:bodyPr wrap="none" anchor="ctr"/>
          <a:lstStyle/>
          <a:p>
            <a:r>
              <a:rPr lang="en-AU" b="1">
                <a:latin typeface="Times New Roman" pitchFamily="18" charset="0"/>
              </a:rPr>
              <a:t>Maharashtra</a:t>
            </a:r>
          </a:p>
          <a:p>
            <a:r>
              <a:rPr lang="en-AU" b="1">
                <a:latin typeface="Times New Roman" pitchFamily="18" charset="0"/>
              </a:rPr>
              <a:t>State </a:t>
            </a:r>
          </a:p>
          <a:p>
            <a:r>
              <a:rPr lang="en-AU" b="1">
                <a:latin typeface="Times New Roman" pitchFamily="18" charset="0"/>
              </a:rPr>
              <a:t>Electricity </a:t>
            </a:r>
          </a:p>
          <a:p>
            <a:r>
              <a:rPr lang="en-AU" b="1">
                <a:latin typeface="Times New Roman" pitchFamily="18" charset="0"/>
              </a:rPr>
              <a:t>Board</a:t>
            </a:r>
          </a:p>
        </p:txBody>
      </p:sp>
      <p:sp>
        <p:nvSpPr>
          <p:cNvPr id="112646" name="Text Box 6"/>
          <p:cNvSpPr txBox="1">
            <a:spLocks noChangeArrowheads="1"/>
          </p:cNvSpPr>
          <p:nvPr/>
        </p:nvSpPr>
        <p:spPr bwMode="auto">
          <a:xfrm>
            <a:off x="3810000" y="1828801"/>
            <a:ext cx="1111250" cy="581025"/>
          </a:xfrm>
          <a:prstGeom prst="rect">
            <a:avLst/>
          </a:prstGeom>
          <a:noFill/>
          <a:ln w="12700">
            <a:noFill/>
            <a:miter lim="800000"/>
            <a:headEnd/>
            <a:tailEnd/>
          </a:ln>
        </p:spPr>
        <p:txBody>
          <a:bodyPr wrap="none">
            <a:spAutoFit/>
          </a:bodyPr>
          <a:lstStyle/>
          <a:p>
            <a:pPr algn="r"/>
            <a:r>
              <a:rPr lang="en-AU" sz="1600" b="1">
                <a:latin typeface="Times New Roman" pitchFamily="18" charset="0"/>
              </a:rPr>
              <a:t>Full</a:t>
            </a:r>
          </a:p>
          <a:p>
            <a:pPr algn="r"/>
            <a:r>
              <a:rPr lang="en-AU" sz="1600" b="1">
                <a:latin typeface="Times New Roman" pitchFamily="18" charset="0"/>
              </a:rPr>
              <a:t>Guarantee</a:t>
            </a:r>
          </a:p>
        </p:txBody>
      </p:sp>
      <p:sp>
        <p:nvSpPr>
          <p:cNvPr id="112647" name="Oval 7"/>
          <p:cNvSpPr>
            <a:spLocks noChangeArrowheads="1"/>
          </p:cNvSpPr>
          <p:nvPr/>
        </p:nvSpPr>
        <p:spPr bwMode="auto">
          <a:xfrm>
            <a:off x="4572000" y="3886200"/>
            <a:ext cx="685800" cy="533400"/>
          </a:xfrm>
          <a:prstGeom prst="ellipse">
            <a:avLst/>
          </a:prstGeom>
          <a:noFill/>
          <a:ln w="12700">
            <a:solidFill>
              <a:schemeClr val="tx1"/>
            </a:solidFill>
            <a:round/>
            <a:headEnd/>
            <a:tailEnd/>
          </a:ln>
        </p:spPr>
        <p:txBody>
          <a:bodyPr wrap="none" anchor="ctr"/>
          <a:lstStyle/>
          <a:p>
            <a:r>
              <a:rPr lang="en-AU" b="1">
                <a:latin typeface="Times New Roman" pitchFamily="18" charset="0"/>
              </a:rPr>
              <a:t>PPA</a:t>
            </a:r>
          </a:p>
        </p:txBody>
      </p:sp>
      <p:cxnSp>
        <p:nvCxnSpPr>
          <p:cNvPr id="112648" name="AutoShape 8"/>
          <p:cNvCxnSpPr>
            <a:cxnSpLocks noChangeShapeType="1"/>
            <a:stCxn id="112645" idx="2"/>
            <a:endCxn id="112647" idx="7"/>
          </p:cNvCxnSpPr>
          <p:nvPr/>
        </p:nvCxnSpPr>
        <p:spPr bwMode="auto">
          <a:xfrm flipH="1">
            <a:off x="5157788" y="3581400"/>
            <a:ext cx="709612" cy="382588"/>
          </a:xfrm>
          <a:prstGeom prst="straightConnector1">
            <a:avLst/>
          </a:prstGeom>
          <a:noFill/>
          <a:ln w="12700">
            <a:solidFill>
              <a:schemeClr val="tx1"/>
            </a:solidFill>
            <a:round/>
            <a:headEnd/>
            <a:tailEnd type="triangle" w="med" len="med"/>
          </a:ln>
        </p:spPr>
      </p:cxnSp>
      <p:cxnSp>
        <p:nvCxnSpPr>
          <p:cNvPr id="112649" name="AutoShape 9"/>
          <p:cNvCxnSpPr>
            <a:cxnSpLocks noChangeShapeType="1"/>
            <a:stCxn id="112647" idx="4"/>
            <a:endCxn id="112644" idx="0"/>
          </p:cNvCxnSpPr>
          <p:nvPr/>
        </p:nvCxnSpPr>
        <p:spPr bwMode="auto">
          <a:xfrm>
            <a:off x="4914900" y="4419600"/>
            <a:ext cx="495300" cy="342900"/>
          </a:xfrm>
          <a:prstGeom prst="straightConnector1">
            <a:avLst/>
          </a:prstGeom>
          <a:noFill/>
          <a:ln w="12700">
            <a:solidFill>
              <a:schemeClr val="tx1"/>
            </a:solidFill>
            <a:round/>
            <a:headEnd/>
            <a:tailEnd type="triangle" w="med" len="med"/>
          </a:ln>
        </p:spPr>
      </p:cxnSp>
      <p:sp>
        <p:nvSpPr>
          <p:cNvPr id="112650" name="Oval 10"/>
          <p:cNvSpPr>
            <a:spLocks noChangeArrowheads="1"/>
          </p:cNvSpPr>
          <p:nvPr/>
        </p:nvSpPr>
        <p:spPr bwMode="auto">
          <a:xfrm>
            <a:off x="7543800" y="4953000"/>
            <a:ext cx="1600200" cy="685800"/>
          </a:xfrm>
          <a:prstGeom prst="ellipse">
            <a:avLst/>
          </a:prstGeom>
          <a:noFill/>
          <a:ln w="12700">
            <a:solidFill>
              <a:schemeClr val="tx1"/>
            </a:solidFill>
            <a:round/>
            <a:headEnd/>
            <a:tailEnd/>
          </a:ln>
        </p:spPr>
        <p:txBody>
          <a:bodyPr wrap="none" anchor="ctr"/>
          <a:lstStyle/>
          <a:p>
            <a:r>
              <a:rPr lang="en-AU" b="1">
                <a:latin typeface="Times New Roman" pitchFamily="18" charset="0"/>
              </a:rPr>
              <a:t>Loan</a:t>
            </a:r>
          </a:p>
          <a:p>
            <a:r>
              <a:rPr lang="en-AU" b="1">
                <a:latin typeface="Times New Roman" pitchFamily="18" charset="0"/>
              </a:rPr>
              <a:t>Agreement</a:t>
            </a:r>
          </a:p>
        </p:txBody>
      </p:sp>
      <p:sp>
        <p:nvSpPr>
          <p:cNvPr id="112651" name="Text Box 11"/>
          <p:cNvSpPr txBox="1">
            <a:spLocks noChangeArrowheads="1"/>
          </p:cNvSpPr>
          <p:nvPr/>
        </p:nvSpPr>
        <p:spPr bwMode="auto">
          <a:xfrm>
            <a:off x="2590800" y="4267200"/>
            <a:ext cx="1524000" cy="336550"/>
          </a:xfrm>
          <a:prstGeom prst="rect">
            <a:avLst/>
          </a:prstGeom>
          <a:noFill/>
          <a:ln w="12700">
            <a:noFill/>
            <a:miter lim="800000"/>
            <a:headEnd/>
            <a:tailEnd/>
          </a:ln>
        </p:spPr>
        <p:txBody>
          <a:bodyPr wrap="none">
            <a:spAutoFit/>
          </a:bodyPr>
          <a:lstStyle/>
          <a:p>
            <a:pPr algn="l"/>
            <a:r>
              <a:rPr lang="en-AU" sz="1600" b="1">
                <a:latin typeface="Times New Roman" pitchFamily="18" charset="0"/>
              </a:rPr>
              <a:t>FX Availability</a:t>
            </a:r>
          </a:p>
        </p:txBody>
      </p:sp>
      <p:sp>
        <p:nvSpPr>
          <p:cNvPr id="112652" name="Rectangle 12"/>
          <p:cNvSpPr>
            <a:spLocks noChangeArrowheads="1"/>
          </p:cNvSpPr>
          <p:nvPr/>
        </p:nvSpPr>
        <p:spPr bwMode="auto">
          <a:xfrm>
            <a:off x="2286000" y="1143000"/>
            <a:ext cx="990600" cy="838200"/>
          </a:xfrm>
          <a:prstGeom prst="rect">
            <a:avLst/>
          </a:prstGeom>
          <a:noFill/>
          <a:ln w="12700">
            <a:solidFill>
              <a:schemeClr val="tx1"/>
            </a:solidFill>
            <a:miter lim="800000"/>
            <a:headEnd/>
            <a:tailEnd/>
          </a:ln>
        </p:spPr>
        <p:txBody>
          <a:bodyPr wrap="none" anchor="ctr"/>
          <a:lstStyle/>
          <a:p>
            <a:r>
              <a:rPr lang="en-AU" b="1">
                <a:latin typeface="Times New Roman" pitchFamily="18" charset="0"/>
              </a:rPr>
              <a:t>Reserve</a:t>
            </a:r>
          </a:p>
          <a:p>
            <a:r>
              <a:rPr lang="en-AU" b="1">
                <a:latin typeface="Times New Roman" pitchFamily="18" charset="0"/>
              </a:rPr>
              <a:t>Bank of</a:t>
            </a:r>
          </a:p>
          <a:p>
            <a:r>
              <a:rPr lang="en-AU" b="1">
                <a:latin typeface="Times New Roman" pitchFamily="18" charset="0"/>
              </a:rPr>
              <a:t>India</a:t>
            </a:r>
          </a:p>
        </p:txBody>
      </p:sp>
      <p:sp>
        <p:nvSpPr>
          <p:cNvPr id="112653" name="Rectangle 13"/>
          <p:cNvSpPr>
            <a:spLocks noChangeArrowheads="1"/>
          </p:cNvSpPr>
          <p:nvPr/>
        </p:nvSpPr>
        <p:spPr bwMode="auto">
          <a:xfrm>
            <a:off x="1981200" y="2362200"/>
            <a:ext cx="990600" cy="685800"/>
          </a:xfrm>
          <a:prstGeom prst="rect">
            <a:avLst/>
          </a:prstGeom>
          <a:noFill/>
          <a:ln w="12700">
            <a:solidFill>
              <a:schemeClr val="tx1"/>
            </a:solidFill>
            <a:miter lim="800000"/>
            <a:headEnd/>
            <a:tailEnd/>
          </a:ln>
        </p:spPr>
        <p:txBody>
          <a:bodyPr wrap="none" anchor="ctr"/>
          <a:lstStyle/>
          <a:p>
            <a:r>
              <a:rPr lang="en-AU" b="1">
                <a:latin typeface="Times New Roman" pitchFamily="18" charset="0"/>
              </a:rPr>
              <a:t>Ministry</a:t>
            </a:r>
          </a:p>
          <a:p>
            <a:r>
              <a:rPr lang="en-AU" b="1">
                <a:latin typeface="Times New Roman" pitchFamily="18" charset="0"/>
              </a:rPr>
              <a:t>of Power</a:t>
            </a:r>
          </a:p>
        </p:txBody>
      </p:sp>
      <p:sp>
        <p:nvSpPr>
          <p:cNvPr id="112654" name="Text Box 14"/>
          <p:cNvSpPr txBox="1">
            <a:spLocks noChangeArrowheads="1"/>
          </p:cNvSpPr>
          <p:nvPr/>
        </p:nvSpPr>
        <p:spPr bwMode="auto">
          <a:xfrm>
            <a:off x="1981201" y="3457576"/>
            <a:ext cx="930275" cy="581025"/>
          </a:xfrm>
          <a:prstGeom prst="rect">
            <a:avLst/>
          </a:prstGeom>
          <a:noFill/>
          <a:ln w="12700">
            <a:noFill/>
            <a:miter lim="800000"/>
            <a:headEnd/>
            <a:tailEnd/>
          </a:ln>
        </p:spPr>
        <p:txBody>
          <a:bodyPr wrap="none">
            <a:spAutoFit/>
          </a:bodyPr>
          <a:lstStyle/>
          <a:p>
            <a:r>
              <a:rPr lang="en-AU" sz="1600" b="1">
                <a:latin typeface="Times New Roman" pitchFamily="18" charset="0"/>
              </a:rPr>
              <a:t>Comfort</a:t>
            </a:r>
          </a:p>
          <a:p>
            <a:r>
              <a:rPr lang="en-AU" sz="1600" b="1">
                <a:latin typeface="Times New Roman" pitchFamily="18" charset="0"/>
              </a:rPr>
              <a:t>Letter</a:t>
            </a:r>
          </a:p>
        </p:txBody>
      </p:sp>
      <p:sp>
        <p:nvSpPr>
          <p:cNvPr id="112655" name="Rectangle 15"/>
          <p:cNvSpPr>
            <a:spLocks noChangeArrowheads="1"/>
          </p:cNvSpPr>
          <p:nvPr/>
        </p:nvSpPr>
        <p:spPr bwMode="auto">
          <a:xfrm>
            <a:off x="6858000" y="1219200"/>
            <a:ext cx="1295400" cy="609600"/>
          </a:xfrm>
          <a:prstGeom prst="rect">
            <a:avLst/>
          </a:prstGeom>
          <a:noFill/>
          <a:ln w="12700">
            <a:solidFill>
              <a:schemeClr val="tx1"/>
            </a:solidFill>
            <a:miter lim="800000"/>
            <a:headEnd/>
            <a:tailEnd/>
          </a:ln>
        </p:spPr>
        <p:txBody>
          <a:bodyPr wrap="none" anchor="ctr"/>
          <a:lstStyle/>
          <a:p>
            <a:r>
              <a:rPr lang="en-AU" b="1">
                <a:latin typeface="Times New Roman" pitchFamily="18" charset="0"/>
              </a:rPr>
              <a:t>Government</a:t>
            </a:r>
          </a:p>
          <a:p>
            <a:r>
              <a:rPr lang="en-AU" b="1">
                <a:latin typeface="Times New Roman" pitchFamily="18" charset="0"/>
              </a:rPr>
              <a:t>of India</a:t>
            </a:r>
          </a:p>
        </p:txBody>
      </p:sp>
      <p:cxnSp>
        <p:nvCxnSpPr>
          <p:cNvPr id="112656" name="AutoShape 16"/>
          <p:cNvCxnSpPr>
            <a:cxnSpLocks noChangeShapeType="1"/>
            <a:stCxn id="112652" idx="3"/>
            <a:endCxn id="112651" idx="0"/>
          </p:cNvCxnSpPr>
          <p:nvPr/>
        </p:nvCxnSpPr>
        <p:spPr bwMode="auto">
          <a:xfrm>
            <a:off x="3276600" y="1562100"/>
            <a:ext cx="76200" cy="2705100"/>
          </a:xfrm>
          <a:prstGeom prst="bentConnector2">
            <a:avLst/>
          </a:prstGeom>
          <a:noFill/>
          <a:ln w="12700">
            <a:solidFill>
              <a:schemeClr val="tx1"/>
            </a:solidFill>
            <a:miter lim="800000"/>
            <a:headEnd/>
            <a:tailEnd type="triangle" w="med" len="med"/>
          </a:ln>
        </p:spPr>
      </p:cxnSp>
      <p:cxnSp>
        <p:nvCxnSpPr>
          <p:cNvPr id="112657" name="AutoShape 17"/>
          <p:cNvCxnSpPr>
            <a:cxnSpLocks noChangeShapeType="1"/>
            <a:stCxn id="112653" idx="2"/>
            <a:endCxn id="112654" idx="0"/>
          </p:cNvCxnSpPr>
          <p:nvPr/>
        </p:nvCxnSpPr>
        <p:spPr bwMode="auto">
          <a:xfrm flipH="1">
            <a:off x="2446338" y="3048001"/>
            <a:ext cx="30162" cy="409575"/>
          </a:xfrm>
          <a:prstGeom prst="straightConnector1">
            <a:avLst/>
          </a:prstGeom>
          <a:noFill/>
          <a:ln w="12700">
            <a:solidFill>
              <a:schemeClr val="tx1"/>
            </a:solidFill>
            <a:round/>
            <a:headEnd/>
            <a:tailEnd type="triangle" w="med" len="med"/>
          </a:ln>
        </p:spPr>
      </p:cxnSp>
      <p:cxnSp>
        <p:nvCxnSpPr>
          <p:cNvPr id="112658" name="AutoShape 18"/>
          <p:cNvCxnSpPr>
            <a:cxnSpLocks noChangeShapeType="1"/>
            <a:stCxn id="112654" idx="2"/>
            <a:endCxn id="112644" idx="1"/>
          </p:cNvCxnSpPr>
          <p:nvPr/>
        </p:nvCxnSpPr>
        <p:spPr bwMode="auto">
          <a:xfrm rot="16200000" flipH="1">
            <a:off x="2880519" y="3604419"/>
            <a:ext cx="1371600" cy="2239962"/>
          </a:xfrm>
          <a:prstGeom prst="bentConnector2">
            <a:avLst/>
          </a:prstGeom>
          <a:noFill/>
          <a:ln w="12700">
            <a:solidFill>
              <a:schemeClr val="tx1"/>
            </a:solidFill>
            <a:miter lim="800000"/>
            <a:headEnd/>
            <a:tailEnd type="triangle" w="med" len="med"/>
          </a:ln>
        </p:spPr>
      </p:cxnSp>
      <p:sp>
        <p:nvSpPr>
          <p:cNvPr id="112659" name="Line 19"/>
          <p:cNvSpPr>
            <a:spLocks noChangeShapeType="1"/>
          </p:cNvSpPr>
          <p:nvPr/>
        </p:nvSpPr>
        <p:spPr bwMode="auto">
          <a:xfrm>
            <a:off x="3352800" y="4572000"/>
            <a:ext cx="914400" cy="228600"/>
          </a:xfrm>
          <a:prstGeom prst="line">
            <a:avLst/>
          </a:prstGeom>
          <a:noFill/>
          <a:ln w="12700">
            <a:solidFill>
              <a:schemeClr val="tx1"/>
            </a:solidFill>
            <a:round/>
            <a:headEnd/>
            <a:tailEnd type="triangle" w="med" len="med"/>
          </a:ln>
        </p:spPr>
        <p:txBody>
          <a:bodyPr/>
          <a:lstStyle/>
          <a:p>
            <a:endParaRPr lang="en-US"/>
          </a:p>
        </p:txBody>
      </p:sp>
      <p:sp>
        <p:nvSpPr>
          <p:cNvPr id="112660" name="Text Box 20"/>
          <p:cNvSpPr txBox="1">
            <a:spLocks noChangeArrowheads="1"/>
          </p:cNvSpPr>
          <p:nvPr/>
        </p:nvSpPr>
        <p:spPr bwMode="auto">
          <a:xfrm>
            <a:off x="7023100" y="2514601"/>
            <a:ext cx="1054100" cy="581025"/>
          </a:xfrm>
          <a:prstGeom prst="rect">
            <a:avLst/>
          </a:prstGeom>
          <a:noFill/>
          <a:ln w="12700">
            <a:noFill/>
            <a:miter lim="800000"/>
            <a:headEnd/>
            <a:tailEnd/>
          </a:ln>
        </p:spPr>
        <p:txBody>
          <a:bodyPr wrap="none">
            <a:spAutoFit/>
          </a:bodyPr>
          <a:lstStyle/>
          <a:p>
            <a:pPr algn="l"/>
            <a:r>
              <a:rPr lang="en-AU" sz="1600" b="1">
                <a:latin typeface="Times New Roman" pitchFamily="18" charset="0"/>
              </a:rPr>
              <a:t>Limited</a:t>
            </a:r>
          </a:p>
          <a:p>
            <a:pPr algn="l"/>
            <a:r>
              <a:rPr lang="en-AU" sz="1600" b="1">
                <a:latin typeface="Times New Roman" pitchFamily="18" charset="0"/>
              </a:rPr>
              <a:t>guarantee</a:t>
            </a:r>
          </a:p>
        </p:txBody>
      </p:sp>
      <p:cxnSp>
        <p:nvCxnSpPr>
          <p:cNvPr id="112661" name="AutoShape 21"/>
          <p:cNvCxnSpPr>
            <a:cxnSpLocks noChangeShapeType="1"/>
            <a:stCxn id="112655" idx="2"/>
            <a:endCxn id="112660" idx="0"/>
          </p:cNvCxnSpPr>
          <p:nvPr/>
        </p:nvCxnSpPr>
        <p:spPr bwMode="auto">
          <a:xfrm>
            <a:off x="7505700" y="1828800"/>
            <a:ext cx="44450" cy="685800"/>
          </a:xfrm>
          <a:prstGeom prst="straightConnector1">
            <a:avLst/>
          </a:prstGeom>
          <a:noFill/>
          <a:ln w="12700">
            <a:solidFill>
              <a:schemeClr val="tx1"/>
            </a:solidFill>
            <a:round/>
            <a:headEnd/>
            <a:tailEnd type="triangle" w="med" len="med"/>
          </a:ln>
        </p:spPr>
      </p:cxnSp>
      <p:cxnSp>
        <p:nvCxnSpPr>
          <p:cNvPr id="112662" name="AutoShape 22"/>
          <p:cNvCxnSpPr>
            <a:cxnSpLocks noChangeShapeType="1"/>
            <a:stCxn id="112660" idx="2"/>
            <a:endCxn id="112647" idx="6"/>
          </p:cNvCxnSpPr>
          <p:nvPr/>
        </p:nvCxnSpPr>
        <p:spPr bwMode="auto">
          <a:xfrm rot="5400000">
            <a:off x="5875338" y="2478088"/>
            <a:ext cx="1057275" cy="2292350"/>
          </a:xfrm>
          <a:prstGeom prst="bentConnector2">
            <a:avLst/>
          </a:prstGeom>
          <a:noFill/>
          <a:ln w="12700">
            <a:solidFill>
              <a:schemeClr val="tx1"/>
            </a:solidFill>
            <a:miter lim="800000"/>
            <a:headEnd/>
            <a:tailEnd type="triangle" w="med" len="med"/>
          </a:ln>
        </p:spPr>
      </p:cxnSp>
      <p:sp>
        <p:nvSpPr>
          <p:cNvPr id="112663" name="Rectangle 23"/>
          <p:cNvSpPr>
            <a:spLocks noChangeArrowheads="1"/>
          </p:cNvSpPr>
          <p:nvPr/>
        </p:nvSpPr>
        <p:spPr bwMode="auto">
          <a:xfrm>
            <a:off x="8458200" y="1066800"/>
            <a:ext cx="1295400" cy="1447800"/>
          </a:xfrm>
          <a:prstGeom prst="rect">
            <a:avLst/>
          </a:prstGeom>
          <a:noFill/>
          <a:ln w="12700">
            <a:solidFill>
              <a:schemeClr val="tx1"/>
            </a:solidFill>
            <a:miter lim="800000"/>
            <a:headEnd/>
            <a:tailEnd/>
          </a:ln>
        </p:spPr>
        <p:txBody>
          <a:bodyPr wrap="none" anchor="ctr"/>
          <a:lstStyle/>
          <a:p>
            <a:r>
              <a:rPr lang="en-AU" b="1">
                <a:latin typeface="Times New Roman" pitchFamily="18" charset="0"/>
              </a:rPr>
              <a:t>Domestic</a:t>
            </a:r>
          </a:p>
          <a:p>
            <a:r>
              <a:rPr lang="en-AU" b="1">
                <a:latin typeface="Times New Roman" pitchFamily="18" charset="0"/>
              </a:rPr>
              <a:t>(Indian)</a:t>
            </a:r>
          </a:p>
          <a:p>
            <a:r>
              <a:rPr lang="en-AU" b="1">
                <a:latin typeface="Times New Roman" pitchFamily="18" charset="0"/>
              </a:rPr>
              <a:t>Financial </a:t>
            </a:r>
          </a:p>
          <a:p>
            <a:r>
              <a:rPr lang="en-AU" b="1">
                <a:latin typeface="Times New Roman" pitchFamily="18" charset="0"/>
              </a:rPr>
              <a:t>Institutions</a:t>
            </a:r>
          </a:p>
          <a:p>
            <a:r>
              <a:rPr lang="en-AU" b="1">
                <a:latin typeface="Times New Roman" pitchFamily="18" charset="0"/>
              </a:rPr>
              <a:t>(Banks)</a:t>
            </a:r>
          </a:p>
        </p:txBody>
      </p:sp>
      <p:sp>
        <p:nvSpPr>
          <p:cNvPr id="112664" name="Rectangle 24"/>
          <p:cNvSpPr>
            <a:spLocks noChangeArrowheads="1"/>
          </p:cNvSpPr>
          <p:nvPr/>
        </p:nvSpPr>
        <p:spPr bwMode="auto">
          <a:xfrm>
            <a:off x="8534400" y="2819400"/>
            <a:ext cx="1219200" cy="457200"/>
          </a:xfrm>
          <a:prstGeom prst="rect">
            <a:avLst/>
          </a:prstGeom>
          <a:noFill/>
          <a:ln w="12700">
            <a:solidFill>
              <a:schemeClr val="tx1"/>
            </a:solidFill>
            <a:miter lim="800000"/>
            <a:headEnd/>
            <a:tailEnd/>
          </a:ln>
        </p:spPr>
        <p:txBody>
          <a:bodyPr wrap="none" anchor="ctr"/>
          <a:lstStyle/>
          <a:p>
            <a:r>
              <a:rPr lang="en-AU" sz="2400" b="1">
                <a:latin typeface="Times New Roman" pitchFamily="18" charset="0"/>
              </a:rPr>
              <a:t>US Exim</a:t>
            </a:r>
          </a:p>
        </p:txBody>
      </p:sp>
      <p:sp>
        <p:nvSpPr>
          <p:cNvPr id="112665" name="Text Box 25"/>
          <p:cNvSpPr txBox="1">
            <a:spLocks noChangeArrowheads="1"/>
          </p:cNvSpPr>
          <p:nvPr/>
        </p:nvSpPr>
        <p:spPr bwMode="auto">
          <a:xfrm>
            <a:off x="7799388" y="3352801"/>
            <a:ext cx="1344612" cy="581025"/>
          </a:xfrm>
          <a:prstGeom prst="rect">
            <a:avLst/>
          </a:prstGeom>
          <a:noFill/>
          <a:ln w="12700">
            <a:noFill/>
            <a:miter lim="800000"/>
            <a:headEnd/>
            <a:tailEnd/>
          </a:ln>
        </p:spPr>
        <p:txBody>
          <a:bodyPr wrap="none">
            <a:spAutoFit/>
          </a:bodyPr>
          <a:lstStyle/>
          <a:p>
            <a:pPr algn="l"/>
            <a:r>
              <a:rPr lang="en-AU" sz="1600" b="1">
                <a:latin typeface="Times New Roman" pitchFamily="18" charset="0"/>
              </a:rPr>
              <a:t>Political Risk</a:t>
            </a:r>
          </a:p>
          <a:p>
            <a:pPr algn="l"/>
            <a:r>
              <a:rPr lang="en-AU" sz="1600" b="1">
                <a:latin typeface="Times New Roman" pitchFamily="18" charset="0"/>
              </a:rPr>
              <a:t>Guarantee</a:t>
            </a:r>
          </a:p>
        </p:txBody>
      </p:sp>
      <p:cxnSp>
        <p:nvCxnSpPr>
          <p:cNvPr id="112666" name="AutoShape 26"/>
          <p:cNvCxnSpPr>
            <a:cxnSpLocks noChangeShapeType="1"/>
            <a:stCxn id="112663" idx="2"/>
            <a:endCxn id="112664" idx="0"/>
          </p:cNvCxnSpPr>
          <p:nvPr/>
        </p:nvCxnSpPr>
        <p:spPr bwMode="auto">
          <a:xfrm>
            <a:off x="9105900" y="2514600"/>
            <a:ext cx="38100" cy="304800"/>
          </a:xfrm>
          <a:prstGeom prst="straightConnector1">
            <a:avLst/>
          </a:prstGeom>
          <a:noFill/>
          <a:ln w="12700">
            <a:solidFill>
              <a:schemeClr val="tx1"/>
            </a:solidFill>
            <a:round/>
            <a:headEnd/>
            <a:tailEnd type="triangle" w="med" len="med"/>
          </a:ln>
        </p:spPr>
      </p:cxnSp>
      <p:cxnSp>
        <p:nvCxnSpPr>
          <p:cNvPr id="112667" name="AutoShape 27"/>
          <p:cNvCxnSpPr>
            <a:cxnSpLocks noChangeShapeType="1"/>
            <a:stCxn id="112664" idx="2"/>
            <a:endCxn id="112643" idx="0"/>
          </p:cNvCxnSpPr>
          <p:nvPr/>
        </p:nvCxnSpPr>
        <p:spPr bwMode="auto">
          <a:xfrm rot="5400000">
            <a:off x="8705850" y="3600450"/>
            <a:ext cx="762000" cy="114300"/>
          </a:xfrm>
          <a:prstGeom prst="bentConnector3">
            <a:avLst>
              <a:gd name="adj1" fmla="val 50000"/>
            </a:avLst>
          </a:prstGeom>
          <a:noFill/>
          <a:ln w="12700">
            <a:solidFill>
              <a:schemeClr val="tx1"/>
            </a:solidFill>
            <a:miter lim="800000"/>
            <a:headEnd/>
            <a:tailEnd type="triangle" w="med" len="med"/>
          </a:ln>
        </p:spPr>
      </p:cxnSp>
      <p:cxnSp>
        <p:nvCxnSpPr>
          <p:cNvPr id="112668" name="AutoShape 28"/>
          <p:cNvCxnSpPr>
            <a:cxnSpLocks noChangeShapeType="1"/>
            <a:stCxn id="112643" idx="2"/>
            <a:endCxn id="112650" idx="6"/>
          </p:cNvCxnSpPr>
          <p:nvPr/>
        </p:nvCxnSpPr>
        <p:spPr bwMode="auto">
          <a:xfrm rot="16200000" flipH="1">
            <a:off x="8648700" y="4800600"/>
            <a:ext cx="876300" cy="114300"/>
          </a:xfrm>
          <a:prstGeom prst="bentConnector4">
            <a:avLst>
              <a:gd name="adj1" fmla="val 30435"/>
              <a:gd name="adj2" fmla="val 300000"/>
            </a:avLst>
          </a:prstGeom>
          <a:noFill/>
          <a:ln w="12700">
            <a:solidFill>
              <a:schemeClr val="tx1"/>
            </a:solidFill>
            <a:miter lim="800000"/>
            <a:headEnd/>
            <a:tailEnd type="triangle" w="med" len="med"/>
          </a:ln>
        </p:spPr>
      </p:cxnSp>
      <p:cxnSp>
        <p:nvCxnSpPr>
          <p:cNvPr id="112669" name="AutoShape 29"/>
          <p:cNvCxnSpPr>
            <a:cxnSpLocks noChangeShapeType="1"/>
            <a:stCxn id="112650" idx="2"/>
            <a:endCxn id="112644" idx="3"/>
          </p:cNvCxnSpPr>
          <p:nvPr/>
        </p:nvCxnSpPr>
        <p:spPr bwMode="auto">
          <a:xfrm rot="10800000" flipV="1">
            <a:off x="6134100" y="5295900"/>
            <a:ext cx="1409700" cy="114300"/>
          </a:xfrm>
          <a:prstGeom prst="bentConnector3">
            <a:avLst>
              <a:gd name="adj1" fmla="val 51352"/>
            </a:avLst>
          </a:prstGeom>
          <a:noFill/>
          <a:ln w="12700">
            <a:solidFill>
              <a:schemeClr val="tx1"/>
            </a:solidFill>
            <a:miter lim="800000"/>
            <a:headEnd/>
            <a:tailEnd type="triangle" w="med" len="med"/>
          </a:ln>
        </p:spPr>
      </p:cxnSp>
      <p:cxnSp>
        <p:nvCxnSpPr>
          <p:cNvPr id="112670" name="AutoShape 30"/>
          <p:cNvCxnSpPr>
            <a:cxnSpLocks noChangeShapeType="1"/>
            <a:stCxn id="112642" idx="3"/>
            <a:endCxn id="112645" idx="0"/>
          </p:cNvCxnSpPr>
          <p:nvPr/>
        </p:nvCxnSpPr>
        <p:spPr bwMode="auto">
          <a:xfrm>
            <a:off x="5791200" y="1485900"/>
            <a:ext cx="76200" cy="952500"/>
          </a:xfrm>
          <a:prstGeom prst="bentConnector2">
            <a:avLst/>
          </a:prstGeom>
          <a:noFill/>
          <a:ln w="12700">
            <a:solidFill>
              <a:schemeClr val="tx1"/>
            </a:solidFill>
            <a:prstDash val="dash"/>
            <a:miter lim="800000"/>
            <a:headEnd/>
            <a:tailEnd type="triangle" w="med" len="med"/>
          </a:ln>
        </p:spPr>
      </p:cxnSp>
      <p:cxnSp>
        <p:nvCxnSpPr>
          <p:cNvPr id="112671" name="AutoShape 31"/>
          <p:cNvCxnSpPr>
            <a:cxnSpLocks noChangeShapeType="1"/>
            <a:stCxn id="112642" idx="2"/>
            <a:endCxn id="112647" idx="0"/>
          </p:cNvCxnSpPr>
          <p:nvPr/>
        </p:nvCxnSpPr>
        <p:spPr bwMode="auto">
          <a:xfrm>
            <a:off x="4914900" y="1828800"/>
            <a:ext cx="0" cy="2057400"/>
          </a:xfrm>
          <a:prstGeom prst="straightConnector1">
            <a:avLst/>
          </a:prstGeom>
          <a:noFill/>
          <a:ln w="12700">
            <a:solidFill>
              <a:schemeClr val="tx1"/>
            </a:solidFill>
            <a:round/>
            <a:headEnd/>
            <a:tailEnd type="triangle" w="med" len="med"/>
          </a:ln>
        </p:spPr>
      </p:cxnSp>
      <p:sp>
        <p:nvSpPr>
          <p:cNvPr id="112672" name="Text Box 32"/>
          <p:cNvSpPr txBox="1">
            <a:spLocks noChangeArrowheads="1"/>
          </p:cNvSpPr>
          <p:nvPr/>
        </p:nvSpPr>
        <p:spPr bwMode="auto">
          <a:xfrm>
            <a:off x="3565525" y="2805113"/>
            <a:ext cx="1144588" cy="825500"/>
          </a:xfrm>
          <a:prstGeom prst="rect">
            <a:avLst/>
          </a:prstGeom>
          <a:noFill/>
          <a:ln w="12700">
            <a:noFill/>
            <a:miter lim="800000"/>
            <a:headEnd/>
            <a:tailEnd/>
          </a:ln>
        </p:spPr>
        <p:txBody>
          <a:bodyPr wrap="none">
            <a:spAutoFit/>
          </a:bodyPr>
          <a:lstStyle/>
          <a:p>
            <a:r>
              <a:rPr lang="en-AU" sz="1600" b="1">
                <a:latin typeface="Times New Roman" pitchFamily="18" charset="0"/>
              </a:rPr>
              <a:t>State</a:t>
            </a:r>
          </a:p>
          <a:p>
            <a:r>
              <a:rPr lang="en-AU" sz="1600" b="1">
                <a:latin typeface="Times New Roman" pitchFamily="18" charset="0"/>
              </a:rPr>
              <a:t>Support</a:t>
            </a:r>
          </a:p>
          <a:p>
            <a:r>
              <a:rPr lang="en-AU" sz="1600" b="1">
                <a:latin typeface="Times New Roman" pitchFamily="18" charset="0"/>
              </a:rPr>
              <a:t>Agreement</a:t>
            </a:r>
          </a:p>
        </p:txBody>
      </p:sp>
      <p:cxnSp>
        <p:nvCxnSpPr>
          <p:cNvPr id="112673" name="AutoShape 33"/>
          <p:cNvCxnSpPr>
            <a:cxnSpLocks noChangeShapeType="1"/>
            <a:stCxn id="112642" idx="1"/>
            <a:endCxn id="112672" idx="0"/>
          </p:cNvCxnSpPr>
          <p:nvPr/>
        </p:nvCxnSpPr>
        <p:spPr bwMode="auto">
          <a:xfrm rot="10800000" flipH="1" flipV="1">
            <a:off x="4038601" y="1485901"/>
            <a:ext cx="100013" cy="1319213"/>
          </a:xfrm>
          <a:prstGeom prst="bentConnector4">
            <a:avLst>
              <a:gd name="adj1" fmla="val -514287"/>
              <a:gd name="adj2" fmla="val 81708"/>
            </a:avLst>
          </a:prstGeom>
          <a:noFill/>
          <a:ln w="12700">
            <a:solidFill>
              <a:schemeClr val="tx1"/>
            </a:solidFill>
            <a:miter lim="800000"/>
            <a:headEnd/>
            <a:tailEnd type="triangle" w="med" len="med"/>
          </a:ln>
        </p:spPr>
      </p:cxnSp>
      <p:cxnSp>
        <p:nvCxnSpPr>
          <p:cNvPr id="112674" name="AutoShape 34"/>
          <p:cNvCxnSpPr>
            <a:cxnSpLocks noChangeShapeType="1"/>
            <a:stCxn id="112672" idx="2"/>
            <a:endCxn id="112647" idx="2"/>
          </p:cNvCxnSpPr>
          <p:nvPr/>
        </p:nvCxnSpPr>
        <p:spPr bwMode="auto">
          <a:xfrm rot="16200000" flipH="1">
            <a:off x="4094164" y="3675064"/>
            <a:ext cx="522287" cy="433387"/>
          </a:xfrm>
          <a:prstGeom prst="bentConnector2">
            <a:avLst/>
          </a:prstGeom>
          <a:noFill/>
          <a:ln w="12700">
            <a:solidFill>
              <a:schemeClr val="tx1"/>
            </a:solidFill>
            <a:miter lim="800000"/>
            <a:headEnd/>
            <a:tailEnd type="triangle" w="med" len="med"/>
          </a:ln>
        </p:spPr>
      </p:cxnSp>
      <p:sp>
        <p:nvSpPr>
          <p:cNvPr id="112675" name="Rectangle 35"/>
          <p:cNvSpPr>
            <a:spLocks noGrp="1" noChangeArrowheads="1"/>
          </p:cNvSpPr>
          <p:nvPr>
            <p:ph type="title"/>
          </p:nvPr>
        </p:nvSpPr>
        <p:spPr/>
        <p:txBody>
          <a:bodyPr/>
          <a:lstStyle/>
          <a:p>
            <a:r>
              <a:rPr lang="en-US"/>
              <a:t>Dabhol Structure</a:t>
            </a:r>
          </a:p>
        </p:txBody>
      </p:sp>
      <p:sp>
        <p:nvSpPr>
          <p:cNvPr id="2" name="Slide Number Placeholder 1">
            <a:extLst>
              <a:ext uri="{FF2B5EF4-FFF2-40B4-BE49-F238E27FC236}">
                <a16:creationId xmlns:a16="http://schemas.microsoft.com/office/drawing/2014/main" id="{5FD827B6-CFB4-3F83-55EF-0DECA7A9D22F}"/>
              </a:ext>
            </a:extLst>
          </p:cNvPr>
          <p:cNvSpPr>
            <a:spLocks noGrp="1"/>
          </p:cNvSpPr>
          <p:nvPr>
            <p:ph type="sldNum" sz="quarter" idx="12"/>
          </p:nvPr>
        </p:nvSpPr>
        <p:spPr/>
        <p:txBody>
          <a:bodyPr/>
          <a:lstStyle/>
          <a:p>
            <a:fld id="{EB241CD2-1E45-42A3-B213-66A034DF9A3B}" type="slidenum">
              <a:rPr lang="en-GB" smtClean="0"/>
              <a:t>183</a:t>
            </a:fld>
            <a:endParaRPr lang="en-GB" dirty="0"/>
          </a:p>
        </p:txBody>
      </p:sp>
    </p:spTree>
    <p:extLst>
      <p:ext uri="{BB962C8B-B14F-4D97-AF65-F5344CB8AC3E}">
        <p14:creationId xmlns:p14="http://schemas.microsoft.com/office/powerpoint/2010/main" val="9992799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Making Money in Different Places by Receiving Money from PPA Contracts</a:t>
            </a:r>
          </a:p>
        </p:txBody>
      </p:sp>
      <p:sp>
        <p:nvSpPr>
          <p:cNvPr id="7" name="Oval 6"/>
          <p:cNvSpPr/>
          <p:nvPr/>
        </p:nvSpPr>
        <p:spPr bwMode="auto">
          <a:xfrm>
            <a:off x="5334000" y="257175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Special Purpose Corporation (IRR)</a:t>
            </a:r>
          </a:p>
        </p:txBody>
      </p:sp>
      <p:sp>
        <p:nvSpPr>
          <p:cNvPr id="8" name="Oval 7"/>
          <p:cNvSpPr/>
          <p:nvPr/>
        </p:nvSpPr>
        <p:spPr bwMode="auto">
          <a:xfrm>
            <a:off x="5410200" y="104775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Off-taker pays money for PPA</a:t>
            </a:r>
          </a:p>
        </p:txBody>
      </p:sp>
      <p:sp>
        <p:nvSpPr>
          <p:cNvPr id="13" name="Rectangle 12"/>
          <p:cNvSpPr/>
          <p:nvPr/>
        </p:nvSpPr>
        <p:spPr bwMode="auto">
          <a:xfrm>
            <a:off x="7067818" y="1352550"/>
            <a:ext cx="2590800" cy="13716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PPA – Four Part Tariff</a:t>
            </a:r>
          </a:p>
          <a:p>
            <a:pPr algn="ctr" eaLnBrk="0" fontAlgn="base" hangingPunct="0">
              <a:spcBef>
                <a:spcPct val="0"/>
              </a:spcBef>
              <a:spcAft>
                <a:spcPct val="0"/>
              </a:spcAft>
            </a:pPr>
            <a:r>
              <a:rPr lang="en-US" sz="1200">
                <a:latin typeface="Arial" pitchFamily="34" charset="0"/>
              </a:rPr>
              <a:t>LD for Delay Risk</a:t>
            </a:r>
          </a:p>
          <a:p>
            <a:pPr algn="ctr" eaLnBrk="0" fontAlgn="base" hangingPunct="0">
              <a:spcBef>
                <a:spcPct val="0"/>
              </a:spcBef>
              <a:spcAft>
                <a:spcPct val="0"/>
              </a:spcAft>
            </a:pPr>
            <a:r>
              <a:rPr lang="en-US" sz="1200">
                <a:latin typeface="Arial" pitchFamily="34" charset="0"/>
              </a:rPr>
              <a:t>Fixed Capacity Charge at FC</a:t>
            </a:r>
          </a:p>
          <a:p>
            <a:pPr algn="ctr" eaLnBrk="0" fontAlgn="base" hangingPunct="0">
              <a:spcBef>
                <a:spcPct val="0"/>
              </a:spcBef>
              <a:spcAft>
                <a:spcPct val="0"/>
              </a:spcAft>
            </a:pPr>
            <a:r>
              <a:rPr lang="en-US" sz="1200">
                <a:latin typeface="Arial" pitchFamily="34" charset="0"/>
              </a:rPr>
              <a:t>Contract O&amp;M Charge</a:t>
            </a:r>
          </a:p>
          <a:p>
            <a:pPr algn="ctr" eaLnBrk="0" fontAlgn="base" hangingPunct="0">
              <a:spcBef>
                <a:spcPct val="0"/>
              </a:spcBef>
              <a:spcAft>
                <a:spcPct val="0"/>
              </a:spcAft>
            </a:pPr>
            <a:r>
              <a:rPr lang="en-US" sz="1200">
                <a:latin typeface="Arial" pitchFamily="34" charset="0"/>
              </a:rPr>
              <a:t>Contract Heat Rate</a:t>
            </a:r>
          </a:p>
          <a:p>
            <a:pPr algn="ctr" eaLnBrk="0" fontAlgn="base" hangingPunct="0">
              <a:spcBef>
                <a:spcPct val="0"/>
              </a:spcBef>
              <a:spcAft>
                <a:spcPct val="0"/>
              </a:spcAft>
            </a:pPr>
            <a:r>
              <a:rPr lang="en-US" sz="1200">
                <a:latin typeface="Arial" pitchFamily="34" charset="0"/>
              </a:rPr>
              <a:t>Capacity Charge with Index</a:t>
            </a:r>
          </a:p>
          <a:p>
            <a:pPr algn="ctr" eaLnBrk="0" fontAlgn="base" hangingPunct="0">
              <a:spcBef>
                <a:spcPct val="0"/>
              </a:spcBef>
              <a:spcAft>
                <a:spcPct val="0"/>
              </a:spcAft>
            </a:pPr>
            <a:r>
              <a:rPr lang="en-US" sz="1200">
                <a:latin typeface="Arial" pitchFamily="34" charset="0"/>
              </a:rPr>
              <a:t>Availability Penalty</a:t>
            </a:r>
          </a:p>
        </p:txBody>
      </p:sp>
      <p:sp>
        <p:nvSpPr>
          <p:cNvPr id="14" name="Oval 13"/>
          <p:cNvSpPr/>
          <p:nvPr/>
        </p:nvSpPr>
        <p:spPr bwMode="auto">
          <a:xfrm>
            <a:off x="2228584" y="135255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EPC Contractor: ENRON</a:t>
            </a:r>
          </a:p>
          <a:p>
            <a:pPr algn="ctr" eaLnBrk="0" fontAlgn="base" hangingPunct="0">
              <a:spcBef>
                <a:spcPct val="0"/>
              </a:spcBef>
              <a:spcAft>
                <a:spcPct val="0"/>
              </a:spcAft>
            </a:pPr>
            <a:r>
              <a:rPr lang="en-US" sz="1200">
                <a:solidFill>
                  <a:schemeClr val="bg1"/>
                </a:solidFill>
                <a:latin typeface="Arial" pitchFamily="34" charset="0"/>
              </a:rPr>
              <a:t>EPC Profit</a:t>
            </a:r>
          </a:p>
        </p:txBody>
      </p:sp>
      <p:cxnSp>
        <p:nvCxnSpPr>
          <p:cNvPr id="17" name="Straight Arrow Connector 16"/>
          <p:cNvCxnSpPr>
            <a:cxnSpLocks/>
            <a:endCxn id="14" idx="4"/>
          </p:cNvCxnSpPr>
          <p:nvPr/>
        </p:nvCxnSpPr>
        <p:spPr bwMode="auto">
          <a:xfrm flipH="1" flipV="1">
            <a:off x="3247893" y="2190751"/>
            <a:ext cx="2104891" cy="86288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5117207" y="1761455"/>
            <a:ext cx="2426594" cy="661115"/>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latin typeface="Arial" pitchFamily="34" charset="0"/>
            </a:endParaRPr>
          </a:p>
        </p:txBody>
      </p:sp>
      <p:sp>
        <p:nvSpPr>
          <p:cNvPr id="20" name="Freeform 19"/>
          <p:cNvSpPr/>
          <p:nvPr/>
        </p:nvSpPr>
        <p:spPr bwMode="auto">
          <a:xfrm>
            <a:off x="4989446" y="1530976"/>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latin typeface="Arial" pitchFamily="34" charset="0"/>
            </a:endParaRPr>
          </a:p>
        </p:txBody>
      </p:sp>
      <p:sp>
        <p:nvSpPr>
          <p:cNvPr id="21" name="Oval 20"/>
          <p:cNvSpPr/>
          <p:nvPr/>
        </p:nvSpPr>
        <p:spPr bwMode="auto">
          <a:xfrm>
            <a:off x="2311758" y="466725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ENRON O&amp;M Profit</a:t>
            </a:r>
          </a:p>
        </p:txBody>
      </p:sp>
      <p:cxnSp>
        <p:nvCxnSpPr>
          <p:cNvPr id="26" name="Straight Connector 25"/>
          <p:cNvCxnSpPr/>
          <p:nvPr/>
        </p:nvCxnSpPr>
        <p:spPr bwMode="auto">
          <a:xfrm flipV="1">
            <a:off x="5562600" y="2190750"/>
            <a:ext cx="22098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28" name="Straight Connector 27"/>
          <p:cNvCxnSpPr/>
          <p:nvPr/>
        </p:nvCxnSpPr>
        <p:spPr bwMode="auto">
          <a:xfrm flipV="1">
            <a:off x="5410200" y="2724150"/>
            <a:ext cx="25146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0" name="Straight Connector 29"/>
          <p:cNvCxnSpPr/>
          <p:nvPr/>
        </p:nvCxnSpPr>
        <p:spPr bwMode="auto">
          <a:xfrm flipV="1">
            <a:off x="5562600" y="2038350"/>
            <a:ext cx="3505200" cy="32766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1" name="Oval 30"/>
          <p:cNvSpPr/>
          <p:nvPr/>
        </p:nvSpPr>
        <p:spPr bwMode="auto">
          <a:xfrm>
            <a:off x="8420100" y="3053635"/>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ENRON – Fuel Mgmt. Fee</a:t>
            </a:r>
          </a:p>
        </p:txBody>
      </p:sp>
      <p:sp>
        <p:nvSpPr>
          <p:cNvPr id="32" name="Oval 31"/>
          <p:cNvSpPr/>
          <p:nvPr/>
        </p:nvSpPr>
        <p:spPr bwMode="auto">
          <a:xfrm>
            <a:off x="8436889" y="490172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Lenders</a:t>
            </a:r>
          </a:p>
        </p:txBody>
      </p:sp>
      <p:sp>
        <p:nvSpPr>
          <p:cNvPr id="33" name="Oval 32"/>
          <p:cNvSpPr/>
          <p:nvPr/>
        </p:nvSpPr>
        <p:spPr bwMode="auto">
          <a:xfrm>
            <a:off x="6158248" y="5203269"/>
            <a:ext cx="1562100" cy="612819"/>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ENRON IRR on SPV</a:t>
            </a:r>
          </a:p>
        </p:txBody>
      </p:sp>
      <p:cxnSp>
        <p:nvCxnSpPr>
          <p:cNvPr id="35" name="Straight Arrow Connector 34"/>
          <p:cNvCxnSpPr>
            <a:cxnSpLocks/>
            <a:endCxn id="31" idx="2"/>
          </p:cNvCxnSpPr>
          <p:nvPr/>
        </p:nvCxnSpPr>
        <p:spPr bwMode="auto">
          <a:xfrm>
            <a:off x="6969122" y="3299485"/>
            <a:ext cx="1450978" cy="13515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8" name="Freeform 37"/>
          <p:cNvSpPr/>
          <p:nvPr/>
        </p:nvSpPr>
        <p:spPr bwMode="auto">
          <a:xfrm>
            <a:off x="8839200" y="2680147"/>
            <a:ext cx="206062" cy="373488"/>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200">
              <a:latin typeface="Arial" pitchFamily="34" charset="0"/>
            </a:endParaRPr>
          </a:p>
        </p:txBody>
      </p:sp>
      <p:sp>
        <p:nvSpPr>
          <p:cNvPr id="39" name="Rectangle 38"/>
          <p:cNvSpPr/>
          <p:nvPr/>
        </p:nvSpPr>
        <p:spPr bwMode="auto">
          <a:xfrm>
            <a:off x="7447788" y="3157452"/>
            <a:ext cx="787758" cy="6858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Fuel Supply Contract</a:t>
            </a:r>
          </a:p>
        </p:txBody>
      </p:sp>
      <p:cxnSp>
        <p:nvCxnSpPr>
          <p:cNvPr id="41" name="Straight Arrow Connector 40"/>
          <p:cNvCxnSpPr>
            <a:cxnSpLocks/>
            <a:stCxn id="7" idx="5"/>
          </p:cNvCxnSpPr>
          <p:nvPr/>
        </p:nvCxnSpPr>
        <p:spPr bwMode="auto">
          <a:xfrm>
            <a:off x="6829938" y="3612402"/>
            <a:ext cx="2059614" cy="12646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8077200" y="4272386"/>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Loan Agreement</a:t>
            </a:r>
          </a:p>
        </p:txBody>
      </p:sp>
      <p:cxnSp>
        <p:nvCxnSpPr>
          <p:cNvPr id="45" name="Straight Arrow Connector 44"/>
          <p:cNvCxnSpPr>
            <a:cxnSpLocks/>
          </p:cNvCxnSpPr>
          <p:nvPr/>
        </p:nvCxnSpPr>
        <p:spPr bwMode="auto">
          <a:xfrm>
            <a:off x="6463585" y="3853198"/>
            <a:ext cx="428893" cy="131628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6489342" y="4467896"/>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Shareholder Agreement</a:t>
            </a:r>
          </a:p>
        </p:txBody>
      </p:sp>
      <p:cxnSp>
        <p:nvCxnSpPr>
          <p:cNvPr id="49" name="Straight Arrow Connector 48"/>
          <p:cNvCxnSpPr>
            <a:cxnSpLocks/>
          </p:cNvCxnSpPr>
          <p:nvPr/>
        </p:nvCxnSpPr>
        <p:spPr bwMode="auto">
          <a:xfrm flipH="1">
            <a:off x="4191538" y="3790948"/>
            <a:ext cx="1587321" cy="109604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6210300" y="2114550"/>
            <a:ext cx="0" cy="4572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4495800" y="3790950"/>
            <a:ext cx="1066800" cy="17526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Contract with Guaranteed Heat Rate and Availability Penalty</a:t>
            </a:r>
          </a:p>
          <a:p>
            <a:pPr algn="ctr" eaLnBrk="0" fontAlgn="base" hangingPunct="0">
              <a:spcBef>
                <a:spcPct val="0"/>
              </a:spcBef>
              <a:spcAft>
                <a:spcPct val="0"/>
              </a:spcAft>
            </a:pPr>
            <a:r>
              <a:rPr lang="en-US" sz="1200">
                <a:latin typeface="Arial" pitchFamily="34" charset="0"/>
              </a:rPr>
              <a:t>and Fixed Fee</a:t>
            </a:r>
          </a:p>
        </p:txBody>
      </p:sp>
      <p:sp>
        <p:nvSpPr>
          <p:cNvPr id="15" name="Rectangle 14"/>
          <p:cNvSpPr/>
          <p:nvPr/>
        </p:nvSpPr>
        <p:spPr bwMode="auto">
          <a:xfrm>
            <a:off x="4058412" y="200024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Fixed Price Contract with LD</a:t>
            </a:r>
          </a:p>
        </p:txBody>
      </p:sp>
      <p:sp>
        <p:nvSpPr>
          <p:cNvPr id="2" name="Slide Number Placeholder 1">
            <a:extLst>
              <a:ext uri="{FF2B5EF4-FFF2-40B4-BE49-F238E27FC236}">
                <a16:creationId xmlns:a16="http://schemas.microsoft.com/office/drawing/2014/main" id="{6CBA7CD2-C345-D706-AFD9-F7845B7FE95E}"/>
              </a:ext>
            </a:extLst>
          </p:cNvPr>
          <p:cNvSpPr>
            <a:spLocks noGrp="1"/>
          </p:cNvSpPr>
          <p:nvPr>
            <p:ph type="sldNum" sz="quarter" idx="12"/>
          </p:nvPr>
        </p:nvSpPr>
        <p:spPr/>
        <p:txBody>
          <a:bodyPr/>
          <a:lstStyle/>
          <a:p>
            <a:fld id="{EB241CD2-1E45-42A3-B213-66A034DF9A3B}" type="slidenum">
              <a:rPr lang="en-GB" smtClean="0"/>
              <a:t>184</a:t>
            </a:fld>
            <a:endParaRPr lang="en-GB" dirty="0"/>
          </a:p>
        </p:txBody>
      </p:sp>
    </p:spTree>
    <p:extLst>
      <p:ext uri="{BB962C8B-B14F-4D97-AF65-F5344CB8AC3E}">
        <p14:creationId xmlns:p14="http://schemas.microsoft.com/office/powerpoint/2010/main" val="19077553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5640545" y="3771102"/>
            <a:ext cx="640374" cy="9705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5222422" y="2936550"/>
            <a:ext cx="1951250" cy="740445"/>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a:latin typeface="Arial" pitchFamily="34" charset="0"/>
              </a:rPr>
              <a:t>Dabhol SPV</a:t>
            </a:r>
          </a:p>
        </p:txBody>
      </p:sp>
      <p:sp>
        <p:nvSpPr>
          <p:cNvPr id="8" name="Oval 7"/>
          <p:cNvSpPr/>
          <p:nvPr/>
        </p:nvSpPr>
        <p:spPr bwMode="auto">
          <a:xfrm>
            <a:off x="5021344" y="953660"/>
            <a:ext cx="2177592" cy="120753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Off-taker – Maharashtra State Electricity Company </a:t>
            </a:r>
          </a:p>
        </p:txBody>
      </p:sp>
      <p:sp>
        <p:nvSpPr>
          <p:cNvPr id="14" name="Oval 13"/>
          <p:cNvSpPr/>
          <p:nvPr/>
        </p:nvSpPr>
        <p:spPr bwMode="auto">
          <a:xfrm>
            <a:off x="2819400" y="1322992"/>
            <a:ext cx="1600200" cy="990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EPC Management by Enron</a:t>
            </a:r>
          </a:p>
        </p:txBody>
      </p:sp>
      <p:cxnSp>
        <p:nvCxnSpPr>
          <p:cNvPr id="17" name="Straight Arrow Connector 16"/>
          <p:cNvCxnSpPr>
            <a:cxnSpLocks/>
            <a:stCxn id="7" idx="1"/>
          </p:cNvCxnSpPr>
          <p:nvPr/>
        </p:nvCxnSpPr>
        <p:spPr bwMode="auto">
          <a:xfrm flipH="1" flipV="1">
            <a:off x="4005680" y="2244497"/>
            <a:ext cx="1502496" cy="8004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1905001" y="2388452"/>
            <a:ext cx="1758015" cy="49664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GE Equipment</a:t>
            </a:r>
          </a:p>
        </p:txBody>
      </p:sp>
      <p:sp>
        <p:nvSpPr>
          <p:cNvPr id="31" name="Oval 30"/>
          <p:cNvSpPr/>
          <p:nvPr/>
        </p:nvSpPr>
        <p:spPr bwMode="auto">
          <a:xfrm>
            <a:off x="8001000" y="3132934"/>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ENRON – Fuel Mgmt.</a:t>
            </a:r>
          </a:p>
        </p:txBody>
      </p:sp>
      <p:sp>
        <p:nvSpPr>
          <p:cNvPr id="32" name="Oval 31"/>
          <p:cNvSpPr/>
          <p:nvPr/>
        </p:nvSpPr>
        <p:spPr bwMode="auto">
          <a:xfrm>
            <a:off x="7372350" y="4499244"/>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Lenders</a:t>
            </a:r>
          </a:p>
        </p:txBody>
      </p:sp>
      <p:sp>
        <p:nvSpPr>
          <p:cNvPr id="33" name="Oval 32"/>
          <p:cNvSpPr/>
          <p:nvPr/>
        </p:nvSpPr>
        <p:spPr bwMode="auto">
          <a:xfrm>
            <a:off x="4305837" y="4828193"/>
            <a:ext cx="2107842" cy="92987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Sponsors – Enron, GE and Bechtel  IRR on SPV</a:t>
            </a:r>
          </a:p>
        </p:txBody>
      </p:sp>
      <p:cxnSp>
        <p:nvCxnSpPr>
          <p:cNvPr id="35" name="Straight Arrow Connector 34"/>
          <p:cNvCxnSpPr>
            <a:cxnSpLocks/>
            <a:stCxn id="7" idx="6"/>
          </p:cNvCxnSpPr>
          <p:nvPr/>
        </p:nvCxnSpPr>
        <p:spPr bwMode="auto">
          <a:xfrm>
            <a:off x="7173672" y="3306772"/>
            <a:ext cx="969674" cy="551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6755877" y="3712785"/>
            <a:ext cx="1025143" cy="79757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5533066" y="3803860"/>
            <a:ext cx="581984" cy="93782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8580481" y="404501"/>
            <a:ext cx="1524000" cy="7373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State of Maharashtra</a:t>
            </a:r>
          </a:p>
        </p:txBody>
      </p:sp>
      <p:cxnSp>
        <p:nvCxnSpPr>
          <p:cNvPr id="10" name="Straight Arrow Connector 9"/>
          <p:cNvCxnSpPr>
            <a:cxnSpLocks/>
            <a:stCxn id="6" idx="3"/>
          </p:cNvCxnSpPr>
          <p:nvPr/>
        </p:nvCxnSpPr>
        <p:spPr bwMode="auto">
          <a:xfrm flipH="1">
            <a:off x="6404562" y="1033839"/>
            <a:ext cx="2399104" cy="125991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6379121" y="2084992"/>
            <a:ext cx="2117180" cy="40514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8521742" y="1703992"/>
            <a:ext cx="1612859" cy="8135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Federal Government of India</a:t>
            </a:r>
          </a:p>
        </p:txBody>
      </p:sp>
      <p:sp>
        <p:nvSpPr>
          <p:cNvPr id="40" name="Oval 39"/>
          <p:cNvSpPr/>
          <p:nvPr/>
        </p:nvSpPr>
        <p:spPr bwMode="auto">
          <a:xfrm>
            <a:off x="8398872" y="5662972"/>
            <a:ext cx="1659528" cy="4231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OPIC</a:t>
            </a:r>
          </a:p>
        </p:txBody>
      </p:sp>
      <p:cxnSp>
        <p:nvCxnSpPr>
          <p:cNvPr id="44" name="Straight Arrow Connector 43"/>
          <p:cNvCxnSpPr>
            <a:cxnSpLocks/>
            <a:stCxn id="40" idx="0"/>
          </p:cNvCxnSpPr>
          <p:nvPr/>
        </p:nvCxnSpPr>
        <p:spPr bwMode="auto">
          <a:xfrm flipH="1" flipV="1">
            <a:off x="8141972" y="5166755"/>
            <a:ext cx="1086664" cy="49621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6413680" y="5482982"/>
            <a:ext cx="1985192" cy="39158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2540358" y="4256692"/>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O&amp;M Contractor - Enron</a:t>
            </a:r>
          </a:p>
          <a:p>
            <a:pPr algn="ctr" eaLnBrk="0" fontAlgn="base" hangingPunct="0">
              <a:spcBef>
                <a:spcPct val="0"/>
              </a:spcBef>
              <a:spcAft>
                <a:spcPct val="0"/>
              </a:spcAft>
            </a:pPr>
            <a:endParaRPr lang="en-US" sz="1200">
              <a:solidFill>
                <a:schemeClr val="bg1"/>
              </a:solidFill>
              <a:latin typeface="Arial" pitchFamily="34" charset="0"/>
            </a:endParaRPr>
          </a:p>
        </p:txBody>
      </p:sp>
      <p:sp>
        <p:nvSpPr>
          <p:cNvPr id="38" name="Oval 37"/>
          <p:cNvSpPr/>
          <p:nvPr/>
        </p:nvSpPr>
        <p:spPr bwMode="auto">
          <a:xfrm>
            <a:off x="1680344" y="740937"/>
            <a:ext cx="1736271"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Bechtel Construction</a:t>
            </a:r>
          </a:p>
        </p:txBody>
      </p:sp>
      <p:cxnSp>
        <p:nvCxnSpPr>
          <p:cNvPr id="4" name="Straight Arrow Connector 3"/>
          <p:cNvCxnSpPr/>
          <p:nvPr/>
        </p:nvCxnSpPr>
        <p:spPr bwMode="auto">
          <a:xfrm flipH="1" flipV="1">
            <a:off x="3048000" y="1248134"/>
            <a:ext cx="228600" cy="7485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2784008" y="2168523"/>
            <a:ext cx="269736" cy="21992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4038601" y="3611625"/>
            <a:ext cx="1180057" cy="67345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9088710" y="3921281"/>
            <a:ext cx="1426891" cy="58908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solidFill>
                <a:latin typeface="Arial" pitchFamily="34" charset="0"/>
              </a:rPr>
              <a:t>LNG from Qatar</a:t>
            </a:r>
          </a:p>
        </p:txBody>
      </p:sp>
      <p:cxnSp>
        <p:nvCxnSpPr>
          <p:cNvPr id="24" name="Straight Arrow Connector 23"/>
          <p:cNvCxnSpPr/>
          <p:nvPr/>
        </p:nvCxnSpPr>
        <p:spPr bwMode="auto">
          <a:xfrm flipH="1" flipV="1">
            <a:off x="9445178" y="3720296"/>
            <a:ext cx="533400" cy="1821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6115051" y="2205545"/>
            <a:ext cx="15025" cy="80010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6574109" y="3773061"/>
            <a:ext cx="1021427" cy="82661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4367135" y="-25691"/>
            <a:ext cx="3103856" cy="879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4122783" y="2522506"/>
            <a:ext cx="738471" cy="538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5533067" y="2295955"/>
            <a:ext cx="846055" cy="3883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6658208" y="3901549"/>
            <a:ext cx="994062" cy="4070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5367198" y="3958642"/>
            <a:ext cx="1011924" cy="4302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Shareholders Agreement</a:t>
            </a:r>
          </a:p>
        </p:txBody>
      </p:sp>
      <p:sp>
        <p:nvSpPr>
          <p:cNvPr id="29" name="TextBox 28"/>
          <p:cNvSpPr txBox="1"/>
          <p:nvPr/>
        </p:nvSpPr>
        <p:spPr>
          <a:xfrm>
            <a:off x="4383628" y="3743101"/>
            <a:ext cx="774879" cy="461665"/>
          </a:xfrm>
          <a:prstGeom prst="rect">
            <a:avLst/>
          </a:prstGeom>
          <a:solidFill>
            <a:srgbClr val="FFFF00"/>
          </a:solidFill>
        </p:spPr>
        <p:txBody>
          <a:bodyPr wrap="square" rtlCol="0">
            <a:spAutoFit/>
          </a:bodyPr>
          <a:lstStyle/>
          <a:p>
            <a:r>
              <a:rPr lang="en-US" sz="120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7202733" y="3098847"/>
            <a:ext cx="578287" cy="423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7400931" y="1257806"/>
            <a:ext cx="906960" cy="442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7347200" y="2041269"/>
            <a:ext cx="906960" cy="3471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7073704" y="5464405"/>
            <a:ext cx="714389" cy="428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8630057" y="5166756"/>
            <a:ext cx="692076" cy="4116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625800" y="19779"/>
            <a:ext cx="2412801" cy="571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a:solidFill>
                  <a:schemeClr val="tx1"/>
                </a:solidFill>
              </a:rPr>
              <a:t>Very High Cost of USD 1,400 per kW</a:t>
            </a:r>
          </a:p>
        </p:txBody>
      </p:sp>
      <p:sp>
        <p:nvSpPr>
          <p:cNvPr id="9" name="Slide Number Placeholder 8">
            <a:extLst>
              <a:ext uri="{FF2B5EF4-FFF2-40B4-BE49-F238E27FC236}">
                <a16:creationId xmlns:a16="http://schemas.microsoft.com/office/drawing/2014/main" id="{300EF202-1476-92D0-6C29-5E6A201C45F8}"/>
              </a:ext>
            </a:extLst>
          </p:cNvPr>
          <p:cNvSpPr>
            <a:spLocks noGrp="1"/>
          </p:cNvSpPr>
          <p:nvPr>
            <p:ph type="sldNum" sz="quarter" idx="12"/>
          </p:nvPr>
        </p:nvSpPr>
        <p:spPr/>
        <p:txBody>
          <a:bodyPr/>
          <a:lstStyle/>
          <a:p>
            <a:fld id="{EB241CD2-1E45-42A3-B213-66A034DF9A3B}" type="slidenum">
              <a:rPr lang="en-GB" smtClean="0"/>
              <a:t>185</a:t>
            </a:fld>
            <a:endParaRPr lang="en-GB" dirty="0"/>
          </a:p>
        </p:txBody>
      </p:sp>
    </p:spTree>
    <p:extLst>
      <p:ext uri="{BB962C8B-B14F-4D97-AF65-F5344CB8AC3E}">
        <p14:creationId xmlns:p14="http://schemas.microsoft.com/office/powerpoint/2010/main" val="33267810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r>
              <a:rPr lang="en-US"/>
              <a:t>Dabhol Timeline</a:t>
            </a:r>
          </a:p>
        </p:txBody>
      </p:sp>
      <p:sp>
        <p:nvSpPr>
          <p:cNvPr id="113667" name="Rectangle 3"/>
          <p:cNvSpPr>
            <a:spLocks noGrp="1" noChangeArrowheads="1"/>
          </p:cNvSpPr>
          <p:nvPr>
            <p:ph type="body" sz="half" idx="1"/>
          </p:nvPr>
        </p:nvSpPr>
        <p:spPr>
          <a:xfrm>
            <a:off x="419100" y="1133475"/>
            <a:ext cx="5791200" cy="5105400"/>
          </a:xfrm>
        </p:spPr>
        <p:txBody>
          <a:bodyPr>
            <a:noAutofit/>
          </a:bodyPr>
          <a:lstStyle/>
          <a:p>
            <a:pPr marL="177800" indent="-177800">
              <a:lnSpc>
                <a:spcPct val="80000"/>
              </a:lnSpc>
            </a:pPr>
            <a:r>
              <a:rPr lang="en-US" altLang="zh-CN" sz="1400" dirty="0">
                <a:ea typeface="SimSun" pitchFamily="2" charset="-122"/>
              </a:rPr>
              <a:t>May-June, 1992: India invites Enron Corp to explore the possibility of building a large power plant in Maharashtra. </a:t>
            </a:r>
          </a:p>
          <a:p>
            <a:pPr marL="177800" indent="-177800">
              <a:lnSpc>
                <a:spcPct val="80000"/>
              </a:lnSpc>
            </a:pPr>
            <a:r>
              <a:rPr lang="en-US" altLang="zh-CN" sz="1400" dirty="0">
                <a:ea typeface="SimSun" pitchFamily="2" charset="-122"/>
              </a:rPr>
              <a:t>June 20, 1992: Initial memorandum of understanding signed between Enron and Maharashtra government for a plant with capacity of 2000-2,400 MW. The Maharashtra State Electricity Board is expected to pick up a 10 per cent stake. </a:t>
            </a:r>
          </a:p>
          <a:p>
            <a:pPr marL="177800" indent="-177800">
              <a:lnSpc>
                <a:spcPct val="80000"/>
              </a:lnSpc>
            </a:pPr>
            <a:r>
              <a:rPr lang="en-US" altLang="zh-CN" sz="1400" dirty="0">
                <a:ea typeface="SimSun" pitchFamily="2" charset="-122"/>
              </a:rPr>
              <a:t>Jan 2, 1993: The Foreign Investment Promotion Board clears proposal for a 1,920 MW plant, expandable to 2,550 MW. </a:t>
            </a:r>
          </a:p>
          <a:p>
            <a:pPr marL="177800" indent="-177800">
              <a:lnSpc>
                <a:spcPct val="80000"/>
              </a:lnSpc>
            </a:pPr>
            <a:r>
              <a:rPr lang="en-US" altLang="zh-CN" sz="1400" dirty="0">
                <a:ea typeface="SimSun" pitchFamily="2" charset="-122"/>
              </a:rPr>
              <a:t>Dec 8, 1993: The power purchase agreement signed between </a:t>
            </a:r>
            <a:r>
              <a:rPr lang="en-US" altLang="zh-CN" sz="1400" dirty="0" err="1">
                <a:ea typeface="SimSun" pitchFamily="2" charset="-122"/>
              </a:rPr>
              <a:t>Dabhol</a:t>
            </a:r>
            <a:r>
              <a:rPr lang="en-US" altLang="zh-CN" sz="1400" dirty="0">
                <a:ea typeface="SimSun" pitchFamily="2" charset="-122"/>
              </a:rPr>
              <a:t> Power Company and MSEB for a 2,015 MW project to be implemented in two phases. </a:t>
            </a:r>
          </a:p>
          <a:p>
            <a:pPr marL="177800" indent="-177800">
              <a:lnSpc>
                <a:spcPct val="80000"/>
              </a:lnSpc>
            </a:pPr>
            <a:r>
              <a:rPr lang="en-US" altLang="zh-CN" sz="1400" dirty="0">
                <a:ea typeface="SimSun" pitchFamily="2" charset="-122"/>
              </a:rPr>
              <a:t>March-June, 1995: Following </a:t>
            </a:r>
            <a:r>
              <a:rPr lang="en-US" altLang="zh-CN" sz="1400" b="1" dirty="0">
                <a:ea typeface="SimSun" pitchFamily="2" charset="-122"/>
              </a:rPr>
              <a:t>state elections</a:t>
            </a:r>
            <a:r>
              <a:rPr lang="en-US" altLang="zh-CN" sz="1400" dirty="0">
                <a:ea typeface="SimSun" pitchFamily="2" charset="-122"/>
              </a:rPr>
              <a:t>, a new Maharashtra government, headed by the Shiv Sena, scraps the project, alleging corruption and high costs. </a:t>
            </a:r>
          </a:p>
          <a:p>
            <a:pPr marL="177800" indent="-177800">
              <a:lnSpc>
                <a:spcPct val="80000"/>
              </a:lnSpc>
            </a:pPr>
            <a:r>
              <a:rPr lang="en-US" altLang="zh-CN" sz="1400" dirty="0">
                <a:ea typeface="SimSun" pitchFamily="2" charset="-122"/>
              </a:rPr>
              <a:t>Nov 1995: Project re-negotiated with a final capacity of 2,184 MW. MSEB's stake is upped to 30 per cent -- 15 per cent in the first phase, and a further 15 per cent upon completion of the project. </a:t>
            </a:r>
          </a:p>
          <a:p>
            <a:pPr marL="177800" indent="-177800">
              <a:lnSpc>
                <a:spcPct val="80000"/>
              </a:lnSpc>
            </a:pPr>
            <a:r>
              <a:rPr lang="en-US" altLang="zh-CN" sz="1400" dirty="0">
                <a:ea typeface="SimSun" pitchFamily="2" charset="-122"/>
              </a:rPr>
              <a:t>May, 1996: India extends counter-guarantee to the project, under which the federal government promises to cover any defaults by the state utility. </a:t>
            </a:r>
          </a:p>
          <a:p>
            <a:pPr marL="177800" indent="-177800">
              <a:lnSpc>
                <a:spcPct val="80000"/>
              </a:lnSpc>
            </a:pPr>
            <a:r>
              <a:rPr lang="en-US" altLang="zh-CN" sz="1400" dirty="0">
                <a:ea typeface="SimSun" pitchFamily="2" charset="-122"/>
              </a:rPr>
              <a:t>May, 1999: Phase one of the project with a capacity of 740 MW begins operating. </a:t>
            </a:r>
          </a:p>
        </p:txBody>
      </p:sp>
      <p:sp>
        <p:nvSpPr>
          <p:cNvPr id="113668" name="Rectangle 5"/>
          <p:cNvSpPr>
            <a:spLocks noGrp="1" noChangeArrowheads="1"/>
          </p:cNvSpPr>
          <p:nvPr>
            <p:ph type="body" sz="half" idx="2"/>
          </p:nvPr>
        </p:nvSpPr>
        <p:spPr>
          <a:xfrm>
            <a:off x="6296025" y="857251"/>
            <a:ext cx="5476875" cy="5105400"/>
          </a:xfrm>
        </p:spPr>
        <p:txBody>
          <a:bodyPr>
            <a:noAutofit/>
          </a:bodyPr>
          <a:lstStyle/>
          <a:p>
            <a:pPr>
              <a:lnSpc>
                <a:spcPct val="80000"/>
              </a:lnSpc>
            </a:pPr>
            <a:r>
              <a:rPr lang="en-US" altLang="zh-CN" sz="1500" dirty="0">
                <a:ea typeface="SimSun" pitchFamily="2" charset="-122"/>
              </a:rPr>
              <a:t>June-Oct 2000: Maharashtra government allies demand scrapping </a:t>
            </a:r>
            <a:r>
              <a:rPr lang="en-US" altLang="zh-CN" sz="1500" dirty="0" err="1">
                <a:ea typeface="SimSun" pitchFamily="2" charset="-122"/>
              </a:rPr>
              <a:t>theproject</a:t>
            </a:r>
            <a:r>
              <a:rPr lang="en-US" altLang="zh-CN" sz="1500" dirty="0">
                <a:ea typeface="SimSun" pitchFamily="2" charset="-122"/>
              </a:rPr>
              <a:t> </a:t>
            </a:r>
            <a:r>
              <a:rPr lang="en-US" altLang="zh-CN" sz="1500" b="1" dirty="0">
                <a:ea typeface="SimSun" pitchFamily="2" charset="-122"/>
              </a:rPr>
              <a:t>because of the cost of the power it produces. </a:t>
            </a:r>
          </a:p>
          <a:p>
            <a:pPr>
              <a:lnSpc>
                <a:spcPct val="80000"/>
              </a:lnSpc>
            </a:pPr>
            <a:r>
              <a:rPr lang="en-US" altLang="zh-CN" sz="1500" dirty="0">
                <a:ea typeface="SimSun" pitchFamily="2" charset="-122"/>
              </a:rPr>
              <a:t>Oct, 2000: MSEB defaults on its October payment to DPC. </a:t>
            </a:r>
          </a:p>
          <a:p>
            <a:pPr>
              <a:lnSpc>
                <a:spcPct val="80000"/>
              </a:lnSpc>
            </a:pPr>
            <a:r>
              <a:rPr lang="en-US" altLang="zh-CN" sz="1500" dirty="0">
                <a:ea typeface="SimSun" pitchFamily="2" charset="-122"/>
              </a:rPr>
              <a:t>Dec, 2000: Maharashtra state announces plan to review the project, </a:t>
            </a:r>
            <a:r>
              <a:rPr lang="en-US" altLang="zh-CN" sz="1500" b="1" dirty="0">
                <a:ea typeface="SimSun" pitchFamily="2" charset="-122"/>
              </a:rPr>
              <a:t>stating that the tariff is too high</a:t>
            </a:r>
            <a:r>
              <a:rPr lang="en-US" altLang="zh-CN" sz="1500" dirty="0">
                <a:ea typeface="SimSun" pitchFamily="2" charset="-122"/>
              </a:rPr>
              <a:t>. </a:t>
            </a:r>
          </a:p>
          <a:p>
            <a:pPr>
              <a:lnSpc>
                <a:spcPct val="80000"/>
              </a:lnSpc>
            </a:pPr>
            <a:r>
              <a:rPr lang="en-US" altLang="zh-CN" sz="1500" dirty="0">
                <a:ea typeface="SimSun" pitchFamily="2" charset="-122"/>
              </a:rPr>
              <a:t>Feb, 2001: The Credit Rating Information Services of India Ltd cuts ratings on bonds issued by Maharashtra government due to defaults on payments owed to </a:t>
            </a:r>
            <a:r>
              <a:rPr lang="en-US" altLang="zh-CN" sz="1500" dirty="0" err="1">
                <a:ea typeface="SimSun" pitchFamily="2" charset="-122"/>
              </a:rPr>
              <a:t>Dabhol</a:t>
            </a:r>
            <a:r>
              <a:rPr lang="en-US" altLang="zh-CN" sz="1500" dirty="0">
                <a:ea typeface="SimSun" pitchFamily="2" charset="-122"/>
              </a:rPr>
              <a:t>. Enron invokes the Union government guarantee. </a:t>
            </a:r>
          </a:p>
          <a:p>
            <a:pPr>
              <a:lnSpc>
                <a:spcPct val="80000"/>
              </a:lnSpc>
            </a:pPr>
            <a:r>
              <a:rPr lang="en-US" altLang="zh-CN" sz="1500" dirty="0">
                <a:ea typeface="SimSun" pitchFamily="2" charset="-122"/>
              </a:rPr>
              <a:t>April, 2001: Enron issues a notice of arbitration to the Indian government to collect on the December bill of Rs 1.02 billion. </a:t>
            </a:r>
          </a:p>
          <a:p>
            <a:pPr>
              <a:lnSpc>
                <a:spcPct val="80000"/>
              </a:lnSpc>
            </a:pPr>
            <a:r>
              <a:rPr lang="en-US" altLang="zh-CN" sz="1500" dirty="0">
                <a:ea typeface="SimSun" pitchFamily="2" charset="-122"/>
              </a:rPr>
              <a:t>April, 2001: Enron invokes the political force majeure clause in its contract with MSEB, stating that </a:t>
            </a:r>
            <a:r>
              <a:rPr lang="en-US" altLang="zh-CN" sz="1500" dirty="0" err="1">
                <a:ea typeface="SimSun" pitchFamily="2" charset="-122"/>
              </a:rPr>
              <a:t>unfavourable</a:t>
            </a:r>
            <a:r>
              <a:rPr lang="en-US" altLang="zh-CN" sz="1500" dirty="0">
                <a:ea typeface="SimSun" pitchFamily="2" charset="-122"/>
              </a:rPr>
              <a:t> political conditions have prevented it from fulfilling contractual obligations. </a:t>
            </a:r>
          </a:p>
          <a:p>
            <a:pPr>
              <a:lnSpc>
                <a:spcPct val="80000"/>
              </a:lnSpc>
            </a:pPr>
            <a:r>
              <a:rPr lang="en-US" altLang="zh-CN" sz="1500" dirty="0">
                <a:ea typeface="SimSun" pitchFamily="2" charset="-122"/>
              </a:rPr>
              <a:t>April 23, 2001: DPC and its lenders meet in London to discuss the payments issue. Enron seeks lenders' permission to issue a notice of termination. </a:t>
            </a:r>
          </a:p>
          <a:p>
            <a:pPr>
              <a:lnSpc>
                <a:spcPct val="80000"/>
              </a:lnSpc>
            </a:pPr>
            <a:r>
              <a:rPr lang="en-US" altLang="zh-CN" sz="1500" dirty="0">
                <a:ea typeface="SimSun" pitchFamily="2" charset="-122"/>
              </a:rPr>
              <a:t>April 25 2001: The board of </a:t>
            </a:r>
            <a:r>
              <a:rPr lang="en-US" altLang="zh-CN" sz="1500" dirty="0" err="1">
                <a:ea typeface="SimSun" pitchFamily="2" charset="-122"/>
              </a:rPr>
              <a:t>Dabhol</a:t>
            </a:r>
            <a:r>
              <a:rPr lang="en-US" altLang="zh-CN" sz="1500" dirty="0">
                <a:ea typeface="SimSun" pitchFamily="2" charset="-122"/>
              </a:rPr>
              <a:t> Power Company </a:t>
            </a:r>
            <a:r>
              <a:rPr lang="en-US" altLang="zh-CN" sz="1500" dirty="0" err="1">
                <a:ea typeface="SimSun" pitchFamily="2" charset="-122"/>
              </a:rPr>
              <a:t>authorises</a:t>
            </a:r>
            <a:r>
              <a:rPr lang="en-US" altLang="zh-CN" sz="1500" dirty="0">
                <a:ea typeface="SimSun" pitchFamily="2" charset="-122"/>
              </a:rPr>
              <a:t> management to terminate the contract any time it chooses. </a:t>
            </a:r>
            <a:endParaRPr lang="en-US" sz="1500" dirty="0"/>
          </a:p>
        </p:txBody>
      </p:sp>
      <p:sp>
        <p:nvSpPr>
          <p:cNvPr id="2" name="Slide Number Placeholder 1">
            <a:extLst>
              <a:ext uri="{FF2B5EF4-FFF2-40B4-BE49-F238E27FC236}">
                <a16:creationId xmlns:a16="http://schemas.microsoft.com/office/drawing/2014/main" id="{D65EED81-ABE2-CC89-1972-004B3201E657}"/>
              </a:ext>
            </a:extLst>
          </p:cNvPr>
          <p:cNvSpPr>
            <a:spLocks noGrp="1"/>
          </p:cNvSpPr>
          <p:nvPr>
            <p:ph type="sldNum" sz="quarter" idx="12"/>
          </p:nvPr>
        </p:nvSpPr>
        <p:spPr/>
        <p:txBody>
          <a:bodyPr/>
          <a:lstStyle/>
          <a:p>
            <a:fld id="{EB241CD2-1E45-42A3-B213-66A034DF9A3B}" type="slidenum">
              <a:rPr lang="en-GB" smtClean="0"/>
              <a:t>186</a:t>
            </a:fld>
            <a:endParaRPr lang="en-GB" dirty="0"/>
          </a:p>
        </p:txBody>
      </p:sp>
    </p:spTree>
    <p:extLst>
      <p:ext uri="{BB962C8B-B14F-4D97-AF65-F5344CB8AC3E}">
        <p14:creationId xmlns:p14="http://schemas.microsoft.com/office/powerpoint/2010/main" val="5437657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Dabhol Plant Cost</a:t>
            </a:r>
          </a:p>
        </p:txBody>
      </p:sp>
      <p:sp>
        <p:nvSpPr>
          <p:cNvPr id="119811" name="Rectangle 3"/>
          <p:cNvSpPr>
            <a:spLocks noGrp="1" noChangeArrowheads="1"/>
          </p:cNvSpPr>
          <p:nvPr>
            <p:ph type="body" sz="half" idx="1"/>
          </p:nvPr>
        </p:nvSpPr>
        <p:spPr>
          <a:xfrm>
            <a:off x="412750" y="1285875"/>
            <a:ext cx="5537200" cy="4665890"/>
          </a:xfrm>
        </p:spPr>
        <p:txBody>
          <a:bodyPr/>
          <a:lstStyle/>
          <a:p>
            <a:r>
              <a:rPr lang="en-US" sz="1800" u="sng" dirty="0"/>
              <a:t>First phase</a:t>
            </a:r>
          </a:p>
          <a:p>
            <a:r>
              <a:rPr lang="en-US" sz="1800" dirty="0"/>
              <a:t>695 MW plant</a:t>
            </a:r>
          </a:p>
          <a:p>
            <a:r>
              <a:rPr lang="en-US" sz="1800" dirty="0"/>
              <a:t>Cost of $920 M</a:t>
            </a:r>
          </a:p>
          <a:p>
            <a:r>
              <a:rPr lang="en-US" sz="1800" dirty="0"/>
              <a:t>Construction began 1995, project to come on-line in 1997</a:t>
            </a:r>
          </a:p>
          <a:p>
            <a:r>
              <a:rPr lang="en-US" sz="1800" dirty="0"/>
              <a:t>Cost $1323/kW</a:t>
            </a:r>
          </a:p>
          <a:p>
            <a:endParaRPr lang="en-US" sz="1800" dirty="0"/>
          </a:p>
        </p:txBody>
      </p:sp>
      <p:sp>
        <p:nvSpPr>
          <p:cNvPr id="119812" name="Rectangle 4"/>
          <p:cNvSpPr>
            <a:spLocks noGrp="1" noChangeArrowheads="1"/>
          </p:cNvSpPr>
          <p:nvPr>
            <p:ph type="body" sz="half" idx="2"/>
          </p:nvPr>
        </p:nvSpPr>
        <p:spPr/>
        <p:txBody>
          <a:bodyPr/>
          <a:lstStyle/>
          <a:p>
            <a:r>
              <a:rPr lang="en-US" sz="1800" u="sng"/>
              <a:t>Second phase</a:t>
            </a:r>
          </a:p>
          <a:p>
            <a:r>
              <a:rPr lang="en-US" sz="1800"/>
              <a:t>1,320 MW capacity</a:t>
            </a:r>
          </a:p>
          <a:p>
            <a:r>
              <a:rPr lang="en-US" sz="1800"/>
              <a:t>LNG re-gasification plant, storage, and harbor facilities to be built.</a:t>
            </a:r>
          </a:p>
          <a:p>
            <a:r>
              <a:rPr lang="en-US" sz="1800"/>
              <a:t>Construction to begin after phase 1 completed	</a:t>
            </a:r>
          </a:p>
          <a:p>
            <a:r>
              <a:rPr lang="en-US" sz="1800"/>
              <a:t>Cost of $1.88 B</a:t>
            </a:r>
          </a:p>
          <a:p>
            <a:r>
              <a:rPr lang="en-US" sz="1800"/>
              <a:t>Cost per $1,466/kW</a:t>
            </a:r>
          </a:p>
          <a:p>
            <a:endParaRPr lang="en-US" sz="1800"/>
          </a:p>
        </p:txBody>
      </p:sp>
      <p:sp>
        <p:nvSpPr>
          <p:cNvPr id="2" name="Slide Number Placeholder 1">
            <a:extLst>
              <a:ext uri="{FF2B5EF4-FFF2-40B4-BE49-F238E27FC236}">
                <a16:creationId xmlns:a16="http://schemas.microsoft.com/office/drawing/2014/main" id="{1441BD13-CFA8-3059-A846-F63C08F0BE59}"/>
              </a:ext>
            </a:extLst>
          </p:cNvPr>
          <p:cNvSpPr>
            <a:spLocks noGrp="1"/>
          </p:cNvSpPr>
          <p:nvPr>
            <p:ph type="sldNum" sz="quarter" idx="12"/>
          </p:nvPr>
        </p:nvSpPr>
        <p:spPr/>
        <p:txBody>
          <a:bodyPr/>
          <a:lstStyle/>
          <a:p>
            <a:fld id="{EB241CD2-1E45-42A3-B213-66A034DF9A3B}" type="slidenum">
              <a:rPr lang="en-GB" smtClean="0"/>
              <a:t>187</a:t>
            </a:fld>
            <a:endParaRPr lang="en-GB" dirty="0"/>
          </a:p>
        </p:txBody>
      </p:sp>
    </p:spTree>
    <p:extLst>
      <p:ext uri="{BB962C8B-B14F-4D97-AF65-F5344CB8AC3E}">
        <p14:creationId xmlns:p14="http://schemas.microsoft.com/office/powerpoint/2010/main" val="12475732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title"/>
          </p:nvPr>
        </p:nvSpPr>
        <p:spPr/>
        <p:txBody>
          <a:bodyPr>
            <a:normAutofit/>
          </a:bodyPr>
          <a:lstStyle/>
          <a:p>
            <a:r>
              <a:rPr lang="en-US" altLang="en-US"/>
              <a:t>Importance of Benchmarking Cost of Other Plants</a:t>
            </a:r>
          </a:p>
        </p:txBody>
      </p:sp>
      <p:pic>
        <p:nvPicPr>
          <p:cNvPr id="2088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001608" y="1304925"/>
            <a:ext cx="6337844" cy="4142312"/>
          </a:xfrm>
          <a:noFill/>
        </p:spPr>
      </p:pic>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592290" y="1054435"/>
            <a:ext cx="2656609" cy="4643291"/>
          </a:xfrm>
          <a:prstGeom prst="rect">
            <a:avLst/>
          </a:prstGeom>
          <a:noFill/>
        </p:spPr>
      </p:pic>
      <p:sp>
        <p:nvSpPr>
          <p:cNvPr id="2" name="Slide Number Placeholder 1">
            <a:extLst>
              <a:ext uri="{FF2B5EF4-FFF2-40B4-BE49-F238E27FC236}">
                <a16:creationId xmlns:a16="http://schemas.microsoft.com/office/drawing/2014/main" id="{2E34EAE6-368B-ACB0-A3AC-A6CB6F2D7441}"/>
              </a:ext>
            </a:extLst>
          </p:cNvPr>
          <p:cNvSpPr>
            <a:spLocks noGrp="1"/>
          </p:cNvSpPr>
          <p:nvPr>
            <p:ph type="sldNum" sz="quarter" idx="12"/>
          </p:nvPr>
        </p:nvSpPr>
        <p:spPr/>
        <p:txBody>
          <a:bodyPr/>
          <a:lstStyle/>
          <a:p>
            <a:fld id="{EB241CD2-1E45-42A3-B213-66A034DF9A3B}" type="slidenum">
              <a:rPr lang="en-GB" smtClean="0"/>
              <a:t>188</a:t>
            </a:fld>
            <a:endParaRPr lang="en-GB" dirty="0"/>
          </a:p>
        </p:txBody>
      </p:sp>
    </p:spTree>
    <p:extLst>
      <p:ext uri="{BB962C8B-B14F-4D97-AF65-F5344CB8AC3E}">
        <p14:creationId xmlns:p14="http://schemas.microsoft.com/office/powerpoint/2010/main" val="40693206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t>Contract Off-taker Risk and Dahbol</a:t>
            </a:r>
          </a:p>
        </p:txBody>
      </p:sp>
      <p:sp>
        <p:nvSpPr>
          <p:cNvPr id="120835" name="Rectangle 3"/>
          <p:cNvSpPr>
            <a:spLocks noGrp="1" noChangeArrowheads="1"/>
          </p:cNvSpPr>
          <p:nvPr>
            <p:ph type="body" idx="1"/>
          </p:nvPr>
        </p:nvSpPr>
        <p:spPr/>
        <p:txBody>
          <a:bodyPr/>
          <a:lstStyle/>
          <a:p>
            <a:pPr algn="l">
              <a:lnSpc>
                <a:spcPct val="80000"/>
              </a:lnSpc>
            </a:pPr>
            <a:r>
              <a:rPr lang="en-US" sz="1800"/>
              <a:t>Endless disputes over prices and terms of the deal turned the venture into a symbol of what can go wrong in large-scale development projects when cultures collide.</a:t>
            </a:r>
          </a:p>
          <a:p>
            <a:pPr algn="l">
              <a:lnSpc>
                <a:spcPct val="80000"/>
              </a:lnSpc>
            </a:pPr>
            <a:r>
              <a:rPr lang="en-US" sz="1800"/>
              <a:t>In April 1993, a World Bank analysis questioned the project's economic viability, citing the high cost of importing and using liquefied natural gas relative to other domestic sources of fuels. Because of those findings, the World Bank refused to provide funds for the project. </a:t>
            </a:r>
          </a:p>
          <a:p>
            <a:pPr algn="l">
              <a:lnSpc>
                <a:spcPct val="80000"/>
              </a:lnSpc>
            </a:pPr>
            <a:r>
              <a:rPr lang="en-US" sz="1800"/>
              <a:t>"Price is becoming a sticky issue," the Financial Times reported. "Indian officials see the price as very high compared to domestic gas and imported and indigenous alternative fuels." </a:t>
            </a:r>
          </a:p>
          <a:p>
            <a:pPr algn="l">
              <a:lnSpc>
                <a:spcPct val="80000"/>
              </a:lnSpc>
            </a:pPr>
            <a:r>
              <a:rPr lang="en-US" sz="1800"/>
              <a:t>Protesters took to the streets to support demands for changes in the plant's design and -- more broadly -- to oppose the Indian government’s economic liberalization policies. Social activists, lawyers, villagers and farmers banded together in groups opposed to the Enron project. </a:t>
            </a:r>
          </a:p>
          <a:p>
            <a:pPr algn="l">
              <a:lnSpc>
                <a:spcPct val="80000"/>
              </a:lnSpc>
            </a:pPr>
            <a:r>
              <a:rPr lang="en-US" sz="1800"/>
              <a:t>The devaluation meant that Dabhol's energy prices would soar to between two and five times the average price in the area.</a:t>
            </a:r>
          </a:p>
        </p:txBody>
      </p:sp>
      <p:sp>
        <p:nvSpPr>
          <p:cNvPr id="2" name="Slide Number Placeholder 1">
            <a:extLst>
              <a:ext uri="{FF2B5EF4-FFF2-40B4-BE49-F238E27FC236}">
                <a16:creationId xmlns:a16="http://schemas.microsoft.com/office/drawing/2014/main" id="{C786E387-1314-C1C1-9610-DBCF048FFB5D}"/>
              </a:ext>
            </a:extLst>
          </p:cNvPr>
          <p:cNvSpPr>
            <a:spLocks noGrp="1"/>
          </p:cNvSpPr>
          <p:nvPr>
            <p:ph type="sldNum" sz="quarter" idx="12"/>
          </p:nvPr>
        </p:nvSpPr>
        <p:spPr/>
        <p:txBody>
          <a:bodyPr/>
          <a:lstStyle/>
          <a:p>
            <a:fld id="{EB241CD2-1E45-42A3-B213-66A034DF9A3B}" type="slidenum">
              <a:rPr lang="en-GB" smtClean="0"/>
              <a:t>189</a:t>
            </a:fld>
            <a:endParaRPr lang="en-GB" dirty="0"/>
          </a:p>
        </p:txBody>
      </p:sp>
    </p:spTree>
    <p:extLst>
      <p:ext uri="{BB962C8B-B14F-4D97-AF65-F5344CB8AC3E}">
        <p14:creationId xmlns:p14="http://schemas.microsoft.com/office/powerpoint/2010/main" val="3425305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F261E-11CD-542F-B567-EA5CF6B4F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5C16E-32D9-122B-400F-D837E63B83E7}"/>
              </a:ext>
            </a:extLst>
          </p:cNvPr>
          <p:cNvSpPr>
            <a:spLocks noGrp="1"/>
          </p:cNvSpPr>
          <p:nvPr>
            <p:ph type="title"/>
          </p:nvPr>
        </p:nvSpPr>
        <p:spPr/>
        <p:txBody>
          <a:bodyPr>
            <a:normAutofit fontScale="90000"/>
          </a:bodyPr>
          <a:lstStyle/>
          <a:p>
            <a:r>
              <a:rPr lang="en-US"/>
              <a:t>What is not and Investment with a Return to Evaluate Costs and Benefits</a:t>
            </a:r>
          </a:p>
        </p:txBody>
      </p:sp>
      <p:sp>
        <p:nvSpPr>
          <p:cNvPr id="3" name="Content Placeholder 2">
            <a:extLst>
              <a:ext uri="{FF2B5EF4-FFF2-40B4-BE49-F238E27FC236}">
                <a16:creationId xmlns:a16="http://schemas.microsoft.com/office/drawing/2014/main" id="{79F43287-6BF1-A42C-E3ED-907CA93884AF}"/>
              </a:ext>
            </a:extLst>
          </p:cNvPr>
          <p:cNvSpPr>
            <a:spLocks noGrp="1"/>
          </p:cNvSpPr>
          <p:nvPr>
            <p:ph idx="1"/>
          </p:nvPr>
        </p:nvSpPr>
        <p:spPr/>
        <p:txBody>
          <a:bodyPr>
            <a:normAutofit fontScale="92500" lnSpcReduction="10000"/>
          </a:bodyPr>
          <a:lstStyle/>
          <a:p>
            <a:r>
              <a:rPr lang="en-US" dirty="0"/>
              <a:t>A company spending money on advertising</a:t>
            </a:r>
          </a:p>
          <a:p>
            <a:r>
              <a:rPr lang="en-US" dirty="0"/>
              <a:t>Gambling on a football match</a:t>
            </a:r>
          </a:p>
          <a:p>
            <a:r>
              <a:rPr lang="en-US" dirty="0"/>
              <a:t>Going for a jog in the morning</a:t>
            </a:r>
          </a:p>
          <a:p>
            <a:r>
              <a:rPr lang="en-US" dirty="0"/>
              <a:t>Inheriting Money</a:t>
            </a:r>
          </a:p>
          <a:p>
            <a:r>
              <a:rPr lang="en-US" dirty="0"/>
              <a:t>Buying a Stock</a:t>
            </a:r>
          </a:p>
          <a:p>
            <a:r>
              <a:rPr lang="en-US" dirty="0"/>
              <a:t>Decision by Napoleon to Invade Russia</a:t>
            </a:r>
          </a:p>
          <a:p>
            <a:r>
              <a:rPr lang="en-US" dirty="0"/>
              <a:t>Buying a coffee </a:t>
            </a:r>
          </a:p>
          <a:p>
            <a:r>
              <a:rPr lang="en-US" dirty="0"/>
              <a:t>A company making a decision to merge with another company</a:t>
            </a:r>
          </a:p>
          <a:p>
            <a:r>
              <a:rPr lang="en-US" dirty="0"/>
              <a:t>A private equity company selling off a company</a:t>
            </a:r>
          </a:p>
          <a:p>
            <a:r>
              <a:rPr lang="en-US" dirty="0"/>
              <a:t>A country finding an off-shore oil and gas field</a:t>
            </a:r>
          </a:p>
          <a:p>
            <a:r>
              <a:rPr lang="en-US" dirty="0"/>
              <a:t>Receiving a dividend</a:t>
            </a:r>
          </a:p>
          <a:p>
            <a:r>
              <a:rPr lang="en-US" dirty="0"/>
              <a:t>A city deciding to abandon trams in favor of car traffic</a:t>
            </a:r>
          </a:p>
          <a:p>
            <a:r>
              <a:rPr lang="en-US" dirty="0"/>
              <a:t>An industrial policy to develop green hydrogen</a:t>
            </a:r>
          </a:p>
        </p:txBody>
      </p:sp>
      <p:sp>
        <p:nvSpPr>
          <p:cNvPr id="5" name="Slide Number Placeholder 4">
            <a:extLst>
              <a:ext uri="{FF2B5EF4-FFF2-40B4-BE49-F238E27FC236}">
                <a16:creationId xmlns:a16="http://schemas.microsoft.com/office/drawing/2014/main" id="{C3EC4F83-DEE1-A1F1-793E-4D688E5BE921}"/>
              </a:ext>
            </a:extLst>
          </p:cNvPr>
          <p:cNvSpPr>
            <a:spLocks noGrp="1"/>
          </p:cNvSpPr>
          <p:nvPr>
            <p:ph type="sldNum" sz="quarter" idx="12"/>
          </p:nvPr>
        </p:nvSpPr>
        <p:spPr/>
        <p:txBody>
          <a:bodyPr/>
          <a:lstStyle/>
          <a:p>
            <a:fld id="{EB241CD2-1E45-42A3-B213-66A034DF9A3B}" type="slidenum">
              <a:rPr lang="en-GB" smtClean="0"/>
              <a:t>19</a:t>
            </a:fld>
            <a:endParaRPr lang="en-GB" dirty="0"/>
          </a:p>
        </p:txBody>
      </p:sp>
    </p:spTree>
    <p:extLst>
      <p:ext uri="{BB962C8B-B14F-4D97-AF65-F5344CB8AC3E}">
        <p14:creationId xmlns:p14="http://schemas.microsoft.com/office/powerpoint/2010/main" val="39409741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a:bodyPr>
          <a:lstStyle/>
          <a:p>
            <a:r>
              <a:rPr lang="en-US"/>
              <a:t>Enron’s Economic Rational Underlying the Transaction</a:t>
            </a:r>
          </a:p>
        </p:txBody>
      </p:sp>
      <p:pic>
        <p:nvPicPr>
          <p:cNvPr id="116739" name="Picture 4"/>
          <p:cNvPicPr>
            <a:picLocks noGrp="1" noChangeAspect="1" noChangeArrowheads="1"/>
          </p:cNvPicPr>
          <p:nvPr>
            <p:ph type="body" idx="1"/>
          </p:nvPr>
        </p:nvPicPr>
        <p:blipFill>
          <a:blip r:embed="rId2" cstate="print"/>
          <a:srcRect/>
          <a:stretch>
            <a:fillRect/>
          </a:stretch>
        </p:blipFill>
        <p:spPr>
          <a:xfrm>
            <a:off x="2590800" y="1313656"/>
            <a:ext cx="7467600" cy="2573338"/>
          </a:xfrm>
          <a:noFill/>
        </p:spPr>
      </p:pic>
      <p:pic>
        <p:nvPicPr>
          <p:cNvPr id="116740" name="Picture 5"/>
          <p:cNvPicPr>
            <a:picLocks noChangeAspect="1" noChangeArrowheads="1"/>
          </p:cNvPicPr>
          <p:nvPr/>
        </p:nvPicPr>
        <p:blipFill>
          <a:blip r:embed="rId3" cstate="print"/>
          <a:srcRect/>
          <a:stretch>
            <a:fillRect/>
          </a:stretch>
        </p:blipFill>
        <p:spPr bwMode="auto">
          <a:xfrm>
            <a:off x="2286000" y="4114800"/>
            <a:ext cx="7772400" cy="1887538"/>
          </a:xfrm>
          <a:prstGeom prst="rect">
            <a:avLst/>
          </a:prstGeom>
          <a:noFill/>
          <a:ln w="12700">
            <a:noFill/>
            <a:miter lim="800000"/>
            <a:headEnd type="none" w="sm" len="sm"/>
            <a:tailEnd type="none" w="lg" len="lg"/>
          </a:ln>
        </p:spPr>
      </p:pic>
      <p:sp>
        <p:nvSpPr>
          <p:cNvPr id="2" name="Slide Number Placeholder 1">
            <a:extLst>
              <a:ext uri="{FF2B5EF4-FFF2-40B4-BE49-F238E27FC236}">
                <a16:creationId xmlns:a16="http://schemas.microsoft.com/office/drawing/2014/main" id="{EDA81092-1706-CEF8-E2B9-62D8904DAFCB}"/>
              </a:ext>
            </a:extLst>
          </p:cNvPr>
          <p:cNvSpPr>
            <a:spLocks noGrp="1"/>
          </p:cNvSpPr>
          <p:nvPr>
            <p:ph type="sldNum" sz="quarter" idx="12"/>
          </p:nvPr>
        </p:nvSpPr>
        <p:spPr/>
        <p:txBody>
          <a:bodyPr/>
          <a:lstStyle/>
          <a:p>
            <a:fld id="{EB241CD2-1E45-42A3-B213-66A034DF9A3B}" type="slidenum">
              <a:rPr lang="en-GB" smtClean="0"/>
              <a:t>190</a:t>
            </a:fld>
            <a:endParaRPr lang="en-GB" dirty="0"/>
          </a:p>
        </p:txBody>
      </p:sp>
    </p:spTree>
    <p:extLst>
      <p:ext uri="{BB962C8B-B14F-4D97-AF65-F5344CB8AC3E}">
        <p14:creationId xmlns:p14="http://schemas.microsoft.com/office/powerpoint/2010/main" val="36944791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t>Transparency </a:t>
            </a:r>
          </a:p>
        </p:txBody>
      </p:sp>
      <p:pic>
        <p:nvPicPr>
          <p:cNvPr id="117763" name="Picture 4"/>
          <p:cNvPicPr>
            <a:picLocks noGrp="1" noChangeAspect="1" noChangeArrowheads="1"/>
          </p:cNvPicPr>
          <p:nvPr>
            <p:ph type="body" idx="1"/>
          </p:nvPr>
        </p:nvPicPr>
        <p:blipFill>
          <a:blip r:embed="rId2" cstate="print"/>
          <a:srcRect/>
          <a:stretch>
            <a:fillRect/>
          </a:stretch>
        </p:blipFill>
        <p:spPr>
          <a:xfrm>
            <a:off x="1981200" y="1524001"/>
            <a:ext cx="7848600" cy="1471613"/>
          </a:xfrm>
          <a:noFill/>
        </p:spPr>
      </p:pic>
      <p:pic>
        <p:nvPicPr>
          <p:cNvPr id="117764" name="Picture 5"/>
          <p:cNvPicPr>
            <a:picLocks noChangeAspect="1" noChangeArrowheads="1"/>
          </p:cNvPicPr>
          <p:nvPr/>
        </p:nvPicPr>
        <p:blipFill>
          <a:blip r:embed="rId3" cstate="print"/>
          <a:srcRect/>
          <a:stretch>
            <a:fillRect/>
          </a:stretch>
        </p:blipFill>
        <p:spPr bwMode="auto">
          <a:xfrm>
            <a:off x="1981200" y="3200400"/>
            <a:ext cx="8108950" cy="2647950"/>
          </a:xfrm>
          <a:prstGeom prst="rect">
            <a:avLst/>
          </a:prstGeom>
          <a:noFill/>
          <a:ln w="12700">
            <a:noFill/>
            <a:miter lim="800000"/>
            <a:headEnd type="none" w="sm" len="sm"/>
            <a:tailEnd type="none" w="lg" len="lg"/>
          </a:ln>
        </p:spPr>
      </p:pic>
      <p:sp>
        <p:nvSpPr>
          <p:cNvPr id="2" name="Slide Number Placeholder 1">
            <a:extLst>
              <a:ext uri="{FF2B5EF4-FFF2-40B4-BE49-F238E27FC236}">
                <a16:creationId xmlns:a16="http://schemas.microsoft.com/office/drawing/2014/main" id="{539658D0-9554-BA2D-D52B-8C5ECE4A3A84}"/>
              </a:ext>
            </a:extLst>
          </p:cNvPr>
          <p:cNvSpPr>
            <a:spLocks noGrp="1"/>
          </p:cNvSpPr>
          <p:nvPr>
            <p:ph type="sldNum" sz="quarter" idx="12"/>
          </p:nvPr>
        </p:nvSpPr>
        <p:spPr/>
        <p:txBody>
          <a:bodyPr/>
          <a:lstStyle/>
          <a:p>
            <a:fld id="{EB241CD2-1E45-42A3-B213-66A034DF9A3B}" type="slidenum">
              <a:rPr lang="en-GB" smtClean="0"/>
              <a:t>191</a:t>
            </a:fld>
            <a:endParaRPr lang="en-GB" dirty="0"/>
          </a:p>
        </p:txBody>
      </p:sp>
    </p:spTree>
    <p:extLst>
      <p:ext uri="{BB962C8B-B14F-4D97-AF65-F5344CB8AC3E}">
        <p14:creationId xmlns:p14="http://schemas.microsoft.com/office/powerpoint/2010/main" val="189549050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title"/>
          </p:nvPr>
        </p:nvSpPr>
        <p:spPr/>
        <p:txBody>
          <a:bodyPr/>
          <a:lstStyle/>
          <a:p>
            <a:r>
              <a:rPr lang="en-US"/>
              <a:t>Vemagiri Power Project</a:t>
            </a:r>
          </a:p>
        </p:txBody>
      </p:sp>
      <p:sp>
        <p:nvSpPr>
          <p:cNvPr id="2052" name="Rectangle 3"/>
          <p:cNvSpPr>
            <a:spLocks noGrp="1" noChangeArrowheads="1"/>
          </p:cNvSpPr>
          <p:nvPr>
            <p:ph type="body" idx="1"/>
          </p:nvPr>
        </p:nvSpPr>
        <p:spPr>
          <a:xfrm>
            <a:off x="5181600" y="1295400"/>
            <a:ext cx="4800600" cy="4648200"/>
          </a:xfrm>
          <a:noFill/>
        </p:spPr>
        <p:txBody>
          <a:bodyPr vert="horz" lIns="91440" tIns="45720" rIns="91440" bIns="45720" rtlCol="0">
            <a:normAutofit/>
          </a:bodyPr>
          <a:lstStyle/>
          <a:p>
            <a:pPr marL="447675" indent="-447675" algn="l">
              <a:spcBef>
                <a:spcPct val="10000"/>
              </a:spcBef>
              <a:buNone/>
            </a:pPr>
            <a:r>
              <a:rPr lang="en-US" sz="1800">
                <a:cs typeface="Arial" charset="0"/>
              </a:rPr>
              <a:t>Capacity of 388.5 MW</a:t>
            </a:r>
          </a:p>
          <a:p>
            <a:pPr marL="1027113" lvl="1" indent="-336550" algn="l">
              <a:spcBef>
                <a:spcPct val="10000"/>
              </a:spcBef>
              <a:buFont typeface="Wingdings" pitchFamily="2" charset="2"/>
              <a:buChar char="Ø"/>
            </a:pPr>
            <a:r>
              <a:rPr lang="en-US" b="1">
                <a:cs typeface="Arial" charset="0"/>
              </a:rPr>
              <a:t>15 year PPA for 370 MW</a:t>
            </a:r>
          </a:p>
          <a:p>
            <a:pPr marL="447675" indent="-447675" algn="l">
              <a:spcBef>
                <a:spcPct val="10000"/>
              </a:spcBef>
            </a:pPr>
            <a:endParaRPr lang="en-US" sz="1800">
              <a:cs typeface="Arial" charset="0"/>
            </a:endParaRPr>
          </a:p>
          <a:p>
            <a:pPr marL="447675" indent="-447675" algn="l">
              <a:spcBef>
                <a:spcPct val="10000"/>
              </a:spcBef>
            </a:pPr>
            <a:r>
              <a:rPr lang="en-US" sz="1800">
                <a:cs typeface="Arial" charset="0"/>
              </a:rPr>
              <a:t>Natural gas fired (1x1) GE 9FA CCGT</a:t>
            </a:r>
          </a:p>
          <a:p>
            <a:pPr marL="1027113" lvl="1" indent="-336550" algn="l">
              <a:spcBef>
                <a:spcPct val="10000"/>
              </a:spcBef>
              <a:buFont typeface="Wingdings" pitchFamily="2" charset="2"/>
              <a:buChar char="Ø"/>
            </a:pPr>
            <a:r>
              <a:rPr lang="en-US" b="1">
                <a:cs typeface="Arial" charset="0"/>
              </a:rPr>
              <a:t>1.64 mmscmd of gas allocated on firm basis</a:t>
            </a:r>
          </a:p>
          <a:p>
            <a:pPr marL="447675" indent="-447675" algn="l">
              <a:spcBef>
                <a:spcPct val="10000"/>
              </a:spcBef>
            </a:pPr>
            <a:endParaRPr lang="en-US" sz="1800">
              <a:cs typeface="Arial" charset="0"/>
            </a:endParaRPr>
          </a:p>
          <a:p>
            <a:pPr marL="447675" indent="-447675" algn="l">
              <a:spcBef>
                <a:spcPct val="10000"/>
              </a:spcBef>
            </a:pPr>
            <a:r>
              <a:rPr lang="en-US" sz="1800">
                <a:cs typeface="Arial" charset="0"/>
              </a:rPr>
              <a:t>Project cost US$ 238 </a:t>
            </a:r>
            <a:r>
              <a:rPr lang="en-US" sz="1800" err="1">
                <a:cs typeface="Arial" charset="0"/>
              </a:rPr>
              <a:t>mn</a:t>
            </a:r>
            <a:r>
              <a:rPr lang="en-US" sz="1800">
                <a:cs typeface="Arial" charset="0"/>
              </a:rPr>
              <a:t>, project cost is the lowest for any gas-based plant constructed in India</a:t>
            </a:r>
          </a:p>
          <a:p>
            <a:pPr marL="447675" indent="-447675" algn="l"/>
            <a:r>
              <a:rPr lang="en-US" sz="1800">
                <a:cs typeface="Arial" charset="0"/>
              </a:rPr>
              <a:t>Estimated first year tariff of Rs. 1.94/ kWh (approximately 4 USD cents)</a:t>
            </a:r>
          </a:p>
          <a:p>
            <a:pPr marL="1027113" lvl="1" indent="-336550" algn="l">
              <a:buFont typeface="Wingdings" pitchFamily="2" charset="2"/>
              <a:buChar char="Ø"/>
            </a:pPr>
            <a:r>
              <a:rPr lang="en-US" b="1">
                <a:cs typeface="Arial" charset="0"/>
              </a:rPr>
              <a:t>Fixed Charge       - Rs. 1.01/kWh</a:t>
            </a:r>
          </a:p>
          <a:p>
            <a:pPr marL="1027113" lvl="1" indent="-336550" algn="l">
              <a:buFont typeface="Wingdings" pitchFamily="2" charset="2"/>
              <a:buChar char="Ø"/>
            </a:pPr>
            <a:r>
              <a:rPr lang="en-US" b="1">
                <a:cs typeface="Arial" charset="0"/>
              </a:rPr>
              <a:t>Variable Charge  -  Rs. 0.93/kWh</a:t>
            </a:r>
          </a:p>
        </p:txBody>
      </p:sp>
      <p:grpSp>
        <p:nvGrpSpPr>
          <p:cNvPr id="2053" name="Group 4"/>
          <p:cNvGrpSpPr>
            <a:grpSpLocks/>
          </p:cNvGrpSpPr>
          <p:nvPr/>
        </p:nvGrpSpPr>
        <p:grpSpPr bwMode="auto">
          <a:xfrm>
            <a:off x="1920875" y="1905001"/>
            <a:ext cx="2471738" cy="2244725"/>
            <a:chOff x="250" y="1200"/>
            <a:chExt cx="1557" cy="1414"/>
          </a:xfrm>
        </p:grpSpPr>
        <p:graphicFrame>
          <p:nvGraphicFramePr>
            <p:cNvPr id="2050" name="Object 5"/>
            <p:cNvGraphicFramePr>
              <a:graphicFrameLocks noChangeAspect="1"/>
            </p:cNvGraphicFramePr>
            <p:nvPr/>
          </p:nvGraphicFramePr>
          <p:xfrm>
            <a:off x="250" y="1200"/>
            <a:ext cx="1557" cy="1414"/>
          </p:xfrm>
          <a:graphic>
            <a:graphicData uri="http://schemas.openxmlformats.org/presentationml/2006/ole">
              <mc:AlternateContent xmlns:mc="http://schemas.openxmlformats.org/markup-compatibility/2006">
                <mc:Choice xmlns:v="urn:schemas-microsoft-com:vml" Requires="v">
                  <p:oleObj name="Bitmap Image" r:id="rId2" imgW="2723810" imgH="2457143" progId="PBrush">
                    <p:embed/>
                  </p:oleObj>
                </mc:Choice>
                <mc:Fallback>
                  <p:oleObj name="Bitmap Image" r:id="rId2" imgW="2723810" imgH="2457143" progId="PBrush">
                    <p:embed/>
                    <p:pic>
                      <p:nvPicPr>
                        <p:cNvPr id="205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 y="1200"/>
                          <a:ext cx="1557" cy="1414"/>
                        </a:xfrm>
                        <a:prstGeom prst="rect">
                          <a:avLst/>
                        </a:prstGeom>
                        <a:solidFill>
                          <a:srgbClr val="0000FF"/>
                        </a:solidFill>
                        <a:effectLst>
                          <a:outerShdw dist="107763" dir="2700000" algn="ctr" rotWithShape="0">
                            <a:srgbClr val="808080">
                              <a:alpha val="50000"/>
                            </a:srgbClr>
                          </a:outerShdw>
                        </a:effectLst>
                      </p:spPr>
                    </p:pic>
                  </p:oleObj>
                </mc:Fallback>
              </mc:AlternateContent>
            </a:graphicData>
          </a:graphic>
        </p:graphicFrame>
        <p:sp>
          <p:nvSpPr>
            <p:cNvPr id="2054" name="Rectangle 6"/>
            <p:cNvSpPr>
              <a:spLocks noChangeArrowheads="1"/>
            </p:cNvSpPr>
            <p:nvPr/>
          </p:nvSpPr>
          <p:spPr bwMode="auto">
            <a:xfrm>
              <a:off x="994" y="2401"/>
              <a:ext cx="587" cy="213"/>
            </a:xfrm>
            <a:prstGeom prst="rect">
              <a:avLst/>
            </a:prstGeom>
            <a:solidFill>
              <a:srgbClr val="003300"/>
            </a:solidFill>
            <a:ln w="9525">
              <a:noFill/>
              <a:miter lim="800000"/>
              <a:headEnd/>
              <a:tailEnd/>
            </a:ln>
            <a:effectLst>
              <a:prstShdw prst="shdw17" dist="17961" dir="2700000">
                <a:srgbClr val="001F00"/>
              </a:prstShdw>
            </a:effectLst>
          </p:spPr>
          <p:txBody>
            <a:bodyPr lIns="60350" tIns="30175" rIns="60350" bIns="30175" anchor="ctr">
              <a:spAutoFit/>
            </a:bodyPr>
            <a:lstStyle/>
            <a:p>
              <a:r>
                <a:rPr lang="en-US" sz="900">
                  <a:solidFill>
                    <a:srgbClr val="FFFFFF"/>
                  </a:solidFill>
                  <a:latin typeface="Book Antiqua" pitchFamily="18" charset="0"/>
                </a:rPr>
                <a:t>VPGL - Vemagiri</a:t>
              </a:r>
              <a:endParaRPr lang="en-US" sz="4400">
                <a:solidFill>
                  <a:srgbClr val="00FF00"/>
                </a:solidFill>
                <a:latin typeface="Arial Narrow" pitchFamily="34" charset="0"/>
              </a:endParaRPr>
            </a:p>
          </p:txBody>
        </p:sp>
        <p:sp>
          <p:nvSpPr>
            <p:cNvPr id="2055" name="Rectangle 7"/>
            <p:cNvSpPr>
              <a:spLocks noChangeArrowheads="1"/>
            </p:cNvSpPr>
            <p:nvPr/>
          </p:nvSpPr>
          <p:spPr bwMode="auto">
            <a:xfrm>
              <a:off x="918" y="1581"/>
              <a:ext cx="116" cy="233"/>
            </a:xfrm>
            <a:prstGeom prst="rect">
              <a:avLst/>
            </a:prstGeom>
            <a:solidFill>
              <a:srgbClr val="FF0000"/>
            </a:solidFill>
            <a:ln w="9525">
              <a:noFill/>
              <a:miter lim="800000"/>
              <a:headEnd/>
              <a:tailEnd/>
            </a:ln>
            <a:effectLst>
              <a:prstShdw prst="shdw17" dist="17961" dir="2700000">
                <a:srgbClr val="990000"/>
              </a:prstShdw>
            </a:effectLst>
          </p:spPr>
          <p:txBody>
            <a:bodyPr wrap="none" anchor="ctr">
              <a:spAutoFit/>
            </a:bodyPr>
            <a:lstStyle/>
            <a:p>
              <a:endParaRPr lang="en-US"/>
            </a:p>
          </p:txBody>
        </p:sp>
        <p:sp>
          <p:nvSpPr>
            <p:cNvPr id="2056" name="Line 8"/>
            <p:cNvSpPr>
              <a:spLocks noChangeShapeType="1"/>
            </p:cNvSpPr>
            <p:nvPr/>
          </p:nvSpPr>
          <p:spPr bwMode="auto">
            <a:xfrm>
              <a:off x="971" y="1697"/>
              <a:ext cx="267" cy="188"/>
            </a:xfrm>
            <a:prstGeom prst="line">
              <a:avLst/>
            </a:prstGeom>
            <a:noFill/>
            <a:ln w="19050">
              <a:solidFill>
                <a:srgbClr val="FF0000"/>
              </a:solidFill>
              <a:prstDash val="dash"/>
              <a:round/>
              <a:headEnd/>
              <a:tailEnd/>
            </a:ln>
          </p:spPr>
          <p:txBody>
            <a:bodyPr anchor="ctr">
              <a:spAutoFit/>
            </a:bodyPr>
            <a:lstStyle/>
            <a:p>
              <a:endParaRPr lang="en-US"/>
            </a:p>
          </p:txBody>
        </p:sp>
        <p:sp>
          <p:nvSpPr>
            <p:cNvPr id="2057" name="Line 9"/>
            <p:cNvSpPr>
              <a:spLocks noChangeShapeType="1"/>
            </p:cNvSpPr>
            <p:nvPr/>
          </p:nvSpPr>
          <p:spPr bwMode="auto">
            <a:xfrm>
              <a:off x="1238" y="1885"/>
              <a:ext cx="2" cy="494"/>
            </a:xfrm>
            <a:prstGeom prst="line">
              <a:avLst/>
            </a:prstGeom>
            <a:noFill/>
            <a:ln w="19050">
              <a:solidFill>
                <a:srgbClr val="FF0000"/>
              </a:solidFill>
              <a:prstDash val="dash"/>
              <a:round/>
              <a:headEnd/>
              <a:tailEnd type="triangle" w="med" len="med"/>
            </a:ln>
          </p:spPr>
          <p:txBody>
            <a:bodyPr anchor="ctr">
              <a:spAutoFit/>
            </a:bodyPr>
            <a:lstStyle/>
            <a:p>
              <a:endParaRPr lang="en-US"/>
            </a:p>
          </p:txBody>
        </p:sp>
      </p:grpSp>
      <p:sp>
        <p:nvSpPr>
          <p:cNvPr id="2" name="TextBox 1">
            <a:extLst>
              <a:ext uri="{FF2B5EF4-FFF2-40B4-BE49-F238E27FC236}">
                <a16:creationId xmlns:a16="http://schemas.microsoft.com/office/drawing/2014/main" id="{86813558-7B5A-EFEB-1AD6-899BE831EF4C}"/>
              </a:ext>
            </a:extLst>
          </p:cNvPr>
          <p:cNvSpPr txBox="1"/>
          <p:nvPr/>
        </p:nvSpPr>
        <p:spPr>
          <a:xfrm>
            <a:off x="2713609" y="4731799"/>
            <a:ext cx="2654423" cy="1200329"/>
          </a:xfrm>
          <a:prstGeom prst="rect">
            <a:avLst/>
          </a:prstGeom>
          <a:solidFill>
            <a:srgbClr val="FFFF00"/>
          </a:solidFill>
        </p:spPr>
        <p:txBody>
          <a:bodyPr wrap="square" rtlCol="0">
            <a:spAutoFit/>
          </a:bodyPr>
          <a:lstStyle/>
          <a:p>
            <a:r>
              <a:rPr lang="en-US"/>
              <a:t>What is the cost per kW compared to Dabhol; What is the tariff compared to Dabhol</a:t>
            </a:r>
          </a:p>
        </p:txBody>
      </p:sp>
      <p:sp>
        <p:nvSpPr>
          <p:cNvPr id="3" name="Slide Number Placeholder 2">
            <a:extLst>
              <a:ext uri="{FF2B5EF4-FFF2-40B4-BE49-F238E27FC236}">
                <a16:creationId xmlns:a16="http://schemas.microsoft.com/office/drawing/2014/main" id="{657A4E7D-2D5D-6A62-9445-7E8B2780859F}"/>
              </a:ext>
            </a:extLst>
          </p:cNvPr>
          <p:cNvSpPr>
            <a:spLocks noGrp="1"/>
          </p:cNvSpPr>
          <p:nvPr>
            <p:ph type="sldNum" sz="quarter" idx="12"/>
          </p:nvPr>
        </p:nvSpPr>
        <p:spPr/>
        <p:txBody>
          <a:bodyPr/>
          <a:lstStyle/>
          <a:p>
            <a:fld id="{EB241CD2-1E45-42A3-B213-66A034DF9A3B}" type="slidenum">
              <a:rPr lang="en-GB" smtClean="0"/>
              <a:t>192</a:t>
            </a:fld>
            <a:endParaRPr lang="en-GB" dirty="0"/>
          </a:p>
        </p:txBody>
      </p:sp>
    </p:spTree>
    <p:extLst>
      <p:ext uri="{BB962C8B-B14F-4D97-AF65-F5344CB8AC3E}">
        <p14:creationId xmlns:p14="http://schemas.microsoft.com/office/powerpoint/2010/main" val="12635862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Dabhol Postscript</a:t>
            </a:r>
          </a:p>
        </p:txBody>
      </p:sp>
      <p:sp>
        <p:nvSpPr>
          <p:cNvPr id="122883" name="Rectangle 3"/>
          <p:cNvSpPr>
            <a:spLocks noGrp="1" noChangeArrowheads="1"/>
          </p:cNvSpPr>
          <p:nvPr>
            <p:ph type="body" idx="1"/>
          </p:nvPr>
        </p:nvSpPr>
        <p:spPr/>
        <p:txBody>
          <a:bodyPr/>
          <a:lstStyle/>
          <a:p>
            <a:r>
              <a:rPr lang="en-US"/>
              <a:t>The power plant Phase I which was re-named Ratnagiri Gas and Power Pvt Ltd (RGPL) started operation in May 2006, after a hiatus of over 5 years. </a:t>
            </a:r>
          </a:p>
          <a:p>
            <a:r>
              <a:rPr lang="en-US"/>
              <a:t>The plant runs on </a:t>
            </a:r>
            <a:r>
              <a:rPr lang="en-US" altLang="zh-CN">
                <a:ea typeface="SimSun" pitchFamily="2" charset="-122"/>
              </a:rPr>
              <a:t>naphtha supply and LNG.</a:t>
            </a:r>
          </a:p>
          <a:p>
            <a:r>
              <a:rPr lang="en-US" altLang="zh-CN">
                <a:ea typeface="SimSun" pitchFamily="2" charset="-122"/>
              </a:rPr>
              <a:t>GE and Bechtel were fully compensated for their investment</a:t>
            </a:r>
          </a:p>
          <a:p>
            <a:r>
              <a:rPr lang="en-US" altLang="zh-CN">
                <a:ea typeface="SimSun" pitchFamily="2" charset="-122"/>
              </a:rPr>
              <a:t>Reduced Enron interest.</a:t>
            </a:r>
            <a:endParaRPr lang="en-US"/>
          </a:p>
        </p:txBody>
      </p:sp>
      <p:sp>
        <p:nvSpPr>
          <p:cNvPr id="2" name="Slide Number Placeholder 1">
            <a:extLst>
              <a:ext uri="{FF2B5EF4-FFF2-40B4-BE49-F238E27FC236}">
                <a16:creationId xmlns:a16="http://schemas.microsoft.com/office/drawing/2014/main" id="{EF75B030-C53E-A831-D2AD-DFA1BC646CC8}"/>
              </a:ext>
            </a:extLst>
          </p:cNvPr>
          <p:cNvSpPr>
            <a:spLocks noGrp="1"/>
          </p:cNvSpPr>
          <p:nvPr>
            <p:ph type="sldNum" sz="quarter" idx="12"/>
          </p:nvPr>
        </p:nvSpPr>
        <p:spPr/>
        <p:txBody>
          <a:bodyPr/>
          <a:lstStyle/>
          <a:p>
            <a:fld id="{EB241CD2-1E45-42A3-B213-66A034DF9A3B}" type="slidenum">
              <a:rPr lang="en-GB" smtClean="0"/>
              <a:t>193</a:t>
            </a:fld>
            <a:endParaRPr lang="en-GB" dirty="0"/>
          </a:p>
        </p:txBody>
      </p:sp>
    </p:spTree>
    <p:extLst>
      <p:ext uri="{BB962C8B-B14F-4D97-AF65-F5344CB8AC3E}">
        <p14:creationId xmlns:p14="http://schemas.microsoft.com/office/powerpoint/2010/main" val="42735143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5603E-4BCE-738D-850B-D39B9446A5B1}"/>
              </a:ext>
            </a:extLst>
          </p:cNvPr>
          <p:cNvSpPr>
            <a:spLocks noGrp="1"/>
          </p:cNvSpPr>
          <p:nvPr>
            <p:ph type="ctrTitle"/>
          </p:nvPr>
        </p:nvSpPr>
        <p:spPr>
          <a:xfrm>
            <a:off x="643835" y="1707280"/>
            <a:ext cx="7887517" cy="2846432"/>
          </a:xfrm>
        </p:spPr>
        <p:txBody>
          <a:bodyPr/>
          <a:lstStyle/>
          <a:p>
            <a:r>
              <a:rPr lang="en-US" dirty="0"/>
              <a:t>Part 4: Project Finance Timeline and Risk Changes</a:t>
            </a:r>
          </a:p>
        </p:txBody>
      </p:sp>
    </p:spTree>
    <p:extLst>
      <p:ext uri="{BB962C8B-B14F-4D97-AF65-F5344CB8AC3E}">
        <p14:creationId xmlns:p14="http://schemas.microsoft.com/office/powerpoint/2010/main" val="147574506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B9E29-222F-47C9-7C7E-D85FE7FD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8BDA3-FD4C-D395-57C1-9621B700337C}"/>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9900A8AF-E81B-B76F-6BCA-D7F474CF85DA}"/>
              </a:ext>
            </a:extLst>
          </p:cNvPr>
          <p:cNvSpPr>
            <a:spLocks noGrp="1"/>
          </p:cNvSpPr>
          <p:nvPr>
            <p:ph idx="1"/>
          </p:nvPr>
        </p:nvSpPr>
        <p:spPr>
          <a:xfrm>
            <a:off x="406401" y="923544"/>
            <a:ext cx="9633712" cy="4979235"/>
          </a:xfrm>
        </p:spPr>
        <p:txBody>
          <a:bodyPr>
            <a:noAutofit/>
          </a:bodyPr>
          <a:lstStyle/>
          <a:p>
            <a:r>
              <a:rPr lang="en-US" sz="1050" dirty="0"/>
              <a:t>Foundations, Objectives and Pillars of Project Finance</a:t>
            </a:r>
          </a:p>
          <a:p>
            <a:pPr lvl="1"/>
            <a:r>
              <a:rPr lang="en-US" sz="1050" dirty="0"/>
              <a:t>Overview of project finance objectives and what makes project finance different from corporate finance</a:t>
            </a:r>
          </a:p>
          <a:p>
            <a:pPr lvl="1"/>
            <a:r>
              <a:rPr lang="en-US" sz="1050" dirty="0"/>
              <a:t>Cost of Capital and Financing Long-term Assets</a:t>
            </a:r>
          </a:p>
          <a:p>
            <a:pPr lvl="1"/>
            <a:r>
              <a:rPr lang="en-US" sz="1050" dirty="0"/>
              <a:t>Lending in Project Finance and Project Financing Terms (what does nonrecourse mean)</a:t>
            </a:r>
          </a:p>
          <a:p>
            <a:pPr lvl="1"/>
            <a:r>
              <a:rPr lang="en-US" sz="1050" dirty="0"/>
              <a:t>Contracts in Project Finance and the SPV</a:t>
            </a:r>
          </a:p>
          <a:p>
            <a:pPr lvl="1"/>
            <a:r>
              <a:rPr lang="en-US" sz="1050" dirty="0"/>
              <a:t>Benefits of Project Finance to Society and Effectiveness of Project Finance</a:t>
            </a:r>
          </a:p>
          <a:p>
            <a:r>
              <a:rPr lang="en-US" sz="1050" dirty="0"/>
              <a:t>Key Parties in Project Finance and Metrics Used by Parties in Assessing Rate of Return and Risk </a:t>
            </a:r>
          </a:p>
          <a:p>
            <a:pPr lvl="1"/>
            <a:r>
              <a:rPr lang="en-US" sz="1050" dirty="0"/>
              <a:t>Project Diagram with SPV, Sponsor, Lender, EPC, Operator and Illustration of Risks</a:t>
            </a:r>
          </a:p>
          <a:p>
            <a:pPr lvl="1"/>
            <a:r>
              <a:rPr lang="en-US" sz="1050" dirty="0"/>
              <a:t>Sponsors Assessing Risk/Return with IRR </a:t>
            </a:r>
          </a:p>
          <a:p>
            <a:pPr lvl="1"/>
            <a:r>
              <a:rPr lang="en-US" sz="1050" dirty="0"/>
              <a:t>Lenders Assessing Risk with DSCR and Variants</a:t>
            </a:r>
          </a:p>
          <a:p>
            <a:pPr lvl="1"/>
            <a:r>
              <a:rPr lang="en-US" sz="1050" dirty="0"/>
              <a:t>Petrozuata and Ras Laffan Case Study</a:t>
            </a:r>
          </a:p>
          <a:p>
            <a:r>
              <a:rPr lang="en-US" sz="1050" dirty="0"/>
              <a:t>Contracts to Allocate Risk and Assure Revenue Stability - History of Project Finance and Risk Allocation</a:t>
            </a:r>
          </a:p>
          <a:p>
            <a:pPr lvl="1"/>
            <a:r>
              <a:rPr lang="en-US" sz="1050" dirty="0"/>
              <a:t>History of Financing Long-term Capital-Intensive Assets and Development of Project Finance with Risk Allocation</a:t>
            </a:r>
          </a:p>
          <a:p>
            <a:pPr lvl="1"/>
            <a:r>
              <a:rPr lang="en-US" sz="1050" dirty="0"/>
              <a:t>Differences in Contract Structures; Sectoral Contracts, Availability/Output Contracts and PPP’s</a:t>
            </a:r>
          </a:p>
          <a:p>
            <a:pPr lvl="1"/>
            <a:r>
              <a:rPr lang="en-US" sz="1050" dirty="0"/>
              <a:t>Contract renegotiation and Migration</a:t>
            </a:r>
          </a:p>
          <a:p>
            <a:pPr lvl="1"/>
            <a:r>
              <a:rPr lang="en-US" sz="1050" dirty="0"/>
              <a:t>Case Study – Dabhol in India</a:t>
            </a:r>
          </a:p>
          <a:p>
            <a:r>
              <a:rPr lang="en-US" sz="1600" b="1" dirty="0"/>
              <a:t>Stages of Project Finance from Feasibility to Boring Project</a:t>
            </a:r>
          </a:p>
          <a:p>
            <a:pPr lvl="1"/>
            <a:r>
              <a:rPr lang="en-US" sz="1600" b="1" dirty="0"/>
              <a:t>Risk Diagram and Risk Reduction from Development to Maturity for Different Projects</a:t>
            </a:r>
          </a:p>
          <a:p>
            <a:pPr lvl="1"/>
            <a:r>
              <a:rPr lang="en-US" sz="1600" b="1" dirty="0"/>
              <a:t>Financial Close after Development Stage and Term Sheet</a:t>
            </a:r>
          </a:p>
          <a:p>
            <a:pPr lvl="1"/>
            <a:r>
              <a:rPr lang="en-US" sz="1600" b="1" dirty="0"/>
              <a:t>Risks and Contracts in Renewable Energy</a:t>
            </a:r>
          </a:p>
          <a:p>
            <a:pPr lvl="1"/>
            <a:r>
              <a:rPr lang="en-US" sz="1600" b="1" dirty="0"/>
              <a:t>Case Study - Eurotunnel</a:t>
            </a:r>
          </a:p>
          <a:p>
            <a:endParaRPr lang="en-US" sz="1050" dirty="0"/>
          </a:p>
          <a:p>
            <a:pPr lvl="1"/>
            <a:endParaRPr lang="en-US" sz="1050" dirty="0"/>
          </a:p>
          <a:p>
            <a:pPr lvl="1"/>
            <a:endParaRPr lang="en-US" sz="1050" dirty="0"/>
          </a:p>
        </p:txBody>
      </p:sp>
      <p:sp>
        <p:nvSpPr>
          <p:cNvPr id="5" name="Slide Number Placeholder 4">
            <a:extLst>
              <a:ext uri="{FF2B5EF4-FFF2-40B4-BE49-F238E27FC236}">
                <a16:creationId xmlns:a16="http://schemas.microsoft.com/office/drawing/2014/main" id="{02C779CB-5802-5834-1FD5-C5CA0C15D2C2}"/>
              </a:ext>
            </a:extLst>
          </p:cNvPr>
          <p:cNvSpPr>
            <a:spLocks noGrp="1"/>
          </p:cNvSpPr>
          <p:nvPr>
            <p:ph type="sldNum" sz="quarter" idx="12"/>
          </p:nvPr>
        </p:nvSpPr>
        <p:spPr/>
        <p:txBody>
          <a:bodyPr/>
          <a:lstStyle/>
          <a:p>
            <a:fld id="{EB241CD2-1E45-42A3-B213-66A034DF9A3B}" type="slidenum">
              <a:rPr lang="en-GB" smtClean="0"/>
              <a:t>195</a:t>
            </a:fld>
            <a:endParaRPr lang="en-GB" dirty="0"/>
          </a:p>
        </p:txBody>
      </p:sp>
    </p:spTree>
    <p:extLst>
      <p:ext uri="{BB962C8B-B14F-4D97-AF65-F5344CB8AC3E}">
        <p14:creationId xmlns:p14="http://schemas.microsoft.com/office/powerpoint/2010/main" val="15129635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48C-F3BA-CDBB-C8FB-88EF333AAA67}"/>
              </a:ext>
            </a:extLst>
          </p:cNvPr>
          <p:cNvSpPr>
            <a:spLocks noGrp="1"/>
          </p:cNvSpPr>
          <p:nvPr>
            <p:ph type="title"/>
          </p:nvPr>
        </p:nvSpPr>
        <p:spPr/>
        <p:txBody>
          <a:bodyPr/>
          <a:lstStyle/>
          <a:p>
            <a:r>
              <a:rPr lang="en-US"/>
              <a:t>Timeline Subjects</a:t>
            </a:r>
          </a:p>
        </p:txBody>
      </p:sp>
      <p:sp>
        <p:nvSpPr>
          <p:cNvPr id="3" name="Content Placeholder 2">
            <a:extLst>
              <a:ext uri="{FF2B5EF4-FFF2-40B4-BE49-F238E27FC236}">
                <a16:creationId xmlns:a16="http://schemas.microsoft.com/office/drawing/2014/main" id="{B2259299-E7F3-AF5D-388E-38993F920ECE}"/>
              </a:ext>
            </a:extLst>
          </p:cNvPr>
          <p:cNvSpPr>
            <a:spLocks noGrp="1"/>
          </p:cNvSpPr>
          <p:nvPr>
            <p:ph idx="1"/>
          </p:nvPr>
        </p:nvSpPr>
        <p:spPr/>
        <p:txBody>
          <a:bodyPr>
            <a:normAutofit/>
          </a:bodyPr>
          <a:lstStyle/>
          <a:p>
            <a:r>
              <a:rPr lang="en-US" dirty="0"/>
              <a:t>Project identification;</a:t>
            </a:r>
          </a:p>
          <a:p>
            <a:r>
              <a:rPr lang="en-US" dirty="0"/>
              <a:t>Project definition &amp; feasibility study;</a:t>
            </a:r>
          </a:p>
          <a:p>
            <a:r>
              <a:rPr lang="en-US" dirty="0"/>
              <a:t>Competition;</a:t>
            </a:r>
          </a:p>
          <a:p>
            <a:r>
              <a:rPr lang="en-US" dirty="0"/>
              <a:t>Contract negotiation;</a:t>
            </a:r>
          </a:p>
          <a:p>
            <a:r>
              <a:rPr lang="en-US" dirty="0"/>
              <a:t>Financial competition/commitments;</a:t>
            </a:r>
          </a:p>
          <a:p>
            <a:r>
              <a:rPr lang="en-US" dirty="0"/>
              <a:t>Financial due diligence;</a:t>
            </a:r>
          </a:p>
          <a:p>
            <a:r>
              <a:rPr lang="en-US" dirty="0"/>
              <a:t>Contractual structure of a Request for Proposals (RFP) and implications to achieve financial close</a:t>
            </a:r>
          </a:p>
          <a:p>
            <a:r>
              <a:rPr lang="en-US" dirty="0"/>
              <a:t>Linkages between these different stages and how they all fit together.</a:t>
            </a:r>
          </a:p>
        </p:txBody>
      </p:sp>
      <p:sp>
        <p:nvSpPr>
          <p:cNvPr id="4" name="Slide Number Placeholder 3">
            <a:extLst>
              <a:ext uri="{FF2B5EF4-FFF2-40B4-BE49-F238E27FC236}">
                <a16:creationId xmlns:a16="http://schemas.microsoft.com/office/drawing/2014/main" id="{1FB4C043-FDAC-EF87-AAAB-725C73FB301E}"/>
              </a:ext>
            </a:extLst>
          </p:cNvPr>
          <p:cNvSpPr>
            <a:spLocks noGrp="1"/>
          </p:cNvSpPr>
          <p:nvPr>
            <p:ph type="sldNum" sz="quarter" idx="12"/>
          </p:nvPr>
        </p:nvSpPr>
        <p:spPr/>
        <p:txBody>
          <a:bodyPr/>
          <a:lstStyle/>
          <a:p>
            <a:fld id="{EB241CD2-1E45-42A3-B213-66A034DF9A3B}" type="slidenum">
              <a:rPr lang="en-GB" smtClean="0"/>
              <a:t>196</a:t>
            </a:fld>
            <a:endParaRPr lang="en-GB" dirty="0"/>
          </a:p>
        </p:txBody>
      </p:sp>
    </p:spTree>
    <p:extLst>
      <p:ext uri="{BB962C8B-B14F-4D97-AF65-F5344CB8AC3E}">
        <p14:creationId xmlns:p14="http://schemas.microsoft.com/office/powerpoint/2010/main" val="65914798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F68ED-81DF-46BA-B09B-A9571628D205}"/>
              </a:ext>
            </a:extLst>
          </p:cNvPr>
          <p:cNvCxnSpPr/>
          <p:nvPr/>
        </p:nvCxnSpPr>
        <p:spPr>
          <a:xfrm>
            <a:off x="2529423" y="5689574"/>
            <a:ext cx="69192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6102183" y="4621842"/>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2092652" y="4862139"/>
            <a:ext cx="1899500" cy="738664"/>
          </a:xfrm>
          <a:prstGeom prst="rect">
            <a:avLst/>
          </a:prstGeom>
          <a:solidFill>
            <a:srgbClr val="00B0F0"/>
          </a:solidFill>
        </p:spPr>
        <p:txBody>
          <a:bodyPr wrap="square" rtlCol="0">
            <a:spAutoFit/>
          </a:bodyPr>
          <a:lstStyle/>
          <a:p>
            <a:r>
              <a:rPr lang="en-US" sz="140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4315803" y="4621841"/>
            <a:ext cx="1" cy="106773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3924945" y="3736016"/>
            <a:ext cx="907593" cy="763276"/>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2264203" y="6032374"/>
            <a:ext cx="1104331" cy="727925"/>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3693873" y="5923078"/>
            <a:ext cx="1592777" cy="923330"/>
          </a:xfrm>
          <a:prstGeom prst="rect">
            <a:avLst/>
          </a:prstGeom>
          <a:solidFill>
            <a:schemeClr val="accent1">
              <a:lumMod val="20000"/>
              <a:lumOff val="80000"/>
            </a:schemeClr>
          </a:solidFill>
        </p:spPr>
        <p:txBody>
          <a:bodyPr wrap="square" rtlCol="0">
            <a:spAutoFit/>
          </a:bodyPr>
          <a:lstStyle/>
          <a:p>
            <a:r>
              <a:rPr lang="en-US" dirty="0"/>
              <a:t>FC is just after engagement date</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9448697" y="4560567"/>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6642333" y="4828362"/>
            <a:ext cx="2415618" cy="738664"/>
          </a:xfrm>
          <a:prstGeom prst="rect">
            <a:avLst/>
          </a:prstGeom>
          <a:solidFill>
            <a:srgbClr val="00B0F0"/>
          </a:solidFill>
        </p:spPr>
        <p:txBody>
          <a:bodyPr wrap="square" rtlCol="0">
            <a:spAutoFit/>
          </a:bodyPr>
          <a:lstStyle/>
          <a:p>
            <a:r>
              <a:rPr lang="en-US" sz="140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9181474" y="3651372"/>
            <a:ext cx="582511" cy="906691"/>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4622174" y="2974656"/>
            <a:ext cx="697582" cy="876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4710554" y="2758195"/>
            <a:ext cx="1442302" cy="649252"/>
          </a:xfrm>
          <a:prstGeom prst="rect">
            <a:avLst/>
          </a:prstGeom>
          <a:solidFill>
            <a:srgbClr val="FFFF00"/>
          </a:solidFill>
        </p:spPr>
        <p:txBody>
          <a:bodyPr wrap="square" rtlCol="0">
            <a:spAutoFit/>
          </a:bodyPr>
          <a:lstStyle/>
          <a:p>
            <a:r>
              <a:rPr lang="en-US"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8526121" y="5934672"/>
            <a:ext cx="1893217" cy="646331"/>
          </a:xfrm>
          <a:prstGeom prst="rect">
            <a:avLst/>
          </a:prstGeom>
          <a:solidFill>
            <a:schemeClr val="accent1">
              <a:lumMod val="40000"/>
              <a:lumOff val="60000"/>
            </a:schemeClr>
          </a:solidFill>
        </p:spPr>
        <p:txBody>
          <a:bodyPr wrap="square" rtlCol="0">
            <a:spAutoFit/>
          </a:bodyPr>
          <a:lstStyle/>
          <a:p>
            <a:r>
              <a:rPr lang="en-US"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2025444" y="2691851"/>
            <a:ext cx="1522075" cy="1477328"/>
          </a:xfrm>
          <a:prstGeom prst="rect">
            <a:avLst/>
          </a:prstGeom>
          <a:solidFill>
            <a:srgbClr val="FFFF00"/>
          </a:solidFill>
        </p:spPr>
        <p:txBody>
          <a:bodyPr wrap="square" rtlCol="0">
            <a:spAutoFit/>
          </a:bodyPr>
          <a:lstStyle/>
          <a:p>
            <a:r>
              <a:rPr lang="en-US"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3236435" y="4169179"/>
            <a:ext cx="1168923" cy="1520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4455580" y="4954473"/>
            <a:ext cx="1495126" cy="646331"/>
          </a:xfrm>
          <a:prstGeom prst="rect">
            <a:avLst/>
          </a:prstGeom>
          <a:solidFill>
            <a:srgbClr val="00B0F0"/>
          </a:solidFill>
        </p:spPr>
        <p:txBody>
          <a:bodyPr wrap="square" rtlCol="0">
            <a:spAutoFit/>
          </a:bodyPr>
          <a:lstStyle/>
          <a:p>
            <a:r>
              <a:rPr lang="en-US" sz="12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6126215" y="1833295"/>
            <a:ext cx="0" cy="5496339"/>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6572188" y="1669224"/>
            <a:ext cx="2415618" cy="1200329"/>
          </a:xfrm>
          <a:prstGeom prst="rect">
            <a:avLst/>
          </a:prstGeom>
          <a:solidFill>
            <a:srgbClr val="92D050"/>
          </a:solidFill>
        </p:spPr>
        <p:txBody>
          <a:bodyPr wrap="square" rtlCol="0">
            <a:spAutoFit/>
          </a:bodyPr>
          <a:lstStyle/>
          <a:p>
            <a:r>
              <a:rPr lang="en-US"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3322179" y="1567914"/>
            <a:ext cx="2415618" cy="1200329"/>
          </a:xfrm>
          <a:prstGeom prst="rect">
            <a:avLst/>
          </a:prstGeom>
          <a:solidFill>
            <a:srgbClr val="92D050"/>
          </a:solidFill>
        </p:spPr>
        <p:txBody>
          <a:bodyPr wrap="square" rtlCol="0">
            <a:spAutoFit/>
          </a:bodyPr>
          <a:lstStyle/>
          <a:p>
            <a:r>
              <a:rPr lang="en-US"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5735469" y="3677962"/>
            <a:ext cx="781492" cy="94388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5577821" y="5934670"/>
            <a:ext cx="1150070" cy="923330"/>
          </a:xfrm>
          <a:prstGeom prst="rect">
            <a:avLst/>
          </a:prstGeom>
          <a:solidFill>
            <a:schemeClr val="accent1">
              <a:lumMod val="40000"/>
              <a:lumOff val="60000"/>
            </a:schemeClr>
          </a:solidFill>
        </p:spPr>
        <p:txBody>
          <a:bodyPr wrap="square" rtlCol="0">
            <a:spAutoFit/>
          </a:bodyPr>
          <a:lstStyle/>
          <a:p>
            <a:r>
              <a:rPr lang="en-US" dirty="0"/>
              <a:t>COD is Wedding Date</a:t>
            </a:r>
          </a:p>
        </p:txBody>
      </p:sp>
      <p:sp>
        <p:nvSpPr>
          <p:cNvPr id="26" name="Title 25">
            <a:extLst>
              <a:ext uri="{FF2B5EF4-FFF2-40B4-BE49-F238E27FC236}">
                <a16:creationId xmlns:a16="http://schemas.microsoft.com/office/drawing/2014/main" id="{626DAB0C-2441-DF24-946B-DFC4021F3654}"/>
              </a:ext>
            </a:extLst>
          </p:cNvPr>
          <p:cNvSpPr>
            <a:spLocks noGrp="1"/>
          </p:cNvSpPr>
          <p:nvPr>
            <p:ph type="title"/>
          </p:nvPr>
        </p:nvSpPr>
        <p:spPr/>
        <p:txBody>
          <a:bodyPr/>
          <a:lstStyle/>
          <a:p>
            <a:r>
              <a:rPr lang="en-US" dirty="0"/>
              <a:t>Project Finance and Changing Risk</a:t>
            </a:r>
          </a:p>
        </p:txBody>
      </p:sp>
    </p:spTree>
    <p:extLst>
      <p:ext uri="{BB962C8B-B14F-4D97-AF65-F5344CB8AC3E}">
        <p14:creationId xmlns:p14="http://schemas.microsoft.com/office/powerpoint/2010/main" val="23882721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81795-E291-44CC-F7F7-8DE5616CA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8DF41-0F62-35F3-F987-40A194E70B51}"/>
              </a:ext>
            </a:extLst>
          </p:cNvPr>
          <p:cNvSpPr>
            <a:spLocks noGrp="1"/>
          </p:cNvSpPr>
          <p:nvPr>
            <p:ph type="ctrTitle"/>
          </p:nvPr>
        </p:nvSpPr>
        <p:spPr>
          <a:xfrm>
            <a:off x="838200" y="1502975"/>
            <a:ext cx="10363200" cy="1767794"/>
          </a:xfrm>
        </p:spPr>
        <p:txBody>
          <a:bodyPr/>
          <a:lstStyle/>
          <a:p>
            <a:r>
              <a:rPr lang="en-US" dirty="0"/>
              <a:t>Work Through Term Sheet</a:t>
            </a:r>
          </a:p>
        </p:txBody>
      </p:sp>
    </p:spTree>
    <p:extLst>
      <p:ext uri="{BB962C8B-B14F-4D97-AF65-F5344CB8AC3E}">
        <p14:creationId xmlns:p14="http://schemas.microsoft.com/office/powerpoint/2010/main" val="22940112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9E54-446B-1C3D-82F3-F14858EA42B8}"/>
              </a:ext>
            </a:extLst>
          </p:cNvPr>
          <p:cNvSpPr>
            <a:spLocks noGrp="1"/>
          </p:cNvSpPr>
          <p:nvPr>
            <p:ph type="title"/>
          </p:nvPr>
        </p:nvSpPr>
        <p:spPr/>
        <p:txBody>
          <a:bodyPr/>
          <a:lstStyle/>
          <a:p>
            <a:r>
              <a:rPr lang="en-US" dirty="0"/>
              <a:t>Five Parts of Debt</a:t>
            </a:r>
          </a:p>
        </p:txBody>
      </p:sp>
      <p:sp>
        <p:nvSpPr>
          <p:cNvPr id="3" name="Text Placeholder 2">
            <a:extLst>
              <a:ext uri="{FF2B5EF4-FFF2-40B4-BE49-F238E27FC236}">
                <a16:creationId xmlns:a16="http://schemas.microsoft.com/office/drawing/2014/main" id="{162BAB9B-134C-E6E0-962B-91E06AA5FD8C}"/>
              </a:ext>
            </a:extLst>
          </p:cNvPr>
          <p:cNvSpPr>
            <a:spLocks noGrp="1"/>
          </p:cNvSpPr>
          <p:nvPr>
            <p:ph idx="1"/>
          </p:nvPr>
        </p:nvSpPr>
        <p:spPr>
          <a:xfrm>
            <a:off x="406400" y="1209675"/>
            <a:ext cx="5471577" cy="4693104"/>
          </a:xfrm>
        </p:spPr>
        <p:txBody>
          <a:bodyPr/>
          <a:lstStyle/>
          <a:p>
            <a:pPr algn="l"/>
            <a:r>
              <a:rPr lang="en-US" dirty="0"/>
              <a:t>Any debt has the following parts in deriving the structure</a:t>
            </a:r>
          </a:p>
          <a:p>
            <a:pPr marL="342900" indent="-342900" algn="l">
              <a:buFont typeface="+mj-lt"/>
              <a:buAutoNum type="arabicPeriod"/>
            </a:pPr>
            <a:r>
              <a:rPr lang="en-US" dirty="0"/>
              <a:t>Debt Size</a:t>
            </a:r>
          </a:p>
          <a:p>
            <a:pPr marL="342900" indent="-342900" algn="l">
              <a:buFont typeface="+mj-lt"/>
              <a:buAutoNum type="arabicPeriod"/>
            </a:pPr>
            <a:r>
              <a:rPr lang="en-US" dirty="0"/>
              <a:t>Funding Pre-COD</a:t>
            </a:r>
          </a:p>
          <a:p>
            <a:pPr marL="342900" indent="-342900" algn="l">
              <a:buFont typeface="+mj-lt"/>
              <a:buAutoNum type="arabicPeriod"/>
            </a:pPr>
            <a:r>
              <a:rPr lang="en-US" dirty="0"/>
              <a:t>Repayment Post-COD</a:t>
            </a:r>
          </a:p>
          <a:p>
            <a:pPr marL="342900" indent="-342900" algn="l">
              <a:buFont typeface="+mj-lt"/>
              <a:buAutoNum type="arabicPeriod"/>
            </a:pPr>
            <a:r>
              <a:rPr lang="en-US" dirty="0"/>
              <a:t>Interest and Fees Paid </a:t>
            </a:r>
          </a:p>
          <a:p>
            <a:pPr marL="342900" indent="-342900" algn="l">
              <a:buFont typeface="+mj-lt"/>
              <a:buAutoNum type="arabicPeriod"/>
            </a:pPr>
            <a:r>
              <a:rPr lang="en-US" dirty="0"/>
              <a:t>Other Features to Improve Ability to Repay including covenants, DSRA and cash sweep</a:t>
            </a:r>
          </a:p>
        </p:txBody>
      </p:sp>
      <p:pic>
        <p:nvPicPr>
          <p:cNvPr id="5" name="Picture 4">
            <a:extLst>
              <a:ext uri="{FF2B5EF4-FFF2-40B4-BE49-F238E27FC236}">
                <a16:creationId xmlns:a16="http://schemas.microsoft.com/office/drawing/2014/main" id="{9F6DFC8D-E959-60A9-B391-683ED0DC0B81}"/>
              </a:ext>
            </a:extLst>
          </p:cNvPr>
          <p:cNvPicPr>
            <a:picLocks noChangeAspect="1"/>
          </p:cNvPicPr>
          <p:nvPr/>
        </p:nvPicPr>
        <p:blipFill>
          <a:blip r:embed="rId2"/>
          <a:stretch>
            <a:fillRect/>
          </a:stretch>
        </p:blipFill>
        <p:spPr>
          <a:xfrm>
            <a:off x="6412956" y="1447614"/>
            <a:ext cx="4670031" cy="3333936"/>
          </a:xfrm>
          <a:prstGeom prst="rect">
            <a:avLst/>
          </a:prstGeom>
        </p:spPr>
      </p:pic>
      <p:sp>
        <p:nvSpPr>
          <p:cNvPr id="4" name="Slide Number Placeholder 3">
            <a:extLst>
              <a:ext uri="{FF2B5EF4-FFF2-40B4-BE49-F238E27FC236}">
                <a16:creationId xmlns:a16="http://schemas.microsoft.com/office/drawing/2014/main" id="{DBD1B4C8-BCCB-4C2C-A2B1-6E29379F3514}"/>
              </a:ext>
            </a:extLst>
          </p:cNvPr>
          <p:cNvSpPr>
            <a:spLocks noGrp="1"/>
          </p:cNvSpPr>
          <p:nvPr>
            <p:ph type="sldNum" sz="quarter" idx="12"/>
          </p:nvPr>
        </p:nvSpPr>
        <p:spPr/>
        <p:txBody>
          <a:bodyPr/>
          <a:lstStyle/>
          <a:p>
            <a:fld id="{EB241CD2-1E45-42A3-B213-66A034DF9A3B}" type="slidenum">
              <a:rPr lang="en-GB" smtClean="0"/>
              <a:t>199</a:t>
            </a:fld>
            <a:endParaRPr lang="en-GB" dirty="0"/>
          </a:p>
        </p:txBody>
      </p:sp>
    </p:spTree>
    <p:extLst>
      <p:ext uri="{BB962C8B-B14F-4D97-AF65-F5344CB8AC3E}">
        <p14:creationId xmlns:p14="http://schemas.microsoft.com/office/powerpoint/2010/main" val="190139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0C67-785E-6EA2-929D-DA8DA4EB93DA}"/>
              </a:ext>
            </a:extLst>
          </p:cNvPr>
          <p:cNvSpPr>
            <a:spLocks noGrp="1"/>
          </p:cNvSpPr>
          <p:nvPr>
            <p:ph type="title"/>
          </p:nvPr>
        </p:nvSpPr>
        <p:spPr/>
        <p:txBody>
          <a:bodyPr/>
          <a:lstStyle/>
          <a:p>
            <a:r>
              <a:rPr lang="en-US" dirty="0"/>
              <a:t>Preliminary Questions</a:t>
            </a:r>
          </a:p>
        </p:txBody>
      </p:sp>
      <p:sp>
        <p:nvSpPr>
          <p:cNvPr id="3" name="Content Placeholder 2">
            <a:extLst>
              <a:ext uri="{FF2B5EF4-FFF2-40B4-BE49-F238E27FC236}">
                <a16:creationId xmlns:a16="http://schemas.microsoft.com/office/drawing/2014/main" id="{34EF7110-B69C-C818-CBE4-959932D8FAEB}"/>
              </a:ext>
            </a:extLst>
          </p:cNvPr>
          <p:cNvSpPr>
            <a:spLocks noGrp="1"/>
          </p:cNvSpPr>
          <p:nvPr>
            <p:ph idx="1"/>
          </p:nvPr>
        </p:nvSpPr>
        <p:spPr/>
        <p:txBody>
          <a:bodyPr/>
          <a:lstStyle/>
          <a:p>
            <a:r>
              <a:rPr lang="en-US" dirty="0"/>
              <a:t>Question 1</a:t>
            </a:r>
          </a:p>
          <a:p>
            <a:r>
              <a:rPr lang="en-US" dirty="0"/>
              <a:t>Can you tell me about your project finance experience (for example, if you have worked on project finance transactions, if you have taken the project finance course, if you have a general familiarity with the subject or if you are brand new to the subject of project finance.) </a:t>
            </a:r>
          </a:p>
        </p:txBody>
      </p:sp>
      <p:sp>
        <p:nvSpPr>
          <p:cNvPr id="4" name="Slide Number Placeholder 3">
            <a:extLst>
              <a:ext uri="{FF2B5EF4-FFF2-40B4-BE49-F238E27FC236}">
                <a16:creationId xmlns:a16="http://schemas.microsoft.com/office/drawing/2014/main" id="{26A33337-944A-11E1-3760-3A0ED7F9BA9F}"/>
              </a:ext>
            </a:extLst>
          </p:cNvPr>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51500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a:t>Solar History: 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4294967295"/>
          </p:nvPr>
        </p:nvSpPr>
        <p:spPr>
          <a:xfrm>
            <a:off x="0" y="1209675"/>
            <a:ext cx="11088688" cy="4692650"/>
          </a:xfrm>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10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6096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493059" y="1328072"/>
            <a:ext cx="11223811" cy="1261884"/>
          </a:xfrm>
          <a:prstGeom prst="rect">
            <a:avLst/>
          </a:prstGeom>
          <a:noFill/>
        </p:spPr>
        <p:txBody>
          <a:bodyPr wrap="square" rtlCol="0">
            <a:spAutoFit/>
          </a:bodyPr>
          <a:lstStyle/>
          <a:p>
            <a:r>
              <a:rPr lang="en-US" sz="1900" dirty="0">
                <a:solidFill>
                  <a:schemeClr val="accent6">
                    <a:lumMod val="65000"/>
                    <a:lumOff val="35000"/>
                  </a:schemeClr>
                </a:solidFill>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2121159" y="5423715"/>
            <a:ext cx="7949682" cy="577081"/>
          </a:xfrm>
          <a:prstGeom prst="rect">
            <a:avLst/>
          </a:prstGeom>
          <a:solidFill>
            <a:srgbClr val="FFFF00"/>
          </a:solidFill>
        </p:spPr>
        <p:txBody>
          <a:bodyPr wrap="square" rtlCol="0">
            <a:spAutoFit/>
          </a:bodyPr>
          <a:lstStyle/>
          <a:p>
            <a:r>
              <a:rPr lang="en-US" sz="105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9" name="Slide Number Placeholder 8">
            <a:extLst>
              <a:ext uri="{FF2B5EF4-FFF2-40B4-BE49-F238E27FC236}">
                <a16:creationId xmlns:a16="http://schemas.microsoft.com/office/drawing/2014/main" id="{BA8CC271-520D-EDF1-2BE1-75D3A9E70796}"/>
              </a:ext>
            </a:extLst>
          </p:cNvPr>
          <p:cNvSpPr>
            <a:spLocks noGrp="1"/>
          </p:cNvSpPr>
          <p:nvPr>
            <p:ph type="sldNum" sz="quarter" idx="12"/>
          </p:nvPr>
        </p:nvSpPr>
        <p:spPr/>
        <p:txBody>
          <a:bodyPr/>
          <a:lstStyle/>
          <a:p>
            <a:fld id="{EB241CD2-1E45-42A3-B213-66A034DF9A3B}" type="slidenum">
              <a:rPr lang="en-GB" smtClean="0"/>
              <a:t>20</a:t>
            </a:fld>
            <a:endParaRPr lang="en-GB" dirty="0"/>
          </a:p>
        </p:txBody>
      </p:sp>
    </p:spTree>
    <p:extLst>
      <p:ext uri="{BB962C8B-B14F-4D97-AF65-F5344CB8AC3E}">
        <p14:creationId xmlns:p14="http://schemas.microsoft.com/office/powerpoint/2010/main" val="143759997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title"/>
          </p:nvPr>
        </p:nvSpPr>
        <p:spPr>
          <a:xfrm>
            <a:off x="402160" y="202364"/>
            <a:ext cx="10335683" cy="777875"/>
          </a:xfrm>
        </p:spPr>
        <p:txBody>
          <a:bodyPr>
            <a:normAutofit/>
          </a:bodyPr>
          <a:lstStyle/>
          <a:p>
            <a:r>
              <a:rPr lang="en-US" sz="3000" dirty="0">
                <a:solidFill>
                  <a:srgbClr val="0D7BB6"/>
                </a:solidFill>
                <a:latin typeface="Arial" panose="020B0604020202020204" pitchFamily="34" charset="0"/>
                <a:cs typeface="Arial" panose="020B0604020202020204" pitchFamily="34" charset="0"/>
              </a:rPr>
              <a:t>Risk Analysis – Skin in Game versus Safety Buffer</a:t>
            </a:r>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idx="1"/>
          </p:nvPr>
        </p:nvSpPr>
        <p:spPr/>
        <p:txBody>
          <a:bodyPr>
            <a:normAutofit/>
          </a:bodyPr>
          <a:lstStyle/>
          <a:p>
            <a:r>
              <a:rPr lang="en-US"/>
              <a:t>Equity Skin in Game</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sz="half" idx="2"/>
          </p:nvPr>
        </p:nvPicPr>
        <p:blipFill>
          <a:blip r:embed="rId2"/>
          <a:stretch>
            <a:fillRect/>
          </a:stretch>
        </p:blipFill>
        <p:spPr>
          <a:xfrm>
            <a:off x="1905001" y="2650759"/>
            <a:ext cx="4117975" cy="2591533"/>
          </a:xfrm>
          <a:prstGeom prst="rect">
            <a:avLst/>
          </a:prstGeom>
        </p:spPr>
      </p:pic>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3"/>
          </p:nvPr>
        </p:nvSpPr>
        <p:spPr/>
        <p:txBody>
          <a:bodyPr>
            <a:normAutofit/>
          </a:bodyPr>
          <a:lstStyle/>
          <a:p>
            <a:r>
              <a:rPr lang="en-US"/>
              <a:t>Buffer to Make Sure No Problems</a:t>
            </a:r>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
          </p:nvPr>
        </p:nvSpPr>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6591300" y="2222500"/>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6443663" y="4053123"/>
            <a:ext cx="3629025" cy="1724025"/>
          </a:xfrm>
          <a:prstGeom prst="rect">
            <a:avLst/>
          </a:prstGeom>
        </p:spPr>
      </p:pic>
      <p:sp>
        <p:nvSpPr>
          <p:cNvPr id="2" name="Slide Number Placeholder 1">
            <a:extLst>
              <a:ext uri="{FF2B5EF4-FFF2-40B4-BE49-F238E27FC236}">
                <a16:creationId xmlns:a16="http://schemas.microsoft.com/office/drawing/2014/main" id="{F4C20380-7AE6-59E0-CF93-12D44A580878}"/>
              </a:ext>
            </a:extLst>
          </p:cNvPr>
          <p:cNvSpPr>
            <a:spLocks noGrp="1"/>
          </p:cNvSpPr>
          <p:nvPr>
            <p:ph type="sldNum" sz="quarter" idx="11"/>
          </p:nvPr>
        </p:nvSpPr>
        <p:spPr>
          <a:xfrm>
            <a:off x="11419161" y="6593700"/>
            <a:ext cx="1047757" cy="214314"/>
          </a:xfrm>
        </p:spPr>
        <p:txBody>
          <a:bodyPr/>
          <a:lstStyle/>
          <a:p>
            <a:pPr algn="ctr"/>
            <a:fld id="{0C3A1854-6B63-4059-B360-A3C4972BF0FC}" type="slidenum">
              <a:rPr lang="ko-KR" altLang="en-US" smtClean="0"/>
              <a:pPr algn="ctr"/>
              <a:t>200</a:t>
            </a:fld>
            <a:endParaRPr lang="ko-KR" altLang="en-US"/>
          </a:p>
        </p:txBody>
      </p:sp>
    </p:spTree>
    <p:extLst>
      <p:ext uri="{BB962C8B-B14F-4D97-AF65-F5344CB8AC3E}">
        <p14:creationId xmlns:p14="http://schemas.microsoft.com/office/powerpoint/2010/main" val="18263072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a:xfrm>
            <a:off x="259292" y="212694"/>
            <a:ext cx="10335683" cy="777875"/>
          </a:xfrm>
        </p:spPr>
        <p:txBody>
          <a:bodyPr>
            <a:normAutofit/>
          </a:bodyPr>
          <a:lstStyle/>
          <a:p>
            <a:r>
              <a:rPr lang="en-US" sz="3000" dirty="0">
                <a:solidFill>
                  <a:srgbClr val="0D7BB6"/>
                </a:solidFill>
                <a:latin typeface="Arial" panose="020B0604020202020204" pitchFamily="34" charset="0"/>
                <a:cs typeface="Arial" panose="020B0604020202020204" pitchFamily="34" charset="0"/>
              </a:rPr>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6153150" y="2257426"/>
            <a:ext cx="4768230" cy="3397994"/>
          </a:xfrm>
          <a:prstGeom prst="rect">
            <a:avLst/>
          </a:prstGeom>
        </p:spPr>
      </p:pic>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1123950" y="2101654"/>
            <a:ext cx="4755124" cy="3415621"/>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B5AC50D5-A859-0786-3171-8D2C3CA5DF84}"/>
              </a:ext>
            </a:extLst>
          </p:cNvPr>
          <p:cNvSpPr>
            <a:spLocks noGrp="1"/>
          </p:cNvSpPr>
          <p:nvPr>
            <p:ph type="sldNum" sz="quarter" idx="11"/>
          </p:nvPr>
        </p:nvSpPr>
        <p:spPr>
          <a:xfrm>
            <a:off x="11419161" y="6593700"/>
            <a:ext cx="1047757" cy="214314"/>
          </a:xfrm>
        </p:spPr>
        <p:txBody>
          <a:bodyPr/>
          <a:lstStyle/>
          <a:p>
            <a:pPr algn="ctr"/>
            <a:fld id="{0C3A1854-6B63-4059-B360-A3C4972BF0FC}" type="slidenum">
              <a:rPr lang="ko-KR" altLang="en-US" smtClean="0"/>
              <a:pPr algn="ctr"/>
              <a:t>201</a:t>
            </a:fld>
            <a:endParaRPr lang="ko-KR" altLang="en-US"/>
          </a:p>
        </p:txBody>
      </p:sp>
    </p:spTree>
    <p:extLst>
      <p:ext uri="{BB962C8B-B14F-4D97-AF65-F5344CB8AC3E}">
        <p14:creationId xmlns:p14="http://schemas.microsoft.com/office/powerpoint/2010/main" val="38198727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F3A2-A30C-0A33-8627-F5A92FBFE4EA}"/>
              </a:ext>
            </a:extLst>
          </p:cNvPr>
          <p:cNvSpPr>
            <a:spLocks noGrp="1"/>
          </p:cNvSpPr>
          <p:nvPr>
            <p:ph type="title"/>
          </p:nvPr>
        </p:nvSpPr>
        <p:spPr/>
        <p:txBody>
          <a:bodyPr>
            <a:normAutofit fontScale="90000"/>
          </a:bodyPr>
          <a:lstStyle/>
          <a:p>
            <a:r>
              <a:rPr lang="en-US" dirty="0"/>
              <a:t>Unlevered and Re-leveraged Beta versus BBB Credit Spread</a:t>
            </a:r>
          </a:p>
        </p:txBody>
      </p:sp>
      <p:sp>
        <p:nvSpPr>
          <p:cNvPr id="3" name="Content Placeholder 2">
            <a:extLst>
              <a:ext uri="{FF2B5EF4-FFF2-40B4-BE49-F238E27FC236}">
                <a16:creationId xmlns:a16="http://schemas.microsoft.com/office/drawing/2014/main" id="{5791211F-8698-5D56-BCBD-371E1CE0C67B}"/>
              </a:ext>
            </a:extLst>
          </p:cNvPr>
          <p:cNvSpPr>
            <a:spLocks noGrp="1"/>
          </p:cNvSpPr>
          <p:nvPr>
            <p:ph idx="1"/>
          </p:nvPr>
        </p:nvSpPr>
        <p:spPr>
          <a:xfrm>
            <a:off x="406400" y="1209675"/>
            <a:ext cx="5407549" cy="4539961"/>
          </a:xfrm>
        </p:spPr>
        <p:txBody>
          <a:bodyPr>
            <a:normAutofit lnSpcReduction="10000"/>
          </a:bodyPr>
          <a:lstStyle/>
          <a:p>
            <a:r>
              <a:rPr lang="en-US" dirty="0"/>
              <a:t>Equity beta from utility companies (.6 is too high)</a:t>
            </a:r>
          </a:p>
          <a:p>
            <a:r>
              <a:rPr lang="en-US" dirty="0"/>
              <a:t>Utility companies have market debt to capital of about 30%</a:t>
            </a:r>
          </a:p>
          <a:p>
            <a:r>
              <a:rPr lang="en-US" dirty="0"/>
              <a:t>Assume Debt Beta is zero</a:t>
            </a:r>
          </a:p>
          <a:p>
            <a:pPr lvl="1"/>
            <a:r>
              <a:rPr lang="en-US" sz="1700" dirty="0"/>
              <a:t>Unlevered Beta = Equity Beta * Equity/Capital + Debt Beta * Debt/Capital</a:t>
            </a:r>
          </a:p>
          <a:p>
            <a:pPr lvl="1"/>
            <a:r>
              <a:rPr lang="en-US" sz="1700" dirty="0"/>
              <a:t>Unlevered Beta = Equity Beta * Equity/Capital</a:t>
            </a:r>
          </a:p>
          <a:p>
            <a:pPr lvl="1"/>
            <a:r>
              <a:rPr lang="en-US" sz="1700" dirty="0"/>
              <a:t>Unlevered Beta = .6 x .75 = .42</a:t>
            </a:r>
          </a:p>
          <a:p>
            <a:r>
              <a:rPr lang="en-US" dirty="0"/>
              <a:t>Re-lever beta with 80% debt</a:t>
            </a:r>
          </a:p>
          <a:p>
            <a:pPr lvl="1"/>
            <a:r>
              <a:rPr lang="en-US" sz="1700" dirty="0"/>
              <a:t>Re-levered Beta  is Equity Beta = Unlevered Beta * Capital/Equity</a:t>
            </a:r>
          </a:p>
          <a:p>
            <a:pPr lvl="1"/>
            <a:r>
              <a:rPr lang="en-US" sz="1700" dirty="0"/>
              <a:t>Equity Beta = .42 * (1/.2) = 2.1</a:t>
            </a:r>
          </a:p>
          <a:p>
            <a:r>
              <a:rPr lang="en-US" dirty="0"/>
              <a:t>Misapplication of the CAPM</a:t>
            </a:r>
          </a:p>
          <a:p>
            <a:pPr lvl="1"/>
            <a:r>
              <a:rPr lang="en-US" sz="1700" dirty="0"/>
              <a:t>4.5% + 2.1 * 5.9% = 16.89%</a:t>
            </a:r>
          </a:p>
          <a:p>
            <a:pPr lvl="1"/>
            <a:endParaRPr lang="en-US" dirty="0"/>
          </a:p>
        </p:txBody>
      </p:sp>
      <p:sp>
        <p:nvSpPr>
          <p:cNvPr id="4" name="Slide Number Placeholder 3">
            <a:extLst>
              <a:ext uri="{FF2B5EF4-FFF2-40B4-BE49-F238E27FC236}">
                <a16:creationId xmlns:a16="http://schemas.microsoft.com/office/drawing/2014/main" id="{DFC7DEF7-4BA9-AB68-CE8B-7C46DB1604D4}"/>
              </a:ext>
            </a:extLst>
          </p:cNvPr>
          <p:cNvSpPr>
            <a:spLocks noGrp="1"/>
          </p:cNvSpPr>
          <p:nvPr>
            <p:ph type="sldNum" sz="quarter" idx="12"/>
          </p:nvPr>
        </p:nvSpPr>
        <p:spPr/>
        <p:txBody>
          <a:bodyPr/>
          <a:lstStyle/>
          <a:p>
            <a:fld id="{EB241CD2-1E45-42A3-B213-66A034DF9A3B}" type="slidenum">
              <a:rPr lang="en-GB" smtClean="0"/>
              <a:t>202</a:t>
            </a:fld>
            <a:endParaRPr lang="en-GB" dirty="0"/>
          </a:p>
        </p:txBody>
      </p:sp>
      <p:sp>
        <p:nvSpPr>
          <p:cNvPr id="5" name="Content Placeholder 2">
            <a:extLst>
              <a:ext uri="{FF2B5EF4-FFF2-40B4-BE49-F238E27FC236}">
                <a16:creationId xmlns:a16="http://schemas.microsoft.com/office/drawing/2014/main" id="{E1BB8CD9-C335-3FF9-9E2A-B19B48FD1591}"/>
              </a:ext>
            </a:extLst>
          </p:cNvPr>
          <p:cNvSpPr txBox="1">
            <a:spLocks/>
          </p:cNvSpPr>
          <p:nvPr/>
        </p:nvSpPr>
        <p:spPr>
          <a:xfrm>
            <a:off x="6378052" y="1512461"/>
            <a:ext cx="5288274" cy="1475509"/>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7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Project Finance debt is typically structured to be about BBB or BBB- to maximize debt and also remain investment grade. Equity has upside and more downside and maybe inflation protection.</a:t>
            </a:r>
          </a:p>
          <a:p>
            <a:endParaRPr lang="en-US" dirty="0"/>
          </a:p>
        </p:txBody>
      </p:sp>
      <p:pic>
        <p:nvPicPr>
          <p:cNvPr id="7" name="Picture 6">
            <a:extLst>
              <a:ext uri="{FF2B5EF4-FFF2-40B4-BE49-F238E27FC236}">
                <a16:creationId xmlns:a16="http://schemas.microsoft.com/office/drawing/2014/main" id="{70B21809-D9FE-A920-7158-F0E4D2F322AA}"/>
              </a:ext>
            </a:extLst>
          </p:cNvPr>
          <p:cNvPicPr>
            <a:picLocks noChangeAspect="1"/>
          </p:cNvPicPr>
          <p:nvPr/>
        </p:nvPicPr>
        <p:blipFill>
          <a:blip r:embed="rId2"/>
          <a:stretch>
            <a:fillRect/>
          </a:stretch>
        </p:blipFill>
        <p:spPr>
          <a:xfrm>
            <a:off x="6414629" y="3142967"/>
            <a:ext cx="5131143" cy="3159986"/>
          </a:xfrm>
          <a:prstGeom prst="rect">
            <a:avLst/>
          </a:prstGeom>
        </p:spPr>
      </p:pic>
    </p:spTree>
    <p:extLst>
      <p:ext uri="{BB962C8B-B14F-4D97-AF65-F5344CB8AC3E}">
        <p14:creationId xmlns:p14="http://schemas.microsoft.com/office/powerpoint/2010/main" val="315598151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826C-EA7A-859B-B998-D2BC18C153EE}"/>
              </a:ext>
            </a:extLst>
          </p:cNvPr>
          <p:cNvSpPr>
            <a:spLocks noGrp="1"/>
          </p:cNvSpPr>
          <p:nvPr>
            <p:ph type="ctrTitle"/>
          </p:nvPr>
        </p:nvSpPr>
        <p:spPr>
          <a:xfrm>
            <a:off x="838200" y="3023119"/>
            <a:ext cx="10363200" cy="1767794"/>
          </a:xfrm>
        </p:spPr>
        <p:txBody>
          <a:bodyPr>
            <a:normAutofit fontScale="90000"/>
          </a:bodyPr>
          <a:lstStyle/>
          <a:p>
            <a:r>
              <a:rPr lang="en-US" dirty="0"/>
              <a:t>Infrastructure with and</a:t>
            </a:r>
            <a:br>
              <a:rPr lang="en-US" dirty="0"/>
            </a:br>
            <a:r>
              <a:rPr lang="en-US" dirty="0"/>
              <a:t>without Traffic Risk</a:t>
            </a:r>
            <a:br>
              <a:rPr lang="en-US" dirty="0"/>
            </a:br>
            <a:br>
              <a:rPr lang="en-US" dirty="0"/>
            </a:br>
            <a:r>
              <a:rPr lang="en-US" dirty="0"/>
              <a:t>Stages of Project Finance</a:t>
            </a:r>
            <a:br>
              <a:rPr lang="en-US" dirty="0"/>
            </a:br>
            <a:endParaRPr lang="en-US" dirty="0"/>
          </a:p>
        </p:txBody>
      </p:sp>
    </p:spTree>
    <p:extLst>
      <p:ext uri="{BB962C8B-B14F-4D97-AF65-F5344CB8AC3E}">
        <p14:creationId xmlns:p14="http://schemas.microsoft.com/office/powerpoint/2010/main" val="41153194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320611-365C-7DB9-66E8-4152A46B855D}"/>
              </a:ext>
            </a:extLst>
          </p:cNvPr>
          <p:cNvSpPr>
            <a:spLocks noGrp="1"/>
          </p:cNvSpPr>
          <p:nvPr>
            <p:ph type="ctrTitle"/>
          </p:nvPr>
        </p:nvSpPr>
        <p:spPr/>
        <p:txBody>
          <a:bodyPr>
            <a:normAutofit/>
          </a:bodyPr>
          <a:lstStyle/>
          <a:p>
            <a:r>
              <a:rPr lang="en-US" sz="3200" dirty="0"/>
              <a:t>Case Study on Availability Payment versus </a:t>
            </a:r>
            <a:br>
              <a:rPr lang="en-US" sz="3200" dirty="0"/>
            </a:br>
            <a:r>
              <a:rPr lang="en-US" sz="3200" dirty="0"/>
              <a:t>Output – Eurotunnel and A2 in Poland</a:t>
            </a:r>
            <a:endParaRPr lang="en-GB" sz="3200" dirty="0"/>
          </a:p>
        </p:txBody>
      </p:sp>
      <p:sp>
        <p:nvSpPr>
          <p:cNvPr id="6" name="Subtitle 5">
            <a:extLst>
              <a:ext uri="{FF2B5EF4-FFF2-40B4-BE49-F238E27FC236}">
                <a16:creationId xmlns:a16="http://schemas.microsoft.com/office/drawing/2014/main" id="{DDA90B21-32E9-D733-E11B-6E9D089A501C}"/>
              </a:ext>
            </a:extLst>
          </p:cNvPr>
          <p:cNvSpPr>
            <a:spLocks noGrp="1"/>
          </p:cNvSpPr>
          <p:nvPr>
            <p:ph type="subTitle" idx="1"/>
          </p:nvPr>
        </p:nvSpPr>
        <p:spPr/>
        <p:txBody>
          <a:bodyPr>
            <a:normAutofit/>
          </a:bodyPr>
          <a:lstStyle/>
          <a:p>
            <a:r>
              <a:rPr lang="en-US" sz="2100" dirty="0"/>
              <a:t>Back-to-Back Contracts</a:t>
            </a:r>
          </a:p>
          <a:p>
            <a:r>
              <a:rPr lang="en-US" sz="2100" dirty="0"/>
              <a:t>Low Risk and Low DSCR</a:t>
            </a:r>
          </a:p>
          <a:p>
            <a:r>
              <a:rPr lang="en-US" sz="2100" dirty="0"/>
              <a:t>Small Risks Become Large</a:t>
            </a:r>
          </a:p>
          <a:p>
            <a:r>
              <a:rPr lang="en-US" sz="2100" dirty="0"/>
              <a:t>Goal Seek for Price</a:t>
            </a:r>
          </a:p>
          <a:p>
            <a:r>
              <a:rPr lang="en-US" sz="2100" dirty="0"/>
              <a:t>Increase the Interest Rate in </a:t>
            </a:r>
            <a:r>
              <a:rPr lang="en-US" sz="2100" dirty="0" err="1"/>
              <a:t>InputS</a:t>
            </a:r>
            <a:endParaRPr lang="en-GB" sz="2100" dirty="0"/>
          </a:p>
        </p:txBody>
      </p:sp>
    </p:spTree>
    <p:extLst>
      <p:ext uri="{BB962C8B-B14F-4D97-AF65-F5344CB8AC3E}">
        <p14:creationId xmlns:p14="http://schemas.microsoft.com/office/powerpoint/2010/main" val="11116499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3E87C0-9604-417E-9D37-4198782EB57A}"/>
              </a:ext>
            </a:extLst>
          </p:cNvPr>
          <p:cNvPicPr>
            <a:picLocks noGrp="1" noChangeAspect="1"/>
          </p:cNvPicPr>
          <p:nvPr>
            <p:ph idx="1"/>
          </p:nvPr>
        </p:nvPicPr>
        <p:blipFill>
          <a:blip r:embed="rId2"/>
          <a:stretch>
            <a:fillRect/>
          </a:stretch>
        </p:blipFill>
        <p:spPr>
          <a:xfrm>
            <a:off x="2247901" y="1270296"/>
            <a:ext cx="7902575" cy="4519023"/>
          </a:xfrm>
          <a:prstGeom prst="rect">
            <a:avLst/>
          </a:prstGeom>
        </p:spPr>
      </p:pic>
      <p:sp>
        <p:nvSpPr>
          <p:cNvPr id="3" name="Title 2">
            <a:extLst>
              <a:ext uri="{FF2B5EF4-FFF2-40B4-BE49-F238E27FC236}">
                <a16:creationId xmlns:a16="http://schemas.microsoft.com/office/drawing/2014/main" id="{263A8CBA-33DC-46E1-B761-7A6D5257F62C}"/>
              </a:ext>
            </a:extLst>
          </p:cNvPr>
          <p:cNvSpPr>
            <a:spLocks noGrp="1"/>
          </p:cNvSpPr>
          <p:nvPr>
            <p:ph type="title"/>
          </p:nvPr>
        </p:nvSpPr>
        <p:spPr/>
        <p:txBody>
          <a:bodyPr>
            <a:normAutofit/>
          </a:bodyPr>
          <a:lstStyle/>
          <a:p>
            <a:r>
              <a:rPr lang="en-US"/>
              <a:t>Eurotunnel – Contract Structure, Ownership and Timing</a:t>
            </a:r>
          </a:p>
        </p:txBody>
      </p:sp>
      <p:sp>
        <p:nvSpPr>
          <p:cNvPr id="2" name="Slide Number Placeholder 1">
            <a:extLst>
              <a:ext uri="{FF2B5EF4-FFF2-40B4-BE49-F238E27FC236}">
                <a16:creationId xmlns:a16="http://schemas.microsoft.com/office/drawing/2014/main" id="{CB856347-D88A-F6E2-DE13-341BA010D4A2}"/>
              </a:ext>
            </a:extLst>
          </p:cNvPr>
          <p:cNvSpPr>
            <a:spLocks noGrp="1"/>
          </p:cNvSpPr>
          <p:nvPr>
            <p:ph type="sldNum" sz="quarter" idx="12"/>
          </p:nvPr>
        </p:nvSpPr>
        <p:spPr/>
        <p:txBody>
          <a:bodyPr/>
          <a:lstStyle/>
          <a:p>
            <a:fld id="{EB241CD2-1E45-42A3-B213-66A034DF9A3B}" type="slidenum">
              <a:rPr lang="en-GB" smtClean="0"/>
              <a:t>205</a:t>
            </a:fld>
            <a:endParaRPr lang="en-GB" dirty="0"/>
          </a:p>
        </p:txBody>
      </p:sp>
    </p:spTree>
    <p:extLst>
      <p:ext uri="{BB962C8B-B14F-4D97-AF65-F5344CB8AC3E}">
        <p14:creationId xmlns:p14="http://schemas.microsoft.com/office/powerpoint/2010/main" val="341517519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Euro tunnel</a:t>
            </a:r>
          </a:p>
        </p:txBody>
      </p:sp>
      <p:sp>
        <p:nvSpPr>
          <p:cNvPr id="45059" name="Rectangle 3"/>
          <p:cNvSpPr>
            <a:spLocks noGrp="1" noChangeArrowheads="1"/>
          </p:cNvSpPr>
          <p:nvPr>
            <p:ph type="body" idx="1"/>
          </p:nvPr>
        </p:nvSpPr>
        <p:spPr/>
        <p:txBody>
          <a:bodyPr/>
          <a:lstStyle/>
          <a:p>
            <a:pPr marL="231775" indent="-173038">
              <a:lnSpc>
                <a:spcPct val="80000"/>
              </a:lnSpc>
            </a:pPr>
            <a:r>
              <a:rPr lang="en-US" sz="1800"/>
              <a:t>31 Mile tunnel between England and France</a:t>
            </a:r>
          </a:p>
          <a:p>
            <a:pPr marL="231775" indent="-173038">
              <a:lnSpc>
                <a:spcPct val="80000"/>
              </a:lnSpc>
            </a:pPr>
            <a:r>
              <a:rPr lang="en-US" sz="1800"/>
              <a:t>Similar project in Japan had 100% cost over-run, no other comparative projects</a:t>
            </a:r>
          </a:p>
          <a:p>
            <a:pPr marL="231775" indent="-173038">
              <a:lnSpc>
                <a:spcPct val="80000"/>
              </a:lnSpc>
            </a:pPr>
            <a:r>
              <a:rPr lang="en-US" sz="1800" b="1" i="1"/>
              <a:t>Financed by 225 banks</a:t>
            </a:r>
          </a:p>
          <a:p>
            <a:pPr marL="231775" indent="-173038">
              <a:lnSpc>
                <a:spcPct val="80000"/>
              </a:lnSpc>
            </a:pPr>
            <a:r>
              <a:rPr lang="en-US" sz="1800"/>
              <a:t>Construction expected to be completed in May 1993; actual was in December 1994</a:t>
            </a:r>
          </a:p>
          <a:p>
            <a:pPr marL="231775" indent="-173038">
              <a:lnSpc>
                <a:spcPct val="80000"/>
              </a:lnSpc>
            </a:pPr>
            <a:r>
              <a:rPr lang="en-US" sz="1800"/>
              <a:t>Original construction budget was </a:t>
            </a:r>
            <a:r>
              <a:rPr lang="en-US" sz="1800">
                <a:cs typeface="Arial" charset="0"/>
              </a:rPr>
              <a:t>£4.9 billion; actual £9.5 -12 billion</a:t>
            </a:r>
          </a:p>
          <a:p>
            <a:pPr marL="231775" indent="-173038">
              <a:lnSpc>
                <a:spcPct val="80000"/>
              </a:lnSpc>
            </a:pPr>
            <a:r>
              <a:rPr lang="en-US" sz="1800">
                <a:cs typeface="Arial" charset="0"/>
              </a:rPr>
              <a:t>Bankers egos and ties got in the way</a:t>
            </a:r>
          </a:p>
          <a:p>
            <a:pPr marL="231775" indent="-173038">
              <a:lnSpc>
                <a:spcPct val="80000"/>
              </a:lnSpc>
            </a:pPr>
            <a:r>
              <a:rPr lang="en-US" sz="1800">
                <a:cs typeface="Arial" charset="0"/>
              </a:rPr>
              <a:t>Problems with rail links (delay in Eurostar)</a:t>
            </a:r>
          </a:p>
          <a:p>
            <a:pPr marL="231775" indent="-173038">
              <a:lnSpc>
                <a:spcPct val="80000"/>
              </a:lnSpc>
            </a:pPr>
            <a:r>
              <a:rPr lang="en-US" sz="1800">
                <a:cs typeface="Arial" charset="0"/>
              </a:rPr>
              <a:t>Serious aspect of risk misjudged</a:t>
            </a:r>
          </a:p>
          <a:p>
            <a:pPr marL="855663" lvl="1" indent="-288925">
              <a:lnSpc>
                <a:spcPct val="80000"/>
              </a:lnSpc>
            </a:pPr>
            <a:r>
              <a:rPr lang="en-US" sz="1600">
                <a:cs typeface="Arial" charset="0"/>
              </a:rPr>
              <a:t>Construction Cost and Contracts</a:t>
            </a:r>
          </a:p>
          <a:p>
            <a:pPr marL="855663" lvl="1" indent="-288925">
              <a:lnSpc>
                <a:spcPct val="80000"/>
              </a:lnSpc>
            </a:pPr>
            <a:r>
              <a:rPr lang="en-US" sz="1600">
                <a:cs typeface="Arial" charset="0"/>
              </a:rPr>
              <a:t>Traffic Studies</a:t>
            </a:r>
          </a:p>
          <a:p>
            <a:pPr marL="855663" lvl="1" indent="-288925">
              <a:lnSpc>
                <a:spcPct val="80000"/>
              </a:lnSpc>
            </a:pPr>
            <a:r>
              <a:rPr lang="en-US" sz="1600">
                <a:cs typeface="Arial" charset="0"/>
              </a:rPr>
              <a:t>Political Risk (Governments did not step in to help)</a:t>
            </a:r>
            <a:endParaRPr lang="en-US" sz="1600"/>
          </a:p>
        </p:txBody>
      </p:sp>
      <p:pic>
        <p:nvPicPr>
          <p:cNvPr id="45060" name="Picture 4" descr="eurotunnel1"/>
          <p:cNvPicPr>
            <a:picLocks noChangeAspect="1" noChangeArrowheads="1"/>
          </p:cNvPicPr>
          <p:nvPr/>
        </p:nvPicPr>
        <p:blipFill>
          <a:blip r:embed="rId2" cstate="print"/>
          <a:srcRect/>
          <a:stretch>
            <a:fillRect/>
          </a:stretch>
        </p:blipFill>
        <p:spPr bwMode="auto">
          <a:xfrm>
            <a:off x="8134351" y="3228975"/>
            <a:ext cx="1573213" cy="23241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9DDBB32-6C78-901D-9BA2-A914809D6F04}"/>
              </a:ext>
            </a:extLst>
          </p:cNvPr>
          <p:cNvSpPr>
            <a:spLocks noGrp="1"/>
          </p:cNvSpPr>
          <p:nvPr>
            <p:ph type="sldNum" sz="quarter" idx="12"/>
          </p:nvPr>
        </p:nvSpPr>
        <p:spPr/>
        <p:txBody>
          <a:bodyPr/>
          <a:lstStyle/>
          <a:p>
            <a:fld id="{EB241CD2-1E45-42A3-B213-66A034DF9A3B}" type="slidenum">
              <a:rPr lang="en-GB" smtClean="0"/>
              <a:t>206</a:t>
            </a:fld>
            <a:endParaRPr lang="en-GB"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Eurotunnel Background - Continued</a:t>
            </a:r>
          </a:p>
        </p:txBody>
      </p:sp>
      <p:sp>
        <p:nvSpPr>
          <p:cNvPr id="43011" name="Rectangle 3"/>
          <p:cNvSpPr>
            <a:spLocks noGrp="1" noChangeArrowheads="1"/>
          </p:cNvSpPr>
          <p:nvPr>
            <p:ph idx="1"/>
          </p:nvPr>
        </p:nvSpPr>
        <p:spPr/>
        <p:txBody>
          <a:bodyPr>
            <a:normAutofit/>
          </a:bodyPr>
          <a:lstStyle/>
          <a:p>
            <a:pPr algn="l">
              <a:lnSpc>
                <a:spcPct val="80000"/>
              </a:lnSpc>
            </a:pPr>
            <a:r>
              <a:rPr lang="en-US" sz="1800" dirty="0"/>
              <a:t>Eurotunnel is the British company serving as the operators, and its partner is Trans-Manche Link, a French construction company. Cooperation also has been extraordinary between European Passenger Services and the French and Belgian rail companies, SNCF and SNCB, which run the Eurostar services among London, Paris and Brussels. </a:t>
            </a:r>
          </a:p>
          <a:p>
            <a:pPr algn="l">
              <a:lnSpc>
                <a:spcPct val="80000"/>
              </a:lnSpc>
            </a:pPr>
            <a:r>
              <a:rPr lang="en-US" sz="1800" dirty="0"/>
              <a:t>The architectural result is a 50-kilometer (31-mile) tunnel connecting Folkestone, England and Calais, France. It consists of two parallel tunnels, allowing for traffic in both directions, and is linked by a third which provides air conditioning and technical services. Passengers are able to exit the highway on either side of the Channel, pick up a ticket at a tollbooth and drive onto Le Shuttle. Crossing the Channel via the tunnel takes a mere 35 minutes compared with 75 minutes by ferry. </a:t>
            </a:r>
          </a:p>
          <a:p>
            <a:pPr algn="l">
              <a:lnSpc>
                <a:spcPct val="80000"/>
              </a:lnSpc>
            </a:pPr>
            <a:r>
              <a:rPr lang="en-US" sz="1800" dirty="0"/>
              <a:t>There also are through trains carrying passenger and freight services. These include an hourly service between London and Paris, taking three hours, and between London and Brussels, taking 2 hours, 45 minutes. Sleeper services are available from London to cities in Germany, Switzerland and other connections, between Scotland, Wales and cities throughout Europe.(5) </a:t>
            </a:r>
          </a:p>
          <a:p>
            <a:pPr algn="l">
              <a:lnSpc>
                <a:spcPct val="80000"/>
              </a:lnSpc>
            </a:pPr>
            <a:r>
              <a:rPr lang="en-US" sz="1800" dirty="0"/>
              <a:t>The tunnel is a small, yet expensive, piece of a much larger puzzle. It is the missing link in a plan which includes building a high-speed rail system across England and expanding France's Train de Grande Vitesse (TGV) system.  </a:t>
            </a:r>
          </a:p>
        </p:txBody>
      </p:sp>
      <p:sp>
        <p:nvSpPr>
          <p:cNvPr id="2" name="Slide Number Placeholder 1">
            <a:extLst>
              <a:ext uri="{FF2B5EF4-FFF2-40B4-BE49-F238E27FC236}">
                <a16:creationId xmlns:a16="http://schemas.microsoft.com/office/drawing/2014/main" id="{86B49ECA-C548-B121-7C3E-C5CF2A2C944B}"/>
              </a:ext>
            </a:extLst>
          </p:cNvPr>
          <p:cNvSpPr>
            <a:spLocks noGrp="1"/>
          </p:cNvSpPr>
          <p:nvPr>
            <p:ph type="sldNum" sz="quarter" idx="12"/>
          </p:nvPr>
        </p:nvSpPr>
        <p:spPr/>
        <p:txBody>
          <a:bodyPr/>
          <a:lstStyle/>
          <a:p>
            <a:fld id="{EB241CD2-1E45-42A3-B213-66A034DF9A3B}" type="slidenum">
              <a:rPr lang="en-GB" smtClean="0"/>
              <a:t>207</a:t>
            </a:fld>
            <a:endParaRPr lang="en-GB"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Eurotunnel Background</a:t>
            </a:r>
          </a:p>
        </p:txBody>
      </p:sp>
      <p:sp>
        <p:nvSpPr>
          <p:cNvPr id="44035" name="Rectangle 3"/>
          <p:cNvSpPr>
            <a:spLocks noGrp="1" noChangeArrowheads="1"/>
          </p:cNvSpPr>
          <p:nvPr>
            <p:ph type="body" idx="1"/>
          </p:nvPr>
        </p:nvSpPr>
        <p:spPr/>
        <p:txBody>
          <a:bodyPr>
            <a:noAutofit/>
          </a:bodyPr>
          <a:lstStyle/>
          <a:p>
            <a:pPr algn="l">
              <a:lnSpc>
                <a:spcPct val="80000"/>
              </a:lnSpc>
            </a:pPr>
            <a:r>
              <a:rPr lang="en-US" sz="1800" dirty="0"/>
              <a:t>August 1994, the British Isles and continental Europe were linked together for the first time in 8,000 years. The Channel tunnel, or Chunnel as it is better known, is Europe's biggest infrastructure project financed wholly by private capital. The desire to link Britain and France dates back more than 200 years. </a:t>
            </a:r>
          </a:p>
          <a:p>
            <a:pPr lvl="1" algn="l">
              <a:lnSpc>
                <a:spcPct val="80000"/>
              </a:lnSpc>
            </a:pPr>
            <a:r>
              <a:rPr lang="en-US" dirty="0"/>
              <a:t>A French farmer named Nicolas </a:t>
            </a:r>
            <a:r>
              <a:rPr lang="en-US" dirty="0" err="1"/>
              <a:t>Desmaret</a:t>
            </a:r>
            <a:r>
              <a:rPr lang="en-US" dirty="0"/>
              <a:t> argued in 1751 in "A Dissertation on the Ancient Link Between England and France" that the two countries should once again be linked, "... either by bridge, tunnel or causeway."(1) Fifty-one years later Napoleon approved a plan drafted by Albert Mathieu, a French mining engineer, for twin tunnels with surface-reaching chimneys for ventilation. However, England and France went to war a year later and the plan died. Similar afflictions tainted the link devised by Thome de </a:t>
            </a:r>
            <a:r>
              <a:rPr lang="en-US" dirty="0" err="1"/>
              <a:t>Gamond</a:t>
            </a:r>
            <a:r>
              <a:rPr lang="en-US" dirty="0"/>
              <a:t> in the 1830s. The first serious construction attempt took place in the early 1880s. Tunneling had actually begun from both the British and the French coasts, but after a mere 2,000 yards the British became uneasy with the potential success of the project and called it off.(2) </a:t>
            </a:r>
          </a:p>
          <a:p>
            <a:pPr lvl="1" algn="l">
              <a:lnSpc>
                <a:spcPct val="80000"/>
              </a:lnSpc>
            </a:pPr>
            <a:r>
              <a:rPr lang="en-US" dirty="0"/>
              <a:t>Over the next 100 years, studies were taken, proposals were written and various holes were drilled. Harold Wilson's Labor Party government forfeited tunnel construction in 1975, opting to pursue the Anglo-French Concorde project instead. </a:t>
            </a:r>
          </a:p>
          <a:p>
            <a:pPr algn="l">
              <a:lnSpc>
                <a:spcPct val="80000"/>
              </a:lnSpc>
            </a:pPr>
            <a:r>
              <a:rPr lang="en-US" sz="1800" dirty="0"/>
              <a:t>It wasn't until late in 1984 that the British and French governments reached an agreement to build the tunnel. The project became official with the signing of the Paris Agreement on March 14,1986.(3) This triggered the largest binational joint venture ever, as well as unprecedented cooperation between the two nations. As Dr. Brian Mawhinney, secretary of state for transportation, said: the tunnel "... is perhaps the greatest example of international collaboration in transport.". </a:t>
            </a:r>
          </a:p>
        </p:txBody>
      </p:sp>
      <p:sp>
        <p:nvSpPr>
          <p:cNvPr id="2" name="Slide Number Placeholder 1">
            <a:extLst>
              <a:ext uri="{FF2B5EF4-FFF2-40B4-BE49-F238E27FC236}">
                <a16:creationId xmlns:a16="http://schemas.microsoft.com/office/drawing/2014/main" id="{D81863D2-A547-5755-7882-CC2641BBB4C6}"/>
              </a:ext>
            </a:extLst>
          </p:cNvPr>
          <p:cNvSpPr>
            <a:spLocks noGrp="1"/>
          </p:cNvSpPr>
          <p:nvPr>
            <p:ph type="sldNum" sz="quarter" idx="12"/>
          </p:nvPr>
        </p:nvSpPr>
        <p:spPr/>
        <p:txBody>
          <a:bodyPr/>
          <a:lstStyle/>
          <a:p>
            <a:fld id="{EB241CD2-1E45-42A3-B213-66A034DF9A3B}" type="slidenum">
              <a:rPr lang="en-GB" smtClean="0"/>
              <a:t>208</a:t>
            </a:fld>
            <a:endParaRPr lang="en-GB"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7404-253C-83F6-6E5E-8E7A896D31B6}"/>
              </a:ext>
            </a:extLst>
          </p:cNvPr>
          <p:cNvSpPr>
            <a:spLocks noGrp="1"/>
          </p:cNvSpPr>
          <p:nvPr>
            <p:ph type="ctrTitle"/>
          </p:nvPr>
        </p:nvSpPr>
        <p:spPr>
          <a:xfrm>
            <a:off x="838200" y="1255325"/>
            <a:ext cx="10363200" cy="1767794"/>
          </a:xfrm>
        </p:spPr>
        <p:txBody>
          <a:bodyPr/>
          <a:lstStyle/>
          <a:p>
            <a:r>
              <a:rPr lang="en-US" dirty="0"/>
              <a:t>Contracts and Traffic Forecast</a:t>
            </a:r>
          </a:p>
        </p:txBody>
      </p:sp>
    </p:spTree>
    <p:extLst>
      <p:ext uri="{BB962C8B-B14F-4D97-AF65-F5344CB8AC3E}">
        <p14:creationId xmlns:p14="http://schemas.microsoft.com/office/powerpoint/2010/main" val="3478829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E661-13C2-7F7C-82F8-17C09F5CACC5}"/>
              </a:ext>
            </a:extLst>
          </p:cNvPr>
          <p:cNvSpPr>
            <a:spLocks noGrp="1"/>
          </p:cNvSpPr>
          <p:nvPr>
            <p:ph type="ctrTitle"/>
          </p:nvPr>
        </p:nvSpPr>
        <p:spPr>
          <a:xfrm>
            <a:off x="394855" y="2564029"/>
            <a:ext cx="7991764" cy="2220408"/>
          </a:xfrm>
        </p:spPr>
        <p:txBody>
          <a:bodyPr>
            <a:noAutofit/>
          </a:bodyPr>
          <a:lstStyle/>
          <a:p>
            <a:r>
              <a:rPr lang="en-US" sz="4000" dirty="0"/>
              <a:t>Pillar 1 of Project Finance Capital </a:t>
            </a:r>
            <a:br>
              <a:rPr lang="en-US" sz="4000" dirty="0"/>
            </a:br>
            <a:r>
              <a:rPr lang="en-US" sz="4000" dirty="0"/>
              <a:t>Intensity and Importance of Cost </a:t>
            </a:r>
            <a:br>
              <a:rPr lang="en-US" sz="4000" dirty="0"/>
            </a:br>
            <a:r>
              <a:rPr lang="en-US" sz="4000" dirty="0"/>
              <a:t>of Capital being Close to Rate of</a:t>
            </a:r>
            <a:br>
              <a:rPr lang="en-US" sz="4000" dirty="0"/>
            </a:br>
            <a:r>
              <a:rPr lang="en-US" sz="4000" dirty="0"/>
              <a:t>Return</a:t>
            </a:r>
          </a:p>
        </p:txBody>
      </p:sp>
    </p:spTree>
    <p:extLst>
      <p:ext uri="{BB962C8B-B14F-4D97-AF65-F5344CB8AC3E}">
        <p14:creationId xmlns:p14="http://schemas.microsoft.com/office/powerpoint/2010/main" val="211388718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Revenue Forecast from Traffic</a:t>
            </a:r>
          </a:p>
        </p:txBody>
      </p:sp>
      <p:sp>
        <p:nvSpPr>
          <p:cNvPr id="64515" name="Rectangle 3"/>
          <p:cNvSpPr>
            <a:spLocks noGrp="1" noChangeArrowheads="1"/>
          </p:cNvSpPr>
          <p:nvPr>
            <p:ph idx="1"/>
          </p:nvPr>
        </p:nvSpPr>
        <p:spPr/>
        <p:txBody>
          <a:bodyPr>
            <a:normAutofit/>
          </a:bodyPr>
          <a:lstStyle/>
          <a:p>
            <a:pPr algn="l"/>
            <a:r>
              <a:rPr lang="en-US" sz="1600"/>
              <a:t>Traffic study was performed by Wilbur Smith – well known forecasting company for traffic studies.</a:t>
            </a:r>
          </a:p>
          <a:p>
            <a:pPr lvl="1" algn="l"/>
            <a:r>
              <a:rPr lang="en-US" sz="1600"/>
              <a:t>Studied traffic across the tunnel from 1964-1985</a:t>
            </a:r>
          </a:p>
          <a:p>
            <a:pPr lvl="1" algn="l"/>
            <a:r>
              <a:rPr lang="en-US" sz="1600"/>
              <a:t>Interviewed Ferry companies and asked: “complex questions that we did not understand.”</a:t>
            </a:r>
          </a:p>
          <a:p>
            <a:pPr lvl="1" algn="l"/>
            <a:r>
              <a:rPr lang="en-US" sz="1600"/>
              <a:t>Did not forecast bloody price war.</a:t>
            </a:r>
          </a:p>
          <a:p>
            <a:pPr algn="l"/>
            <a:r>
              <a:rPr lang="en-US" sz="1600"/>
              <a:t>S. G. Warburg Securities, one of Eurotunnel's investment banks, said in a report issued several months ago that it expected the number of cars crossing the channel to increase to 12.9 million in 2003 from 5.3 million in 1993, when they were all carried by ferry, with 7 million of the increased numbers representing travel via the tunnel. </a:t>
            </a:r>
          </a:p>
          <a:p>
            <a:pPr algn="l"/>
            <a:r>
              <a:rPr lang="en-US" sz="1600"/>
              <a:t>Similarly, Warburg said it expected the number of passengers crossing the channel to jump to 125 million in 2003 from 76.5 million last year. The tunnel would provide almost all the growth. </a:t>
            </a:r>
          </a:p>
          <a:p>
            <a:pPr algn="l"/>
            <a:endParaRPr lang="en-US" sz="1800"/>
          </a:p>
          <a:p>
            <a:pPr algn="l"/>
            <a:r>
              <a:rPr lang="en-US" sz="1800"/>
              <a:t>The Railway Usage Contract</a:t>
            </a:r>
          </a:p>
          <a:p>
            <a:pPr lvl="1" algn="l"/>
            <a:r>
              <a:rPr lang="en-US" sz="1600"/>
              <a:t>Railways are entitled to up to 50% of the  capacity of the system per hour.</a:t>
            </a:r>
          </a:p>
          <a:p>
            <a:pPr lvl="1" algn="l"/>
            <a:r>
              <a:rPr lang="en-US" sz="1600"/>
              <a:t>Railways are obliged to pay usage charges for the system by through trains.</a:t>
            </a:r>
          </a:p>
          <a:p>
            <a:pPr lvl="1" algn="l"/>
            <a:r>
              <a:rPr lang="en-US" sz="1600"/>
              <a:t>Usage charges include a fixed annual amount (25 million GBP per year and a variable element; 12.4 per passenger.)</a:t>
            </a:r>
          </a:p>
          <a:p>
            <a:pPr lvl="1" algn="l"/>
            <a:endParaRPr lang="en-US" sz="1600"/>
          </a:p>
          <a:p>
            <a:pPr lvl="1" algn="l"/>
            <a:endParaRPr lang="en-US" sz="1600"/>
          </a:p>
        </p:txBody>
      </p:sp>
      <p:sp>
        <p:nvSpPr>
          <p:cNvPr id="2" name="Slide Number Placeholder 1">
            <a:extLst>
              <a:ext uri="{FF2B5EF4-FFF2-40B4-BE49-F238E27FC236}">
                <a16:creationId xmlns:a16="http://schemas.microsoft.com/office/drawing/2014/main" id="{49E8A31F-4408-283C-696B-561DD4D914CD}"/>
              </a:ext>
            </a:extLst>
          </p:cNvPr>
          <p:cNvSpPr>
            <a:spLocks noGrp="1"/>
          </p:cNvSpPr>
          <p:nvPr>
            <p:ph type="sldNum" sz="quarter" idx="12"/>
          </p:nvPr>
        </p:nvSpPr>
        <p:spPr/>
        <p:txBody>
          <a:bodyPr/>
          <a:lstStyle/>
          <a:p>
            <a:fld id="{EB241CD2-1E45-42A3-B213-66A034DF9A3B}" type="slidenum">
              <a:rPr lang="en-GB" smtClean="0"/>
              <a:t>210</a:t>
            </a:fld>
            <a:endParaRPr lang="en-GB" dirty="0"/>
          </a:p>
        </p:txBody>
      </p:sp>
    </p:spTree>
    <p:extLst>
      <p:ext uri="{BB962C8B-B14F-4D97-AF65-F5344CB8AC3E}">
        <p14:creationId xmlns:p14="http://schemas.microsoft.com/office/powerpoint/2010/main" val="136711522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7C3D-778C-0B4B-37B2-A894B8C8FD9C}"/>
              </a:ext>
            </a:extLst>
          </p:cNvPr>
          <p:cNvSpPr>
            <a:spLocks noGrp="1"/>
          </p:cNvSpPr>
          <p:nvPr>
            <p:ph type="title"/>
          </p:nvPr>
        </p:nvSpPr>
        <p:spPr/>
        <p:txBody>
          <a:bodyPr>
            <a:normAutofit/>
          </a:bodyPr>
          <a:lstStyle/>
          <a:p>
            <a:r>
              <a:rPr lang="en-US"/>
              <a:t>Excerpts from the IPO Offering Memorandum</a:t>
            </a:r>
          </a:p>
        </p:txBody>
      </p:sp>
      <p:sp>
        <p:nvSpPr>
          <p:cNvPr id="3" name="Text Placeholder 2">
            <a:extLst>
              <a:ext uri="{FF2B5EF4-FFF2-40B4-BE49-F238E27FC236}">
                <a16:creationId xmlns:a16="http://schemas.microsoft.com/office/drawing/2014/main" id="{C14E710A-A0CC-4DF8-8607-76C50C679AE3}"/>
              </a:ext>
            </a:extLst>
          </p:cNvPr>
          <p:cNvSpPr>
            <a:spLocks noGrp="1"/>
          </p:cNvSpPr>
          <p:nvPr>
            <p:ph idx="1"/>
          </p:nvPr>
        </p:nvSpPr>
        <p:spPr/>
        <p:txBody>
          <a:bodyPr>
            <a:normAutofit/>
          </a:bodyPr>
          <a:lstStyle/>
          <a:p>
            <a:r>
              <a:rPr lang="en-US" sz="2000" b="1"/>
              <a:t>Construction Contract</a:t>
            </a:r>
          </a:p>
          <a:p>
            <a:r>
              <a:rPr lang="en-US" sz="2000"/>
              <a:t>Eurotunnel has entered into a construction contract with a joint venture of </a:t>
            </a:r>
            <a:r>
              <a:rPr lang="en-US" sz="2000" b="1"/>
              <a:t>ten major companies</a:t>
            </a:r>
            <a:r>
              <a:rPr lang="en-US" sz="2000"/>
              <a:t> providing  for a fully-operational System to be delivered by May 1993. The construction of the tunnels will employ conventional but modern technology and well proven techniques.  </a:t>
            </a:r>
            <a:r>
              <a:rPr lang="en-US" sz="2000" b="1"/>
              <a:t>The geology of the proposed route for the tunnels is well understood and generally provides an excellent medium for tunneling.</a:t>
            </a:r>
          </a:p>
          <a:p>
            <a:r>
              <a:rPr lang="en-US" sz="2000"/>
              <a:t>The order to start design and construction work was given in May 1986. Work to date has been concentrated on design and development studies, geological surveys and the detailed design of the tunnels. In addition, the UK tunnel linings plant is now in operation. A similar facility in France and the access shaft for tunnelling at Sangatte in France are nearing completion. The erection on site in the UK of a tunnel boring machine for the service tunnel will soon be completed. Orders and sub-contracts have been placed with a value of over GBP 200 million and more than 1,800 people are currently engaged on the project.</a:t>
            </a:r>
          </a:p>
          <a:p>
            <a:endParaRPr lang="en-US" sz="2000"/>
          </a:p>
          <a:p>
            <a:endParaRPr lang="en-US" sz="2000"/>
          </a:p>
        </p:txBody>
      </p:sp>
      <p:sp>
        <p:nvSpPr>
          <p:cNvPr id="4" name="Slide Number Placeholder 3">
            <a:extLst>
              <a:ext uri="{FF2B5EF4-FFF2-40B4-BE49-F238E27FC236}">
                <a16:creationId xmlns:a16="http://schemas.microsoft.com/office/drawing/2014/main" id="{8982379E-91D5-2152-9468-F94CEA21CFF1}"/>
              </a:ext>
            </a:extLst>
          </p:cNvPr>
          <p:cNvSpPr>
            <a:spLocks noGrp="1"/>
          </p:cNvSpPr>
          <p:nvPr>
            <p:ph type="sldNum" sz="quarter" idx="12"/>
          </p:nvPr>
        </p:nvSpPr>
        <p:spPr/>
        <p:txBody>
          <a:bodyPr/>
          <a:lstStyle/>
          <a:p>
            <a:fld id="{EB241CD2-1E45-42A3-B213-66A034DF9A3B}" type="slidenum">
              <a:rPr lang="en-GB" smtClean="0"/>
              <a:t>211</a:t>
            </a:fld>
            <a:endParaRPr lang="en-GB" dirty="0"/>
          </a:p>
        </p:txBody>
      </p:sp>
    </p:spTree>
    <p:extLst>
      <p:ext uri="{BB962C8B-B14F-4D97-AF65-F5344CB8AC3E}">
        <p14:creationId xmlns:p14="http://schemas.microsoft.com/office/powerpoint/2010/main" val="6959037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AE8F-1864-4F7E-A1D1-D02DAF2F2622}"/>
              </a:ext>
            </a:extLst>
          </p:cNvPr>
          <p:cNvSpPr>
            <a:spLocks noGrp="1"/>
          </p:cNvSpPr>
          <p:nvPr>
            <p:ph type="title"/>
          </p:nvPr>
        </p:nvSpPr>
        <p:spPr/>
        <p:txBody>
          <a:bodyPr>
            <a:normAutofit fontScale="90000"/>
          </a:bodyPr>
          <a:lstStyle/>
          <a:p>
            <a:r>
              <a:rPr lang="en-029"/>
              <a:t>EPC Contract part 1 – Note the Not a Fixed Price Contract for Tunnels and Underground Structure</a:t>
            </a:r>
          </a:p>
        </p:txBody>
      </p:sp>
      <p:sp>
        <p:nvSpPr>
          <p:cNvPr id="3" name="Text Placeholder 2">
            <a:extLst>
              <a:ext uri="{FF2B5EF4-FFF2-40B4-BE49-F238E27FC236}">
                <a16:creationId xmlns:a16="http://schemas.microsoft.com/office/drawing/2014/main" id="{046E815F-6C1F-8E54-BABC-A0B91E65C3EC}"/>
              </a:ext>
            </a:extLst>
          </p:cNvPr>
          <p:cNvSpPr>
            <a:spLocks noGrp="1"/>
          </p:cNvSpPr>
          <p:nvPr>
            <p:ph idx="4294967295"/>
          </p:nvPr>
        </p:nvSpPr>
        <p:spPr>
          <a:xfrm>
            <a:off x="447675" y="1362075"/>
            <a:ext cx="11088688" cy="4692650"/>
          </a:xfrm>
        </p:spPr>
        <p:txBody>
          <a:bodyPr>
            <a:normAutofit/>
          </a:bodyPr>
          <a:lstStyle/>
          <a:p>
            <a:r>
              <a:rPr lang="en-US" sz="1700" b="1" dirty="0"/>
              <a:t>Target Works</a:t>
            </a:r>
          </a:p>
          <a:p>
            <a:r>
              <a:rPr lang="en-US" sz="1700" dirty="0"/>
              <a:t>The tunnels and other underground structures, accounting for approximately 50 per cent of the value of the construction contract, a being constructed on a target cost basis with the </a:t>
            </a:r>
            <a:r>
              <a:rPr lang="en-US" sz="1700" b="1" dirty="0"/>
              <a:t>Contractor being reimbursed for actual costs incurred plus a fixed fee of 12.36 per cent of the target cost</a:t>
            </a:r>
            <a:r>
              <a:rPr lang="en-US" sz="1700" dirty="0"/>
              <a:t>. If the actual cost a completion is less than the target cost, the Contractor will receive a bonus equal to 50 percent of the saving. If the actual cost is more than the target cost, </a:t>
            </a:r>
            <a:r>
              <a:rPr lang="en-US" sz="1700" b="1" dirty="0"/>
              <a:t>the contractor will meet 30 percent of the excess up to a point where the Contractor has borne an excess equal to six per cent of the target cost</a:t>
            </a:r>
            <a:r>
              <a:rPr lang="en-US" sz="1700" dirty="0"/>
              <a:t>.</a:t>
            </a:r>
          </a:p>
          <a:p>
            <a:endParaRPr lang="en-US" sz="1700" dirty="0"/>
          </a:p>
          <a:p>
            <a:r>
              <a:rPr lang="en-US" sz="1700" b="1" dirty="0"/>
              <a:t>Lump Sum Works </a:t>
            </a:r>
          </a:p>
          <a:p>
            <a:r>
              <a:rPr lang="en-US" sz="1700" dirty="0"/>
              <a:t>The buildings and all related infrastructure for the terminal, the fixed equipment and the mechanical and electrical elements of the System, representing approximately 40 per cent of the value of the construction contract, will be </a:t>
            </a:r>
            <a:r>
              <a:rPr lang="en-US" sz="1700" b="1" dirty="0"/>
              <a:t>constructed on a lump sum basis</a:t>
            </a:r>
            <a:r>
              <a:rPr lang="en-US" sz="1700" dirty="0"/>
              <a:t>. The lump sum provided in the contract will be paid to the Contractor irrespective of the actual cost of the specified items. Any overruns will therefore be borne by the Contractor except to the extent that they relate to variations or additions to the contract required by Eurotunnel or are caused by inflation.</a:t>
            </a:r>
          </a:p>
          <a:p>
            <a:endParaRPr lang="en-US" sz="1700" dirty="0"/>
          </a:p>
          <a:p>
            <a:endParaRPr lang="en-US" sz="1700" dirty="0"/>
          </a:p>
        </p:txBody>
      </p:sp>
      <p:sp>
        <p:nvSpPr>
          <p:cNvPr id="4" name="Slide Number Placeholder 3">
            <a:extLst>
              <a:ext uri="{FF2B5EF4-FFF2-40B4-BE49-F238E27FC236}">
                <a16:creationId xmlns:a16="http://schemas.microsoft.com/office/drawing/2014/main" id="{EE7ADAB2-712C-6D6A-B435-1622E434C368}"/>
              </a:ext>
            </a:extLst>
          </p:cNvPr>
          <p:cNvSpPr>
            <a:spLocks noGrp="1"/>
          </p:cNvSpPr>
          <p:nvPr>
            <p:ph type="sldNum" sz="quarter" idx="12"/>
          </p:nvPr>
        </p:nvSpPr>
        <p:spPr/>
        <p:txBody>
          <a:bodyPr/>
          <a:lstStyle/>
          <a:p>
            <a:fld id="{EB241CD2-1E45-42A3-B213-66A034DF9A3B}" type="slidenum">
              <a:rPr lang="en-GB" smtClean="0"/>
              <a:t>212</a:t>
            </a:fld>
            <a:endParaRPr lang="en-GB" dirty="0"/>
          </a:p>
        </p:txBody>
      </p:sp>
    </p:spTree>
    <p:extLst>
      <p:ext uri="{BB962C8B-B14F-4D97-AF65-F5344CB8AC3E}">
        <p14:creationId xmlns:p14="http://schemas.microsoft.com/office/powerpoint/2010/main" val="387706789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D83-C343-44C1-B7C1-3AD34D89F2FC}"/>
              </a:ext>
            </a:extLst>
          </p:cNvPr>
          <p:cNvSpPr>
            <a:spLocks noGrp="1"/>
          </p:cNvSpPr>
          <p:nvPr>
            <p:ph type="title"/>
          </p:nvPr>
        </p:nvSpPr>
        <p:spPr/>
        <p:txBody>
          <a:bodyPr>
            <a:normAutofit fontScale="90000"/>
          </a:bodyPr>
          <a:lstStyle/>
          <a:p>
            <a:r>
              <a:rPr lang="en-029"/>
              <a:t>EPC Contract Part 2 – Procurement of Locomotives and Other Items</a:t>
            </a:r>
          </a:p>
        </p:txBody>
      </p:sp>
      <p:sp>
        <p:nvSpPr>
          <p:cNvPr id="3" name="Content Placeholder 2">
            <a:extLst>
              <a:ext uri="{FF2B5EF4-FFF2-40B4-BE49-F238E27FC236}">
                <a16:creationId xmlns:a16="http://schemas.microsoft.com/office/drawing/2014/main" id="{7BC289E6-D152-4F20-A61F-D2E0B560082D}"/>
              </a:ext>
            </a:extLst>
          </p:cNvPr>
          <p:cNvSpPr>
            <a:spLocks noGrp="1"/>
          </p:cNvSpPr>
          <p:nvPr>
            <p:ph idx="1"/>
          </p:nvPr>
        </p:nvSpPr>
        <p:spPr/>
        <p:txBody>
          <a:bodyPr>
            <a:normAutofit/>
          </a:bodyPr>
          <a:lstStyle/>
          <a:p>
            <a:pPr marL="0" indent="0">
              <a:buNone/>
            </a:pPr>
            <a:r>
              <a:rPr lang="en-US" sz="1800" b="1"/>
              <a:t>Procurement Items</a:t>
            </a:r>
          </a:p>
          <a:p>
            <a:r>
              <a:rPr lang="en-US" sz="1800"/>
              <a:t>Subject to the approval of Eurotunnel and following a procedure defined in the construction contract</a:t>
            </a:r>
            <a:r>
              <a:rPr lang="en-US" sz="1800" b="1"/>
              <a:t>, the Contractor will conclude sub-contracts for the supply and installation of procurements items, principally the locomotives and shuttles</a:t>
            </a:r>
            <a:r>
              <a:rPr lang="en-US" sz="1800"/>
              <a:t>. The amount provided in the construction (the Contractor’s fee included) represents approximately 10 percent of the value of the contract. The Contractor, which will be responsible for the preparation, management a supervision of the sub-contracts in order to ensure the adequacy and fitness of the procurement items, will be reimbursed for its cost and will be paid a fee of 11.5 per cent of the cost of the procurement items purchased.</a:t>
            </a:r>
          </a:p>
          <a:p>
            <a:r>
              <a:rPr lang="en-US" sz="1800" b="1"/>
              <a:t>Adjustment to contract price</a:t>
            </a:r>
          </a:p>
          <a:p>
            <a:r>
              <a:rPr lang="en-US" sz="1800"/>
              <a:t>The target cost and lump sum are subject to </a:t>
            </a:r>
            <a:r>
              <a:rPr lang="en-US" sz="1800" b="1"/>
              <a:t>price adjustments</a:t>
            </a:r>
            <a:r>
              <a:rPr lang="en-US" sz="1800"/>
              <a:t> to reflect, inter alia, additional costs incurred by reason of unforeseeable </a:t>
            </a:r>
            <a:r>
              <a:rPr lang="en-US" sz="1800" b="1"/>
              <a:t>ground conditions</a:t>
            </a:r>
            <a:r>
              <a:rPr lang="en-US" sz="1800"/>
              <a:t>, variations to contract specifications requested by the inter-Governmental Commission (except were reasonably foreseeable), and changes requested by Eurotunnel. The lump sum and the fee for the target works are subject to adjustment for inflation, and similar adjustments will be made in respect of the target costs.</a:t>
            </a:r>
          </a:p>
          <a:p>
            <a:pPr marL="0" indent="0">
              <a:buNone/>
            </a:pPr>
            <a:endParaRPr lang="en-029" sz="1800"/>
          </a:p>
          <a:p>
            <a:endParaRPr lang="en-029" sz="1800"/>
          </a:p>
        </p:txBody>
      </p:sp>
      <p:sp>
        <p:nvSpPr>
          <p:cNvPr id="4" name="Slide Number Placeholder 3">
            <a:extLst>
              <a:ext uri="{FF2B5EF4-FFF2-40B4-BE49-F238E27FC236}">
                <a16:creationId xmlns:a16="http://schemas.microsoft.com/office/drawing/2014/main" id="{FEAE1B13-0344-9F60-2BA3-120FCC54BD93}"/>
              </a:ext>
            </a:extLst>
          </p:cNvPr>
          <p:cNvSpPr>
            <a:spLocks noGrp="1"/>
          </p:cNvSpPr>
          <p:nvPr>
            <p:ph type="sldNum" sz="quarter" idx="12"/>
          </p:nvPr>
        </p:nvSpPr>
        <p:spPr/>
        <p:txBody>
          <a:bodyPr/>
          <a:lstStyle/>
          <a:p>
            <a:fld id="{EB241CD2-1E45-42A3-B213-66A034DF9A3B}" type="slidenum">
              <a:rPr lang="en-GB" smtClean="0"/>
              <a:t>213</a:t>
            </a:fld>
            <a:endParaRPr lang="en-GB" dirty="0"/>
          </a:p>
        </p:txBody>
      </p:sp>
    </p:spTree>
    <p:extLst>
      <p:ext uri="{BB962C8B-B14F-4D97-AF65-F5344CB8AC3E}">
        <p14:creationId xmlns:p14="http://schemas.microsoft.com/office/powerpoint/2010/main" val="18285860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0D39-0AE4-46D0-BF15-D47772CAD0DB}"/>
              </a:ext>
            </a:extLst>
          </p:cNvPr>
          <p:cNvSpPr>
            <a:spLocks noGrp="1"/>
          </p:cNvSpPr>
          <p:nvPr>
            <p:ph type="title"/>
          </p:nvPr>
        </p:nvSpPr>
        <p:spPr/>
        <p:txBody>
          <a:bodyPr>
            <a:normAutofit/>
          </a:bodyPr>
          <a:lstStyle/>
          <a:p>
            <a:r>
              <a:rPr lang="en-029"/>
              <a:t>EPC Contract Part 3 – Liquidated Damages for Delay</a:t>
            </a:r>
          </a:p>
        </p:txBody>
      </p:sp>
      <p:sp>
        <p:nvSpPr>
          <p:cNvPr id="3" name="Content Placeholder 2">
            <a:extLst>
              <a:ext uri="{FF2B5EF4-FFF2-40B4-BE49-F238E27FC236}">
                <a16:creationId xmlns:a16="http://schemas.microsoft.com/office/drawing/2014/main" id="{EB8EF9E1-3571-4C19-81B5-02DAFFEEF79B}"/>
              </a:ext>
            </a:extLst>
          </p:cNvPr>
          <p:cNvSpPr>
            <a:spLocks noGrp="1"/>
          </p:cNvSpPr>
          <p:nvPr>
            <p:ph idx="1"/>
          </p:nvPr>
        </p:nvSpPr>
        <p:spPr/>
        <p:txBody>
          <a:bodyPr>
            <a:normAutofit/>
          </a:bodyPr>
          <a:lstStyle/>
          <a:p>
            <a:r>
              <a:rPr lang="en-US" sz="2000" b="1" dirty="0"/>
              <a:t>Contractor’s obligations and incentives</a:t>
            </a:r>
          </a:p>
          <a:p>
            <a:r>
              <a:rPr lang="en-US" sz="2000" dirty="0"/>
              <a:t>The Contractor is under a general obligation to design, construct, test and commission a fully operational system for delivery by 15</a:t>
            </a:r>
            <a:r>
              <a:rPr lang="en-US" sz="2000" baseline="30000" dirty="0"/>
              <a:t>th</a:t>
            </a:r>
            <a:r>
              <a:rPr lang="en-US" sz="2000" dirty="0"/>
              <a:t> May 1993. The System will be required to </a:t>
            </a:r>
            <a:r>
              <a:rPr lang="en-US" sz="2000" b="1" dirty="0"/>
              <a:t>meet specified performance criteria</a:t>
            </a:r>
            <a:r>
              <a:rPr lang="en-US" sz="2000" dirty="0"/>
              <a:t>.</a:t>
            </a:r>
          </a:p>
          <a:p>
            <a:r>
              <a:rPr lang="en-US" sz="2000" dirty="0"/>
              <a:t>In addition to the incentives and penalties described above in relation to costs, milestone dates have been established by which certain events or project stages are to have been completed. If these milestone dates are not met, payments to the Contractor will be reduced be reduced by the application of advance liquidated damages. One half of such advance liquidated damages will be repaid if the delay is recovered, and the completion date is met. The Contractor will suffer financial penalties at an initial rate of GBP 354,000 per day to be increased after six months to </a:t>
            </a:r>
            <a:r>
              <a:rPr lang="en-US" sz="2000" b="1" dirty="0"/>
              <a:t>GBP 536,000 per day</a:t>
            </a:r>
            <a:r>
              <a:rPr lang="en-US" sz="2000" dirty="0"/>
              <a:t> up to a maximum of GBP 165 million (all in September 1985 prices subject to adjustment for inflation), if the completion date is delayed for reasons in respect of which the Contractor is not entitled to an extension of time.</a:t>
            </a:r>
            <a:endParaRPr lang="en-029" sz="2000" dirty="0"/>
          </a:p>
          <a:p>
            <a:endParaRPr lang="en-029" sz="2000" dirty="0"/>
          </a:p>
        </p:txBody>
      </p:sp>
      <p:sp>
        <p:nvSpPr>
          <p:cNvPr id="4" name="Slide Number Placeholder 3">
            <a:extLst>
              <a:ext uri="{FF2B5EF4-FFF2-40B4-BE49-F238E27FC236}">
                <a16:creationId xmlns:a16="http://schemas.microsoft.com/office/drawing/2014/main" id="{6BC427FE-6194-B5AD-CD4D-976BCF3DD571}"/>
              </a:ext>
            </a:extLst>
          </p:cNvPr>
          <p:cNvSpPr>
            <a:spLocks noGrp="1"/>
          </p:cNvSpPr>
          <p:nvPr>
            <p:ph type="sldNum" sz="quarter" idx="12"/>
          </p:nvPr>
        </p:nvSpPr>
        <p:spPr/>
        <p:txBody>
          <a:bodyPr/>
          <a:lstStyle/>
          <a:p>
            <a:fld id="{EB241CD2-1E45-42A3-B213-66A034DF9A3B}" type="slidenum">
              <a:rPr lang="en-GB" smtClean="0"/>
              <a:t>214</a:t>
            </a:fld>
            <a:endParaRPr lang="en-GB" dirty="0"/>
          </a:p>
        </p:txBody>
      </p:sp>
    </p:spTree>
    <p:extLst>
      <p:ext uri="{BB962C8B-B14F-4D97-AF65-F5344CB8AC3E}">
        <p14:creationId xmlns:p14="http://schemas.microsoft.com/office/powerpoint/2010/main" val="37510315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2A10-EBA5-40E7-BD63-74255C1C2E07}"/>
              </a:ext>
            </a:extLst>
          </p:cNvPr>
          <p:cNvSpPr>
            <a:spLocks noGrp="1"/>
          </p:cNvSpPr>
          <p:nvPr>
            <p:ph type="title"/>
          </p:nvPr>
        </p:nvSpPr>
        <p:spPr/>
        <p:txBody>
          <a:bodyPr/>
          <a:lstStyle/>
          <a:p>
            <a:r>
              <a:rPr lang="en-029"/>
              <a:t>Performance Bonds and Guarantee</a:t>
            </a:r>
          </a:p>
        </p:txBody>
      </p:sp>
      <p:sp>
        <p:nvSpPr>
          <p:cNvPr id="3" name="Content Placeholder 2">
            <a:extLst>
              <a:ext uri="{FF2B5EF4-FFF2-40B4-BE49-F238E27FC236}">
                <a16:creationId xmlns:a16="http://schemas.microsoft.com/office/drawing/2014/main" id="{F6420DC5-13E9-47AD-AB56-36919C2A8C2F}"/>
              </a:ext>
            </a:extLst>
          </p:cNvPr>
          <p:cNvSpPr>
            <a:spLocks noGrp="1"/>
          </p:cNvSpPr>
          <p:nvPr>
            <p:ph idx="1"/>
          </p:nvPr>
        </p:nvSpPr>
        <p:spPr/>
        <p:txBody>
          <a:bodyPr/>
          <a:lstStyle/>
          <a:p>
            <a:endParaRPr lang="en-029"/>
          </a:p>
          <a:p>
            <a:endParaRPr lang="en-029"/>
          </a:p>
        </p:txBody>
      </p:sp>
      <p:pic>
        <p:nvPicPr>
          <p:cNvPr id="4" name="Picture 3">
            <a:extLst>
              <a:ext uri="{FF2B5EF4-FFF2-40B4-BE49-F238E27FC236}">
                <a16:creationId xmlns:a16="http://schemas.microsoft.com/office/drawing/2014/main" id="{9FDC315A-1B6F-47F9-8A45-69D3F66CCD19}"/>
              </a:ext>
            </a:extLst>
          </p:cNvPr>
          <p:cNvPicPr>
            <a:picLocks noChangeAspect="1"/>
          </p:cNvPicPr>
          <p:nvPr/>
        </p:nvPicPr>
        <p:blipFill>
          <a:blip r:embed="rId2"/>
          <a:stretch>
            <a:fillRect/>
          </a:stretch>
        </p:blipFill>
        <p:spPr>
          <a:xfrm rot="166946">
            <a:off x="2285757" y="1567303"/>
            <a:ext cx="7620486" cy="3977849"/>
          </a:xfrm>
          <a:prstGeom prst="rect">
            <a:avLst/>
          </a:prstGeom>
        </p:spPr>
      </p:pic>
      <p:sp>
        <p:nvSpPr>
          <p:cNvPr id="5" name="Slide Number Placeholder 4">
            <a:extLst>
              <a:ext uri="{FF2B5EF4-FFF2-40B4-BE49-F238E27FC236}">
                <a16:creationId xmlns:a16="http://schemas.microsoft.com/office/drawing/2014/main" id="{CCBD4A1D-619D-D6EB-649A-51E923CF5258}"/>
              </a:ext>
            </a:extLst>
          </p:cNvPr>
          <p:cNvSpPr>
            <a:spLocks noGrp="1"/>
          </p:cNvSpPr>
          <p:nvPr>
            <p:ph type="sldNum" sz="quarter" idx="12"/>
          </p:nvPr>
        </p:nvSpPr>
        <p:spPr/>
        <p:txBody>
          <a:bodyPr/>
          <a:lstStyle/>
          <a:p>
            <a:fld id="{EB241CD2-1E45-42A3-B213-66A034DF9A3B}" type="slidenum">
              <a:rPr lang="en-GB" smtClean="0"/>
              <a:t>215</a:t>
            </a:fld>
            <a:endParaRPr lang="en-GB" dirty="0"/>
          </a:p>
        </p:txBody>
      </p:sp>
    </p:spTree>
    <p:extLst>
      <p:ext uri="{BB962C8B-B14F-4D97-AF65-F5344CB8AC3E}">
        <p14:creationId xmlns:p14="http://schemas.microsoft.com/office/powerpoint/2010/main" val="20528357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US"/>
              <a:t>Initial Structure of Eurotunnel Before the Public Offerings</a:t>
            </a:r>
          </a:p>
        </p:txBody>
      </p:sp>
      <p:pic>
        <p:nvPicPr>
          <p:cNvPr id="48131" name="Picture 4"/>
          <p:cNvPicPr>
            <a:picLocks noGrp="1" noChangeAspect="1" noChangeArrowheads="1"/>
          </p:cNvPicPr>
          <p:nvPr>
            <p:ph type="body" idx="1"/>
          </p:nvPr>
        </p:nvPicPr>
        <p:blipFill>
          <a:blip r:embed="rId2" cstate="print"/>
          <a:srcRect/>
          <a:stretch>
            <a:fillRect/>
          </a:stretch>
        </p:blipFill>
        <p:spPr>
          <a:xfrm>
            <a:off x="3409950" y="2000250"/>
            <a:ext cx="5391150" cy="3096816"/>
          </a:xfrm>
          <a:noFill/>
        </p:spPr>
      </p:pic>
      <p:sp>
        <p:nvSpPr>
          <p:cNvPr id="48132" name="Rectangle 5"/>
          <p:cNvSpPr>
            <a:spLocks noChangeArrowheads="1"/>
          </p:cNvSpPr>
          <p:nvPr/>
        </p:nvSpPr>
        <p:spPr bwMode="auto">
          <a:xfrm>
            <a:off x="7981951" y="2103829"/>
            <a:ext cx="1514475" cy="1338828"/>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sz="1350"/>
              <a:t>the 10 original construction corporations were the majority shareholders in Eurotunnel. </a:t>
            </a:r>
          </a:p>
        </p:txBody>
      </p:sp>
      <p:sp>
        <p:nvSpPr>
          <p:cNvPr id="48133" name="Rectangle 7"/>
          <p:cNvSpPr>
            <a:spLocks noChangeArrowheads="1"/>
          </p:cNvSpPr>
          <p:nvPr/>
        </p:nvSpPr>
        <p:spPr bwMode="auto">
          <a:xfrm>
            <a:off x="5295900" y="1127223"/>
            <a:ext cx="1133475" cy="923330"/>
          </a:xfrm>
          <a:prstGeom prst="rect">
            <a:avLst/>
          </a:prstGeom>
          <a:solidFill>
            <a:srgbClr val="FFFF66"/>
          </a:solidFill>
          <a:ln w="12700">
            <a:noFill/>
            <a:miter lim="800000"/>
            <a:headEnd type="none" w="sm" len="sm"/>
            <a:tailEnd type="none" w="lg" len="lg"/>
          </a:ln>
        </p:spPr>
        <p:txBody>
          <a:bodyPr wrap="square" anchor="ctr">
            <a:spAutoFit/>
          </a:bodyPr>
          <a:lstStyle/>
          <a:p>
            <a:pPr algn="l"/>
            <a:r>
              <a:rPr lang="en-GB" sz="1350"/>
              <a:t>the lead banks were also the promoters</a:t>
            </a:r>
            <a:r>
              <a:rPr lang="en-US" sz="1350"/>
              <a:t> </a:t>
            </a:r>
          </a:p>
        </p:txBody>
      </p:sp>
      <p:sp>
        <p:nvSpPr>
          <p:cNvPr id="48134" name="Text Box 8"/>
          <p:cNvSpPr txBox="1">
            <a:spLocks noChangeArrowheads="1"/>
          </p:cNvSpPr>
          <p:nvPr/>
        </p:nvSpPr>
        <p:spPr bwMode="auto">
          <a:xfrm>
            <a:off x="3638550" y="2800352"/>
            <a:ext cx="914400" cy="715581"/>
          </a:xfrm>
          <a:prstGeom prst="rect">
            <a:avLst/>
          </a:prstGeom>
          <a:solidFill>
            <a:srgbClr val="FFFF66"/>
          </a:solidFill>
          <a:ln w="12700">
            <a:noFill/>
            <a:miter lim="800000"/>
            <a:headEnd type="none" w="sm" len="sm"/>
            <a:tailEnd type="none" w="lg" len="lg"/>
          </a:ln>
        </p:spPr>
        <p:txBody>
          <a:bodyPr>
            <a:spAutoFit/>
          </a:bodyPr>
          <a:lstStyle/>
          <a:p>
            <a:pPr>
              <a:spcBef>
                <a:spcPct val="50000"/>
              </a:spcBef>
            </a:pPr>
            <a:r>
              <a:rPr lang="en-US" sz="1350"/>
              <a:t>225 Banks for </a:t>
            </a:r>
            <a:r>
              <a:rPr lang="en-US" sz="1350">
                <a:cs typeface="Arial" charset="0"/>
              </a:rPr>
              <a:t>£5 Billion</a:t>
            </a:r>
          </a:p>
        </p:txBody>
      </p:sp>
      <p:sp>
        <p:nvSpPr>
          <p:cNvPr id="48135" name="Rectangle 9"/>
          <p:cNvSpPr>
            <a:spLocks noChangeArrowheads="1"/>
          </p:cNvSpPr>
          <p:nvPr/>
        </p:nvSpPr>
        <p:spPr bwMode="auto">
          <a:xfrm>
            <a:off x="4500563" y="5136060"/>
            <a:ext cx="3314700" cy="923330"/>
          </a:xfrm>
          <a:prstGeom prst="rect">
            <a:avLst/>
          </a:prstGeom>
          <a:solidFill>
            <a:srgbClr val="FFFF66"/>
          </a:solidFill>
          <a:ln w="12700">
            <a:noFill/>
            <a:miter lim="800000"/>
            <a:headEnd type="none" w="sm" len="sm"/>
            <a:tailEnd type="none" w="lg" len="lg"/>
          </a:ln>
        </p:spPr>
        <p:txBody>
          <a:bodyPr anchor="ctr">
            <a:spAutoFit/>
          </a:bodyPr>
          <a:lstStyle/>
          <a:p>
            <a:pPr algn="just">
              <a:tabLst>
                <a:tab pos="-342900" algn="l"/>
                <a:tab pos="135731" algn="l"/>
                <a:tab pos="342900" algn="l"/>
                <a:tab pos="685800" algn="l"/>
                <a:tab pos="1028700" algn="l"/>
                <a:tab pos="1371600" algn="l"/>
                <a:tab pos="1714500" algn="l"/>
                <a:tab pos="2057400" algn="l"/>
                <a:tab pos="2400300" algn="l"/>
                <a:tab pos="2743200" algn="l"/>
                <a:tab pos="3086100" algn="l"/>
                <a:tab pos="3429000" algn="l"/>
                <a:tab pos="3771900" algn="l"/>
                <a:tab pos="4114800" algn="l"/>
              </a:tabLst>
            </a:pPr>
            <a:r>
              <a:rPr lang="fr-FR" sz="1350"/>
              <a:t>"Le premier problème est qu'il n'existait pas de maître d'ouvrage, c'est-à-dire de client, face au constructeurs" André Bénard, co-Président, Eurotunnel</a:t>
            </a:r>
          </a:p>
        </p:txBody>
      </p:sp>
      <p:sp>
        <p:nvSpPr>
          <p:cNvPr id="2" name="Slide Number Placeholder 1">
            <a:extLst>
              <a:ext uri="{FF2B5EF4-FFF2-40B4-BE49-F238E27FC236}">
                <a16:creationId xmlns:a16="http://schemas.microsoft.com/office/drawing/2014/main" id="{F3452678-8FE6-03DC-6EF6-8AD5F8382D34}"/>
              </a:ext>
            </a:extLst>
          </p:cNvPr>
          <p:cNvSpPr>
            <a:spLocks noGrp="1"/>
          </p:cNvSpPr>
          <p:nvPr>
            <p:ph type="sldNum" sz="quarter" idx="12"/>
          </p:nvPr>
        </p:nvSpPr>
        <p:spPr/>
        <p:txBody>
          <a:bodyPr/>
          <a:lstStyle/>
          <a:p>
            <a:fld id="{EB241CD2-1E45-42A3-B213-66A034DF9A3B}" type="slidenum">
              <a:rPr lang="en-GB" smtClean="0"/>
              <a:t>216</a:t>
            </a:fld>
            <a:endParaRPr lang="en-GB" dirty="0"/>
          </a:p>
        </p:txBody>
      </p:sp>
    </p:spTree>
    <p:extLst>
      <p:ext uri="{BB962C8B-B14F-4D97-AF65-F5344CB8AC3E}">
        <p14:creationId xmlns:p14="http://schemas.microsoft.com/office/powerpoint/2010/main" val="41029961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776844" y="2742134"/>
            <a:ext cx="1795010" cy="114000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689188" y="4528485"/>
            <a:ext cx="2157671" cy="55309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929225" y="3547648"/>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Special Purpose Eurotunnel. </a:t>
            </a:r>
            <a:r>
              <a:rPr lang="en-US" sz="1200">
                <a:solidFill>
                  <a:schemeClr val="bg1">
                    <a:lumMod val="95000"/>
                  </a:schemeClr>
                </a:solidFill>
              </a:rPr>
              <a:t>Manager Assigned by Government</a:t>
            </a:r>
            <a:endParaRPr lang="en-US" sz="1200">
              <a:solidFill>
                <a:schemeClr val="bg1">
                  <a:lumMod val="95000"/>
                </a:schemeClr>
              </a:solidFill>
              <a:latin typeface="Arial" pitchFamily="34" charset="0"/>
            </a:endParaRPr>
          </a:p>
        </p:txBody>
      </p:sp>
      <p:sp>
        <p:nvSpPr>
          <p:cNvPr id="8" name="Oval 7"/>
          <p:cNvSpPr/>
          <p:nvPr/>
        </p:nvSpPr>
        <p:spPr bwMode="auto">
          <a:xfrm>
            <a:off x="4658109" y="838200"/>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Off-taker: Railways signed contracts using estimate price. Signed before FC</a:t>
            </a:r>
          </a:p>
        </p:txBody>
      </p:sp>
      <p:sp>
        <p:nvSpPr>
          <p:cNvPr id="14" name="Oval 13"/>
          <p:cNvSpPr/>
          <p:nvPr/>
        </p:nvSpPr>
        <p:spPr bwMode="auto">
          <a:xfrm>
            <a:off x="1570276" y="1797949"/>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EPC Contractor: Combination of French and English. Not Conventional Technology</a:t>
            </a:r>
          </a:p>
        </p:txBody>
      </p:sp>
      <p:sp>
        <p:nvSpPr>
          <p:cNvPr id="15" name="Rectangle 14"/>
          <p:cNvSpPr/>
          <p:nvPr/>
        </p:nvSpPr>
        <p:spPr bwMode="auto">
          <a:xfrm>
            <a:off x="3776845" y="2974214"/>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EPC: Fixed Price Contract with LD</a:t>
            </a:r>
          </a:p>
        </p:txBody>
      </p:sp>
      <p:sp>
        <p:nvSpPr>
          <p:cNvPr id="32" name="Oval 31"/>
          <p:cNvSpPr/>
          <p:nvPr/>
        </p:nvSpPr>
        <p:spPr bwMode="auto">
          <a:xfrm>
            <a:off x="8534400" y="4913916"/>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Lenders: Made Commitment and required equity capital</a:t>
            </a:r>
          </a:p>
        </p:txBody>
      </p:sp>
      <p:sp>
        <p:nvSpPr>
          <p:cNvPr id="33" name="Oval 32"/>
          <p:cNvSpPr/>
          <p:nvPr/>
        </p:nvSpPr>
        <p:spPr bwMode="auto">
          <a:xfrm>
            <a:off x="1831026" y="4444511"/>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Sponsors: 60% owned by TML; other Owners were Banks and Institutions</a:t>
            </a:r>
          </a:p>
        </p:txBody>
      </p:sp>
      <p:sp>
        <p:nvSpPr>
          <p:cNvPr id="43" name="Rectangle 42"/>
          <p:cNvSpPr/>
          <p:nvPr/>
        </p:nvSpPr>
        <p:spPr bwMode="auto">
          <a:xfrm>
            <a:off x="6624585" y="4568246"/>
            <a:ext cx="1303407" cy="740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Loan Agreement with draws and repayments</a:t>
            </a:r>
          </a:p>
        </p:txBody>
      </p:sp>
      <p:cxnSp>
        <p:nvCxnSpPr>
          <p:cNvPr id="57" name="Straight Arrow Connector 56"/>
          <p:cNvCxnSpPr>
            <a:cxnSpLocks/>
          </p:cNvCxnSpPr>
          <p:nvPr/>
        </p:nvCxnSpPr>
        <p:spPr bwMode="auto">
          <a:xfrm flipH="1">
            <a:off x="3599000" y="4362282"/>
            <a:ext cx="1544661" cy="6422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112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351938" y="2176943"/>
            <a:ext cx="1518533" cy="79727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Accepted Traffic Risk from Study with no History</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Eurotunnel Part 1 – Development Stage</a:t>
            </a:r>
          </a:p>
        </p:txBody>
      </p:sp>
      <p:sp>
        <p:nvSpPr>
          <p:cNvPr id="47" name="Rectangle 46"/>
          <p:cNvSpPr/>
          <p:nvPr/>
        </p:nvSpPr>
        <p:spPr bwMode="auto">
          <a:xfrm>
            <a:off x="3852867" y="4474492"/>
            <a:ext cx="1277790" cy="8252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Shareholder Agreement with investment and dividends</a:t>
            </a:r>
          </a:p>
        </p:txBody>
      </p:sp>
      <p:sp>
        <p:nvSpPr>
          <p:cNvPr id="19" name="Oval 18">
            <a:extLst>
              <a:ext uri="{FF2B5EF4-FFF2-40B4-BE49-F238E27FC236}">
                <a16:creationId xmlns:a16="http://schemas.microsoft.com/office/drawing/2014/main" id="{7E4F366F-DC0B-4F84-98F6-55E72B26B066}"/>
              </a:ext>
            </a:extLst>
          </p:cNvPr>
          <p:cNvSpPr/>
          <p:nvPr/>
        </p:nvSpPr>
        <p:spPr bwMode="auto">
          <a:xfrm>
            <a:off x="7927991" y="1887913"/>
            <a:ext cx="2031636" cy="105680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Development Cost for RFP Paid for by TML – Seven Months</a:t>
            </a:r>
          </a:p>
        </p:txBody>
      </p:sp>
      <p:cxnSp>
        <p:nvCxnSpPr>
          <p:cNvPr id="6" name="Straight Arrow Connector 5">
            <a:extLst>
              <a:ext uri="{FF2B5EF4-FFF2-40B4-BE49-F238E27FC236}">
                <a16:creationId xmlns:a16="http://schemas.microsoft.com/office/drawing/2014/main" id="{B766B97A-F19D-4A87-85E0-E8CC0BC9CAD3}"/>
              </a:ext>
            </a:extLst>
          </p:cNvPr>
          <p:cNvCxnSpPr/>
          <p:nvPr/>
        </p:nvCxnSpPr>
        <p:spPr>
          <a:xfrm flipV="1">
            <a:off x="6911633" y="2944716"/>
            <a:ext cx="1324252" cy="937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9D2E4D7-4388-482E-A0AF-1B127A8951F7}"/>
              </a:ext>
            </a:extLst>
          </p:cNvPr>
          <p:cNvCxnSpPr>
            <a:endCxn id="7" idx="2"/>
          </p:cNvCxnSpPr>
          <p:nvPr/>
        </p:nvCxnSpPr>
        <p:spPr>
          <a:xfrm flipV="1">
            <a:off x="3599000" y="4122209"/>
            <a:ext cx="1330225" cy="6760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C891BEA-7E8A-47D3-85DA-062C3A3C87AA}"/>
              </a:ext>
            </a:extLst>
          </p:cNvPr>
          <p:cNvCxnSpPr>
            <a:cxnSpLocks/>
          </p:cNvCxnSpPr>
          <p:nvPr/>
        </p:nvCxnSpPr>
        <p:spPr>
          <a:xfrm flipH="1" flipV="1">
            <a:off x="6839041" y="4370896"/>
            <a:ext cx="2104769" cy="5680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622B700-3453-BE11-8220-2300FE712C75}"/>
              </a:ext>
            </a:extLst>
          </p:cNvPr>
          <p:cNvSpPr>
            <a:spLocks noGrp="1"/>
          </p:cNvSpPr>
          <p:nvPr>
            <p:ph type="sldNum" sz="quarter" idx="12"/>
          </p:nvPr>
        </p:nvSpPr>
        <p:spPr/>
        <p:txBody>
          <a:bodyPr/>
          <a:lstStyle/>
          <a:p>
            <a:fld id="{EB241CD2-1E45-42A3-B213-66A034DF9A3B}" type="slidenum">
              <a:rPr lang="en-GB" smtClean="0"/>
              <a:t>217</a:t>
            </a:fld>
            <a:endParaRPr lang="en-GB" dirty="0"/>
          </a:p>
        </p:txBody>
      </p:sp>
    </p:spTree>
    <p:extLst>
      <p:ext uri="{BB962C8B-B14F-4D97-AF65-F5344CB8AC3E}">
        <p14:creationId xmlns:p14="http://schemas.microsoft.com/office/powerpoint/2010/main" val="131425783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776844" y="2742134"/>
            <a:ext cx="1795010" cy="1140000"/>
          </a:xfrm>
          <a:prstGeom prst="straightConnector1">
            <a:avLst/>
          </a:prstGeom>
          <a:solidFill>
            <a:schemeClr val="accent1"/>
          </a:solidFill>
          <a:ln w="44450" cap="flat" cmpd="sng" algn="ctr">
            <a:solidFill>
              <a:srgbClr val="FF0000"/>
            </a:solidFill>
            <a:prstDash val="solid"/>
            <a:round/>
            <a:headEnd type="none" w="sm" len="sm"/>
            <a:tailEnd type="triangle"/>
          </a:ln>
          <a:effectLst/>
        </p:spPr>
      </p:cxnSp>
      <p:sp>
        <p:nvSpPr>
          <p:cNvPr id="7" name="Oval 6"/>
          <p:cNvSpPr/>
          <p:nvPr/>
        </p:nvSpPr>
        <p:spPr bwMode="auto">
          <a:xfrm>
            <a:off x="4929225" y="3547648"/>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Special Purpose Eurotunnel. </a:t>
            </a:r>
            <a:r>
              <a:rPr lang="en-US" sz="1200">
                <a:solidFill>
                  <a:schemeClr val="bg1">
                    <a:lumMod val="95000"/>
                  </a:schemeClr>
                </a:solidFill>
              </a:rPr>
              <a:t>Manager Assigned by Government</a:t>
            </a:r>
            <a:endParaRPr lang="en-US" sz="1200">
              <a:solidFill>
                <a:schemeClr val="bg1">
                  <a:lumMod val="95000"/>
                </a:schemeClr>
              </a:solidFill>
              <a:latin typeface="Arial" pitchFamily="34" charset="0"/>
            </a:endParaRPr>
          </a:p>
        </p:txBody>
      </p:sp>
      <p:sp>
        <p:nvSpPr>
          <p:cNvPr id="8" name="Oval 7"/>
          <p:cNvSpPr/>
          <p:nvPr/>
        </p:nvSpPr>
        <p:spPr bwMode="auto">
          <a:xfrm>
            <a:off x="4295538" y="867314"/>
            <a:ext cx="3485420" cy="103094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SIMPLISTINC TRAFFIC STUDY Off-taker: Railways signed contracts using estimate price. Signed before FC</a:t>
            </a:r>
          </a:p>
        </p:txBody>
      </p:sp>
      <p:sp>
        <p:nvSpPr>
          <p:cNvPr id="14" name="Oval 13"/>
          <p:cNvSpPr/>
          <p:nvPr/>
        </p:nvSpPr>
        <p:spPr bwMode="auto">
          <a:xfrm>
            <a:off x="1570276" y="1797949"/>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BAD EPC CONTRACT: Combination of French and English. Not Conventional Technology</a:t>
            </a:r>
          </a:p>
        </p:txBody>
      </p:sp>
      <p:sp>
        <p:nvSpPr>
          <p:cNvPr id="15" name="Rectangle 14"/>
          <p:cNvSpPr/>
          <p:nvPr/>
        </p:nvSpPr>
        <p:spPr bwMode="auto">
          <a:xfrm>
            <a:off x="3776845" y="2974214"/>
            <a:ext cx="1353813" cy="573433"/>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EPC: Change Orders all favour EOC</a:t>
            </a:r>
          </a:p>
        </p:txBody>
      </p:sp>
      <p:sp>
        <p:nvSpPr>
          <p:cNvPr id="32" name="Oval 31"/>
          <p:cNvSpPr/>
          <p:nvPr/>
        </p:nvSpPr>
        <p:spPr bwMode="auto">
          <a:xfrm>
            <a:off x="8566242" y="4414895"/>
            <a:ext cx="1947754" cy="166827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LENDERS RELY ON DEBT TO CAPITAL NOT REAL: Lenders: Stuck with project and increased investment</a:t>
            </a:r>
          </a:p>
        </p:txBody>
      </p:sp>
      <p:sp>
        <p:nvSpPr>
          <p:cNvPr id="33" name="Oval 32"/>
          <p:cNvSpPr/>
          <p:nvPr/>
        </p:nvSpPr>
        <p:spPr bwMode="auto">
          <a:xfrm>
            <a:off x="1831026" y="4444511"/>
            <a:ext cx="1773098" cy="75643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TML owns small amount</a:t>
            </a:r>
          </a:p>
        </p:txBody>
      </p: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112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129741" y="2155642"/>
            <a:ext cx="2125756" cy="694966"/>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Accepted Traffic Risk from Study with no History. Big over-supply risk</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Eurotunnel Part 2 – Construction Stage</a:t>
            </a:r>
          </a:p>
        </p:txBody>
      </p:sp>
      <p:sp>
        <p:nvSpPr>
          <p:cNvPr id="18" name="Oval 17">
            <a:extLst>
              <a:ext uri="{FF2B5EF4-FFF2-40B4-BE49-F238E27FC236}">
                <a16:creationId xmlns:a16="http://schemas.microsoft.com/office/drawing/2014/main" id="{BE2B9349-999B-47C3-9E2E-EFC5BC4307F5}"/>
              </a:ext>
            </a:extLst>
          </p:cNvPr>
          <p:cNvSpPr/>
          <p:nvPr/>
        </p:nvSpPr>
        <p:spPr bwMode="auto">
          <a:xfrm>
            <a:off x="3539380" y="5258178"/>
            <a:ext cx="2747781" cy="133612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solidFill>
                  <a:schemeClr val="bg1">
                    <a:lumMod val="95000"/>
                  </a:schemeClr>
                </a:solidFill>
                <a:latin typeface="Arial" pitchFamily="34" charset="0"/>
              </a:rPr>
              <a:t>NO STRONG SPONSOR: Individual Shareholders who could not stand up to EPC</a:t>
            </a:r>
          </a:p>
        </p:txBody>
      </p:sp>
      <p:sp>
        <p:nvSpPr>
          <p:cNvPr id="47" name="Rectangle 46"/>
          <p:cNvSpPr/>
          <p:nvPr/>
        </p:nvSpPr>
        <p:spPr bwMode="auto">
          <a:xfrm>
            <a:off x="5143661" y="4773741"/>
            <a:ext cx="1287797" cy="427209"/>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IPO</a:t>
            </a:r>
          </a:p>
        </p:txBody>
      </p:sp>
      <p:cxnSp>
        <p:nvCxnSpPr>
          <p:cNvPr id="3" name="Straight Arrow Connector 2">
            <a:extLst>
              <a:ext uri="{FF2B5EF4-FFF2-40B4-BE49-F238E27FC236}">
                <a16:creationId xmlns:a16="http://schemas.microsoft.com/office/drawing/2014/main" id="{E47F9539-319B-4562-8E59-50B30A9E61F7}"/>
              </a:ext>
            </a:extLst>
          </p:cNvPr>
          <p:cNvCxnSpPr>
            <a:endCxn id="7" idx="2"/>
          </p:cNvCxnSpPr>
          <p:nvPr/>
        </p:nvCxnSpPr>
        <p:spPr>
          <a:xfrm flipV="1">
            <a:off x="3604124" y="4122210"/>
            <a:ext cx="1325100" cy="5745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759273-C104-4276-A803-BE2F8D63030B}"/>
              </a:ext>
            </a:extLst>
          </p:cNvPr>
          <p:cNvCxnSpPr>
            <a:cxnSpLocks/>
            <a:stCxn id="18" idx="0"/>
          </p:cNvCxnSpPr>
          <p:nvPr/>
        </p:nvCxnSpPr>
        <p:spPr>
          <a:xfrm flipV="1">
            <a:off x="4913271" y="4598507"/>
            <a:ext cx="201204" cy="659671"/>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104879-70C4-460F-A0AE-E90DF3154755}"/>
              </a:ext>
            </a:extLst>
          </p:cNvPr>
          <p:cNvCxnSpPr>
            <a:stCxn id="32" idx="1"/>
          </p:cNvCxnSpPr>
          <p:nvPr/>
        </p:nvCxnSpPr>
        <p:spPr>
          <a:xfrm flipH="1" flipV="1">
            <a:off x="6991150" y="4325199"/>
            <a:ext cx="1860335" cy="33400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C2350-BF49-4AD7-B836-E559344C1E55}"/>
              </a:ext>
            </a:extLst>
          </p:cNvPr>
          <p:cNvCxnSpPr>
            <a:cxnSpLocks/>
          </p:cNvCxnSpPr>
          <p:nvPr/>
        </p:nvCxnSpPr>
        <p:spPr>
          <a:xfrm flipH="1" flipV="1">
            <a:off x="6892240" y="4492203"/>
            <a:ext cx="1786705" cy="35317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7558249" y="4296840"/>
            <a:ext cx="1000587" cy="67937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200">
                <a:latin typeface="Arial" pitchFamily="34" charset="0"/>
              </a:rPr>
              <a:t>Loan Agreement Increased</a:t>
            </a:r>
          </a:p>
        </p:txBody>
      </p:sp>
      <p:sp>
        <p:nvSpPr>
          <p:cNvPr id="2" name="Slide Number Placeholder 1">
            <a:extLst>
              <a:ext uri="{FF2B5EF4-FFF2-40B4-BE49-F238E27FC236}">
                <a16:creationId xmlns:a16="http://schemas.microsoft.com/office/drawing/2014/main" id="{CB012B25-54F8-8DB9-0C45-9517BC9D9803}"/>
              </a:ext>
            </a:extLst>
          </p:cNvPr>
          <p:cNvSpPr>
            <a:spLocks noGrp="1"/>
          </p:cNvSpPr>
          <p:nvPr>
            <p:ph type="sldNum" sz="quarter" idx="12"/>
          </p:nvPr>
        </p:nvSpPr>
        <p:spPr/>
        <p:txBody>
          <a:bodyPr/>
          <a:lstStyle/>
          <a:p>
            <a:fld id="{EB241CD2-1E45-42A3-B213-66A034DF9A3B}" type="slidenum">
              <a:rPr lang="en-GB" smtClean="0"/>
              <a:t>218</a:t>
            </a:fld>
            <a:endParaRPr lang="en-GB" dirty="0"/>
          </a:p>
        </p:txBody>
      </p:sp>
    </p:spTree>
    <p:extLst>
      <p:ext uri="{BB962C8B-B14F-4D97-AF65-F5344CB8AC3E}">
        <p14:creationId xmlns:p14="http://schemas.microsoft.com/office/powerpoint/2010/main" val="27808016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en-US"/>
              <a:t>Construction Cost Over-Runs and Contractual Problems</a:t>
            </a:r>
          </a:p>
        </p:txBody>
      </p:sp>
      <p:sp>
        <p:nvSpPr>
          <p:cNvPr id="54275" name="Rectangle 3"/>
          <p:cNvSpPr>
            <a:spLocks noGrp="1" noChangeArrowheads="1"/>
          </p:cNvSpPr>
          <p:nvPr>
            <p:ph type="body" idx="1"/>
          </p:nvPr>
        </p:nvSpPr>
        <p:spPr/>
        <p:txBody>
          <a:bodyPr>
            <a:normAutofit/>
          </a:bodyPr>
          <a:lstStyle/>
          <a:p>
            <a:r>
              <a:rPr lang="en-US" sz="2000"/>
              <a:t>Eurotunnel’s difficulties were in part due to the wrong contractual structure set up at the origin of the project. </a:t>
            </a:r>
          </a:p>
          <a:p>
            <a:pPr lvl="1"/>
            <a:r>
              <a:rPr lang="en-US" sz="2000"/>
              <a:t>The main contracts were signed at a time where Eurotunnel had virtually no existence. </a:t>
            </a:r>
          </a:p>
          <a:p>
            <a:pPr lvl="1"/>
            <a:r>
              <a:rPr lang="en-US" sz="2000"/>
              <a:t>Eurotunnel lacked powerful sponsors to defend its interests against opportunistic contractors (especially, the construction companies). </a:t>
            </a:r>
          </a:p>
          <a:p>
            <a:pPr lvl="2"/>
            <a:r>
              <a:rPr lang="en-US" sz="1600"/>
              <a:t>As a consequence, these co-contractors imposed long-term contractual features extremely unfavorable to Eurotunnel. </a:t>
            </a:r>
          </a:p>
          <a:p>
            <a:pPr lvl="2"/>
            <a:r>
              <a:rPr lang="en-US" sz="1600"/>
              <a:t>These conflicts were not anticipated at the very beginning of the project since the construction companies initially held a part of Eurotunnel’s shares. </a:t>
            </a:r>
          </a:p>
          <a:p>
            <a:pPr lvl="1"/>
            <a:r>
              <a:rPr lang="en-US" sz="2000"/>
              <a:t>The other important contractor, the bank syndicate, was unable to stem the opportunistic behavior of the construction companies due to its lack of expertise on technical features. </a:t>
            </a:r>
          </a:p>
          <a:p>
            <a:r>
              <a:rPr lang="en-US" sz="2000"/>
              <a:t>Warren Buffett: "if you overpay for an asset, there ain't no cure", he might have had Eurotunnel in mind. </a:t>
            </a:r>
          </a:p>
        </p:txBody>
      </p:sp>
      <p:sp>
        <p:nvSpPr>
          <p:cNvPr id="2" name="Slide Number Placeholder 1">
            <a:extLst>
              <a:ext uri="{FF2B5EF4-FFF2-40B4-BE49-F238E27FC236}">
                <a16:creationId xmlns:a16="http://schemas.microsoft.com/office/drawing/2014/main" id="{95577E33-B974-6EE5-B9F6-7783D1D070A4}"/>
              </a:ext>
            </a:extLst>
          </p:cNvPr>
          <p:cNvSpPr>
            <a:spLocks noGrp="1"/>
          </p:cNvSpPr>
          <p:nvPr>
            <p:ph type="sldNum" sz="quarter" idx="12"/>
          </p:nvPr>
        </p:nvSpPr>
        <p:spPr/>
        <p:txBody>
          <a:bodyPr/>
          <a:lstStyle/>
          <a:p>
            <a:fld id="{EB241CD2-1E45-42A3-B213-66A034DF9A3B}" type="slidenum">
              <a:rPr lang="en-GB" smtClean="0"/>
              <a:t>219</a:t>
            </a:fld>
            <a:endParaRPr lang="en-GB" dirty="0"/>
          </a:p>
        </p:txBody>
      </p:sp>
    </p:spTree>
    <p:extLst>
      <p:ext uri="{BB962C8B-B14F-4D97-AF65-F5344CB8AC3E}">
        <p14:creationId xmlns:p14="http://schemas.microsoft.com/office/powerpoint/2010/main" val="373670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F3FB-D4A6-E18B-9877-7711959F9A65}"/>
              </a:ext>
            </a:extLst>
          </p:cNvPr>
          <p:cNvSpPr>
            <a:spLocks noGrp="1"/>
          </p:cNvSpPr>
          <p:nvPr>
            <p:ph type="title"/>
          </p:nvPr>
        </p:nvSpPr>
        <p:spPr/>
        <p:txBody>
          <a:bodyPr>
            <a:normAutofit fontScale="90000"/>
          </a:bodyPr>
          <a:lstStyle/>
          <a:p>
            <a:r>
              <a:rPr lang="en-US"/>
              <a:t>Not as Sexy as a New Version of TikTok, but Very Important to Society</a:t>
            </a:r>
          </a:p>
        </p:txBody>
      </p:sp>
      <p:sp>
        <p:nvSpPr>
          <p:cNvPr id="3" name="Content Placeholder 2">
            <a:extLst>
              <a:ext uri="{FF2B5EF4-FFF2-40B4-BE49-F238E27FC236}">
                <a16:creationId xmlns:a16="http://schemas.microsoft.com/office/drawing/2014/main" id="{9FA58742-F04E-3D10-2D16-35BB032A37EC}"/>
              </a:ext>
            </a:extLst>
          </p:cNvPr>
          <p:cNvSpPr>
            <a:spLocks noGrp="1"/>
          </p:cNvSpPr>
          <p:nvPr>
            <p:ph idx="1"/>
          </p:nvPr>
        </p:nvSpPr>
        <p:spPr/>
        <p:txBody>
          <a:bodyPr/>
          <a:lstStyle/>
          <a:p>
            <a:r>
              <a:rPr lang="en-US"/>
              <a:t>Remember that the ultimate objective of finance is to provide the basis for assessing whether investments make sense for a company and/or a society</a:t>
            </a:r>
          </a:p>
          <a:p>
            <a:r>
              <a:rPr lang="en-US"/>
              <a:t>Maybe not “criminal justice” which encourages new jails</a:t>
            </a:r>
          </a:p>
          <a:p>
            <a:endParaRPr lang="en-US"/>
          </a:p>
          <a:p>
            <a:endParaRPr lang="en-US"/>
          </a:p>
          <a:p>
            <a:endParaRPr lang="en-US"/>
          </a:p>
        </p:txBody>
      </p:sp>
      <p:pic>
        <p:nvPicPr>
          <p:cNvPr id="5" name="Picture 4">
            <a:extLst>
              <a:ext uri="{FF2B5EF4-FFF2-40B4-BE49-F238E27FC236}">
                <a16:creationId xmlns:a16="http://schemas.microsoft.com/office/drawing/2014/main" id="{861B71B4-0E9E-5236-EB0B-27E8ABF885D4}"/>
              </a:ext>
            </a:extLst>
          </p:cNvPr>
          <p:cNvPicPr>
            <a:picLocks noChangeAspect="1"/>
          </p:cNvPicPr>
          <p:nvPr/>
        </p:nvPicPr>
        <p:blipFill>
          <a:blip r:embed="rId2"/>
          <a:stretch>
            <a:fillRect/>
          </a:stretch>
        </p:blipFill>
        <p:spPr>
          <a:xfrm>
            <a:off x="1944905" y="2227157"/>
            <a:ext cx="6146564" cy="3945540"/>
          </a:xfrm>
          <a:prstGeom prst="rect">
            <a:avLst/>
          </a:prstGeom>
        </p:spPr>
      </p:pic>
      <p:sp>
        <p:nvSpPr>
          <p:cNvPr id="4" name="TextBox 3">
            <a:extLst>
              <a:ext uri="{FF2B5EF4-FFF2-40B4-BE49-F238E27FC236}">
                <a16:creationId xmlns:a16="http://schemas.microsoft.com/office/drawing/2014/main" id="{4133C845-6659-0568-1AB2-64FD19BFE9B3}"/>
              </a:ext>
            </a:extLst>
          </p:cNvPr>
          <p:cNvSpPr txBox="1"/>
          <p:nvPr/>
        </p:nvSpPr>
        <p:spPr>
          <a:xfrm>
            <a:off x="8699332" y="2765452"/>
            <a:ext cx="2539664" cy="2616101"/>
          </a:xfrm>
          <a:prstGeom prst="rect">
            <a:avLst/>
          </a:prstGeom>
          <a:solidFill>
            <a:srgbClr val="FFFF00"/>
          </a:solidFill>
        </p:spPr>
        <p:txBody>
          <a:bodyPr wrap="square" rtlCol="0">
            <a:spAutoFit/>
          </a:bodyPr>
          <a:lstStyle/>
          <a:p>
            <a:r>
              <a:rPr lang="en-US" sz="2000" dirty="0"/>
              <a:t>What is the difference between these business activities and activities like a local restaurant, a software </a:t>
            </a:r>
            <a:r>
              <a:rPr lang="en-US" sz="2400" dirty="0"/>
              <a:t>venture</a:t>
            </a:r>
            <a:r>
              <a:rPr lang="en-US" sz="2000" dirty="0"/>
              <a:t>, a bakery, hair-dresser, clothes designer</a:t>
            </a:r>
          </a:p>
        </p:txBody>
      </p:sp>
      <p:sp>
        <p:nvSpPr>
          <p:cNvPr id="6" name="Slide Number Placeholder 5">
            <a:extLst>
              <a:ext uri="{FF2B5EF4-FFF2-40B4-BE49-F238E27FC236}">
                <a16:creationId xmlns:a16="http://schemas.microsoft.com/office/drawing/2014/main" id="{12FD9224-8A3A-AFBE-FAF1-136A9F029358}"/>
              </a:ext>
            </a:extLst>
          </p:cNvPr>
          <p:cNvSpPr>
            <a:spLocks noGrp="1"/>
          </p:cNvSpPr>
          <p:nvPr>
            <p:ph type="sldNum" sz="quarter" idx="12"/>
          </p:nvPr>
        </p:nvSpPr>
        <p:spPr/>
        <p:txBody>
          <a:bodyPr/>
          <a:lstStyle/>
          <a:p>
            <a:fld id="{EB241CD2-1E45-42A3-B213-66A034DF9A3B}" type="slidenum">
              <a:rPr lang="en-GB" smtClean="0"/>
              <a:t>22</a:t>
            </a:fld>
            <a:endParaRPr lang="en-GB" dirty="0"/>
          </a:p>
        </p:txBody>
      </p:sp>
    </p:spTree>
    <p:extLst>
      <p:ext uri="{BB962C8B-B14F-4D97-AF65-F5344CB8AC3E}">
        <p14:creationId xmlns:p14="http://schemas.microsoft.com/office/powerpoint/2010/main" val="384356069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87D6-47FB-3C8D-8CB5-CA836B4E6D83}"/>
              </a:ext>
            </a:extLst>
          </p:cNvPr>
          <p:cNvSpPr>
            <a:spLocks noGrp="1"/>
          </p:cNvSpPr>
          <p:nvPr>
            <p:ph type="ctrTitle"/>
          </p:nvPr>
        </p:nvSpPr>
        <p:spPr>
          <a:xfrm>
            <a:off x="838200" y="1255325"/>
            <a:ext cx="10363200" cy="1767794"/>
          </a:xfrm>
        </p:spPr>
        <p:txBody>
          <a:bodyPr/>
          <a:lstStyle/>
          <a:p>
            <a:r>
              <a:rPr lang="en-US" dirty="0"/>
              <a:t>Results - Construction</a:t>
            </a:r>
          </a:p>
        </p:txBody>
      </p:sp>
    </p:spTree>
    <p:extLst>
      <p:ext uri="{BB962C8B-B14F-4D97-AF65-F5344CB8AC3E}">
        <p14:creationId xmlns:p14="http://schemas.microsoft.com/office/powerpoint/2010/main" val="164147715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Cost Over-Runs</a:t>
            </a:r>
          </a:p>
        </p:txBody>
      </p:sp>
      <p:sp>
        <p:nvSpPr>
          <p:cNvPr id="57347" name="Rectangle 3"/>
          <p:cNvSpPr>
            <a:spLocks noGrp="1" noChangeArrowheads="1"/>
          </p:cNvSpPr>
          <p:nvPr>
            <p:ph type="body" idx="1"/>
          </p:nvPr>
        </p:nvSpPr>
        <p:spPr/>
        <p:txBody>
          <a:bodyPr>
            <a:normAutofit/>
          </a:bodyPr>
          <a:lstStyle/>
          <a:p>
            <a:pPr algn="l"/>
            <a:r>
              <a:rPr lang="en-US" sz="2000" dirty="0"/>
              <a:t>This cost escalation was at the origin of a major conflict between Eurotunnel and the construction companies (The TML consortium). This conflict appeared from the very beginning of the construction schedule as the construction companies were faced with technical problems caused by </a:t>
            </a:r>
            <a:r>
              <a:rPr lang="en-US" sz="2000" b="1" i="1" dirty="0"/>
              <a:t>poorer than expected ground conditions under the English coast</a:t>
            </a:r>
            <a:r>
              <a:rPr lang="en-US" sz="2000" dirty="0"/>
              <a:t>. These first difficulties led to tunneling delays and cost overruns. </a:t>
            </a:r>
          </a:p>
          <a:p>
            <a:pPr algn="l"/>
            <a:r>
              <a:rPr lang="en-US" sz="2000" dirty="0"/>
              <a:t>In the following years, </a:t>
            </a:r>
            <a:r>
              <a:rPr lang="en-US" sz="2000" b="1" i="1" dirty="0"/>
              <a:t>the main conflict concerned the cost of the rolling stock</a:t>
            </a:r>
            <a:r>
              <a:rPr lang="en-US" sz="2000" dirty="0"/>
              <a:t>. The TML consortium argued that the Intergovernmental Commission (IGC) imposed major safety changes that led to considerably more sophisticated shuttles than expected. </a:t>
            </a:r>
          </a:p>
          <a:p>
            <a:pPr algn="l"/>
            <a:r>
              <a:rPr lang="en-US" sz="2000" dirty="0"/>
              <a:t>Jack Lemley (former Chief Executive of TML) asserted in this spirit that IGC had “free rein to change physical criteria without providing the money to do so” (Lemley 1995). TML run many disputes against Eurotunnel in order to obtain compensation for cost overruns.</a:t>
            </a:r>
          </a:p>
        </p:txBody>
      </p:sp>
      <p:sp>
        <p:nvSpPr>
          <p:cNvPr id="2" name="Slide Number Placeholder 1">
            <a:extLst>
              <a:ext uri="{FF2B5EF4-FFF2-40B4-BE49-F238E27FC236}">
                <a16:creationId xmlns:a16="http://schemas.microsoft.com/office/drawing/2014/main" id="{251D13C4-15CD-65F1-BBCA-D9AC04652359}"/>
              </a:ext>
            </a:extLst>
          </p:cNvPr>
          <p:cNvSpPr>
            <a:spLocks noGrp="1"/>
          </p:cNvSpPr>
          <p:nvPr>
            <p:ph type="sldNum" sz="quarter" idx="12"/>
          </p:nvPr>
        </p:nvSpPr>
        <p:spPr/>
        <p:txBody>
          <a:bodyPr/>
          <a:lstStyle/>
          <a:p>
            <a:fld id="{EB241CD2-1E45-42A3-B213-66A034DF9A3B}" type="slidenum">
              <a:rPr lang="en-GB" smtClean="0"/>
              <a:t>221</a:t>
            </a:fld>
            <a:endParaRPr lang="en-GB" dirty="0"/>
          </a:p>
        </p:txBody>
      </p:sp>
    </p:spTree>
    <p:extLst>
      <p:ext uri="{BB962C8B-B14F-4D97-AF65-F5344CB8AC3E}">
        <p14:creationId xmlns:p14="http://schemas.microsoft.com/office/powerpoint/2010/main" val="17298492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Disputes During Construction</a:t>
            </a:r>
          </a:p>
        </p:txBody>
      </p:sp>
      <p:sp>
        <p:nvSpPr>
          <p:cNvPr id="60419" name="Rectangle 3"/>
          <p:cNvSpPr>
            <a:spLocks noGrp="1" noChangeArrowheads="1"/>
          </p:cNvSpPr>
          <p:nvPr>
            <p:ph type="body" idx="1"/>
          </p:nvPr>
        </p:nvSpPr>
        <p:spPr/>
        <p:txBody>
          <a:bodyPr>
            <a:normAutofit/>
          </a:bodyPr>
          <a:lstStyle/>
          <a:p>
            <a:pPr algn="l">
              <a:lnSpc>
                <a:spcPct val="90000"/>
              </a:lnSpc>
            </a:pPr>
            <a:r>
              <a:rPr lang="en-US" dirty="0"/>
              <a:t>This series of disputes was partly due to the incentives/penalties scheme of the construction contract.  In reality, the construction contract signed in 1987 charge almost all of the risk to Eurotunnel.  For tunneling costs (representing roughly 50% of overall costs) TML was only responsible for 30% of the cost over-runs with TML’s contribution being capped at a maximum of 6% of the target cost.  Eurotunnel would pay 100% of any cost overruns over this cap.</a:t>
            </a:r>
          </a:p>
          <a:p>
            <a:pPr algn="l">
              <a:lnSpc>
                <a:spcPct val="90000"/>
              </a:lnSpc>
            </a:pPr>
            <a:r>
              <a:rPr lang="en-US" dirty="0"/>
              <a:t>Even when the contract seemed to be favorable to Eurotunnel (TML was assumed to support 100% of cost overruns on the terminals and the fixed equipment in the tunnel), some covenants gave TML the possibility to transfer cost overruns to Eurotunnel.</a:t>
            </a:r>
          </a:p>
          <a:p>
            <a:pPr algn="l">
              <a:lnSpc>
                <a:spcPct val="90000"/>
              </a:lnSpc>
            </a:pPr>
            <a:r>
              <a:rPr lang="en-US" dirty="0"/>
              <a:t>It is not surprising that resolution of the disputes was largely in favor of TML.</a:t>
            </a:r>
          </a:p>
          <a:p>
            <a:pPr algn="l">
              <a:lnSpc>
                <a:spcPct val="90000"/>
              </a:lnSpc>
            </a:pPr>
            <a:endParaRPr lang="en-US" dirty="0"/>
          </a:p>
        </p:txBody>
      </p:sp>
      <p:sp>
        <p:nvSpPr>
          <p:cNvPr id="2" name="Slide Number Placeholder 1">
            <a:extLst>
              <a:ext uri="{FF2B5EF4-FFF2-40B4-BE49-F238E27FC236}">
                <a16:creationId xmlns:a16="http://schemas.microsoft.com/office/drawing/2014/main" id="{EF248192-235C-48B9-EFF4-8B1297CDD091}"/>
              </a:ext>
            </a:extLst>
          </p:cNvPr>
          <p:cNvSpPr>
            <a:spLocks noGrp="1"/>
          </p:cNvSpPr>
          <p:nvPr>
            <p:ph type="sldNum" sz="quarter" idx="12"/>
          </p:nvPr>
        </p:nvSpPr>
        <p:spPr/>
        <p:txBody>
          <a:bodyPr/>
          <a:lstStyle/>
          <a:p>
            <a:fld id="{EB241CD2-1E45-42A3-B213-66A034DF9A3B}" type="slidenum">
              <a:rPr lang="en-GB" smtClean="0"/>
              <a:t>222</a:t>
            </a:fld>
            <a:endParaRPr lang="en-GB" dirty="0"/>
          </a:p>
        </p:txBody>
      </p:sp>
    </p:spTree>
    <p:extLst>
      <p:ext uri="{BB962C8B-B14F-4D97-AF65-F5344CB8AC3E}">
        <p14:creationId xmlns:p14="http://schemas.microsoft.com/office/powerpoint/2010/main" val="9049000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t>Cost Over-Runs and Contract Problems Continued</a:t>
            </a:r>
          </a:p>
        </p:txBody>
      </p:sp>
      <p:sp>
        <p:nvSpPr>
          <p:cNvPr id="58371" name="Rectangle 3"/>
          <p:cNvSpPr>
            <a:spLocks noGrp="1" noChangeArrowheads="1"/>
          </p:cNvSpPr>
          <p:nvPr>
            <p:ph idx="1"/>
          </p:nvPr>
        </p:nvSpPr>
        <p:spPr/>
        <p:txBody>
          <a:bodyPr>
            <a:normAutofit/>
          </a:bodyPr>
          <a:lstStyle/>
          <a:p>
            <a:pPr marL="173831" indent="-173831"/>
            <a:r>
              <a:rPr lang="en-US" sz="1800"/>
              <a:t>This series of disputes was partly due to the incentives / penalties scheme of the construction contract. </a:t>
            </a:r>
            <a:r>
              <a:rPr lang="en-US" sz="1800" b="1" i="1">
                <a:solidFill>
                  <a:srgbClr val="3366CC"/>
                </a:solidFill>
              </a:rPr>
              <a:t>In reality, the construction contract signed in 1987 charged almost all the construction risk to Eurotunnel.</a:t>
            </a:r>
          </a:p>
          <a:p>
            <a:pPr marL="296466" lvl="1" indent="173831"/>
            <a:r>
              <a:rPr lang="en-US" sz="1800"/>
              <a:t> For tunneling costs (representing roughly 50% of overall costs), TML was only responsible for 30% of cost overruns with TML’s contribution being capped at a maximum of 6% of the target cost. Eurotunnel would pay 100% of any cost overruns over this cap. Even when the contract seemed to be favorable to Eurotunnel (TML was assumed to support 100% of cost overruns on the terminals and the fixed equipment in the tunnel), </a:t>
            </a:r>
            <a:r>
              <a:rPr lang="en-US" sz="1800" b="1" i="1"/>
              <a:t>some covenants gave TML the possibility to transfer cost overruns to Eurotunnel. Indeed, the construction contract explicitly made provisions allowing TML to ask for price adjustments in case of unpredictable ground conditions, changes imposed by the IGC or asked by Eurotunnel. Hence, it is not surprising to notice that the resolution of the disputes was largely in favor of TML</a:t>
            </a:r>
            <a:r>
              <a:rPr lang="en-US" sz="1800"/>
              <a:t>. Despite an agreement was found just before the rights issue of 1994, Eurotunnel had to pay for the main part of cost overruns.</a:t>
            </a:r>
          </a:p>
          <a:p>
            <a:pPr marL="296466" lvl="1" indent="173831"/>
            <a:r>
              <a:rPr lang="en-US" sz="1800"/>
              <a:t>In 1993, a few months before the opening of the Tunnel, a dispute emerged between Eurotunnel and the Railways. Eurotunnel concerning for example the starting date of Eurostar or the delay in the construction of high speed rail link between London and the tunnel and claimed £2 billion. The claim was finally rejected.</a:t>
            </a:r>
          </a:p>
        </p:txBody>
      </p:sp>
      <p:sp>
        <p:nvSpPr>
          <p:cNvPr id="2" name="Slide Number Placeholder 1">
            <a:extLst>
              <a:ext uri="{FF2B5EF4-FFF2-40B4-BE49-F238E27FC236}">
                <a16:creationId xmlns:a16="http://schemas.microsoft.com/office/drawing/2014/main" id="{2A1AEDEE-3408-3576-6541-53AC465A4F9C}"/>
              </a:ext>
            </a:extLst>
          </p:cNvPr>
          <p:cNvSpPr>
            <a:spLocks noGrp="1"/>
          </p:cNvSpPr>
          <p:nvPr>
            <p:ph type="sldNum" sz="quarter" idx="12"/>
          </p:nvPr>
        </p:nvSpPr>
        <p:spPr/>
        <p:txBody>
          <a:bodyPr/>
          <a:lstStyle/>
          <a:p>
            <a:fld id="{EB241CD2-1E45-42A3-B213-66A034DF9A3B}" type="slidenum">
              <a:rPr lang="en-GB" smtClean="0"/>
              <a:t>223</a:t>
            </a:fld>
            <a:endParaRPr lang="en-GB" dirty="0"/>
          </a:p>
        </p:txBody>
      </p:sp>
    </p:spTree>
    <p:extLst>
      <p:ext uri="{BB962C8B-B14F-4D97-AF65-F5344CB8AC3E}">
        <p14:creationId xmlns:p14="http://schemas.microsoft.com/office/powerpoint/2010/main" val="348129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r>
              <a:rPr lang="en-US"/>
              <a:t>Problems with Construction costs and Shuttles</a:t>
            </a:r>
          </a:p>
        </p:txBody>
      </p:sp>
      <p:sp>
        <p:nvSpPr>
          <p:cNvPr id="59395" name="Rectangle 3"/>
          <p:cNvSpPr>
            <a:spLocks noGrp="1" noChangeArrowheads="1"/>
          </p:cNvSpPr>
          <p:nvPr>
            <p:ph idx="1"/>
          </p:nvPr>
        </p:nvSpPr>
        <p:spPr/>
        <p:txBody>
          <a:bodyPr>
            <a:normAutofit/>
          </a:bodyPr>
          <a:lstStyle/>
          <a:p>
            <a:pPr>
              <a:lnSpc>
                <a:spcPct val="90000"/>
              </a:lnSpc>
            </a:pPr>
            <a:r>
              <a:rPr lang="en-US" sz="1800"/>
              <a:t>25% Buffer in original bank agreement</a:t>
            </a:r>
          </a:p>
          <a:p>
            <a:pPr>
              <a:lnSpc>
                <a:spcPct val="90000"/>
              </a:lnSpc>
            </a:pPr>
            <a:r>
              <a:rPr lang="en-US" sz="1800"/>
              <a:t>Some changes in terminal and fixed equipment work</a:t>
            </a:r>
          </a:p>
          <a:p>
            <a:pPr>
              <a:lnSpc>
                <a:spcPct val="90000"/>
              </a:lnSpc>
            </a:pPr>
            <a:r>
              <a:rPr lang="en-US" sz="1800"/>
              <a:t>Major problem was with the shuttles</a:t>
            </a:r>
          </a:p>
          <a:p>
            <a:pPr lvl="1">
              <a:lnSpc>
                <a:spcPct val="90000"/>
              </a:lnSpc>
            </a:pPr>
            <a:r>
              <a:rPr lang="en-US" sz="1800"/>
              <a:t>More complex than originally estimated</a:t>
            </a:r>
          </a:p>
          <a:p>
            <a:pPr lvl="1">
              <a:lnSpc>
                <a:spcPct val="90000"/>
              </a:lnSpc>
            </a:pPr>
            <a:r>
              <a:rPr lang="en-US" sz="1800"/>
              <a:t>Market tight</a:t>
            </a:r>
          </a:p>
          <a:p>
            <a:pPr lvl="1">
              <a:lnSpc>
                <a:spcPct val="90000"/>
              </a:lnSpc>
            </a:pPr>
            <a:r>
              <a:rPr lang="en-US" sz="1800"/>
              <a:t>Bids higher than expected</a:t>
            </a:r>
          </a:p>
          <a:p>
            <a:pPr>
              <a:lnSpc>
                <a:spcPct val="90000"/>
              </a:lnSpc>
            </a:pPr>
            <a:r>
              <a:rPr lang="en-US" sz="1800"/>
              <a:t>Additional GPB 2 billion debt financing dependent on new equity issue and support by EIB, May 1990.</a:t>
            </a:r>
          </a:p>
          <a:p>
            <a:pPr>
              <a:lnSpc>
                <a:spcPct val="90000"/>
              </a:lnSpc>
            </a:pPr>
            <a:r>
              <a:rPr lang="en-US" sz="1800"/>
              <a:t>TML claimed added costs of 1.2 billion in 1992.  Funded with debt and final equity issuance.</a:t>
            </a:r>
          </a:p>
          <a:p>
            <a:pPr>
              <a:lnSpc>
                <a:spcPct val="90000"/>
              </a:lnSpc>
            </a:pPr>
            <a:r>
              <a:rPr lang="en-US" sz="1800"/>
              <a:t>!994 added senior debt to cover interest payments that could not be serviced through cash flow</a:t>
            </a:r>
          </a:p>
          <a:p>
            <a:pPr>
              <a:lnSpc>
                <a:spcPct val="90000"/>
              </a:lnSpc>
            </a:pPr>
            <a:r>
              <a:rPr lang="en-US" sz="1800"/>
              <a:t>Suspended interest on debt in 1995</a:t>
            </a:r>
          </a:p>
        </p:txBody>
      </p:sp>
      <p:sp>
        <p:nvSpPr>
          <p:cNvPr id="2" name="Slide Number Placeholder 1">
            <a:extLst>
              <a:ext uri="{FF2B5EF4-FFF2-40B4-BE49-F238E27FC236}">
                <a16:creationId xmlns:a16="http://schemas.microsoft.com/office/drawing/2014/main" id="{80EE9C26-D931-0C8B-D0C3-636FBBD45857}"/>
              </a:ext>
            </a:extLst>
          </p:cNvPr>
          <p:cNvSpPr>
            <a:spLocks noGrp="1"/>
          </p:cNvSpPr>
          <p:nvPr>
            <p:ph type="sldNum" sz="quarter" idx="12"/>
          </p:nvPr>
        </p:nvSpPr>
        <p:spPr/>
        <p:txBody>
          <a:bodyPr/>
          <a:lstStyle/>
          <a:p>
            <a:fld id="{EB241CD2-1E45-42A3-B213-66A034DF9A3B}" type="slidenum">
              <a:rPr lang="en-GB" smtClean="0"/>
              <a:t>224</a:t>
            </a:fld>
            <a:endParaRPr lang="en-GB" dirty="0"/>
          </a:p>
        </p:txBody>
      </p:sp>
    </p:spTree>
    <p:extLst>
      <p:ext uri="{BB962C8B-B14F-4D97-AF65-F5344CB8AC3E}">
        <p14:creationId xmlns:p14="http://schemas.microsoft.com/office/powerpoint/2010/main" val="19049019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0FA-2B58-5975-A52B-A6A37791603E}"/>
              </a:ext>
            </a:extLst>
          </p:cNvPr>
          <p:cNvSpPr>
            <a:spLocks noGrp="1"/>
          </p:cNvSpPr>
          <p:nvPr>
            <p:ph type="title"/>
          </p:nvPr>
        </p:nvSpPr>
        <p:spPr>
          <a:xfrm>
            <a:off x="266700" y="203202"/>
            <a:ext cx="10141656" cy="654049"/>
          </a:xfrm>
        </p:spPr>
        <p:txBody>
          <a:bodyPr/>
          <a:lstStyle/>
          <a:p>
            <a:r>
              <a:rPr lang="en-US"/>
              <a:t>Cost Over-Run Summary</a:t>
            </a:r>
          </a:p>
        </p:txBody>
      </p:sp>
      <p:pic>
        <p:nvPicPr>
          <p:cNvPr id="55300" name="Picture 18"/>
          <p:cNvPicPr>
            <a:picLocks noGrp="1" noChangeAspect="1" noChangeArrowheads="1"/>
          </p:cNvPicPr>
          <p:nvPr>
            <p:ph idx="1"/>
          </p:nvPr>
        </p:nvPicPr>
        <p:blipFill>
          <a:blip r:embed="rId2" cstate="print"/>
          <a:stretch>
            <a:fillRect/>
          </a:stretch>
        </p:blipFill>
        <p:spPr>
          <a:xfrm>
            <a:off x="1233066" y="3482990"/>
            <a:ext cx="4205709" cy="2136935"/>
          </a:xfrm>
          <a:noFill/>
        </p:spPr>
      </p:pic>
      <p:sp>
        <p:nvSpPr>
          <p:cNvPr id="55299" name="Rectangle 3"/>
          <p:cNvSpPr>
            <a:spLocks noGrp="1" noChangeArrowheads="1"/>
          </p:cNvSpPr>
          <p:nvPr>
            <p:ph type="body" sz="quarter" idx="4294967295"/>
          </p:nvPr>
        </p:nvSpPr>
        <p:spPr>
          <a:xfrm>
            <a:off x="371475" y="1212056"/>
            <a:ext cx="5067300" cy="3773487"/>
          </a:xfrm>
        </p:spPr>
        <p:txBody>
          <a:bodyPr>
            <a:normAutofit/>
          </a:bodyPr>
          <a:lstStyle/>
          <a:p>
            <a:pPr>
              <a:lnSpc>
                <a:spcPct val="80000"/>
              </a:lnSpc>
            </a:pPr>
            <a:r>
              <a:rPr lang="en-US" sz="1800" dirty="0"/>
              <a:t>Scope Changes from Government – Safety standards of </a:t>
            </a:r>
            <a:r>
              <a:rPr lang="en-US" sz="1800" dirty="0" err="1"/>
              <a:t>navettes</a:t>
            </a:r>
            <a:r>
              <a:rPr lang="en-US" sz="1800" dirty="0"/>
              <a:t> and other risks</a:t>
            </a:r>
          </a:p>
          <a:p>
            <a:pPr>
              <a:lnSpc>
                <a:spcPct val="80000"/>
              </a:lnSpc>
            </a:pPr>
            <a:r>
              <a:rPr lang="en-US" sz="1800" dirty="0"/>
              <a:t>Definition of who bears responsibility and risk allocation</a:t>
            </a:r>
          </a:p>
          <a:p>
            <a:pPr>
              <a:lnSpc>
                <a:spcPct val="80000"/>
              </a:lnSpc>
            </a:pPr>
            <a:r>
              <a:rPr lang="en-US" sz="1800" dirty="0"/>
              <a:t>A form of political risk; politically sensitive deadlines; managers with political experience rather than technical experience</a:t>
            </a:r>
          </a:p>
          <a:p>
            <a:pPr>
              <a:lnSpc>
                <a:spcPct val="80000"/>
              </a:lnSpc>
            </a:pPr>
            <a:endParaRPr lang="en-US" sz="1800" dirty="0"/>
          </a:p>
        </p:txBody>
      </p:sp>
      <p:pic>
        <p:nvPicPr>
          <p:cNvPr id="55302" name="Picture 21"/>
          <p:cNvPicPr>
            <a:picLocks noGrp="1" noChangeAspect="1" noChangeArrowheads="1"/>
          </p:cNvPicPr>
          <p:nvPr>
            <p:ph sz="quarter" idx="4294967295"/>
          </p:nvPr>
        </p:nvPicPr>
        <p:blipFill>
          <a:blip r:embed="rId3" cstate="print"/>
          <a:srcRect/>
          <a:stretch>
            <a:fillRect/>
          </a:stretch>
        </p:blipFill>
        <p:spPr>
          <a:xfrm>
            <a:off x="7077076" y="2803525"/>
            <a:ext cx="4112941" cy="2802907"/>
          </a:xfrm>
          <a:noFill/>
        </p:spPr>
      </p:pic>
      <p:sp>
        <p:nvSpPr>
          <p:cNvPr id="55301" name="Rectangle 5"/>
          <p:cNvSpPr>
            <a:spLocks noChangeArrowheads="1"/>
          </p:cNvSpPr>
          <p:nvPr/>
        </p:nvSpPr>
        <p:spPr bwMode="auto">
          <a:xfrm>
            <a:off x="7077076" y="1051543"/>
            <a:ext cx="3857624" cy="1400383"/>
          </a:xfrm>
          <a:prstGeom prst="rect">
            <a:avLst/>
          </a:prstGeom>
          <a:solidFill>
            <a:srgbClr val="FFFF66"/>
          </a:solidFill>
          <a:ln w="12700">
            <a:noFill/>
            <a:miter lim="800000"/>
            <a:headEnd type="none" w="sm" len="sm"/>
            <a:tailEnd type="none" w="lg" len="lg"/>
          </a:ln>
        </p:spPr>
        <p:txBody>
          <a:bodyPr wrap="square" anchor="ctr">
            <a:spAutoFit/>
          </a:bodyPr>
          <a:lstStyle/>
          <a:p>
            <a:pPr>
              <a:tabLst>
                <a:tab pos="-342900" algn="l"/>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Lst>
            </a:pPr>
            <a:r>
              <a:rPr lang="en-GB" sz="1700" dirty="0">
                <a:solidFill>
                  <a:schemeClr val="accent6">
                    <a:lumMod val="65000"/>
                    <a:lumOff val="35000"/>
                  </a:schemeClr>
                </a:solidFill>
                <a:latin typeface="Arial" panose="020B0604020202020204" pitchFamily="34" charset="0"/>
                <a:cs typeface="Arial" panose="020B0604020202020204" pitchFamily="34" charset="0"/>
              </a:rPr>
              <a:t>The rolling stock for the shuttle trains was let on a procurement basis. TML would manage their acquisition on behalf of Eurotunnel and be paid a percentage fee for this service.</a:t>
            </a:r>
          </a:p>
        </p:txBody>
      </p:sp>
      <p:sp>
        <p:nvSpPr>
          <p:cNvPr id="5" name="Slide Number Placeholder 4">
            <a:extLst>
              <a:ext uri="{FF2B5EF4-FFF2-40B4-BE49-F238E27FC236}">
                <a16:creationId xmlns:a16="http://schemas.microsoft.com/office/drawing/2014/main" id="{4C614557-1AE9-3547-39C2-E751754B619D}"/>
              </a:ext>
            </a:extLst>
          </p:cNvPr>
          <p:cNvSpPr>
            <a:spLocks noGrp="1"/>
          </p:cNvSpPr>
          <p:nvPr>
            <p:ph type="sldNum" sz="quarter" idx="12"/>
          </p:nvPr>
        </p:nvSpPr>
        <p:spPr/>
        <p:txBody>
          <a:bodyPr/>
          <a:lstStyle/>
          <a:p>
            <a:fld id="{EB241CD2-1E45-42A3-B213-66A034DF9A3B}" type="slidenum">
              <a:rPr lang="en-GB" smtClean="0"/>
              <a:t>225</a:t>
            </a:fld>
            <a:endParaRPr lang="en-GB" dirty="0"/>
          </a:p>
        </p:txBody>
      </p:sp>
    </p:spTree>
    <p:extLst>
      <p:ext uri="{BB962C8B-B14F-4D97-AF65-F5344CB8AC3E}">
        <p14:creationId xmlns:p14="http://schemas.microsoft.com/office/powerpoint/2010/main" val="26110406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266700" y="203202"/>
            <a:ext cx="10141656" cy="654049"/>
          </a:xfrm>
        </p:spPr>
        <p:txBody>
          <a:bodyPr>
            <a:noAutofit/>
          </a:bodyPr>
          <a:lstStyle/>
          <a:p>
            <a:r>
              <a:rPr lang="en-US"/>
              <a:t>Sources and Uses for Estimated and Actual</a:t>
            </a:r>
          </a:p>
        </p:txBody>
      </p:sp>
      <p:sp>
        <p:nvSpPr>
          <p:cNvPr id="51203" name="Rectangle 4"/>
          <p:cNvSpPr>
            <a:spLocks noGrp="1" noChangeArrowheads="1"/>
          </p:cNvSpPr>
          <p:nvPr>
            <p:ph type="body" sz="half" idx="4294967295"/>
          </p:nvPr>
        </p:nvSpPr>
        <p:spPr>
          <a:xfrm>
            <a:off x="0" y="1295400"/>
            <a:ext cx="5029200" cy="5105400"/>
          </a:xfrm>
        </p:spPr>
        <p:txBody>
          <a:bodyPr/>
          <a:lstStyle/>
          <a:p>
            <a:pPr marL="0" indent="0">
              <a:buNone/>
            </a:pPr>
            <a:r>
              <a:rPr lang="en-US" sz="1800"/>
              <a:t>.</a:t>
            </a:r>
          </a:p>
          <a:p>
            <a:endParaRPr lang="en-US" sz="1800"/>
          </a:p>
        </p:txBody>
      </p:sp>
      <p:pic>
        <p:nvPicPr>
          <p:cNvPr id="51204" name="Picture 5"/>
          <p:cNvPicPr>
            <a:picLocks noGrp="1" noChangeAspect="1" noChangeArrowheads="1"/>
          </p:cNvPicPr>
          <p:nvPr>
            <p:ph sz="quarter" idx="4294967295"/>
          </p:nvPr>
        </p:nvPicPr>
        <p:blipFill>
          <a:blip r:embed="rId2" cstate="print"/>
          <a:srcRect/>
          <a:stretch>
            <a:fillRect/>
          </a:stretch>
        </p:blipFill>
        <p:spPr>
          <a:xfrm>
            <a:off x="500063" y="925512"/>
            <a:ext cx="4876800" cy="2216150"/>
          </a:xfrm>
          <a:noFill/>
        </p:spPr>
      </p:pic>
      <p:pic>
        <p:nvPicPr>
          <p:cNvPr id="51205" name="Picture 8"/>
          <p:cNvPicPr>
            <a:picLocks noGrp="1" noChangeAspect="1" noChangeArrowheads="1"/>
          </p:cNvPicPr>
          <p:nvPr>
            <p:ph sz="quarter" idx="4294967295"/>
          </p:nvPr>
        </p:nvPicPr>
        <p:blipFill>
          <a:blip r:embed="rId3" cstate="print"/>
          <a:srcRect/>
          <a:stretch>
            <a:fillRect/>
          </a:stretch>
        </p:blipFill>
        <p:spPr>
          <a:xfrm>
            <a:off x="424149" y="3209926"/>
            <a:ext cx="5067014" cy="2933700"/>
          </a:xfrm>
          <a:noFill/>
        </p:spPr>
      </p:pic>
      <p:pic>
        <p:nvPicPr>
          <p:cNvPr id="52228" name="Picture 7"/>
          <p:cNvPicPr>
            <a:picLocks noChangeAspect="1" noChangeArrowheads="1"/>
          </p:cNvPicPr>
          <p:nvPr/>
        </p:nvPicPr>
        <p:blipFill>
          <a:blip r:embed="rId4" cstate="print"/>
          <a:srcRect/>
          <a:stretch>
            <a:fillRect/>
          </a:stretch>
        </p:blipFill>
        <p:spPr bwMode="auto">
          <a:xfrm>
            <a:off x="6485898" y="1973264"/>
            <a:ext cx="4467852" cy="2505073"/>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DA480BC7-64FF-5F3E-AE7E-78F4A2F12942}"/>
              </a:ext>
            </a:extLst>
          </p:cNvPr>
          <p:cNvSpPr>
            <a:spLocks noGrp="1"/>
          </p:cNvSpPr>
          <p:nvPr>
            <p:ph type="sldNum" sz="quarter" idx="12"/>
          </p:nvPr>
        </p:nvSpPr>
        <p:spPr/>
        <p:txBody>
          <a:bodyPr/>
          <a:lstStyle/>
          <a:p>
            <a:fld id="{EB241CD2-1E45-42A3-B213-66A034DF9A3B}" type="slidenum">
              <a:rPr lang="en-GB" smtClean="0"/>
              <a:t>226</a:t>
            </a:fld>
            <a:endParaRPr lang="en-GB" dirty="0"/>
          </a:p>
        </p:txBody>
      </p:sp>
    </p:spTree>
    <p:extLst>
      <p:ext uri="{BB962C8B-B14F-4D97-AF65-F5344CB8AC3E}">
        <p14:creationId xmlns:p14="http://schemas.microsoft.com/office/powerpoint/2010/main" val="6840462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t>Over-riding Problem with Construction and Revenue Estimates – Hiding Behind Experts</a:t>
            </a:r>
          </a:p>
        </p:txBody>
      </p:sp>
      <p:sp>
        <p:nvSpPr>
          <p:cNvPr id="50179" name="Rectangle 3"/>
          <p:cNvSpPr>
            <a:spLocks noGrp="1" noChangeArrowheads="1"/>
          </p:cNvSpPr>
          <p:nvPr>
            <p:ph type="body" idx="1"/>
          </p:nvPr>
        </p:nvSpPr>
        <p:spPr/>
        <p:txBody>
          <a:bodyPr>
            <a:normAutofit/>
          </a:bodyPr>
          <a:lstStyle/>
          <a:p>
            <a:r>
              <a:rPr lang="fr-FR" altLang="zh-CN" dirty="0">
                <a:ea typeface="SimSun" pitchFamily="2" charset="-122"/>
              </a:rPr>
              <a:t>Les dirigeants d’Eurotunnel ont toujours eu l’habitude de se retrancher derrière les cabinets de consultants et les experts pour ne pas endosser eux-mêmes la responsabilité de leurs affirmations”  </a:t>
            </a:r>
          </a:p>
          <a:p>
            <a:pPr lvl="1"/>
            <a:r>
              <a:rPr lang="en-US" altLang="zh-CN" sz="2000" dirty="0">
                <a:ea typeface="SimSun" pitchFamily="2" charset="-122"/>
              </a:rPr>
              <a:t>meaning that the leaders of Eurotunnel always had the habit of hiding behind the consultants so that they did not have to take responsibility.  </a:t>
            </a:r>
          </a:p>
          <a:p>
            <a:r>
              <a:rPr lang="fr-FR" altLang="zh-CN" dirty="0">
                <a:ea typeface="SimSun" pitchFamily="2" charset="-122"/>
              </a:rPr>
              <a:t>Cette histoire montre a quel point il est dangereux de confire son destin a des model mathématiques.</a:t>
            </a:r>
          </a:p>
          <a:p>
            <a:pPr lvl="1"/>
            <a:r>
              <a:rPr lang="en-US" altLang="zh-CN" sz="2000" dirty="0">
                <a:ea typeface="SimSun" pitchFamily="2" charset="-122"/>
              </a:rPr>
              <a:t>This story shows at what point it is dangerous to put your destiny in the hands of mathematical models.</a:t>
            </a:r>
          </a:p>
          <a:p>
            <a:r>
              <a:rPr lang="en-US" altLang="zh-CN" dirty="0">
                <a:ea typeface="SimSun" pitchFamily="2" charset="-122"/>
              </a:rPr>
              <a:t>The question of whether cost over-runs were the fault of government requirements or were the fault of consultants coming up with solutions that were too complex.</a:t>
            </a:r>
            <a:endParaRPr lang="en-US" dirty="0"/>
          </a:p>
        </p:txBody>
      </p:sp>
      <p:sp>
        <p:nvSpPr>
          <p:cNvPr id="2" name="Slide Number Placeholder 1">
            <a:extLst>
              <a:ext uri="{FF2B5EF4-FFF2-40B4-BE49-F238E27FC236}">
                <a16:creationId xmlns:a16="http://schemas.microsoft.com/office/drawing/2014/main" id="{03738512-26E5-4153-B1D7-76906B93D548}"/>
              </a:ext>
            </a:extLst>
          </p:cNvPr>
          <p:cNvSpPr>
            <a:spLocks noGrp="1"/>
          </p:cNvSpPr>
          <p:nvPr>
            <p:ph type="sldNum" sz="quarter" idx="12"/>
          </p:nvPr>
        </p:nvSpPr>
        <p:spPr/>
        <p:txBody>
          <a:bodyPr/>
          <a:lstStyle/>
          <a:p>
            <a:fld id="{EB241CD2-1E45-42A3-B213-66A034DF9A3B}" type="slidenum">
              <a:rPr lang="en-GB" smtClean="0"/>
              <a:t>227</a:t>
            </a:fld>
            <a:endParaRPr lang="en-GB" dirty="0"/>
          </a:p>
        </p:txBody>
      </p:sp>
    </p:spTree>
    <p:extLst>
      <p:ext uri="{BB962C8B-B14F-4D97-AF65-F5344CB8AC3E}">
        <p14:creationId xmlns:p14="http://schemas.microsoft.com/office/powerpoint/2010/main" val="4712023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8"/>
          <p:cNvSpPr>
            <a:spLocks noGrp="1" noChangeArrowheads="1"/>
          </p:cNvSpPr>
          <p:nvPr>
            <p:ph type="title"/>
          </p:nvPr>
        </p:nvSpPr>
        <p:spPr/>
        <p:txBody>
          <a:bodyPr>
            <a:normAutofit/>
          </a:bodyPr>
          <a:lstStyle/>
          <a:p>
            <a:r>
              <a:rPr lang="en-US"/>
              <a:t>Financial Performance from Construction Problems</a:t>
            </a:r>
          </a:p>
        </p:txBody>
      </p:sp>
      <p:sp>
        <p:nvSpPr>
          <p:cNvPr id="62467" name="Rectangle 11"/>
          <p:cNvSpPr>
            <a:spLocks noGrp="1" noChangeArrowheads="1"/>
          </p:cNvSpPr>
          <p:nvPr>
            <p:ph type="body" idx="1"/>
          </p:nvPr>
        </p:nvSpPr>
        <p:spPr/>
        <p:txBody>
          <a:bodyPr>
            <a:normAutofit/>
          </a:bodyPr>
          <a:lstStyle/>
          <a:p>
            <a:pPr algn="l"/>
            <a:r>
              <a:rPr lang="en-US" dirty="0"/>
              <a:t>Eurotunnel would have still performed reasonably well as long as the traffic projections could be met.  The IRR of 12% was still above many other project financings.</a:t>
            </a:r>
          </a:p>
        </p:txBody>
      </p:sp>
      <p:pic>
        <p:nvPicPr>
          <p:cNvPr id="62468" name="Picture 4"/>
          <p:cNvPicPr>
            <a:picLocks noGrp="1" noChangeAspect="1" noChangeArrowheads="1"/>
          </p:cNvPicPr>
          <p:nvPr>
            <p:ph sz="quarter" idx="4294967295"/>
          </p:nvPr>
        </p:nvPicPr>
        <p:blipFill>
          <a:blip r:embed="rId2" cstate="print"/>
          <a:srcRect/>
          <a:stretch>
            <a:fillRect/>
          </a:stretch>
        </p:blipFill>
        <p:spPr>
          <a:xfrm>
            <a:off x="1809750" y="2295981"/>
            <a:ext cx="4229100" cy="3077312"/>
          </a:xfrm>
          <a:noFill/>
        </p:spPr>
      </p:pic>
      <p:pic>
        <p:nvPicPr>
          <p:cNvPr id="62469" name="Picture 7"/>
          <p:cNvPicPr>
            <a:picLocks noGrp="1" noChangeAspect="1" noChangeArrowheads="1"/>
          </p:cNvPicPr>
          <p:nvPr>
            <p:ph sz="quarter" idx="4294967295"/>
          </p:nvPr>
        </p:nvPicPr>
        <p:blipFill>
          <a:blip r:embed="rId3" cstate="print"/>
          <a:srcRect/>
          <a:stretch>
            <a:fillRect/>
          </a:stretch>
        </p:blipFill>
        <p:spPr>
          <a:xfrm>
            <a:off x="6153149" y="2262569"/>
            <a:ext cx="4255207" cy="3091674"/>
          </a:xfrm>
          <a:noFill/>
        </p:spPr>
      </p:pic>
      <p:sp>
        <p:nvSpPr>
          <p:cNvPr id="2" name="Slide Number Placeholder 1">
            <a:extLst>
              <a:ext uri="{FF2B5EF4-FFF2-40B4-BE49-F238E27FC236}">
                <a16:creationId xmlns:a16="http://schemas.microsoft.com/office/drawing/2014/main" id="{C14E93C5-211F-8E17-1D9C-5830B1B078CE}"/>
              </a:ext>
            </a:extLst>
          </p:cNvPr>
          <p:cNvSpPr>
            <a:spLocks noGrp="1"/>
          </p:cNvSpPr>
          <p:nvPr>
            <p:ph type="sldNum" sz="quarter" idx="12"/>
          </p:nvPr>
        </p:nvSpPr>
        <p:spPr/>
        <p:txBody>
          <a:bodyPr/>
          <a:lstStyle/>
          <a:p>
            <a:fld id="{EB241CD2-1E45-42A3-B213-66A034DF9A3B}" type="slidenum">
              <a:rPr lang="en-GB" smtClean="0"/>
              <a:t>228</a:t>
            </a:fld>
            <a:endParaRPr lang="en-GB" dirty="0"/>
          </a:p>
        </p:txBody>
      </p:sp>
    </p:spTree>
    <p:extLst>
      <p:ext uri="{BB962C8B-B14F-4D97-AF65-F5344CB8AC3E}">
        <p14:creationId xmlns:p14="http://schemas.microsoft.com/office/powerpoint/2010/main" val="7131376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796F-E279-C524-E17C-45685AC266A5}"/>
              </a:ext>
            </a:extLst>
          </p:cNvPr>
          <p:cNvSpPr>
            <a:spLocks noGrp="1"/>
          </p:cNvSpPr>
          <p:nvPr>
            <p:ph type="ctrTitle"/>
          </p:nvPr>
        </p:nvSpPr>
        <p:spPr/>
        <p:txBody>
          <a:bodyPr/>
          <a:lstStyle/>
          <a:p>
            <a:r>
              <a:rPr lang="en-US"/>
              <a:t>Results - Traffic</a:t>
            </a:r>
          </a:p>
        </p:txBody>
      </p:sp>
    </p:spTree>
    <p:extLst>
      <p:ext uri="{BB962C8B-B14F-4D97-AF65-F5344CB8AC3E}">
        <p14:creationId xmlns:p14="http://schemas.microsoft.com/office/powerpoint/2010/main" val="4189271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EA48-7C72-38A1-3C9D-5777126E03CE}"/>
              </a:ext>
            </a:extLst>
          </p:cNvPr>
          <p:cNvSpPr>
            <a:spLocks noGrp="1"/>
          </p:cNvSpPr>
          <p:nvPr>
            <p:ph type="title"/>
          </p:nvPr>
        </p:nvSpPr>
        <p:spPr/>
        <p:txBody>
          <a:bodyPr>
            <a:normAutofit fontScale="90000"/>
          </a:bodyPr>
          <a:lstStyle/>
          <a:p>
            <a:r>
              <a:rPr lang="en-US"/>
              <a:t>Effect of Capital Intensity and Cost of Capital on Prices People Pay for Essential Services</a:t>
            </a:r>
          </a:p>
        </p:txBody>
      </p:sp>
      <p:sp>
        <p:nvSpPr>
          <p:cNvPr id="3" name="Content Placeholder 2">
            <a:extLst>
              <a:ext uri="{FF2B5EF4-FFF2-40B4-BE49-F238E27FC236}">
                <a16:creationId xmlns:a16="http://schemas.microsoft.com/office/drawing/2014/main" id="{96BC00E0-CCF8-0310-CAA0-E7649532FE69}"/>
              </a:ext>
            </a:extLst>
          </p:cNvPr>
          <p:cNvSpPr>
            <a:spLocks noGrp="1"/>
          </p:cNvSpPr>
          <p:nvPr>
            <p:ph idx="1"/>
          </p:nvPr>
        </p:nvSpPr>
        <p:spPr/>
        <p:txBody>
          <a:bodyPr/>
          <a:lstStyle/>
          <a:p>
            <a:pPr algn="l"/>
            <a:r>
              <a:rPr lang="en-US" sz="2000" dirty="0"/>
              <a:t>Something that is pretty obvious </a:t>
            </a:r>
            <a:r>
              <a:rPr lang="en-US" sz="2000" dirty="0">
                <a:sym typeface="Wingdings" panose="05000000000000000000" pitchFamily="2" charset="2"/>
              </a:rPr>
              <a:t></a:t>
            </a:r>
            <a:r>
              <a:rPr lang="en-US" sz="2000" dirty="0"/>
              <a:t> if you have a bigger capital investment, the cost of capital and the return on capital matter more.</a:t>
            </a:r>
          </a:p>
          <a:p>
            <a:pPr algn="l"/>
            <a:endParaRPr lang="en-US" sz="2000" dirty="0"/>
          </a:p>
          <a:p>
            <a:pPr algn="l"/>
            <a:r>
              <a:rPr lang="en-US" dirty="0"/>
              <a:t>Total Revenue (price to consumers) = Capital Recovery + Operating Expense Recovery</a:t>
            </a:r>
            <a:endParaRPr lang="en-US" sz="2000" dirty="0"/>
          </a:p>
          <a:p>
            <a:pPr algn="l"/>
            <a:r>
              <a:rPr lang="en-US" sz="2000" dirty="0"/>
              <a:t>Capital x Cost of Capital = Capital Recovery Component of Price</a:t>
            </a:r>
          </a:p>
          <a:p>
            <a:pPr algn="l"/>
            <a:r>
              <a:rPr lang="en-US" sz="2000" dirty="0"/>
              <a:t>Operating Expense  = Operating Expense Recovery</a:t>
            </a:r>
          </a:p>
          <a:p>
            <a:pPr algn="l"/>
            <a:endParaRPr lang="en-US" sz="2000" dirty="0"/>
          </a:p>
          <a:p>
            <a:pPr algn="l"/>
            <a:r>
              <a:rPr lang="en-US" sz="2000" dirty="0"/>
              <a:t>If the Cost of Capital is Higher, what happens to Price</a:t>
            </a:r>
          </a:p>
          <a:p>
            <a:pPr algn="l"/>
            <a:endParaRPr lang="en-US" sz="2000" dirty="0"/>
          </a:p>
          <a:p>
            <a:pPr algn="l"/>
            <a:r>
              <a:rPr lang="en-US" sz="2000" dirty="0"/>
              <a:t>If one project has higher capital than another project (but lower expenses), what is the effect on consumer prices</a:t>
            </a:r>
          </a:p>
        </p:txBody>
      </p:sp>
      <p:sp>
        <p:nvSpPr>
          <p:cNvPr id="5" name="Slide Number Placeholder 4">
            <a:extLst>
              <a:ext uri="{FF2B5EF4-FFF2-40B4-BE49-F238E27FC236}">
                <a16:creationId xmlns:a16="http://schemas.microsoft.com/office/drawing/2014/main" id="{9B409C94-3483-F377-5084-8AB3A91E4DE6}"/>
              </a:ext>
            </a:extLst>
          </p:cNvPr>
          <p:cNvSpPr>
            <a:spLocks noGrp="1"/>
          </p:cNvSpPr>
          <p:nvPr>
            <p:ph type="sldNum" sz="quarter" idx="12"/>
          </p:nvPr>
        </p:nvSpPr>
        <p:spPr/>
        <p:txBody>
          <a:bodyPr/>
          <a:lstStyle/>
          <a:p>
            <a:fld id="{EB241CD2-1E45-42A3-B213-66A034DF9A3B}" type="slidenum">
              <a:rPr lang="en-GB" smtClean="0"/>
              <a:t>23</a:t>
            </a:fld>
            <a:endParaRPr lang="en-GB" dirty="0"/>
          </a:p>
        </p:txBody>
      </p:sp>
    </p:spTree>
    <p:extLst>
      <p:ext uri="{BB962C8B-B14F-4D97-AF65-F5344CB8AC3E}">
        <p14:creationId xmlns:p14="http://schemas.microsoft.com/office/powerpoint/2010/main" val="289515991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Eurotunnel Traffic Forecast</a:t>
            </a:r>
          </a:p>
        </p:txBody>
      </p:sp>
      <p:sp>
        <p:nvSpPr>
          <p:cNvPr id="63491" name="Rectangle 3"/>
          <p:cNvSpPr>
            <a:spLocks noGrp="1" noChangeArrowheads="1"/>
          </p:cNvSpPr>
          <p:nvPr>
            <p:ph idx="1"/>
          </p:nvPr>
        </p:nvSpPr>
        <p:spPr/>
        <p:txBody>
          <a:bodyPr>
            <a:normAutofit/>
          </a:bodyPr>
          <a:lstStyle/>
          <a:p>
            <a:pPr>
              <a:lnSpc>
                <a:spcPct val="90000"/>
              </a:lnSpc>
            </a:pPr>
            <a:r>
              <a:rPr lang="en-US" dirty="0"/>
              <a:t>Eurotunnel comments</a:t>
            </a:r>
          </a:p>
          <a:p>
            <a:pPr lvl="1">
              <a:lnSpc>
                <a:spcPct val="90000"/>
              </a:lnSpc>
            </a:pPr>
            <a:r>
              <a:rPr lang="en-US" sz="2000" dirty="0"/>
              <a:t>"We were predicting that on Eurostar there would be 21 million passengers (annually)," admits David Freud of Warburg, the investment house which sold Eurotunnel shares to the public. </a:t>
            </a:r>
          </a:p>
          <a:p>
            <a:pPr lvl="1">
              <a:lnSpc>
                <a:spcPct val="90000"/>
              </a:lnSpc>
            </a:pPr>
            <a:r>
              <a:rPr lang="en-US" sz="2000" dirty="0"/>
              <a:t>The actual figure was </a:t>
            </a:r>
            <a:r>
              <a:rPr lang="en-US" sz="2000" b="1" i="1" dirty="0">
                <a:solidFill>
                  <a:srgbClr val="6600FF"/>
                </a:solidFill>
              </a:rPr>
              <a:t>less than a third</a:t>
            </a:r>
            <a:r>
              <a:rPr lang="en-US" sz="2000" dirty="0"/>
              <a:t> of that. </a:t>
            </a:r>
          </a:p>
          <a:p>
            <a:pPr>
              <a:lnSpc>
                <a:spcPct val="90000"/>
              </a:lnSpc>
            </a:pPr>
            <a:r>
              <a:rPr lang="en-US" dirty="0"/>
              <a:t>"</a:t>
            </a:r>
            <a:r>
              <a:rPr lang="en-US" b="1" i="1" dirty="0"/>
              <a:t>So the traffic forecasts were not just out by a little bit. They were completely potty; they were nowhere."</a:t>
            </a:r>
            <a:r>
              <a:rPr lang="en-US" dirty="0"/>
              <a:t> </a:t>
            </a:r>
          </a:p>
          <a:p>
            <a:pPr>
              <a:lnSpc>
                <a:spcPct val="90000"/>
              </a:lnSpc>
            </a:pPr>
            <a:r>
              <a:rPr lang="en-US" dirty="0"/>
              <a:t>Those who drafted Eurotunnel's prospectus failed completely to foresee a </a:t>
            </a:r>
            <a:r>
              <a:rPr lang="en-US" b="1" i="1" dirty="0">
                <a:solidFill>
                  <a:srgbClr val="3366CC"/>
                </a:solidFill>
              </a:rPr>
              <a:t>robust response from the ferries</a:t>
            </a:r>
            <a:r>
              <a:rPr lang="en-US" dirty="0"/>
              <a:t>. </a:t>
            </a:r>
          </a:p>
          <a:p>
            <a:pPr>
              <a:lnSpc>
                <a:spcPct val="90000"/>
              </a:lnSpc>
            </a:pPr>
            <a:r>
              <a:rPr lang="en-US" dirty="0"/>
              <a:t>There was a marketing war that broke out between the ferries and Eurotunnel in the summer of 1995 which further damaged revenues. </a:t>
            </a:r>
          </a:p>
          <a:p>
            <a:pPr>
              <a:lnSpc>
                <a:spcPct val="90000"/>
              </a:lnSpc>
            </a:pPr>
            <a:r>
              <a:rPr lang="en-US" dirty="0"/>
              <a:t>“The forecasts were comically optimistic”, The Financial Times</a:t>
            </a:r>
          </a:p>
        </p:txBody>
      </p:sp>
      <p:sp>
        <p:nvSpPr>
          <p:cNvPr id="2" name="Slide Number Placeholder 1">
            <a:extLst>
              <a:ext uri="{FF2B5EF4-FFF2-40B4-BE49-F238E27FC236}">
                <a16:creationId xmlns:a16="http://schemas.microsoft.com/office/drawing/2014/main" id="{A362ACBE-2282-3A98-234F-0AAA9AFE5973}"/>
              </a:ext>
            </a:extLst>
          </p:cNvPr>
          <p:cNvSpPr>
            <a:spLocks noGrp="1"/>
          </p:cNvSpPr>
          <p:nvPr>
            <p:ph type="sldNum" sz="quarter" idx="12"/>
          </p:nvPr>
        </p:nvSpPr>
        <p:spPr/>
        <p:txBody>
          <a:bodyPr/>
          <a:lstStyle/>
          <a:p>
            <a:fld id="{EB241CD2-1E45-42A3-B213-66A034DF9A3B}" type="slidenum">
              <a:rPr lang="en-GB" smtClean="0"/>
              <a:t>230</a:t>
            </a:fld>
            <a:endParaRPr lang="en-GB" dirty="0"/>
          </a:p>
        </p:txBody>
      </p:sp>
    </p:spTree>
    <p:extLst>
      <p:ext uri="{BB962C8B-B14F-4D97-AF65-F5344CB8AC3E}">
        <p14:creationId xmlns:p14="http://schemas.microsoft.com/office/powerpoint/2010/main" val="415134054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Eurotunnel – Price and Traffic Estimates</a:t>
            </a:r>
          </a:p>
        </p:txBody>
      </p:sp>
      <p:sp>
        <p:nvSpPr>
          <p:cNvPr id="67587" name="Rectangle 3"/>
          <p:cNvSpPr>
            <a:spLocks noGrp="1" noChangeArrowheads="1"/>
          </p:cNvSpPr>
          <p:nvPr>
            <p:ph type="body" idx="1"/>
          </p:nvPr>
        </p:nvSpPr>
        <p:spPr/>
        <p:txBody>
          <a:bodyPr>
            <a:normAutofit/>
          </a:bodyPr>
          <a:lstStyle/>
          <a:p>
            <a:r>
              <a:rPr lang="en-US" sz="1800" dirty="0"/>
              <a:t>Not only did P&amp;O not fade away, as Eurotunnel had thought likely, it fought back with better ships and lower prices, retaining the loyalty of passengers who had been forecast to switch to the tunnel. </a:t>
            </a:r>
          </a:p>
          <a:p>
            <a:r>
              <a:rPr lang="en-US" sz="1800" dirty="0"/>
              <a:t>Another blow to Eurotunnel was the unexpected emergence of no-frills airlines, offering rock-bottom prices on short-haul trips to a wide range of European destinations.</a:t>
            </a:r>
          </a:p>
          <a:p>
            <a:pPr marL="0" indent="0">
              <a:buNone/>
            </a:pPr>
            <a:r>
              <a:rPr lang="en-US" sz="1800" dirty="0"/>
              <a:t> </a:t>
            </a:r>
          </a:p>
        </p:txBody>
      </p:sp>
      <p:pic>
        <p:nvPicPr>
          <p:cNvPr id="67588" name="Picture 4" descr="ship"/>
          <p:cNvPicPr>
            <a:picLocks noChangeAspect="1" noChangeArrowheads="1"/>
          </p:cNvPicPr>
          <p:nvPr/>
        </p:nvPicPr>
        <p:blipFill>
          <a:blip r:embed="rId2" cstate="print"/>
          <a:srcRect/>
          <a:stretch>
            <a:fillRect/>
          </a:stretch>
        </p:blipFill>
        <p:spPr bwMode="auto">
          <a:xfrm>
            <a:off x="8124316" y="3748087"/>
            <a:ext cx="1450181" cy="1085850"/>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a:stretch>
            <a:fillRect/>
          </a:stretch>
        </p:blipFill>
        <p:spPr>
          <a:xfrm>
            <a:off x="2072797" y="2919709"/>
            <a:ext cx="5572124" cy="3144348"/>
          </a:xfrm>
          <a:prstGeom prst="rect">
            <a:avLst/>
          </a:prstGeom>
        </p:spPr>
      </p:pic>
      <p:sp>
        <p:nvSpPr>
          <p:cNvPr id="2" name="Slide Number Placeholder 1">
            <a:extLst>
              <a:ext uri="{FF2B5EF4-FFF2-40B4-BE49-F238E27FC236}">
                <a16:creationId xmlns:a16="http://schemas.microsoft.com/office/drawing/2014/main" id="{7D39D68C-3B21-6F7D-F058-DF016FF8207B}"/>
              </a:ext>
            </a:extLst>
          </p:cNvPr>
          <p:cNvSpPr>
            <a:spLocks noGrp="1"/>
          </p:cNvSpPr>
          <p:nvPr>
            <p:ph type="sldNum" sz="quarter" idx="12"/>
          </p:nvPr>
        </p:nvSpPr>
        <p:spPr/>
        <p:txBody>
          <a:bodyPr/>
          <a:lstStyle/>
          <a:p>
            <a:fld id="{EB241CD2-1E45-42A3-B213-66A034DF9A3B}" type="slidenum">
              <a:rPr lang="en-GB" smtClean="0"/>
              <a:t>231</a:t>
            </a:fld>
            <a:endParaRPr lang="en-GB" dirty="0"/>
          </a:p>
        </p:txBody>
      </p:sp>
    </p:spTree>
    <p:extLst>
      <p:ext uri="{BB962C8B-B14F-4D97-AF65-F5344CB8AC3E}">
        <p14:creationId xmlns:p14="http://schemas.microsoft.com/office/powerpoint/2010/main" val="327842556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normAutofit/>
          </a:bodyPr>
          <a:lstStyle/>
          <a:p>
            <a:r>
              <a:rPr lang="en-US"/>
              <a:t>Projected and Forecast Traffic and Revenues</a:t>
            </a:r>
          </a:p>
        </p:txBody>
      </p:sp>
      <p:pic>
        <p:nvPicPr>
          <p:cNvPr id="66563" name="Picture 4"/>
          <p:cNvPicPr>
            <a:picLocks noGrp="1" noChangeAspect="1" noChangeArrowheads="1"/>
          </p:cNvPicPr>
          <p:nvPr>
            <p:ph idx="1"/>
          </p:nvPr>
        </p:nvPicPr>
        <p:blipFill>
          <a:blip r:embed="rId2" cstate="print"/>
          <a:stretch>
            <a:fillRect/>
          </a:stretch>
        </p:blipFill>
        <p:spPr>
          <a:xfrm>
            <a:off x="6455265" y="1485901"/>
            <a:ext cx="5080863" cy="3460389"/>
          </a:xfrm>
          <a:noFill/>
        </p:spPr>
      </p:pic>
      <p:pic>
        <p:nvPicPr>
          <p:cNvPr id="66564" name="Picture 11"/>
          <p:cNvPicPr>
            <a:picLocks noGrp="1" noChangeAspect="1" noChangeArrowheads="1"/>
          </p:cNvPicPr>
          <p:nvPr>
            <p:ph sz="quarter" idx="4294967295"/>
          </p:nvPr>
        </p:nvPicPr>
        <p:blipFill>
          <a:blip r:embed="rId3" cstate="print"/>
          <a:srcRect/>
          <a:stretch>
            <a:fillRect/>
          </a:stretch>
        </p:blipFill>
        <p:spPr>
          <a:xfrm>
            <a:off x="655842" y="1485901"/>
            <a:ext cx="5080898" cy="3460306"/>
          </a:xfrm>
          <a:noFill/>
        </p:spPr>
      </p:pic>
      <p:sp>
        <p:nvSpPr>
          <p:cNvPr id="2" name="Slide Number Placeholder 1">
            <a:extLst>
              <a:ext uri="{FF2B5EF4-FFF2-40B4-BE49-F238E27FC236}">
                <a16:creationId xmlns:a16="http://schemas.microsoft.com/office/drawing/2014/main" id="{72477538-3F9D-3978-B86B-3E1F2E87722A}"/>
              </a:ext>
            </a:extLst>
          </p:cNvPr>
          <p:cNvSpPr>
            <a:spLocks noGrp="1"/>
          </p:cNvSpPr>
          <p:nvPr>
            <p:ph type="sldNum" sz="quarter" idx="12"/>
          </p:nvPr>
        </p:nvSpPr>
        <p:spPr/>
        <p:txBody>
          <a:bodyPr/>
          <a:lstStyle/>
          <a:p>
            <a:fld id="{EB241CD2-1E45-42A3-B213-66A034DF9A3B}" type="slidenum">
              <a:rPr lang="en-GB" smtClean="0"/>
              <a:t>232</a:t>
            </a:fld>
            <a:endParaRPr lang="en-GB" dirty="0"/>
          </a:p>
        </p:txBody>
      </p:sp>
    </p:spTree>
    <p:extLst>
      <p:ext uri="{BB962C8B-B14F-4D97-AF65-F5344CB8AC3E}">
        <p14:creationId xmlns:p14="http://schemas.microsoft.com/office/powerpoint/2010/main" val="241830750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DA71-0B68-52F5-11C3-E1C41D3E412E}"/>
              </a:ext>
            </a:extLst>
          </p:cNvPr>
          <p:cNvSpPr>
            <a:spLocks noGrp="1"/>
          </p:cNvSpPr>
          <p:nvPr>
            <p:ph type="ctrTitle"/>
          </p:nvPr>
        </p:nvSpPr>
        <p:spPr/>
        <p:txBody>
          <a:bodyPr/>
          <a:lstStyle/>
          <a:p>
            <a:r>
              <a:rPr lang="en-US"/>
              <a:t>Results - Financial</a:t>
            </a:r>
          </a:p>
        </p:txBody>
      </p:sp>
    </p:spTree>
    <p:extLst>
      <p:ext uri="{BB962C8B-B14F-4D97-AF65-F5344CB8AC3E}">
        <p14:creationId xmlns:p14="http://schemas.microsoft.com/office/powerpoint/2010/main" val="271896512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Eurotunnel Time-Line</a:t>
            </a:r>
          </a:p>
        </p:txBody>
      </p:sp>
      <p:pic>
        <p:nvPicPr>
          <p:cNvPr id="53251" name="Picture 3" descr="eurotunnel"/>
          <p:cNvPicPr>
            <a:picLocks noGrp="1" noChangeAspect="1" noChangeArrowheads="1"/>
          </p:cNvPicPr>
          <p:nvPr>
            <p:ph idx="1"/>
          </p:nvPr>
        </p:nvPicPr>
        <p:blipFill>
          <a:blip r:embed="rId2" cstate="print"/>
          <a:stretch>
            <a:fillRect/>
          </a:stretch>
        </p:blipFill>
        <p:spPr>
          <a:xfrm>
            <a:off x="5040214" y="842458"/>
            <a:ext cx="1463872" cy="4567279"/>
          </a:xfrm>
          <a:noFill/>
        </p:spPr>
      </p:pic>
      <p:pic>
        <p:nvPicPr>
          <p:cNvPr id="53256" name="Picture 8" descr="eurotunnel2"/>
          <p:cNvPicPr>
            <a:picLocks noGrp="1" noChangeAspect="1" noChangeArrowheads="1"/>
          </p:cNvPicPr>
          <p:nvPr>
            <p:ph sz="quarter" idx="4294967295"/>
          </p:nvPr>
        </p:nvPicPr>
        <p:blipFill>
          <a:blip r:embed="rId3" cstate="print"/>
          <a:srcRect/>
          <a:stretch>
            <a:fillRect/>
          </a:stretch>
        </p:blipFill>
        <p:spPr>
          <a:xfrm>
            <a:off x="2381250" y="1192283"/>
            <a:ext cx="1544565" cy="4432230"/>
          </a:xfrm>
          <a:noFill/>
        </p:spPr>
      </p:pic>
      <p:sp>
        <p:nvSpPr>
          <p:cNvPr id="53252" name="Rectangle 4"/>
          <p:cNvSpPr>
            <a:spLocks noChangeArrowheads="1"/>
          </p:cNvSpPr>
          <p:nvPr/>
        </p:nvSpPr>
        <p:spPr bwMode="auto">
          <a:xfrm>
            <a:off x="2667002" y="842458"/>
            <a:ext cx="184731" cy="646331"/>
          </a:xfrm>
          <a:prstGeom prst="rect">
            <a:avLst/>
          </a:prstGeom>
          <a:noFill/>
          <a:ln w="12700">
            <a:noFill/>
            <a:miter lim="800000"/>
            <a:headEnd type="none" w="sm" len="sm"/>
            <a:tailEnd type="none" w="sm" len="sm"/>
          </a:ln>
        </p:spPr>
        <p:txBody>
          <a:bodyPr wrap="none" anchor="ctr">
            <a:spAutoFit/>
          </a:bodyPr>
          <a:lstStyle/>
          <a:p>
            <a:pPr algn="l"/>
            <a:br>
              <a:rPr lang="en-GB">
                <a:latin typeface="Times New Roman" pitchFamily="18" charset="0"/>
              </a:rPr>
            </a:br>
            <a:endParaRPr lang="en-GB">
              <a:latin typeface="Times New Roman" pitchFamily="18" charset="0"/>
            </a:endParaRPr>
          </a:p>
        </p:txBody>
      </p:sp>
      <p:sp>
        <p:nvSpPr>
          <p:cNvPr id="53253" name="AutoShape 5" descr="[ image:  ]"/>
          <p:cNvSpPr>
            <a:spLocks noChangeAspect="1" noChangeArrowheads="1"/>
          </p:cNvSpPr>
          <p:nvPr/>
        </p:nvSpPr>
        <p:spPr bwMode="auto">
          <a:xfrm>
            <a:off x="2793207" y="1508523"/>
            <a:ext cx="1071563" cy="3343275"/>
          </a:xfrm>
          <a:prstGeom prst="rect">
            <a:avLst/>
          </a:prstGeom>
          <a:noFill/>
          <a:ln w="9525">
            <a:noFill/>
            <a:miter lim="800000"/>
            <a:headEnd/>
            <a:tailEnd/>
          </a:ln>
        </p:spPr>
        <p:txBody>
          <a:bodyPr/>
          <a:lstStyle/>
          <a:p>
            <a:endParaRPr lang="en-US" sz="1350"/>
          </a:p>
        </p:txBody>
      </p:sp>
      <p:sp>
        <p:nvSpPr>
          <p:cNvPr id="53254" name="Rectangle 6"/>
          <p:cNvSpPr>
            <a:spLocks noChangeArrowheads="1"/>
          </p:cNvSpPr>
          <p:nvPr/>
        </p:nvSpPr>
        <p:spPr bwMode="auto">
          <a:xfrm>
            <a:off x="2667002" y="842458"/>
            <a:ext cx="184731" cy="646331"/>
          </a:xfrm>
          <a:prstGeom prst="rect">
            <a:avLst/>
          </a:prstGeom>
          <a:noFill/>
          <a:ln w="12700">
            <a:noFill/>
            <a:miter lim="800000"/>
            <a:headEnd type="none" w="sm" len="sm"/>
            <a:tailEnd type="none" w="sm" len="sm"/>
          </a:ln>
        </p:spPr>
        <p:txBody>
          <a:bodyPr wrap="none" anchor="ctr">
            <a:spAutoFit/>
          </a:bodyPr>
          <a:lstStyle/>
          <a:p>
            <a:pPr algn="l"/>
            <a:br>
              <a:rPr lang="en-GB">
                <a:latin typeface="Times New Roman" pitchFamily="18" charset="0"/>
              </a:rPr>
            </a:br>
            <a:endParaRPr lang="en-GB">
              <a:latin typeface="Times New Roman" pitchFamily="18" charset="0"/>
            </a:endParaRPr>
          </a:p>
        </p:txBody>
      </p:sp>
      <p:sp>
        <p:nvSpPr>
          <p:cNvPr id="53255" name="AutoShape 7" descr="[ image:  ]"/>
          <p:cNvSpPr>
            <a:spLocks noChangeAspect="1" noChangeArrowheads="1"/>
          </p:cNvSpPr>
          <p:nvPr/>
        </p:nvSpPr>
        <p:spPr bwMode="auto">
          <a:xfrm>
            <a:off x="2793207" y="1508523"/>
            <a:ext cx="1071563" cy="3343275"/>
          </a:xfrm>
          <a:prstGeom prst="rect">
            <a:avLst/>
          </a:prstGeom>
          <a:noFill/>
          <a:ln w="9525">
            <a:noFill/>
            <a:miter lim="800000"/>
            <a:headEnd/>
            <a:tailEnd/>
          </a:ln>
        </p:spPr>
        <p:txBody>
          <a:bodyPr/>
          <a:lstStyle/>
          <a:p>
            <a:endParaRPr lang="en-US" sz="1350"/>
          </a:p>
        </p:txBody>
      </p:sp>
      <p:sp>
        <p:nvSpPr>
          <p:cNvPr id="53257" name="Text Box 9"/>
          <p:cNvSpPr txBox="1">
            <a:spLocks noChangeArrowheads="1"/>
          </p:cNvSpPr>
          <p:nvPr/>
        </p:nvSpPr>
        <p:spPr bwMode="auto">
          <a:xfrm>
            <a:off x="7639050" y="2628901"/>
            <a:ext cx="1143000" cy="923330"/>
          </a:xfrm>
          <a:prstGeom prst="rect">
            <a:avLst/>
          </a:prstGeom>
          <a:solidFill>
            <a:schemeClr val="hlink"/>
          </a:solidFill>
          <a:ln w="12700">
            <a:solidFill>
              <a:srgbClr val="FF9933"/>
            </a:solidFill>
            <a:miter lim="800000"/>
            <a:headEnd type="none" w="sm" len="sm"/>
            <a:tailEnd type="none" w="sm" len="sm"/>
          </a:ln>
        </p:spPr>
        <p:txBody>
          <a:bodyPr>
            <a:spAutoFit/>
          </a:bodyPr>
          <a:lstStyle/>
          <a:p>
            <a:pPr algn="l">
              <a:spcBef>
                <a:spcPct val="50000"/>
              </a:spcBef>
            </a:pPr>
            <a:r>
              <a:rPr lang="en-US" sz="1350"/>
              <a:t>Initial Cost Estimate to be 4.9 billion GBP</a:t>
            </a:r>
          </a:p>
        </p:txBody>
      </p:sp>
      <p:sp>
        <p:nvSpPr>
          <p:cNvPr id="53258" name="Line 10"/>
          <p:cNvSpPr>
            <a:spLocks noChangeShapeType="1"/>
          </p:cNvSpPr>
          <p:nvPr/>
        </p:nvSpPr>
        <p:spPr bwMode="auto">
          <a:xfrm flipH="1">
            <a:off x="6210300" y="2914650"/>
            <a:ext cx="1314450" cy="57150"/>
          </a:xfrm>
          <a:prstGeom prst="line">
            <a:avLst/>
          </a:prstGeom>
          <a:noFill/>
          <a:ln w="12700">
            <a:solidFill>
              <a:schemeClr val="tx1"/>
            </a:solidFill>
            <a:round/>
            <a:headEnd type="none" w="sm" len="sm"/>
            <a:tailEnd type="triangle" w="sm" len="sm"/>
          </a:ln>
        </p:spPr>
        <p:txBody>
          <a:bodyPr/>
          <a:lstStyle/>
          <a:p>
            <a:endParaRPr lang="en-US" sz="1350"/>
          </a:p>
        </p:txBody>
      </p:sp>
      <p:sp>
        <p:nvSpPr>
          <p:cNvPr id="53259" name="Rectangle 11"/>
          <p:cNvSpPr>
            <a:spLocks noChangeArrowheads="1"/>
          </p:cNvSpPr>
          <p:nvPr/>
        </p:nvSpPr>
        <p:spPr bwMode="auto">
          <a:xfrm>
            <a:off x="8890396" y="1305343"/>
            <a:ext cx="1777604" cy="4247317"/>
          </a:xfrm>
          <a:prstGeom prst="rect">
            <a:avLst/>
          </a:prstGeom>
          <a:solidFill>
            <a:srgbClr val="FFFF66"/>
          </a:solidFill>
          <a:ln w="12700">
            <a:noFill/>
            <a:miter lim="800000"/>
            <a:headEnd type="none" w="sm" len="sm"/>
            <a:tailEnd type="none" w="lg" len="lg"/>
          </a:ln>
        </p:spPr>
        <p:txBody>
          <a:bodyPr anchor="ctr">
            <a:spAutoFit/>
          </a:bodyPr>
          <a:lstStyle/>
          <a:p>
            <a:pPr algn="l"/>
            <a:r>
              <a:rPr lang="en-GB" sz="1350"/>
              <a:t>The tunnelling works were let on a target cost basis. TML would work on a cost‑plus basis and be paid a fee of 12.36% of the target cost including adjustments for variations and inflation. Any cost overruns would be paid for on a 70:30 Eurotunnel:TML basis, up to a cap of 6% of the target cost adjusted for inflation and variations. Eurotunnel would pay 100% of any cost overruns over this cap. </a:t>
            </a:r>
          </a:p>
        </p:txBody>
      </p:sp>
      <p:sp>
        <p:nvSpPr>
          <p:cNvPr id="53260" name="Line 12"/>
          <p:cNvSpPr>
            <a:spLocks noChangeShapeType="1"/>
          </p:cNvSpPr>
          <p:nvPr/>
        </p:nvSpPr>
        <p:spPr bwMode="auto">
          <a:xfrm flipH="1">
            <a:off x="3924300" y="2971800"/>
            <a:ext cx="3600450" cy="1257300"/>
          </a:xfrm>
          <a:prstGeom prst="line">
            <a:avLst/>
          </a:prstGeom>
          <a:noFill/>
          <a:ln w="12700">
            <a:solidFill>
              <a:schemeClr val="tx1"/>
            </a:solidFill>
            <a:round/>
            <a:headEnd type="none" w="sm" len="sm"/>
            <a:tailEnd type="stealth" w="lg" len="lg"/>
          </a:ln>
        </p:spPr>
        <p:txBody>
          <a:bodyPr/>
          <a:lstStyle/>
          <a:p>
            <a:endParaRPr lang="en-US" sz="1350"/>
          </a:p>
        </p:txBody>
      </p:sp>
      <p:sp>
        <p:nvSpPr>
          <p:cNvPr id="2" name="Slide Number Placeholder 1">
            <a:extLst>
              <a:ext uri="{FF2B5EF4-FFF2-40B4-BE49-F238E27FC236}">
                <a16:creationId xmlns:a16="http://schemas.microsoft.com/office/drawing/2014/main" id="{6E8BB166-E60E-CF13-CB78-E50570B98707}"/>
              </a:ext>
            </a:extLst>
          </p:cNvPr>
          <p:cNvSpPr>
            <a:spLocks noGrp="1"/>
          </p:cNvSpPr>
          <p:nvPr>
            <p:ph type="sldNum" sz="quarter" idx="12"/>
          </p:nvPr>
        </p:nvSpPr>
        <p:spPr/>
        <p:txBody>
          <a:bodyPr/>
          <a:lstStyle/>
          <a:p>
            <a:fld id="{EB241CD2-1E45-42A3-B213-66A034DF9A3B}" type="slidenum">
              <a:rPr lang="en-GB" smtClean="0"/>
              <a:t>234</a:t>
            </a:fld>
            <a:endParaRPr lang="en-GB" dirty="0"/>
          </a:p>
        </p:txBody>
      </p:sp>
    </p:spTree>
    <p:extLst>
      <p:ext uri="{BB962C8B-B14F-4D97-AF65-F5344CB8AC3E}">
        <p14:creationId xmlns:p14="http://schemas.microsoft.com/office/powerpoint/2010/main" val="20242832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03C2-0A28-4B0C-BE0D-EC040E5D5BEB}"/>
              </a:ext>
            </a:extLst>
          </p:cNvPr>
          <p:cNvSpPr>
            <a:spLocks noGrp="1"/>
          </p:cNvSpPr>
          <p:nvPr>
            <p:ph type="title"/>
          </p:nvPr>
        </p:nvSpPr>
        <p:spPr/>
        <p:txBody>
          <a:bodyPr/>
          <a:lstStyle/>
          <a:p>
            <a:r>
              <a:rPr lang="en-029"/>
              <a:t>Projected Traffic Revenues</a:t>
            </a:r>
          </a:p>
        </p:txBody>
      </p:sp>
      <p:pic>
        <p:nvPicPr>
          <p:cNvPr id="4" name="Picture 3">
            <a:extLst>
              <a:ext uri="{FF2B5EF4-FFF2-40B4-BE49-F238E27FC236}">
                <a16:creationId xmlns:a16="http://schemas.microsoft.com/office/drawing/2014/main" id="{2CCB35D2-71B3-4031-B2BB-4CC49D4CD05C}"/>
              </a:ext>
            </a:extLst>
          </p:cNvPr>
          <p:cNvPicPr>
            <a:picLocks noChangeAspect="1"/>
          </p:cNvPicPr>
          <p:nvPr/>
        </p:nvPicPr>
        <p:blipFill>
          <a:blip r:embed="rId2"/>
          <a:stretch>
            <a:fillRect/>
          </a:stretch>
        </p:blipFill>
        <p:spPr>
          <a:xfrm>
            <a:off x="2460523" y="1072725"/>
            <a:ext cx="6922672" cy="4712550"/>
          </a:xfrm>
          <a:prstGeom prst="rect">
            <a:avLst/>
          </a:prstGeom>
        </p:spPr>
      </p:pic>
      <p:sp>
        <p:nvSpPr>
          <p:cNvPr id="5" name="Slide Number Placeholder 4">
            <a:extLst>
              <a:ext uri="{FF2B5EF4-FFF2-40B4-BE49-F238E27FC236}">
                <a16:creationId xmlns:a16="http://schemas.microsoft.com/office/drawing/2014/main" id="{0558FA9D-6E53-0A39-4FD2-9A73FF863DD4}"/>
              </a:ext>
            </a:extLst>
          </p:cNvPr>
          <p:cNvSpPr>
            <a:spLocks noGrp="1"/>
          </p:cNvSpPr>
          <p:nvPr>
            <p:ph type="sldNum" sz="quarter" idx="12"/>
          </p:nvPr>
        </p:nvSpPr>
        <p:spPr/>
        <p:txBody>
          <a:bodyPr/>
          <a:lstStyle/>
          <a:p>
            <a:fld id="{EB241CD2-1E45-42A3-B213-66A034DF9A3B}" type="slidenum">
              <a:rPr lang="en-GB" smtClean="0"/>
              <a:t>235</a:t>
            </a:fld>
            <a:endParaRPr lang="en-GB" dirty="0"/>
          </a:p>
        </p:txBody>
      </p:sp>
    </p:spTree>
    <p:extLst>
      <p:ext uri="{BB962C8B-B14F-4D97-AF65-F5344CB8AC3E}">
        <p14:creationId xmlns:p14="http://schemas.microsoft.com/office/powerpoint/2010/main" val="70841645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B4C703-6067-0015-9335-F0508DC807F3}"/>
              </a:ext>
            </a:extLst>
          </p:cNvPr>
          <p:cNvSpPr>
            <a:spLocks noGrp="1"/>
          </p:cNvSpPr>
          <p:nvPr>
            <p:ph type="title"/>
          </p:nvPr>
        </p:nvSpPr>
        <p:spPr/>
        <p:txBody>
          <a:bodyPr/>
          <a:lstStyle/>
          <a:p>
            <a:r>
              <a:rPr lang="en-US"/>
              <a:t>Eurotunnel Debt/EBITDA</a:t>
            </a:r>
          </a:p>
        </p:txBody>
      </p:sp>
      <p:pic>
        <p:nvPicPr>
          <p:cNvPr id="46083" name="Picture 4"/>
          <p:cNvPicPr>
            <a:picLocks noGrp="1" noChangeAspect="1" noChangeArrowheads="1"/>
          </p:cNvPicPr>
          <p:nvPr>
            <p:ph idx="1"/>
          </p:nvPr>
        </p:nvPicPr>
        <p:blipFill>
          <a:blip r:embed="rId2" cstate="print"/>
          <a:stretch>
            <a:fillRect/>
          </a:stretch>
        </p:blipFill>
        <p:spPr>
          <a:xfrm>
            <a:off x="5458692" y="2906566"/>
            <a:ext cx="6444759" cy="2103583"/>
          </a:xfrm>
          <a:noFill/>
        </p:spPr>
      </p:pic>
      <p:pic>
        <p:nvPicPr>
          <p:cNvPr id="46085" name="Picture 9"/>
          <p:cNvPicPr>
            <a:picLocks noGrp="1" noChangeAspect="1" noChangeArrowheads="1"/>
          </p:cNvPicPr>
          <p:nvPr>
            <p:ph sz="quarter" idx="4294967295"/>
          </p:nvPr>
        </p:nvPicPr>
        <p:blipFill>
          <a:blip r:embed="rId3" cstate="print"/>
          <a:srcRect/>
          <a:stretch>
            <a:fillRect/>
          </a:stretch>
        </p:blipFill>
        <p:spPr>
          <a:xfrm>
            <a:off x="639869" y="1987155"/>
            <a:ext cx="4714688" cy="3097083"/>
          </a:xfrm>
        </p:spPr>
      </p:pic>
      <p:sp>
        <p:nvSpPr>
          <p:cNvPr id="46084" name="Text Box 8"/>
          <p:cNvSpPr txBox="1">
            <a:spLocks noChangeArrowheads="1"/>
          </p:cNvSpPr>
          <p:nvPr/>
        </p:nvSpPr>
        <p:spPr bwMode="auto">
          <a:xfrm>
            <a:off x="6837444" y="935805"/>
            <a:ext cx="1286797" cy="1754326"/>
          </a:xfrm>
          <a:prstGeom prst="rect">
            <a:avLst/>
          </a:prstGeom>
          <a:solidFill>
            <a:srgbClr val="FFFF66"/>
          </a:solidFill>
          <a:ln w="12700">
            <a:noFill/>
            <a:miter lim="800000"/>
            <a:headEnd type="none" w="sm" len="sm"/>
            <a:tailEnd type="none" w="lg" len="lg"/>
          </a:ln>
        </p:spPr>
        <p:txBody>
          <a:bodyPr wrap="square">
            <a:spAutoFit/>
          </a:bodyPr>
          <a:lstStyle/>
          <a:p>
            <a:pPr algn="l">
              <a:spcBef>
                <a:spcPct val="50000"/>
              </a:spcBef>
            </a:pPr>
            <a:r>
              <a:rPr lang="en-US" sz="1350"/>
              <a:t>The debt to capital ratio for Eurotunnel  at financial close of 76% was in line with other projects, but it was irrelevant</a:t>
            </a:r>
          </a:p>
        </p:txBody>
      </p:sp>
      <p:sp>
        <p:nvSpPr>
          <p:cNvPr id="2" name="Slide Number Placeholder 1">
            <a:extLst>
              <a:ext uri="{FF2B5EF4-FFF2-40B4-BE49-F238E27FC236}">
                <a16:creationId xmlns:a16="http://schemas.microsoft.com/office/drawing/2014/main" id="{5AA2563F-DEE7-A08C-1A47-301D704B37F1}"/>
              </a:ext>
            </a:extLst>
          </p:cNvPr>
          <p:cNvSpPr>
            <a:spLocks noGrp="1"/>
          </p:cNvSpPr>
          <p:nvPr>
            <p:ph type="sldNum" sz="quarter" idx="12"/>
          </p:nvPr>
        </p:nvSpPr>
        <p:spPr/>
        <p:txBody>
          <a:bodyPr/>
          <a:lstStyle/>
          <a:p>
            <a:fld id="{EB241CD2-1E45-42A3-B213-66A034DF9A3B}" type="slidenum">
              <a:rPr lang="en-GB" smtClean="0"/>
              <a:t>236</a:t>
            </a:fld>
            <a:endParaRPr lang="en-GB" dirty="0"/>
          </a:p>
        </p:txBody>
      </p:sp>
    </p:spTree>
    <p:extLst>
      <p:ext uri="{BB962C8B-B14F-4D97-AF65-F5344CB8AC3E}">
        <p14:creationId xmlns:p14="http://schemas.microsoft.com/office/powerpoint/2010/main" val="51368030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normAutofit fontScale="90000"/>
          </a:bodyPr>
          <a:lstStyle/>
          <a:p>
            <a:r>
              <a:rPr lang="en-US"/>
              <a:t>Effect of Traffic Study Errors on the Financial Results of Eurotunnel</a:t>
            </a:r>
          </a:p>
        </p:txBody>
      </p:sp>
      <p:pic>
        <p:nvPicPr>
          <p:cNvPr id="69636" name="Picture 4"/>
          <p:cNvPicPr>
            <a:picLocks noGrp="1" noChangeAspect="1" noChangeArrowheads="1"/>
          </p:cNvPicPr>
          <p:nvPr>
            <p:ph idx="1"/>
          </p:nvPr>
        </p:nvPicPr>
        <p:blipFill>
          <a:blip r:embed="rId2" cstate="print"/>
          <a:stretch>
            <a:fillRect/>
          </a:stretch>
        </p:blipFill>
        <p:spPr>
          <a:xfrm>
            <a:off x="1044643" y="1594909"/>
            <a:ext cx="5051357" cy="3668182"/>
          </a:xfrm>
          <a:noFill/>
        </p:spPr>
      </p:pic>
      <p:pic>
        <p:nvPicPr>
          <p:cNvPr id="69637" name="Picture 7"/>
          <p:cNvPicPr>
            <a:picLocks noGrp="1" noChangeAspect="1" noChangeArrowheads="1"/>
          </p:cNvPicPr>
          <p:nvPr>
            <p:ph sz="quarter" idx="4294967295"/>
          </p:nvPr>
        </p:nvPicPr>
        <p:blipFill>
          <a:blip r:embed="rId3" cstate="print"/>
          <a:srcRect/>
          <a:stretch>
            <a:fillRect/>
          </a:stretch>
        </p:blipFill>
        <p:spPr>
          <a:xfrm>
            <a:off x="6446482" y="1594909"/>
            <a:ext cx="5053150" cy="3668181"/>
          </a:xfrm>
          <a:noFill/>
        </p:spPr>
      </p:pic>
      <p:sp>
        <p:nvSpPr>
          <p:cNvPr id="2" name="Slide Number Placeholder 1">
            <a:extLst>
              <a:ext uri="{FF2B5EF4-FFF2-40B4-BE49-F238E27FC236}">
                <a16:creationId xmlns:a16="http://schemas.microsoft.com/office/drawing/2014/main" id="{5BCFD3F0-737A-8E17-76D2-16C0C52838C3}"/>
              </a:ext>
            </a:extLst>
          </p:cNvPr>
          <p:cNvSpPr>
            <a:spLocks noGrp="1"/>
          </p:cNvSpPr>
          <p:nvPr>
            <p:ph type="sldNum" sz="quarter" idx="12"/>
          </p:nvPr>
        </p:nvSpPr>
        <p:spPr/>
        <p:txBody>
          <a:bodyPr/>
          <a:lstStyle/>
          <a:p>
            <a:fld id="{EB241CD2-1E45-42A3-B213-66A034DF9A3B}" type="slidenum">
              <a:rPr lang="en-GB" smtClean="0"/>
              <a:t>237</a:t>
            </a:fld>
            <a:endParaRPr lang="en-GB" dirty="0"/>
          </a:p>
        </p:txBody>
      </p:sp>
    </p:spTree>
    <p:extLst>
      <p:ext uri="{BB962C8B-B14F-4D97-AF65-F5344CB8AC3E}">
        <p14:creationId xmlns:p14="http://schemas.microsoft.com/office/powerpoint/2010/main" val="181432662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n-US"/>
              <a:t>Contrast of Eurotunnel to Public Private Partnership</a:t>
            </a:r>
          </a:p>
        </p:txBody>
      </p:sp>
      <p:pic>
        <p:nvPicPr>
          <p:cNvPr id="49155" name="Picture 3"/>
          <p:cNvPicPr>
            <a:picLocks noGrp="1" noChangeAspect="1" noChangeArrowheads="1"/>
          </p:cNvPicPr>
          <p:nvPr>
            <p:ph idx="1"/>
          </p:nvPr>
        </p:nvPicPr>
        <p:blipFill>
          <a:blip r:embed="rId2" cstate="print"/>
          <a:stretch>
            <a:fillRect/>
          </a:stretch>
        </p:blipFill>
        <p:spPr>
          <a:xfrm>
            <a:off x="785055" y="1629956"/>
            <a:ext cx="5463348" cy="4039567"/>
          </a:xfrm>
        </p:spPr>
      </p:pic>
      <p:sp>
        <p:nvSpPr>
          <p:cNvPr id="49156" name="Rectangle 4"/>
          <p:cNvSpPr>
            <a:spLocks noChangeArrowheads="1"/>
          </p:cNvSpPr>
          <p:nvPr/>
        </p:nvSpPr>
        <p:spPr bwMode="auto">
          <a:xfrm>
            <a:off x="6400801" y="1492163"/>
            <a:ext cx="4015740" cy="4039567"/>
          </a:xfrm>
          <a:prstGeom prst="rect">
            <a:avLst/>
          </a:prstGeom>
          <a:noFill/>
          <a:ln w="12700">
            <a:noFill/>
            <a:miter lim="800000"/>
            <a:headEnd type="none" w="sm" len="sm"/>
            <a:tailEnd type="none" w="lg" len="lg"/>
          </a:ln>
        </p:spPr>
        <p:txBody>
          <a:bodyPr wrap="square" anchor="ctr">
            <a:spAutoFit/>
          </a:bodyPr>
          <a:lstStyle/>
          <a:p>
            <a:pPr algn="l"/>
            <a:r>
              <a:rPr lang="en-US" altLang="zh-CN" sz="1350" dirty="0">
                <a:solidFill>
                  <a:schemeClr val="accent6">
                    <a:lumMod val="65000"/>
                    <a:lumOff val="35000"/>
                  </a:schemeClr>
                </a:solidFill>
                <a:latin typeface="Arial" panose="020B0604020202020204" pitchFamily="34" charset="0"/>
                <a:ea typeface="SimSun" pitchFamily="2" charset="-122"/>
                <a:cs typeface="Arial" panose="020B0604020202020204" pitchFamily="34" charset="0"/>
              </a:rPr>
              <a:t>Under the BOT model, the government retained ownership of the motorway while the private companies that financed construction, known as concessionaires, had the right to operate the motorway and receive profits for a defined period of time.  When a concession ended, the concessionaire would transfer operations and control back to the government.  The Toll Motorways Act of 1994 provided the legal framework for the program.  It authorized the government to grant concessions on a competitive tender basis for the construction and operation of tolled motorways.  </a:t>
            </a:r>
          </a:p>
          <a:p>
            <a:pPr algn="l"/>
            <a:endParaRPr lang="en-US" altLang="zh-CN" sz="1350" dirty="0">
              <a:solidFill>
                <a:schemeClr val="accent6">
                  <a:lumMod val="65000"/>
                  <a:lumOff val="35000"/>
                </a:schemeClr>
              </a:solidFill>
              <a:latin typeface="Arial" panose="020B0604020202020204" pitchFamily="34" charset="0"/>
              <a:ea typeface="SimSun" pitchFamily="2" charset="-122"/>
              <a:cs typeface="Arial" panose="020B0604020202020204" pitchFamily="34" charset="0"/>
            </a:endParaRPr>
          </a:p>
          <a:p>
            <a:pPr algn="l"/>
            <a:r>
              <a:rPr lang="en-US" altLang="zh-CN" sz="1350" dirty="0">
                <a:solidFill>
                  <a:schemeClr val="accent6">
                    <a:lumMod val="65000"/>
                    <a:lumOff val="35000"/>
                  </a:schemeClr>
                </a:solidFill>
                <a:latin typeface="Arial" panose="020B0604020202020204" pitchFamily="34" charset="0"/>
                <a:ea typeface="SimSun" pitchFamily="2" charset="-122"/>
                <a:cs typeface="Arial" panose="020B0604020202020204" pitchFamily="34" charset="0"/>
              </a:rPr>
              <a:t>In addition, the Act authorized the government to guarantee financing of up to 50% of the total cost of construction, create a new government agency to oversee the program, and take land for the motorways by eminent domain.</a:t>
            </a:r>
          </a:p>
        </p:txBody>
      </p:sp>
      <p:sp>
        <p:nvSpPr>
          <p:cNvPr id="2" name="Slide Number Placeholder 1">
            <a:extLst>
              <a:ext uri="{FF2B5EF4-FFF2-40B4-BE49-F238E27FC236}">
                <a16:creationId xmlns:a16="http://schemas.microsoft.com/office/drawing/2014/main" id="{97714501-CB14-57FB-930A-A3FEAD216476}"/>
              </a:ext>
            </a:extLst>
          </p:cNvPr>
          <p:cNvSpPr>
            <a:spLocks noGrp="1"/>
          </p:cNvSpPr>
          <p:nvPr>
            <p:ph type="sldNum" sz="quarter" idx="12"/>
          </p:nvPr>
        </p:nvSpPr>
        <p:spPr/>
        <p:txBody>
          <a:bodyPr/>
          <a:lstStyle/>
          <a:p>
            <a:fld id="{EB241CD2-1E45-42A3-B213-66A034DF9A3B}" type="slidenum">
              <a:rPr lang="en-GB" smtClean="0"/>
              <a:t>238</a:t>
            </a:fld>
            <a:endParaRPr lang="en-GB" dirty="0"/>
          </a:p>
        </p:txBody>
      </p:sp>
    </p:spTree>
    <p:extLst>
      <p:ext uri="{BB962C8B-B14F-4D97-AF65-F5344CB8AC3E}">
        <p14:creationId xmlns:p14="http://schemas.microsoft.com/office/powerpoint/2010/main" val="208762977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279C1-02C2-40E5-88DD-5708B39B8B0D}"/>
              </a:ext>
            </a:extLst>
          </p:cNvPr>
          <p:cNvSpPr>
            <a:spLocks noGrp="1"/>
          </p:cNvSpPr>
          <p:nvPr>
            <p:ph type="title"/>
          </p:nvPr>
        </p:nvSpPr>
        <p:spPr/>
        <p:txBody>
          <a:bodyPr/>
          <a:lstStyle/>
          <a:p>
            <a:r>
              <a:rPr lang="en-US"/>
              <a:t>Traffic Studies</a:t>
            </a:r>
          </a:p>
        </p:txBody>
      </p:sp>
      <p:sp>
        <p:nvSpPr>
          <p:cNvPr id="2" name="Content Placeholder 1">
            <a:extLst>
              <a:ext uri="{FF2B5EF4-FFF2-40B4-BE49-F238E27FC236}">
                <a16:creationId xmlns:a16="http://schemas.microsoft.com/office/drawing/2014/main" id="{14829290-CDE5-4A91-940C-D4131AC34706}"/>
              </a:ext>
            </a:extLst>
          </p:cNvPr>
          <p:cNvSpPr>
            <a:spLocks noGrp="1"/>
          </p:cNvSpPr>
          <p:nvPr>
            <p:ph idx="1"/>
          </p:nvPr>
        </p:nvSpPr>
        <p:spPr/>
        <p:txBody>
          <a:bodyPr>
            <a:normAutofit/>
          </a:bodyPr>
          <a:lstStyle/>
          <a:p>
            <a:pPr marL="177800" indent="-177800"/>
            <a:r>
              <a:rPr lang="en-US"/>
              <a:t>Many infrastructure projects depend on highly complex models that measure the number of trips on every single road in an area and then attempt to project the number of people who will use a toll road. These forecasts have turned out to widely off in many cases where the road is supposed to create economic activity.</a:t>
            </a:r>
          </a:p>
          <a:p>
            <a:pPr marL="177800" indent="-177800">
              <a:buNone/>
            </a:pPr>
            <a:endParaRPr lang="en-US" b="1"/>
          </a:p>
          <a:p>
            <a:endParaRPr lang="en-US"/>
          </a:p>
        </p:txBody>
      </p:sp>
      <p:pic>
        <p:nvPicPr>
          <p:cNvPr id="5" name="Picture 6">
            <a:extLst>
              <a:ext uri="{FF2B5EF4-FFF2-40B4-BE49-F238E27FC236}">
                <a16:creationId xmlns:a16="http://schemas.microsoft.com/office/drawing/2014/main" id="{6327CE22-1DBF-48CE-890F-DADB1E3B6413}"/>
              </a:ext>
            </a:extLst>
          </p:cNvPr>
          <p:cNvPicPr>
            <a:picLocks noChangeAspect="1" noChangeArrowheads="1"/>
          </p:cNvPicPr>
          <p:nvPr/>
        </p:nvPicPr>
        <p:blipFill>
          <a:blip r:embed="rId2" cstate="print"/>
          <a:srcRect/>
          <a:stretch>
            <a:fillRect/>
          </a:stretch>
        </p:blipFill>
        <p:spPr bwMode="auto">
          <a:xfrm>
            <a:off x="3481538" y="2512721"/>
            <a:ext cx="5228924" cy="3574990"/>
          </a:xfrm>
          <a:prstGeom prst="rect">
            <a:avLst/>
          </a:prstGeom>
          <a:noFill/>
          <a:ln w="12700">
            <a:noFill/>
            <a:miter lim="800000"/>
            <a:headEnd type="none" w="sm" len="sm"/>
            <a:tailEnd type="none" w="sm" len="sm"/>
          </a:ln>
        </p:spPr>
      </p:pic>
      <p:sp>
        <p:nvSpPr>
          <p:cNvPr id="6" name="Slide Number Placeholder 5">
            <a:extLst>
              <a:ext uri="{FF2B5EF4-FFF2-40B4-BE49-F238E27FC236}">
                <a16:creationId xmlns:a16="http://schemas.microsoft.com/office/drawing/2014/main" id="{5C8F9961-4AE7-C130-D6BE-55D410E32BBD}"/>
              </a:ext>
            </a:extLst>
          </p:cNvPr>
          <p:cNvSpPr>
            <a:spLocks noGrp="1"/>
          </p:cNvSpPr>
          <p:nvPr>
            <p:ph type="sldNum" sz="quarter" idx="12"/>
          </p:nvPr>
        </p:nvSpPr>
        <p:spPr/>
        <p:txBody>
          <a:bodyPr/>
          <a:lstStyle/>
          <a:p>
            <a:fld id="{EB241CD2-1E45-42A3-B213-66A034DF9A3B}" type="slidenum">
              <a:rPr lang="en-GB" smtClean="0"/>
              <a:t>239</a:t>
            </a:fld>
            <a:endParaRPr lang="en-GB" dirty="0"/>
          </a:p>
        </p:txBody>
      </p:sp>
    </p:spTree>
    <p:extLst>
      <p:ext uri="{BB962C8B-B14F-4D97-AF65-F5344CB8AC3E}">
        <p14:creationId xmlns:p14="http://schemas.microsoft.com/office/powerpoint/2010/main" val="1767084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5B9A-2E9F-4F73-B580-EE186BBE5C2D}"/>
              </a:ext>
            </a:extLst>
          </p:cNvPr>
          <p:cNvSpPr>
            <a:spLocks noGrp="1"/>
          </p:cNvSpPr>
          <p:nvPr>
            <p:ph type="title"/>
          </p:nvPr>
        </p:nvSpPr>
        <p:spPr/>
        <p:txBody>
          <a:bodyPr>
            <a:normAutofit/>
          </a:bodyPr>
          <a:lstStyle/>
          <a:p>
            <a:r>
              <a:rPr lang="en-US"/>
              <a:t>Definition and Importance of Capital-Intensive Investment</a:t>
            </a:r>
          </a:p>
        </p:txBody>
      </p:sp>
      <p:sp>
        <p:nvSpPr>
          <p:cNvPr id="3" name="Content Placeholder 2">
            <a:extLst>
              <a:ext uri="{FF2B5EF4-FFF2-40B4-BE49-F238E27FC236}">
                <a16:creationId xmlns:a16="http://schemas.microsoft.com/office/drawing/2014/main" id="{7CB46082-B723-B95F-D493-677F73161C8E}"/>
              </a:ext>
            </a:extLst>
          </p:cNvPr>
          <p:cNvSpPr>
            <a:spLocks noGrp="1"/>
          </p:cNvSpPr>
          <p:nvPr>
            <p:ph idx="1"/>
          </p:nvPr>
        </p:nvSpPr>
        <p:spPr>
          <a:xfrm>
            <a:off x="406400" y="1209675"/>
            <a:ext cx="4685553" cy="4693104"/>
          </a:xfrm>
        </p:spPr>
        <p:txBody>
          <a:bodyPr>
            <a:normAutofit fontScale="92500" lnSpcReduction="20000"/>
          </a:bodyPr>
          <a:lstStyle/>
          <a:p>
            <a:pPr algn="l"/>
            <a:r>
              <a:rPr lang="en-US" dirty="0"/>
              <a:t>Any investment and operating costs, investment and life</a:t>
            </a:r>
          </a:p>
          <a:p>
            <a:r>
              <a:rPr lang="en-US" dirty="0"/>
              <a:t>Street Vendor</a:t>
            </a:r>
          </a:p>
          <a:p>
            <a:pPr lvl="1"/>
            <a:r>
              <a:rPr lang="en-US" dirty="0"/>
              <a:t>Asset is truck and inventory</a:t>
            </a:r>
          </a:p>
          <a:p>
            <a:pPr lvl="1"/>
            <a:r>
              <a:rPr lang="en-US" dirty="0"/>
              <a:t>High operating expense</a:t>
            </a:r>
          </a:p>
          <a:p>
            <a:pPr lvl="1"/>
            <a:r>
              <a:rPr lang="en-US" dirty="0"/>
              <a:t>Most revenue covers costs of sales and labor</a:t>
            </a:r>
          </a:p>
          <a:p>
            <a:pPr lvl="1" algn="l"/>
            <a:r>
              <a:rPr lang="en-US" dirty="0"/>
              <a:t>Most revenues for operating expense and not the truck</a:t>
            </a:r>
          </a:p>
          <a:p>
            <a:pPr lvl="1" algn="l"/>
            <a:r>
              <a:rPr lang="en-US" dirty="0"/>
              <a:t>Truck has relatively short life</a:t>
            </a:r>
          </a:p>
          <a:p>
            <a:pPr lvl="1" algn="l"/>
            <a:r>
              <a:rPr lang="en-US" dirty="0"/>
              <a:t>Assets to Revenues a little more than 1.0</a:t>
            </a:r>
          </a:p>
          <a:p>
            <a:pPr algn="l"/>
            <a:r>
              <a:rPr lang="en-US" dirty="0"/>
              <a:t>Railway</a:t>
            </a:r>
          </a:p>
          <a:p>
            <a:pPr lvl="1" algn="l"/>
            <a:r>
              <a:rPr lang="en-US" dirty="0"/>
              <a:t>Assets high relative to the operating expense</a:t>
            </a:r>
          </a:p>
          <a:p>
            <a:pPr lvl="1" algn="l"/>
            <a:r>
              <a:rPr lang="en-US" dirty="0"/>
              <a:t>Assets last a long time</a:t>
            </a:r>
          </a:p>
          <a:p>
            <a:pPr lvl="1" algn="l"/>
            <a:r>
              <a:rPr lang="en-US" dirty="0"/>
              <a:t>Revenues spread over long period</a:t>
            </a:r>
          </a:p>
          <a:p>
            <a:pPr lvl="1" algn="l"/>
            <a:r>
              <a:rPr lang="en-US" dirty="0"/>
              <a:t>Assets many times the value of revenues</a:t>
            </a:r>
          </a:p>
          <a:p>
            <a:pPr lvl="1"/>
            <a:endParaRPr lang="en-US" dirty="0"/>
          </a:p>
        </p:txBody>
      </p:sp>
      <p:pic>
        <p:nvPicPr>
          <p:cNvPr id="4" name="Picture 3">
            <a:extLst>
              <a:ext uri="{FF2B5EF4-FFF2-40B4-BE49-F238E27FC236}">
                <a16:creationId xmlns:a16="http://schemas.microsoft.com/office/drawing/2014/main" id="{097FBCFF-A5D4-45E1-4992-8936F28E1635}"/>
              </a:ext>
            </a:extLst>
          </p:cNvPr>
          <p:cNvPicPr>
            <a:picLocks noChangeAspect="1"/>
          </p:cNvPicPr>
          <p:nvPr/>
        </p:nvPicPr>
        <p:blipFill>
          <a:blip r:embed="rId2"/>
          <a:stretch>
            <a:fillRect/>
          </a:stretch>
        </p:blipFill>
        <p:spPr>
          <a:xfrm>
            <a:off x="5256538" y="2461413"/>
            <a:ext cx="4559815" cy="3568383"/>
          </a:xfrm>
          <a:prstGeom prst="rect">
            <a:avLst/>
          </a:prstGeom>
        </p:spPr>
      </p:pic>
      <p:pic>
        <p:nvPicPr>
          <p:cNvPr id="6" name="Picture 5">
            <a:extLst>
              <a:ext uri="{FF2B5EF4-FFF2-40B4-BE49-F238E27FC236}">
                <a16:creationId xmlns:a16="http://schemas.microsoft.com/office/drawing/2014/main" id="{C38A03DB-8870-FE72-C742-A338501A4A76}"/>
              </a:ext>
            </a:extLst>
          </p:cNvPr>
          <p:cNvPicPr>
            <a:picLocks noChangeAspect="1"/>
          </p:cNvPicPr>
          <p:nvPr/>
        </p:nvPicPr>
        <p:blipFill>
          <a:blip r:embed="rId3"/>
          <a:stretch>
            <a:fillRect/>
          </a:stretch>
        </p:blipFill>
        <p:spPr>
          <a:xfrm>
            <a:off x="5501895" y="1027179"/>
            <a:ext cx="1974221" cy="1337039"/>
          </a:xfrm>
          <a:prstGeom prst="rect">
            <a:avLst/>
          </a:prstGeom>
        </p:spPr>
      </p:pic>
      <p:pic>
        <p:nvPicPr>
          <p:cNvPr id="8" name="Picture 7">
            <a:extLst>
              <a:ext uri="{FF2B5EF4-FFF2-40B4-BE49-F238E27FC236}">
                <a16:creationId xmlns:a16="http://schemas.microsoft.com/office/drawing/2014/main" id="{8421B29A-78F3-4559-D94F-51D1D74DC19A}"/>
              </a:ext>
            </a:extLst>
          </p:cNvPr>
          <p:cNvPicPr>
            <a:picLocks noChangeAspect="1"/>
          </p:cNvPicPr>
          <p:nvPr/>
        </p:nvPicPr>
        <p:blipFill>
          <a:blip r:embed="rId4"/>
          <a:stretch>
            <a:fillRect/>
          </a:stretch>
        </p:blipFill>
        <p:spPr>
          <a:xfrm>
            <a:off x="7886059" y="954445"/>
            <a:ext cx="1866996" cy="1409773"/>
          </a:xfrm>
          <a:prstGeom prst="rect">
            <a:avLst/>
          </a:prstGeom>
        </p:spPr>
      </p:pic>
      <p:sp>
        <p:nvSpPr>
          <p:cNvPr id="5" name="Slide Number Placeholder 4">
            <a:extLst>
              <a:ext uri="{FF2B5EF4-FFF2-40B4-BE49-F238E27FC236}">
                <a16:creationId xmlns:a16="http://schemas.microsoft.com/office/drawing/2014/main" id="{E5DAF7B9-8BEA-CB3B-8E95-70490E3C75E0}"/>
              </a:ext>
            </a:extLst>
          </p:cNvPr>
          <p:cNvSpPr>
            <a:spLocks noGrp="1"/>
          </p:cNvSpPr>
          <p:nvPr>
            <p:ph type="sldNum" sz="quarter" idx="12"/>
          </p:nvPr>
        </p:nvSpPr>
        <p:spPr/>
        <p:txBody>
          <a:bodyPr/>
          <a:lstStyle/>
          <a:p>
            <a:fld id="{EB241CD2-1E45-42A3-B213-66A034DF9A3B}" type="slidenum">
              <a:rPr lang="en-GB" smtClean="0"/>
              <a:t>24</a:t>
            </a:fld>
            <a:endParaRPr lang="en-GB" dirty="0"/>
          </a:p>
        </p:txBody>
      </p:sp>
    </p:spTree>
    <p:extLst>
      <p:ext uri="{BB962C8B-B14F-4D97-AF65-F5344CB8AC3E}">
        <p14:creationId xmlns:p14="http://schemas.microsoft.com/office/powerpoint/2010/main" val="39301384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A35F-BA7F-40F4-968A-0AB19B4129C9}"/>
              </a:ext>
            </a:extLst>
          </p:cNvPr>
          <p:cNvSpPr>
            <a:spLocks noGrp="1"/>
          </p:cNvSpPr>
          <p:nvPr>
            <p:ph type="title"/>
          </p:nvPr>
        </p:nvSpPr>
        <p:spPr/>
        <p:txBody>
          <a:bodyPr>
            <a:normAutofit fontScale="90000"/>
          </a:bodyPr>
          <a:lstStyle/>
          <a:p>
            <a:r>
              <a:rPr lang="en-US"/>
              <a:t>Illustration of Government Comparator versus PPP procurement</a:t>
            </a:r>
          </a:p>
        </p:txBody>
      </p:sp>
      <p:pic>
        <p:nvPicPr>
          <p:cNvPr id="6" name="Content Placeholder 5">
            <a:extLst>
              <a:ext uri="{FF2B5EF4-FFF2-40B4-BE49-F238E27FC236}">
                <a16:creationId xmlns:a16="http://schemas.microsoft.com/office/drawing/2014/main" id="{7ECF4E18-B93C-4849-AD84-CE63BBCB9A7B}"/>
              </a:ext>
            </a:extLst>
          </p:cNvPr>
          <p:cNvPicPr>
            <a:picLocks noGrp="1" noChangeAspect="1"/>
          </p:cNvPicPr>
          <p:nvPr>
            <p:ph idx="1"/>
          </p:nvPr>
        </p:nvPicPr>
        <p:blipFill>
          <a:blip r:embed="rId2"/>
          <a:stretch>
            <a:fillRect/>
          </a:stretch>
        </p:blipFill>
        <p:spPr>
          <a:xfrm>
            <a:off x="956075" y="1504951"/>
            <a:ext cx="5139928" cy="3426620"/>
          </a:xfrm>
        </p:spPr>
      </p:pic>
      <p:pic>
        <p:nvPicPr>
          <p:cNvPr id="5" name="Content Placeholder 5">
            <a:extLst>
              <a:ext uri="{FF2B5EF4-FFF2-40B4-BE49-F238E27FC236}">
                <a16:creationId xmlns:a16="http://schemas.microsoft.com/office/drawing/2014/main" id="{742CEAAA-51EA-4F86-A793-EE363D91E5D8}"/>
              </a:ext>
            </a:extLst>
          </p:cNvPr>
          <p:cNvPicPr>
            <a:picLocks noChangeAspect="1"/>
          </p:cNvPicPr>
          <p:nvPr/>
        </p:nvPicPr>
        <p:blipFill>
          <a:blip r:embed="rId3"/>
          <a:stretch>
            <a:fillRect/>
          </a:stretch>
        </p:blipFill>
        <p:spPr>
          <a:xfrm>
            <a:off x="6410193" y="1519776"/>
            <a:ext cx="4972181" cy="3389413"/>
          </a:xfrm>
          <a:prstGeom prst="rect">
            <a:avLst/>
          </a:prstGeom>
        </p:spPr>
      </p:pic>
      <p:sp>
        <p:nvSpPr>
          <p:cNvPr id="3" name="Slide Number Placeholder 2">
            <a:extLst>
              <a:ext uri="{FF2B5EF4-FFF2-40B4-BE49-F238E27FC236}">
                <a16:creationId xmlns:a16="http://schemas.microsoft.com/office/drawing/2014/main" id="{CD14BD35-CE54-F38E-0232-F9EFC704774F}"/>
              </a:ext>
            </a:extLst>
          </p:cNvPr>
          <p:cNvSpPr>
            <a:spLocks noGrp="1"/>
          </p:cNvSpPr>
          <p:nvPr>
            <p:ph type="sldNum" sz="quarter" idx="12"/>
          </p:nvPr>
        </p:nvSpPr>
        <p:spPr/>
        <p:txBody>
          <a:bodyPr/>
          <a:lstStyle/>
          <a:p>
            <a:fld id="{EB241CD2-1E45-42A3-B213-66A034DF9A3B}" type="slidenum">
              <a:rPr lang="en-GB" smtClean="0"/>
              <a:t>240</a:t>
            </a:fld>
            <a:endParaRPr lang="en-GB" dirty="0"/>
          </a:p>
        </p:txBody>
      </p:sp>
    </p:spTree>
    <p:extLst>
      <p:ext uri="{BB962C8B-B14F-4D97-AF65-F5344CB8AC3E}">
        <p14:creationId xmlns:p14="http://schemas.microsoft.com/office/powerpoint/2010/main" val="44677103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21AB-876B-3D24-0609-248E8A8E563A}"/>
              </a:ext>
            </a:extLst>
          </p:cNvPr>
          <p:cNvSpPr>
            <a:spLocks noGrp="1"/>
          </p:cNvSpPr>
          <p:nvPr>
            <p:ph type="title"/>
          </p:nvPr>
        </p:nvSpPr>
        <p:spPr/>
        <p:txBody>
          <a:bodyPr>
            <a:normAutofit fontScale="90000"/>
          </a:bodyPr>
          <a:lstStyle/>
          <a:p>
            <a:r>
              <a:rPr lang="en-US"/>
              <a:t>What Happens when Project Finance is Used but The Pillars are Violated</a:t>
            </a:r>
          </a:p>
        </p:txBody>
      </p:sp>
      <p:sp>
        <p:nvSpPr>
          <p:cNvPr id="3" name="Content Placeholder 2">
            <a:extLst>
              <a:ext uri="{FF2B5EF4-FFF2-40B4-BE49-F238E27FC236}">
                <a16:creationId xmlns:a16="http://schemas.microsoft.com/office/drawing/2014/main" id="{0F56362F-85D7-DB34-7A87-F5D7A0C95075}"/>
              </a:ext>
            </a:extLst>
          </p:cNvPr>
          <p:cNvSpPr>
            <a:spLocks noGrp="1"/>
          </p:cNvSpPr>
          <p:nvPr>
            <p:ph idx="1"/>
          </p:nvPr>
        </p:nvSpPr>
        <p:spPr/>
        <p:txBody>
          <a:bodyPr>
            <a:normAutofit/>
          </a:bodyPr>
          <a:lstStyle/>
          <a:p>
            <a:r>
              <a:rPr lang="en-US" sz="1800"/>
              <a:t>Cases of where the returns to private investors are much higher than the cost of capital because bidding has not been applied or not been structured well.</a:t>
            </a:r>
          </a:p>
          <a:p>
            <a:pPr lvl="1"/>
            <a:r>
              <a:rPr lang="en-US" sz="1600"/>
              <a:t>Spanish Feed-in Tariffs, Petrozuata Case, U.S. Renewables, Dahbol Case, African Solar Cases</a:t>
            </a:r>
          </a:p>
          <a:p>
            <a:r>
              <a:rPr lang="en-US" sz="1800"/>
              <a:t>Cases where contracts were not structured to provide good incentives to operate efficiently.</a:t>
            </a:r>
          </a:p>
          <a:p>
            <a:pPr lvl="1"/>
            <a:r>
              <a:rPr lang="en-US" sz="1600"/>
              <a:t>Eurotunnel and toll-roads with traffic risk, Dabhol out of order dispatch, battery contracts without adjustments for number of cycles, Philippines and Ghana single buyer, private prisons</a:t>
            </a:r>
          </a:p>
          <a:p>
            <a:r>
              <a:rPr lang="en-US" sz="1800"/>
              <a:t>Cases where debt verification were not performed well and projects defaulted</a:t>
            </a:r>
          </a:p>
          <a:p>
            <a:pPr lvl="1"/>
            <a:r>
              <a:rPr lang="en-US" sz="1600"/>
              <a:t>Merchant electricity plant cases, Errors in traffic risk evaluation, </a:t>
            </a:r>
          </a:p>
          <a:p>
            <a:r>
              <a:rPr lang="en-US" sz="1800"/>
              <a:t>Cases where externalities not considered</a:t>
            </a:r>
          </a:p>
          <a:p>
            <a:pPr lvl="1"/>
            <a:r>
              <a:rPr lang="en-US" sz="1600"/>
              <a:t>Train traffic versus air traffic, promotion of roads, Electricity Infrastructure in Nigeria, Coal Plants in Malysia and Vietnam </a:t>
            </a:r>
          </a:p>
        </p:txBody>
      </p:sp>
      <p:sp>
        <p:nvSpPr>
          <p:cNvPr id="5" name="Slide Number Placeholder 4">
            <a:extLst>
              <a:ext uri="{FF2B5EF4-FFF2-40B4-BE49-F238E27FC236}">
                <a16:creationId xmlns:a16="http://schemas.microsoft.com/office/drawing/2014/main" id="{62102822-8C40-1270-A4FE-23EA92BA260E}"/>
              </a:ext>
            </a:extLst>
          </p:cNvPr>
          <p:cNvSpPr>
            <a:spLocks noGrp="1"/>
          </p:cNvSpPr>
          <p:nvPr>
            <p:ph type="sldNum" sz="quarter" idx="12"/>
          </p:nvPr>
        </p:nvSpPr>
        <p:spPr/>
        <p:txBody>
          <a:bodyPr/>
          <a:lstStyle/>
          <a:p>
            <a:fld id="{EB241CD2-1E45-42A3-B213-66A034DF9A3B}" type="slidenum">
              <a:rPr lang="en-GB" smtClean="0"/>
              <a:t>241</a:t>
            </a:fld>
            <a:endParaRPr lang="en-GB" dirty="0"/>
          </a:p>
        </p:txBody>
      </p:sp>
    </p:spTree>
    <p:extLst>
      <p:ext uri="{BB962C8B-B14F-4D97-AF65-F5344CB8AC3E}">
        <p14:creationId xmlns:p14="http://schemas.microsoft.com/office/powerpoint/2010/main" val="3762983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102E-DCD0-E3D8-8C57-D151E06B5401}"/>
              </a:ext>
            </a:extLst>
          </p:cNvPr>
          <p:cNvSpPr>
            <a:spLocks noGrp="1"/>
          </p:cNvSpPr>
          <p:nvPr>
            <p:ph type="title"/>
          </p:nvPr>
        </p:nvSpPr>
        <p:spPr/>
        <p:txBody>
          <a:bodyPr>
            <a:normAutofit fontScale="90000"/>
          </a:bodyPr>
          <a:lstStyle/>
          <a:p>
            <a:r>
              <a:rPr lang="en-US"/>
              <a:t>Why is Capital Intensity an Important Concept for Our Project Finance Course</a:t>
            </a:r>
          </a:p>
        </p:txBody>
      </p:sp>
      <p:sp>
        <p:nvSpPr>
          <p:cNvPr id="3" name="Content Placeholder 2">
            <a:extLst>
              <a:ext uri="{FF2B5EF4-FFF2-40B4-BE49-F238E27FC236}">
                <a16:creationId xmlns:a16="http://schemas.microsoft.com/office/drawing/2014/main" id="{D84D5BF3-17E8-BDB3-A01F-08FA586E067E}"/>
              </a:ext>
            </a:extLst>
          </p:cNvPr>
          <p:cNvSpPr>
            <a:spLocks noGrp="1"/>
          </p:cNvSpPr>
          <p:nvPr>
            <p:ph idx="1"/>
          </p:nvPr>
        </p:nvSpPr>
        <p:spPr/>
        <p:txBody>
          <a:bodyPr>
            <a:normAutofit fontScale="92500" lnSpcReduction="20000"/>
          </a:bodyPr>
          <a:lstStyle/>
          <a:p>
            <a:r>
              <a:rPr lang="en-US"/>
              <a:t>Basic Equations</a:t>
            </a:r>
          </a:p>
          <a:p>
            <a:pPr lvl="1"/>
            <a:r>
              <a:rPr lang="en-US"/>
              <a:t>Asset Cost x Return on Investment = Operating Income</a:t>
            </a:r>
          </a:p>
          <a:p>
            <a:pPr lvl="1"/>
            <a:r>
              <a:rPr lang="en-US"/>
              <a:t>Operating Income = Revenues – Operating Expenses</a:t>
            </a:r>
          </a:p>
          <a:p>
            <a:pPr lvl="1"/>
            <a:r>
              <a:rPr lang="en-US"/>
              <a:t>Revenues = Operating Income + Operating Expense</a:t>
            </a:r>
          </a:p>
          <a:p>
            <a:pPr lvl="1"/>
            <a:r>
              <a:rPr lang="en-US"/>
              <a:t>Price = Revenues/Quantity</a:t>
            </a:r>
          </a:p>
          <a:p>
            <a:r>
              <a:rPr lang="en-US"/>
              <a:t>Non-Capital Intensive</a:t>
            </a:r>
          </a:p>
          <a:p>
            <a:pPr lvl="1"/>
            <a:r>
              <a:rPr lang="en-US"/>
              <a:t>Most of Revenue is Operating Expense</a:t>
            </a:r>
          </a:p>
          <a:p>
            <a:pPr lvl="1"/>
            <a:r>
              <a:rPr lang="en-US"/>
              <a:t>Assets Small for Relative to Operating Expense</a:t>
            </a:r>
          </a:p>
          <a:p>
            <a:pPr lvl="1"/>
            <a:r>
              <a:rPr lang="en-US"/>
              <a:t>Price not very sensitive to Return on Investment</a:t>
            </a:r>
          </a:p>
          <a:p>
            <a:r>
              <a:rPr lang="en-US"/>
              <a:t>Capital Intensive</a:t>
            </a:r>
          </a:p>
          <a:p>
            <a:pPr lvl="1"/>
            <a:r>
              <a:rPr lang="en-US"/>
              <a:t>Most of Revenue is Asset Return</a:t>
            </a:r>
          </a:p>
          <a:p>
            <a:pPr lvl="1"/>
            <a:r>
              <a:rPr lang="en-US"/>
              <a:t>Long-life Means Assets Have Lower Depreciation and Revenues are Low Relative to Assets</a:t>
            </a:r>
          </a:p>
          <a:p>
            <a:pPr lvl="1"/>
            <a:r>
              <a:rPr lang="en-US"/>
              <a:t>Asset Cost (Capital Expenditure) High for Relative to Operating Expense</a:t>
            </a:r>
          </a:p>
          <a:p>
            <a:pPr lvl="1"/>
            <a:r>
              <a:rPr lang="en-US"/>
              <a:t>Price sensitive to Return on Investment</a:t>
            </a:r>
          </a:p>
          <a:p>
            <a:r>
              <a:rPr lang="en-US"/>
              <a:t>For Public Investment</a:t>
            </a:r>
          </a:p>
          <a:p>
            <a:pPr lvl="1"/>
            <a:r>
              <a:rPr lang="en-US"/>
              <a:t>Important to Obtain Low Return driven by low cost of capital </a:t>
            </a:r>
          </a:p>
          <a:p>
            <a:pPr lvl="1"/>
            <a:r>
              <a:rPr lang="en-US"/>
              <a:t>Important to Build High Quality Assets with Reasonable Cost</a:t>
            </a:r>
          </a:p>
        </p:txBody>
      </p:sp>
      <p:sp>
        <p:nvSpPr>
          <p:cNvPr id="4" name="Slide Number Placeholder 3">
            <a:extLst>
              <a:ext uri="{FF2B5EF4-FFF2-40B4-BE49-F238E27FC236}">
                <a16:creationId xmlns:a16="http://schemas.microsoft.com/office/drawing/2014/main" id="{723BAB70-6C1F-F1F2-154C-35A1E723878F}"/>
              </a:ext>
            </a:extLst>
          </p:cNvPr>
          <p:cNvSpPr>
            <a:spLocks noGrp="1"/>
          </p:cNvSpPr>
          <p:nvPr>
            <p:ph type="sldNum" sz="quarter" idx="12"/>
          </p:nvPr>
        </p:nvSpPr>
        <p:spPr/>
        <p:txBody>
          <a:bodyPr/>
          <a:lstStyle/>
          <a:p>
            <a:fld id="{EB241CD2-1E45-42A3-B213-66A034DF9A3B}" type="slidenum">
              <a:rPr lang="en-GB" smtClean="0"/>
              <a:t>25</a:t>
            </a:fld>
            <a:endParaRPr lang="en-GB" dirty="0"/>
          </a:p>
        </p:txBody>
      </p:sp>
    </p:spTree>
    <p:extLst>
      <p:ext uri="{BB962C8B-B14F-4D97-AF65-F5344CB8AC3E}">
        <p14:creationId xmlns:p14="http://schemas.microsoft.com/office/powerpoint/2010/main" val="1281514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a:t>Capital Intensity – Refinery versus Roof-top Solar and Importance of Financing</a:t>
            </a:r>
          </a:p>
        </p:txBody>
      </p:sp>
      <p:pic>
        <p:nvPicPr>
          <p:cNvPr id="10" name="Picture 9">
            <a:extLst>
              <a:ext uri="{FF2B5EF4-FFF2-40B4-BE49-F238E27FC236}">
                <a16:creationId xmlns:a16="http://schemas.microsoft.com/office/drawing/2014/main" id="{88C74391-2B1B-D6FE-9BCE-D40315C25551}"/>
              </a:ext>
            </a:extLst>
          </p:cNvPr>
          <p:cNvPicPr>
            <a:picLocks noChangeAspect="1"/>
          </p:cNvPicPr>
          <p:nvPr/>
        </p:nvPicPr>
        <p:blipFill>
          <a:blip r:embed="rId2"/>
          <a:stretch>
            <a:fillRect/>
          </a:stretch>
        </p:blipFill>
        <p:spPr>
          <a:xfrm>
            <a:off x="871243" y="1562100"/>
            <a:ext cx="4967727" cy="3119439"/>
          </a:xfrm>
          <a:prstGeom prst="rect">
            <a:avLst/>
          </a:prstGeom>
        </p:spPr>
      </p:pic>
      <p:pic>
        <p:nvPicPr>
          <p:cNvPr id="12" name="Picture 11">
            <a:extLst>
              <a:ext uri="{FF2B5EF4-FFF2-40B4-BE49-F238E27FC236}">
                <a16:creationId xmlns:a16="http://schemas.microsoft.com/office/drawing/2014/main" id="{A907A619-2999-0EC9-9262-F2817B7C8270}"/>
              </a:ext>
            </a:extLst>
          </p:cNvPr>
          <p:cNvPicPr>
            <a:picLocks noChangeAspect="1"/>
          </p:cNvPicPr>
          <p:nvPr/>
        </p:nvPicPr>
        <p:blipFill>
          <a:blip r:embed="rId3"/>
          <a:stretch>
            <a:fillRect/>
          </a:stretch>
        </p:blipFill>
        <p:spPr>
          <a:xfrm>
            <a:off x="6172201" y="1562100"/>
            <a:ext cx="4797596" cy="3174881"/>
          </a:xfrm>
          <a:prstGeom prst="rect">
            <a:avLst/>
          </a:prstGeom>
        </p:spPr>
      </p:pic>
      <p:sp>
        <p:nvSpPr>
          <p:cNvPr id="3" name="TextBox 2">
            <a:extLst>
              <a:ext uri="{FF2B5EF4-FFF2-40B4-BE49-F238E27FC236}">
                <a16:creationId xmlns:a16="http://schemas.microsoft.com/office/drawing/2014/main" id="{D237ABB0-7935-4EF8-43BF-735FB819B915}"/>
              </a:ext>
            </a:extLst>
          </p:cNvPr>
          <p:cNvSpPr txBox="1"/>
          <p:nvPr/>
        </p:nvSpPr>
        <p:spPr>
          <a:xfrm>
            <a:off x="2682949" y="5135527"/>
            <a:ext cx="5560828" cy="646331"/>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Which is more capital-intensive and which is more sensitive to the cost of capital</a:t>
            </a:r>
          </a:p>
        </p:txBody>
      </p:sp>
      <p:sp>
        <p:nvSpPr>
          <p:cNvPr id="4" name="Slide Number Placeholder 3">
            <a:extLst>
              <a:ext uri="{FF2B5EF4-FFF2-40B4-BE49-F238E27FC236}">
                <a16:creationId xmlns:a16="http://schemas.microsoft.com/office/drawing/2014/main" id="{11300491-BE5D-4EC3-8AA4-A1561D72FEE8}"/>
              </a:ext>
            </a:extLst>
          </p:cNvPr>
          <p:cNvSpPr>
            <a:spLocks noGrp="1"/>
          </p:cNvSpPr>
          <p:nvPr>
            <p:ph type="sldNum" sz="quarter" idx="12"/>
          </p:nvPr>
        </p:nvSpPr>
        <p:spPr/>
        <p:txBody>
          <a:bodyPr/>
          <a:lstStyle/>
          <a:p>
            <a:fld id="{EB241CD2-1E45-42A3-B213-66A034DF9A3B}" type="slidenum">
              <a:rPr lang="en-GB" smtClean="0"/>
              <a:t>26</a:t>
            </a:fld>
            <a:endParaRPr lang="en-GB" dirty="0"/>
          </a:p>
        </p:txBody>
      </p:sp>
    </p:spTree>
    <p:extLst>
      <p:ext uri="{BB962C8B-B14F-4D97-AF65-F5344CB8AC3E}">
        <p14:creationId xmlns:p14="http://schemas.microsoft.com/office/powerpoint/2010/main" val="3565949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a:bodyPr>
          <a:lstStyle/>
          <a:p>
            <a:r>
              <a:rPr lang="en-US"/>
              <a:t>Capital Intensity – Hydro versus Natural Gas</a:t>
            </a:r>
          </a:p>
        </p:txBody>
      </p:sp>
      <p:pic>
        <p:nvPicPr>
          <p:cNvPr id="7" name="Picture 6">
            <a:extLst>
              <a:ext uri="{FF2B5EF4-FFF2-40B4-BE49-F238E27FC236}">
                <a16:creationId xmlns:a16="http://schemas.microsoft.com/office/drawing/2014/main" id="{AB8D0D84-4439-B0D5-5150-6FC9BD00AB02}"/>
              </a:ext>
            </a:extLst>
          </p:cNvPr>
          <p:cNvPicPr>
            <a:picLocks noChangeAspect="1"/>
          </p:cNvPicPr>
          <p:nvPr/>
        </p:nvPicPr>
        <p:blipFill>
          <a:blip r:embed="rId2"/>
          <a:stretch>
            <a:fillRect/>
          </a:stretch>
        </p:blipFill>
        <p:spPr>
          <a:xfrm>
            <a:off x="1189182" y="1857375"/>
            <a:ext cx="4484419" cy="2989612"/>
          </a:xfrm>
          <a:prstGeom prst="rect">
            <a:avLst/>
          </a:prstGeom>
        </p:spPr>
      </p:pic>
      <p:pic>
        <p:nvPicPr>
          <p:cNvPr id="17" name="Picture 16">
            <a:extLst>
              <a:ext uri="{FF2B5EF4-FFF2-40B4-BE49-F238E27FC236}">
                <a16:creationId xmlns:a16="http://schemas.microsoft.com/office/drawing/2014/main" id="{7C4C0ACC-3284-EC80-97C8-7CBA5E34C61F}"/>
              </a:ext>
            </a:extLst>
          </p:cNvPr>
          <p:cNvPicPr>
            <a:picLocks noChangeAspect="1"/>
          </p:cNvPicPr>
          <p:nvPr/>
        </p:nvPicPr>
        <p:blipFill>
          <a:blip r:embed="rId3"/>
          <a:stretch>
            <a:fillRect/>
          </a:stretch>
        </p:blipFill>
        <p:spPr>
          <a:xfrm>
            <a:off x="6192631" y="1857376"/>
            <a:ext cx="4557646" cy="2991340"/>
          </a:xfrm>
          <a:prstGeom prst="rect">
            <a:avLst/>
          </a:prstGeom>
        </p:spPr>
      </p:pic>
      <p:sp>
        <p:nvSpPr>
          <p:cNvPr id="3" name="TextBox 2">
            <a:extLst>
              <a:ext uri="{FF2B5EF4-FFF2-40B4-BE49-F238E27FC236}">
                <a16:creationId xmlns:a16="http://schemas.microsoft.com/office/drawing/2014/main" id="{196F08E1-6398-0668-9012-5FF459AB88FA}"/>
              </a:ext>
            </a:extLst>
          </p:cNvPr>
          <p:cNvSpPr txBox="1"/>
          <p:nvPr/>
        </p:nvSpPr>
        <p:spPr>
          <a:xfrm>
            <a:off x="2682949" y="5135527"/>
            <a:ext cx="5560828" cy="646331"/>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Which is more capital-intensive and which is more sensitive to the cost of capital</a:t>
            </a:r>
          </a:p>
        </p:txBody>
      </p:sp>
      <p:sp>
        <p:nvSpPr>
          <p:cNvPr id="5" name="Slide Number Placeholder 4">
            <a:extLst>
              <a:ext uri="{FF2B5EF4-FFF2-40B4-BE49-F238E27FC236}">
                <a16:creationId xmlns:a16="http://schemas.microsoft.com/office/drawing/2014/main" id="{9D091B8E-876C-4AC7-5543-24F63E49B071}"/>
              </a:ext>
            </a:extLst>
          </p:cNvPr>
          <p:cNvSpPr>
            <a:spLocks noGrp="1"/>
          </p:cNvSpPr>
          <p:nvPr>
            <p:ph type="sldNum" sz="quarter" idx="12"/>
          </p:nvPr>
        </p:nvSpPr>
        <p:spPr/>
        <p:txBody>
          <a:bodyPr/>
          <a:lstStyle/>
          <a:p>
            <a:fld id="{EB241CD2-1E45-42A3-B213-66A034DF9A3B}" type="slidenum">
              <a:rPr lang="en-GB" smtClean="0"/>
              <a:t>27</a:t>
            </a:fld>
            <a:endParaRPr lang="en-GB" dirty="0"/>
          </a:p>
        </p:txBody>
      </p:sp>
    </p:spTree>
    <p:extLst>
      <p:ext uri="{BB962C8B-B14F-4D97-AF65-F5344CB8AC3E}">
        <p14:creationId xmlns:p14="http://schemas.microsoft.com/office/powerpoint/2010/main" val="238151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a:bodyPr>
          <a:lstStyle/>
          <a:p>
            <a:r>
              <a:rPr lang="en-US"/>
              <a:t>Capital Intensity – Energy Efficient House and Food Store</a:t>
            </a:r>
          </a:p>
        </p:txBody>
      </p:sp>
      <p:pic>
        <p:nvPicPr>
          <p:cNvPr id="8" name="Picture 7">
            <a:extLst>
              <a:ext uri="{FF2B5EF4-FFF2-40B4-BE49-F238E27FC236}">
                <a16:creationId xmlns:a16="http://schemas.microsoft.com/office/drawing/2014/main" id="{203D8E4F-2328-2E53-9123-7642230DAAE5}"/>
              </a:ext>
            </a:extLst>
          </p:cNvPr>
          <p:cNvPicPr>
            <a:picLocks noChangeAspect="1"/>
          </p:cNvPicPr>
          <p:nvPr/>
        </p:nvPicPr>
        <p:blipFill>
          <a:blip r:embed="rId2"/>
          <a:stretch>
            <a:fillRect/>
          </a:stretch>
        </p:blipFill>
        <p:spPr>
          <a:xfrm>
            <a:off x="936726" y="1838325"/>
            <a:ext cx="5117586" cy="2894082"/>
          </a:xfrm>
          <a:prstGeom prst="rect">
            <a:avLst/>
          </a:prstGeom>
        </p:spPr>
      </p:pic>
      <p:pic>
        <p:nvPicPr>
          <p:cNvPr id="6" name="Picture 5">
            <a:extLst>
              <a:ext uri="{FF2B5EF4-FFF2-40B4-BE49-F238E27FC236}">
                <a16:creationId xmlns:a16="http://schemas.microsoft.com/office/drawing/2014/main" id="{5DBC7B28-1C16-6F6B-7DCA-20F7C3818567}"/>
              </a:ext>
            </a:extLst>
          </p:cNvPr>
          <p:cNvPicPr>
            <a:picLocks noChangeAspect="1"/>
          </p:cNvPicPr>
          <p:nvPr/>
        </p:nvPicPr>
        <p:blipFill>
          <a:blip r:embed="rId3"/>
          <a:stretch>
            <a:fillRect/>
          </a:stretch>
        </p:blipFill>
        <p:spPr>
          <a:xfrm>
            <a:off x="6481012" y="1838326"/>
            <a:ext cx="4865070" cy="2942210"/>
          </a:xfrm>
          <a:prstGeom prst="rect">
            <a:avLst/>
          </a:prstGeom>
        </p:spPr>
      </p:pic>
      <p:sp>
        <p:nvSpPr>
          <p:cNvPr id="5" name="TextBox 4">
            <a:extLst>
              <a:ext uri="{FF2B5EF4-FFF2-40B4-BE49-F238E27FC236}">
                <a16:creationId xmlns:a16="http://schemas.microsoft.com/office/drawing/2014/main" id="{9E82D62F-4513-FFC3-3841-A057769885DA}"/>
              </a:ext>
            </a:extLst>
          </p:cNvPr>
          <p:cNvSpPr txBox="1"/>
          <p:nvPr/>
        </p:nvSpPr>
        <p:spPr>
          <a:xfrm>
            <a:off x="2682949" y="5135527"/>
            <a:ext cx="5560828" cy="646331"/>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Which is more capital-intensive and which is more sensitive to the cost of capital</a:t>
            </a:r>
          </a:p>
        </p:txBody>
      </p:sp>
      <p:sp>
        <p:nvSpPr>
          <p:cNvPr id="7" name="Slide Number Placeholder 6">
            <a:extLst>
              <a:ext uri="{FF2B5EF4-FFF2-40B4-BE49-F238E27FC236}">
                <a16:creationId xmlns:a16="http://schemas.microsoft.com/office/drawing/2014/main" id="{DA713099-EF43-C235-A64F-1B679F9BF8D0}"/>
              </a:ext>
            </a:extLst>
          </p:cNvPr>
          <p:cNvSpPr>
            <a:spLocks noGrp="1"/>
          </p:cNvSpPr>
          <p:nvPr>
            <p:ph type="sldNum" sz="quarter" idx="12"/>
          </p:nvPr>
        </p:nvSpPr>
        <p:spPr/>
        <p:txBody>
          <a:bodyPr/>
          <a:lstStyle/>
          <a:p>
            <a:fld id="{EB241CD2-1E45-42A3-B213-66A034DF9A3B}" type="slidenum">
              <a:rPr lang="en-GB" smtClean="0"/>
              <a:t>28</a:t>
            </a:fld>
            <a:endParaRPr lang="en-GB" dirty="0"/>
          </a:p>
        </p:txBody>
      </p:sp>
    </p:spTree>
    <p:extLst>
      <p:ext uri="{BB962C8B-B14F-4D97-AF65-F5344CB8AC3E}">
        <p14:creationId xmlns:p14="http://schemas.microsoft.com/office/powerpoint/2010/main" val="3006878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F350-01AD-573A-E071-6FAA4D4170EE}"/>
              </a:ext>
            </a:extLst>
          </p:cNvPr>
          <p:cNvSpPr>
            <a:spLocks noGrp="1"/>
          </p:cNvSpPr>
          <p:nvPr>
            <p:ph type="title"/>
          </p:nvPr>
        </p:nvSpPr>
        <p:spPr/>
        <p:txBody>
          <a:bodyPr>
            <a:normAutofit fontScale="90000"/>
          </a:bodyPr>
          <a:lstStyle/>
          <a:p>
            <a:r>
              <a:rPr lang="en-US"/>
              <a:t>Which is more Capital-Intensive Electric or Internal Combustion</a:t>
            </a:r>
          </a:p>
        </p:txBody>
      </p:sp>
      <p:pic>
        <p:nvPicPr>
          <p:cNvPr id="10" name="Picture 9">
            <a:extLst>
              <a:ext uri="{FF2B5EF4-FFF2-40B4-BE49-F238E27FC236}">
                <a16:creationId xmlns:a16="http://schemas.microsoft.com/office/drawing/2014/main" id="{5D7C1E33-E78C-06D6-1DEE-A92EFA5E6435}"/>
              </a:ext>
            </a:extLst>
          </p:cNvPr>
          <p:cNvPicPr>
            <a:picLocks noChangeAspect="1"/>
          </p:cNvPicPr>
          <p:nvPr/>
        </p:nvPicPr>
        <p:blipFill>
          <a:blip r:embed="rId2"/>
          <a:stretch>
            <a:fillRect/>
          </a:stretch>
        </p:blipFill>
        <p:spPr>
          <a:xfrm>
            <a:off x="1128866" y="1722473"/>
            <a:ext cx="4760948" cy="2975593"/>
          </a:xfrm>
          <a:prstGeom prst="rect">
            <a:avLst/>
          </a:prstGeom>
        </p:spPr>
      </p:pic>
      <p:pic>
        <p:nvPicPr>
          <p:cNvPr id="14" name="Picture 13">
            <a:extLst>
              <a:ext uri="{FF2B5EF4-FFF2-40B4-BE49-F238E27FC236}">
                <a16:creationId xmlns:a16="http://schemas.microsoft.com/office/drawing/2014/main" id="{3D6F5FF7-0B1D-8988-3A6F-44CCADF8A019}"/>
              </a:ext>
            </a:extLst>
          </p:cNvPr>
          <p:cNvPicPr>
            <a:picLocks noChangeAspect="1"/>
          </p:cNvPicPr>
          <p:nvPr/>
        </p:nvPicPr>
        <p:blipFill>
          <a:blip r:embed="rId3"/>
          <a:stretch>
            <a:fillRect/>
          </a:stretch>
        </p:blipFill>
        <p:spPr>
          <a:xfrm>
            <a:off x="6095999" y="1722473"/>
            <a:ext cx="4783653" cy="2975593"/>
          </a:xfrm>
          <a:prstGeom prst="rect">
            <a:avLst/>
          </a:prstGeom>
        </p:spPr>
      </p:pic>
      <p:sp>
        <p:nvSpPr>
          <p:cNvPr id="3" name="TextBox 2">
            <a:extLst>
              <a:ext uri="{FF2B5EF4-FFF2-40B4-BE49-F238E27FC236}">
                <a16:creationId xmlns:a16="http://schemas.microsoft.com/office/drawing/2014/main" id="{67B2C15C-2FCF-4C60-EBE4-E712A1716C3D}"/>
              </a:ext>
            </a:extLst>
          </p:cNvPr>
          <p:cNvSpPr txBox="1"/>
          <p:nvPr/>
        </p:nvSpPr>
        <p:spPr>
          <a:xfrm>
            <a:off x="2682949" y="5135527"/>
            <a:ext cx="5560828" cy="646331"/>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Which is more capital-intensive and which is more sensitive to the cost of capital</a:t>
            </a:r>
          </a:p>
        </p:txBody>
      </p:sp>
      <p:sp>
        <p:nvSpPr>
          <p:cNvPr id="5" name="Slide Number Placeholder 4">
            <a:extLst>
              <a:ext uri="{FF2B5EF4-FFF2-40B4-BE49-F238E27FC236}">
                <a16:creationId xmlns:a16="http://schemas.microsoft.com/office/drawing/2014/main" id="{83ED19FB-D8C6-D466-3D0D-11275EC6ED87}"/>
              </a:ext>
            </a:extLst>
          </p:cNvPr>
          <p:cNvSpPr>
            <a:spLocks noGrp="1"/>
          </p:cNvSpPr>
          <p:nvPr>
            <p:ph type="sldNum" sz="quarter" idx="12"/>
          </p:nvPr>
        </p:nvSpPr>
        <p:spPr/>
        <p:txBody>
          <a:bodyPr/>
          <a:lstStyle/>
          <a:p>
            <a:fld id="{EB241CD2-1E45-42A3-B213-66A034DF9A3B}" type="slidenum">
              <a:rPr lang="en-GB" smtClean="0"/>
              <a:t>29</a:t>
            </a:fld>
            <a:endParaRPr lang="en-GB" dirty="0"/>
          </a:p>
        </p:txBody>
      </p:sp>
    </p:spTree>
    <p:extLst>
      <p:ext uri="{BB962C8B-B14F-4D97-AF65-F5344CB8AC3E}">
        <p14:creationId xmlns:p14="http://schemas.microsoft.com/office/powerpoint/2010/main" val="392171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061A-82E9-A8B8-A0FA-7EEBEE65E547}"/>
              </a:ext>
            </a:extLst>
          </p:cNvPr>
          <p:cNvSpPr>
            <a:spLocks noGrp="1"/>
          </p:cNvSpPr>
          <p:nvPr>
            <p:ph type="title"/>
          </p:nvPr>
        </p:nvSpPr>
        <p:spPr/>
        <p:txBody>
          <a:bodyPr/>
          <a:lstStyle/>
          <a:p>
            <a:r>
              <a:rPr lang="en-US" dirty="0"/>
              <a:t>Preliminary Questions</a:t>
            </a:r>
          </a:p>
        </p:txBody>
      </p:sp>
      <p:sp>
        <p:nvSpPr>
          <p:cNvPr id="3" name="Content Placeholder 2">
            <a:extLst>
              <a:ext uri="{FF2B5EF4-FFF2-40B4-BE49-F238E27FC236}">
                <a16:creationId xmlns:a16="http://schemas.microsoft.com/office/drawing/2014/main" id="{3FDD18B1-AB23-03A0-14A4-2C45601FB536}"/>
              </a:ext>
            </a:extLst>
          </p:cNvPr>
          <p:cNvSpPr>
            <a:spLocks noGrp="1"/>
          </p:cNvSpPr>
          <p:nvPr>
            <p:ph idx="1"/>
          </p:nvPr>
        </p:nvSpPr>
        <p:spPr/>
        <p:txBody>
          <a:bodyPr>
            <a:normAutofit/>
          </a:bodyPr>
          <a:lstStyle/>
          <a:p>
            <a:r>
              <a:rPr lang="en-US" dirty="0"/>
              <a:t>Question 2:</a:t>
            </a:r>
          </a:p>
          <a:p>
            <a:r>
              <a:rPr lang="en-US" dirty="0"/>
              <a:t>First, from the list below (the agreement with have with EIB) can you tell me if any of the subjects are particularly interesting to you and which subjects have little interest. You can also tell me that you have no idea what some of the terms in the above list mean.</a:t>
            </a:r>
          </a:p>
          <a:p>
            <a:endParaRPr lang="en-US" dirty="0"/>
          </a:p>
          <a:p>
            <a:pPr lvl="1"/>
            <a:r>
              <a:rPr lang="en-US" dirty="0"/>
              <a:t>Foundations, Objectives and Pillars of Project Finance – What are the key difference between project finance and alternatives (government ownership, highly regulated prices, corporate finance)</a:t>
            </a:r>
          </a:p>
          <a:p>
            <a:pPr lvl="1"/>
            <a:r>
              <a:rPr lang="en-US" dirty="0"/>
              <a:t>Key Parties in Project Finance and Metrics Used by Parties in Assessing Rate of Return – the IRR and Risk – the DSCR (maybe with financial model)</a:t>
            </a:r>
          </a:p>
          <a:p>
            <a:pPr lvl="1"/>
            <a:r>
              <a:rPr lang="en-US" dirty="0"/>
              <a:t>Contracts to Allocate Risk and Assure Revenue Stability - History of Project Finance and Risk Allocation – How should contracts be structured to provide the best outcomes for efficiency and low cost of capital</a:t>
            </a:r>
          </a:p>
          <a:p>
            <a:pPr lvl="1"/>
            <a:r>
              <a:rPr lang="en-US" dirty="0"/>
              <a:t>Stages of Project Finance from Feasibility to Boring Project – Working through debt term sheet and case study of development stage</a:t>
            </a:r>
          </a:p>
        </p:txBody>
      </p:sp>
      <p:sp>
        <p:nvSpPr>
          <p:cNvPr id="4" name="Slide Number Placeholder 3">
            <a:extLst>
              <a:ext uri="{FF2B5EF4-FFF2-40B4-BE49-F238E27FC236}">
                <a16:creationId xmlns:a16="http://schemas.microsoft.com/office/drawing/2014/main" id="{2F7E4EB9-CA2B-6F05-643F-B932AABC1C47}"/>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1523320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517E-1033-90EA-3F29-AC5885979F42}"/>
              </a:ext>
            </a:extLst>
          </p:cNvPr>
          <p:cNvSpPr>
            <a:spLocks noGrp="1"/>
          </p:cNvSpPr>
          <p:nvPr>
            <p:ph type="title"/>
          </p:nvPr>
        </p:nvSpPr>
        <p:spPr/>
        <p:txBody>
          <a:bodyPr/>
          <a:lstStyle/>
          <a:p>
            <a:r>
              <a:rPr lang="en-US"/>
              <a:t>Capital Intensity Definitions and Returns</a:t>
            </a:r>
          </a:p>
        </p:txBody>
      </p:sp>
      <p:sp>
        <p:nvSpPr>
          <p:cNvPr id="3" name="Content Placeholder 2">
            <a:extLst>
              <a:ext uri="{FF2B5EF4-FFF2-40B4-BE49-F238E27FC236}">
                <a16:creationId xmlns:a16="http://schemas.microsoft.com/office/drawing/2014/main" id="{B0B163B4-9E5E-6D7D-F665-993811C51A2F}"/>
              </a:ext>
            </a:extLst>
          </p:cNvPr>
          <p:cNvSpPr>
            <a:spLocks noGrp="1"/>
          </p:cNvSpPr>
          <p:nvPr>
            <p:ph idx="1"/>
          </p:nvPr>
        </p:nvSpPr>
        <p:spPr/>
        <p:txBody>
          <a:bodyPr/>
          <a:lstStyle/>
          <a:p>
            <a:r>
              <a:rPr lang="en-US"/>
              <a:t>Capital Intensity Depends </a:t>
            </a:r>
          </a:p>
          <a:p>
            <a:pPr lvl="1"/>
            <a:r>
              <a:rPr lang="en-US"/>
              <a:t>Operating Expenses to Capital Expenditures</a:t>
            </a:r>
          </a:p>
          <a:p>
            <a:pPr lvl="1"/>
            <a:r>
              <a:rPr lang="en-US"/>
              <a:t>Asset Life</a:t>
            </a:r>
          </a:p>
          <a:p>
            <a:pPr lvl="1"/>
            <a:r>
              <a:rPr lang="en-US"/>
              <a:t>Rate of Return</a:t>
            </a:r>
          </a:p>
          <a:p>
            <a:pPr lvl="1"/>
            <a:endParaRPr lang="en-US"/>
          </a:p>
        </p:txBody>
      </p:sp>
      <p:pic>
        <p:nvPicPr>
          <p:cNvPr id="6" name="Picture 5">
            <a:extLst>
              <a:ext uri="{FF2B5EF4-FFF2-40B4-BE49-F238E27FC236}">
                <a16:creationId xmlns:a16="http://schemas.microsoft.com/office/drawing/2014/main" id="{F2A6779F-14CC-B7BF-30AB-67FBBE93DC83}"/>
              </a:ext>
            </a:extLst>
          </p:cNvPr>
          <p:cNvPicPr>
            <a:picLocks noChangeAspect="1"/>
          </p:cNvPicPr>
          <p:nvPr/>
        </p:nvPicPr>
        <p:blipFill>
          <a:blip r:embed="rId2"/>
          <a:stretch>
            <a:fillRect/>
          </a:stretch>
        </p:blipFill>
        <p:spPr>
          <a:xfrm>
            <a:off x="2169404" y="2746638"/>
            <a:ext cx="7562905" cy="3000397"/>
          </a:xfrm>
          <a:prstGeom prst="rect">
            <a:avLst/>
          </a:prstGeom>
        </p:spPr>
      </p:pic>
      <p:sp>
        <p:nvSpPr>
          <p:cNvPr id="5" name="TextBox 4">
            <a:extLst>
              <a:ext uri="{FF2B5EF4-FFF2-40B4-BE49-F238E27FC236}">
                <a16:creationId xmlns:a16="http://schemas.microsoft.com/office/drawing/2014/main" id="{DA91C28C-69D5-063F-742A-F8E70C069134}"/>
              </a:ext>
            </a:extLst>
          </p:cNvPr>
          <p:cNvSpPr txBox="1"/>
          <p:nvPr/>
        </p:nvSpPr>
        <p:spPr>
          <a:xfrm>
            <a:off x="7174992" y="1014985"/>
            <a:ext cx="2434426" cy="1477328"/>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Which asset has the highest capital intensity, and which has lowest capital intensity</a:t>
            </a:r>
          </a:p>
        </p:txBody>
      </p:sp>
      <p:sp>
        <p:nvSpPr>
          <p:cNvPr id="7" name="Slide Number Placeholder 6">
            <a:extLst>
              <a:ext uri="{FF2B5EF4-FFF2-40B4-BE49-F238E27FC236}">
                <a16:creationId xmlns:a16="http://schemas.microsoft.com/office/drawing/2014/main" id="{FA343485-7612-5521-0E01-B4A8F6C06336}"/>
              </a:ext>
            </a:extLst>
          </p:cNvPr>
          <p:cNvSpPr>
            <a:spLocks noGrp="1"/>
          </p:cNvSpPr>
          <p:nvPr>
            <p:ph type="sldNum" sz="quarter" idx="12"/>
          </p:nvPr>
        </p:nvSpPr>
        <p:spPr/>
        <p:txBody>
          <a:bodyPr/>
          <a:lstStyle/>
          <a:p>
            <a:fld id="{EB241CD2-1E45-42A3-B213-66A034DF9A3B}" type="slidenum">
              <a:rPr lang="en-GB" smtClean="0"/>
              <a:t>30</a:t>
            </a:fld>
            <a:endParaRPr lang="en-GB" dirty="0"/>
          </a:p>
        </p:txBody>
      </p:sp>
    </p:spTree>
    <p:extLst>
      <p:ext uri="{BB962C8B-B14F-4D97-AF65-F5344CB8AC3E}">
        <p14:creationId xmlns:p14="http://schemas.microsoft.com/office/powerpoint/2010/main" val="1594678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34E6-BD09-BDA6-DF3F-49E1812E52C3}"/>
              </a:ext>
            </a:extLst>
          </p:cNvPr>
          <p:cNvSpPr>
            <a:spLocks noGrp="1"/>
          </p:cNvSpPr>
          <p:nvPr>
            <p:ph type="title"/>
          </p:nvPr>
        </p:nvSpPr>
        <p:spPr/>
        <p:txBody>
          <a:bodyPr>
            <a:normAutofit/>
          </a:bodyPr>
          <a:lstStyle/>
          <a:p>
            <a:r>
              <a:rPr lang="en-US"/>
              <a:t>Capital Intensity and Life and Operating Expense</a:t>
            </a:r>
          </a:p>
        </p:txBody>
      </p:sp>
      <p:sp>
        <p:nvSpPr>
          <p:cNvPr id="3" name="Content Placeholder 2">
            <a:extLst>
              <a:ext uri="{FF2B5EF4-FFF2-40B4-BE49-F238E27FC236}">
                <a16:creationId xmlns:a16="http://schemas.microsoft.com/office/drawing/2014/main" id="{75AFDD2C-6866-AD87-66A9-51AB3803D592}"/>
              </a:ext>
            </a:extLst>
          </p:cNvPr>
          <p:cNvSpPr>
            <a:spLocks noGrp="1"/>
          </p:cNvSpPr>
          <p:nvPr>
            <p:ph idx="1"/>
          </p:nvPr>
        </p:nvSpPr>
        <p:spPr/>
        <p:txBody>
          <a:bodyPr/>
          <a:lstStyle/>
          <a:p>
            <a:r>
              <a:rPr lang="en-US" dirty="0"/>
              <a:t>Data Tables Demonstrating Capital Intensity</a:t>
            </a:r>
          </a:p>
          <a:p>
            <a:endParaRPr lang="en-US" dirty="0"/>
          </a:p>
          <a:p>
            <a:pPr marL="0" indent="0">
              <a:buNone/>
            </a:pPr>
            <a:r>
              <a:rPr lang="en-US" dirty="0"/>
              <a:t> </a:t>
            </a:r>
          </a:p>
        </p:txBody>
      </p:sp>
      <p:pic>
        <p:nvPicPr>
          <p:cNvPr id="8" name="Picture 7">
            <a:extLst>
              <a:ext uri="{FF2B5EF4-FFF2-40B4-BE49-F238E27FC236}">
                <a16:creationId xmlns:a16="http://schemas.microsoft.com/office/drawing/2014/main" id="{850AE342-11AC-A28C-90C4-4A8481E26788}"/>
              </a:ext>
            </a:extLst>
          </p:cNvPr>
          <p:cNvPicPr>
            <a:picLocks noChangeAspect="1"/>
          </p:cNvPicPr>
          <p:nvPr/>
        </p:nvPicPr>
        <p:blipFill>
          <a:blip r:embed="rId2"/>
          <a:stretch>
            <a:fillRect/>
          </a:stretch>
        </p:blipFill>
        <p:spPr>
          <a:xfrm>
            <a:off x="848787" y="2044861"/>
            <a:ext cx="6658024" cy="3924329"/>
          </a:xfrm>
          <a:prstGeom prst="rect">
            <a:avLst/>
          </a:prstGeom>
        </p:spPr>
      </p:pic>
      <p:cxnSp>
        <p:nvCxnSpPr>
          <p:cNvPr id="6" name="Straight Arrow Connector 5">
            <a:extLst>
              <a:ext uri="{FF2B5EF4-FFF2-40B4-BE49-F238E27FC236}">
                <a16:creationId xmlns:a16="http://schemas.microsoft.com/office/drawing/2014/main" id="{9AF4CF22-56FF-EE23-7CC3-D281A020DF73}"/>
              </a:ext>
            </a:extLst>
          </p:cNvPr>
          <p:cNvCxnSpPr>
            <a:cxnSpLocks/>
          </p:cNvCxnSpPr>
          <p:nvPr/>
        </p:nvCxnSpPr>
        <p:spPr>
          <a:xfrm flipV="1">
            <a:off x="3062392" y="4824715"/>
            <a:ext cx="3848986" cy="90376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3E13B0A-410E-1790-0FC0-B9FBFBCED43C}"/>
              </a:ext>
            </a:extLst>
          </p:cNvPr>
          <p:cNvSpPr>
            <a:spLocks noGrp="1"/>
          </p:cNvSpPr>
          <p:nvPr>
            <p:ph type="sldNum" sz="quarter" idx="12"/>
          </p:nvPr>
        </p:nvSpPr>
        <p:spPr/>
        <p:txBody>
          <a:bodyPr/>
          <a:lstStyle/>
          <a:p>
            <a:fld id="{EB241CD2-1E45-42A3-B213-66A034DF9A3B}" type="slidenum">
              <a:rPr lang="en-GB" smtClean="0"/>
              <a:t>31</a:t>
            </a:fld>
            <a:endParaRPr lang="en-GB" dirty="0"/>
          </a:p>
        </p:txBody>
      </p:sp>
      <p:sp>
        <p:nvSpPr>
          <p:cNvPr id="4" name="TextBox 3">
            <a:extLst>
              <a:ext uri="{FF2B5EF4-FFF2-40B4-BE49-F238E27FC236}">
                <a16:creationId xmlns:a16="http://schemas.microsoft.com/office/drawing/2014/main" id="{8B66A8E4-FCF6-4C4E-D007-B3EA7C19F4B0}"/>
              </a:ext>
            </a:extLst>
          </p:cNvPr>
          <p:cNvSpPr txBox="1"/>
          <p:nvPr/>
        </p:nvSpPr>
        <p:spPr>
          <a:xfrm>
            <a:off x="7924800" y="2161309"/>
            <a:ext cx="3112655" cy="1200329"/>
          </a:xfrm>
          <a:prstGeom prst="rect">
            <a:avLst/>
          </a:prstGeom>
          <a:noFill/>
        </p:spPr>
        <p:txBody>
          <a:bodyPr wrap="square" rtlCol="0">
            <a:spAutoFit/>
          </a:bodyPr>
          <a:lstStyle/>
          <a:p>
            <a:r>
              <a:rPr lang="en-US" dirty="0"/>
              <a:t>With 70-year life, the revenues doubles; with the 10-year life the increase in revenues is much less.</a:t>
            </a:r>
          </a:p>
        </p:txBody>
      </p:sp>
      <p:sp>
        <p:nvSpPr>
          <p:cNvPr id="7" name="TextBox 6">
            <a:extLst>
              <a:ext uri="{FF2B5EF4-FFF2-40B4-BE49-F238E27FC236}">
                <a16:creationId xmlns:a16="http://schemas.microsoft.com/office/drawing/2014/main" id="{2D67F781-1EE4-FFFA-7A10-CD2A0936CD6E}"/>
              </a:ext>
            </a:extLst>
          </p:cNvPr>
          <p:cNvSpPr txBox="1"/>
          <p:nvPr/>
        </p:nvSpPr>
        <p:spPr>
          <a:xfrm>
            <a:off x="8063345" y="4350327"/>
            <a:ext cx="3112655" cy="646331"/>
          </a:xfrm>
          <a:prstGeom prst="rect">
            <a:avLst/>
          </a:prstGeom>
          <a:noFill/>
        </p:spPr>
        <p:txBody>
          <a:bodyPr wrap="square" rtlCol="0">
            <a:spAutoFit/>
          </a:bodyPr>
          <a:lstStyle/>
          <a:p>
            <a:r>
              <a:rPr lang="en-US" dirty="0"/>
              <a:t>Capital Intensity as Assets Divided by Revenues</a:t>
            </a:r>
          </a:p>
        </p:txBody>
      </p:sp>
    </p:spTree>
    <p:extLst>
      <p:ext uri="{BB962C8B-B14F-4D97-AF65-F5344CB8AC3E}">
        <p14:creationId xmlns:p14="http://schemas.microsoft.com/office/powerpoint/2010/main" val="49461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BC47-CA7F-4CD1-72E7-C71BA3F5D3B6}"/>
              </a:ext>
            </a:extLst>
          </p:cNvPr>
          <p:cNvSpPr>
            <a:spLocks noGrp="1"/>
          </p:cNvSpPr>
          <p:nvPr>
            <p:ph type="title"/>
          </p:nvPr>
        </p:nvSpPr>
        <p:spPr/>
        <p:txBody>
          <a:bodyPr>
            <a:normAutofit fontScale="90000"/>
          </a:bodyPr>
          <a:lstStyle/>
          <a:p>
            <a:r>
              <a:rPr lang="en-US"/>
              <a:t>Capital Intensity Graph and Effect of Changes in Overall Return</a:t>
            </a:r>
          </a:p>
        </p:txBody>
      </p:sp>
      <p:sp>
        <p:nvSpPr>
          <p:cNvPr id="3" name="Content Placeholder 2">
            <a:extLst>
              <a:ext uri="{FF2B5EF4-FFF2-40B4-BE49-F238E27FC236}">
                <a16:creationId xmlns:a16="http://schemas.microsoft.com/office/drawing/2014/main" id="{16D3CFC8-C187-B093-04F8-2FCA408BEF93}"/>
              </a:ext>
            </a:extLst>
          </p:cNvPr>
          <p:cNvSpPr>
            <a:spLocks noGrp="1"/>
          </p:cNvSpPr>
          <p:nvPr>
            <p:ph idx="1"/>
          </p:nvPr>
        </p:nvSpPr>
        <p:spPr/>
        <p:txBody>
          <a:bodyPr/>
          <a:lstStyle/>
          <a:p>
            <a:r>
              <a:rPr lang="en-US"/>
              <a:t>If you can keep returns lower for capital intensive assets, the effect on prices or costs to the government is dramatic.</a:t>
            </a:r>
          </a:p>
          <a:p>
            <a:endParaRPr lang="en-US"/>
          </a:p>
        </p:txBody>
      </p:sp>
      <p:pic>
        <p:nvPicPr>
          <p:cNvPr id="6" name="Picture 5">
            <a:extLst>
              <a:ext uri="{FF2B5EF4-FFF2-40B4-BE49-F238E27FC236}">
                <a16:creationId xmlns:a16="http://schemas.microsoft.com/office/drawing/2014/main" id="{66613E09-838D-D6A1-F698-C8F7E4351771}"/>
              </a:ext>
            </a:extLst>
          </p:cNvPr>
          <p:cNvPicPr>
            <a:picLocks noChangeAspect="1"/>
          </p:cNvPicPr>
          <p:nvPr/>
        </p:nvPicPr>
        <p:blipFill>
          <a:blip r:embed="rId2"/>
          <a:stretch>
            <a:fillRect/>
          </a:stretch>
        </p:blipFill>
        <p:spPr>
          <a:xfrm>
            <a:off x="3257892" y="2020187"/>
            <a:ext cx="5727528" cy="4160179"/>
          </a:xfrm>
          <a:prstGeom prst="rect">
            <a:avLst/>
          </a:prstGeom>
        </p:spPr>
      </p:pic>
      <p:sp>
        <p:nvSpPr>
          <p:cNvPr id="5" name="Slide Number Placeholder 4">
            <a:extLst>
              <a:ext uri="{FF2B5EF4-FFF2-40B4-BE49-F238E27FC236}">
                <a16:creationId xmlns:a16="http://schemas.microsoft.com/office/drawing/2014/main" id="{0E33C136-5C06-ECCA-3A68-AF5F45B282AF}"/>
              </a:ext>
            </a:extLst>
          </p:cNvPr>
          <p:cNvSpPr>
            <a:spLocks noGrp="1"/>
          </p:cNvSpPr>
          <p:nvPr>
            <p:ph type="sldNum" sz="quarter" idx="12"/>
          </p:nvPr>
        </p:nvSpPr>
        <p:spPr/>
        <p:txBody>
          <a:bodyPr/>
          <a:lstStyle/>
          <a:p>
            <a:fld id="{EB241CD2-1E45-42A3-B213-66A034DF9A3B}" type="slidenum">
              <a:rPr lang="en-GB" smtClean="0"/>
              <a:t>32</a:t>
            </a:fld>
            <a:endParaRPr lang="en-GB" dirty="0"/>
          </a:p>
        </p:txBody>
      </p:sp>
    </p:spTree>
    <p:extLst>
      <p:ext uri="{BB962C8B-B14F-4D97-AF65-F5344CB8AC3E}">
        <p14:creationId xmlns:p14="http://schemas.microsoft.com/office/powerpoint/2010/main" val="186346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Effects of Financing on Bid Price – Capital Intensive</a:t>
            </a:r>
          </a:p>
        </p:txBody>
      </p:sp>
      <p:pic>
        <p:nvPicPr>
          <p:cNvPr id="5" name="Content Placeholder 4"/>
          <p:cNvPicPr>
            <a:picLocks noGrp="1" noChangeAspect="1"/>
          </p:cNvPicPr>
          <p:nvPr>
            <p:ph idx="1"/>
          </p:nvPr>
        </p:nvPicPr>
        <p:blipFill>
          <a:blip r:embed="rId2"/>
          <a:stretch>
            <a:fillRect/>
          </a:stretch>
        </p:blipFill>
        <p:spPr>
          <a:xfrm>
            <a:off x="199874" y="1713046"/>
            <a:ext cx="5806657" cy="4224731"/>
          </a:xfrm>
          <a:prstGeom prst="rect">
            <a:avLst/>
          </a:prstGeom>
        </p:spPr>
      </p:pic>
      <p:pic>
        <p:nvPicPr>
          <p:cNvPr id="3" name="Content Placeholder 4">
            <a:extLst>
              <a:ext uri="{FF2B5EF4-FFF2-40B4-BE49-F238E27FC236}">
                <a16:creationId xmlns:a16="http://schemas.microsoft.com/office/drawing/2014/main" id="{65805219-87EB-D292-425E-10675840784E}"/>
              </a:ext>
            </a:extLst>
          </p:cNvPr>
          <p:cNvPicPr>
            <a:picLocks noChangeAspect="1"/>
          </p:cNvPicPr>
          <p:nvPr/>
        </p:nvPicPr>
        <p:blipFill>
          <a:blip r:embed="rId3"/>
          <a:stretch>
            <a:fillRect/>
          </a:stretch>
        </p:blipFill>
        <p:spPr>
          <a:xfrm>
            <a:off x="6096000" y="1713046"/>
            <a:ext cx="5806656" cy="4224730"/>
          </a:xfrm>
          <a:prstGeom prst="rect">
            <a:avLst/>
          </a:prstGeom>
        </p:spPr>
      </p:pic>
      <p:sp>
        <p:nvSpPr>
          <p:cNvPr id="6" name="TextBox 5">
            <a:extLst>
              <a:ext uri="{FF2B5EF4-FFF2-40B4-BE49-F238E27FC236}">
                <a16:creationId xmlns:a16="http://schemas.microsoft.com/office/drawing/2014/main" id="{B9523291-9B88-6A04-A977-19C10CF75007}"/>
              </a:ext>
            </a:extLst>
          </p:cNvPr>
          <p:cNvSpPr txBox="1"/>
          <p:nvPr/>
        </p:nvSpPr>
        <p:spPr>
          <a:xfrm>
            <a:off x="886968" y="1150508"/>
            <a:ext cx="10442392" cy="369332"/>
          </a:xfrm>
          <a:prstGeom prst="rect">
            <a:avLst/>
          </a:prstGeom>
          <a:no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Pillar 1: Effects of Lower Cost of Capital on the Cost Consumers Pay – Levelized Cost of Electricity</a:t>
            </a:r>
          </a:p>
        </p:txBody>
      </p:sp>
      <p:sp>
        <p:nvSpPr>
          <p:cNvPr id="7" name="Slide Number Placeholder 6">
            <a:extLst>
              <a:ext uri="{FF2B5EF4-FFF2-40B4-BE49-F238E27FC236}">
                <a16:creationId xmlns:a16="http://schemas.microsoft.com/office/drawing/2014/main" id="{7C4840B2-BA6D-9ED9-017C-B0141DE68B8A}"/>
              </a:ext>
            </a:extLst>
          </p:cNvPr>
          <p:cNvSpPr>
            <a:spLocks noGrp="1"/>
          </p:cNvSpPr>
          <p:nvPr>
            <p:ph type="sldNum" sz="quarter" idx="12"/>
          </p:nvPr>
        </p:nvSpPr>
        <p:spPr/>
        <p:txBody>
          <a:bodyPr/>
          <a:lstStyle/>
          <a:p>
            <a:fld id="{EB241CD2-1E45-42A3-B213-66A034DF9A3B}" type="slidenum">
              <a:rPr lang="en-GB" smtClean="0"/>
              <a:t>33</a:t>
            </a:fld>
            <a:endParaRPr lang="en-GB" dirty="0"/>
          </a:p>
        </p:txBody>
      </p:sp>
    </p:spTree>
    <p:extLst>
      <p:ext uri="{BB962C8B-B14F-4D97-AF65-F5344CB8AC3E}">
        <p14:creationId xmlns:p14="http://schemas.microsoft.com/office/powerpoint/2010/main" val="154730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8590-BE9B-D38E-602E-429F2435FDDA}"/>
              </a:ext>
            </a:extLst>
          </p:cNvPr>
          <p:cNvSpPr>
            <a:spLocks noGrp="1"/>
          </p:cNvSpPr>
          <p:nvPr>
            <p:ph type="title"/>
          </p:nvPr>
        </p:nvSpPr>
        <p:spPr/>
        <p:txBody>
          <a:bodyPr>
            <a:normAutofit/>
          </a:bodyPr>
          <a:lstStyle/>
          <a:p>
            <a:r>
              <a:rPr lang="en-US"/>
              <a:t>The Night Before and Pillar 1</a:t>
            </a:r>
          </a:p>
        </p:txBody>
      </p:sp>
      <p:sp>
        <p:nvSpPr>
          <p:cNvPr id="3" name="Content Placeholder 2">
            <a:extLst>
              <a:ext uri="{FF2B5EF4-FFF2-40B4-BE49-F238E27FC236}">
                <a16:creationId xmlns:a16="http://schemas.microsoft.com/office/drawing/2014/main" id="{B40FC4E8-1A13-74A5-898C-310EA62AC3AB}"/>
              </a:ext>
            </a:extLst>
          </p:cNvPr>
          <p:cNvSpPr>
            <a:spLocks noGrp="1"/>
          </p:cNvSpPr>
          <p:nvPr>
            <p:ph idx="1"/>
          </p:nvPr>
        </p:nvSpPr>
        <p:spPr/>
        <p:txBody>
          <a:bodyPr>
            <a:normAutofit fontScale="92500"/>
          </a:bodyPr>
          <a:lstStyle/>
          <a:p>
            <a:pPr algn="l"/>
            <a:r>
              <a:rPr lang="en-US" sz="2400" dirty="0"/>
              <a:t>In modern project finance revenues and prices are generally structured with a competitive bid process (it is of course possible to have competitive bidding without project finance).</a:t>
            </a:r>
          </a:p>
          <a:p>
            <a:pPr algn="l"/>
            <a:r>
              <a:rPr lang="en-US" sz="2400" dirty="0"/>
              <a:t>The implied objective of competitive bidding is that the price to consumers and cost of capital will be as low as possible – meaning the investor return is something close to its cost of capital. </a:t>
            </a:r>
          </a:p>
          <a:p>
            <a:pPr algn="l"/>
            <a:r>
              <a:rPr lang="en-US" sz="2400" dirty="0"/>
              <a:t>I ask about the “night before.” This is when people who have been working on developing projects for many months and have discussions with the chief financial officer about the acceptable IRR just before making the bid. I imagine (I think correctly) a phone call between the developers and the CFO where the developer tells the CFO that unless you lower the IRR requirement, we will lose the bid. </a:t>
            </a:r>
          </a:p>
          <a:p>
            <a:pPr algn="l"/>
            <a:r>
              <a:rPr lang="en-US" sz="2400" dirty="0"/>
              <a:t>What this night before is doing is establishing the lowest acceptable rate of return in the context of the risk of the project which is the definition of cost of capital.</a:t>
            </a:r>
          </a:p>
        </p:txBody>
      </p:sp>
      <p:sp>
        <p:nvSpPr>
          <p:cNvPr id="5" name="Slide Number Placeholder 4">
            <a:extLst>
              <a:ext uri="{FF2B5EF4-FFF2-40B4-BE49-F238E27FC236}">
                <a16:creationId xmlns:a16="http://schemas.microsoft.com/office/drawing/2014/main" id="{3CAA5CBD-E3AC-C8D7-254E-894CC034E4B4}"/>
              </a:ext>
            </a:extLst>
          </p:cNvPr>
          <p:cNvSpPr>
            <a:spLocks noGrp="1"/>
          </p:cNvSpPr>
          <p:nvPr>
            <p:ph type="sldNum" sz="quarter" idx="12"/>
          </p:nvPr>
        </p:nvSpPr>
        <p:spPr/>
        <p:txBody>
          <a:bodyPr/>
          <a:lstStyle/>
          <a:p>
            <a:fld id="{EB241CD2-1E45-42A3-B213-66A034DF9A3B}" type="slidenum">
              <a:rPr lang="en-GB" smtClean="0"/>
              <a:t>34</a:t>
            </a:fld>
            <a:endParaRPr lang="en-GB" dirty="0"/>
          </a:p>
        </p:txBody>
      </p:sp>
    </p:spTree>
    <p:extLst>
      <p:ext uri="{BB962C8B-B14F-4D97-AF65-F5344CB8AC3E}">
        <p14:creationId xmlns:p14="http://schemas.microsoft.com/office/powerpoint/2010/main" val="2864357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D4ED-6F18-2B06-DEBB-C234501DB4C1}"/>
              </a:ext>
            </a:extLst>
          </p:cNvPr>
          <p:cNvSpPr>
            <a:spLocks noGrp="1"/>
          </p:cNvSpPr>
          <p:nvPr>
            <p:ph type="ctrTitle"/>
          </p:nvPr>
        </p:nvSpPr>
        <p:spPr>
          <a:xfrm>
            <a:off x="739588" y="2802610"/>
            <a:ext cx="10363200" cy="1767794"/>
          </a:xfrm>
        </p:spPr>
        <p:txBody>
          <a:bodyPr>
            <a:normAutofit fontScale="90000"/>
          </a:bodyPr>
          <a:lstStyle/>
          <a:p>
            <a:r>
              <a:rPr lang="en-US" dirty="0"/>
              <a:t>Pillar 2</a:t>
            </a:r>
            <a:r>
              <a:rPr lang="en-US"/>
              <a:t>: </a:t>
            </a:r>
            <a:br>
              <a:rPr lang="en-US"/>
            </a:br>
            <a:br>
              <a:rPr lang="en-US" dirty="0"/>
            </a:br>
            <a:r>
              <a:rPr lang="en-US" dirty="0"/>
              <a:t>Classic Definition of Project </a:t>
            </a:r>
            <a:br>
              <a:rPr lang="en-US" dirty="0"/>
            </a:br>
            <a:r>
              <a:rPr lang="en-US" dirty="0"/>
              <a:t>Finance as Debt, Project Finance </a:t>
            </a:r>
            <a:br>
              <a:rPr lang="en-US" dirty="0"/>
            </a:br>
            <a:r>
              <a:rPr lang="en-US" dirty="0"/>
              <a:t>Terms and Risk Verification</a:t>
            </a:r>
          </a:p>
        </p:txBody>
      </p:sp>
      <p:sp>
        <p:nvSpPr>
          <p:cNvPr id="3" name="Subtitle 2">
            <a:extLst>
              <a:ext uri="{FF2B5EF4-FFF2-40B4-BE49-F238E27FC236}">
                <a16:creationId xmlns:a16="http://schemas.microsoft.com/office/drawing/2014/main" id="{12BE0F37-5040-E9E6-D0DF-0CC80BA3A0CC}"/>
              </a:ext>
            </a:extLst>
          </p:cNvPr>
          <p:cNvSpPr>
            <a:spLocks noGrp="1"/>
          </p:cNvSpPr>
          <p:nvPr>
            <p:ph type="subTitle" idx="1"/>
          </p:nvPr>
        </p:nvSpPr>
        <p:spPr/>
        <p:txBody>
          <a:bodyPr/>
          <a:lstStyle/>
          <a:p>
            <a:endParaRPr lang="en-GB" dirty="0"/>
          </a:p>
          <a:p>
            <a:endParaRPr lang="en-GB" dirty="0"/>
          </a:p>
        </p:txBody>
      </p:sp>
    </p:spTree>
    <p:extLst>
      <p:ext uri="{BB962C8B-B14F-4D97-AF65-F5344CB8AC3E}">
        <p14:creationId xmlns:p14="http://schemas.microsoft.com/office/powerpoint/2010/main" val="2790537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0484-96B6-2E61-DA54-95E6929AFC40}"/>
              </a:ext>
            </a:extLst>
          </p:cNvPr>
          <p:cNvSpPr>
            <a:spLocks noGrp="1"/>
          </p:cNvSpPr>
          <p:nvPr>
            <p:ph type="title"/>
          </p:nvPr>
        </p:nvSpPr>
        <p:spPr/>
        <p:txBody>
          <a:bodyPr>
            <a:normAutofit/>
          </a:bodyPr>
          <a:lstStyle/>
          <a:p>
            <a:r>
              <a:rPr lang="en-US"/>
              <a:t>Definition of Project Finance and Concepts</a:t>
            </a:r>
          </a:p>
        </p:txBody>
      </p:sp>
      <p:sp>
        <p:nvSpPr>
          <p:cNvPr id="3" name="Content Placeholder 2">
            <a:extLst>
              <a:ext uri="{FF2B5EF4-FFF2-40B4-BE49-F238E27FC236}">
                <a16:creationId xmlns:a16="http://schemas.microsoft.com/office/drawing/2014/main" id="{D2B02D91-1E8C-118E-7BE7-E3C7A3694C5E}"/>
              </a:ext>
            </a:extLst>
          </p:cNvPr>
          <p:cNvSpPr>
            <a:spLocks noGrp="1"/>
          </p:cNvSpPr>
          <p:nvPr>
            <p:ph idx="1"/>
          </p:nvPr>
        </p:nvSpPr>
        <p:spPr/>
        <p:txBody>
          <a:bodyPr>
            <a:normAutofit/>
          </a:bodyPr>
          <a:lstStyle/>
          <a:p>
            <a:pPr algn="l"/>
            <a:r>
              <a:rPr lang="en-US" sz="2800" dirty="0"/>
              <a:t>In this section I focus on lender analysis in project finance and how it differs from corporate, asset and object finance; </a:t>
            </a:r>
          </a:p>
          <a:p>
            <a:pPr lvl="1" algn="l"/>
            <a:r>
              <a:rPr lang="en-US" sz="2400" dirty="0"/>
              <a:t>How is this different from other lending, what does non-recourse or limited recourse actually mean and who guarantees; </a:t>
            </a:r>
          </a:p>
          <a:p>
            <a:pPr lvl="1" algn="l"/>
            <a:r>
              <a:rPr lang="en-US" sz="2400" dirty="0"/>
              <a:t>Use of special purpose vehicle structures, how this looks in a project structure and why are they needed; </a:t>
            </a:r>
          </a:p>
          <a:p>
            <a:pPr lvl="1" algn="l"/>
            <a:r>
              <a:rPr lang="en-US" sz="2400" dirty="0"/>
              <a:t>When project finance can be an effective solution; </a:t>
            </a:r>
          </a:p>
          <a:p>
            <a:pPr lvl="1" algn="l"/>
            <a:r>
              <a:rPr lang="en-US" sz="2400" dirty="0"/>
              <a:t>Timelines, i.e. what happens and when; </a:t>
            </a:r>
          </a:p>
          <a:p>
            <a:pPr lvl="1" algn="l"/>
            <a:r>
              <a:rPr lang="en-US" sz="2400" dirty="0"/>
              <a:t>Overall contractual architecture in structured non-recourse transactions (for example renewable energy projects) and how does this differ from traditional Public Private Partnerships (PPPs); </a:t>
            </a:r>
          </a:p>
          <a:p>
            <a:pPr lvl="1" algn="l"/>
            <a:r>
              <a:rPr lang="en-US" sz="2400" dirty="0"/>
              <a:t>Recent trends on the use of project finance and the links with PPPs. </a:t>
            </a:r>
          </a:p>
          <a:p>
            <a:pPr algn="l"/>
            <a:endParaRPr lang="en-US" sz="2800" dirty="0"/>
          </a:p>
        </p:txBody>
      </p:sp>
      <p:sp>
        <p:nvSpPr>
          <p:cNvPr id="4" name="Slide Number Placeholder 3">
            <a:extLst>
              <a:ext uri="{FF2B5EF4-FFF2-40B4-BE49-F238E27FC236}">
                <a16:creationId xmlns:a16="http://schemas.microsoft.com/office/drawing/2014/main" id="{427D81CB-6466-CDC3-1E7E-875CF9CCC5D0}"/>
              </a:ext>
            </a:extLst>
          </p:cNvPr>
          <p:cNvSpPr>
            <a:spLocks noGrp="1"/>
          </p:cNvSpPr>
          <p:nvPr>
            <p:ph type="sldNum" sz="quarter" idx="12"/>
          </p:nvPr>
        </p:nvSpPr>
        <p:spPr/>
        <p:txBody>
          <a:bodyPr/>
          <a:lstStyle/>
          <a:p>
            <a:fld id="{EB241CD2-1E45-42A3-B213-66A034DF9A3B}" type="slidenum">
              <a:rPr lang="en-GB" smtClean="0"/>
              <a:t>36</a:t>
            </a:fld>
            <a:endParaRPr lang="en-GB" dirty="0"/>
          </a:p>
        </p:txBody>
      </p:sp>
    </p:spTree>
    <p:extLst>
      <p:ext uri="{BB962C8B-B14F-4D97-AF65-F5344CB8AC3E}">
        <p14:creationId xmlns:p14="http://schemas.microsoft.com/office/powerpoint/2010/main" val="1949833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title"/>
          </p:nvPr>
        </p:nvSpPr>
        <p:spPr/>
        <p:txBody>
          <a:bodyPr>
            <a:normAutofit/>
          </a:bodyPr>
          <a:lstStyle/>
          <a:p>
            <a:r>
              <a:rPr lang="en-US"/>
              <a:t>Project Finance Definition in HBS Cases</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idx="1"/>
          </p:nvPr>
        </p:nvSpPr>
        <p:spPr/>
        <p:txBody>
          <a:bodyPr>
            <a:normAutofit/>
          </a:bodyPr>
          <a:lstStyle/>
          <a:p>
            <a:pPr algn="l"/>
            <a:r>
              <a:rPr lang="en-US" sz="2100"/>
              <a:t>J.D. Finnerty</a:t>
            </a:r>
          </a:p>
          <a:p>
            <a:pPr algn="l"/>
            <a:r>
              <a:rPr lang="en-US" sz="2100"/>
              <a:t>… the raising of funds on a limited or </a:t>
            </a:r>
            <a:r>
              <a:rPr lang="en-US" sz="2100" b="1"/>
              <a:t>nonrecourse</a:t>
            </a:r>
            <a:r>
              <a:rPr lang="en-US" sz="2100"/>
              <a:t> basis to finance an economically </a:t>
            </a:r>
            <a:r>
              <a:rPr lang="en-US" sz="2100" b="1"/>
              <a:t>separable capital investment </a:t>
            </a:r>
            <a:r>
              <a:rPr lang="en-US" sz="2100"/>
              <a:t>in which the providers of the funds look primarily to the </a:t>
            </a:r>
            <a:r>
              <a:rPr lang="en-US" sz="2100" b="1"/>
              <a:t>cash flow</a:t>
            </a:r>
            <a:r>
              <a:rPr lang="en-US" sz="2100"/>
              <a:t> from the project as the source of funds to </a:t>
            </a:r>
            <a:r>
              <a:rPr lang="en-US" sz="2100" b="1"/>
              <a:t>service their loans </a:t>
            </a:r>
            <a:r>
              <a:rPr lang="en-US" sz="2100"/>
              <a:t>and provide the return of and return on their equity invested in the project.</a:t>
            </a:r>
            <a:endParaRPr lang="en-US" sz="1800">
              <a:solidFill>
                <a:srgbClr val="000000"/>
              </a:solidFill>
              <a:latin typeface="Calibri" panose="020F0502020204030204" pitchFamily="34" charset="0"/>
            </a:endParaRPr>
          </a:p>
          <a:p>
            <a:pPr algn="l"/>
            <a:r>
              <a:rPr lang="en-US" sz="1800">
                <a:solidFill>
                  <a:srgbClr val="000000"/>
                </a:solidFill>
                <a:latin typeface="Calibri" panose="020F0502020204030204" pitchFamily="34" charset="0"/>
              </a:rPr>
              <a:t>Terms in definition</a:t>
            </a:r>
          </a:p>
          <a:p>
            <a:pPr lvl="1" algn="l"/>
            <a:r>
              <a:rPr lang="en-US" sz="1500">
                <a:solidFill>
                  <a:srgbClr val="000000"/>
                </a:solidFill>
                <a:latin typeface="Calibri" panose="020F0502020204030204" pitchFamily="34" charset="0"/>
              </a:rPr>
              <a:t>Limited or nonrecourse</a:t>
            </a:r>
          </a:p>
          <a:p>
            <a:pPr lvl="1" algn="l"/>
            <a:r>
              <a:rPr lang="en-US" sz="1500">
                <a:solidFill>
                  <a:srgbClr val="000000"/>
                </a:solidFill>
                <a:latin typeface="Calibri" panose="020F0502020204030204" pitchFamily="34" charset="0"/>
              </a:rPr>
              <a:t>SPV – economically separable investment</a:t>
            </a:r>
          </a:p>
          <a:p>
            <a:pPr lvl="1" algn="l"/>
            <a:r>
              <a:rPr lang="en-US" sz="1500">
                <a:solidFill>
                  <a:srgbClr val="000000"/>
                </a:solidFill>
                <a:latin typeface="Calibri" panose="020F0502020204030204" pitchFamily="34" charset="0"/>
              </a:rPr>
              <a:t>DSCR – key measure of risk of default</a:t>
            </a:r>
          </a:p>
          <a:p>
            <a:pPr lvl="1" algn="l"/>
            <a:r>
              <a:rPr lang="en-US" sz="1500">
                <a:solidFill>
                  <a:srgbClr val="000000"/>
                </a:solidFill>
                <a:latin typeface="Calibri" panose="020F0502020204030204" pitchFamily="34" charset="0"/>
              </a:rPr>
              <a:t>IRR - Return on and of equity </a:t>
            </a:r>
          </a:p>
        </p:txBody>
      </p:sp>
      <p:pic>
        <p:nvPicPr>
          <p:cNvPr id="6" name="Picture 5">
            <a:extLst>
              <a:ext uri="{FF2B5EF4-FFF2-40B4-BE49-F238E27FC236}">
                <a16:creationId xmlns:a16="http://schemas.microsoft.com/office/drawing/2014/main" id="{25533769-68AC-327C-2511-90CE0D3C371C}"/>
              </a:ext>
            </a:extLst>
          </p:cNvPr>
          <p:cNvPicPr>
            <a:picLocks noChangeAspect="1"/>
          </p:cNvPicPr>
          <p:nvPr/>
        </p:nvPicPr>
        <p:blipFill>
          <a:blip r:embed="rId2"/>
          <a:stretch>
            <a:fillRect/>
          </a:stretch>
        </p:blipFill>
        <p:spPr>
          <a:xfrm>
            <a:off x="6334992" y="3933000"/>
            <a:ext cx="3952827" cy="1254460"/>
          </a:xfrm>
          <a:prstGeom prst="rect">
            <a:avLst/>
          </a:prstGeom>
        </p:spPr>
      </p:pic>
      <p:sp>
        <p:nvSpPr>
          <p:cNvPr id="4" name="Slide Number Placeholder 3">
            <a:extLst>
              <a:ext uri="{FF2B5EF4-FFF2-40B4-BE49-F238E27FC236}">
                <a16:creationId xmlns:a16="http://schemas.microsoft.com/office/drawing/2014/main" id="{D8DC51A5-2BCA-284E-928C-A36824FC5307}"/>
              </a:ext>
            </a:extLst>
          </p:cNvPr>
          <p:cNvSpPr>
            <a:spLocks noGrp="1"/>
          </p:cNvSpPr>
          <p:nvPr>
            <p:ph type="sldNum" sz="quarter" idx="12"/>
          </p:nvPr>
        </p:nvSpPr>
        <p:spPr/>
        <p:txBody>
          <a:bodyPr/>
          <a:lstStyle/>
          <a:p>
            <a:fld id="{EB241CD2-1E45-42A3-B213-66A034DF9A3B}" type="slidenum">
              <a:rPr lang="en-GB" smtClean="0"/>
              <a:t>37</a:t>
            </a:fld>
            <a:endParaRPr lang="en-GB" dirty="0"/>
          </a:p>
        </p:txBody>
      </p:sp>
    </p:spTree>
    <p:extLst>
      <p:ext uri="{BB962C8B-B14F-4D97-AF65-F5344CB8AC3E}">
        <p14:creationId xmlns:p14="http://schemas.microsoft.com/office/powerpoint/2010/main" val="4214216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0930-6A69-1AA8-CBF2-571E4676C136}"/>
              </a:ext>
            </a:extLst>
          </p:cNvPr>
          <p:cNvSpPr>
            <a:spLocks noGrp="1"/>
          </p:cNvSpPr>
          <p:nvPr>
            <p:ph type="title"/>
          </p:nvPr>
        </p:nvSpPr>
        <p:spPr/>
        <p:txBody>
          <a:bodyPr/>
          <a:lstStyle/>
          <a:p>
            <a:r>
              <a:rPr lang="en-US"/>
              <a:t>Terms in Finnerty Definition</a:t>
            </a:r>
          </a:p>
        </p:txBody>
      </p:sp>
      <p:sp>
        <p:nvSpPr>
          <p:cNvPr id="3" name="Content Placeholder 2">
            <a:extLst>
              <a:ext uri="{FF2B5EF4-FFF2-40B4-BE49-F238E27FC236}">
                <a16:creationId xmlns:a16="http://schemas.microsoft.com/office/drawing/2014/main" id="{4E147DCC-C5A0-104E-C78E-40B9E7F16C88}"/>
              </a:ext>
            </a:extLst>
          </p:cNvPr>
          <p:cNvSpPr>
            <a:spLocks noGrp="1"/>
          </p:cNvSpPr>
          <p:nvPr>
            <p:ph idx="1"/>
          </p:nvPr>
        </p:nvSpPr>
        <p:spPr/>
        <p:txBody>
          <a:bodyPr>
            <a:normAutofit/>
          </a:bodyPr>
          <a:lstStyle/>
          <a:p>
            <a:pPr algn="l"/>
            <a:r>
              <a:rPr lang="en-US" sz="1800"/>
              <a:t>The first term is </a:t>
            </a:r>
            <a:r>
              <a:rPr lang="en-US" sz="1800" b="1"/>
              <a:t>nonrecourse debt</a:t>
            </a:r>
            <a:r>
              <a:rPr lang="en-US" sz="1800"/>
              <a:t>. </a:t>
            </a:r>
          </a:p>
          <a:p>
            <a:pPr lvl="1" algn="l"/>
            <a:r>
              <a:rPr lang="en-US" sz="1600"/>
              <a:t>I define the notion of nonrecourse  as analogous to the lack of ability achieve guarantees from your parents where you cannot send an email to them and ask for money. Getting money from your parents is a parent guarantee is recourse, which is the opposite of nonrecourse. </a:t>
            </a:r>
          </a:p>
          <a:p>
            <a:pPr algn="l"/>
            <a:r>
              <a:rPr lang="en-US" sz="1800"/>
              <a:t>The second is </a:t>
            </a:r>
            <a:r>
              <a:rPr lang="en-US" sz="1800" b="1"/>
              <a:t>separable capital investment</a:t>
            </a:r>
            <a:r>
              <a:rPr lang="en-US" sz="1800"/>
              <a:t>. </a:t>
            </a:r>
          </a:p>
          <a:p>
            <a:pPr lvl="1" algn="l"/>
            <a:r>
              <a:rPr lang="en-US" sz="1600"/>
              <a:t>The idea of a separable investment means that an asset can have different investors, and its cash flow can be measured on distinct financial statements. The separable investment can be called a special purpose vehicle, which is simply a corporation set-up to own the asset. This allows bank financing specifically associated with the project cash flow. </a:t>
            </a:r>
          </a:p>
          <a:p>
            <a:pPr algn="l"/>
            <a:r>
              <a:rPr lang="en-US" sz="1800"/>
              <a:t>The third term are the two words, </a:t>
            </a:r>
            <a:r>
              <a:rPr lang="en-US" sz="1800" b="1"/>
              <a:t>cash flow</a:t>
            </a:r>
            <a:r>
              <a:rPr lang="en-US" sz="1800"/>
              <a:t>. </a:t>
            </a:r>
          </a:p>
          <a:p>
            <a:pPr lvl="1" algn="l"/>
            <a:r>
              <a:rPr lang="en-US" sz="1600"/>
              <a:t>By including the notion of cash flow in the project finance definition  (contrasted to earnings per share that are affected by depreciation, impairment charges other accounting adjustments), Finnerty’s definition emphasizes the way cash flow can directly be used in project finance. </a:t>
            </a:r>
          </a:p>
          <a:p>
            <a:pPr algn="l"/>
            <a:r>
              <a:rPr lang="en-US" sz="1800"/>
              <a:t>The fourth item involves the ability to </a:t>
            </a:r>
            <a:r>
              <a:rPr lang="en-US" sz="1800" b="1"/>
              <a:t>service loans</a:t>
            </a:r>
            <a:r>
              <a:rPr lang="en-US" sz="1800"/>
              <a:t>. </a:t>
            </a:r>
          </a:p>
          <a:p>
            <a:pPr lvl="1" algn="l"/>
            <a:r>
              <a:rPr lang="en-US" sz="1600"/>
              <a:t>Servicing debt introduces the notion that in project finance, the debt service – the interest and repayment on debt – is directly related to cash flow. </a:t>
            </a:r>
          </a:p>
        </p:txBody>
      </p:sp>
      <p:sp>
        <p:nvSpPr>
          <p:cNvPr id="5" name="Slide Number Placeholder 4">
            <a:extLst>
              <a:ext uri="{FF2B5EF4-FFF2-40B4-BE49-F238E27FC236}">
                <a16:creationId xmlns:a16="http://schemas.microsoft.com/office/drawing/2014/main" id="{CE43DD11-C8C1-61EE-F987-6758F83EF3CA}"/>
              </a:ext>
            </a:extLst>
          </p:cNvPr>
          <p:cNvSpPr>
            <a:spLocks noGrp="1"/>
          </p:cNvSpPr>
          <p:nvPr>
            <p:ph type="sldNum" sz="quarter" idx="12"/>
          </p:nvPr>
        </p:nvSpPr>
        <p:spPr/>
        <p:txBody>
          <a:bodyPr/>
          <a:lstStyle/>
          <a:p>
            <a:fld id="{EB241CD2-1E45-42A3-B213-66A034DF9A3B}" type="slidenum">
              <a:rPr lang="en-GB" smtClean="0"/>
              <a:t>38</a:t>
            </a:fld>
            <a:endParaRPr lang="en-GB" dirty="0"/>
          </a:p>
        </p:txBody>
      </p:sp>
    </p:spTree>
    <p:extLst>
      <p:ext uri="{BB962C8B-B14F-4D97-AF65-F5344CB8AC3E}">
        <p14:creationId xmlns:p14="http://schemas.microsoft.com/office/powerpoint/2010/main" val="1151857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F113-4E59-7A5D-354F-285EB31850A9}"/>
              </a:ext>
            </a:extLst>
          </p:cNvPr>
          <p:cNvSpPr>
            <a:spLocks noGrp="1"/>
          </p:cNvSpPr>
          <p:nvPr>
            <p:ph type="title"/>
          </p:nvPr>
        </p:nvSpPr>
        <p:spPr/>
        <p:txBody>
          <a:bodyPr/>
          <a:lstStyle/>
          <a:p>
            <a:r>
              <a:rPr lang="en-US"/>
              <a:t>More Definitions</a:t>
            </a:r>
          </a:p>
        </p:txBody>
      </p:sp>
      <p:sp>
        <p:nvSpPr>
          <p:cNvPr id="3" name="Content Placeholder 2">
            <a:extLst>
              <a:ext uri="{FF2B5EF4-FFF2-40B4-BE49-F238E27FC236}">
                <a16:creationId xmlns:a16="http://schemas.microsoft.com/office/drawing/2014/main" id="{09301DC9-81EE-F21D-C92C-F9423406910B}"/>
              </a:ext>
            </a:extLst>
          </p:cNvPr>
          <p:cNvSpPr>
            <a:spLocks noGrp="1"/>
          </p:cNvSpPr>
          <p:nvPr>
            <p:ph idx="1"/>
          </p:nvPr>
        </p:nvSpPr>
        <p:spPr/>
        <p:txBody>
          <a:bodyPr>
            <a:normAutofit/>
          </a:bodyPr>
          <a:lstStyle/>
          <a:p>
            <a:pPr marL="1658938" indent="-1658938" algn="l">
              <a:buNone/>
              <a:tabLst>
                <a:tab pos="1319213" algn="l"/>
                <a:tab pos="1604963" algn="l"/>
              </a:tabLst>
            </a:pPr>
            <a:r>
              <a:rPr lang="en-GB" sz="1800" i="1"/>
              <a:t>Definition Two: 	Project financing is a loan structure that </a:t>
            </a:r>
            <a:r>
              <a:rPr lang="en-GB" sz="1800" b="1" i="1"/>
              <a:t>relies primarily on the project's cash flow</a:t>
            </a:r>
            <a:r>
              <a:rPr lang="en-GB" sz="1800" i="1"/>
              <a:t> for repayment, with the project's assets, rights, and interests held as </a:t>
            </a:r>
            <a:r>
              <a:rPr lang="en-GB" sz="1800" b="1" i="1"/>
              <a:t>secondary collateral.</a:t>
            </a:r>
            <a:endParaRPr lang="en-US" sz="1800"/>
          </a:p>
          <a:p>
            <a:pPr marL="1658938" indent="-1658938" algn="l">
              <a:buNone/>
              <a:tabLst>
                <a:tab pos="1604963" algn="l"/>
              </a:tabLst>
            </a:pPr>
            <a:r>
              <a:rPr lang="en-US" sz="1800" i="1"/>
              <a:t>Definition Three: Financing of a particular economic unit in which a lender is satisfied to look initially to the cash flow and earnings of that project economic unit as the </a:t>
            </a:r>
            <a:r>
              <a:rPr lang="en-US" sz="1800" b="1" i="1"/>
              <a:t>source of funds</a:t>
            </a:r>
            <a:r>
              <a:rPr lang="en-US" sz="1800" i="1"/>
              <a:t> from which a loan will be repaid and to the assets of the economic unit as collateral for the loan.</a:t>
            </a:r>
            <a:endParaRPr lang="en-US" sz="1800"/>
          </a:p>
          <a:p>
            <a:pPr marL="1658938" indent="-1658938" algn="l">
              <a:buNone/>
              <a:tabLst>
                <a:tab pos="1658938" algn="l"/>
              </a:tabLst>
            </a:pPr>
            <a:r>
              <a:rPr lang="en-US" sz="1800" i="1"/>
              <a:t>Definition Four: 	Project finance involves the creation of a </a:t>
            </a:r>
            <a:r>
              <a:rPr lang="en-US" sz="1800" b="1" i="1"/>
              <a:t>legally independent project company</a:t>
            </a:r>
            <a:r>
              <a:rPr lang="en-US" sz="1800" i="1"/>
              <a:t> financed with nonrecourse debt (and equity from one or more corporate entities known as </a:t>
            </a:r>
            <a:r>
              <a:rPr lang="en-US" sz="1800" b="1" i="1"/>
              <a:t>sponsoring firms</a:t>
            </a:r>
            <a:r>
              <a:rPr lang="en-US" sz="1800" i="1"/>
              <a:t>) for the purpose of financing investment in a single purpose capital asset, </a:t>
            </a:r>
            <a:r>
              <a:rPr lang="en-US" sz="1800" b="1" i="1"/>
              <a:t>usually with a limited life</a:t>
            </a:r>
            <a:r>
              <a:rPr lang="en-US" sz="1800" i="1"/>
              <a:t>.</a:t>
            </a:r>
            <a:endParaRPr lang="en-US" sz="1800"/>
          </a:p>
          <a:p>
            <a:pPr marL="1658938" indent="-1658938" algn="l">
              <a:buNone/>
              <a:tabLst>
                <a:tab pos="1604963" algn="l"/>
              </a:tabLst>
            </a:pPr>
            <a:r>
              <a:rPr lang="en-US" sz="1800" i="1"/>
              <a:t>Definition Five: 	Project finance is used to refer to a non-recourse or </a:t>
            </a:r>
            <a:r>
              <a:rPr lang="en-US" sz="1800" b="1" i="1"/>
              <a:t>limited</a:t>
            </a:r>
            <a:r>
              <a:rPr lang="en-US" sz="1800" i="1"/>
              <a:t> </a:t>
            </a:r>
            <a:r>
              <a:rPr lang="en-US" sz="1800" b="1" i="1"/>
              <a:t>recourse</a:t>
            </a:r>
            <a:r>
              <a:rPr lang="en-US" sz="1800" i="1"/>
              <a:t> debt financing structure in which debt, equity and </a:t>
            </a:r>
            <a:r>
              <a:rPr lang="en-US" sz="1800" b="1" i="1"/>
              <a:t>credit enhancements</a:t>
            </a:r>
            <a:r>
              <a:rPr lang="en-US" sz="1800" i="1"/>
              <a:t> are combined for the construction and operation or </a:t>
            </a:r>
            <a:r>
              <a:rPr lang="en-US" sz="1800" b="1" i="1"/>
              <a:t>refinancing</a:t>
            </a:r>
            <a:r>
              <a:rPr lang="en-US" sz="1800" i="1"/>
              <a:t> of a particular facility in a </a:t>
            </a:r>
            <a:r>
              <a:rPr lang="en-US" sz="1800" b="1" i="1"/>
              <a:t>capital-intensive</a:t>
            </a:r>
            <a:r>
              <a:rPr lang="en-US" sz="1800" i="1"/>
              <a:t> industry.</a:t>
            </a:r>
            <a:endParaRPr lang="en-US" sz="1800"/>
          </a:p>
          <a:p>
            <a:pPr algn="l"/>
            <a:endParaRPr lang="en-GB" sz="1100"/>
          </a:p>
          <a:p>
            <a:pPr algn="l"/>
            <a:r>
              <a:rPr lang="en-GB" sz="1100"/>
              <a:t>Investopedia, definition of project finance</a:t>
            </a:r>
            <a:endParaRPr lang="en-US" sz="1100"/>
          </a:p>
          <a:p>
            <a:pPr algn="l"/>
            <a:r>
              <a:rPr lang="en-GB" sz="1100"/>
              <a:t>Nevitt, P.K. and Fabozzi F, Euromoney, Project Financing, 7</a:t>
            </a:r>
            <a:r>
              <a:rPr lang="en-GB" sz="1100" baseline="30000"/>
              <a:t>th</a:t>
            </a:r>
            <a:r>
              <a:rPr lang="en-GB" sz="1100"/>
              <a:t> Edition, London </a:t>
            </a:r>
            <a:endParaRPr lang="en-US" sz="1100"/>
          </a:p>
          <a:p>
            <a:pPr algn="l"/>
            <a:endParaRPr lang="en-US" sz="2400"/>
          </a:p>
        </p:txBody>
      </p:sp>
      <p:sp>
        <p:nvSpPr>
          <p:cNvPr id="4" name="Slide Number Placeholder 3">
            <a:extLst>
              <a:ext uri="{FF2B5EF4-FFF2-40B4-BE49-F238E27FC236}">
                <a16:creationId xmlns:a16="http://schemas.microsoft.com/office/drawing/2014/main" id="{82C3BA00-D960-AD56-9323-450EFC8601AD}"/>
              </a:ext>
            </a:extLst>
          </p:cNvPr>
          <p:cNvSpPr>
            <a:spLocks noGrp="1"/>
          </p:cNvSpPr>
          <p:nvPr>
            <p:ph type="sldNum" sz="quarter" idx="12"/>
          </p:nvPr>
        </p:nvSpPr>
        <p:spPr/>
        <p:txBody>
          <a:bodyPr/>
          <a:lstStyle/>
          <a:p>
            <a:fld id="{EB241CD2-1E45-42A3-B213-66A034DF9A3B}" type="slidenum">
              <a:rPr lang="en-GB" smtClean="0"/>
              <a:t>39</a:t>
            </a:fld>
            <a:endParaRPr lang="en-GB" dirty="0"/>
          </a:p>
        </p:txBody>
      </p:sp>
    </p:spTree>
    <p:extLst>
      <p:ext uri="{BB962C8B-B14F-4D97-AF65-F5344CB8AC3E}">
        <p14:creationId xmlns:p14="http://schemas.microsoft.com/office/powerpoint/2010/main" val="855174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274A-70D2-1DDE-3ADE-B331AED5D30C}"/>
              </a:ext>
            </a:extLst>
          </p:cNvPr>
          <p:cNvSpPr>
            <a:spLocks noGrp="1"/>
          </p:cNvSpPr>
          <p:nvPr>
            <p:ph type="title"/>
          </p:nvPr>
        </p:nvSpPr>
        <p:spPr/>
        <p:txBody>
          <a:bodyPr/>
          <a:lstStyle/>
          <a:p>
            <a:r>
              <a:rPr lang="en-US" dirty="0"/>
              <a:t>Preliminary Question</a:t>
            </a:r>
          </a:p>
        </p:txBody>
      </p:sp>
      <p:sp>
        <p:nvSpPr>
          <p:cNvPr id="3" name="Content Placeholder 2">
            <a:extLst>
              <a:ext uri="{FF2B5EF4-FFF2-40B4-BE49-F238E27FC236}">
                <a16:creationId xmlns:a16="http://schemas.microsoft.com/office/drawing/2014/main" id="{F77CB0B6-E992-4DCD-4611-37E15BB34E4F}"/>
              </a:ext>
            </a:extLst>
          </p:cNvPr>
          <p:cNvSpPr>
            <a:spLocks noGrp="1"/>
          </p:cNvSpPr>
          <p:nvPr>
            <p:ph idx="1"/>
          </p:nvPr>
        </p:nvSpPr>
        <p:spPr/>
        <p:txBody>
          <a:bodyPr/>
          <a:lstStyle/>
          <a:p>
            <a:r>
              <a:rPr lang="en-US" dirty="0"/>
              <a:t>Question 3: Excel</a:t>
            </a:r>
          </a:p>
          <a:p>
            <a:pPr lvl="1"/>
            <a:r>
              <a:rPr lang="en-US" dirty="0"/>
              <a:t>3.	Third, can you tell me about your preference for the level of detail and use of excel. Using excel can be a good way to learn but it can also take extra time from discussion of formulas. Can you tell me if you want to some excel as part of:</a:t>
            </a:r>
          </a:p>
          <a:p>
            <a:pPr lvl="2"/>
            <a:r>
              <a:rPr lang="en-US" dirty="0"/>
              <a:t>Using excel to better understand nuances of IRR and DSCR</a:t>
            </a:r>
          </a:p>
          <a:p>
            <a:pPr lvl="2"/>
            <a:r>
              <a:rPr lang="en-US" dirty="0"/>
              <a:t>Using excel to construct a simple model</a:t>
            </a:r>
          </a:p>
          <a:p>
            <a:pPr lvl="2"/>
            <a:r>
              <a:rPr lang="en-US" dirty="0"/>
              <a:t>Using excel in case studies</a:t>
            </a:r>
          </a:p>
        </p:txBody>
      </p:sp>
      <p:sp>
        <p:nvSpPr>
          <p:cNvPr id="4" name="Slide Number Placeholder 3">
            <a:extLst>
              <a:ext uri="{FF2B5EF4-FFF2-40B4-BE49-F238E27FC236}">
                <a16:creationId xmlns:a16="http://schemas.microsoft.com/office/drawing/2014/main" id="{4F2A64E1-F698-1A8D-D14D-77C53481ECAE}"/>
              </a:ext>
            </a:extLst>
          </p:cNvPr>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3870918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2745-C2B7-03C2-928A-A7BF86CD7A71}"/>
              </a:ext>
            </a:extLst>
          </p:cNvPr>
          <p:cNvSpPr>
            <a:spLocks noGrp="1"/>
          </p:cNvSpPr>
          <p:nvPr>
            <p:ph type="title"/>
          </p:nvPr>
        </p:nvSpPr>
        <p:spPr/>
        <p:txBody>
          <a:bodyPr>
            <a:normAutofit/>
          </a:bodyPr>
          <a:lstStyle/>
          <a:p>
            <a:r>
              <a:rPr lang="en-US"/>
              <a:t>More Terms from the Project Finance Definitions</a:t>
            </a:r>
          </a:p>
        </p:txBody>
      </p:sp>
      <p:sp>
        <p:nvSpPr>
          <p:cNvPr id="3" name="Content Placeholder 2">
            <a:extLst>
              <a:ext uri="{FF2B5EF4-FFF2-40B4-BE49-F238E27FC236}">
                <a16:creationId xmlns:a16="http://schemas.microsoft.com/office/drawing/2014/main" id="{65ED9609-F88A-5904-7E62-99CFD5A54405}"/>
              </a:ext>
            </a:extLst>
          </p:cNvPr>
          <p:cNvSpPr>
            <a:spLocks noGrp="1"/>
          </p:cNvSpPr>
          <p:nvPr>
            <p:ph idx="1"/>
          </p:nvPr>
        </p:nvSpPr>
        <p:spPr/>
        <p:txBody>
          <a:bodyPr>
            <a:normAutofit/>
          </a:bodyPr>
          <a:lstStyle/>
          <a:p>
            <a:pPr algn="l"/>
            <a:r>
              <a:rPr lang="en-US" sz="2000"/>
              <a:t>The term “</a:t>
            </a:r>
            <a:r>
              <a:rPr lang="en-US" sz="2000" b="1"/>
              <a:t>l</a:t>
            </a:r>
            <a:r>
              <a:rPr lang="en-US" sz="2000" b="1" i="1"/>
              <a:t>oan structure that relies on cash flow</a:t>
            </a:r>
            <a:r>
              <a:rPr lang="en-US" sz="2000"/>
              <a:t>” implies a loan structure where the debt service mimics projected cash flow and implies something named debt sculpting where the repayment of debt goes up and down with the expected cash flow patterns of the project.</a:t>
            </a:r>
          </a:p>
          <a:p>
            <a:pPr algn="l"/>
            <a:r>
              <a:rPr lang="en-US" sz="2000"/>
              <a:t>The term “</a:t>
            </a:r>
            <a:r>
              <a:rPr lang="en-US" sz="2000" b="1" i="1"/>
              <a:t>secondary collateral</a:t>
            </a:r>
            <a:r>
              <a:rPr lang="en-US" sz="2000"/>
              <a:t>” is the value of a project that can potentially be realized through sale of the asset. This concept is not important in project finance because the value of a project comes from cash flow.</a:t>
            </a:r>
          </a:p>
          <a:p>
            <a:pPr algn="l"/>
            <a:r>
              <a:rPr lang="en-US" sz="2000"/>
              <a:t>The term “</a:t>
            </a:r>
            <a:r>
              <a:rPr lang="en-US" sz="2000" b="1" i="1"/>
              <a:t>sources of funds</a:t>
            </a:r>
            <a:r>
              <a:rPr lang="en-US" sz="2000"/>
              <a:t>” points to the idea of cash flow and that the essence of evaluating project finance are two cash flow statements. The first is the sources of cash flow that are paid for constructing the assets while the second is the cash flow returned to investors after operation starts. </a:t>
            </a:r>
          </a:p>
          <a:p>
            <a:pPr algn="l"/>
            <a:r>
              <a:rPr lang="en-US" sz="2000"/>
              <a:t>The term “</a:t>
            </a:r>
            <a:r>
              <a:rPr lang="en-US" sz="2000" b="1" i="1"/>
              <a:t>legally independent project company</a:t>
            </a:r>
            <a:r>
              <a:rPr lang="en-US" sz="2000"/>
              <a:t>” emphasizes the notion that the special purpose company can have different investors is the company that repays debt. 	</a:t>
            </a:r>
          </a:p>
        </p:txBody>
      </p:sp>
      <p:sp>
        <p:nvSpPr>
          <p:cNvPr id="5" name="Slide Number Placeholder 4">
            <a:extLst>
              <a:ext uri="{FF2B5EF4-FFF2-40B4-BE49-F238E27FC236}">
                <a16:creationId xmlns:a16="http://schemas.microsoft.com/office/drawing/2014/main" id="{15861BDC-A428-E5FA-1B9D-2B2072C01152}"/>
              </a:ext>
            </a:extLst>
          </p:cNvPr>
          <p:cNvSpPr>
            <a:spLocks noGrp="1"/>
          </p:cNvSpPr>
          <p:nvPr>
            <p:ph type="sldNum" sz="quarter" idx="12"/>
          </p:nvPr>
        </p:nvSpPr>
        <p:spPr/>
        <p:txBody>
          <a:bodyPr/>
          <a:lstStyle/>
          <a:p>
            <a:fld id="{EB241CD2-1E45-42A3-B213-66A034DF9A3B}" type="slidenum">
              <a:rPr lang="en-GB" smtClean="0"/>
              <a:t>40</a:t>
            </a:fld>
            <a:endParaRPr lang="en-GB" dirty="0"/>
          </a:p>
        </p:txBody>
      </p:sp>
    </p:spTree>
    <p:extLst>
      <p:ext uri="{BB962C8B-B14F-4D97-AF65-F5344CB8AC3E}">
        <p14:creationId xmlns:p14="http://schemas.microsoft.com/office/powerpoint/2010/main" val="2495740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4196-76FE-6AAE-5C1E-6CE3E86DB387}"/>
              </a:ext>
            </a:extLst>
          </p:cNvPr>
          <p:cNvSpPr>
            <a:spLocks noGrp="1"/>
          </p:cNvSpPr>
          <p:nvPr>
            <p:ph type="title"/>
          </p:nvPr>
        </p:nvSpPr>
        <p:spPr/>
        <p:txBody>
          <a:bodyPr>
            <a:normAutofit/>
          </a:bodyPr>
          <a:lstStyle/>
          <a:p>
            <a:r>
              <a:rPr lang="en-US"/>
              <a:t>More Terms from the Project Finance Definitions</a:t>
            </a:r>
          </a:p>
        </p:txBody>
      </p:sp>
      <p:sp>
        <p:nvSpPr>
          <p:cNvPr id="3" name="Content Placeholder 2">
            <a:extLst>
              <a:ext uri="{FF2B5EF4-FFF2-40B4-BE49-F238E27FC236}">
                <a16:creationId xmlns:a16="http://schemas.microsoft.com/office/drawing/2014/main" id="{3275EB9A-7E24-979A-239C-1544F9DEF1F6}"/>
              </a:ext>
            </a:extLst>
          </p:cNvPr>
          <p:cNvSpPr>
            <a:spLocks noGrp="1"/>
          </p:cNvSpPr>
          <p:nvPr>
            <p:ph idx="1"/>
          </p:nvPr>
        </p:nvSpPr>
        <p:spPr/>
        <p:txBody>
          <a:bodyPr>
            <a:normAutofit/>
          </a:bodyPr>
          <a:lstStyle/>
          <a:p>
            <a:pPr algn="l"/>
            <a:r>
              <a:rPr lang="en-US" sz="2000"/>
              <a:t>The term “</a:t>
            </a:r>
            <a:r>
              <a:rPr lang="en-US" sz="2000" b="1" i="1"/>
              <a:t>sponsoring firms</a:t>
            </a:r>
            <a:r>
              <a:rPr lang="en-US" sz="2000"/>
              <a:t>” simply refers to the investors in a project. Investors in a public corporation may add up to millions. In project finance there are just a couple of partners. </a:t>
            </a:r>
          </a:p>
          <a:p>
            <a:pPr algn="l"/>
            <a:r>
              <a:rPr lang="en-US" sz="2000"/>
              <a:t>The term “</a:t>
            </a:r>
            <a:r>
              <a:rPr lang="en-US" sz="2000" b="1" i="1"/>
              <a:t>limited life</a:t>
            </a:r>
            <a:r>
              <a:rPr lang="en-US" sz="2000"/>
              <a:t>” in project finance means what is says, but it is important because cash flow analysis can be made over the entire life of a project. The amount of time between the end of the limited life and the end of debt term is called the tail.</a:t>
            </a:r>
          </a:p>
          <a:p>
            <a:pPr algn="l"/>
            <a:r>
              <a:rPr lang="en-US" sz="2000"/>
              <a:t>The term “</a:t>
            </a:r>
            <a:r>
              <a:rPr lang="en-US" sz="2000" b="1" i="1"/>
              <a:t>credit enhancements</a:t>
            </a:r>
            <a:r>
              <a:rPr lang="en-US" sz="2000"/>
              <a:t>” refer to mechanisms that protect debt through limiting dividends. These credit enhancements include covenants that do not allow dividends when ratios fall below a certain level; covenants to repay debt early instead of paying dividends (cash flow sweeps); and cash held on the balance sheet to provide cash in emergency situations. </a:t>
            </a:r>
          </a:p>
          <a:p>
            <a:pPr algn="l"/>
            <a:r>
              <a:rPr lang="en-US" sz="2000"/>
              <a:t>The term “</a:t>
            </a:r>
            <a:r>
              <a:rPr lang="en-US" sz="2000" b="1" i="1"/>
              <a:t>refinancing</a:t>
            </a:r>
            <a:r>
              <a:rPr lang="en-US" sz="2000"/>
              <a:t>” refers to re-paying exiting debt (generally before the end of the term of the debt) and replacing the existing debt with new debt that has better terms. </a:t>
            </a:r>
          </a:p>
        </p:txBody>
      </p:sp>
      <p:sp>
        <p:nvSpPr>
          <p:cNvPr id="5" name="Slide Number Placeholder 4">
            <a:extLst>
              <a:ext uri="{FF2B5EF4-FFF2-40B4-BE49-F238E27FC236}">
                <a16:creationId xmlns:a16="http://schemas.microsoft.com/office/drawing/2014/main" id="{78DB6DC0-33B5-5387-E43F-B0A18261C28B}"/>
              </a:ext>
            </a:extLst>
          </p:cNvPr>
          <p:cNvSpPr>
            <a:spLocks noGrp="1"/>
          </p:cNvSpPr>
          <p:nvPr>
            <p:ph type="sldNum" sz="quarter" idx="12"/>
          </p:nvPr>
        </p:nvSpPr>
        <p:spPr/>
        <p:txBody>
          <a:bodyPr/>
          <a:lstStyle/>
          <a:p>
            <a:fld id="{EB241CD2-1E45-42A3-B213-66A034DF9A3B}" type="slidenum">
              <a:rPr lang="en-GB" smtClean="0"/>
              <a:t>41</a:t>
            </a:fld>
            <a:endParaRPr lang="en-GB" dirty="0"/>
          </a:p>
        </p:txBody>
      </p:sp>
    </p:spTree>
    <p:extLst>
      <p:ext uri="{BB962C8B-B14F-4D97-AF65-F5344CB8AC3E}">
        <p14:creationId xmlns:p14="http://schemas.microsoft.com/office/powerpoint/2010/main" val="2563330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AAA7-6BC5-A0F1-D442-65F4574734BB}"/>
              </a:ext>
            </a:extLst>
          </p:cNvPr>
          <p:cNvSpPr>
            <a:spLocks noGrp="1"/>
          </p:cNvSpPr>
          <p:nvPr>
            <p:ph type="title"/>
          </p:nvPr>
        </p:nvSpPr>
        <p:spPr/>
        <p:txBody>
          <a:bodyPr>
            <a:normAutofit fontScale="90000"/>
          </a:bodyPr>
          <a:lstStyle/>
          <a:p>
            <a:r>
              <a:rPr lang="en-US"/>
              <a:t>Problems with the Project Finance Definition: Aspects of Project Finance Other than Debt Ignored</a:t>
            </a:r>
          </a:p>
        </p:txBody>
      </p:sp>
      <p:sp>
        <p:nvSpPr>
          <p:cNvPr id="3" name="Content Placeholder 2">
            <a:extLst>
              <a:ext uri="{FF2B5EF4-FFF2-40B4-BE49-F238E27FC236}">
                <a16:creationId xmlns:a16="http://schemas.microsoft.com/office/drawing/2014/main" id="{8ADDC7DC-CF8A-96D3-51A4-F19596EB60C5}"/>
              </a:ext>
            </a:extLst>
          </p:cNvPr>
          <p:cNvSpPr>
            <a:spLocks noGrp="1"/>
          </p:cNvSpPr>
          <p:nvPr>
            <p:ph idx="1"/>
          </p:nvPr>
        </p:nvSpPr>
        <p:spPr/>
        <p:txBody>
          <a:bodyPr>
            <a:normAutofit/>
          </a:bodyPr>
          <a:lstStyle/>
          <a:p>
            <a:pPr algn="l"/>
            <a:r>
              <a:rPr lang="en-US" sz="2800" dirty="0"/>
              <a:t>All the definitions miss the pillars of project finance related to:</a:t>
            </a:r>
          </a:p>
          <a:p>
            <a:pPr lvl="1" algn="l"/>
            <a:r>
              <a:rPr lang="en-US" sz="2800" dirty="0"/>
              <a:t>encouraging efficient construction and operation using contracts; </a:t>
            </a:r>
          </a:p>
          <a:p>
            <a:pPr lvl="1" algn="l"/>
            <a:r>
              <a:rPr lang="en-US" sz="2800" dirty="0"/>
              <a:t>the essential point of achieving low prices for consumers and low returns relative to cost of capital through bidding;</a:t>
            </a:r>
          </a:p>
          <a:p>
            <a:pPr lvl="1" algn="l"/>
            <a:r>
              <a:rPr lang="en-US" sz="2800" dirty="0"/>
              <a:t>Explicitly managing externalities through disqualifying certain projects and encouraging others.</a:t>
            </a:r>
          </a:p>
        </p:txBody>
      </p:sp>
      <p:sp>
        <p:nvSpPr>
          <p:cNvPr id="5" name="Slide Number Placeholder 4">
            <a:extLst>
              <a:ext uri="{FF2B5EF4-FFF2-40B4-BE49-F238E27FC236}">
                <a16:creationId xmlns:a16="http://schemas.microsoft.com/office/drawing/2014/main" id="{6D8F5250-7B90-FF5C-5D1E-3AA22D2F1270}"/>
              </a:ext>
            </a:extLst>
          </p:cNvPr>
          <p:cNvSpPr>
            <a:spLocks noGrp="1"/>
          </p:cNvSpPr>
          <p:nvPr>
            <p:ph type="sldNum" sz="quarter" idx="12"/>
          </p:nvPr>
        </p:nvSpPr>
        <p:spPr/>
        <p:txBody>
          <a:bodyPr/>
          <a:lstStyle/>
          <a:p>
            <a:fld id="{EB241CD2-1E45-42A3-B213-66A034DF9A3B}" type="slidenum">
              <a:rPr lang="en-GB" smtClean="0"/>
              <a:t>42</a:t>
            </a:fld>
            <a:endParaRPr lang="en-GB" dirty="0"/>
          </a:p>
        </p:txBody>
      </p:sp>
    </p:spTree>
    <p:extLst>
      <p:ext uri="{BB962C8B-B14F-4D97-AF65-F5344CB8AC3E}">
        <p14:creationId xmlns:p14="http://schemas.microsoft.com/office/powerpoint/2010/main" val="1924948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B3CF-918F-447A-88C9-386B8C5C4BEE}"/>
              </a:ext>
            </a:extLst>
          </p:cNvPr>
          <p:cNvSpPr>
            <a:spLocks noGrp="1"/>
          </p:cNvSpPr>
          <p:nvPr>
            <p:ph type="title"/>
          </p:nvPr>
        </p:nvSpPr>
        <p:spPr/>
        <p:txBody>
          <a:bodyPr>
            <a:normAutofit fontScale="90000"/>
          </a:bodyPr>
          <a:lstStyle/>
          <a:p>
            <a:r>
              <a:rPr lang="en-US"/>
              <a:t>Which is a Better Way to Assess the Value of an Investment – Two Presentations to the Board</a:t>
            </a:r>
          </a:p>
        </p:txBody>
      </p:sp>
      <p:sp>
        <p:nvSpPr>
          <p:cNvPr id="3" name="Content Placeholder 2">
            <a:extLst>
              <a:ext uri="{FF2B5EF4-FFF2-40B4-BE49-F238E27FC236}">
                <a16:creationId xmlns:a16="http://schemas.microsoft.com/office/drawing/2014/main" id="{88CC5213-E550-421B-AFCC-D0247D8C17E4}"/>
              </a:ext>
            </a:extLst>
          </p:cNvPr>
          <p:cNvSpPr>
            <a:spLocks noGrp="1"/>
          </p:cNvSpPr>
          <p:nvPr>
            <p:ph idx="1"/>
          </p:nvPr>
        </p:nvSpPr>
        <p:spPr/>
        <p:txBody>
          <a:bodyPr/>
          <a:lstStyle/>
          <a:p>
            <a:r>
              <a:rPr lang="en-US"/>
              <a:t>Value and Risk Verified by Investors Outside of the Company</a:t>
            </a:r>
          </a:p>
          <a:p>
            <a:pPr lvl="1"/>
            <a:r>
              <a:rPr lang="en-US"/>
              <a:t>Bank Puts money into the company</a:t>
            </a:r>
          </a:p>
          <a:p>
            <a:pPr lvl="1"/>
            <a:r>
              <a:rPr lang="en-US"/>
              <a:t>Makes sure the money will be paid back</a:t>
            </a:r>
          </a:p>
          <a:p>
            <a:pPr lvl="1"/>
            <a:r>
              <a:rPr lang="en-US"/>
              <a:t>Crucial stamp of approval</a:t>
            </a:r>
          </a:p>
          <a:p>
            <a:pPr lvl="1"/>
            <a:endParaRPr lang="en-US"/>
          </a:p>
        </p:txBody>
      </p:sp>
      <p:pic>
        <p:nvPicPr>
          <p:cNvPr id="5" name="Picture 4">
            <a:extLst>
              <a:ext uri="{FF2B5EF4-FFF2-40B4-BE49-F238E27FC236}">
                <a16:creationId xmlns:a16="http://schemas.microsoft.com/office/drawing/2014/main" id="{B8D32722-9E4E-484E-9101-B9A472CEF31B}"/>
              </a:ext>
            </a:extLst>
          </p:cNvPr>
          <p:cNvPicPr>
            <a:picLocks noChangeAspect="1"/>
          </p:cNvPicPr>
          <p:nvPr/>
        </p:nvPicPr>
        <p:blipFill>
          <a:blip r:embed="rId2"/>
          <a:stretch>
            <a:fillRect/>
          </a:stretch>
        </p:blipFill>
        <p:spPr>
          <a:xfrm>
            <a:off x="1628775" y="2636558"/>
            <a:ext cx="3856539" cy="2823864"/>
          </a:xfrm>
          <a:prstGeom prst="rect">
            <a:avLst/>
          </a:prstGeom>
        </p:spPr>
      </p:pic>
      <p:pic>
        <p:nvPicPr>
          <p:cNvPr id="8" name="Picture 7">
            <a:extLst>
              <a:ext uri="{FF2B5EF4-FFF2-40B4-BE49-F238E27FC236}">
                <a16:creationId xmlns:a16="http://schemas.microsoft.com/office/drawing/2014/main" id="{B4B53520-FE6E-D4A6-03F0-44E3DD4CF73E}"/>
              </a:ext>
            </a:extLst>
          </p:cNvPr>
          <p:cNvPicPr>
            <a:picLocks noChangeAspect="1"/>
          </p:cNvPicPr>
          <p:nvPr/>
        </p:nvPicPr>
        <p:blipFill>
          <a:blip r:embed="rId3"/>
          <a:stretch>
            <a:fillRect/>
          </a:stretch>
        </p:blipFill>
        <p:spPr>
          <a:xfrm>
            <a:off x="5487884" y="3371846"/>
            <a:ext cx="2643472" cy="1724891"/>
          </a:xfrm>
          <a:prstGeom prst="rect">
            <a:avLst/>
          </a:prstGeom>
        </p:spPr>
      </p:pic>
      <p:pic>
        <p:nvPicPr>
          <p:cNvPr id="6" name="Picture 5">
            <a:extLst>
              <a:ext uri="{FF2B5EF4-FFF2-40B4-BE49-F238E27FC236}">
                <a16:creationId xmlns:a16="http://schemas.microsoft.com/office/drawing/2014/main" id="{0B3588E1-6686-20E6-E60B-296A4A947748}"/>
              </a:ext>
            </a:extLst>
          </p:cNvPr>
          <p:cNvPicPr>
            <a:picLocks noChangeAspect="1"/>
          </p:cNvPicPr>
          <p:nvPr/>
        </p:nvPicPr>
        <p:blipFill>
          <a:blip r:embed="rId4"/>
          <a:stretch>
            <a:fillRect/>
          </a:stretch>
        </p:blipFill>
        <p:spPr>
          <a:xfrm>
            <a:off x="8553958" y="3113132"/>
            <a:ext cx="1854397" cy="2006691"/>
          </a:xfrm>
          <a:prstGeom prst="rect">
            <a:avLst/>
          </a:prstGeom>
        </p:spPr>
      </p:pic>
      <p:sp>
        <p:nvSpPr>
          <p:cNvPr id="4" name="Slide Number Placeholder 3">
            <a:extLst>
              <a:ext uri="{FF2B5EF4-FFF2-40B4-BE49-F238E27FC236}">
                <a16:creationId xmlns:a16="http://schemas.microsoft.com/office/drawing/2014/main" id="{FA935515-A2B8-D061-7BE5-4FB5B69DBF5D}"/>
              </a:ext>
            </a:extLst>
          </p:cNvPr>
          <p:cNvSpPr>
            <a:spLocks noGrp="1"/>
          </p:cNvSpPr>
          <p:nvPr>
            <p:ph type="sldNum" sz="quarter" idx="12"/>
          </p:nvPr>
        </p:nvSpPr>
        <p:spPr/>
        <p:txBody>
          <a:bodyPr/>
          <a:lstStyle/>
          <a:p>
            <a:fld id="{EB241CD2-1E45-42A3-B213-66A034DF9A3B}" type="slidenum">
              <a:rPr lang="en-GB" smtClean="0"/>
              <a:t>43</a:t>
            </a:fld>
            <a:endParaRPr lang="en-GB" dirty="0"/>
          </a:p>
        </p:txBody>
      </p:sp>
    </p:spTree>
    <p:extLst>
      <p:ext uri="{BB962C8B-B14F-4D97-AF65-F5344CB8AC3E}">
        <p14:creationId xmlns:p14="http://schemas.microsoft.com/office/powerpoint/2010/main" val="2940042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 Project Finance, Risk is Managed to Achieve BBB- (Baa3)</a:t>
            </a:r>
          </a:p>
        </p:txBody>
      </p:sp>
      <p:pic>
        <p:nvPicPr>
          <p:cNvPr id="5" name="Content Placeholder 4"/>
          <p:cNvPicPr>
            <a:picLocks noGrp="1" noChangeAspect="1"/>
          </p:cNvPicPr>
          <p:nvPr>
            <p:ph idx="4294967295"/>
          </p:nvPr>
        </p:nvPicPr>
        <p:blipFill>
          <a:blip r:embed="rId2"/>
          <a:stretch>
            <a:fillRect/>
          </a:stretch>
        </p:blipFill>
        <p:spPr>
          <a:xfrm>
            <a:off x="1222890" y="1719262"/>
            <a:ext cx="5048250" cy="3419475"/>
          </a:xfrm>
          <a:prstGeom prst="rect">
            <a:avLst/>
          </a:prstGeom>
        </p:spPr>
      </p:pic>
      <p:cxnSp>
        <p:nvCxnSpPr>
          <p:cNvPr id="7" name="Straight Connector 6"/>
          <p:cNvCxnSpPr/>
          <p:nvPr/>
        </p:nvCxnSpPr>
        <p:spPr>
          <a:xfrm>
            <a:off x="3553942" y="3057035"/>
            <a:ext cx="0" cy="15859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D9A8A1-A2FD-9B9B-C70D-C6C318D568FA}"/>
              </a:ext>
            </a:extLst>
          </p:cNvPr>
          <p:cNvSpPr txBox="1"/>
          <p:nvPr/>
        </p:nvSpPr>
        <p:spPr>
          <a:xfrm>
            <a:off x="7116071" y="1263232"/>
            <a:ext cx="2565603" cy="1664494"/>
          </a:xfrm>
          <a:prstGeom prst="rect">
            <a:avLst/>
          </a:prstGeom>
          <a:solidFill>
            <a:srgbClr val="FFFF00"/>
          </a:solidFill>
        </p:spPr>
        <p:txBody>
          <a:bodyPr vert="horz" wrap="square" lIns="0" tIns="0" rIns="0" bIns="0" rtlCol="0">
            <a:noAutofit/>
          </a:bodyPr>
          <a:lstStyle/>
          <a:p>
            <a:pPr algn="l"/>
            <a:r>
              <a:rPr lang="en-US" sz="1350" dirty="0">
                <a:solidFill>
                  <a:schemeClr val="accent6">
                    <a:lumMod val="65000"/>
                    <a:lumOff val="35000"/>
                  </a:schemeClr>
                </a:solidFill>
                <a:latin typeface="Arial" panose="020B0604020202020204" pitchFamily="34" charset="0"/>
                <a:cs typeface="Arial" panose="020B0604020202020204" pitchFamily="34" charset="0"/>
              </a:rPr>
              <a:t>Example, the DSCR of 1.20 x for a solar project should have and footnote to be on a BBB equivalent. </a:t>
            </a:r>
          </a:p>
          <a:p>
            <a:pPr algn="l"/>
            <a:endParaRPr lang="en-US" sz="1350" dirty="0">
              <a:solidFill>
                <a:schemeClr val="accent6">
                  <a:lumMod val="65000"/>
                  <a:lumOff val="35000"/>
                </a:schemeClr>
              </a:solidFill>
              <a:latin typeface="Arial" panose="020B0604020202020204" pitchFamily="34" charset="0"/>
              <a:cs typeface="Arial" panose="020B0604020202020204" pitchFamily="34" charset="0"/>
            </a:endParaRPr>
          </a:p>
          <a:p>
            <a:pPr algn="l"/>
            <a:r>
              <a:rPr lang="en-US" sz="1350" dirty="0">
                <a:solidFill>
                  <a:schemeClr val="accent6">
                    <a:lumMod val="65000"/>
                    <a:lumOff val="35000"/>
                  </a:schemeClr>
                </a:solidFill>
                <a:latin typeface="Arial" panose="020B0604020202020204" pitchFamily="34" charset="0"/>
                <a:cs typeface="Arial" panose="020B0604020202020204" pitchFamily="34" charset="0"/>
              </a:rPr>
              <a:t>Why BBB- and not AA</a:t>
            </a:r>
          </a:p>
          <a:p>
            <a:pPr algn="l"/>
            <a:endParaRPr lang="en-US" sz="1350" dirty="0">
              <a:solidFill>
                <a:schemeClr val="accent6">
                  <a:lumMod val="65000"/>
                  <a:lumOff val="35000"/>
                </a:schemeClr>
              </a:solidFill>
              <a:latin typeface="Arial" panose="020B0604020202020204" pitchFamily="34" charset="0"/>
              <a:cs typeface="Arial" panose="020B0604020202020204" pitchFamily="34" charset="0"/>
            </a:endParaRPr>
          </a:p>
          <a:p>
            <a:pPr algn="l"/>
            <a:r>
              <a:rPr lang="en-US" sz="1350" dirty="0">
                <a:solidFill>
                  <a:schemeClr val="accent6">
                    <a:lumMod val="65000"/>
                    <a:lumOff val="35000"/>
                  </a:schemeClr>
                </a:solidFill>
                <a:latin typeface="Arial" panose="020B0604020202020204" pitchFamily="34" charset="0"/>
                <a:cs typeface="Arial" panose="020B0604020202020204" pitchFamily="34" charset="0"/>
              </a:rPr>
              <a:t>Why BBB- and not BB-</a:t>
            </a:r>
          </a:p>
        </p:txBody>
      </p:sp>
      <p:sp>
        <p:nvSpPr>
          <p:cNvPr id="3" name="TextBox 2">
            <a:extLst>
              <a:ext uri="{FF2B5EF4-FFF2-40B4-BE49-F238E27FC236}">
                <a16:creationId xmlns:a16="http://schemas.microsoft.com/office/drawing/2014/main" id="{2D8F9EDB-4686-8468-A823-08222E368582}"/>
              </a:ext>
            </a:extLst>
          </p:cNvPr>
          <p:cNvSpPr txBox="1"/>
          <p:nvPr/>
        </p:nvSpPr>
        <p:spPr>
          <a:xfrm>
            <a:off x="7052097" y="3220977"/>
            <a:ext cx="3660726" cy="2585323"/>
          </a:xfrm>
          <a:prstGeom prst="rect">
            <a:avLst/>
          </a:prstGeom>
          <a:no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Understand the key difference between corporate finance where risk is given and the amount of debt increases or decreases risk versus project finance where you start with risk and back into the amount of debt to give a similar risk profile.</a:t>
            </a:r>
          </a:p>
          <a:p>
            <a:endParaRPr lang="en-US" dirty="0">
              <a:solidFill>
                <a:schemeClr val="accent6">
                  <a:lumMod val="65000"/>
                  <a:lumOff val="3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63A16D0-5A0F-63A3-F01F-156F611221A0}"/>
              </a:ext>
            </a:extLst>
          </p:cNvPr>
          <p:cNvSpPr>
            <a:spLocks noGrp="1"/>
          </p:cNvSpPr>
          <p:nvPr>
            <p:ph type="sldNum" sz="quarter" idx="12"/>
          </p:nvPr>
        </p:nvSpPr>
        <p:spPr/>
        <p:txBody>
          <a:bodyPr/>
          <a:lstStyle/>
          <a:p>
            <a:fld id="{EB241CD2-1E45-42A3-B213-66A034DF9A3B}" type="slidenum">
              <a:rPr lang="en-GB" smtClean="0"/>
              <a:t>44</a:t>
            </a:fld>
            <a:endParaRPr lang="en-GB" dirty="0"/>
          </a:p>
        </p:txBody>
      </p:sp>
    </p:spTree>
    <p:extLst>
      <p:ext uri="{BB962C8B-B14F-4D97-AF65-F5344CB8AC3E}">
        <p14:creationId xmlns:p14="http://schemas.microsoft.com/office/powerpoint/2010/main" val="3462924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t>Risk Measured by Bank from Cash Flow Forecast DSCR with High and Low Risk</a:t>
            </a:r>
          </a:p>
        </p:txBody>
      </p:sp>
      <p:sp>
        <p:nvSpPr>
          <p:cNvPr id="17411" name="Rectangle 3"/>
          <p:cNvSpPr>
            <a:spLocks noGrp="1" noChangeArrowheads="1"/>
          </p:cNvSpPr>
          <p:nvPr>
            <p:ph type="body" sz="half" idx="1"/>
          </p:nvPr>
        </p:nvSpPr>
        <p:spPr/>
        <p:txBody>
          <a:bodyPr/>
          <a:lstStyle/>
          <a:p>
            <a:pPr marL="406400" indent="-406400"/>
            <a:r>
              <a:rPr lang="en-US" sz="1600"/>
              <a:t>High Risk Cash Flows</a:t>
            </a:r>
          </a:p>
          <a:p>
            <a:pPr marL="406400" indent="-406400"/>
            <a:endParaRPr lang="en-US" sz="1600"/>
          </a:p>
        </p:txBody>
      </p:sp>
      <p:sp>
        <p:nvSpPr>
          <p:cNvPr id="17412" name="Rectangle 4"/>
          <p:cNvSpPr>
            <a:spLocks noGrp="1" noChangeArrowheads="1"/>
          </p:cNvSpPr>
          <p:nvPr>
            <p:ph type="body" sz="half" idx="2"/>
          </p:nvPr>
        </p:nvSpPr>
        <p:spPr/>
        <p:txBody>
          <a:bodyPr/>
          <a:lstStyle/>
          <a:p>
            <a:pPr marL="406400" indent="-406400"/>
            <a:r>
              <a:rPr lang="en-US" sz="1600"/>
              <a:t>Low Risk Cash Flows</a:t>
            </a:r>
          </a:p>
        </p:txBody>
      </p:sp>
      <p:pic>
        <p:nvPicPr>
          <p:cNvPr id="17413" name="Picture 5"/>
          <p:cNvPicPr>
            <a:picLocks noChangeAspect="1" noChangeArrowheads="1"/>
          </p:cNvPicPr>
          <p:nvPr/>
        </p:nvPicPr>
        <p:blipFill>
          <a:blip r:embed="rId2" cstate="print"/>
          <a:srcRect/>
          <a:stretch>
            <a:fillRect/>
          </a:stretch>
        </p:blipFill>
        <p:spPr bwMode="auto">
          <a:xfrm>
            <a:off x="2112065" y="1739900"/>
            <a:ext cx="4495800" cy="3073400"/>
          </a:xfrm>
          <a:prstGeom prst="rect">
            <a:avLst/>
          </a:prstGeom>
          <a:noFill/>
          <a:ln w="12700">
            <a:noFill/>
            <a:miter lim="800000"/>
            <a:headEnd type="none" w="sm" len="sm"/>
            <a:tailEnd type="none" w="sm" len="sm"/>
          </a:ln>
        </p:spPr>
      </p:pic>
      <p:pic>
        <p:nvPicPr>
          <p:cNvPr id="17414" name="Picture 6"/>
          <p:cNvPicPr>
            <a:picLocks noChangeAspect="1" noChangeArrowheads="1"/>
          </p:cNvPicPr>
          <p:nvPr/>
        </p:nvPicPr>
        <p:blipFill>
          <a:blip r:embed="rId3" cstate="print"/>
          <a:srcRect/>
          <a:stretch>
            <a:fillRect/>
          </a:stretch>
        </p:blipFill>
        <p:spPr bwMode="auto">
          <a:xfrm>
            <a:off x="6320976" y="1951038"/>
            <a:ext cx="4186238" cy="2862263"/>
          </a:xfrm>
          <a:prstGeom prst="rect">
            <a:avLst/>
          </a:prstGeom>
          <a:noFill/>
          <a:ln w="12700">
            <a:noFill/>
            <a:miter lim="800000"/>
            <a:headEnd type="none" w="sm" len="sm"/>
            <a:tailEnd type="none" w="sm" len="sm"/>
          </a:ln>
        </p:spPr>
      </p:pic>
      <p:sp>
        <p:nvSpPr>
          <p:cNvPr id="17415" name="Text Box 7"/>
          <p:cNvSpPr txBox="1">
            <a:spLocks noChangeArrowheads="1"/>
          </p:cNvSpPr>
          <p:nvPr/>
        </p:nvSpPr>
        <p:spPr bwMode="auto">
          <a:xfrm>
            <a:off x="2714625" y="5114925"/>
            <a:ext cx="6437658" cy="923330"/>
          </a:xfrm>
          <a:prstGeom prst="rect">
            <a:avLst/>
          </a:prstGeom>
          <a:solidFill>
            <a:srgbClr val="FFFF00"/>
          </a:solidFill>
          <a:ln w="12700">
            <a:noFill/>
            <a:miter lim="800000"/>
            <a:headEnd type="none" w="sm" len="sm"/>
            <a:tailEnd type="none" w="sm" len="sm"/>
          </a:ln>
        </p:spPr>
        <p:txBody>
          <a:bodyPr wrap="square">
            <a:spAutoFit/>
          </a:bodyPr>
          <a:lstStyle/>
          <a:p>
            <a:pPr algn="l">
              <a:spcBef>
                <a:spcPct val="50000"/>
              </a:spcBef>
            </a:pPr>
            <a:r>
              <a:rPr lang="en-US"/>
              <a:t>High Risk Project has higher margin, shorter-term and declining debt service.  Low risk has flat debt service, and longer-term and higher IRR on Equity</a:t>
            </a:r>
          </a:p>
        </p:txBody>
      </p:sp>
      <p:sp>
        <p:nvSpPr>
          <p:cNvPr id="17416" name="Line 8"/>
          <p:cNvSpPr>
            <a:spLocks noChangeShapeType="1"/>
          </p:cNvSpPr>
          <p:nvPr/>
        </p:nvSpPr>
        <p:spPr bwMode="auto">
          <a:xfrm flipV="1">
            <a:off x="3505200" y="2971800"/>
            <a:ext cx="0" cy="914400"/>
          </a:xfrm>
          <a:prstGeom prst="line">
            <a:avLst/>
          </a:prstGeom>
          <a:noFill/>
          <a:ln w="12700">
            <a:solidFill>
              <a:schemeClr val="tx1"/>
            </a:solidFill>
            <a:round/>
            <a:headEnd type="triangle" w="sm" len="sm"/>
            <a:tailEnd type="triangle" w="sm" len="sm"/>
          </a:ln>
        </p:spPr>
        <p:txBody>
          <a:bodyPr/>
          <a:lstStyle/>
          <a:p>
            <a:endParaRPr lang="en-US"/>
          </a:p>
        </p:txBody>
      </p:sp>
      <p:sp>
        <p:nvSpPr>
          <p:cNvPr id="17417" name="Line 9"/>
          <p:cNvSpPr>
            <a:spLocks noChangeShapeType="1"/>
          </p:cNvSpPr>
          <p:nvPr/>
        </p:nvSpPr>
        <p:spPr bwMode="auto">
          <a:xfrm flipV="1">
            <a:off x="7620000" y="3048000"/>
            <a:ext cx="0" cy="457200"/>
          </a:xfrm>
          <a:prstGeom prst="line">
            <a:avLst/>
          </a:prstGeom>
          <a:noFill/>
          <a:ln w="12700">
            <a:solidFill>
              <a:schemeClr val="tx1"/>
            </a:solidFill>
            <a:round/>
            <a:headEnd type="triangle" w="sm" len="sm"/>
            <a:tailEnd type="triangle" w="sm" len="sm"/>
          </a:ln>
        </p:spPr>
        <p:txBody>
          <a:bodyPr/>
          <a:lstStyle/>
          <a:p>
            <a:endParaRPr lang="en-US"/>
          </a:p>
        </p:txBody>
      </p:sp>
      <p:sp>
        <p:nvSpPr>
          <p:cNvPr id="2" name="Slide Number Placeholder 1">
            <a:extLst>
              <a:ext uri="{FF2B5EF4-FFF2-40B4-BE49-F238E27FC236}">
                <a16:creationId xmlns:a16="http://schemas.microsoft.com/office/drawing/2014/main" id="{1A0D1B25-2AA3-FBC7-F570-09029DBC55D3}"/>
              </a:ext>
            </a:extLst>
          </p:cNvPr>
          <p:cNvSpPr>
            <a:spLocks noGrp="1"/>
          </p:cNvSpPr>
          <p:nvPr>
            <p:ph type="sldNum" sz="quarter" idx="12"/>
          </p:nvPr>
        </p:nvSpPr>
        <p:spPr/>
        <p:txBody>
          <a:bodyPr/>
          <a:lstStyle/>
          <a:p>
            <a:fld id="{EB241CD2-1E45-42A3-B213-66A034DF9A3B}" type="slidenum">
              <a:rPr lang="en-GB" smtClean="0"/>
              <a:t>45</a:t>
            </a:fld>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p:txBody>
          <a:bodyPr>
            <a:normAutofit fontScale="90000"/>
          </a:bodyPr>
          <a:lstStyle/>
          <a:p>
            <a:r>
              <a:rPr lang="en-US"/>
              <a:t>Why is Non-Recourse and No Parent Support so Important In Essence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406400" y="1209675"/>
            <a:ext cx="6131031" cy="4693104"/>
          </a:xfrm>
        </p:spPr>
        <p:txBody>
          <a:bodyPr>
            <a:normAutofit fontScale="92500" lnSpcReduction="10000"/>
          </a:bodyPr>
          <a:lstStyle/>
          <a:p>
            <a:pPr algn="l"/>
            <a:r>
              <a:rPr lang="en-US" sz="2400" dirty="0"/>
              <a:t>No parent guarantees (your children cannot send and email and receive your financial support like my daughter).</a:t>
            </a:r>
          </a:p>
          <a:p>
            <a:pPr algn="l"/>
            <a:r>
              <a:rPr lang="en-US" sz="2400" dirty="0"/>
              <a:t>From a valuation and from a loan perspective a project must be economically viable and evaluated on a standalone basis. In corporate finance and regular old capital budgeting there is no such test.</a:t>
            </a:r>
          </a:p>
          <a:p>
            <a:pPr algn="l"/>
            <a:r>
              <a:rPr lang="en-US" sz="2400" dirty="0"/>
              <a:t>Philosophical question – is a child with a lot of parent support able to perform better than one with none.</a:t>
            </a:r>
          </a:p>
          <a:p>
            <a:pPr algn="l"/>
            <a:r>
              <a:rPr lang="en-US" sz="2400" dirty="0"/>
              <a:t>If you know there is a rich parent behind you, can you use this even if there is no direct promise.</a:t>
            </a:r>
          </a:p>
          <a:p>
            <a:pPr algn="l"/>
            <a:endParaRPr lang="en-US" sz="2400" dirty="0"/>
          </a:p>
        </p:txBody>
      </p:sp>
      <p:pic>
        <p:nvPicPr>
          <p:cNvPr id="10" name="Picture 9">
            <a:extLst>
              <a:ext uri="{FF2B5EF4-FFF2-40B4-BE49-F238E27FC236}">
                <a16:creationId xmlns:a16="http://schemas.microsoft.com/office/drawing/2014/main" id="{A5AE4186-2DFF-79E7-410C-64954E74B2DD}"/>
              </a:ext>
            </a:extLst>
          </p:cNvPr>
          <p:cNvPicPr>
            <a:picLocks noChangeAspect="1"/>
          </p:cNvPicPr>
          <p:nvPr/>
        </p:nvPicPr>
        <p:blipFill>
          <a:blip r:embed="rId2"/>
          <a:stretch>
            <a:fillRect/>
          </a:stretch>
        </p:blipFill>
        <p:spPr>
          <a:xfrm>
            <a:off x="7209784" y="1944865"/>
            <a:ext cx="3565229" cy="2722149"/>
          </a:xfrm>
          <a:prstGeom prst="rect">
            <a:avLst/>
          </a:prstGeom>
        </p:spPr>
      </p:pic>
      <p:sp>
        <p:nvSpPr>
          <p:cNvPr id="4" name="Slide Number Placeholder 3">
            <a:extLst>
              <a:ext uri="{FF2B5EF4-FFF2-40B4-BE49-F238E27FC236}">
                <a16:creationId xmlns:a16="http://schemas.microsoft.com/office/drawing/2014/main" id="{E507C5FC-7401-B0DA-9EDF-720986587823}"/>
              </a:ext>
            </a:extLst>
          </p:cNvPr>
          <p:cNvSpPr>
            <a:spLocks noGrp="1"/>
          </p:cNvSpPr>
          <p:nvPr>
            <p:ph type="sldNum" sz="quarter" idx="12"/>
          </p:nvPr>
        </p:nvSpPr>
        <p:spPr/>
        <p:txBody>
          <a:bodyPr/>
          <a:lstStyle/>
          <a:p>
            <a:fld id="{EB241CD2-1E45-42A3-B213-66A034DF9A3B}" type="slidenum">
              <a:rPr lang="en-GB" smtClean="0"/>
              <a:t>46</a:t>
            </a:fld>
            <a:endParaRPr lang="en-GB" dirty="0"/>
          </a:p>
        </p:txBody>
      </p:sp>
    </p:spTree>
    <p:extLst>
      <p:ext uri="{BB962C8B-B14F-4D97-AF65-F5344CB8AC3E}">
        <p14:creationId xmlns:p14="http://schemas.microsoft.com/office/powerpoint/2010/main" val="1104815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62F6-3F8D-7561-2DC6-5AD23CB5793E}"/>
              </a:ext>
            </a:extLst>
          </p:cNvPr>
          <p:cNvSpPr>
            <a:spLocks noGrp="1"/>
          </p:cNvSpPr>
          <p:nvPr>
            <p:ph type="title"/>
          </p:nvPr>
        </p:nvSpPr>
        <p:spPr/>
        <p:txBody>
          <a:bodyPr/>
          <a:lstStyle/>
          <a:p>
            <a:r>
              <a:rPr lang="en-US"/>
              <a:t>The Real Import of Nonrecourse</a:t>
            </a:r>
          </a:p>
        </p:txBody>
      </p:sp>
      <p:sp>
        <p:nvSpPr>
          <p:cNvPr id="3" name="Content Placeholder 2">
            <a:extLst>
              <a:ext uri="{FF2B5EF4-FFF2-40B4-BE49-F238E27FC236}">
                <a16:creationId xmlns:a16="http://schemas.microsoft.com/office/drawing/2014/main" id="{11E1D5C3-4CE4-01DE-5F76-37D51F34CF29}"/>
              </a:ext>
            </a:extLst>
          </p:cNvPr>
          <p:cNvSpPr>
            <a:spLocks noGrp="1"/>
          </p:cNvSpPr>
          <p:nvPr>
            <p:ph idx="1"/>
          </p:nvPr>
        </p:nvSpPr>
        <p:spPr/>
        <p:txBody>
          <a:bodyPr>
            <a:normAutofit/>
          </a:bodyPr>
          <a:lstStyle/>
          <a:p>
            <a:pPr algn="l"/>
            <a:r>
              <a:rPr lang="en-US" dirty="0"/>
              <a:t>The example of parental support (a term used in project finance) makes you understand that the real import of nonrecourse financing is that a project must be able to be viable on a standalone basis. </a:t>
            </a:r>
          </a:p>
          <a:p>
            <a:pPr algn="l"/>
            <a:r>
              <a:rPr lang="en-US" dirty="0"/>
              <a:t>Now think about nonrecourse and investment assessment. Not only do you have a third party assessing the viability of a long-term investment; this assessment of is made on a pure basis where the risks and the economic viability are directly evaluated. </a:t>
            </a:r>
          </a:p>
          <a:p>
            <a:pPr algn="l"/>
            <a:endParaRPr lang="en-US" i="1" dirty="0"/>
          </a:p>
        </p:txBody>
      </p:sp>
      <p:sp>
        <p:nvSpPr>
          <p:cNvPr id="7" name="TextBox 6">
            <a:extLst>
              <a:ext uri="{FF2B5EF4-FFF2-40B4-BE49-F238E27FC236}">
                <a16:creationId xmlns:a16="http://schemas.microsoft.com/office/drawing/2014/main" id="{2D9608C8-812B-5BF4-250F-E3994384FEA4}"/>
              </a:ext>
            </a:extLst>
          </p:cNvPr>
          <p:cNvSpPr txBox="1"/>
          <p:nvPr/>
        </p:nvSpPr>
        <p:spPr>
          <a:xfrm>
            <a:off x="1631270" y="4078665"/>
            <a:ext cx="8639174" cy="1323439"/>
          </a:xfrm>
          <a:prstGeom prst="rect">
            <a:avLst/>
          </a:prstGeom>
          <a:solidFill>
            <a:srgbClr val="FFFF00"/>
          </a:solidFill>
        </p:spPr>
        <p:txBody>
          <a:bodyPr wrap="square" rtlCol="0">
            <a:spAutoFit/>
          </a:bodyPr>
          <a:lstStyle/>
          <a:p>
            <a:r>
              <a:rPr lang="en-US" sz="2000" b="1" dirty="0">
                <a:solidFill>
                  <a:schemeClr val="accent6">
                    <a:lumMod val="65000"/>
                    <a:lumOff val="35000"/>
                  </a:schemeClr>
                </a:solidFill>
                <a:latin typeface="Arial" panose="020B0604020202020204" pitchFamily="34" charset="0"/>
                <a:cs typeface="Arial" panose="020B0604020202020204" pitchFamily="34" charset="0"/>
              </a:rPr>
              <a:t>Question: Without nonrecourse provisions in project finance debt, would the example of the two people making presentations be relevant</a:t>
            </a:r>
          </a:p>
          <a:p>
            <a:endParaRPr lang="en-US" sz="2000" dirty="0">
              <a:solidFill>
                <a:schemeClr val="accent6">
                  <a:lumMod val="65000"/>
                  <a:lumOff val="35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6861447-B2F2-57D4-90C9-CF9462A01C38}"/>
              </a:ext>
            </a:extLst>
          </p:cNvPr>
          <p:cNvSpPr>
            <a:spLocks noGrp="1"/>
          </p:cNvSpPr>
          <p:nvPr>
            <p:ph type="sldNum" sz="quarter" idx="12"/>
          </p:nvPr>
        </p:nvSpPr>
        <p:spPr/>
        <p:txBody>
          <a:bodyPr/>
          <a:lstStyle/>
          <a:p>
            <a:fld id="{EB241CD2-1E45-42A3-B213-66A034DF9A3B}" type="slidenum">
              <a:rPr lang="en-GB" smtClean="0"/>
              <a:t>47</a:t>
            </a:fld>
            <a:endParaRPr lang="en-GB" dirty="0"/>
          </a:p>
        </p:txBody>
      </p:sp>
    </p:spTree>
    <p:extLst>
      <p:ext uri="{BB962C8B-B14F-4D97-AF65-F5344CB8AC3E}">
        <p14:creationId xmlns:p14="http://schemas.microsoft.com/office/powerpoint/2010/main" val="2936735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A617-2533-6303-5297-82D2498D3CF6}"/>
              </a:ext>
            </a:extLst>
          </p:cNvPr>
          <p:cNvSpPr>
            <a:spLocks noGrp="1"/>
          </p:cNvSpPr>
          <p:nvPr>
            <p:ph type="title"/>
          </p:nvPr>
        </p:nvSpPr>
        <p:spPr/>
        <p:txBody>
          <a:bodyPr>
            <a:normAutofit/>
          </a:bodyPr>
          <a:lstStyle/>
          <a:p>
            <a:r>
              <a:rPr lang="en-US"/>
              <a:t>Language of Term Sheet Illustrating Parent Support</a:t>
            </a:r>
          </a:p>
        </p:txBody>
      </p:sp>
      <p:sp>
        <p:nvSpPr>
          <p:cNvPr id="3" name="Content Placeholder 2">
            <a:extLst>
              <a:ext uri="{FF2B5EF4-FFF2-40B4-BE49-F238E27FC236}">
                <a16:creationId xmlns:a16="http://schemas.microsoft.com/office/drawing/2014/main" id="{F2A4931D-1EAF-BD96-A6D5-28A40C2BF5E5}"/>
              </a:ext>
            </a:extLst>
          </p:cNvPr>
          <p:cNvSpPr>
            <a:spLocks noGrp="1"/>
          </p:cNvSpPr>
          <p:nvPr>
            <p:ph idx="1"/>
          </p:nvPr>
        </p:nvSpPr>
        <p:spPr>
          <a:xfrm>
            <a:off x="1828801" y="1209675"/>
            <a:ext cx="8105552" cy="1661116"/>
          </a:xfrm>
          <a:solidFill>
            <a:srgbClr val="FFFF00"/>
          </a:solidFill>
        </p:spPr>
        <p:txBody>
          <a:bodyPr/>
          <a:lstStyle/>
          <a:p>
            <a:pPr algn="l"/>
            <a:r>
              <a:rPr lang="en-US" sz="1800" b="1" dirty="0"/>
              <a:t>Why do they write sentences like this.</a:t>
            </a:r>
          </a:p>
          <a:p>
            <a:pPr algn="l"/>
            <a:r>
              <a:rPr lang="en-US" sz="1800" b="1" dirty="0"/>
              <a:t>How would you read and interpret this if you were trying to understand the term for the first time.</a:t>
            </a:r>
          </a:p>
          <a:p>
            <a:pPr algn="l"/>
            <a:r>
              <a:rPr lang="en-US" sz="1800" b="1" dirty="0"/>
              <a:t>Under which scenario is the loan partial recourse and under which scenario is it full recourse.</a:t>
            </a:r>
          </a:p>
          <a:p>
            <a:pPr algn="l"/>
            <a:endParaRPr lang="en-US" dirty="0"/>
          </a:p>
          <a:p>
            <a:pPr algn="l"/>
            <a:endParaRPr lang="en-US" dirty="0"/>
          </a:p>
          <a:p>
            <a:pPr algn="l"/>
            <a:endParaRPr lang="en-US" dirty="0"/>
          </a:p>
        </p:txBody>
      </p:sp>
      <p:pic>
        <p:nvPicPr>
          <p:cNvPr id="5" name="Picture 4">
            <a:extLst>
              <a:ext uri="{FF2B5EF4-FFF2-40B4-BE49-F238E27FC236}">
                <a16:creationId xmlns:a16="http://schemas.microsoft.com/office/drawing/2014/main" id="{2430F2F0-C08F-7248-6412-088FE6E38BD4}"/>
              </a:ext>
            </a:extLst>
          </p:cNvPr>
          <p:cNvPicPr>
            <a:picLocks noChangeAspect="1"/>
          </p:cNvPicPr>
          <p:nvPr/>
        </p:nvPicPr>
        <p:blipFill>
          <a:blip r:embed="rId2"/>
          <a:stretch>
            <a:fillRect/>
          </a:stretch>
        </p:blipFill>
        <p:spPr>
          <a:xfrm>
            <a:off x="1776413" y="2965947"/>
            <a:ext cx="8421462" cy="2936833"/>
          </a:xfrm>
          <a:prstGeom prst="rect">
            <a:avLst/>
          </a:prstGeom>
        </p:spPr>
      </p:pic>
      <p:sp>
        <p:nvSpPr>
          <p:cNvPr id="4" name="Slide Number Placeholder 3">
            <a:extLst>
              <a:ext uri="{FF2B5EF4-FFF2-40B4-BE49-F238E27FC236}">
                <a16:creationId xmlns:a16="http://schemas.microsoft.com/office/drawing/2014/main" id="{98D3DD85-4045-6D38-7C25-E3B60BC2277F}"/>
              </a:ext>
            </a:extLst>
          </p:cNvPr>
          <p:cNvSpPr>
            <a:spLocks noGrp="1"/>
          </p:cNvSpPr>
          <p:nvPr>
            <p:ph type="sldNum" sz="quarter" idx="12"/>
          </p:nvPr>
        </p:nvSpPr>
        <p:spPr/>
        <p:txBody>
          <a:bodyPr/>
          <a:lstStyle/>
          <a:p>
            <a:fld id="{EB241CD2-1E45-42A3-B213-66A034DF9A3B}" type="slidenum">
              <a:rPr lang="en-GB" smtClean="0"/>
              <a:t>48</a:t>
            </a:fld>
            <a:endParaRPr lang="en-GB" dirty="0"/>
          </a:p>
        </p:txBody>
      </p:sp>
    </p:spTree>
    <p:extLst>
      <p:ext uri="{BB962C8B-B14F-4D97-AF65-F5344CB8AC3E}">
        <p14:creationId xmlns:p14="http://schemas.microsoft.com/office/powerpoint/2010/main" val="3896964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p:txBody>
          <a:bodyPr>
            <a:normAutofit/>
          </a:bodyPr>
          <a:lstStyle/>
          <a:p>
            <a:r>
              <a:rPr lang="en-US"/>
              <a:t>The Essence of the Verification Pillar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406400" y="1209675"/>
            <a:ext cx="4453955" cy="4693104"/>
          </a:xfrm>
        </p:spPr>
        <p:txBody>
          <a:bodyPr>
            <a:normAutofit/>
          </a:bodyPr>
          <a:lstStyle/>
          <a:p>
            <a:pPr algn="l"/>
            <a:r>
              <a:rPr lang="en-US" sz="1700" dirty="0"/>
              <a:t>Go Around the Bend and Assure that Risks are Mitigated or Reasonable.</a:t>
            </a:r>
          </a:p>
          <a:p>
            <a:pPr algn="l"/>
            <a:r>
              <a:rPr lang="en-US" sz="1700" dirty="0"/>
              <a:t>If all of the risks are acceptable and produce reasonable cash flow relative to the amount paid on debt, the lenders will put  a lot of money into the project.</a:t>
            </a:r>
          </a:p>
          <a:p>
            <a:pPr algn="l"/>
            <a:r>
              <a:rPr lang="en-US" sz="1700" dirty="0"/>
              <a:t>Reputation of the equity sponsors is important even if the loan is non-recourse. </a:t>
            </a:r>
          </a:p>
          <a:p>
            <a:pPr algn="l"/>
            <a:r>
              <a:rPr lang="en-US" sz="1700" dirty="0"/>
              <a:t>Note the IRR and the DSCR from cash flow as the performance metrics for the project. </a:t>
            </a:r>
          </a:p>
        </p:txBody>
      </p:sp>
      <p:sp>
        <p:nvSpPr>
          <p:cNvPr id="5" name="Oval 4">
            <a:extLst>
              <a:ext uri="{FF2B5EF4-FFF2-40B4-BE49-F238E27FC236}">
                <a16:creationId xmlns:a16="http://schemas.microsoft.com/office/drawing/2014/main" id="{714CE1D8-54BA-8B0C-C552-8387B635A720}"/>
              </a:ext>
            </a:extLst>
          </p:cNvPr>
          <p:cNvSpPr/>
          <p:nvPr/>
        </p:nvSpPr>
        <p:spPr bwMode="auto">
          <a:xfrm>
            <a:off x="7321332" y="2527785"/>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Special Purpose Vehicle:</a:t>
            </a:r>
          </a:p>
          <a:p>
            <a:pPr algn="ctr" eaLnBrk="0" fontAlgn="base" hangingPunct="0">
              <a:spcBef>
                <a:spcPct val="0"/>
              </a:spcBef>
              <a:spcAft>
                <a:spcPct val="0"/>
              </a:spcAft>
            </a:pPr>
            <a:r>
              <a:rPr lang="en-US" sz="900">
                <a:solidFill>
                  <a:schemeClr val="bg1">
                    <a:lumMod val="95000"/>
                  </a:schemeClr>
                </a:solidFill>
                <a:latin typeface="Arial" pitchFamily="34" charset="0"/>
              </a:rPr>
              <a:t>Project IRR</a:t>
            </a:r>
          </a:p>
        </p:txBody>
      </p:sp>
      <p:sp>
        <p:nvSpPr>
          <p:cNvPr id="6" name="Oval 5">
            <a:extLst>
              <a:ext uri="{FF2B5EF4-FFF2-40B4-BE49-F238E27FC236}">
                <a16:creationId xmlns:a16="http://schemas.microsoft.com/office/drawing/2014/main" id="{2C96DB3A-A9EC-C1C4-E9C2-E9A0CF982061}"/>
              </a:ext>
            </a:extLst>
          </p:cNvPr>
          <p:cNvSpPr/>
          <p:nvPr/>
        </p:nvSpPr>
        <p:spPr bwMode="auto">
          <a:xfrm>
            <a:off x="7331646" y="899035"/>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a:solidFill>
                <a:schemeClr val="bg1">
                  <a:lumMod val="95000"/>
                </a:schemeClr>
              </a:solidFill>
              <a:latin typeface="Arial" pitchFamily="34" charset="0"/>
            </a:endParaRPr>
          </a:p>
          <a:p>
            <a:pPr algn="ctr" eaLnBrk="0" fontAlgn="base" hangingPunct="0">
              <a:spcBef>
                <a:spcPct val="0"/>
              </a:spcBef>
              <a:spcAft>
                <a:spcPct val="0"/>
              </a:spcAft>
            </a:pPr>
            <a:r>
              <a:rPr lang="en-029" sz="900">
                <a:solidFill>
                  <a:schemeClr val="bg1">
                    <a:lumMod val="95000"/>
                  </a:schemeClr>
                </a:solidFill>
                <a:latin typeface="Arial" pitchFamily="34" charset="0"/>
              </a:rPr>
              <a:t>Revenues</a:t>
            </a:r>
            <a:r>
              <a:rPr lang="en-US" sz="90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flipH="1">
            <a:off x="8003847" y="1860336"/>
            <a:ext cx="10314" cy="66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2C295ED-7281-4ED9-72D4-32A00D2DA8ED}"/>
              </a:ext>
            </a:extLst>
          </p:cNvPr>
          <p:cNvSpPr/>
          <p:nvPr/>
        </p:nvSpPr>
        <p:spPr bwMode="auto">
          <a:xfrm>
            <a:off x="6239302" y="3712349"/>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a:solidFill>
                  <a:schemeClr val="bg1">
                    <a:lumMod val="95000"/>
                  </a:schemeClr>
                </a:solidFill>
                <a:latin typeface="Arial" pitchFamily="34" charset="0"/>
              </a:rPr>
              <a:t>Lenders Receive Debt Service and Invest Debt</a:t>
            </a:r>
          </a:p>
          <a:p>
            <a:pPr algn="ctr" eaLnBrk="0" fontAlgn="base" hangingPunct="0">
              <a:spcBef>
                <a:spcPct val="0"/>
              </a:spcBef>
              <a:spcAft>
                <a:spcPct val="0"/>
              </a:spcAft>
            </a:pPr>
            <a:r>
              <a:rPr lang="en-US" sz="825">
                <a:solidFill>
                  <a:schemeClr val="bg1">
                    <a:lumMod val="95000"/>
                  </a:schemeClr>
                </a:solidFill>
                <a:latin typeface="Arial" pitchFamily="34" charset="0"/>
              </a:rPr>
              <a:t>DSCR</a:t>
            </a:r>
          </a:p>
        </p:txBody>
      </p:sp>
      <p:sp>
        <p:nvSpPr>
          <p:cNvPr id="10" name="Oval 9">
            <a:extLst>
              <a:ext uri="{FF2B5EF4-FFF2-40B4-BE49-F238E27FC236}">
                <a16:creationId xmlns:a16="http://schemas.microsoft.com/office/drawing/2014/main" id="{5F01A66F-9616-4C4E-3C89-85A738915B8C}"/>
              </a:ext>
            </a:extLst>
          </p:cNvPr>
          <p:cNvSpPr/>
          <p:nvPr/>
        </p:nvSpPr>
        <p:spPr bwMode="auto">
          <a:xfrm>
            <a:off x="8394041" y="3712349"/>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a:solidFill>
                  <a:schemeClr val="bg1">
                    <a:lumMod val="95000"/>
                  </a:schemeClr>
                </a:solidFill>
                <a:latin typeface="Arial" pitchFamily="34" charset="0"/>
              </a:rPr>
              <a:t>Equity  Sponsors Receive Dividends and Invest Equity – Equity IRR</a:t>
            </a:r>
          </a:p>
        </p:txBody>
      </p:sp>
      <p:cxnSp>
        <p:nvCxnSpPr>
          <p:cNvPr id="12" name="Straight Arrow Connector 11">
            <a:extLst>
              <a:ext uri="{FF2B5EF4-FFF2-40B4-BE49-F238E27FC236}">
                <a16:creationId xmlns:a16="http://schemas.microsoft.com/office/drawing/2014/main" id="{E23AF827-D165-985B-D6D3-1A9D1F430D22}"/>
              </a:ext>
            </a:extLst>
          </p:cNvPr>
          <p:cNvCxnSpPr>
            <a:cxnSpLocks/>
            <a:stCxn id="5" idx="3"/>
          </p:cNvCxnSpPr>
          <p:nvPr/>
        </p:nvCxnSpPr>
        <p:spPr>
          <a:xfrm flipH="1">
            <a:off x="7142057" y="3348308"/>
            <a:ext cx="379180" cy="364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529529-E72E-CF2B-276A-335CE54AD398}"/>
              </a:ext>
            </a:extLst>
          </p:cNvPr>
          <p:cNvCxnSpPr>
            <a:cxnSpLocks/>
            <a:stCxn id="5" idx="5"/>
          </p:cNvCxnSpPr>
          <p:nvPr/>
        </p:nvCxnSpPr>
        <p:spPr>
          <a:xfrm>
            <a:off x="8486458" y="3348309"/>
            <a:ext cx="472760" cy="3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5404243" y="2210058"/>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a:solidFill>
                <a:schemeClr val="bg1">
                  <a:lumMod val="95000"/>
                </a:schemeClr>
              </a:solidFill>
              <a:latin typeface="Arial" pitchFamily="34" charset="0"/>
            </a:endParaRPr>
          </a:p>
          <a:p>
            <a:pPr algn="ctr" eaLnBrk="0" fontAlgn="base" hangingPunct="0">
              <a:spcBef>
                <a:spcPct val="0"/>
              </a:spcBef>
              <a:spcAft>
                <a:spcPct val="0"/>
              </a:spcAft>
            </a:pPr>
            <a:r>
              <a:rPr lang="en-US" sz="90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6769274" y="2690710"/>
            <a:ext cx="552059" cy="31772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33450E-602F-A6D2-A0EE-D6F102ACCF48}"/>
              </a:ext>
            </a:extLst>
          </p:cNvPr>
          <p:cNvCxnSpPr>
            <a:cxnSpLocks/>
            <a:endCxn id="9" idx="7"/>
          </p:cNvCxnSpPr>
          <p:nvPr/>
        </p:nvCxnSpPr>
        <p:spPr>
          <a:xfrm flipH="1">
            <a:off x="7404429" y="3489087"/>
            <a:ext cx="348609" cy="36404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155D052-B365-F528-0310-1095B6F1A003}"/>
              </a:ext>
            </a:extLst>
          </p:cNvPr>
          <p:cNvCxnSpPr>
            <a:cxnSpLocks/>
          </p:cNvCxnSpPr>
          <p:nvPr/>
        </p:nvCxnSpPr>
        <p:spPr>
          <a:xfrm>
            <a:off x="8310945" y="3456185"/>
            <a:ext cx="438518" cy="28906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9183754" y="2212293"/>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a:solidFill>
                <a:schemeClr val="bg1">
                  <a:lumMod val="95000"/>
                </a:schemeClr>
              </a:solidFill>
              <a:latin typeface="Arial" pitchFamily="34" charset="0"/>
            </a:endParaRPr>
          </a:p>
          <a:p>
            <a:pPr algn="ctr" eaLnBrk="0" fontAlgn="base" hangingPunct="0">
              <a:spcBef>
                <a:spcPct val="0"/>
              </a:spcBef>
              <a:spcAft>
                <a:spcPct val="0"/>
              </a:spcAft>
            </a:pPr>
            <a:r>
              <a:rPr lang="en-US" sz="90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a:off x="8686363" y="2692944"/>
            <a:ext cx="497393" cy="315492"/>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D8EE95-F927-D456-67C9-913103BC728F}"/>
              </a:ext>
            </a:extLst>
          </p:cNvPr>
          <p:cNvSpPr txBox="1"/>
          <p:nvPr/>
        </p:nvSpPr>
        <p:spPr>
          <a:xfrm>
            <a:off x="4929929" y="1858058"/>
            <a:ext cx="752752" cy="300082"/>
          </a:xfrm>
          <a:prstGeom prst="rect">
            <a:avLst/>
          </a:prstGeom>
          <a:noFill/>
        </p:spPr>
        <p:txBody>
          <a:bodyPr wrap="square" rtlCol="0">
            <a:spAutoFit/>
          </a:bodyPr>
          <a:lstStyle/>
          <a:p>
            <a:r>
              <a:rPr lang="en-US" sz="1350"/>
              <a:t>Start</a:t>
            </a:r>
          </a:p>
        </p:txBody>
      </p:sp>
      <p:cxnSp>
        <p:nvCxnSpPr>
          <p:cNvPr id="18" name="Straight Arrow Connector 17">
            <a:extLst>
              <a:ext uri="{FF2B5EF4-FFF2-40B4-BE49-F238E27FC236}">
                <a16:creationId xmlns:a16="http://schemas.microsoft.com/office/drawing/2014/main" id="{C21AB655-354B-A723-8F87-601BB6323760}"/>
              </a:ext>
            </a:extLst>
          </p:cNvPr>
          <p:cNvCxnSpPr>
            <a:cxnSpLocks/>
            <a:stCxn id="14" idx="0"/>
          </p:cNvCxnSpPr>
          <p:nvPr/>
        </p:nvCxnSpPr>
        <p:spPr>
          <a:xfrm>
            <a:off x="5306306" y="1858059"/>
            <a:ext cx="668619" cy="290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5DC5A6-5749-9CB6-A877-549667D1AB91}"/>
              </a:ext>
            </a:extLst>
          </p:cNvPr>
          <p:cNvSpPr txBox="1"/>
          <p:nvPr/>
        </p:nvSpPr>
        <p:spPr>
          <a:xfrm>
            <a:off x="5486551" y="3577409"/>
            <a:ext cx="601679" cy="300082"/>
          </a:xfrm>
          <a:prstGeom prst="rect">
            <a:avLst/>
          </a:prstGeom>
          <a:noFill/>
        </p:spPr>
        <p:txBody>
          <a:bodyPr wrap="square" rtlCol="0">
            <a:spAutoFit/>
          </a:bodyPr>
          <a:lstStyle/>
          <a:p>
            <a:r>
              <a:rPr lang="en-US" sz="1350"/>
              <a:t>End</a:t>
            </a:r>
          </a:p>
        </p:txBody>
      </p:sp>
      <p:cxnSp>
        <p:nvCxnSpPr>
          <p:cNvPr id="22" name="Straight Arrow Connector 21">
            <a:extLst>
              <a:ext uri="{FF2B5EF4-FFF2-40B4-BE49-F238E27FC236}">
                <a16:creationId xmlns:a16="http://schemas.microsoft.com/office/drawing/2014/main" id="{4B983C25-50BA-8F1B-24A3-0A76D6813E34}"/>
              </a:ext>
            </a:extLst>
          </p:cNvPr>
          <p:cNvCxnSpPr/>
          <p:nvPr/>
        </p:nvCxnSpPr>
        <p:spPr>
          <a:xfrm flipH="1" flipV="1">
            <a:off x="5694369" y="3853128"/>
            <a:ext cx="393860" cy="48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6A140B0-8FD6-DE80-CB10-D8F0E591CEAA}"/>
              </a:ext>
            </a:extLst>
          </p:cNvPr>
          <p:cNvSpPr txBox="1"/>
          <p:nvPr/>
        </p:nvSpPr>
        <p:spPr>
          <a:xfrm>
            <a:off x="1402019" y="4824238"/>
            <a:ext cx="9674566" cy="1169551"/>
          </a:xfrm>
          <a:prstGeom prst="rect">
            <a:avLst/>
          </a:prstGeom>
          <a:solidFill>
            <a:schemeClr val="bg1">
              <a:lumMod val="95000"/>
            </a:schemeClr>
          </a:solidFill>
        </p:spPr>
        <p:txBody>
          <a:bodyPr wrap="square">
            <a:spAutoFit/>
          </a:bodyPr>
          <a:lstStyle/>
          <a:p>
            <a:r>
              <a:rPr lang="en-US" sz="1400" dirty="0">
                <a:solidFill>
                  <a:schemeClr val="accent6">
                    <a:lumMod val="65000"/>
                    <a:lumOff val="35000"/>
                  </a:schemeClr>
                </a:solidFill>
                <a:latin typeface="Arial" panose="020B0604020202020204" pitchFamily="34" charset="0"/>
                <a:cs typeface="Arial" panose="020B0604020202020204" pitchFamily="34" charset="0"/>
              </a:rPr>
              <a:t>Project Finance is a method of financing where the costs and benefits of long-term capital-intensive assets can be assessed from the structuring of debt by lenders. Structuring of debt  considers the cash flow derived directly from the asset (non-recourse). Project finance typically involves management of risks through a series of contracts where risks are designed to provide incentives for project parties to efficiently manage construction and operation of a project. Project finance can low cost of capital with transparent and manageable risks and demonstration of support from lenders. </a:t>
            </a:r>
          </a:p>
        </p:txBody>
      </p:sp>
      <p:sp>
        <p:nvSpPr>
          <p:cNvPr id="4" name="Slide Number Placeholder 3">
            <a:extLst>
              <a:ext uri="{FF2B5EF4-FFF2-40B4-BE49-F238E27FC236}">
                <a16:creationId xmlns:a16="http://schemas.microsoft.com/office/drawing/2014/main" id="{7850F095-4998-E106-E762-80390800CC35}"/>
              </a:ext>
            </a:extLst>
          </p:cNvPr>
          <p:cNvSpPr>
            <a:spLocks noGrp="1"/>
          </p:cNvSpPr>
          <p:nvPr>
            <p:ph type="sldNum" sz="quarter" idx="12"/>
          </p:nvPr>
        </p:nvSpPr>
        <p:spPr/>
        <p:txBody>
          <a:bodyPr/>
          <a:lstStyle/>
          <a:p>
            <a:fld id="{EB241CD2-1E45-42A3-B213-66A034DF9A3B}" type="slidenum">
              <a:rPr lang="en-GB" smtClean="0"/>
              <a:t>49</a:t>
            </a:fld>
            <a:endParaRPr lang="en-GB" dirty="0"/>
          </a:p>
        </p:txBody>
      </p:sp>
    </p:spTree>
    <p:extLst>
      <p:ext uri="{BB962C8B-B14F-4D97-AF65-F5344CB8AC3E}">
        <p14:creationId xmlns:p14="http://schemas.microsoft.com/office/powerpoint/2010/main" val="384236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8EDD-789D-1882-F84F-D131F6EED518}"/>
              </a:ext>
            </a:extLst>
          </p:cNvPr>
          <p:cNvSpPr>
            <a:spLocks noGrp="1"/>
          </p:cNvSpPr>
          <p:nvPr>
            <p:ph type="title"/>
          </p:nvPr>
        </p:nvSpPr>
        <p:spPr/>
        <p:txBody>
          <a:bodyPr/>
          <a:lstStyle/>
          <a:p>
            <a:r>
              <a:rPr lang="en-US" dirty="0"/>
              <a:t>Preliminary Question</a:t>
            </a:r>
          </a:p>
        </p:txBody>
      </p:sp>
      <p:sp>
        <p:nvSpPr>
          <p:cNvPr id="3" name="Content Placeholder 2">
            <a:extLst>
              <a:ext uri="{FF2B5EF4-FFF2-40B4-BE49-F238E27FC236}">
                <a16:creationId xmlns:a16="http://schemas.microsoft.com/office/drawing/2014/main" id="{5AB8A06B-94D3-C7C0-90AA-70A5B6ACD999}"/>
              </a:ext>
            </a:extLst>
          </p:cNvPr>
          <p:cNvSpPr>
            <a:spLocks noGrp="1"/>
          </p:cNvSpPr>
          <p:nvPr>
            <p:ph idx="1"/>
          </p:nvPr>
        </p:nvSpPr>
        <p:spPr/>
        <p:txBody>
          <a:bodyPr/>
          <a:lstStyle/>
          <a:p>
            <a:r>
              <a:rPr lang="en-US" dirty="0"/>
              <a:t>Question 4:</a:t>
            </a:r>
          </a:p>
          <a:p>
            <a:r>
              <a:rPr lang="en-JM" dirty="0"/>
              <a:t>Fourth, could you tell me any </a:t>
            </a:r>
            <a:r>
              <a:rPr lang="en-JM" b="1" dirty="0"/>
              <a:t>expectations you have</a:t>
            </a:r>
            <a:r>
              <a:rPr lang="en-JM" dirty="0"/>
              <a:t> for our session and a little bit about yourself</a:t>
            </a:r>
          </a:p>
          <a:p>
            <a:endParaRPr lang="en-US" dirty="0"/>
          </a:p>
        </p:txBody>
      </p:sp>
      <p:sp>
        <p:nvSpPr>
          <p:cNvPr id="4" name="Slide Number Placeholder 3">
            <a:extLst>
              <a:ext uri="{FF2B5EF4-FFF2-40B4-BE49-F238E27FC236}">
                <a16:creationId xmlns:a16="http://schemas.microsoft.com/office/drawing/2014/main" id="{02550708-8529-87F3-D8FF-48773B70120A}"/>
              </a:ext>
            </a:extLst>
          </p:cNvPr>
          <p:cNvSpPr>
            <a:spLocks noGrp="1"/>
          </p:cNvSpPr>
          <p:nvPr>
            <p:ph type="sldNum" sz="quarter" idx="12"/>
          </p:nvPr>
        </p:nvSpPr>
        <p:spPr/>
        <p:txBody>
          <a:bodyPr/>
          <a:lstStyle/>
          <a:p>
            <a:fld id="{EB241CD2-1E45-42A3-B213-66A034DF9A3B}" type="slidenum">
              <a:rPr lang="en-GB" smtClean="0"/>
              <a:t>5</a:t>
            </a:fld>
            <a:endParaRPr lang="en-GB" dirty="0"/>
          </a:p>
        </p:txBody>
      </p:sp>
    </p:spTree>
    <p:extLst>
      <p:ext uri="{BB962C8B-B14F-4D97-AF65-F5344CB8AC3E}">
        <p14:creationId xmlns:p14="http://schemas.microsoft.com/office/powerpoint/2010/main" val="1409534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014C8-520A-48DC-8189-2E5FDCC7F051}"/>
              </a:ext>
            </a:extLst>
          </p:cNvPr>
          <p:cNvSpPr>
            <a:spLocks noGrp="1"/>
          </p:cNvSpPr>
          <p:nvPr>
            <p:ph type="title"/>
          </p:nvPr>
        </p:nvSpPr>
        <p:spPr/>
        <p:txBody>
          <a:bodyPr>
            <a:normAutofit fontScale="90000"/>
          </a:bodyPr>
          <a:lstStyle/>
          <a:p>
            <a:r>
              <a:rPr lang="en-US"/>
              <a:t>Simple Example of Credit Analysis in Corporate Finance and Project Finance</a:t>
            </a:r>
            <a:endParaRPr lang="en-CH"/>
          </a:p>
        </p:txBody>
      </p:sp>
      <p:sp>
        <p:nvSpPr>
          <p:cNvPr id="2" name="Content Placeholder 1">
            <a:extLst>
              <a:ext uri="{FF2B5EF4-FFF2-40B4-BE49-F238E27FC236}">
                <a16:creationId xmlns:a16="http://schemas.microsoft.com/office/drawing/2014/main" id="{AAC5B75E-CFD3-41C1-81CB-3F290B3F2839}"/>
              </a:ext>
            </a:extLst>
          </p:cNvPr>
          <p:cNvSpPr>
            <a:spLocks noGrp="1"/>
          </p:cNvSpPr>
          <p:nvPr>
            <p:ph idx="1"/>
          </p:nvPr>
        </p:nvSpPr>
        <p:spPr/>
        <p:txBody>
          <a:bodyPr/>
          <a:lstStyle/>
          <a:p>
            <a:r>
              <a:rPr lang="en-US"/>
              <a:t>Illustration of re-financing risk in corporate loans versus DSCR in project finance.</a:t>
            </a:r>
          </a:p>
          <a:p>
            <a:endParaRPr lang="en-CH"/>
          </a:p>
        </p:txBody>
      </p:sp>
      <p:pic>
        <p:nvPicPr>
          <p:cNvPr id="5" name="Picture 4">
            <a:extLst>
              <a:ext uri="{FF2B5EF4-FFF2-40B4-BE49-F238E27FC236}">
                <a16:creationId xmlns:a16="http://schemas.microsoft.com/office/drawing/2014/main" id="{255CC6DA-9320-4C50-8AF6-B6091BE01EB8}"/>
              </a:ext>
            </a:extLst>
          </p:cNvPr>
          <p:cNvPicPr>
            <a:picLocks noChangeAspect="1"/>
          </p:cNvPicPr>
          <p:nvPr/>
        </p:nvPicPr>
        <p:blipFill>
          <a:blip r:embed="rId2"/>
          <a:stretch>
            <a:fillRect/>
          </a:stretch>
        </p:blipFill>
        <p:spPr>
          <a:xfrm>
            <a:off x="696685" y="1985819"/>
            <a:ext cx="9261625" cy="3987744"/>
          </a:xfrm>
          <a:prstGeom prst="rect">
            <a:avLst/>
          </a:prstGeom>
        </p:spPr>
      </p:pic>
      <p:sp>
        <p:nvSpPr>
          <p:cNvPr id="6" name="Slide Number Placeholder 5">
            <a:extLst>
              <a:ext uri="{FF2B5EF4-FFF2-40B4-BE49-F238E27FC236}">
                <a16:creationId xmlns:a16="http://schemas.microsoft.com/office/drawing/2014/main" id="{54333EA7-AD84-8B77-1E8A-C5A7EBE5FCAB}"/>
              </a:ext>
            </a:extLst>
          </p:cNvPr>
          <p:cNvSpPr>
            <a:spLocks noGrp="1"/>
          </p:cNvSpPr>
          <p:nvPr>
            <p:ph type="sldNum" sz="quarter" idx="12"/>
          </p:nvPr>
        </p:nvSpPr>
        <p:spPr/>
        <p:txBody>
          <a:bodyPr/>
          <a:lstStyle/>
          <a:p>
            <a:fld id="{EB241CD2-1E45-42A3-B213-66A034DF9A3B}" type="slidenum">
              <a:rPr lang="en-GB" smtClean="0"/>
              <a:t>50</a:t>
            </a:fld>
            <a:endParaRPr lang="en-GB" dirty="0"/>
          </a:p>
        </p:txBody>
      </p:sp>
    </p:spTree>
    <p:extLst>
      <p:ext uri="{BB962C8B-B14F-4D97-AF65-F5344CB8AC3E}">
        <p14:creationId xmlns:p14="http://schemas.microsoft.com/office/powerpoint/2010/main" val="2112262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Risk Analysis in Project Finance Models</a:t>
            </a:r>
          </a:p>
        </p:txBody>
      </p:sp>
      <p:sp>
        <p:nvSpPr>
          <p:cNvPr id="13315" name="Rectangle 3"/>
          <p:cNvSpPr>
            <a:spLocks noGrp="1" noChangeArrowheads="1"/>
          </p:cNvSpPr>
          <p:nvPr>
            <p:ph type="body" idx="1"/>
          </p:nvPr>
        </p:nvSpPr>
        <p:spPr/>
        <p:txBody>
          <a:bodyPr>
            <a:normAutofit lnSpcReduction="10000"/>
          </a:bodyPr>
          <a:lstStyle/>
          <a:p>
            <a:pPr marL="342900" indent="-342900"/>
            <a:r>
              <a:rPr lang="en-US" sz="2800" dirty="0"/>
              <a:t>Project finance analysis to a large degree involves identifying, allocating and mitigating risk.  One must therefore be able first to identify risks and then to measure how effective the contracts and other mitigating factors (covenant, debt service reserve, liquidated damage) are in managing risk.</a:t>
            </a:r>
          </a:p>
          <a:p>
            <a:pPr marL="342900" indent="-342900"/>
            <a:endParaRPr lang="en-US" sz="2800" dirty="0"/>
          </a:p>
          <a:p>
            <a:pPr marL="342900" indent="-342900"/>
            <a:r>
              <a:rPr lang="en-US" b="1" i="1" dirty="0"/>
              <a:t>Project Finance Adage:</a:t>
            </a:r>
          </a:p>
          <a:p>
            <a:pPr marL="742950" lvl="1" indent="-285750"/>
            <a:r>
              <a:rPr lang="en-US" dirty="0"/>
              <a:t>At the beginning of the project</a:t>
            </a:r>
          </a:p>
          <a:p>
            <a:pPr marL="1143000" lvl="2" indent="-228600"/>
            <a:r>
              <a:rPr lang="en-US" sz="1800" dirty="0"/>
              <a:t>Lender has the money</a:t>
            </a:r>
          </a:p>
          <a:p>
            <a:pPr marL="1143000" lvl="2" indent="-228600"/>
            <a:r>
              <a:rPr lang="en-US" sz="1800" dirty="0"/>
              <a:t>Developer has the experience</a:t>
            </a:r>
          </a:p>
          <a:p>
            <a:pPr marL="742950" lvl="1" indent="-285750"/>
            <a:r>
              <a:rPr lang="en-US" dirty="0"/>
              <a:t>At the end of the project</a:t>
            </a:r>
          </a:p>
          <a:p>
            <a:pPr marL="1143000" lvl="2" indent="-228600"/>
            <a:r>
              <a:rPr lang="en-US" sz="1800" dirty="0"/>
              <a:t>Developer has the money</a:t>
            </a:r>
          </a:p>
          <a:p>
            <a:pPr marL="1143000" lvl="2" indent="-228600"/>
            <a:r>
              <a:rPr lang="en-US" sz="1800" dirty="0"/>
              <a:t>Lender has the experience</a:t>
            </a:r>
          </a:p>
        </p:txBody>
      </p:sp>
      <p:sp>
        <p:nvSpPr>
          <p:cNvPr id="2" name="Slide Number Placeholder 1">
            <a:extLst>
              <a:ext uri="{FF2B5EF4-FFF2-40B4-BE49-F238E27FC236}">
                <a16:creationId xmlns:a16="http://schemas.microsoft.com/office/drawing/2014/main" id="{3F597126-C541-D781-34DB-56166BBC58E4}"/>
              </a:ext>
            </a:extLst>
          </p:cNvPr>
          <p:cNvSpPr>
            <a:spLocks noGrp="1"/>
          </p:cNvSpPr>
          <p:nvPr>
            <p:ph type="sldNum" sz="quarter" idx="12"/>
          </p:nvPr>
        </p:nvSpPr>
        <p:spPr/>
        <p:txBody>
          <a:bodyPr/>
          <a:lstStyle/>
          <a:p>
            <a:fld id="{EB241CD2-1E45-42A3-B213-66A034DF9A3B}" type="slidenum">
              <a:rPr lang="en-GB" smtClean="0"/>
              <a:t>51</a:t>
            </a:fld>
            <a:endParaRPr lang="en-GB"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B0A8-AEF8-150E-0FFC-730A7E0ED6C1}"/>
              </a:ext>
            </a:extLst>
          </p:cNvPr>
          <p:cNvSpPr>
            <a:spLocks noGrp="1"/>
          </p:cNvSpPr>
          <p:nvPr>
            <p:ph type="ctrTitle"/>
          </p:nvPr>
        </p:nvSpPr>
        <p:spPr>
          <a:xfrm>
            <a:off x="775447" y="2870093"/>
            <a:ext cx="10363200" cy="1767794"/>
          </a:xfrm>
        </p:spPr>
        <p:txBody>
          <a:bodyPr>
            <a:normAutofit fontScale="90000"/>
          </a:bodyPr>
          <a:lstStyle/>
          <a:p>
            <a:r>
              <a:rPr lang="en-US" dirty="0"/>
              <a:t>Pillar 3: </a:t>
            </a:r>
            <a:br>
              <a:rPr lang="en-US" dirty="0"/>
            </a:br>
            <a:r>
              <a:rPr lang="en-US" dirty="0"/>
              <a:t>Contract Structures to Encourage Efficiency and Key Parties in a </a:t>
            </a:r>
            <a:br>
              <a:rPr lang="en-US" dirty="0"/>
            </a:br>
            <a:r>
              <a:rPr lang="en-US" dirty="0"/>
              <a:t>Project Finance</a:t>
            </a:r>
          </a:p>
        </p:txBody>
      </p:sp>
    </p:spTree>
    <p:extLst>
      <p:ext uri="{BB962C8B-B14F-4D97-AF65-F5344CB8AC3E}">
        <p14:creationId xmlns:p14="http://schemas.microsoft.com/office/powerpoint/2010/main" val="3559676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73AE-496B-D2D5-5E00-B80E790F4166}"/>
              </a:ext>
            </a:extLst>
          </p:cNvPr>
          <p:cNvSpPr>
            <a:spLocks noGrp="1"/>
          </p:cNvSpPr>
          <p:nvPr>
            <p:ph type="title"/>
          </p:nvPr>
        </p:nvSpPr>
        <p:spPr/>
        <p:txBody>
          <a:bodyPr/>
          <a:lstStyle/>
          <a:p>
            <a:r>
              <a:rPr lang="en-US"/>
              <a:t>Contract Pillar</a:t>
            </a:r>
          </a:p>
        </p:txBody>
      </p:sp>
      <p:sp>
        <p:nvSpPr>
          <p:cNvPr id="3" name="Content Placeholder 2">
            <a:extLst>
              <a:ext uri="{FF2B5EF4-FFF2-40B4-BE49-F238E27FC236}">
                <a16:creationId xmlns:a16="http://schemas.microsoft.com/office/drawing/2014/main" id="{CE46E6EC-BDF9-7278-8344-8B5FA03D6EB3}"/>
              </a:ext>
            </a:extLst>
          </p:cNvPr>
          <p:cNvSpPr>
            <a:spLocks noGrp="1"/>
          </p:cNvSpPr>
          <p:nvPr>
            <p:ph idx="1"/>
          </p:nvPr>
        </p:nvSpPr>
        <p:spPr/>
        <p:txBody>
          <a:bodyPr>
            <a:normAutofit/>
          </a:bodyPr>
          <a:lstStyle/>
          <a:p>
            <a:r>
              <a:rPr lang="en-US" sz="1800"/>
              <a:t>Some kind of contract structure is almost universal in project finance, although project finance such as merchant electric power and resource project finance has been applied without revenue contracts (which were supported by assumed mean reversion in commodity prices). </a:t>
            </a:r>
          </a:p>
          <a:p>
            <a:r>
              <a:rPr lang="en-US" sz="1800"/>
              <a:t>Contracts between the SPV and government agencies or other private companies create stable cash flow, mitigating the risk of technological obsolescence. </a:t>
            </a:r>
          </a:p>
          <a:p>
            <a:r>
              <a:rPr lang="en-US" sz="1800"/>
              <a:t>It is possible to structure an investment with a lot of contracts that impose targeted risks on investor without project finance debt, meaning that some kinds of contracts are necessary for project finance, but contracts do not mean investments will be project financed. Just as important as providing stable cash flow that is necessary for financing long-term investments, contracts can be used to explicitly impose targeted risks to provide private companies with an incentive to construct and operate projects in efficient manner.</a:t>
            </a:r>
          </a:p>
        </p:txBody>
      </p:sp>
      <p:sp>
        <p:nvSpPr>
          <p:cNvPr id="5" name="Slide Number Placeholder 4">
            <a:extLst>
              <a:ext uri="{FF2B5EF4-FFF2-40B4-BE49-F238E27FC236}">
                <a16:creationId xmlns:a16="http://schemas.microsoft.com/office/drawing/2014/main" id="{28972D26-4029-317F-D648-22B19B586743}"/>
              </a:ext>
            </a:extLst>
          </p:cNvPr>
          <p:cNvSpPr>
            <a:spLocks noGrp="1"/>
          </p:cNvSpPr>
          <p:nvPr>
            <p:ph type="sldNum" sz="quarter" idx="12"/>
          </p:nvPr>
        </p:nvSpPr>
        <p:spPr/>
        <p:txBody>
          <a:bodyPr/>
          <a:lstStyle/>
          <a:p>
            <a:fld id="{EB241CD2-1E45-42A3-B213-66A034DF9A3B}" type="slidenum">
              <a:rPr lang="en-GB" smtClean="0"/>
              <a:t>53</a:t>
            </a:fld>
            <a:endParaRPr lang="en-GB" dirty="0"/>
          </a:p>
        </p:txBody>
      </p:sp>
    </p:spTree>
    <p:extLst>
      <p:ext uri="{BB962C8B-B14F-4D97-AF65-F5344CB8AC3E}">
        <p14:creationId xmlns:p14="http://schemas.microsoft.com/office/powerpoint/2010/main" val="1295736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ABD36-23DB-9F1F-9EFF-1939ED6056FC}"/>
              </a:ext>
            </a:extLst>
          </p:cNvPr>
          <p:cNvSpPr>
            <a:spLocks noGrp="1"/>
          </p:cNvSpPr>
          <p:nvPr>
            <p:ph type="title"/>
          </p:nvPr>
        </p:nvSpPr>
        <p:spPr/>
        <p:txBody>
          <a:bodyPr>
            <a:normAutofit fontScale="90000"/>
          </a:bodyPr>
          <a:lstStyle/>
          <a:p>
            <a:r>
              <a:rPr lang="en-US"/>
              <a:t>Pillar 3 of Project Finance – Private Companies with Contracts to Encourage Efficiency</a:t>
            </a:r>
          </a:p>
        </p:txBody>
      </p:sp>
      <p:sp>
        <p:nvSpPr>
          <p:cNvPr id="3" name="Content Placeholder 2">
            <a:extLst>
              <a:ext uri="{FF2B5EF4-FFF2-40B4-BE49-F238E27FC236}">
                <a16:creationId xmlns:a16="http://schemas.microsoft.com/office/drawing/2014/main" id="{34E30DB8-2B65-4247-684D-1633BE16344C}"/>
              </a:ext>
            </a:extLst>
          </p:cNvPr>
          <p:cNvSpPr>
            <a:spLocks noGrp="1"/>
          </p:cNvSpPr>
          <p:nvPr>
            <p:ph idx="1"/>
          </p:nvPr>
        </p:nvSpPr>
        <p:spPr/>
        <p:txBody>
          <a:bodyPr>
            <a:normAutofit/>
          </a:bodyPr>
          <a:lstStyle/>
          <a:p>
            <a:pPr algn="l"/>
            <a:r>
              <a:rPr lang="en-US" sz="2400" dirty="0"/>
              <a:t>Pillar number 3 is using of price, construction and operation contracts that are structured with private entities to provide incentives for efficient construction and operations while not imposing uncontrollable risks on the private companies that increase cost of capital. </a:t>
            </a:r>
          </a:p>
          <a:p>
            <a:pPr algn="l"/>
            <a:r>
              <a:rPr lang="en-US" sz="2400" dirty="0"/>
              <a:t>It is possible to structure an investment with a lot of contracts that impose targeted risks on investor without project finance debt. This is similar to pillar number one that involves achieving a low cost of capital through competitive bidding which does not necessitate a particular financing structure. </a:t>
            </a:r>
          </a:p>
          <a:p>
            <a:pPr algn="l"/>
            <a:r>
              <a:rPr lang="en-US" sz="2400" dirty="0"/>
              <a:t>Putting all of the pillars together – bidding, financing and contract structuring -- is what makes project finance a unique and potentially effective tool of economic policy. </a:t>
            </a:r>
          </a:p>
        </p:txBody>
      </p:sp>
      <p:sp>
        <p:nvSpPr>
          <p:cNvPr id="5" name="Slide Number Placeholder 4">
            <a:extLst>
              <a:ext uri="{FF2B5EF4-FFF2-40B4-BE49-F238E27FC236}">
                <a16:creationId xmlns:a16="http://schemas.microsoft.com/office/drawing/2014/main" id="{31311139-CE4C-8059-67C4-1C2605E09D66}"/>
              </a:ext>
            </a:extLst>
          </p:cNvPr>
          <p:cNvSpPr>
            <a:spLocks noGrp="1"/>
          </p:cNvSpPr>
          <p:nvPr>
            <p:ph type="sldNum" sz="quarter" idx="12"/>
          </p:nvPr>
        </p:nvSpPr>
        <p:spPr/>
        <p:txBody>
          <a:bodyPr/>
          <a:lstStyle/>
          <a:p>
            <a:fld id="{EB241CD2-1E45-42A3-B213-66A034DF9A3B}" type="slidenum">
              <a:rPr lang="en-GB" smtClean="0"/>
              <a:t>54</a:t>
            </a:fld>
            <a:endParaRPr lang="en-GB" dirty="0"/>
          </a:p>
        </p:txBody>
      </p:sp>
    </p:spTree>
    <p:extLst>
      <p:ext uri="{BB962C8B-B14F-4D97-AF65-F5344CB8AC3E}">
        <p14:creationId xmlns:p14="http://schemas.microsoft.com/office/powerpoint/2010/main" val="2502202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EC21-003C-8033-F5E1-07476E3FF97F}"/>
              </a:ext>
            </a:extLst>
          </p:cNvPr>
          <p:cNvSpPr>
            <a:spLocks noGrp="1"/>
          </p:cNvSpPr>
          <p:nvPr>
            <p:ph type="title"/>
          </p:nvPr>
        </p:nvSpPr>
        <p:spPr/>
        <p:txBody>
          <a:bodyPr>
            <a:normAutofit fontScale="90000"/>
          </a:bodyPr>
          <a:lstStyle/>
          <a:p>
            <a:r>
              <a:rPr lang="en-US"/>
              <a:t>Contracts with Incentives and the History of Project Finance</a:t>
            </a:r>
          </a:p>
        </p:txBody>
      </p:sp>
      <p:sp>
        <p:nvSpPr>
          <p:cNvPr id="3" name="Content Placeholder 2">
            <a:extLst>
              <a:ext uri="{FF2B5EF4-FFF2-40B4-BE49-F238E27FC236}">
                <a16:creationId xmlns:a16="http://schemas.microsoft.com/office/drawing/2014/main" id="{73F2DBFB-B251-3338-9C76-B76FE4E1CD19}"/>
              </a:ext>
            </a:extLst>
          </p:cNvPr>
          <p:cNvSpPr>
            <a:spLocks noGrp="1"/>
          </p:cNvSpPr>
          <p:nvPr>
            <p:ph idx="1"/>
          </p:nvPr>
        </p:nvSpPr>
        <p:spPr/>
        <p:txBody>
          <a:bodyPr>
            <a:normAutofit/>
          </a:bodyPr>
          <a:lstStyle/>
          <a:p>
            <a:pPr algn="l"/>
            <a:r>
              <a:rPr lang="en-US" sz="1800" dirty="0"/>
              <a:t>The history of project finance was in large part due to coming up with a way to incentivize private investors to accept construction cost risk, construction delay risk, plant performance risk, operating cost and other risks that could be accepted by investors. </a:t>
            </a:r>
          </a:p>
          <a:p>
            <a:pPr algn="l"/>
            <a:r>
              <a:rPr lang="en-US" sz="1800" dirty="0"/>
              <a:t>In order to be able to provide these incentives, and also encourage competitive bidding, there should in theory be projects that were created from relatively small companies and with different kind of partnerships. </a:t>
            </a:r>
          </a:p>
          <a:p>
            <a:pPr algn="l"/>
            <a:r>
              <a:rPr lang="en-US" sz="1800" dirty="0"/>
              <a:t>These companies needed to be separable companies (SPV’s) with the ability to sign different contracts to further impose risks on parties that are qualified to take the risks such as Engineering, Procurement and Construction (EPC) companies. </a:t>
            </a:r>
          </a:p>
          <a:p>
            <a:pPr algn="l"/>
            <a:r>
              <a:rPr lang="en-US" sz="1800" dirty="0"/>
              <a:t>This separability the investment could in turn lead to financing of the projects. </a:t>
            </a:r>
          </a:p>
        </p:txBody>
      </p:sp>
      <p:sp>
        <p:nvSpPr>
          <p:cNvPr id="5" name="Slide Number Placeholder 4">
            <a:extLst>
              <a:ext uri="{FF2B5EF4-FFF2-40B4-BE49-F238E27FC236}">
                <a16:creationId xmlns:a16="http://schemas.microsoft.com/office/drawing/2014/main" id="{BD32C7E7-A898-482F-9E8D-B5F06EE486A4}"/>
              </a:ext>
            </a:extLst>
          </p:cNvPr>
          <p:cNvSpPr>
            <a:spLocks noGrp="1"/>
          </p:cNvSpPr>
          <p:nvPr>
            <p:ph type="sldNum" sz="quarter" idx="12"/>
          </p:nvPr>
        </p:nvSpPr>
        <p:spPr/>
        <p:txBody>
          <a:bodyPr/>
          <a:lstStyle/>
          <a:p>
            <a:fld id="{EB241CD2-1E45-42A3-B213-66A034DF9A3B}" type="slidenum">
              <a:rPr lang="en-GB" smtClean="0"/>
              <a:t>55</a:t>
            </a:fld>
            <a:endParaRPr lang="en-GB" dirty="0"/>
          </a:p>
        </p:txBody>
      </p:sp>
    </p:spTree>
    <p:extLst>
      <p:ext uri="{BB962C8B-B14F-4D97-AF65-F5344CB8AC3E}">
        <p14:creationId xmlns:p14="http://schemas.microsoft.com/office/powerpoint/2010/main" val="3448170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5E-746E-B7E8-C2F7-7B31FAE9BC0E}"/>
              </a:ext>
            </a:extLst>
          </p:cNvPr>
          <p:cNvSpPr>
            <a:spLocks noGrp="1"/>
          </p:cNvSpPr>
          <p:nvPr>
            <p:ph type="title"/>
          </p:nvPr>
        </p:nvSpPr>
        <p:spPr/>
        <p:txBody>
          <a:bodyPr>
            <a:normAutofit fontScale="90000"/>
          </a:bodyPr>
          <a:lstStyle/>
          <a:p>
            <a:r>
              <a:rPr lang="en-US"/>
              <a:t>Subjects for Key Parties, Contracts, Lenders and Equity Investors</a:t>
            </a:r>
          </a:p>
        </p:txBody>
      </p:sp>
      <p:sp>
        <p:nvSpPr>
          <p:cNvPr id="3" name="Content Placeholder 2">
            <a:extLst>
              <a:ext uri="{FF2B5EF4-FFF2-40B4-BE49-F238E27FC236}">
                <a16:creationId xmlns:a16="http://schemas.microsoft.com/office/drawing/2014/main" id="{3F893BE3-DABE-C96B-285D-59BCD96F8B97}"/>
              </a:ext>
            </a:extLst>
          </p:cNvPr>
          <p:cNvSpPr>
            <a:spLocks noGrp="1"/>
          </p:cNvSpPr>
          <p:nvPr>
            <p:ph idx="1"/>
          </p:nvPr>
        </p:nvSpPr>
        <p:spPr/>
        <p:txBody>
          <a:bodyPr/>
          <a:lstStyle/>
          <a:p>
            <a:r>
              <a:rPr lang="en-US" sz="1800"/>
              <a:t>Project company/borrower (IRR); </a:t>
            </a:r>
          </a:p>
          <a:p>
            <a:pPr lvl="1"/>
            <a:r>
              <a:rPr lang="en-US" sz="1600"/>
              <a:t>Industrial Sponsors and Financial Sponsors: key differences and how do they interact, e.g. shareholders agreement etc.; </a:t>
            </a:r>
          </a:p>
          <a:p>
            <a:pPr lvl="1"/>
            <a:r>
              <a:rPr lang="en-US" sz="1600"/>
              <a:t>Construction contractors (EPC and margins); </a:t>
            </a:r>
          </a:p>
          <a:p>
            <a:pPr lvl="1"/>
            <a:r>
              <a:rPr lang="en-US" sz="1600"/>
              <a:t>Operator; </a:t>
            </a:r>
          </a:p>
          <a:p>
            <a:pPr lvl="1"/>
            <a:r>
              <a:rPr lang="en-US" sz="1600"/>
              <a:t>Suppliers; purchasers/off-takers; </a:t>
            </a:r>
          </a:p>
          <a:p>
            <a:pPr lvl="1"/>
            <a:r>
              <a:rPr lang="en-US" sz="1600"/>
              <a:t>Government role, government as a counterparty, government as a host </a:t>
            </a:r>
            <a:r>
              <a:rPr lang="en-US" sz="1600" err="1"/>
              <a:t>etc</a:t>
            </a:r>
            <a:r>
              <a:rPr lang="en-US" sz="1600"/>
              <a:t> </a:t>
            </a:r>
          </a:p>
          <a:p>
            <a:r>
              <a:rPr lang="en-US" sz="1800"/>
              <a:t>Risk-return and what it means (Required Equity IRR); </a:t>
            </a:r>
          </a:p>
          <a:p>
            <a:pPr lvl="1"/>
            <a:r>
              <a:rPr lang="en-US" sz="1600"/>
              <a:t>Third party equity investors (IRR for Mature Project); </a:t>
            </a:r>
          </a:p>
          <a:p>
            <a:pPr lvl="1"/>
            <a:r>
              <a:rPr lang="en-US" sz="1600"/>
              <a:t>Lenders banks and other sources (DSCR, LLCR, PLCR); </a:t>
            </a:r>
          </a:p>
          <a:p>
            <a:pPr lvl="1"/>
            <a:r>
              <a:rPr lang="en-US" sz="1600"/>
              <a:t>Multilateral banks and export credit agencies; </a:t>
            </a:r>
          </a:p>
          <a:p>
            <a:r>
              <a:rPr lang="en-US" sz="1800"/>
              <a:t>Different teams: legal team; finance team; financial adviser; model auditor; insurers; tax and accounting advisers; environmental consultant. </a:t>
            </a:r>
          </a:p>
          <a:p>
            <a:endParaRPr lang="en-US"/>
          </a:p>
        </p:txBody>
      </p:sp>
      <p:sp>
        <p:nvSpPr>
          <p:cNvPr id="4" name="Slide Number Placeholder 3">
            <a:extLst>
              <a:ext uri="{FF2B5EF4-FFF2-40B4-BE49-F238E27FC236}">
                <a16:creationId xmlns:a16="http://schemas.microsoft.com/office/drawing/2014/main" id="{1DDB4EF2-ECCC-5843-7840-B3F082A25999}"/>
              </a:ext>
            </a:extLst>
          </p:cNvPr>
          <p:cNvSpPr>
            <a:spLocks noGrp="1"/>
          </p:cNvSpPr>
          <p:nvPr>
            <p:ph type="sldNum" sz="quarter" idx="12"/>
          </p:nvPr>
        </p:nvSpPr>
        <p:spPr/>
        <p:txBody>
          <a:bodyPr/>
          <a:lstStyle/>
          <a:p>
            <a:fld id="{EB241CD2-1E45-42A3-B213-66A034DF9A3B}" type="slidenum">
              <a:rPr lang="en-GB" smtClean="0"/>
              <a:t>56</a:t>
            </a:fld>
            <a:endParaRPr lang="en-GB" dirty="0"/>
          </a:p>
        </p:txBody>
      </p:sp>
    </p:spTree>
    <p:extLst>
      <p:ext uri="{BB962C8B-B14F-4D97-AF65-F5344CB8AC3E}">
        <p14:creationId xmlns:p14="http://schemas.microsoft.com/office/powerpoint/2010/main" val="3835704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06E4-B28D-9273-3FB1-2CB6A9B08084}"/>
              </a:ext>
            </a:extLst>
          </p:cNvPr>
          <p:cNvSpPr>
            <a:spLocks noGrp="1"/>
          </p:cNvSpPr>
          <p:nvPr>
            <p:ph type="title"/>
          </p:nvPr>
        </p:nvSpPr>
        <p:spPr/>
        <p:txBody>
          <a:bodyPr/>
          <a:lstStyle/>
          <a:p>
            <a:r>
              <a:rPr lang="en-US" dirty="0"/>
              <a:t>Economic Theory of Contracts</a:t>
            </a:r>
          </a:p>
        </p:txBody>
      </p:sp>
      <p:sp>
        <p:nvSpPr>
          <p:cNvPr id="3" name="Text Placeholder 2">
            <a:extLst>
              <a:ext uri="{FF2B5EF4-FFF2-40B4-BE49-F238E27FC236}">
                <a16:creationId xmlns:a16="http://schemas.microsoft.com/office/drawing/2014/main" id="{71E2C03E-62D1-9E83-28F1-12923041A438}"/>
              </a:ext>
            </a:extLst>
          </p:cNvPr>
          <p:cNvSpPr>
            <a:spLocks noGrp="1"/>
          </p:cNvSpPr>
          <p:nvPr>
            <p:ph idx="1"/>
          </p:nvPr>
        </p:nvSpPr>
        <p:spPr/>
        <p:txBody>
          <a:bodyPr>
            <a:normAutofit fontScale="92500" lnSpcReduction="20000"/>
          </a:bodyPr>
          <a:lstStyle/>
          <a:p>
            <a:r>
              <a:rPr lang="en-US" dirty="0"/>
              <a:t>Take a step back and think about what contracts really do:</a:t>
            </a:r>
          </a:p>
          <a:p>
            <a:pPr lvl="1"/>
            <a:r>
              <a:rPr lang="en-US" dirty="0"/>
              <a:t>Contracts manage the risk structure between the parities to provide incentives to operate efficiently. If you have no contract, you may have more variation in your cash flows or something else</a:t>
            </a:r>
          </a:p>
          <a:p>
            <a:pPr lvl="2"/>
            <a:r>
              <a:rPr lang="en-US" dirty="0"/>
              <a:t>Things that vary for which you can have hedging contracts</a:t>
            </a:r>
          </a:p>
          <a:p>
            <a:pPr lvl="3"/>
            <a:r>
              <a:rPr lang="en-US" dirty="0"/>
              <a:t>Commodity and electricity prices</a:t>
            </a:r>
          </a:p>
          <a:p>
            <a:pPr lvl="3"/>
            <a:r>
              <a:rPr lang="en-US" dirty="0"/>
              <a:t>Interest Rates</a:t>
            </a:r>
          </a:p>
          <a:p>
            <a:pPr lvl="3"/>
            <a:r>
              <a:rPr lang="en-US" dirty="0"/>
              <a:t>Inflation Rates</a:t>
            </a:r>
          </a:p>
          <a:p>
            <a:pPr lvl="1"/>
            <a:r>
              <a:rPr lang="en-US" dirty="0"/>
              <a:t>Generally, but not always, with hindsight, one party will be better off, and the other will be worse off by locking prices or other things in. </a:t>
            </a:r>
          </a:p>
          <a:p>
            <a:pPr lvl="2"/>
            <a:r>
              <a:rPr lang="en-US" dirty="0"/>
              <a:t>If you sign a contract for a loan on your house with a fixed interest rate, you may be happy if the interest rate rises but sad if it declines</a:t>
            </a:r>
          </a:p>
          <a:p>
            <a:pPr lvl="2"/>
            <a:r>
              <a:rPr lang="en-US" dirty="0"/>
              <a:t>If you sign a contract for life insurance and you die later, you lose on the contract, and the insurance company wins</a:t>
            </a:r>
          </a:p>
          <a:p>
            <a:pPr lvl="2"/>
            <a:r>
              <a:rPr lang="en-US" dirty="0"/>
              <a:t>If you sign a contract for buying solar power, you may be sad if the price of solar power goes down but happy if the solar price goes up.</a:t>
            </a:r>
          </a:p>
          <a:p>
            <a:pPr lvl="1"/>
            <a:r>
              <a:rPr lang="en-US" dirty="0"/>
              <a:t>Contracts should encourage parties to behave well, and in economic terms they should manage things efficiently and not waste money</a:t>
            </a:r>
          </a:p>
          <a:p>
            <a:pPr lvl="1"/>
            <a:r>
              <a:rPr lang="en-US" dirty="0"/>
              <a:t>Liquidated damages like warranties when you buy something – you will pay extra for the warranty on your phone from the likelihood of you damaging the phone and what is covered. The economics of a warranty depend on the buyer value,</a:t>
            </a:r>
          </a:p>
        </p:txBody>
      </p:sp>
      <p:sp>
        <p:nvSpPr>
          <p:cNvPr id="4" name="Slide Number Placeholder 3">
            <a:extLst>
              <a:ext uri="{FF2B5EF4-FFF2-40B4-BE49-F238E27FC236}">
                <a16:creationId xmlns:a16="http://schemas.microsoft.com/office/drawing/2014/main" id="{5EDAA396-D6A6-0301-987E-DCC615C5CFE4}"/>
              </a:ext>
            </a:extLst>
          </p:cNvPr>
          <p:cNvSpPr>
            <a:spLocks noGrp="1"/>
          </p:cNvSpPr>
          <p:nvPr>
            <p:ph type="sldNum" sz="quarter" idx="12"/>
          </p:nvPr>
        </p:nvSpPr>
        <p:spPr/>
        <p:txBody>
          <a:bodyPr/>
          <a:lstStyle/>
          <a:p>
            <a:fld id="{EB241CD2-1E45-42A3-B213-66A034DF9A3B}" type="slidenum">
              <a:rPr lang="en-GB" smtClean="0"/>
              <a:t>57</a:t>
            </a:fld>
            <a:endParaRPr lang="en-GB" dirty="0"/>
          </a:p>
        </p:txBody>
      </p:sp>
    </p:spTree>
    <p:extLst>
      <p:ext uri="{BB962C8B-B14F-4D97-AF65-F5344CB8AC3E}">
        <p14:creationId xmlns:p14="http://schemas.microsoft.com/office/powerpoint/2010/main" val="2396516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fontScale="90000"/>
          </a:bodyPr>
          <a:lstStyle/>
          <a:p>
            <a:r>
              <a:rPr lang="en-US"/>
              <a:t>Explaining Project Finance with Diagrams to Demonstrate Contracts and Risks</a:t>
            </a:r>
          </a:p>
        </p:txBody>
      </p:sp>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p:txBody>
          <a:bodyPr>
            <a:normAutofit/>
          </a:bodyPr>
          <a:lstStyle/>
          <a:p>
            <a:pPr algn="l"/>
            <a:r>
              <a:rPr lang="en-US" dirty="0"/>
              <a:t>You would like the diagram to give you a picture of the risk of the project and highlight issues with contracts</a:t>
            </a:r>
          </a:p>
          <a:p>
            <a:pPr lvl="1" algn="l"/>
            <a:r>
              <a:rPr lang="en-US" sz="2000" dirty="0"/>
              <a:t>SPV is a separate corporation in the middle</a:t>
            </a:r>
          </a:p>
          <a:p>
            <a:pPr lvl="1" algn="l"/>
            <a:r>
              <a:rPr lang="en-US" sz="2000" dirty="0"/>
              <a:t>SPV signs a lot of contracts that should be illustrate   with solid lines</a:t>
            </a:r>
          </a:p>
          <a:p>
            <a:pPr lvl="1" algn="l"/>
            <a:r>
              <a:rPr lang="en-US" sz="2000" dirty="0"/>
              <a:t>The contracts should be labeled (e.g. concession contract, EPC contract, PPA contract, O&amp;M contract, Loan Agreement, Shareholders agreement)</a:t>
            </a:r>
          </a:p>
          <a:p>
            <a:pPr lvl="1" algn="l"/>
            <a:r>
              <a:rPr lang="en-US" sz="2000" dirty="0"/>
              <a:t>Different levels of support from parent (non-recourse is no support)</a:t>
            </a:r>
          </a:p>
          <a:p>
            <a:pPr lvl="1" algn="l"/>
            <a:r>
              <a:rPr lang="en-US" sz="2000" dirty="0"/>
              <a:t>Contracts should be consistent with each other</a:t>
            </a:r>
          </a:p>
          <a:p>
            <a:pPr lvl="1" algn="l"/>
            <a:r>
              <a:rPr lang="en-US" sz="2000" dirty="0"/>
              <a:t>Diagram should show direction of money and start with revenues (no revenues, no project)</a:t>
            </a:r>
          </a:p>
          <a:p>
            <a:pPr lvl="1" algn="l"/>
            <a:r>
              <a:rPr lang="en-US" sz="2000" dirty="0"/>
              <a:t>Quality of off-takers should be shown on the diagram in the circles</a:t>
            </a:r>
          </a:p>
          <a:p>
            <a:pPr lvl="1" algn="l"/>
            <a:r>
              <a:rPr lang="en-US" sz="2000" dirty="0"/>
              <a:t>Insurances and guarantees should can be demonstrated</a:t>
            </a:r>
          </a:p>
        </p:txBody>
      </p:sp>
      <p:sp>
        <p:nvSpPr>
          <p:cNvPr id="3" name="Slide Number Placeholder 2">
            <a:extLst>
              <a:ext uri="{FF2B5EF4-FFF2-40B4-BE49-F238E27FC236}">
                <a16:creationId xmlns:a16="http://schemas.microsoft.com/office/drawing/2014/main" id="{BF1322CE-A5BB-8C74-039A-B867B289C170}"/>
              </a:ext>
            </a:extLst>
          </p:cNvPr>
          <p:cNvSpPr>
            <a:spLocks noGrp="1"/>
          </p:cNvSpPr>
          <p:nvPr>
            <p:ph type="sldNum" sz="quarter" idx="12"/>
          </p:nvPr>
        </p:nvSpPr>
        <p:spPr/>
        <p:txBody>
          <a:bodyPr/>
          <a:lstStyle/>
          <a:p>
            <a:fld id="{EB241CD2-1E45-42A3-B213-66A034DF9A3B}" type="slidenum">
              <a:rPr lang="en-GB" smtClean="0"/>
              <a:t>58</a:t>
            </a:fld>
            <a:endParaRPr lang="en-GB" dirty="0"/>
          </a:p>
        </p:txBody>
      </p:sp>
    </p:spTree>
    <p:extLst>
      <p:ext uri="{BB962C8B-B14F-4D97-AF65-F5344CB8AC3E}">
        <p14:creationId xmlns:p14="http://schemas.microsoft.com/office/powerpoint/2010/main" val="3783157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468A0-64D9-40DB-B655-E36032D49978}"/>
              </a:ext>
            </a:extLst>
          </p:cNvPr>
          <p:cNvSpPr>
            <a:spLocks noGrp="1"/>
          </p:cNvSpPr>
          <p:nvPr>
            <p:ph type="title"/>
          </p:nvPr>
        </p:nvSpPr>
        <p:spPr/>
        <p:txBody>
          <a:bodyPr>
            <a:normAutofit fontScale="90000"/>
          </a:bodyPr>
          <a:lstStyle/>
          <a:p>
            <a:r>
              <a:rPr lang="en-US"/>
              <a:t>Start with Revenues and Risks from Revenues – General Categories from Revenue Generation</a:t>
            </a:r>
          </a:p>
        </p:txBody>
      </p:sp>
      <p:sp>
        <p:nvSpPr>
          <p:cNvPr id="4" name="Content Placeholder 3">
            <a:extLst>
              <a:ext uri="{FF2B5EF4-FFF2-40B4-BE49-F238E27FC236}">
                <a16:creationId xmlns:a16="http://schemas.microsoft.com/office/drawing/2014/main" id="{1EECD106-7701-4A33-9A43-0A51F81AEAFC}"/>
              </a:ext>
            </a:extLst>
          </p:cNvPr>
          <p:cNvSpPr>
            <a:spLocks noGrp="1"/>
          </p:cNvSpPr>
          <p:nvPr>
            <p:ph idx="1"/>
          </p:nvPr>
        </p:nvSpPr>
        <p:spPr/>
        <p:txBody>
          <a:bodyPr>
            <a:normAutofit lnSpcReduction="10000"/>
          </a:bodyPr>
          <a:lstStyle/>
          <a:p>
            <a:r>
              <a:rPr lang="en-US"/>
              <a:t>Different types of revenues in project finance</a:t>
            </a:r>
          </a:p>
          <a:p>
            <a:pPr lvl="1"/>
            <a:r>
              <a:rPr lang="en-US"/>
              <a:t>Price Risk and Volume Risk from Demand</a:t>
            </a:r>
          </a:p>
          <a:p>
            <a:pPr lvl="2"/>
            <a:r>
              <a:rPr lang="en-US"/>
              <a:t>Real Estate</a:t>
            </a:r>
          </a:p>
          <a:p>
            <a:pPr lvl="2"/>
            <a:r>
              <a:rPr lang="en-US"/>
              <a:t>Technology</a:t>
            </a:r>
          </a:p>
          <a:p>
            <a:pPr lvl="2"/>
            <a:r>
              <a:rPr lang="en-US"/>
              <a:t>Rehabilitation and some health care</a:t>
            </a:r>
          </a:p>
          <a:p>
            <a:pPr lvl="1"/>
            <a:r>
              <a:rPr lang="en-US"/>
              <a:t>Price Risk but Limited Demand Risk</a:t>
            </a:r>
          </a:p>
          <a:p>
            <a:pPr lvl="2"/>
            <a:r>
              <a:rPr lang="en-US"/>
              <a:t>Commodity Price – Oil and Gas</a:t>
            </a:r>
          </a:p>
          <a:p>
            <a:pPr lvl="2"/>
            <a:r>
              <a:rPr lang="en-US"/>
              <a:t>Refinery and Mining</a:t>
            </a:r>
          </a:p>
          <a:p>
            <a:pPr lvl="1"/>
            <a:r>
              <a:rPr lang="en-US"/>
              <a:t>Volume Risk but Limited Price Risk</a:t>
            </a:r>
          </a:p>
          <a:p>
            <a:pPr lvl="2"/>
            <a:r>
              <a:rPr lang="en-US"/>
              <a:t>Infrastructure – Toll roads and bridges</a:t>
            </a:r>
          </a:p>
          <a:p>
            <a:pPr lvl="2"/>
            <a:r>
              <a:rPr lang="en-US"/>
              <a:t>Infrastructure – Airports</a:t>
            </a:r>
          </a:p>
          <a:p>
            <a:pPr lvl="2"/>
            <a:r>
              <a:rPr lang="en-US"/>
              <a:t>Renewable Energy with Resource Risk</a:t>
            </a:r>
          </a:p>
          <a:p>
            <a:pPr lvl="1"/>
            <a:r>
              <a:rPr lang="en-US"/>
              <a:t>Availability Risk – No Price or Volume Risk</a:t>
            </a:r>
          </a:p>
          <a:p>
            <a:pPr lvl="2"/>
            <a:r>
              <a:rPr lang="en-US"/>
              <a:t>Dispatchable Power Plants – IPP, BOT, BOOT</a:t>
            </a:r>
          </a:p>
          <a:p>
            <a:pPr lvl="2"/>
            <a:r>
              <a:rPr lang="en-US"/>
              <a:t>Hospitals, Schools, Prisons – PPP, Availability Payment</a:t>
            </a:r>
          </a:p>
          <a:p>
            <a:pPr lvl="2"/>
            <a:r>
              <a:rPr lang="en-US"/>
              <a:t>Availability Bases Toll Roads – Availability Projects</a:t>
            </a:r>
          </a:p>
          <a:p>
            <a:pPr lvl="2"/>
            <a:endParaRPr lang="en-US"/>
          </a:p>
        </p:txBody>
      </p:sp>
      <p:sp>
        <p:nvSpPr>
          <p:cNvPr id="2" name="Slide Number Placeholder 1">
            <a:extLst>
              <a:ext uri="{FF2B5EF4-FFF2-40B4-BE49-F238E27FC236}">
                <a16:creationId xmlns:a16="http://schemas.microsoft.com/office/drawing/2014/main" id="{9FE19672-47D5-F624-FAF4-14D47A246394}"/>
              </a:ext>
            </a:extLst>
          </p:cNvPr>
          <p:cNvSpPr>
            <a:spLocks noGrp="1"/>
          </p:cNvSpPr>
          <p:nvPr>
            <p:ph type="sldNum" sz="quarter" idx="12"/>
          </p:nvPr>
        </p:nvSpPr>
        <p:spPr/>
        <p:txBody>
          <a:bodyPr/>
          <a:lstStyle/>
          <a:p>
            <a:fld id="{EB241CD2-1E45-42A3-B213-66A034DF9A3B}" type="slidenum">
              <a:rPr lang="en-GB" smtClean="0"/>
              <a:t>59</a:t>
            </a:fld>
            <a:endParaRPr lang="en-GB" dirty="0"/>
          </a:p>
        </p:txBody>
      </p:sp>
    </p:spTree>
    <p:extLst>
      <p:ext uri="{BB962C8B-B14F-4D97-AF65-F5344CB8AC3E}">
        <p14:creationId xmlns:p14="http://schemas.microsoft.com/office/powerpoint/2010/main" val="1833327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25B9-5902-DF33-CB7E-4B504E5644BE}"/>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DD933CC9-A024-CD81-0747-ECD8F1B8A451}"/>
              </a:ext>
            </a:extLst>
          </p:cNvPr>
          <p:cNvSpPr>
            <a:spLocks noGrp="1"/>
          </p:cNvSpPr>
          <p:nvPr>
            <p:ph idx="1"/>
          </p:nvPr>
        </p:nvSpPr>
        <p:spPr>
          <a:xfrm>
            <a:off x="406401" y="923544"/>
            <a:ext cx="9633712" cy="4979235"/>
          </a:xfrm>
        </p:spPr>
        <p:txBody>
          <a:bodyPr>
            <a:noAutofit/>
          </a:bodyPr>
          <a:lstStyle/>
          <a:p>
            <a:r>
              <a:rPr lang="en-US" sz="1200" dirty="0"/>
              <a:t>Foundations, Objectives and Pillars of Project Finance</a:t>
            </a:r>
          </a:p>
          <a:p>
            <a:pPr lvl="1"/>
            <a:r>
              <a:rPr lang="en-US" sz="1200" dirty="0"/>
              <a:t>Overview of project finance objectives and what makes project finance different from corporate finance</a:t>
            </a:r>
          </a:p>
          <a:p>
            <a:pPr lvl="1"/>
            <a:r>
              <a:rPr lang="en-US" sz="1200" dirty="0"/>
              <a:t>Cost of Capital and Financing Long-term Assets</a:t>
            </a:r>
          </a:p>
          <a:p>
            <a:pPr lvl="1"/>
            <a:r>
              <a:rPr lang="en-US" sz="1200" dirty="0"/>
              <a:t>Lending in Project Finance and Project Financing Terms (what does nonrecourse mean)</a:t>
            </a:r>
          </a:p>
          <a:p>
            <a:pPr lvl="1"/>
            <a:r>
              <a:rPr lang="en-US" sz="1200" dirty="0"/>
              <a:t>Contracts in Project Finance and the SPV</a:t>
            </a:r>
          </a:p>
          <a:p>
            <a:pPr lvl="1"/>
            <a:r>
              <a:rPr lang="en-US" sz="1200" dirty="0"/>
              <a:t>Benefits of Project Finance to Society and Effectiveness of Project Finance</a:t>
            </a:r>
          </a:p>
          <a:p>
            <a:r>
              <a:rPr lang="en-US" sz="1200" dirty="0"/>
              <a:t>Key Parties in Project Finance and Metrics Used by Parties in Assessing Rate of Return and Risk </a:t>
            </a:r>
          </a:p>
          <a:p>
            <a:pPr lvl="1"/>
            <a:r>
              <a:rPr lang="en-US" sz="1200" dirty="0"/>
              <a:t>Project Diagram with SPV, Sponsor, Lender, EPC, Operator and Illustration of Risks</a:t>
            </a:r>
          </a:p>
          <a:p>
            <a:pPr lvl="1"/>
            <a:r>
              <a:rPr lang="en-US" sz="1200" dirty="0"/>
              <a:t>Sponsors Assessing Risk/Return with IRR </a:t>
            </a:r>
          </a:p>
          <a:p>
            <a:pPr lvl="1"/>
            <a:r>
              <a:rPr lang="en-US" sz="1200" dirty="0"/>
              <a:t>Lenders Assessing Risk with DSCR and Variants</a:t>
            </a:r>
          </a:p>
          <a:p>
            <a:pPr lvl="1"/>
            <a:r>
              <a:rPr lang="en-US" sz="1200" dirty="0"/>
              <a:t>Petrozuata and Ras Laffan Case Study</a:t>
            </a:r>
          </a:p>
          <a:p>
            <a:r>
              <a:rPr lang="en-US" sz="1200" dirty="0"/>
              <a:t>Contracts to Allocate Risk and Assure Revenue Stability - History of Project Finance and Risk Allocation</a:t>
            </a:r>
          </a:p>
          <a:p>
            <a:pPr lvl="1"/>
            <a:r>
              <a:rPr lang="en-US" sz="1200" dirty="0"/>
              <a:t>History of Financing Long-term Capital-Intensive Assets and Development of Project Finance with Risk Allocation</a:t>
            </a:r>
          </a:p>
          <a:p>
            <a:pPr lvl="1"/>
            <a:r>
              <a:rPr lang="en-US" sz="1200" dirty="0"/>
              <a:t>Differences in Contract Structures; Sectoral Contracts, Availability/Output Contracts and PPP’s</a:t>
            </a:r>
          </a:p>
          <a:p>
            <a:pPr lvl="1"/>
            <a:r>
              <a:rPr lang="en-US" sz="1200" dirty="0"/>
              <a:t>Contract renegotiation and Migration</a:t>
            </a:r>
          </a:p>
          <a:p>
            <a:pPr lvl="1"/>
            <a:r>
              <a:rPr lang="en-US" sz="1200" dirty="0"/>
              <a:t>Case Study – Dabhol in India</a:t>
            </a:r>
          </a:p>
          <a:p>
            <a:r>
              <a:rPr lang="en-US" sz="1200" dirty="0"/>
              <a:t>Stages of Project Finance from Feasibility to Boring Project</a:t>
            </a:r>
          </a:p>
          <a:p>
            <a:pPr lvl="1"/>
            <a:r>
              <a:rPr lang="en-US" sz="1200" dirty="0"/>
              <a:t>Risk Diagram and Risk Reduction from Development to Maturity for Different Projects</a:t>
            </a:r>
          </a:p>
          <a:p>
            <a:pPr lvl="1"/>
            <a:r>
              <a:rPr lang="en-US" sz="1200" dirty="0"/>
              <a:t>Financial Close after Development Stage and Term Sheet</a:t>
            </a:r>
          </a:p>
          <a:p>
            <a:pPr lvl="1"/>
            <a:r>
              <a:rPr lang="en-US" sz="1200" dirty="0"/>
              <a:t>Risks and Contracts in Renewable Energy</a:t>
            </a:r>
          </a:p>
          <a:p>
            <a:pPr lvl="1"/>
            <a:r>
              <a:rPr lang="en-US" sz="1200" dirty="0"/>
              <a:t>Case Study - Eurotunnel</a:t>
            </a:r>
          </a:p>
          <a:p>
            <a:endParaRPr lang="en-US" sz="1200" dirty="0"/>
          </a:p>
          <a:p>
            <a:pPr lvl="1"/>
            <a:endParaRPr lang="en-US" sz="1200" dirty="0"/>
          </a:p>
          <a:p>
            <a:pPr lvl="1"/>
            <a:endParaRPr lang="en-US" sz="1200" dirty="0"/>
          </a:p>
        </p:txBody>
      </p:sp>
      <p:sp>
        <p:nvSpPr>
          <p:cNvPr id="5" name="Slide Number Placeholder 4">
            <a:extLst>
              <a:ext uri="{FF2B5EF4-FFF2-40B4-BE49-F238E27FC236}">
                <a16:creationId xmlns:a16="http://schemas.microsoft.com/office/drawing/2014/main" id="{6C068A19-8CD0-6A99-8BA0-7528EA63623D}"/>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464521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EA78-61F6-92BA-20FF-5B712BFA7A6D}"/>
              </a:ext>
            </a:extLst>
          </p:cNvPr>
          <p:cNvSpPr>
            <a:spLocks noGrp="1"/>
          </p:cNvSpPr>
          <p:nvPr>
            <p:ph type="title"/>
          </p:nvPr>
        </p:nvSpPr>
        <p:spPr/>
        <p:txBody>
          <a:bodyPr>
            <a:normAutofit fontScale="90000"/>
          </a:bodyPr>
          <a:lstStyle/>
          <a:p>
            <a:r>
              <a:rPr lang="en-US"/>
              <a:t>Philosophy of Pillar 3 - Imposing Controllable Risks in Contracts</a:t>
            </a:r>
          </a:p>
        </p:txBody>
      </p:sp>
      <p:sp>
        <p:nvSpPr>
          <p:cNvPr id="3" name="Content Placeholder 2">
            <a:extLst>
              <a:ext uri="{FF2B5EF4-FFF2-40B4-BE49-F238E27FC236}">
                <a16:creationId xmlns:a16="http://schemas.microsoft.com/office/drawing/2014/main" id="{E7C0B0C6-8D0C-A382-A3F9-1A9E1AF0E671}"/>
              </a:ext>
            </a:extLst>
          </p:cNvPr>
          <p:cNvSpPr>
            <a:spLocks noGrp="1"/>
          </p:cNvSpPr>
          <p:nvPr>
            <p:ph idx="1"/>
          </p:nvPr>
        </p:nvSpPr>
        <p:spPr>
          <a:xfrm>
            <a:off x="406401" y="1209675"/>
            <a:ext cx="6953624" cy="4693104"/>
          </a:xfrm>
        </p:spPr>
        <p:txBody>
          <a:bodyPr>
            <a:normAutofit/>
          </a:bodyPr>
          <a:lstStyle/>
          <a:p>
            <a:pPr algn="l"/>
            <a:r>
              <a:rPr lang="en-US" sz="1800" dirty="0"/>
              <a:t>As with other subjects, when you work on a project finance transaction you can get lost in the language and the details of the contracts. </a:t>
            </a:r>
          </a:p>
          <a:p>
            <a:pPr lvl="1" algn="l"/>
            <a:r>
              <a:rPr lang="en-US" sz="1600" dirty="0"/>
              <a:t>Maybe you can work carefully on a formula in the contracts </a:t>
            </a:r>
          </a:p>
          <a:p>
            <a:pPr lvl="1" algn="l"/>
            <a:r>
              <a:rPr lang="en-US" sz="1600" dirty="0"/>
              <a:t>Maybe you assure that the language of the contracts addresses details that could potentially become an issue. </a:t>
            </a:r>
          </a:p>
          <a:p>
            <a:pPr algn="l"/>
            <a:r>
              <a:rPr lang="en-US" sz="1800" dirty="0"/>
              <a:t>General theory of contracts </a:t>
            </a:r>
          </a:p>
          <a:p>
            <a:pPr lvl="1" algn="l"/>
            <a:r>
              <a:rPr lang="en-US" sz="1600" dirty="0"/>
              <a:t>Provide incentives to private companies to be efficient. </a:t>
            </a:r>
          </a:p>
          <a:p>
            <a:pPr lvl="1" algn="l"/>
            <a:r>
              <a:rPr lang="en-US" sz="1600" dirty="0"/>
              <a:t>Contracts should not be structured where risks that cannot be controlled by the private companies as allocation of such risks does nothing other than increase the cost of capital without encouraging efficient behavior. </a:t>
            </a:r>
          </a:p>
          <a:p>
            <a:pPr lvl="1" algn="l"/>
            <a:r>
              <a:rPr lang="en-US" sz="1600" dirty="0"/>
              <a:t>Examples of such contract provisions are imposing the risk of oil price changes; inflation rate variation; uncontrollable output such as traffic; and exchange rate fluctuations on the private investor. </a:t>
            </a:r>
          </a:p>
        </p:txBody>
      </p:sp>
      <p:pic>
        <p:nvPicPr>
          <p:cNvPr id="6" name="Picture 5">
            <a:extLst>
              <a:ext uri="{FF2B5EF4-FFF2-40B4-BE49-F238E27FC236}">
                <a16:creationId xmlns:a16="http://schemas.microsoft.com/office/drawing/2014/main" id="{F1756C94-7E48-A805-CB70-38BDDD16A38B}"/>
              </a:ext>
            </a:extLst>
          </p:cNvPr>
          <p:cNvPicPr>
            <a:picLocks noChangeAspect="1"/>
          </p:cNvPicPr>
          <p:nvPr/>
        </p:nvPicPr>
        <p:blipFill>
          <a:blip r:embed="rId2"/>
          <a:stretch>
            <a:fillRect/>
          </a:stretch>
        </p:blipFill>
        <p:spPr>
          <a:xfrm>
            <a:off x="8384980" y="1857358"/>
            <a:ext cx="1752600" cy="2101850"/>
          </a:xfrm>
          <a:prstGeom prst="rect">
            <a:avLst/>
          </a:prstGeom>
        </p:spPr>
      </p:pic>
      <p:sp>
        <p:nvSpPr>
          <p:cNvPr id="5" name="Slide Number Placeholder 4">
            <a:extLst>
              <a:ext uri="{FF2B5EF4-FFF2-40B4-BE49-F238E27FC236}">
                <a16:creationId xmlns:a16="http://schemas.microsoft.com/office/drawing/2014/main" id="{6D816AE8-F3AF-9599-5594-BE6AD497E1FF}"/>
              </a:ext>
            </a:extLst>
          </p:cNvPr>
          <p:cNvSpPr>
            <a:spLocks noGrp="1"/>
          </p:cNvSpPr>
          <p:nvPr>
            <p:ph type="sldNum" sz="quarter" idx="12"/>
          </p:nvPr>
        </p:nvSpPr>
        <p:spPr/>
        <p:txBody>
          <a:bodyPr/>
          <a:lstStyle/>
          <a:p>
            <a:fld id="{EB241CD2-1E45-42A3-B213-66A034DF9A3B}" type="slidenum">
              <a:rPr lang="en-GB" smtClean="0"/>
              <a:t>60</a:t>
            </a:fld>
            <a:endParaRPr lang="en-GB" dirty="0"/>
          </a:p>
        </p:txBody>
      </p:sp>
    </p:spTree>
    <p:extLst>
      <p:ext uri="{BB962C8B-B14F-4D97-AF65-F5344CB8AC3E}">
        <p14:creationId xmlns:p14="http://schemas.microsoft.com/office/powerpoint/2010/main" val="1660218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a:off x="4074737" y="2548136"/>
            <a:ext cx="66138" cy="1984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516216" y="4124941"/>
            <a:ext cx="1298885" cy="76095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flipV="1">
            <a:off x="3974917" y="3879169"/>
            <a:ext cx="1384705" cy="430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568309" y="3760994"/>
            <a:ext cx="1356492"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301362" y="3288319"/>
            <a:ext cx="1423289" cy="98016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Special Purpose Vehicle: Bond Rating of BBB-</a:t>
            </a:r>
          </a:p>
        </p:txBody>
      </p:sp>
      <p:sp>
        <p:nvSpPr>
          <p:cNvPr id="8" name="Oval 7"/>
          <p:cNvSpPr/>
          <p:nvPr/>
        </p:nvSpPr>
        <p:spPr bwMode="auto">
          <a:xfrm>
            <a:off x="4912102" y="1259064"/>
            <a:ext cx="2274691" cy="83300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Off-taker: Want strong off-taker with inactive to honor</a:t>
            </a:r>
            <a:r>
              <a:rPr lang="en-US" sz="900">
                <a:solidFill>
                  <a:schemeClr val="bg1">
                    <a:lumMod val="95000"/>
                  </a:schemeClr>
                </a:solidFill>
              </a:rPr>
              <a:t> contract</a:t>
            </a:r>
            <a:endParaRPr lang="en-US" sz="900">
              <a:solidFill>
                <a:schemeClr val="bg1">
                  <a:lumMod val="95000"/>
                </a:schemeClr>
              </a:solidFill>
              <a:latin typeface="Arial" pitchFamily="34" charset="0"/>
            </a:endParaRPr>
          </a:p>
        </p:txBody>
      </p:sp>
      <p:sp>
        <p:nvSpPr>
          <p:cNvPr id="14" name="Oval 13"/>
          <p:cNvSpPr/>
          <p:nvPr/>
        </p:nvSpPr>
        <p:spPr bwMode="auto">
          <a:xfrm>
            <a:off x="2625438" y="1979061"/>
            <a:ext cx="1561073" cy="82344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4300927" y="2868666"/>
            <a:ext cx="1058695" cy="4385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EPC: Fixed Price Contract with LD</a:t>
            </a:r>
          </a:p>
        </p:txBody>
      </p:sp>
      <p:sp>
        <p:nvSpPr>
          <p:cNvPr id="21" name="Oval 20"/>
          <p:cNvSpPr/>
          <p:nvPr/>
        </p:nvSpPr>
        <p:spPr bwMode="auto">
          <a:xfrm>
            <a:off x="7874035" y="3374310"/>
            <a:ext cx="1240245" cy="7191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O&amp;M Contractor</a:t>
            </a:r>
          </a:p>
        </p:txBody>
      </p:sp>
      <p:sp>
        <p:nvSpPr>
          <p:cNvPr id="31" name="Oval 30"/>
          <p:cNvSpPr/>
          <p:nvPr/>
        </p:nvSpPr>
        <p:spPr bwMode="auto">
          <a:xfrm>
            <a:off x="2611180" y="3383860"/>
            <a:ext cx="1363736" cy="99061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a:solidFill>
                <a:schemeClr val="bg1">
                  <a:lumMod val="95000"/>
                </a:schemeClr>
              </a:solidFill>
              <a:latin typeface="Arial" pitchFamily="34" charset="0"/>
            </a:endParaRPr>
          </a:p>
        </p:txBody>
      </p:sp>
      <p:sp>
        <p:nvSpPr>
          <p:cNvPr id="32" name="Oval 31"/>
          <p:cNvSpPr/>
          <p:nvPr/>
        </p:nvSpPr>
        <p:spPr bwMode="auto">
          <a:xfrm>
            <a:off x="7570755" y="4757676"/>
            <a:ext cx="1668496" cy="87552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Lenders:</a:t>
            </a:r>
          </a:p>
          <a:p>
            <a:pPr algn="ctr" eaLnBrk="0" fontAlgn="base" hangingPunct="0">
              <a:spcBef>
                <a:spcPct val="0"/>
              </a:spcBef>
              <a:spcAft>
                <a:spcPct val="0"/>
              </a:spcAft>
            </a:pPr>
            <a:r>
              <a:rPr lang="en-US" sz="900">
                <a:solidFill>
                  <a:schemeClr val="bg1">
                    <a:lumMod val="95000"/>
                  </a:schemeClr>
                </a:solidFill>
                <a:latin typeface="Arial" pitchFamily="34" charset="0"/>
              </a:rPr>
              <a:t>Lenders want DSCR (LLCR, PLCR)</a:t>
            </a:r>
          </a:p>
        </p:txBody>
      </p:sp>
      <p:sp>
        <p:nvSpPr>
          <p:cNvPr id="33" name="Oval 32"/>
          <p:cNvSpPr/>
          <p:nvPr/>
        </p:nvSpPr>
        <p:spPr bwMode="auto">
          <a:xfrm>
            <a:off x="2829762" y="4641132"/>
            <a:ext cx="1386580" cy="99206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6486251" y="4429837"/>
            <a:ext cx="940499" cy="7182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4250754" y="4124941"/>
            <a:ext cx="1259044" cy="9950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096000" y="2077611"/>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6844248" y="3597665"/>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4262616" y="3645768"/>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a:t>Not Just a Diagram – Illustrate Risks</a:t>
            </a:r>
          </a:p>
        </p:txBody>
      </p:sp>
      <p:sp>
        <p:nvSpPr>
          <p:cNvPr id="47" name="Rectangle 46"/>
          <p:cNvSpPr/>
          <p:nvPr/>
        </p:nvSpPr>
        <p:spPr bwMode="auto">
          <a:xfrm>
            <a:off x="4653209" y="4579098"/>
            <a:ext cx="841721" cy="3969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a:off x="6669707" y="4017110"/>
            <a:ext cx="54944" cy="147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a:off x="4133982" y="4013291"/>
            <a:ext cx="1283290" cy="185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9189430" y="907542"/>
            <a:ext cx="1217148" cy="1754326"/>
          </a:xfrm>
          <a:prstGeom prst="rect">
            <a:avLst/>
          </a:prstGeom>
          <a:solidFill>
            <a:srgbClr val="00B050"/>
          </a:solidFill>
        </p:spPr>
        <p:txBody>
          <a:bodyPr wrap="square" rtlCol="0">
            <a:spAutoFit/>
          </a:bodyPr>
          <a:lstStyle/>
          <a:p>
            <a:r>
              <a:rPr lang="en-US" sz="135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6360319" y="2068406"/>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5838825" y="2068406"/>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464055" y="2267975"/>
            <a:ext cx="1145126" cy="6445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6305377" y="5280155"/>
            <a:ext cx="1342292" cy="369332"/>
          </a:xfrm>
          <a:prstGeom prst="rect">
            <a:avLst/>
          </a:prstGeom>
          <a:solidFill>
            <a:srgbClr val="92D050"/>
          </a:solidFill>
        </p:spPr>
        <p:txBody>
          <a:bodyPr wrap="square" rtlCol="0">
            <a:spAutoFit/>
          </a:bodyPr>
          <a:lstStyle/>
          <a:p>
            <a:r>
              <a:rPr lang="en-US" sz="90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4206522" y="5232442"/>
            <a:ext cx="1342292" cy="369332"/>
          </a:xfrm>
          <a:prstGeom prst="rect">
            <a:avLst/>
          </a:prstGeom>
          <a:solidFill>
            <a:srgbClr val="92D050"/>
          </a:solidFill>
        </p:spPr>
        <p:txBody>
          <a:bodyPr wrap="square" rtlCol="0">
            <a:spAutoFit/>
          </a:bodyPr>
          <a:lstStyle/>
          <a:p>
            <a:r>
              <a:rPr lang="en-US" sz="900"/>
              <a:t>Invest with paid in cap; payback dividends</a:t>
            </a:r>
          </a:p>
        </p:txBody>
      </p:sp>
      <p:sp>
        <p:nvSpPr>
          <p:cNvPr id="3" name="TextBox 2">
            <a:extLst>
              <a:ext uri="{FF2B5EF4-FFF2-40B4-BE49-F238E27FC236}">
                <a16:creationId xmlns:a16="http://schemas.microsoft.com/office/drawing/2014/main" id="{BC7CDA66-AA2B-8CF5-E78A-A6C3AB4C03B0}"/>
              </a:ext>
            </a:extLst>
          </p:cNvPr>
          <p:cNvSpPr txBox="1"/>
          <p:nvPr/>
        </p:nvSpPr>
        <p:spPr>
          <a:xfrm>
            <a:off x="7446607" y="1145604"/>
            <a:ext cx="1528325" cy="1546577"/>
          </a:xfrm>
          <a:prstGeom prst="rect">
            <a:avLst/>
          </a:prstGeom>
          <a:solidFill>
            <a:schemeClr val="accent1">
              <a:lumMod val="60000"/>
              <a:lumOff val="40000"/>
            </a:schemeClr>
          </a:solidFill>
        </p:spPr>
        <p:txBody>
          <a:bodyPr wrap="square" rtlCol="0">
            <a:spAutoFit/>
          </a:bodyPr>
          <a:lstStyle/>
          <a:p>
            <a:r>
              <a:rPr lang="en-US" sz="1350"/>
              <a:t>Write down notes associated with each contract and if a contract does not exist, how the cash flow volatility can be addressed.</a:t>
            </a:r>
          </a:p>
        </p:txBody>
      </p:sp>
      <p:sp>
        <p:nvSpPr>
          <p:cNvPr id="5" name="Slide Number Placeholder 4">
            <a:extLst>
              <a:ext uri="{FF2B5EF4-FFF2-40B4-BE49-F238E27FC236}">
                <a16:creationId xmlns:a16="http://schemas.microsoft.com/office/drawing/2014/main" id="{521EF9C7-8DC3-846F-EA12-0FEDCCE59063}"/>
              </a:ext>
            </a:extLst>
          </p:cNvPr>
          <p:cNvSpPr>
            <a:spLocks noGrp="1"/>
          </p:cNvSpPr>
          <p:nvPr>
            <p:ph type="sldNum" sz="quarter" idx="12"/>
          </p:nvPr>
        </p:nvSpPr>
        <p:spPr/>
        <p:txBody>
          <a:bodyPr/>
          <a:lstStyle/>
          <a:p>
            <a:fld id="{EB241CD2-1E45-42A3-B213-66A034DF9A3B}" type="slidenum">
              <a:rPr lang="en-GB" smtClean="0"/>
              <a:t>61</a:t>
            </a:fld>
            <a:endParaRPr lang="en-GB" dirty="0"/>
          </a:p>
        </p:txBody>
      </p:sp>
    </p:spTree>
    <p:extLst>
      <p:ext uri="{BB962C8B-B14F-4D97-AF65-F5344CB8AC3E}">
        <p14:creationId xmlns:p14="http://schemas.microsoft.com/office/powerpoint/2010/main" val="2342924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23C8-9ECE-A649-C595-B514955E1CCA}"/>
              </a:ext>
            </a:extLst>
          </p:cNvPr>
          <p:cNvSpPr>
            <a:spLocks noGrp="1"/>
          </p:cNvSpPr>
          <p:nvPr>
            <p:ph type="title"/>
          </p:nvPr>
        </p:nvSpPr>
        <p:spPr/>
        <p:txBody>
          <a:bodyPr>
            <a:normAutofit/>
          </a:bodyPr>
          <a:lstStyle/>
          <a:p>
            <a:r>
              <a:rPr lang="en-US"/>
              <a:t>What are Problems with this Diagram from HBS</a:t>
            </a:r>
          </a:p>
        </p:txBody>
      </p:sp>
      <p:pic>
        <p:nvPicPr>
          <p:cNvPr id="6147"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2353475" y="1151731"/>
            <a:ext cx="7814463" cy="4554537"/>
          </a:xfrm>
        </p:spPr>
      </p:pic>
      <p:sp>
        <p:nvSpPr>
          <p:cNvPr id="3" name="Slide Number Placeholder 2">
            <a:extLst>
              <a:ext uri="{FF2B5EF4-FFF2-40B4-BE49-F238E27FC236}">
                <a16:creationId xmlns:a16="http://schemas.microsoft.com/office/drawing/2014/main" id="{310BBC29-CFEB-9838-4E59-D8E13DF70BB1}"/>
              </a:ext>
            </a:extLst>
          </p:cNvPr>
          <p:cNvSpPr>
            <a:spLocks noGrp="1"/>
          </p:cNvSpPr>
          <p:nvPr>
            <p:ph type="sldNum" sz="quarter" idx="12"/>
          </p:nvPr>
        </p:nvSpPr>
        <p:spPr/>
        <p:txBody>
          <a:bodyPr/>
          <a:lstStyle/>
          <a:p>
            <a:fld id="{EB241CD2-1E45-42A3-B213-66A034DF9A3B}" type="slidenum">
              <a:rPr lang="en-GB" smtClean="0"/>
              <a:t>62</a:t>
            </a:fld>
            <a:endParaRPr lang="en-GB" dirty="0"/>
          </a:p>
        </p:txBody>
      </p:sp>
    </p:spTree>
    <p:extLst>
      <p:ext uri="{BB962C8B-B14F-4D97-AF65-F5344CB8AC3E}">
        <p14:creationId xmlns:p14="http://schemas.microsoft.com/office/powerpoint/2010/main" val="3208640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a:bodyPr>
          <a:lstStyle/>
          <a:p>
            <a:r>
              <a:rPr lang="en-US" altLang="en-US"/>
              <a:t>What is Good and Bad about this Diagram</a:t>
            </a:r>
          </a:p>
        </p:txBody>
      </p:sp>
      <p:pic>
        <p:nvPicPr>
          <p:cNvPr id="1761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375" y="1019369"/>
            <a:ext cx="6643355" cy="512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8553758" y="2211533"/>
            <a:ext cx="2417400" cy="2273699"/>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1050"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sz="1050"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1960326" y="4997350"/>
            <a:ext cx="1028700" cy="230832"/>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a:t>Ring-Fence</a:t>
            </a:r>
          </a:p>
        </p:txBody>
      </p:sp>
      <p:sp>
        <p:nvSpPr>
          <p:cNvPr id="176134" name="Line 8"/>
          <p:cNvSpPr>
            <a:spLocks noChangeShapeType="1"/>
          </p:cNvSpPr>
          <p:nvPr/>
        </p:nvSpPr>
        <p:spPr bwMode="auto">
          <a:xfrm flipV="1">
            <a:off x="3096436" y="4825900"/>
            <a:ext cx="457200" cy="1714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350"/>
          </a:p>
        </p:txBody>
      </p:sp>
      <p:sp>
        <p:nvSpPr>
          <p:cNvPr id="2" name="Slide Number Placeholder 1">
            <a:extLst>
              <a:ext uri="{FF2B5EF4-FFF2-40B4-BE49-F238E27FC236}">
                <a16:creationId xmlns:a16="http://schemas.microsoft.com/office/drawing/2014/main" id="{342FBFFE-0374-5860-C413-3805F1B92589}"/>
              </a:ext>
            </a:extLst>
          </p:cNvPr>
          <p:cNvSpPr>
            <a:spLocks noGrp="1"/>
          </p:cNvSpPr>
          <p:nvPr>
            <p:ph type="sldNum" sz="quarter" idx="12"/>
          </p:nvPr>
        </p:nvSpPr>
        <p:spPr/>
        <p:txBody>
          <a:bodyPr/>
          <a:lstStyle/>
          <a:p>
            <a:fld id="{EB241CD2-1E45-42A3-B213-66A034DF9A3B}" type="slidenum">
              <a:rPr lang="en-GB" smtClean="0"/>
              <a:t>63</a:t>
            </a:fld>
            <a:endParaRPr lang="en-GB" dirty="0"/>
          </a:p>
        </p:txBody>
      </p:sp>
    </p:spTree>
    <p:extLst>
      <p:ext uri="{BB962C8B-B14F-4D97-AF65-F5344CB8AC3E}">
        <p14:creationId xmlns:p14="http://schemas.microsoft.com/office/powerpoint/2010/main" val="2183268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4CDF-A1AC-3186-DABD-D8B0382939B5}"/>
              </a:ext>
            </a:extLst>
          </p:cNvPr>
          <p:cNvSpPr>
            <a:spLocks noGrp="1"/>
          </p:cNvSpPr>
          <p:nvPr>
            <p:ph type="title"/>
          </p:nvPr>
        </p:nvSpPr>
        <p:spPr/>
        <p:txBody>
          <a:bodyPr/>
          <a:lstStyle/>
          <a:p>
            <a:r>
              <a:rPr lang="en-US"/>
              <a:t>Detailed Project Contracts</a:t>
            </a:r>
          </a:p>
        </p:txBody>
      </p:sp>
      <p:sp>
        <p:nvSpPr>
          <p:cNvPr id="3" name="Content Placeholder 2">
            <a:extLst>
              <a:ext uri="{FF2B5EF4-FFF2-40B4-BE49-F238E27FC236}">
                <a16:creationId xmlns:a16="http://schemas.microsoft.com/office/drawing/2014/main" id="{A7B50450-B6ED-086C-0E57-F7E15E48EBC7}"/>
              </a:ext>
            </a:extLst>
          </p:cNvPr>
          <p:cNvSpPr>
            <a:spLocks noGrp="1"/>
          </p:cNvSpPr>
          <p:nvPr>
            <p:ph idx="1"/>
          </p:nvPr>
        </p:nvSpPr>
        <p:spPr/>
        <p:txBody>
          <a:bodyPr/>
          <a:lstStyle/>
          <a:p>
            <a:r>
              <a:rPr lang="en-US"/>
              <a:t>Diagram from Law Firm</a:t>
            </a:r>
          </a:p>
          <a:p>
            <a:endParaRPr lang="en-US"/>
          </a:p>
        </p:txBody>
      </p:sp>
      <p:pic>
        <p:nvPicPr>
          <p:cNvPr id="6" name="Picture 5">
            <a:extLst>
              <a:ext uri="{FF2B5EF4-FFF2-40B4-BE49-F238E27FC236}">
                <a16:creationId xmlns:a16="http://schemas.microsoft.com/office/drawing/2014/main" id="{2D35C096-FD28-2441-2177-725C3E93616F}"/>
              </a:ext>
            </a:extLst>
          </p:cNvPr>
          <p:cNvPicPr>
            <a:picLocks noChangeAspect="1"/>
          </p:cNvPicPr>
          <p:nvPr/>
        </p:nvPicPr>
        <p:blipFill>
          <a:blip r:embed="rId2"/>
          <a:stretch>
            <a:fillRect/>
          </a:stretch>
        </p:blipFill>
        <p:spPr>
          <a:xfrm>
            <a:off x="1976231" y="1726293"/>
            <a:ext cx="7782339" cy="4380603"/>
          </a:xfrm>
          <a:prstGeom prst="rect">
            <a:avLst/>
          </a:prstGeom>
        </p:spPr>
      </p:pic>
      <p:sp>
        <p:nvSpPr>
          <p:cNvPr id="5" name="Slide Number Placeholder 4">
            <a:extLst>
              <a:ext uri="{FF2B5EF4-FFF2-40B4-BE49-F238E27FC236}">
                <a16:creationId xmlns:a16="http://schemas.microsoft.com/office/drawing/2014/main" id="{C22AAAC7-1232-1CC4-9595-BF507F5FB999}"/>
              </a:ext>
            </a:extLst>
          </p:cNvPr>
          <p:cNvSpPr>
            <a:spLocks noGrp="1"/>
          </p:cNvSpPr>
          <p:nvPr>
            <p:ph type="sldNum" sz="quarter" idx="12"/>
          </p:nvPr>
        </p:nvSpPr>
        <p:spPr/>
        <p:txBody>
          <a:bodyPr/>
          <a:lstStyle/>
          <a:p>
            <a:fld id="{EB241CD2-1E45-42A3-B213-66A034DF9A3B}" type="slidenum">
              <a:rPr lang="en-GB" smtClean="0"/>
              <a:t>64</a:t>
            </a:fld>
            <a:endParaRPr lang="en-GB" dirty="0"/>
          </a:p>
        </p:txBody>
      </p:sp>
    </p:spTree>
    <p:extLst>
      <p:ext uri="{BB962C8B-B14F-4D97-AF65-F5344CB8AC3E}">
        <p14:creationId xmlns:p14="http://schemas.microsoft.com/office/powerpoint/2010/main" val="3600292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Project Participant Overview – Fix this Diagram and Use Diagram to Demonstrate Risks</a:t>
            </a:r>
            <a:endParaRPr lang="en-CA"/>
          </a:p>
        </p:txBody>
      </p:sp>
      <p:grpSp>
        <p:nvGrpSpPr>
          <p:cNvPr id="3" name="Group 2">
            <a:extLst>
              <a:ext uri="{FF2B5EF4-FFF2-40B4-BE49-F238E27FC236}">
                <a16:creationId xmlns:a16="http://schemas.microsoft.com/office/drawing/2014/main" id="{F1CF59ED-3604-44E6-B341-065BFF93DEC3}"/>
              </a:ext>
            </a:extLst>
          </p:cNvPr>
          <p:cNvGrpSpPr/>
          <p:nvPr/>
        </p:nvGrpSpPr>
        <p:grpSpPr>
          <a:xfrm>
            <a:off x="1879370" y="1680951"/>
            <a:ext cx="4216631" cy="3247553"/>
            <a:chOff x="3284913" y="1679508"/>
            <a:chExt cx="5622174" cy="4330070"/>
          </a:xfrm>
        </p:grpSpPr>
        <p:cxnSp>
          <p:nvCxnSpPr>
            <p:cNvPr id="48" name="Google Shape;308;p31">
              <a:extLst>
                <a:ext uri="{FF2B5EF4-FFF2-40B4-BE49-F238E27FC236}">
                  <a16:creationId xmlns:a16="http://schemas.microsoft.com/office/drawing/2014/main" id="{5AC26EC0-C5A8-4B49-AE58-D5076F8ABFE7}"/>
                </a:ext>
              </a:extLst>
            </p:cNvPr>
            <p:cNvCxnSpPr>
              <a:cxnSpLocks/>
            </p:cNvCxnSpPr>
            <p:nvPr/>
          </p:nvCxnSpPr>
          <p:spPr>
            <a:xfrm flipH="1">
              <a:off x="4488617" y="3166452"/>
              <a:ext cx="903784" cy="0"/>
            </a:xfrm>
            <a:prstGeom prst="straightConnector1">
              <a:avLst/>
            </a:prstGeom>
            <a:noFill/>
            <a:ln w="76200" cap="flat" cmpd="sng">
              <a:solidFill>
                <a:srgbClr val="98EF9B"/>
              </a:solidFill>
              <a:prstDash val="solid"/>
              <a:round/>
              <a:headEnd type="stealth" w="med" len="med"/>
              <a:tailEnd type="none" w="sm" len="sm"/>
            </a:ln>
          </p:spPr>
        </p:cxnSp>
        <p:sp>
          <p:nvSpPr>
            <p:cNvPr id="29" name="Google Shape;300;p31">
              <a:extLst>
                <a:ext uri="{FF2B5EF4-FFF2-40B4-BE49-F238E27FC236}">
                  <a16:creationId xmlns:a16="http://schemas.microsoft.com/office/drawing/2014/main" id="{C388F43F-0A6E-499B-8246-F1349F4C464F}"/>
                </a:ext>
              </a:extLst>
            </p:cNvPr>
            <p:cNvSpPr/>
            <p:nvPr/>
          </p:nvSpPr>
          <p:spPr>
            <a:xfrm>
              <a:off x="5384012" y="3038942"/>
              <a:ext cx="1421008" cy="2215332"/>
            </a:xfrm>
            <a:prstGeom prst="rect">
              <a:avLst/>
            </a:prstGeom>
            <a:solidFill>
              <a:schemeClr val="accent2"/>
            </a:solidFill>
            <a:ln>
              <a:noFill/>
            </a:ln>
          </p:spPr>
          <p:txBody>
            <a:bodyPr spcFirstLastPara="1" wrap="square" lIns="68569" tIns="34275" rIns="68569" bIns="34275" anchor="ctr" anchorCtr="0">
              <a:noAutofit/>
            </a:bodyPr>
            <a:lstStyle/>
            <a:p>
              <a:pPr algn="ctr"/>
              <a:r>
                <a:rPr lang="en-US" sz="1350" b="1">
                  <a:solidFill>
                    <a:schemeClr val="lt1"/>
                  </a:solidFill>
                  <a:latin typeface="Cambria"/>
                  <a:ea typeface="Cambria"/>
                  <a:cs typeface="Cambria"/>
                  <a:sym typeface="Cambria"/>
                </a:rPr>
                <a:t>Special Purpose Vehicle</a:t>
              </a:r>
            </a:p>
            <a:p>
              <a:pPr algn="ctr"/>
              <a:r>
                <a:rPr lang="en-US" sz="1350" b="1">
                  <a:solidFill>
                    <a:schemeClr val="lt1"/>
                  </a:solidFill>
                  <a:latin typeface="Cambria"/>
                  <a:ea typeface="Cambria"/>
                  <a:cs typeface="Cambria"/>
                  <a:sym typeface="Cambria"/>
                </a:rPr>
                <a:t>(SPV)</a:t>
              </a:r>
              <a:endParaRPr sz="1350" b="1">
                <a:solidFill>
                  <a:schemeClr val="lt1"/>
                </a:solidFill>
                <a:latin typeface="Cambria"/>
                <a:ea typeface="Cambria"/>
                <a:cs typeface="Cambria"/>
                <a:sym typeface="Cambria"/>
              </a:endParaRPr>
            </a:p>
          </p:txBody>
        </p:sp>
        <p:sp>
          <p:nvSpPr>
            <p:cNvPr id="30" name="Google Shape;299;p31">
              <a:extLst>
                <a:ext uri="{FF2B5EF4-FFF2-40B4-BE49-F238E27FC236}">
                  <a16:creationId xmlns:a16="http://schemas.microsoft.com/office/drawing/2014/main" id="{BA23414B-4CF3-44FF-9123-83EA3B36E9FC}"/>
                </a:ext>
              </a:extLst>
            </p:cNvPr>
            <p:cNvSpPr/>
            <p:nvPr/>
          </p:nvSpPr>
          <p:spPr>
            <a:xfrm>
              <a:off x="5159100" y="5563091"/>
              <a:ext cx="1863721" cy="446487"/>
            </a:xfrm>
            <a:prstGeom prst="rect">
              <a:avLst/>
            </a:prstGeom>
            <a:solidFill>
              <a:srgbClr val="55C3F6"/>
            </a:solidFill>
            <a:ln>
              <a:noFill/>
            </a:ln>
          </p:spPr>
          <p:txBody>
            <a:bodyPr spcFirstLastPara="1" wrap="square" lIns="68569" tIns="34275" rIns="68569" bIns="34275" anchor="ctr" anchorCtr="0">
              <a:noAutofit/>
            </a:bodyPr>
            <a:lstStyle/>
            <a:p>
              <a:pPr algn="ctr"/>
              <a:r>
                <a:rPr lang="en-US" sz="1350" b="1">
                  <a:solidFill>
                    <a:schemeClr val="bg1"/>
                  </a:solidFill>
                  <a:latin typeface="Cambria"/>
                  <a:ea typeface="Cambria"/>
                  <a:cs typeface="Cambria"/>
                  <a:sym typeface="Cambria"/>
                </a:rPr>
                <a:t>Toll Road Users</a:t>
              </a:r>
              <a:endParaRPr sz="1350">
                <a:solidFill>
                  <a:schemeClr val="bg1"/>
                </a:solidFill>
              </a:endParaRPr>
            </a:p>
          </p:txBody>
        </p:sp>
        <p:cxnSp>
          <p:nvCxnSpPr>
            <p:cNvPr id="31" name="Google Shape;305;p31">
              <a:extLst>
                <a:ext uri="{FF2B5EF4-FFF2-40B4-BE49-F238E27FC236}">
                  <a16:creationId xmlns:a16="http://schemas.microsoft.com/office/drawing/2014/main" id="{37BB8D58-B85F-4B17-B330-0B7E3FC0AFCD}"/>
                </a:ext>
              </a:extLst>
            </p:cNvPr>
            <p:cNvCxnSpPr>
              <a:cxnSpLocks/>
            </p:cNvCxnSpPr>
            <p:nvPr/>
          </p:nvCxnSpPr>
          <p:spPr>
            <a:xfrm flipH="1">
              <a:off x="6090961" y="5297363"/>
              <a:ext cx="3274" cy="275982"/>
            </a:xfrm>
            <a:prstGeom prst="straightConnector1">
              <a:avLst/>
            </a:prstGeom>
            <a:noFill/>
            <a:ln w="9525" cap="flat" cmpd="sng">
              <a:solidFill>
                <a:schemeClr val="dk1"/>
              </a:solidFill>
              <a:prstDash val="sysDash"/>
              <a:round/>
              <a:headEnd type="stealth" w="med" len="med"/>
              <a:tailEnd type="none" w="sm" len="sm"/>
            </a:ln>
          </p:spPr>
        </p:cxnSp>
        <p:sp>
          <p:nvSpPr>
            <p:cNvPr id="32" name="Google Shape;302;p31">
              <a:extLst>
                <a:ext uri="{FF2B5EF4-FFF2-40B4-BE49-F238E27FC236}">
                  <a16:creationId xmlns:a16="http://schemas.microsoft.com/office/drawing/2014/main" id="{69434066-9898-4494-B4AE-E979F2688BC7}"/>
                </a:ext>
              </a:extLst>
            </p:cNvPr>
            <p:cNvSpPr/>
            <p:nvPr/>
          </p:nvSpPr>
          <p:spPr>
            <a:xfrm>
              <a:off x="4630476" y="1679508"/>
              <a:ext cx="3087572" cy="614087"/>
            </a:xfrm>
            <a:prstGeom prst="rect">
              <a:avLst/>
            </a:prstGeom>
            <a:solidFill>
              <a:schemeClr val="accent5">
                <a:lumMod val="75000"/>
              </a:schemeClr>
            </a:solidFill>
            <a:ln>
              <a:noFill/>
            </a:ln>
          </p:spPr>
          <p:txBody>
            <a:bodyPr spcFirstLastPara="1" wrap="square" lIns="68569" tIns="34275" rIns="68569" bIns="34275" anchor="ctr" anchorCtr="0">
              <a:noAutofit/>
            </a:bodyPr>
            <a:lstStyle/>
            <a:p>
              <a:pPr algn="ctr"/>
              <a:r>
                <a:rPr lang="en-US" sz="1350" b="1">
                  <a:solidFill>
                    <a:schemeClr val="bg1"/>
                  </a:solidFill>
                  <a:latin typeface="Cambria"/>
                  <a:ea typeface="Cambria"/>
                  <a:cs typeface="Cambria"/>
                  <a:sym typeface="Cambria"/>
                </a:rPr>
                <a:t>Public Authority (CDOT)</a:t>
              </a:r>
              <a:endParaRPr sz="1350">
                <a:solidFill>
                  <a:schemeClr val="bg1"/>
                </a:solidFill>
              </a:endParaRPr>
            </a:p>
          </p:txBody>
        </p:sp>
        <p:cxnSp>
          <p:nvCxnSpPr>
            <p:cNvPr id="33" name="Google Shape;301;p31">
              <a:extLst>
                <a:ext uri="{FF2B5EF4-FFF2-40B4-BE49-F238E27FC236}">
                  <a16:creationId xmlns:a16="http://schemas.microsoft.com/office/drawing/2014/main" id="{77B8646A-AF14-4B34-8D73-3587B03FA100}"/>
                </a:ext>
              </a:extLst>
            </p:cNvPr>
            <p:cNvCxnSpPr>
              <a:cxnSpLocks/>
            </p:cNvCxnSpPr>
            <p:nvPr/>
          </p:nvCxnSpPr>
          <p:spPr>
            <a:xfrm>
              <a:off x="5850367" y="2302658"/>
              <a:ext cx="0" cy="728356"/>
            </a:xfrm>
            <a:prstGeom prst="straightConnector1">
              <a:avLst/>
            </a:prstGeom>
            <a:noFill/>
            <a:ln w="76200" cap="flat" cmpd="sng">
              <a:solidFill>
                <a:schemeClr val="bg1">
                  <a:lumMod val="50000"/>
                </a:schemeClr>
              </a:solidFill>
              <a:prstDash val="solid"/>
              <a:round/>
              <a:headEnd type="none" w="sm" len="sm"/>
              <a:tailEnd type="stealth" w="med" len="med"/>
            </a:ln>
          </p:spPr>
        </p:cxnSp>
        <p:cxnSp>
          <p:nvCxnSpPr>
            <p:cNvPr id="34" name="Google Shape;301;p31">
              <a:extLst>
                <a:ext uri="{FF2B5EF4-FFF2-40B4-BE49-F238E27FC236}">
                  <a16:creationId xmlns:a16="http://schemas.microsoft.com/office/drawing/2014/main" id="{644E4E50-A604-4608-B71A-4ACC48E24A18}"/>
                </a:ext>
              </a:extLst>
            </p:cNvPr>
            <p:cNvCxnSpPr>
              <a:cxnSpLocks/>
            </p:cNvCxnSpPr>
            <p:nvPr/>
          </p:nvCxnSpPr>
          <p:spPr>
            <a:xfrm flipV="1">
              <a:off x="6333606" y="2302660"/>
              <a:ext cx="0" cy="728354"/>
            </a:xfrm>
            <a:prstGeom prst="straightConnector1">
              <a:avLst/>
            </a:prstGeom>
            <a:noFill/>
            <a:ln w="76200" cap="flat" cmpd="sng">
              <a:solidFill>
                <a:schemeClr val="bg1">
                  <a:lumMod val="50000"/>
                </a:schemeClr>
              </a:solidFill>
              <a:prstDash val="solid"/>
              <a:round/>
              <a:headEnd type="none" w="sm" len="sm"/>
              <a:tailEnd type="stealth" w="med" len="med"/>
            </a:ln>
          </p:spPr>
        </p:cxnSp>
        <p:sp>
          <p:nvSpPr>
            <p:cNvPr id="35" name="Google Shape;317;p31">
              <a:extLst>
                <a:ext uri="{FF2B5EF4-FFF2-40B4-BE49-F238E27FC236}">
                  <a16:creationId xmlns:a16="http://schemas.microsoft.com/office/drawing/2014/main" id="{4E946E53-0123-4ED7-AA97-3FE285013103}"/>
                </a:ext>
              </a:extLst>
            </p:cNvPr>
            <p:cNvSpPr/>
            <p:nvPr/>
          </p:nvSpPr>
          <p:spPr>
            <a:xfrm>
              <a:off x="7698996" y="4632715"/>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a:solidFill>
                    <a:schemeClr val="bg1"/>
                  </a:solidFill>
                  <a:latin typeface="Cambria"/>
                  <a:ea typeface="Cambria"/>
                  <a:cs typeface="Cambria"/>
                  <a:sym typeface="Cambria"/>
                </a:rPr>
                <a:t>Operations &amp; Maintenance Contractor</a:t>
              </a:r>
              <a:endParaRPr sz="900">
                <a:solidFill>
                  <a:schemeClr val="bg1"/>
                </a:solidFill>
              </a:endParaRPr>
            </a:p>
          </p:txBody>
        </p:sp>
        <p:cxnSp>
          <p:nvCxnSpPr>
            <p:cNvPr id="46" name="Google Shape;311;p31">
              <a:extLst>
                <a:ext uri="{FF2B5EF4-FFF2-40B4-BE49-F238E27FC236}">
                  <a16:creationId xmlns:a16="http://schemas.microsoft.com/office/drawing/2014/main" id="{91917185-7E79-45CF-8F7A-5E52AC06906C}"/>
                </a:ext>
              </a:extLst>
            </p:cNvPr>
            <p:cNvCxnSpPr>
              <a:cxnSpLocks/>
            </p:cNvCxnSpPr>
            <p:nvPr/>
          </p:nvCxnSpPr>
          <p:spPr>
            <a:xfrm flipH="1">
              <a:off x="4509105" y="3420611"/>
              <a:ext cx="865614" cy="0"/>
            </a:xfrm>
            <a:prstGeom prst="straightConnector1">
              <a:avLst/>
            </a:prstGeom>
            <a:noFill/>
            <a:ln w="76200" cap="flat" cmpd="sng">
              <a:solidFill>
                <a:schemeClr val="accent2"/>
              </a:solidFill>
              <a:prstDash val="solid"/>
              <a:round/>
              <a:headEnd type="none" w="sm" len="sm"/>
              <a:tailEnd type="triangle" w="med" len="med"/>
            </a:ln>
          </p:spPr>
        </p:cxnSp>
        <p:sp>
          <p:nvSpPr>
            <p:cNvPr id="47" name="Google Shape;297;p31">
              <a:extLst>
                <a:ext uri="{FF2B5EF4-FFF2-40B4-BE49-F238E27FC236}">
                  <a16:creationId xmlns:a16="http://schemas.microsoft.com/office/drawing/2014/main" id="{E4EBE1A4-316E-4017-BE2D-FB339867CD13}"/>
                </a:ext>
              </a:extLst>
            </p:cNvPr>
            <p:cNvSpPr/>
            <p:nvPr/>
          </p:nvSpPr>
          <p:spPr>
            <a:xfrm>
              <a:off x="3317911" y="3001487"/>
              <a:ext cx="1208091" cy="671377"/>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lvl="0" algn="ctr">
                <a:lnSpc>
                  <a:spcPct val="85000"/>
                </a:lnSpc>
              </a:pPr>
              <a:r>
                <a:rPr lang="en-US" sz="1350" b="1">
                  <a:solidFill>
                    <a:schemeClr val="bg1"/>
                  </a:solidFill>
                  <a:ea typeface="Cambria"/>
                  <a:cs typeface="Cambria"/>
                  <a:sym typeface="Cambria"/>
                </a:rPr>
                <a:t>Debt</a:t>
              </a:r>
              <a:br>
                <a:rPr lang="en-US" sz="1350" b="1">
                  <a:solidFill>
                    <a:schemeClr val="bg1"/>
                  </a:solidFill>
                  <a:ea typeface="Cambria"/>
                  <a:cs typeface="Cambria"/>
                  <a:sym typeface="Cambria"/>
                </a:rPr>
              </a:br>
              <a:r>
                <a:rPr lang="en-US" sz="1350" b="1">
                  <a:solidFill>
                    <a:schemeClr val="bg1"/>
                  </a:solidFill>
                  <a:ea typeface="Cambria"/>
                  <a:cs typeface="Cambria"/>
                  <a:sym typeface="Cambria"/>
                </a:rPr>
                <a:t>Investors</a:t>
              </a:r>
              <a:endParaRPr sz="1350">
                <a:solidFill>
                  <a:schemeClr val="bg1"/>
                </a:solidFill>
              </a:endParaRPr>
            </a:p>
          </p:txBody>
        </p:sp>
        <p:cxnSp>
          <p:nvCxnSpPr>
            <p:cNvPr id="50" name="Google Shape;311;p31">
              <a:extLst>
                <a:ext uri="{FF2B5EF4-FFF2-40B4-BE49-F238E27FC236}">
                  <a16:creationId xmlns:a16="http://schemas.microsoft.com/office/drawing/2014/main" id="{0B7F41A5-F4FE-45FF-ACDB-6F9E9A5E3732}"/>
                </a:ext>
              </a:extLst>
            </p:cNvPr>
            <p:cNvCxnSpPr>
              <a:cxnSpLocks/>
            </p:cNvCxnSpPr>
            <p:nvPr/>
          </p:nvCxnSpPr>
          <p:spPr>
            <a:xfrm flipH="1">
              <a:off x="4474210" y="5079179"/>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51" name="Google Shape;308;p31">
              <a:extLst>
                <a:ext uri="{FF2B5EF4-FFF2-40B4-BE49-F238E27FC236}">
                  <a16:creationId xmlns:a16="http://schemas.microsoft.com/office/drawing/2014/main" id="{9AE133E5-CDB9-4E4B-9E80-92E3FF62960D}"/>
                </a:ext>
              </a:extLst>
            </p:cNvPr>
            <p:cNvCxnSpPr>
              <a:cxnSpLocks/>
            </p:cNvCxnSpPr>
            <p:nvPr/>
          </p:nvCxnSpPr>
          <p:spPr>
            <a:xfrm flipH="1">
              <a:off x="4479326" y="4792013"/>
              <a:ext cx="903784" cy="0"/>
            </a:xfrm>
            <a:prstGeom prst="straightConnector1">
              <a:avLst/>
            </a:prstGeom>
            <a:noFill/>
            <a:ln w="76200" cap="flat" cmpd="sng">
              <a:solidFill>
                <a:srgbClr val="98EF9B"/>
              </a:solidFill>
              <a:prstDash val="solid"/>
              <a:round/>
              <a:headEnd type="stealth" w="med" len="med"/>
              <a:tailEnd type="none" w="sm" len="sm"/>
            </a:ln>
          </p:spPr>
        </p:cxnSp>
        <p:sp>
          <p:nvSpPr>
            <p:cNvPr id="49" name="Google Shape;298;p31">
              <a:extLst>
                <a:ext uri="{FF2B5EF4-FFF2-40B4-BE49-F238E27FC236}">
                  <a16:creationId xmlns:a16="http://schemas.microsoft.com/office/drawing/2014/main" id="{DC504A56-AFC8-4422-A984-29A7A4E724A0}"/>
                </a:ext>
              </a:extLst>
            </p:cNvPr>
            <p:cNvSpPr/>
            <p:nvPr/>
          </p:nvSpPr>
          <p:spPr>
            <a:xfrm>
              <a:off x="3284913" y="4631987"/>
              <a:ext cx="1208091" cy="648904"/>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algn="ctr">
                <a:lnSpc>
                  <a:spcPct val="85000"/>
                </a:lnSpc>
              </a:pPr>
              <a:r>
                <a:rPr lang="en-US" sz="1350" b="1">
                  <a:solidFill>
                    <a:schemeClr val="bg1"/>
                  </a:solidFill>
                  <a:ea typeface="Cambria"/>
                  <a:sym typeface="Cambria"/>
                </a:rPr>
                <a:t>Equity Investors</a:t>
              </a:r>
              <a:endParaRPr sz="1350" b="1">
                <a:solidFill>
                  <a:schemeClr val="bg1"/>
                </a:solidFill>
                <a:ea typeface="Cambria"/>
              </a:endParaRPr>
            </a:p>
          </p:txBody>
        </p:sp>
        <p:cxnSp>
          <p:nvCxnSpPr>
            <p:cNvPr id="25" name="Google Shape;311;p31">
              <a:extLst>
                <a:ext uri="{FF2B5EF4-FFF2-40B4-BE49-F238E27FC236}">
                  <a16:creationId xmlns:a16="http://schemas.microsoft.com/office/drawing/2014/main" id="{554E9B72-6159-4AF6-895E-E66374F905F7}"/>
                </a:ext>
              </a:extLst>
            </p:cNvPr>
            <p:cNvCxnSpPr>
              <a:cxnSpLocks/>
            </p:cNvCxnSpPr>
            <p:nvPr/>
          </p:nvCxnSpPr>
          <p:spPr>
            <a:xfrm flipH="1">
              <a:off x="6799953" y="3453618"/>
              <a:ext cx="865614" cy="0"/>
            </a:xfrm>
            <a:prstGeom prst="straightConnector1">
              <a:avLst/>
            </a:prstGeom>
            <a:noFill/>
            <a:ln w="76200" cap="flat" cmpd="sng">
              <a:solidFill>
                <a:schemeClr val="accent2"/>
              </a:solidFill>
              <a:prstDash val="solid"/>
              <a:round/>
              <a:headEnd type="none" w="sm" len="sm"/>
              <a:tailEnd type="triangle" w="med" len="med"/>
            </a:ln>
          </p:spPr>
        </p:cxnSp>
        <p:cxnSp>
          <p:nvCxnSpPr>
            <p:cNvPr id="26" name="Google Shape;308;p31">
              <a:extLst>
                <a:ext uri="{FF2B5EF4-FFF2-40B4-BE49-F238E27FC236}">
                  <a16:creationId xmlns:a16="http://schemas.microsoft.com/office/drawing/2014/main" id="{2183008C-16C3-4B81-8427-FB6285D2B898}"/>
                </a:ext>
              </a:extLst>
            </p:cNvPr>
            <p:cNvCxnSpPr>
              <a:cxnSpLocks/>
            </p:cNvCxnSpPr>
            <p:nvPr/>
          </p:nvCxnSpPr>
          <p:spPr>
            <a:xfrm flipH="1">
              <a:off x="6806002" y="3174841"/>
              <a:ext cx="903784" cy="0"/>
            </a:xfrm>
            <a:prstGeom prst="straightConnector1">
              <a:avLst/>
            </a:prstGeom>
            <a:noFill/>
            <a:ln w="76200" cap="flat" cmpd="sng">
              <a:solidFill>
                <a:srgbClr val="98EF9B"/>
              </a:solidFill>
              <a:prstDash val="solid"/>
              <a:round/>
              <a:headEnd type="stealth" w="med" len="med"/>
              <a:tailEnd type="none" w="sm" len="sm"/>
            </a:ln>
          </p:spPr>
        </p:cxnSp>
        <p:cxnSp>
          <p:nvCxnSpPr>
            <p:cNvPr id="27" name="Google Shape;311;p31">
              <a:extLst>
                <a:ext uri="{FF2B5EF4-FFF2-40B4-BE49-F238E27FC236}">
                  <a16:creationId xmlns:a16="http://schemas.microsoft.com/office/drawing/2014/main" id="{BE00AA92-8668-4E90-B257-06AB26FAE63B}"/>
                </a:ext>
              </a:extLst>
            </p:cNvPr>
            <p:cNvCxnSpPr>
              <a:cxnSpLocks/>
            </p:cNvCxnSpPr>
            <p:nvPr/>
          </p:nvCxnSpPr>
          <p:spPr>
            <a:xfrm flipH="1">
              <a:off x="6765058" y="5077585"/>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28" name="Google Shape;308;p31">
              <a:extLst>
                <a:ext uri="{FF2B5EF4-FFF2-40B4-BE49-F238E27FC236}">
                  <a16:creationId xmlns:a16="http://schemas.microsoft.com/office/drawing/2014/main" id="{4C0BE61D-92AE-4073-AC13-88A82CC245F4}"/>
                </a:ext>
              </a:extLst>
            </p:cNvPr>
            <p:cNvCxnSpPr>
              <a:cxnSpLocks/>
            </p:cNvCxnSpPr>
            <p:nvPr/>
          </p:nvCxnSpPr>
          <p:spPr>
            <a:xfrm flipH="1">
              <a:off x="6795341" y="4798808"/>
              <a:ext cx="903784" cy="0"/>
            </a:xfrm>
            <a:prstGeom prst="straightConnector1">
              <a:avLst/>
            </a:prstGeom>
            <a:noFill/>
            <a:ln w="76200" cap="flat" cmpd="sng">
              <a:solidFill>
                <a:srgbClr val="98EF9B"/>
              </a:solidFill>
              <a:prstDash val="solid"/>
              <a:round/>
              <a:headEnd type="stealth" w="med" len="med"/>
              <a:tailEnd type="none" w="sm" len="sm"/>
            </a:ln>
          </p:spPr>
        </p:cxnSp>
        <p:sp>
          <p:nvSpPr>
            <p:cNvPr id="41" name="Google Shape;317;p31">
              <a:extLst>
                <a:ext uri="{FF2B5EF4-FFF2-40B4-BE49-F238E27FC236}">
                  <a16:creationId xmlns:a16="http://schemas.microsoft.com/office/drawing/2014/main" id="{B2459133-1166-494E-9D00-E645F0D0A83F}"/>
                </a:ext>
              </a:extLst>
            </p:cNvPr>
            <p:cNvSpPr/>
            <p:nvPr/>
          </p:nvSpPr>
          <p:spPr>
            <a:xfrm>
              <a:off x="7690733" y="2971173"/>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a:solidFill>
                    <a:schemeClr val="bg1"/>
                  </a:solidFill>
                  <a:latin typeface="Cambria"/>
                  <a:ea typeface="Cambria"/>
                  <a:cs typeface="Cambria"/>
                  <a:sym typeface="Cambria"/>
                </a:rPr>
                <a:t>Design-Build Contractor</a:t>
              </a:r>
              <a:endParaRPr sz="900">
                <a:solidFill>
                  <a:schemeClr val="bg1"/>
                </a:solidFill>
              </a:endParaRPr>
            </a:p>
          </p:txBody>
        </p:sp>
      </p:grpSp>
      <p:sp>
        <p:nvSpPr>
          <p:cNvPr id="4" name="TextBox 3">
            <a:extLst>
              <a:ext uri="{FF2B5EF4-FFF2-40B4-BE49-F238E27FC236}">
                <a16:creationId xmlns:a16="http://schemas.microsoft.com/office/drawing/2014/main" id="{5CE8B3FE-BD80-067E-AF3A-0E1F7433AF29}"/>
              </a:ext>
            </a:extLst>
          </p:cNvPr>
          <p:cNvSpPr txBox="1"/>
          <p:nvPr/>
        </p:nvSpPr>
        <p:spPr>
          <a:xfrm>
            <a:off x="6776483" y="1499192"/>
            <a:ext cx="3977241" cy="3970318"/>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Exercise:</a:t>
            </a:r>
          </a:p>
          <a:p>
            <a:endParaRPr lang="en-US" dirty="0">
              <a:solidFill>
                <a:schemeClr val="accent6">
                  <a:lumMod val="65000"/>
                  <a:lumOff val="35000"/>
                </a:schemeClr>
              </a:solidFill>
              <a:latin typeface="Arial" panose="020B0604020202020204" pitchFamily="34" charset="0"/>
              <a:cs typeface="Arial" panose="020B0604020202020204" pitchFamily="34" charset="0"/>
            </a:endParaRPr>
          </a:p>
          <a:p>
            <a:r>
              <a:rPr lang="en-US" dirty="0">
                <a:solidFill>
                  <a:schemeClr val="accent6">
                    <a:lumMod val="65000"/>
                    <a:lumOff val="35000"/>
                  </a:schemeClr>
                </a:solidFill>
                <a:latin typeface="Arial" panose="020B0604020202020204" pitchFamily="34" charset="0"/>
                <a:cs typeface="Arial" panose="020B0604020202020204" pitchFamily="34" charset="0"/>
              </a:rPr>
              <a:t>Revise the diagram assuming that there is a minimum traffic guarantee; that toll rates are established with the CDOT with inflation adjustments; that the O&amp;M contracts have incentives to re-surface the road every seven years; that the loan is 70% of the project with a DSCR of 1.4x; and finally, that the project has subordinated debt from the government and there are two different sponsors.</a:t>
            </a:r>
          </a:p>
        </p:txBody>
      </p:sp>
      <p:sp>
        <p:nvSpPr>
          <p:cNvPr id="5" name="Slide Number Placeholder 4">
            <a:extLst>
              <a:ext uri="{FF2B5EF4-FFF2-40B4-BE49-F238E27FC236}">
                <a16:creationId xmlns:a16="http://schemas.microsoft.com/office/drawing/2014/main" id="{BB631A88-F898-A4C7-1E33-53871491C801}"/>
              </a:ext>
            </a:extLst>
          </p:cNvPr>
          <p:cNvSpPr>
            <a:spLocks noGrp="1"/>
          </p:cNvSpPr>
          <p:nvPr>
            <p:ph type="sldNum" sz="quarter" idx="11"/>
          </p:nvPr>
        </p:nvSpPr>
        <p:spPr/>
        <p:txBody>
          <a:bodyPr/>
          <a:lstStyle/>
          <a:p>
            <a:fld id="{1D963C44-05F1-400C-9AA3-0B5012F5D92A}" type="slidenum">
              <a:rPr lang="en-US" smtClean="0"/>
              <a:pPr/>
              <a:t>65</a:t>
            </a:fld>
            <a:endParaRPr lang="en-US"/>
          </a:p>
        </p:txBody>
      </p:sp>
    </p:spTree>
    <p:custDataLst>
      <p:tags r:id="rId1"/>
    </p:custDataLst>
    <p:extLst>
      <p:ext uri="{BB962C8B-B14F-4D97-AF65-F5344CB8AC3E}">
        <p14:creationId xmlns:p14="http://schemas.microsoft.com/office/powerpoint/2010/main" val="2450908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33AF6-507A-AC0E-B4A4-CFE1DB8CED9A}"/>
              </a:ext>
            </a:extLst>
          </p:cNvPr>
          <p:cNvSpPr>
            <a:spLocks noGrp="1"/>
          </p:cNvSpPr>
          <p:nvPr>
            <p:ph type="title"/>
          </p:nvPr>
        </p:nvSpPr>
        <p:spPr/>
        <p:txBody>
          <a:bodyPr>
            <a:normAutofit fontScale="90000"/>
          </a:bodyPr>
          <a:lstStyle/>
          <a:p>
            <a:r>
              <a:rPr lang="en-US"/>
              <a:t>More Comprehensive Diagram of Project Finance and Parties</a:t>
            </a:r>
          </a:p>
        </p:txBody>
      </p:sp>
      <p:sp>
        <p:nvSpPr>
          <p:cNvPr id="3" name="Content Placeholder 2">
            <a:extLst>
              <a:ext uri="{FF2B5EF4-FFF2-40B4-BE49-F238E27FC236}">
                <a16:creationId xmlns:a16="http://schemas.microsoft.com/office/drawing/2014/main" id="{6D9129DD-CF17-A3EE-6D1C-34444D45D699}"/>
              </a:ext>
            </a:extLst>
          </p:cNvPr>
          <p:cNvSpPr>
            <a:spLocks noGrp="1"/>
          </p:cNvSpPr>
          <p:nvPr>
            <p:ph idx="1"/>
          </p:nvPr>
        </p:nvSpPr>
        <p:spPr/>
        <p:txBody>
          <a:bodyPr>
            <a:normAutofit/>
          </a:bodyPr>
          <a:lstStyle/>
          <a:p>
            <a:pPr algn="l"/>
            <a:r>
              <a:rPr lang="en-US" sz="1800"/>
              <a:t>The diagram on the next slide is illustration of a transaction that is part of a project finance model. </a:t>
            </a:r>
          </a:p>
          <a:p>
            <a:pPr algn="l"/>
            <a:r>
              <a:rPr lang="en-US" sz="1800"/>
              <a:t>The diagram shows the flow of cash (the green arrows) where the quantity produced comes from the sun with not contract. </a:t>
            </a:r>
          </a:p>
          <a:p>
            <a:pPr algn="l"/>
            <a:r>
              <a:rPr lang="en-US" sz="1800"/>
              <a:t>The price has a contract with a government agency (the yellow box) in Nigeria that in turn receives revenues from electricity distribution companies that have poor financial conditions. The EPC and O&amp;M contracts and off-takers are illustrated in a similar way. </a:t>
            </a:r>
          </a:p>
          <a:p>
            <a:pPr algn="l"/>
            <a:r>
              <a:rPr lang="en-US" sz="1800"/>
              <a:t>Risks associated with these projects that ultimately affect the cash flow of the SPV could be listed. The SPV oval is shown with the project IRR. This can be used to evaluate the reasonableness of the price contract. </a:t>
            </a:r>
          </a:p>
          <a:p>
            <a:pPr algn="l"/>
            <a:r>
              <a:rPr lang="en-US" sz="1800"/>
              <a:t>Finally, the funding from debt and equity is illustrated with the key financial ratios – the equity IRR and the DSCR. The diagram also shows the expected cash flow relative to the debt service. This means the diagram should demonstrate the ability of the contractor to meet the terms of the contract. In the diagram below, the important contracts; how the contracts interact, what are the risks, who takes the risks.</a:t>
            </a:r>
          </a:p>
        </p:txBody>
      </p:sp>
      <p:sp>
        <p:nvSpPr>
          <p:cNvPr id="5" name="Slide Number Placeholder 4">
            <a:extLst>
              <a:ext uri="{FF2B5EF4-FFF2-40B4-BE49-F238E27FC236}">
                <a16:creationId xmlns:a16="http://schemas.microsoft.com/office/drawing/2014/main" id="{6FF9FFE9-E8AB-FD8F-11ED-090972E07D23}"/>
              </a:ext>
            </a:extLst>
          </p:cNvPr>
          <p:cNvSpPr>
            <a:spLocks noGrp="1"/>
          </p:cNvSpPr>
          <p:nvPr>
            <p:ph type="sldNum" sz="quarter" idx="12"/>
          </p:nvPr>
        </p:nvSpPr>
        <p:spPr/>
        <p:txBody>
          <a:bodyPr/>
          <a:lstStyle/>
          <a:p>
            <a:fld id="{EB241CD2-1E45-42A3-B213-66A034DF9A3B}" type="slidenum">
              <a:rPr lang="en-GB" smtClean="0"/>
              <a:t>66</a:t>
            </a:fld>
            <a:endParaRPr lang="en-GB" dirty="0"/>
          </a:p>
        </p:txBody>
      </p:sp>
    </p:spTree>
    <p:extLst>
      <p:ext uri="{BB962C8B-B14F-4D97-AF65-F5344CB8AC3E}">
        <p14:creationId xmlns:p14="http://schemas.microsoft.com/office/powerpoint/2010/main" val="20819020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D184-C9F4-2B13-8D35-993106302B4A}"/>
              </a:ext>
            </a:extLst>
          </p:cNvPr>
          <p:cNvSpPr>
            <a:spLocks noGrp="1"/>
          </p:cNvSpPr>
          <p:nvPr>
            <p:ph type="title"/>
          </p:nvPr>
        </p:nvSpPr>
        <p:spPr/>
        <p:txBody>
          <a:bodyPr/>
          <a:lstStyle/>
          <a:p>
            <a:r>
              <a:rPr lang="en-US"/>
              <a:t>Diagram from Financial Model</a:t>
            </a:r>
          </a:p>
        </p:txBody>
      </p:sp>
      <p:sp>
        <p:nvSpPr>
          <p:cNvPr id="3" name="Content Placeholder 2">
            <a:extLst>
              <a:ext uri="{FF2B5EF4-FFF2-40B4-BE49-F238E27FC236}">
                <a16:creationId xmlns:a16="http://schemas.microsoft.com/office/drawing/2014/main" id="{D11FFB5B-155A-CB8E-5BA2-F56976F6B0CC}"/>
              </a:ext>
            </a:extLst>
          </p:cNvPr>
          <p:cNvSpPr>
            <a:spLocks noGrp="1"/>
          </p:cNvSpPr>
          <p:nvPr>
            <p:ph idx="1"/>
          </p:nvPr>
        </p:nvSpPr>
        <p:spPr/>
        <p:txBody>
          <a:bodyPr/>
          <a:lstStyle/>
          <a:p>
            <a:r>
              <a:rPr lang="en-US"/>
              <a:t>Comprehensive diagram illustrating off-takers, contracts, returns, cash flow</a:t>
            </a:r>
          </a:p>
          <a:p>
            <a:endParaRPr lang="en-US"/>
          </a:p>
        </p:txBody>
      </p:sp>
      <p:pic>
        <p:nvPicPr>
          <p:cNvPr id="5" name="Picture 4" descr="A diagram of a model&#10;&#10;Description automatically generated with medium confidence">
            <a:extLst>
              <a:ext uri="{FF2B5EF4-FFF2-40B4-BE49-F238E27FC236}">
                <a16:creationId xmlns:a16="http://schemas.microsoft.com/office/drawing/2014/main" id="{B9D3F274-39A4-FFFF-7FCD-254821A5FD7F}"/>
              </a:ext>
            </a:extLst>
          </p:cNvPr>
          <p:cNvPicPr>
            <a:picLocks noChangeAspect="1"/>
          </p:cNvPicPr>
          <p:nvPr/>
        </p:nvPicPr>
        <p:blipFill>
          <a:blip r:embed="rId2"/>
          <a:stretch>
            <a:fillRect/>
          </a:stretch>
        </p:blipFill>
        <p:spPr>
          <a:xfrm>
            <a:off x="1724026" y="2009554"/>
            <a:ext cx="8336953" cy="3391786"/>
          </a:xfrm>
          <a:prstGeom prst="rect">
            <a:avLst/>
          </a:prstGeom>
        </p:spPr>
      </p:pic>
      <p:sp>
        <p:nvSpPr>
          <p:cNvPr id="6" name="Slide Number Placeholder 5">
            <a:extLst>
              <a:ext uri="{FF2B5EF4-FFF2-40B4-BE49-F238E27FC236}">
                <a16:creationId xmlns:a16="http://schemas.microsoft.com/office/drawing/2014/main" id="{B0807850-C0DD-7C38-32AF-F877CEA8A7A6}"/>
              </a:ext>
            </a:extLst>
          </p:cNvPr>
          <p:cNvSpPr>
            <a:spLocks noGrp="1"/>
          </p:cNvSpPr>
          <p:nvPr>
            <p:ph type="sldNum" sz="quarter" idx="12"/>
          </p:nvPr>
        </p:nvSpPr>
        <p:spPr/>
        <p:txBody>
          <a:bodyPr/>
          <a:lstStyle/>
          <a:p>
            <a:fld id="{EB241CD2-1E45-42A3-B213-66A034DF9A3B}" type="slidenum">
              <a:rPr lang="en-GB" smtClean="0"/>
              <a:t>67</a:t>
            </a:fld>
            <a:endParaRPr lang="en-GB" dirty="0"/>
          </a:p>
        </p:txBody>
      </p:sp>
    </p:spTree>
    <p:extLst>
      <p:ext uri="{BB962C8B-B14F-4D97-AF65-F5344CB8AC3E}">
        <p14:creationId xmlns:p14="http://schemas.microsoft.com/office/powerpoint/2010/main" val="2421936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67D3-5CFA-A39A-8FD0-0F8A042AF748}"/>
              </a:ext>
            </a:extLst>
          </p:cNvPr>
          <p:cNvSpPr>
            <a:spLocks noGrp="1"/>
          </p:cNvSpPr>
          <p:nvPr>
            <p:ph type="title"/>
          </p:nvPr>
        </p:nvSpPr>
        <p:spPr/>
        <p:txBody>
          <a:bodyPr>
            <a:normAutofit fontScale="90000"/>
          </a:bodyPr>
          <a:lstStyle/>
          <a:p>
            <a:r>
              <a:rPr lang="en-US"/>
              <a:t>PPP Project Example – Versus Corporate Finance or Government Ownership</a:t>
            </a:r>
          </a:p>
        </p:txBody>
      </p:sp>
      <p:sp>
        <p:nvSpPr>
          <p:cNvPr id="3" name="Content Placeholder 2">
            <a:extLst>
              <a:ext uri="{FF2B5EF4-FFF2-40B4-BE49-F238E27FC236}">
                <a16:creationId xmlns:a16="http://schemas.microsoft.com/office/drawing/2014/main" id="{B958919C-C9F7-328B-75E4-602C86FE0CE7}"/>
              </a:ext>
            </a:extLst>
          </p:cNvPr>
          <p:cNvSpPr>
            <a:spLocks noGrp="1"/>
          </p:cNvSpPr>
          <p:nvPr>
            <p:ph idx="1"/>
          </p:nvPr>
        </p:nvSpPr>
        <p:spPr/>
        <p:txBody>
          <a:bodyPr/>
          <a:lstStyle/>
          <a:p>
            <a:pPr marL="0" indent="0">
              <a:buNone/>
            </a:pPr>
            <a:endParaRPr lang="en-US" dirty="0"/>
          </a:p>
          <a:p>
            <a:endParaRPr lang="en-US" dirty="0"/>
          </a:p>
        </p:txBody>
      </p:sp>
      <p:pic>
        <p:nvPicPr>
          <p:cNvPr id="6" name="Picture 5">
            <a:extLst>
              <a:ext uri="{FF2B5EF4-FFF2-40B4-BE49-F238E27FC236}">
                <a16:creationId xmlns:a16="http://schemas.microsoft.com/office/drawing/2014/main" id="{D07A0511-871C-48CA-40F1-20C1C4B2730D}"/>
              </a:ext>
            </a:extLst>
          </p:cNvPr>
          <p:cNvPicPr>
            <a:picLocks noChangeAspect="1"/>
          </p:cNvPicPr>
          <p:nvPr/>
        </p:nvPicPr>
        <p:blipFill>
          <a:blip r:embed="rId2"/>
          <a:stretch>
            <a:fillRect/>
          </a:stretch>
        </p:blipFill>
        <p:spPr>
          <a:xfrm>
            <a:off x="2423185" y="1362751"/>
            <a:ext cx="4189343" cy="2193477"/>
          </a:xfrm>
          <a:prstGeom prst="rect">
            <a:avLst/>
          </a:prstGeom>
        </p:spPr>
      </p:pic>
      <p:pic>
        <p:nvPicPr>
          <p:cNvPr id="8" name="Picture 7">
            <a:extLst>
              <a:ext uri="{FF2B5EF4-FFF2-40B4-BE49-F238E27FC236}">
                <a16:creationId xmlns:a16="http://schemas.microsoft.com/office/drawing/2014/main" id="{87995A3B-FE58-ED9C-D6BB-BA0A3BACA12E}"/>
              </a:ext>
            </a:extLst>
          </p:cNvPr>
          <p:cNvPicPr>
            <a:picLocks noChangeAspect="1"/>
          </p:cNvPicPr>
          <p:nvPr/>
        </p:nvPicPr>
        <p:blipFill>
          <a:blip r:embed="rId3"/>
          <a:stretch>
            <a:fillRect/>
          </a:stretch>
        </p:blipFill>
        <p:spPr>
          <a:xfrm>
            <a:off x="2672895" y="3702493"/>
            <a:ext cx="3689921" cy="2200286"/>
          </a:xfrm>
          <a:prstGeom prst="rect">
            <a:avLst/>
          </a:prstGeom>
        </p:spPr>
      </p:pic>
      <p:sp>
        <p:nvSpPr>
          <p:cNvPr id="5" name="TextBox 4">
            <a:extLst>
              <a:ext uri="{FF2B5EF4-FFF2-40B4-BE49-F238E27FC236}">
                <a16:creationId xmlns:a16="http://schemas.microsoft.com/office/drawing/2014/main" id="{AF61BE7D-F96D-5D0C-C9FE-DF8E8953F78F}"/>
              </a:ext>
            </a:extLst>
          </p:cNvPr>
          <p:cNvSpPr txBox="1"/>
          <p:nvPr/>
        </p:nvSpPr>
        <p:spPr>
          <a:xfrm>
            <a:off x="7200182" y="2053087"/>
            <a:ext cx="2717321" cy="3693319"/>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Draw diagram of PPP project in nuclear power</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18%/82% Private/Public</a:t>
            </a:r>
          </a:p>
          <a:p>
            <a:r>
              <a:rPr lang="en-US" dirty="0">
                <a:latin typeface="Arial" panose="020B0604020202020204" pitchFamily="34" charset="0"/>
                <a:cs typeface="Arial" panose="020B0604020202020204" pitchFamily="34" charset="0"/>
              </a:rPr>
              <a:t> ECP Contract – Private</a:t>
            </a:r>
          </a:p>
          <a:p>
            <a:r>
              <a:rPr lang="en-US" dirty="0">
                <a:latin typeface="Arial" panose="020B0604020202020204" pitchFamily="34" charset="0"/>
                <a:cs typeface="Arial" panose="020B0604020202020204" pitchFamily="34" charset="0"/>
              </a:rPr>
              <a:t> O&amp;M Public</a:t>
            </a:r>
          </a:p>
          <a:p>
            <a:r>
              <a:rPr lang="en-US" dirty="0">
                <a:latin typeface="Arial" panose="020B0604020202020204" pitchFamily="34" charset="0"/>
                <a:cs typeface="Arial" panose="020B0604020202020204" pitchFamily="34" charset="0"/>
              </a:rPr>
              <a:t> Debt 20% EXIM/80% Govt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p>
        </p:txBody>
      </p:sp>
      <p:sp>
        <p:nvSpPr>
          <p:cNvPr id="7" name="Slide Number Placeholder 6">
            <a:extLst>
              <a:ext uri="{FF2B5EF4-FFF2-40B4-BE49-F238E27FC236}">
                <a16:creationId xmlns:a16="http://schemas.microsoft.com/office/drawing/2014/main" id="{0B6014CF-0F3B-6CC7-1876-096FB9A33FF6}"/>
              </a:ext>
            </a:extLst>
          </p:cNvPr>
          <p:cNvSpPr>
            <a:spLocks noGrp="1"/>
          </p:cNvSpPr>
          <p:nvPr>
            <p:ph type="sldNum" sz="quarter" idx="12"/>
          </p:nvPr>
        </p:nvSpPr>
        <p:spPr/>
        <p:txBody>
          <a:bodyPr/>
          <a:lstStyle/>
          <a:p>
            <a:fld id="{EB241CD2-1E45-42A3-B213-66A034DF9A3B}" type="slidenum">
              <a:rPr lang="en-GB" smtClean="0"/>
              <a:t>68</a:t>
            </a:fld>
            <a:endParaRPr lang="en-GB" dirty="0"/>
          </a:p>
        </p:txBody>
      </p:sp>
    </p:spTree>
    <p:extLst>
      <p:ext uri="{BB962C8B-B14F-4D97-AF65-F5344CB8AC3E}">
        <p14:creationId xmlns:p14="http://schemas.microsoft.com/office/powerpoint/2010/main" val="1567116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1BBDE-B418-BCC3-99F7-BB20CEFDE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A10C5-A8CE-981C-34FB-DC969B9CB700}"/>
              </a:ext>
            </a:extLst>
          </p:cNvPr>
          <p:cNvSpPr>
            <a:spLocks noGrp="1"/>
          </p:cNvSpPr>
          <p:nvPr>
            <p:ph type="ctrTitle"/>
          </p:nvPr>
        </p:nvSpPr>
        <p:spPr>
          <a:xfrm>
            <a:off x="838200" y="2615472"/>
            <a:ext cx="10363200" cy="1767794"/>
          </a:xfrm>
        </p:spPr>
        <p:txBody>
          <a:bodyPr>
            <a:normAutofit fontScale="90000"/>
          </a:bodyPr>
          <a:lstStyle/>
          <a:p>
            <a:r>
              <a:rPr lang="en-US" dirty="0"/>
              <a:t>Pillar 4: Consideration of Items in </a:t>
            </a:r>
            <a:br>
              <a:rPr lang="en-US" dirty="0"/>
            </a:br>
            <a:r>
              <a:rPr lang="en-US" dirty="0"/>
              <a:t>Project that Are Not Measured by </a:t>
            </a:r>
            <a:br>
              <a:rPr lang="en-US" dirty="0"/>
            </a:br>
            <a:r>
              <a:rPr lang="en-US" dirty="0"/>
              <a:t>Private Investor Return or Risk Assessment by Lender</a:t>
            </a:r>
          </a:p>
        </p:txBody>
      </p:sp>
    </p:spTree>
    <p:extLst>
      <p:ext uri="{BB962C8B-B14F-4D97-AF65-F5344CB8AC3E}">
        <p14:creationId xmlns:p14="http://schemas.microsoft.com/office/powerpoint/2010/main" val="119709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2DA4-80A2-70B8-9338-958D3DCD07A7}"/>
              </a:ext>
            </a:extLst>
          </p:cNvPr>
          <p:cNvSpPr>
            <a:spLocks noGrp="1"/>
          </p:cNvSpPr>
          <p:nvPr>
            <p:ph type="title"/>
          </p:nvPr>
        </p:nvSpPr>
        <p:spPr/>
        <p:txBody>
          <a:bodyPr/>
          <a:lstStyle/>
          <a:p>
            <a:r>
              <a:rPr lang="en-US"/>
              <a:t>Learning Objectives - 1</a:t>
            </a:r>
          </a:p>
        </p:txBody>
      </p:sp>
      <p:sp>
        <p:nvSpPr>
          <p:cNvPr id="3" name="Content Placeholder 2">
            <a:extLst>
              <a:ext uri="{FF2B5EF4-FFF2-40B4-BE49-F238E27FC236}">
                <a16:creationId xmlns:a16="http://schemas.microsoft.com/office/drawing/2014/main" id="{C51AE07F-6723-7E93-FE50-144174F15694}"/>
              </a:ext>
            </a:extLst>
          </p:cNvPr>
          <p:cNvSpPr>
            <a:spLocks noGrp="1"/>
          </p:cNvSpPr>
          <p:nvPr>
            <p:ph idx="1"/>
          </p:nvPr>
        </p:nvSpPr>
        <p:spPr/>
        <p:txBody>
          <a:bodyPr>
            <a:normAutofit/>
          </a:bodyPr>
          <a:lstStyle/>
          <a:p>
            <a:pPr marL="628650" lvl="2" indent="-517525" algn="l"/>
            <a:r>
              <a:rPr lang="en-US" sz="2400" dirty="0"/>
              <a:t>Identify the key risks in a project and how to handle and structure them including the use of risk sharing contracts.</a:t>
            </a:r>
          </a:p>
          <a:p>
            <a:pPr marL="628650" lvl="2" indent="-517525" algn="l"/>
            <a:r>
              <a:rPr lang="en-US" sz="2400" dirty="0"/>
              <a:t>Implications when dealing with projects such as green hydrogen or battery, technology, extraction and other related uncertainties</a:t>
            </a:r>
          </a:p>
          <a:p>
            <a:pPr marL="628650" lvl="2" indent="-517525" algn="l"/>
            <a:r>
              <a:rPr lang="en-US" sz="2400" dirty="0"/>
              <a:t>Understand the foundations of the Project Finance industry, recent developments and trends </a:t>
            </a:r>
          </a:p>
          <a:p>
            <a:pPr marL="628650" lvl="2" indent="-517525" algn="l"/>
            <a:r>
              <a:rPr lang="en-US" sz="2400" dirty="0"/>
              <a:t>Define the stages in the structuring and negotiation of key commercial and financial terms particularly as they relate to issues involving blended financing and Government Support</a:t>
            </a:r>
          </a:p>
          <a:p>
            <a:pPr marL="628650" lvl="2" indent="-517525" algn="l"/>
            <a:r>
              <a:rPr lang="en-US" sz="2400" dirty="0"/>
              <a:t>Define the essential parameters and logic flow for a robust project finance model. For example: financial model role of a model in assessing the overall financial feasibility of a project. </a:t>
            </a:r>
          </a:p>
        </p:txBody>
      </p:sp>
      <p:sp>
        <p:nvSpPr>
          <p:cNvPr id="4" name="Slide Number Placeholder 3">
            <a:extLst>
              <a:ext uri="{FF2B5EF4-FFF2-40B4-BE49-F238E27FC236}">
                <a16:creationId xmlns:a16="http://schemas.microsoft.com/office/drawing/2014/main" id="{29AFC59E-848B-31B6-11A9-ACF894AD14F0}"/>
              </a:ext>
            </a:extLst>
          </p:cNvPr>
          <p:cNvSpPr>
            <a:spLocks noGrp="1"/>
          </p:cNvSpPr>
          <p:nvPr>
            <p:ph type="sldNum" sz="quarter" idx="12"/>
          </p:nvPr>
        </p:nvSpPr>
        <p:spPr/>
        <p:txBody>
          <a:bodyPr/>
          <a:lstStyle/>
          <a:p>
            <a:fld id="{EB241CD2-1E45-42A3-B213-66A034DF9A3B}" type="slidenum">
              <a:rPr lang="en-GB" smtClean="0"/>
              <a:t>7</a:t>
            </a:fld>
            <a:endParaRPr lang="en-GB" dirty="0"/>
          </a:p>
        </p:txBody>
      </p:sp>
    </p:spTree>
    <p:extLst>
      <p:ext uri="{BB962C8B-B14F-4D97-AF65-F5344CB8AC3E}">
        <p14:creationId xmlns:p14="http://schemas.microsoft.com/office/powerpoint/2010/main" val="484050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C119-23D4-4EC9-5FB1-41F272613298}"/>
              </a:ext>
            </a:extLst>
          </p:cNvPr>
          <p:cNvSpPr>
            <a:spLocks noGrp="1"/>
          </p:cNvSpPr>
          <p:nvPr>
            <p:ph type="title"/>
          </p:nvPr>
        </p:nvSpPr>
        <p:spPr/>
        <p:txBody>
          <a:bodyPr>
            <a:normAutofit/>
          </a:bodyPr>
          <a:lstStyle/>
          <a:p>
            <a:r>
              <a:rPr lang="en-US"/>
              <a:t>Example of Investments – Christopher Columbus</a:t>
            </a:r>
          </a:p>
        </p:txBody>
      </p:sp>
      <p:sp>
        <p:nvSpPr>
          <p:cNvPr id="3" name="Content Placeholder 2">
            <a:extLst>
              <a:ext uri="{FF2B5EF4-FFF2-40B4-BE49-F238E27FC236}">
                <a16:creationId xmlns:a16="http://schemas.microsoft.com/office/drawing/2014/main" id="{796CFD85-1896-E48B-9F92-D0562496666B}"/>
              </a:ext>
            </a:extLst>
          </p:cNvPr>
          <p:cNvSpPr>
            <a:spLocks noGrp="1"/>
          </p:cNvSpPr>
          <p:nvPr>
            <p:ph idx="1"/>
          </p:nvPr>
        </p:nvSpPr>
        <p:spPr/>
        <p:txBody>
          <a:bodyPr>
            <a:normAutofit fontScale="92500" lnSpcReduction="10000"/>
          </a:bodyPr>
          <a:lstStyle/>
          <a:p>
            <a:pPr algn="l"/>
            <a:r>
              <a:rPr lang="en-US"/>
              <a:t>Cost of Investment</a:t>
            </a:r>
          </a:p>
          <a:p>
            <a:pPr lvl="1" algn="l"/>
            <a:r>
              <a:rPr lang="en-US"/>
              <a:t>Three Ships for about USD 3 Million</a:t>
            </a:r>
          </a:p>
          <a:p>
            <a:pPr algn="l"/>
            <a:r>
              <a:rPr lang="en-US"/>
              <a:t>Financing of Investment</a:t>
            </a:r>
          </a:p>
          <a:p>
            <a:pPr lvl="1" algn="l"/>
            <a:r>
              <a:rPr lang="en-US"/>
              <a:t>Public Private Partnership</a:t>
            </a:r>
          </a:p>
          <a:p>
            <a:pPr algn="l"/>
            <a:r>
              <a:rPr lang="en-US"/>
              <a:t>Forecast of Investment</a:t>
            </a:r>
          </a:p>
          <a:p>
            <a:pPr lvl="1" algn="l"/>
            <a:r>
              <a:rPr lang="en-US"/>
              <a:t>Distance from Portugal to India from estimates of the diameter of the earth</a:t>
            </a:r>
          </a:p>
          <a:p>
            <a:pPr algn="l"/>
            <a:r>
              <a:rPr lang="en-US"/>
              <a:t>Risks of Investment</a:t>
            </a:r>
          </a:p>
          <a:p>
            <a:pPr lvl="1" algn="l"/>
            <a:r>
              <a:rPr lang="en-US"/>
              <a:t>Shipwreck, Mutiny, Voyage will take too long</a:t>
            </a:r>
          </a:p>
          <a:p>
            <a:pPr algn="l"/>
            <a:r>
              <a:rPr lang="en-US"/>
              <a:t>You could think about computing the economic IRR of Columbus’ voyage, but I think it would be almost impossible to get your head around the societal costs and benefits and even make a vague estimate. Benefits could include starting the "Age of Discovery," providing massive wealth and new commodities for Europe; introducing crops like the potato and maize to the old world; allowing Spain to become a global superpower. On the other hand, the societal costs were devastating –  genocide of indigenous peoples killing many millions; initiation of the transatlantic slave trade; the brutality and extreme violence of the conquistadors; the ecological impact of invasive species and livestock that permanently altered the American ecosystem. </a:t>
            </a:r>
          </a:p>
        </p:txBody>
      </p:sp>
      <p:pic>
        <p:nvPicPr>
          <p:cNvPr id="5" name="Picture 4">
            <a:extLst>
              <a:ext uri="{FF2B5EF4-FFF2-40B4-BE49-F238E27FC236}">
                <a16:creationId xmlns:a16="http://schemas.microsoft.com/office/drawing/2014/main" id="{FB9203F8-4E63-EE23-E2A6-200650C23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888" y="1106900"/>
            <a:ext cx="3398427" cy="1342931"/>
          </a:xfrm>
          <a:prstGeom prst="rect">
            <a:avLst/>
          </a:prstGeom>
        </p:spPr>
      </p:pic>
      <p:sp>
        <p:nvSpPr>
          <p:cNvPr id="6" name="Slide Number Placeholder 5">
            <a:extLst>
              <a:ext uri="{FF2B5EF4-FFF2-40B4-BE49-F238E27FC236}">
                <a16:creationId xmlns:a16="http://schemas.microsoft.com/office/drawing/2014/main" id="{5BBE9FF1-4548-578C-5FC6-93779CF3ED63}"/>
              </a:ext>
            </a:extLst>
          </p:cNvPr>
          <p:cNvSpPr>
            <a:spLocks noGrp="1"/>
          </p:cNvSpPr>
          <p:nvPr>
            <p:ph type="sldNum" sz="quarter" idx="12"/>
          </p:nvPr>
        </p:nvSpPr>
        <p:spPr/>
        <p:txBody>
          <a:bodyPr/>
          <a:lstStyle/>
          <a:p>
            <a:fld id="{EB241CD2-1E45-42A3-B213-66A034DF9A3B}" type="slidenum">
              <a:rPr lang="en-GB" smtClean="0"/>
              <a:t>70</a:t>
            </a:fld>
            <a:endParaRPr lang="en-GB" dirty="0"/>
          </a:p>
        </p:txBody>
      </p:sp>
    </p:spTree>
    <p:extLst>
      <p:ext uri="{BB962C8B-B14F-4D97-AF65-F5344CB8AC3E}">
        <p14:creationId xmlns:p14="http://schemas.microsoft.com/office/powerpoint/2010/main" val="38758967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1919-1A84-16A0-132B-54534A975999}"/>
              </a:ext>
            </a:extLst>
          </p:cNvPr>
          <p:cNvSpPr>
            <a:spLocks noGrp="1"/>
          </p:cNvSpPr>
          <p:nvPr>
            <p:ph type="title"/>
          </p:nvPr>
        </p:nvSpPr>
        <p:spPr/>
        <p:txBody>
          <a:bodyPr/>
          <a:lstStyle/>
          <a:p>
            <a:r>
              <a:rPr lang="en-US"/>
              <a:t>Example of Investment - NVIDA</a:t>
            </a:r>
          </a:p>
        </p:txBody>
      </p:sp>
      <p:sp>
        <p:nvSpPr>
          <p:cNvPr id="3" name="Content Placeholder 2">
            <a:extLst>
              <a:ext uri="{FF2B5EF4-FFF2-40B4-BE49-F238E27FC236}">
                <a16:creationId xmlns:a16="http://schemas.microsoft.com/office/drawing/2014/main" id="{993FEB31-611E-DC09-8BA6-9706BB1AFC79}"/>
              </a:ext>
            </a:extLst>
          </p:cNvPr>
          <p:cNvSpPr>
            <a:spLocks noGrp="1"/>
          </p:cNvSpPr>
          <p:nvPr>
            <p:ph idx="1"/>
          </p:nvPr>
        </p:nvSpPr>
        <p:spPr>
          <a:xfrm>
            <a:off x="406401" y="1209675"/>
            <a:ext cx="6965950" cy="4693104"/>
          </a:xfrm>
        </p:spPr>
        <p:txBody>
          <a:bodyPr/>
          <a:lstStyle/>
          <a:p>
            <a:pPr algn="l"/>
            <a:r>
              <a:rPr lang="en-US" dirty="0"/>
              <a:t>Cost of Investment</a:t>
            </a:r>
          </a:p>
          <a:p>
            <a:pPr lvl="1" algn="l"/>
            <a:r>
              <a:rPr lang="en-US" dirty="0"/>
              <a:t>Acquisitions and Internal Development in beginning In 2006</a:t>
            </a:r>
          </a:p>
          <a:p>
            <a:pPr algn="l"/>
            <a:r>
              <a:rPr lang="en-US" dirty="0"/>
              <a:t>Financing of Investment</a:t>
            </a:r>
          </a:p>
          <a:p>
            <a:pPr lvl="1" algn="l"/>
            <a:r>
              <a:rPr lang="en-US" dirty="0"/>
              <a:t>Public offering and cash from gaming chips</a:t>
            </a:r>
          </a:p>
          <a:p>
            <a:pPr algn="l"/>
            <a:r>
              <a:rPr lang="en-US" dirty="0"/>
              <a:t>Forecast of Investment</a:t>
            </a:r>
          </a:p>
          <a:p>
            <a:pPr lvl="1" algn="l"/>
            <a:r>
              <a:rPr lang="en-US" dirty="0"/>
              <a:t>Finding an application for the faster calculation chips</a:t>
            </a:r>
          </a:p>
          <a:p>
            <a:pPr algn="l"/>
            <a:r>
              <a:rPr lang="en-US" dirty="0"/>
              <a:t>Risks of Investment</a:t>
            </a:r>
          </a:p>
          <a:p>
            <a:pPr lvl="1" algn="l"/>
            <a:r>
              <a:rPr lang="en-US" dirty="0"/>
              <a:t>Faster calculation chips not needed for most applications</a:t>
            </a:r>
          </a:p>
          <a:p>
            <a:pPr algn="l"/>
            <a:r>
              <a:rPr lang="en-US" dirty="0"/>
              <a:t>Externalities of Investment</a:t>
            </a:r>
          </a:p>
          <a:p>
            <a:pPr algn="l"/>
            <a:endParaRPr lang="en-US" dirty="0"/>
          </a:p>
        </p:txBody>
      </p:sp>
      <p:pic>
        <p:nvPicPr>
          <p:cNvPr id="5" name="Picture 4">
            <a:extLst>
              <a:ext uri="{FF2B5EF4-FFF2-40B4-BE49-F238E27FC236}">
                <a16:creationId xmlns:a16="http://schemas.microsoft.com/office/drawing/2014/main" id="{471ABF8D-A1D7-98AE-99F9-BA91571D4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273" y="1209674"/>
            <a:ext cx="3209582" cy="1570577"/>
          </a:xfrm>
          <a:prstGeom prst="rect">
            <a:avLst/>
          </a:prstGeom>
        </p:spPr>
      </p:pic>
      <p:sp>
        <p:nvSpPr>
          <p:cNvPr id="6" name="Slide Number Placeholder 5">
            <a:extLst>
              <a:ext uri="{FF2B5EF4-FFF2-40B4-BE49-F238E27FC236}">
                <a16:creationId xmlns:a16="http://schemas.microsoft.com/office/drawing/2014/main" id="{1B604E2D-55E1-1866-4585-14560C71A6D5}"/>
              </a:ext>
            </a:extLst>
          </p:cNvPr>
          <p:cNvSpPr>
            <a:spLocks noGrp="1"/>
          </p:cNvSpPr>
          <p:nvPr>
            <p:ph type="sldNum" sz="quarter" idx="12"/>
          </p:nvPr>
        </p:nvSpPr>
        <p:spPr/>
        <p:txBody>
          <a:bodyPr/>
          <a:lstStyle/>
          <a:p>
            <a:fld id="{EB241CD2-1E45-42A3-B213-66A034DF9A3B}" type="slidenum">
              <a:rPr lang="en-GB" smtClean="0"/>
              <a:t>71</a:t>
            </a:fld>
            <a:endParaRPr lang="en-GB" dirty="0"/>
          </a:p>
        </p:txBody>
      </p:sp>
    </p:spTree>
    <p:extLst>
      <p:ext uri="{BB962C8B-B14F-4D97-AF65-F5344CB8AC3E}">
        <p14:creationId xmlns:p14="http://schemas.microsoft.com/office/powerpoint/2010/main" val="2037103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5E31D-1348-3612-7D1C-E9969C303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8B55A-4BD5-8D79-8CE4-C39F41744F61}"/>
              </a:ext>
            </a:extLst>
          </p:cNvPr>
          <p:cNvSpPr>
            <a:spLocks noGrp="1"/>
          </p:cNvSpPr>
          <p:nvPr>
            <p:ph type="title"/>
          </p:nvPr>
        </p:nvSpPr>
        <p:spPr/>
        <p:txBody>
          <a:bodyPr>
            <a:normAutofit/>
          </a:bodyPr>
          <a:lstStyle/>
          <a:p>
            <a:r>
              <a:rPr lang="en-US"/>
              <a:t>Example of Investment Externalities – Leaf Blower</a:t>
            </a:r>
          </a:p>
        </p:txBody>
      </p:sp>
      <p:sp>
        <p:nvSpPr>
          <p:cNvPr id="3" name="Content Placeholder 2">
            <a:extLst>
              <a:ext uri="{FF2B5EF4-FFF2-40B4-BE49-F238E27FC236}">
                <a16:creationId xmlns:a16="http://schemas.microsoft.com/office/drawing/2014/main" id="{2B519264-54A5-9926-3D45-8BF6B5871BB6}"/>
              </a:ext>
            </a:extLst>
          </p:cNvPr>
          <p:cNvSpPr>
            <a:spLocks noGrp="1"/>
          </p:cNvSpPr>
          <p:nvPr>
            <p:ph idx="1"/>
          </p:nvPr>
        </p:nvSpPr>
        <p:spPr/>
        <p:txBody>
          <a:bodyPr/>
          <a:lstStyle/>
          <a:p>
            <a:r>
              <a:rPr lang="en-US"/>
              <a:t>Cost of Investment</a:t>
            </a:r>
          </a:p>
          <a:p>
            <a:r>
              <a:rPr lang="en-US"/>
              <a:t>Financing of Investment</a:t>
            </a:r>
          </a:p>
          <a:p>
            <a:r>
              <a:rPr lang="en-US"/>
              <a:t>Forecast of Investment</a:t>
            </a:r>
          </a:p>
          <a:p>
            <a:r>
              <a:rPr lang="en-US"/>
              <a:t>Risks of Investment</a:t>
            </a:r>
          </a:p>
          <a:p>
            <a:r>
              <a:rPr lang="en-US"/>
              <a:t>Externalities of Investment – Positive</a:t>
            </a:r>
          </a:p>
          <a:p>
            <a:r>
              <a:rPr lang="en-US"/>
              <a:t>Externalities of Investment - Negative</a:t>
            </a:r>
          </a:p>
          <a:p>
            <a:endParaRPr lang="en-US"/>
          </a:p>
        </p:txBody>
      </p:sp>
      <p:pic>
        <p:nvPicPr>
          <p:cNvPr id="5" name="Picture 4">
            <a:extLst>
              <a:ext uri="{FF2B5EF4-FFF2-40B4-BE49-F238E27FC236}">
                <a16:creationId xmlns:a16="http://schemas.microsoft.com/office/drawing/2014/main" id="{5FB1F9E5-512D-B761-2157-BA1D31919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119" y="1434983"/>
            <a:ext cx="2215149" cy="2121244"/>
          </a:xfrm>
          <a:prstGeom prst="rect">
            <a:avLst/>
          </a:prstGeom>
        </p:spPr>
      </p:pic>
      <p:sp>
        <p:nvSpPr>
          <p:cNvPr id="6" name="Slide Number Placeholder 5">
            <a:extLst>
              <a:ext uri="{FF2B5EF4-FFF2-40B4-BE49-F238E27FC236}">
                <a16:creationId xmlns:a16="http://schemas.microsoft.com/office/drawing/2014/main" id="{28657838-A492-709C-6468-5B1C584C0692}"/>
              </a:ext>
            </a:extLst>
          </p:cNvPr>
          <p:cNvSpPr>
            <a:spLocks noGrp="1"/>
          </p:cNvSpPr>
          <p:nvPr>
            <p:ph type="sldNum" sz="quarter" idx="12"/>
          </p:nvPr>
        </p:nvSpPr>
        <p:spPr/>
        <p:txBody>
          <a:bodyPr/>
          <a:lstStyle/>
          <a:p>
            <a:fld id="{EB241CD2-1E45-42A3-B213-66A034DF9A3B}" type="slidenum">
              <a:rPr lang="en-GB" smtClean="0"/>
              <a:t>72</a:t>
            </a:fld>
            <a:endParaRPr lang="en-GB" dirty="0"/>
          </a:p>
        </p:txBody>
      </p:sp>
    </p:spTree>
    <p:extLst>
      <p:ext uri="{BB962C8B-B14F-4D97-AF65-F5344CB8AC3E}">
        <p14:creationId xmlns:p14="http://schemas.microsoft.com/office/powerpoint/2010/main" val="554313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B7C8-7FA3-A7D9-2AC1-72CA81A88EAF}"/>
              </a:ext>
            </a:extLst>
          </p:cNvPr>
          <p:cNvSpPr>
            <a:spLocks noGrp="1"/>
          </p:cNvSpPr>
          <p:nvPr>
            <p:ph type="title"/>
          </p:nvPr>
        </p:nvSpPr>
        <p:spPr/>
        <p:txBody>
          <a:bodyPr/>
          <a:lstStyle/>
          <a:p>
            <a:r>
              <a:rPr lang="en-US"/>
              <a:t>Calculation of EIRR</a:t>
            </a:r>
          </a:p>
        </p:txBody>
      </p:sp>
      <p:sp>
        <p:nvSpPr>
          <p:cNvPr id="3" name="Content Placeholder 2">
            <a:extLst>
              <a:ext uri="{FF2B5EF4-FFF2-40B4-BE49-F238E27FC236}">
                <a16:creationId xmlns:a16="http://schemas.microsoft.com/office/drawing/2014/main" id="{ADB83C93-DBEF-0D7B-12F2-6743C5406DEA}"/>
              </a:ext>
            </a:extLst>
          </p:cNvPr>
          <p:cNvSpPr>
            <a:spLocks noGrp="1"/>
          </p:cNvSpPr>
          <p:nvPr>
            <p:ph idx="1"/>
          </p:nvPr>
        </p:nvSpPr>
        <p:spPr>
          <a:xfrm>
            <a:off x="406400" y="1082448"/>
            <a:ext cx="11088915" cy="4693104"/>
          </a:xfrm>
        </p:spPr>
        <p:txBody>
          <a:bodyPr>
            <a:normAutofit/>
          </a:bodyPr>
          <a:lstStyle/>
          <a:p>
            <a:r>
              <a:rPr lang="en-GB" sz="1800" dirty="0"/>
              <a:t>Actual case</a:t>
            </a:r>
          </a:p>
          <a:p>
            <a:r>
              <a:rPr lang="en-GB" sz="1800" dirty="0"/>
              <a:t>Project to bring electricity to villages in Mozambique through the use of solar power plus batteries. To quantify the environmental effects of the renewable energy, we quantified the value of the reduced emissions in the EIRR and put a price on them. To measure the effects of having electricity to promote irrigation and other uses, we evaluated the price that people and businesses are willing to pay for electricity when the electricity is not available, called the shadow price. This price that people are willing to pay could be derived from the amount people in Nigeria pay for electricity outages by having a back-up generator and the associated fuel.</a:t>
            </a:r>
            <a:endParaRPr lang="en-US" sz="1800" dirty="0"/>
          </a:p>
          <a:p>
            <a:endParaRPr lang="en-US" sz="1800" dirty="0"/>
          </a:p>
        </p:txBody>
      </p:sp>
      <p:pic>
        <p:nvPicPr>
          <p:cNvPr id="5" name="Picture 4">
            <a:extLst>
              <a:ext uri="{FF2B5EF4-FFF2-40B4-BE49-F238E27FC236}">
                <a16:creationId xmlns:a16="http://schemas.microsoft.com/office/drawing/2014/main" id="{55C99745-4E2C-E66C-8EB0-E48576610D41}"/>
              </a:ext>
            </a:extLst>
          </p:cNvPr>
          <p:cNvPicPr>
            <a:picLocks noChangeAspect="1"/>
          </p:cNvPicPr>
          <p:nvPr/>
        </p:nvPicPr>
        <p:blipFill>
          <a:blip r:embed="rId2"/>
          <a:stretch>
            <a:fillRect/>
          </a:stretch>
        </p:blipFill>
        <p:spPr>
          <a:xfrm>
            <a:off x="1944421" y="3429000"/>
            <a:ext cx="3914942" cy="2645701"/>
          </a:xfrm>
          <a:prstGeom prst="rect">
            <a:avLst/>
          </a:prstGeom>
        </p:spPr>
      </p:pic>
      <p:pic>
        <p:nvPicPr>
          <p:cNvPr id="6" name="Picture 5" descr="A graph with red and blue lines&#10;&#10;AI-generated content may be incorrect.">
            <a:extLst>
              <a:ext uri="{FF2B5EF4-FFF2-40B4-BE49-F238E27FC236}">
                <a16:creationId xmlns:a16="http://schemas.microsoft.com/office/drawing/2014/main" id="{3BC82337-D07E-C440-B62D-813B269AF0C1}"/>
              </a:ext>
            </a:extLst>
          </p:cNvPr>
          <p:cNvPicPr>
            <a:picLocks noChangeAspect="1"/>
          </p:cNvPicPr>
          <p:nvPr/>
        </p:nvPicPr>
        <p:blipFill>
          <a:blip r:embed="rId3"/>
          <a:stretch>
            <a:fillRect/>
          </a:stretch>
        </p:blipFill>
        <p:spPr>
          <a:xfrm>
            <a:off x="6332639" y="3339400"/>
            <a:ext cx="4033875" cy="2777351"/>
          </a:xfrm>
          <a:prstGeom prst="rect">
            <a:avLst/>
          </a:prstGeom>
        </p:spPr>
      </p:pic>
      <p:sp>
        <p:nvSpPr>
          <p:cNvPr id="7" name="Slide Number Placeholder 6">
            <a:extLst>
              <a:ext uri="{FF2B5EF4-FFF2-40B4-BE49-F238E27FC236}">
                <a16:creationId xmlns:a16="http://schemas.microsoft.com/office/drawing/2014/main" id="{D7476F3E-153D-0849-C4F0-442B79EABA11}"/>
              </a:ext>
            </a:extLst>
          </p:cNvPr>
          <p:cNvSpPr>
            <a:spLocks noGrp="1"/>
          </p:cNvSpPr>
          <p:nvPr>
            <p:ph type="sldNum" sz="quarter" idx="12"/>
          </p:nvPr>
        </p:nvSpPr>
        <p:spPr/>
        <p:txBody>
          <a:bodyPr/>
          <a:lstStyle/>
          <a:p>
            <a:fld id="{EB241CD2-1E45-42A3-B213-66A034DF9A3B}" type="slidenum">
              <a:rPr lang="en-GB" smtClean="0"/>
              <a:t>73</a:t>
            </a:fld>
            <a:endParaRPr lang="en-GB" dirty="0"/>
          </a:p>
        </p:txBody>
      </p:sp>
    </p:spTree>
    <p:extLst>
      <p:ext uri="{BB962C8B-B14F-4D97-AF65-F5344CB8AC3E}">
        <p14:creationId xmlns:p14="http://schemas.microsoft.com/office/powerpoint/2010/main" val="318278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EE1CF7-4C6D-CF25-36B5-01CFE7DDB10F}"/>
              </a:ext>
            </a:extLst>
          </p:cNvPr>
          <p:cNvSpPr>
            <a:spLocks noGrp="1"/>
          </p:cNvSpPr>
          <p:nvPr>
            <p:ph type="ctrTitle"/>
          </p:nvPr>
        </p:nvSpPr>
        <p:spPr>
          <a:xfrm>
            <a:off x="643835" y="1707280"/>
            <a:ext cx="7521757" cy="3285344"/>
          </a:xfrm>
        </p:spPr>
        <p:txBody>
          <a:bodyPr>
            <a:normAutofit fontScale="90000"/>
          </a:bodyPr>
          <a:lstStyle/>
          <a:p>
            <a:r>
              <a:rPr lang="en-US" sz="6000" dirty="0"/>
              <a:t>Part 2: The Key Parties in Project Finance and Financial Ratios</a:t>
            </a:r>
            <a:endParaRPr lang="en-GB" sz="6000" dirty="0"/>
          </a:p>
        </p:txBody>
      </p:sp>
    </p:spTree>
    <p:extLst>
      <p:ext uri="{BB962C8B-B14F-4D97-AF65-F5344CB8AC3E}">
        <p14:creationId xmlns:p14="http://schemas.microsoft.com/office/powerpoint/2010/main" val="18336916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FB7B-8BFB-F75F-D648-41F2BE2EC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2CF2C9-E2BA-44DA-4768-848F8555FCA4}"/>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D41B6330-4265-7E27-3DB5-6871BA200A18}"/>
              </a:ext>
            </a:extLst>
          </p:cNvPr>
          <p:cNvSpPr>
            <a:spLocks noGrp="1"/>
          </p:cNvSpPr>
          <p:nvPr>
            <p:ph idx="1"/>
          </p:nvPr>
        </p:nvSpPr>
        <p:spPr>
          <a:xfrm>
            <a:off x="406401" y="923544"/>
            <a:ext cx="9633712" cy="4979235"/>
          </a:xfrm>
        </p:spPr>
        <p:txBody>
          <a:bodyPr>
            <a:noAutofit/>
          </a:bodyPr>
          <a:lstStyle/>
          <a:p>
            <a:r>
              <a:rPr lang="en-US" sz="1050" dirty="0"/>
              <a:t>Foundations, Objectives and Pillars of Project Finance</a:t>
            </a:r>
          </a:p>
          <a:p>
            <a:pPr lvl="1"/>
            <a:r>
              <a:rPr lang="en-US" sz="1050" dirty="0"/>
              <a:t>Overview of project finance objectives and what makes project finance different from corporate finance</a:t>
            </a:r>
          </a:p>
          <a:p>
            <a:pPr lvl="1"/>
            <a:r>
              <a:rPr lang="en-US" sz="1050" dirty="0"/>
              <a:t>Cost of Capital and Financing Long-term Assets</a:t>
            </a:r>
          </a:p>
          <a:p>
            <a:pPr lvl="1"/>
            <a:r>
              <a:rPr lang="en-US" sz="1050" dirty="0"/>
              <a:t>Lending in Project Finance and Project Financing Terms (what does nonrecourse mean)</a:t>
            </a:r>
          </a:p>
          <a:p>
            <a:pPr lvl="1"/>
            <a:r>
              <a:rPr lang="en-US" sz="1050" dirty="0"/>
              <a:t>Contracts in Project Finance and the SPV</a:t>
            </a:r>
          </a:p>
          <a:p>
            <a:pPr lvl="1"/>
            <a:r>
              <a:rPr lang="en-US" sz="1050" dirty="0"/>
              <a:t>Benefits of Project Finance to Society and Effectiveness of Project Finance</a:t>
            </a:r>
          </a:p>
          <a:p>
            <a:r>
              <a:rPr lang="en-US" sz="1600" b="1" dirty="0"/>
              <a:t>Key Parties in Project Finance and Metrics Used by Parties in Assessing Rate of Return and Risk </a:t>
            </a:r>
          </a:p>
          <a:p>
            <a:pPr lvl="1"/>
            <a:r>
              <a:rPr lang="en-US" sz="1600" b="1" dirty="0"/>
              <a:t>Project Diagram with SPV, Sponsor, Lender, EPC, Operator and Illustration of Risks</a:t>
            </a:r>
          </a:p>
          <a:p>
            <a:pPr lvl="1"/>
            <a:r>
              <a:rPr lang="en-US" sz="1600" b="1" dirty="0"/>
              <a:t>Sponsors Assessing Risk/Return with IRR </a:t>
            </a:r>
          </a:p>
          <a:p>
            <a:pPr lvl="1"/>
            <a:r>
              <a:rPr lang="en-US" sz="1600" b="1" dirty="0"/>
              <a:t>Lenders Assessing Risk with DSCR and Variants</a:t>
            </a:r>
          </a:p>
          <a:p>
            <a:pPr lvl="1"/>
            <a:r>
              <a:rPr lang="en-US" sz="1600" b="1" dirty="0"/>
              <a:t>Petrozuata and Ras Laffan Case Study</a:t>
            </a:r>
          </a:p>
          <a:p>
            <a:r>
              <a:rPr lang="en-US" sz="1050" dirty="0"/>
              <a:t>Contracts to Allocate Risk and Assure Revenue Stability - History of Project Finance and Risk Allocation</a:t>
            </a:r>
          </a:p>
          <a:p>
            <a:pPr lvl="1"/>
            <a:r>
              <a:rPr lang="en-US" sz="1050" dirty="0"/>
              <a:t>History of Financing Long-term Capital-Intensive Assets and Development of Project Finance with Risk Allocation</a:t>
            </a:r>
          </a:p>
          <a:p>
            <a:pPr lvl="1"/>
            <a:r>
              <a:rPr lang="en-US" sz="1050" dirty="0"/>
              <a:t>Differences in Contract Structures; Sectoral Contracts, Availability/Output Contracts and PPP’s</a:t>
            </a:r>
          </a:p>
          <a:p>
            <a:pPr lvl="1"/>
            <a:r>
              <a:rPr lang="en-US" sz="1050" dirty="0"/>
              <a:t>Contract renegotiation and Migration</a:t>
            </a:r>
          </a:p>
          <a:p>
            <a:pPr lvl="1"/>
            <a:r>
              <a:rPr lang="en-US" sz="1050" dirty="0"/>
              <a:t>Case Study – Dabhol in India</a:t>
            </a:r>
          </a:p>
          <a:p>
            <a:r>
              <a:rPr lang="en-US" sz="1050" dirty="0"/>
              <a:t>Stages of Project Finance from Feasibility to Boring Project</a:t>
            </a:r>
          </a:p>
          <a:p>
            <a:pPr lvl="1"/>
            <a:r>
              <a:rPr lang="en-US" sz="1050" dirty="0"/>
              <a:t>Risk Diagram and Risk Reduction from Development to Maturity for Different Projects</a:t>
            </a:r>
          </a:p>
          <a:p>
            <a:pPr lvl="1"/>
            <a:r>
              <a:rPr lang="en-US" sz="1050" dirty="0"/>
              <a:t>Financial Close after Development Stage and Term Sheet</a:t>
            </a:r>
          </a:p>
          <a:p>
            <a:pPr lvl="1"/>
            <a:r>
              <a:rPr lang="en-US" sz="1050" dirty="0"/>
              <a:t>Risks and Contracts in Renewable Energy</a:t>
            </a:r>
          </a:p>
          <a:p>
            <a:pPr lvl="1"/>
            <a:r>
              <a:rPr lang="en-US" sz="1050" dirty="0"/>
              <a:t>Case Study - Eurotunnel</a:t>
            </a:r>
          </a:p>
          <a:p>
            <a:endParaRPr lang="en-US" sz="1050" dirty="0"/>
          </a:p>
          <a:p>
            <a:pPr lvl="1"/>
            <a:endParaRPr lang="en-US" sz="1050" dirty="0"/>
          </a:p>
          <a:p>
            <a:pPr lvl="1"/>
            <a:endParaRPr lang="en-US" sz="1050" dirty="0"/>
          </a:p>
        </p:txBody>
      </p:sp>
      <p:sp>
        <p:nvSpPr>
          <p:cNvPr id="5" name="Slide Number Placeholder 4">
            <a:extLst>
              <a:ext uri="{FF2B5EF4-FFF2-40B4-BE49-F238E27FC236}">
                <a16:creationId xmlns:a16="http://schemas.microsoft.com/office/drawing/2014/main" id="{8265D437-F63B-5443-AAB4-7EF6D4ED371C}"/>
              </a:ext>
            </a:extLst>
          </p:cNvPr>
          <p:cNvSpPr>
            <a:spLocks noGrp="1"/>
          </p:cNvSpPr>
          <p:nvPr>
            <p:ph type="sldNum" sz="quarter" idx="12"/>
          </p:nvPr>
        </p:nvSpPr>
        <p:spPr/>
        <p:txBody>
          <a:bodyPr/>
          <a:lstStyle/>
          <a:p>
            <a:fld id="{EB241CD2-1E45-42A3-B213-66A034DF9A3B}" type="slidenum">
              <a:rPr lang="en-GB" smtClean="0"/>
              <a:t>75</a:t>
            </a:fld>
            <a:endParaRPr lang="en-GB" dirty="0"/>
          </a:p>
        </p:txBody>
      </p:sp>
    </p:spTree>
    <p:extLst>
      <p:ext uri="{BB962C8B-B14F-4D97-AF65-F5344CB8AC3E}">
        <p14:creationId xmlns:p14="http://schemas.microsoft.com/office/powerpoint/2010/main" val="3523044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E653-3748-BEDD-81F6-4AE0A96C499A}"/>
              </a:ext>
            </a:extLst>
          </p:cNvPr>
          <p:cNvSpPr>
            <a:spLocks noGrp="1"/>
          </p:cNvSpPr>
          <p:nvPr>
            <p:ph type="ctrTitle"/>
          </p:nvPr>
        </p:nvSpPr>
        <p:spPr>
          <a:xfrm>
            <a:off x="838200" y="2255450"/>
            <a:ext cx="10363200" cy="1767794"/>
          </a:xfrm>
        </p:spPr>
        <p:txBody>
          <a:bodyPr>
            <a:normAutofit fontScale="90000"/>
          </a:bodyPr>
          <a:lstStyle/>
          <a:p>
            <a:r>
              <a:rPr lang="en-US" dirty="0"/>
              <a:t>Ras Laffan and Petrozuata</a:t>
            </a:r>
            <a:br>
              <a:rPr lang="en-US" dirty="0"/>
            </a:br>
            <a:br>
              <a:rPr lang="en-US" dirty="0"/>
            </a:br>
            <a:r>
              <a:rPr lang="en-US" dirty="0"/>
              <a:t>Structure, IRR, DSCR</a:t>
            </a:r>
          </a:p>
        </p:txBody>
      </p:sp>
    </p:spTree>
    <p:extLst>
      <p:ext uri="{BB962C8B-B14F-4D97-AF65-F5344CB8AC3E}">
        <p14:creationId xmlns:p14="http://schemas.microsoft.com/office/powerpoint/2010/main" val="21489241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C6EB3-BFB7-4665-8F3D-18A3FBED72C5}"/>
              </a:ext>
            </a:extLst>
          </p:cNvPr>
          <p:cNvSpPr>
            <a:spLocks noGrp="1"/>
          </p:cNvSpPr>
          <p:nvPr>
            <p:ph type="title"/>
          </p:nvPr>
        </p:nvSpPr>
        <p:spPr/>
        <p:txBody>
          <a:bodyPr>
            <a:normAutofit/>
          </a:bodyPr>
          <a:lstStyle/>
          <a:p>
            <a:r>
              <a:rPr lang="en-US"/>
              <a:t>Ras Laffan in Qatar  - 1996 COD</a:t>
            </a:r>
          </a:p>
        </p:txBody>
      </p:sp>
      <p:pic>
        <p:nvPicPr>
          <p:cNvPr id="5" name="Content Placeholder 4">
            <a:extLst>
              <a:ext uri="{FF2B5EF4-FFF2-40B4-BE49-F238E27FC236}">
                <a16:creationId xmlns:a16="http://schemas.microsoft.com/office/drawing/2014/main" id="{FE8F7059-D3EB-4ED9-BF34-F751B8D3FE18}"/>
              </a:ext>
            </a:extLst>
          </p:cNvPr>
          <p:cNvPicPr>
            <a:picLocks noGrp="1" noChangeAspect="1"/>
          </p:cNvPicPr>
          <p:nvPr>
            <p:ph idx="1"/>
          </p:nvPr>
        </p:nvPicPr>
        <p:blipFill>
          <a:blip r:embed="rId2"/>
          <a:stretch>
            <a:fillRect/>
          </a:stretch>
        </p:blipFill>
        <p:spPr>
          <a:xfrm>
            <a:off x="1948477" y="1127052"/>
            <a:ext cx="6208323" cy="3939363"/>
          </a:xfrm>
          <a:prstGeom prst="rect">
            <a:avLst/>
          </a:prstGeom>
        </p:spPr>
      </p:pic>
      <p:pic>
        <p:nvPicPr>
          <p:cNvPr id="6" name="Picture 5">
            <a:extLst>
              <a:ext uri="{FF2B5EF4-FFF2-40B4-BE49-F238E27FC236}">
                <a16:creationId xmlns:a16="http://schemas.microsoft.com/office/drawing/2014/main" id="{5EDC82A7-F95B-898E-52C7-ECD1CFFA20D2}"/>
              </a:ext>
            </a:extLst>
          </p:cNvPr>
          <p:cNvPicPr>
            <a:picLocks noChangeAspect="1"/>
          </p:cNvPicPr>
          <p:nvPr/>
        </p:nvPicPr>
        <p:blipFill>
          <a:blip r:embed="rId3"/>
          <a:stretch>
            <a:fillRect/>
          </a:stretch>
        </p:blipFill>
        <p:spPr>
          <a:xfrm>
            <a:off x="5987059" y="4034486"/>
            <a:ext cx="4419827" cy="2063856"/>
          </a:xfrm>
          <a:prstGeom prst="rect">
            <a:avLst/>
          </a:prstGeom>
        </p:spPr>
      </p:pic>
      <p:sp>
        <p:nvSpPr>
          <p:cNvPr id="2" name="Slide Number Placeholder 1">
            <a:extLst>
              <a:ext uri="{FF2B5EF4-FFF2-40B4-BE49-F238E27FC236}">
                <a16:creationId xmlns:a16="http://schemas.microsoft.com/office/drawing/2014/main" id="{55D593F2-0619-6B05-E48F-166FD0B52B31}"/>
              </a:ext>
            </a:extLst>
          </p:cNvPr>
          <p:cNvSpPr>
            <a:spLocks noGrp="1"/>
          </p:cNvSpPr>
          <p:nvPr>
            <p:ph type="sldNum" sz="quarter" idx="12"/>
          </p:nvPr>
        </p:nvSpPr>
        <p:spPr/>
        <p:txBody>
          <a:bodyPr/>
          <a:lstStyle/>
          <a:p>
            <a:fld id="{EB241CD2-1E45-42A3-B213-66A034DF9A3B}" type="slidenum">
              <a:rPr lang="en-GB" smtClean="0"/>
              <a:t>77</a:t>
            </a:fld>
            <a:endParaRPr lang="en-GB" dirty="0"/>
          </a:p>
        </p:txBody>
      </p:sp>
    </p:spTree>
    <p:extLst>
      <p:ext uri="{BB962C8B-B14F-4D97-AF65-F5344CB8AC3E}">
        <p14:creationId xmlns:p14="http://schemas.microsoft.com/office/powerpoint/2010/main" val="1145918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803D3-9974-C0B8-4740-87A37819C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C1BF7-058B-1B9A-AEBB-4DE7B5F630FE}"/>
              </a:ext>
            </a:extLst>
          </p:cNvPr>
          <p:cNvSpPr>
            <a:spLocks noGrp="1"/>
          </p:cNvSpPr>
          <p:nvPr>
            <p:ph type="title"/>
          </p:nvPr>
        </p:nvSpPr>
        <p:spPr/>
        <p:txBody>
          <a:bodyPr/>
          <a:lstStyle/>
          <a:p>
            <a:r>
              <a:rPr lang="en-US"/>
              <a:t>Issues to Discuss – Ras Laffan</a:t>
            </a:r>
          </a:p>
        </p:txBody>
      </p:sp>
      <p:sp>
        <p:nvSpPr>
          <p:cNvPr id="3" name="Text Placeholder 2">
            <a:extLst>
              <a:ext uri="{FF2B5EF4-FFF2-40B4-BE49-F238E27FC236}">
                <a16:creationId xmlns:a16="http://schemas.microsoft.com/office/drawing/2014/main" id="{570CD2AF-493D-EE5C-9066-02CE459D1F00}"/>
              </a:ext>
            </a:extLst>
          </p:cNvPr>
          <p:cNvSpPr>
            <a:spLocks noGrp="1"/>
          </p:cNvSpPr>
          <p:nvPr>
            <p:ph idx="1"/>
          </p:nvPr>
        </p:nvSpPr>
        <p:spPr/>
        <p:txBody>
          <a:bodyPr>
            <a:normAutofit lnSpcReduction="10000"/>
          </a:bodyPr>
          <a:lstStyle/>
          <a:p>
            <a:r>
              <a:rPr lang="en-US" sz="2800" dirty="0"/>
              <a:t>Read the Pre-Sale Report – The Strengths</a:t>
            </a:r>
          </a:p>
          <a:p>
            <a:pPr lvl="1"/>
            <a:r>
              <a:rPr lang="en-US" sz="2400" dirty="0"/>
              <a:t>Could Qatar have hosted the world cup without project finance</a:t>
            </a:r>
          </a:p>
          <a:p>
            <a:pPr lvl="1"/>
            <a:r>
              <a:rPr lang="en-US" sz="2400" dirty="0"/>
              <a:t>Simulate the importance of Exxon</a:t>
            </a:r>
          </a:p>
          <a:p>
            <a:pPr lvl="1"/>
            <a:r>
              <a:rPr lang="en-US" sz="2400" dirty="0"/>
              <a:t>List the risks and mitigations</a:t>
            </a:r>
          </a:p>
          <a:p>
            <a:pPr lvl="1"/>
            <a:r>
              <a:rPr lang="en-US" sz="2400" dirty="0"/>
              <a:t>Could there have been more problems if the State of Qatar was not the biggest sponsor</a:t>
            </a:r>
          </a:p>
          <a:p>
            <a:pPr lvl="1"/>
            <a:r>
              <a:rPr lang="en-US" sz="2400" dirty="0"/>
              <a:t>Contrast project finance with State Ownership</a:t>
            </a:r>
          </a:p>
          <a:p>
            <a:r>
              <a:rPr lang="en-US" sz="2800" dirty="0"/>
              <a:t>Open the Model</a:t>
            </a:r>
          </a:p>
          <a:p>
            <a:pPr lvl="1"/>
            <a:r>
              <a:rPr lang="en-US" sz="2400" dirty="0"/>
              <a:t>Why do the fundamental economics of the project work or do not work</a:t>
            </a:r>
          </a:p>
          <a:p>
            <a:pPr lvl="1"/>
            <a:r>
              <a:rPr lang="en-US" sz="2400" dirty="0"/>
              <a:t>What notes would you put in the diagram</a:t>
            </a:r>
          </a:p>
          <a:p>
            <a:pPr lvl="1"/>
            <a:r>
              <a:rPr lang="en-US" sz="2400" dirty="0"/>
              <a:t>How do you think the break-even gas price was computed – DSCR, LLCR or PLCR</a:t>
            </a:r>
          </a:p>
        </p:txBody>
      </p:sp>
      <p:sp>
        <p:nvSpPr>
          <p:cNvPr id="4" name="Slide Number Placeholder 3">
            <a:extLst>
              <a:ext uri="{FF2B5EF4-FFF2-40B4-BE49-F238E27FC236}">
                <a16:creationId xmlns:a16="http://schemas.microsoft.com/office/drawing/2014/main" id="{F8C2145A-8795-837D-D975-8F32C1F20E29}"/>
              </a:ext>
            </a:extLst>
          </p:cNvPr>
          <p:cNvSpPr>
            <a:spLocks noGrp="1"/>
          </p:cNvSpPr>
          <p:nvPr>
            <p:ph type="sldNum" sz="quarter" idx="12"/>
          </p:nvPr>
        </p:nvSpPr>
        <p:spPr/>
        <p:txBody>
          <a:bodyPr/>
          <a:lstStyle/>
          <a:p>
            <a:fld id="{EB241CD2-1E45-42A3-B213-66A034DF9A3B}" type="slidenum">
              <a:rPr lang="en-GB" smtClean="0"/>
              <a:t>78</a:t>
            </a:fld>
            <a:endParaRPr lang="en-GB" dirty="0"/>
          </a:p>
        </p:txBody>
      </p:sp>
    </p:spTree>
    <p:extLst>
      <p:ext uri="{BB962C8B-B14F-4D97-AF65-F5344CB8AC3E}">
        <p14:creationId xmlns:p14="http://schemas.microsoft.com/office/powerpoint/2010/main" val="2999330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DCD6-CCB4-8E60-CBED-D2641F13D335}"/>
              </a:ext>
            </a:extLst>
          </p:cNvPr>
          <p:cNvSpPr>
            <a:spLocks noGrp="1"/>
          </p:cNvSpPr>
          <p:nvPr>
            <p:ph type="title"/>
          </p:nvPr>
        </p:nvSpPr>
        <p:spPr/>
        <p:txBody>
          <a:bodyPr/>
          <a:lstStyle/>
          <a:p>
            <a:r>
              <a:rPr lang="en-US"/>
              <a:t>Illustration of Gas Lake Under the Gulf</a:t>
            </a:r>
          </a:p>
        </p:txBody>
      </p:sp>
      <p:sp>
        <p:nvSpPr>
          <p:cNvPr id="3" name="Text Placeholder 2">
            <a:extLst>
              <a:ext uri="{FF2B5EF4-FFF2-40B4-BE49-F238E27FC236}">
                <a16:creationId xmlns:a16="http://schemas.microsoft.com/office/drawing/2014/main" id="{F03AD32F-9290-C209-E019-7DD39317975A}"/>
              </a:ext>
            </a:extLst>
          </p:cNvPr>
          <p:cNvSpPr>
            <a:spLocks noGrp="1"/>
          </p:cNvSpPr>
          <p:nvPr>
            <p:ph idx="1"/>
          </p:nvPr>
        </p:nvSpPr>
        <p:spPr>
          <a:xfrm>
            <a:off x="406400" y="1209675"/>
            <a:ext cx="4994275" cy="4693104"/>
          </a:xfrm>
        </p:spPr>
        <p:txBody>
          <a:bodyPr/>
          <a:lstStyle/>
          <a:p>
            <a:pPr algn="l"/>
            <a:r>
              <a:rPr lang="en-US" dirty="0"/>
              <a:t>Cost of production of natural gas is low</a:t>
            </a:r>
          </a:p>
          <a:p>
            <a:pPr algn="l"/>
            <a:r>
              <a:rPr lang="en-US" dirty="0"/>
              <a:t>The entire ​gas field contains an estimated 1,800 trillion cubic feet of usable gas — enough to ​supply the world’s needs for 13 years.</a:t>
            </a:r>
          </a:p>
          <a:p>
            <a:pPr algn="l"/>
            <a:endParaRPr lang="en-US" dirty="0"/>
          </a:p>
          <a:p>
            <a:pPr algn="l"/>
            <a:endParaRPr lang="en-US" dirty="0"/>
          </a:p>
        </p:txBody>
      </p:sp>
      <p:pic>
        <p:nvPicPr>
          <p:cNvPr id="5" name="Picture 4">
            <a:extLst>
              <a:ext uri="{FF2B5EF4-FFF2-40B4-BE49-F238E27FC236}">
                <a16:creationId xmlns:a16="http://schemas.microsoft.com/office/drawing/2014/main" id="{01A4DF47-B4E7-2AA4-E019-373A49A405C5}"/>
              </a:ext>
            </a:extLst>
          </p:cNvPr>
          <p:cNvPicPr>
            <a:picLocks noChangeAspect="1"/>
          </p:cNvPicPr>
          <p:nvPr/>
        </p:nvPicPr>
        <p:blipFill>
          <a:blip r:embed="rId2"/>
          <a:stretch>
            <a:fillRect/>
          </a:stretch>
        </p:blipFill>
        <p:spPr>
          <a:xfrm>
            <a:off x="1600200" y="3280657"/>
            <a:ext cx="4015348" cy="2622122"/>
          </a:xfrm>
          <a:prstGeom prst="rect">
            <a:avLst/>
          </a:prstGeom>
        </p:spPr>
      </p:pic>
      <p:sp>
        <p:nvSpPr>
          <p:cNvPr id="6" name="TextBox 5">
            <a:extLst>
              <a:ext uri="{FF2B5EF4-FFF2-40B4-BE49-F238E27FC236}">
                <a16:creationId xmlns:a16="http://schemas.microsoft.com/office/drawing/2014/main" id="{8C5FD329-0F6F-260E-41D3-F4D09EDB5B29}"/>
              </a:ext>
            </a:extLst>
          </p:cNvPr>
          <p:cNvSpPr txBox="1"/>
          <p:nvPr/>
        </p:nvSpPr>
        <p:spPr>
          <a:xfrm>
            <a:off x="6437624" y="1107622"/>
            <a:ext cx="3970732" cy="2964914"/>
          </a:xfrm>
          <a:prstGeom prst="rect">
            <a:avLst/>
          </a:prstGeom>
          <a:noFill/>
        </p:spPr>
        <p:txBody>
          <a:bodyPr wrap="square">
            <a:spAutoFit/>
          </a:bodyPr>
          <a:lstStyle/>
          <a:p>
            <a:pPr>
              <a:lnSpc>
                <a:spcPts val="3105"/>
              </a:lnSpc>
              <a:spcAft>
                <a:spcPts val="1800"/>
              </a:spcAft>
            </a:pPr>
            <a:r>
              <a:rPr lang="en-US" sz="2000" b="1" dirty="0">
                <a:solidFill>
                  <a:schemeClr val="accent6">
                    <a:lumMod val="65000"/>
                    <a:lumOff val="35000"/>
                  </a:schemeClr>
                </a:solidFill>
                <a:latin typeface="Arial" panose="020B0604020202020204" pitchFamily="34" charset="0"/>
                <a:cs typeface="Arial" panose="020B0604020202020204" pitchFamily="34" charset="0"/>
              </a:rPr>
              <a:t>What is the South Pars gas field?</a:t>
            </a:r>
          </a:p>
          <a:p>
            <a:pPr>
              <a:lnSpc>
                <a:spcPts val="2400"/>
              </a:lnSpc>
              <a:spcAft>
                <a:spcPts val="1800"/>
              </a:spcAft>
            </a:pPr>
            <a:r>
              <a:rPr lang="en-US" sz="2000" dirty="0">
                <a:solidFill>
                  <a:schemeClr val="accent6">
                    <a:lumMod val="65000"/>
                    <a:lumOff val="35000"/>
                  </a:schemeClr>
                </a:solidFill>
                <a:latin typeface="Arial" panose="020B0604020202020204" pitchFamily="34" charset="0"/>
                <a:cs typeface="Arial" panose="020B0604020202020204" pitchFamily="34" charset="0"/>
              </a:rPr>
              <a:t>South Pars is part of the world’s largest natural gas reserves, located offshore in the Persian Gulf. It is shared between Iran and Qatar, which calls its part of it the North Dome.</a:t>
            </a:r>
          </a:p>
        </p:txBody>
      </p:sp>
      <p:sp>
        <p:nvSpPr>
          <p:cNvPr id="4" name="Slide Number Placeholder 3">
            <a:extLst>
              <a:ext uri="{FF2B5EF4-FFF2-40B4-BE49-F238E27FC236}">
                <a16:creationId xmlns:a16="http://schemas.microsoft.com/office/drawing/2014/main" id="{4106EFB0-00AB-BF1D-B533-9ED15AD7A976}"/>
              </a:ext>
            </a:extLst>
          </p:cNvPr>
          <p:cNvSpPr>
            <a:spLocks noGrp="1"/>
          </p:cNvSpPr>
          <p:nvPr>
            <p:ph type="sldNum" sz="quarter" idx="12"/>
          </p:nvPr>
        </p:nvSpPr>
        <p:spPr/>
        <p:txBody>
          <a:bodyPr/>
          <a:lstStyle/>
          <a:p>
            <a:fld id="{EB241CD2-1E45-42A3-B213-66A034DF9A3B}" type="slidenum">
              <a:rPr lang="en-GB" smtClean="0"/>
              <a:t>79</a:t>
            </a:fld>
            <a:endParaRPr lang="en-GB" dirty="0"/>
          </a:p>
        </p:txBody>
      </p:sp>
    </p:spTree>
    <p:extLst>
      <p:ext uri="{BB962C8B-B14F-4D97-AF65-F5344CB8AC3E}">
        <p14:creationId xmlns:p14="http://schemas.microsoft.com/office/powerpoint/2010/main" val="1874126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a:t>Practical Activities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p:txBody>
          <a:bodyPr>
            <a:normAutofit lnSpcReduction="10000"/>
          </a:bodyPr>
          <a:lstStyle/>
          <a:p>
            <a:r>
              <a:rPr lang="en-US" dirty="0"/>
              <a:t>Two day in a classroom setting, with a number of sessions which present core concepts and principles of finance and financing: </a:t>
            </a:r>
          </a:p>
          <a:p>
            <a:r>
              <a:rPr lang="en-US" dirty="0"/>
              <a:t>Four brief case studies are envisaged: the first one to assess the different types of project finance structures and in day two a brief case study will be used to demonstrate the different themes that will be presented throughout the day </a:t>
            </a:r>
          </a:p>
          <a:p>
            <a:r>
              <a:rPr lang="en-US" dirty="0"/>
              <a:t>I will use a bit of excel to illustrate ideas, but you won’t have to type many formulas</a:t>
            </a:r>
          </a:p>
          <a:p>
            <a:r>
              <a:rPr lang="en-US" dirty="0"/>
              <a:t>During the course we will also use interactive poling and other participatory techniques. The different types of questions that can be asked are: Yes/No and True/False questions where users can choose one option; Multiple Choice questions where participants can choose the best and most relevant options from the options provided; as well as hotspot questions that will be followed up by discussions </a:t>
            </a:r>
          </a:p>
          <a:p>
            <a:r>
              <a:rPr lang="en-US" dirty="0"/>
              <a:t>I will try to provoke you to make you think.</a:t>
            </a:r>
          </a:p>
          <a:p>
            <a:r>
              <a:rPr lang="en-US" dirty="0"/>
              <a:t>In this class we will take some steps backward and discuss theory and maybe some philosophy of risk and economic efficiency. Maybe you will not use some of these ideas in your current work or even in a year. But I hope it is useful. I hope </a:t>
            </a:r>
          </a:p>
          <a:p>
            <a:endParaRPr lang="en-US" dirty="0"/>
          </a:p>
        </p:txBody>
      </p:sp>
      <p:sp>
        <p:nvSpPr>
          <p:cNvPr id="4" name="Slide Number Placeholder 3">
            <a:extLst>
              <a:ext uri="{FF2B5EF4-FFF2-40B4-BE49-F238E27FC236}">
                <a16:creationId xmlns:a16="http://schemas.microsoft.com/office/drawing/2014/main" id="{C411E0DC-BECB-9077-66B2-E3CACA6D396D}"/>
              </a:ext>
            </a:extLst>
          </p:cNvPr>
          <p:cNvSpPr>
            <a:spLocks noGrp="1"/>
          </p:cNvSpPr>
          <p:nvPr>
            <p:ph type="sldNum" sz="quarter" idx="12"/>
          </p:nvPr>
        </p:nvSpPr>
        <p:spPr/>
        <p:txBody>
          <a:bodyPr/>
          <a:lstStyle/>
          <a:p>
            <a:fld id="{EB241CD2-1E45-42A3-B213-66A034DF9A3B}" type="slidenum">
              <a:rPr lang="en-GB" smtClean="0"/>
              <a:t>8</a:t>
            </a:fld>
            <a:endParaRPr lang="en-GB" dirty="0"/>
          </a:p>
        </p:txBody>
      </p:sp>
    </p:spTree>
    <p:extLst>
      <p:ext uri="{BB962C8B-B14F-4D97-AF65-F5344CB8AC3E}">
        <p14:creationId xmlns:p14="http://schemas.microsoft.com/office/powerpoint/2010/main" val="1491405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E9BFB-C2B2-4547-832B-B2E7EA941ADB}"/>
              </a:ext>
            </a:extLst>
          </p:cNvPr>
          <p:cNvSpPr>
            <a:spLocks noGrp="1"/>
          </p:cNvSpPr>
          <p:nvPr>
            <p:ph type="title"/>
          </p:nvPr>
        </p:nvSpPr>
        <p:spPr/>
        <p:txBody>
          <a:bodyPr>
            <a:normAutofit/>
          </a:bodyPr>
          <a:lstStyle/>
          <a:p>
            <a:r>
              <a:rPr lang="en-US"/>
              <a:t>Country of Qatar Background before and After Project</a:t>
            </a:r>
          </a:p>
        </p:txBody>
      </p:sp>
      <p:pic>
        <p:nvPicPr>
          <p:cNvPr id="5" name="Picture 4">
            <a:extLst>
              <a:ext uri="{FF2B5EF4-FFF2-40B4-BE49-F238E27FC236}">
                <a16:creationId xmlns:a16="http://schemas.microsoft.com/office/drawing/2014/main" id="{80BC6B25-7544-4A4F-A8D7-F609877DF648}"/>
              </a:ext>
            </a:extLst>
          </p:cNvPr>
          <p:cNvPicPr>
            <a:picLocks noChangeAspect="1"/>
          </p:cNvPicPr>
          <p:nvPr/>
        </p:nvPicPr>
        <p:blipFill>
          <a:blip r:embed="rId2"/>
          <a:stretch>
            <a:fillRect/>
          </a:stretch>
        </p:blipFill>
        <p:spPr>
          <a:xfrm>
            <a:off x="1793242" y="1997526"/>
            <a:ext cx="5198837" cy="892109"/>
          </a:xfrm>
          <a:prstGeom prst="rect">
            <a:avLst/>
          </a:prstGeom>
        </p:spPr>
      </p:pic>
      <p:pic>
        <p:nvPicPr>
          <p:cNvPr id="4" name="Picture 3">
            <a:extLst>
              <a:ext uri="{FF2B5EF4-FFF2-40B4-BE49-F238E27FC236}">
                <a16:creationId xmlns:a16="http://schemas.microsoft.com/office/drawing/2014/main" id="{EF7BDBF2-A122-3D1F-908D-82E7C17D55F4}"/>
              </a:ext>
            </a:extLst>
          </p:cNvPr>
          <p:cNvPicPr>
            <a:picLocks noChangeAspect="1"/>
          </p:cNvPicPr>
          <p:nvPr/>
        </p:nvPicPr>
        <p:blipFill>
          <a:blip r:embed="rId3"/>
          <a:stretch>
            <a:fillRect/>
          </a:stretch>
        </p:blipFill>
        <p:spPr>
          <a:xfrm>
            <a:off x="7386527" y="2250410"/>
            <a:ext cx="3187954" cy="3341796"/>
          </a:xfrm>
          <a:prstGeom prst="rect">
            <a:avLst/>
          </a:prstGeom>
        </p:spPr>
      </p:pic>
      <p:sp>
        <p:nvSpPr>
          <p:cNvPr id="2" name="TextBox 1">
            <a:extLst>
              <a:ext uri="{FF2B5EF4-FFF2-40B4-BE49-F238E27FC236}">
                <a16:creationId xmlns:a16="http://schemas.microsoft.com/office/drawing/2014/main" id="{C735713C-77BC-EF00-0DE2-2F97330B7A9D}"/>
              </a:ext>
            </a:extLst>
          </p:cNvPr>
          <p:cNvSpPr txBox="1"/>
          <p:nvPr/>
        </p:nvSpPr>
        <p:spPr>
          <a:xfrm>
            <a:off x="2101050" y="3160450"/>
            <a:ext cx="4891029" cy="923330"/>
          </a:xfrm>
          <a:prstGeom prst="rect">
            <a:avLst/>
          </a:prstGeom>
          <a:solidFill>
            <a:srgbClr val="FFFF00"/>
          </a:solidFill>
        </p:spPr>
        <p:txBody>
          <a:bodyPr wrap="square" rtlCol="0">
            <a:spAutoFit/>
          </a:bodyPr>
          <a:lstStyle/>
          <a:p>
            <a:r>
              <a:rPr lang="en-US"/>
              <a:t>Imagine you were from the government of Qatar, and you asked to for billions of dollars in loans to build LNG facilities.</a:t>
            </a:r>
          </a:p>
        </p:txBody>
      </p:sp>
      <p:sp>
        <p:nvSpPr>
          <p:cNvPr id="6" name="Slide Number Placeholder 5">
            <a:extLst>
              <a:ext uri="{FF2B5EF4-FFF2-40B4-BE49-F238E27FC236}">
                <a16:creationId xmlns:a16="http://schemas.microsoft.com/office/drawing/2014/main" id="{9EFE41BC-6F87-11EF-F2AC-60F0948FAC33}"/>
              </a:ext>
            </a:extLst>
          </p:cNvPr>
          <p:cNvSpPr>
            <a:spLocks noGrp="1"/>
          </p:cNvSpPr>
          <p:nvPr>
            <p:ph type="sldNum" sz="quarter" idx="12"/>
          </p:nvPr>
        </p:nvSpPr>
        <p:spPr/>
        <p:txBody>
          <a:bodyPr/>
          <a:lstStyle/>
          <a:p>
            <a:fld id="{EB241CD2-1E45-42A3-B213-66A034DF9A3B}" type="slidenum">
              <a:rPr lang="en-GB" smtClean="0"/>
              <a:t>80</a:t>
            </a:fld>
            <a:endParaRPr lang="en-GB" dirty="0"/>
          </a:p>
        </p:txBody>
      </p:sp>
    </p:spTree>
    <p:extLst>
      <p:ext uri="{BB962C8B-B14F-4D97-AF65-F5344CB8AC3E}">
        <p14:creationId xmlns:p14="http://schemas.microsoft.com/office/powerpoint/2010/main" val="1288953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Grp="1" noChangeArrowheads="1"/>
          </p:cNvSpPr>
          <p:nvPr>
            <p:ph type="title"/>
          </p:nvPr>
        </p:nvSpPr>
        <p:spPr/>
        <p:txBody>
          <a:bodyPr>
            <a:normAutofit fontScale="90000"/>
          </a:bodyPr>
          <a:lstStyle/>
          <a:p>
            <a:r>
              <a:rPr lang="en-US"/>
              <a:t>Example: Ras Laffan Liquified Gas Company (Ras Gas) – Two Trains</a:t>
            </a:r>
          </a:p>
        </p:txBody>
      </p:sp>
      <p:sp>
        <p:nvSpPr>
          <p:cNvPr id="89090" name="Rectangle 4"/>
          <p:cNvSpPr>
            <a:spLocks noGrp="1" noChangeArrowheads="1"/>
          </p:cNvSpPr>
          <p:nvPr>
            <p:ph idx="1"/>
          </p:nvPr>
        </p:nvSpPr>
        <p:spPr>
          <a:xfrm>
            <a:off x="406401" y="1209675"/>
            <a:ext cx="4889500" cy="4693104"/>
          </a:xfrm>
        </p:spPr>
        <p:txBody>
          <a:bodyPr>
            <a:normAutofit/>
          </a:bodyPr>
          <a:lstStyle/>
          <a:p>
            <a:pPr algn="l"/>
            <a:r>
              <a:rPr lang="en-US" dirty="0"/>
              <a:t>Summary of Original Transaction</a:t>
            </a:r>
          </a:p>
          <a:p>
            <a:pPr lvl="1" algn="l"/>
            <a:r>
              <a:rPr lang="en-US" sz="1500" dirty="0"/>
              <a:t>Project: Two LNG Trains and cost of developing natural gas reserves</a:t>
            </a:r>
          </a:p>
          <a:p>
            <a:pPr lvl="2" algn="l"/>
            <a:r>
              <a:rPr lang="en-US" sz="1200" dirty="0"/>
              <a:t>Cost $3.4 billion</a:t>
            </a:r>
          </a:p>
          <a:p>
            <a:pPr lvl="2" algn="l"/>
            <a:r>
              <a:rPr lang="en-US" sz="1200" dirty="0"/>
              <a:t>5.2 millions of tons per annum</a:t>
            </a:r>
          </a:p>
          <a:p>
            <a:pPr algn="l"/>
            <a:r>
              <a:rPr lang="en-US" dirty="0"/>
              <a:t>Equity Sponsors</a:t>
            </a:r>
          </a:p>
          <a:p>
            <a:pPr lvl="2" algn="l"/>
            <a:r>
              <a:rPr lang="en-US" sz="1200" dirty="0"/>
              <a:t>70% State of Qatar</a:t>
            </a:r>
          </a:p>
          <a:p>
            <a:pPr lvl="2" algn="l"/>
            <a:r>
              <a:rPr lang="en-US" sz="1200" dirty="0"/>
              <a:t>30% Mobil Oil</a:t>
            </a:r>
          </a:p>
          <a:p>
            <a:pPr algn="l"/>
            <a:r>
              <a:rPr lang="en-US" dirty="0"/>
              <a:t>EPC Construction Contracts</a:t>
            </a:r>
          </a:p>
          <a:p>
            <a:pPr lvl="1" algn="l"/>
            <a:r>
              <a:rPr lang="en-US" sz="1500" dirty="0"/>
              <a:t>JCG/MW Kellogg for LNG Trains and on-shore facilities</a:t>
            </a:r>
          </a:p>
          <a:p>
            <a:pPr lvl="1" algn="l"/>
            <a:r>
              <a:rPr lang="en-US" sz="1500" dirty="0"/>
              <a:t>McDermott-EPTM/Chiyoda for off-shore platforms</a:t>
            </a:r>
          </a:p>
          <a:p>
            <a:pPr lvl="1" algn="l"/>
            <a:r>
              <a:rPr lang="en-US" sz="1500" dirty="0"/>
              <a:t>Saipan for off-shore pipeline connection</a:t>
            </a:r>
          </a:p>
          <a:p>
            <a:pPr algn="l"/>
            <a:endParaRPr lang="en-US" dirty="0"/>
          </a:p>
        </p:txBody>
      </p:sp>
      <p:graphicFrame>
        <p:nvGraphicFramePr>
          <p:cNvPr id="2050" name="Object 3"/>
          <p:cNvGraphicFramePr>
            <a:graphicFrameLocks noChangeAspect="1"/>
          </p:cNvGraphicFramePr>
          <p:nvPr>
            <p:extLst>
              <p:ext uri="{D42A27DB-BD31-4B8C-83A1-F6EECF244321}">
                <p14:modId xmlns:p14="http://schemas.microsoft.com/office/powerpoint/2010/main" val="1259702655"/>
              </p:ext>
            </p:extLst>
          </p:nvPr>
        </p:nvGraphicFramePr>
        <p:xfrm>
          <a:off x="5538390" y="1354090"/>
          <a:ext cx="6388329" cy="3065510"/>
        </p:xfrm>
        <a:graphic>
          <a:graphicData uri="http://schemas.openxmlformats.org/presentationml/2006/ole">
            <mc:AlternateContent xmlns:mc="http://schemas.openxmlformats.org/markup-compatibility/2006">
              <mc:Choice xmlns:v="urn:schemas-microsoft-com:vml" Requires="v">
                <p:oleObj name="Document" r:id="rId2" imgW="5364960" imgH="2574806" progId="Word.Document.8">
                  <p:embed/>
                </p:oleObj>
              </mc:Choice>
              <mc:Fallback>
                <p:oleObj name="Document" r:id="rId2" imgW="5364960" imgH="2574806" progId="Word.Document.8">
                  <p:embed/>
                  <p:pic>
                    <p:nvPicPr>
                      <p:cNvPr id="205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390" y="1354090"/>
                        <a:ext cx="6388329" cy="3065510"/>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072DB3DD-0A94-93BE-1239-D382E3B96FE6}"/>
              </a:ext>
            </a:extLst>
          </p:cNvPr>
          <p:cNvSpPr txBox="1"/>
          <p:nvPr/>
        </p:nvSpPr>
        <p:spPr>
          <a:xfrm>
            <a:off x="6590118" y="4731773"/>
            <a:ext cx="3818238" cy="369332"/>
          </a:xfrm>
          <a:prstGeom prst="rect">
            <a:avLst/>
          </a:prstGeom>
          <a:no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Now there are 14 trains</a:t>
            </a:r>
          </a:p>
        </p:txBody>
      </p:sp>
      <p:sp>
        <p:nvSpPr>
          <p:cNvPr id="3" name="Slide Number Placeholder 2">
            <a:extLst>
              <a:ext uri="{FF2B5EF4-FFF2-40B4-BE49-F238E27FC236}">
                <a16:creationId xmlns:a16="http://schemas.microsoft.com/office/drawing/2014/main" id="{7B5925B0-A825-D3B5-A8A5-2E7735C8DD21}"/>
              </a:ext>
            </a:extLst>
          </p:cNvPr>
          <p:cNvSpPr>
            <a:spLocks noGrp="1"/>
          </p:cNvSpPr>
          <p:nvPr>
            <p:ph type="sldNum" sz="quarter" idx="12"/>
          </p:nvPr>
        </p:nvSpPr>
        <p:spPr/>
        <p:txBody>
          <a:bodyPr/>
          <a:lstStyle/>
          <a:p>
            <a:fld id="{EB241CD2-1E45-42A3-B213-66A034DF9A3B}" type="slidenum">
              <a:rPr lang="en-GB" smtClean="0"/>
              <a:t>81</a:t>
            </a:fld>
            <a:endParaRPr lang="en-GB" dirty="0"/>
          </a:p>
        </p:txBody>
      </p:sp>
    </p:spTree>
    <p:extLst>
      <p:ext uri="{BB962C8B-B14F-4D97-AF65-F5344CB8AC3E}">
        <p14:creationId xmlns:p14="http://schemas.microsoft.com/office/powerpoint/2010/main" val="794044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Ras Laffan Liquified Gas Company</a:t>
            </a:r>
          </a:p>
        </p:txBody>
      </p:sp>
      <p:sp>
        <p:nvSpPr>
          <p:cNvPr id="91139" name="Rectangle 3"/>
          <p:cNvSpPr>
            <a:spLocks noGrp="1" noChangeArrowheads="1"/>
          </p:cNvSpPr>
          <p:nvPr>
            <p:ph idx="1"/>
          </p:nvPr>
        </p:nvSpPr>
        <p:spPr/>
        <p:txBody>
          <a:bodyPr>
            <a:normAutofit/>
          </a:bodyPr>
          <a:lstStyle/>
          <a:p>
            <a:pPr marL="214313" indent="-214313"/>
            <a:r>
              <a:rPr lang="en-US"/>
              <a:t>Financing of $3.4 Billion</a:t>
            </a:r>
          </a:p>
          <a:p>
            <a:pPr marL="557213" lvl="1" indent="-214313"/>
            <a:r>
              <a:rPr lang="en-US"/>
              <a:t>$850 million in Equity</a:t>
            </a:r>
          </a:p>
          <a:p>
            <a:pPr marL="557213" lvl="1" indent="-214313"/>
            <a:r>
              <a:rPr lang="en-US"/>
              <a:t>$465 million supported by US EXIM</a:t>
            </a:r>
          </a:p>
          <a:p>
            <a:pPr marL="557213" lvl="1" indent="-214313"/>
            <a:r>
              <a:rPr lang="en-US"/>
              <a:t>$250 million supported by UK ECGD</a:t>
            </a:r>
          </a:p>
          <a:p>
            <a:pPr marL="557213" lvl="1" indent="-214313"/>
            <a:r>
              <a:rPr lang="en-US"/>
              <a:t>$185 million supported by Italy’s SACE</a:t>
            </a:r>
          </a:p>
          <a:p>
            <a:pPr marL="557213" lvl="1" indent="-214313"/>
            <a:r>
              <a:rPr lang="en-US"/>
              <a:t>$450 million uninsured loan from commercial banks</a:t>
            </a:r>
          </a:p>
          <a:p>
            <a:pPr marL="557213" lvl="1" indent="-214313"/>
            <a:r>
              <a:rPr lang="en-US"/>
              <a:t>$1,200 million from bond markets</a:t>
            </a:r>
          </a:p>
          <a:p>
            <a:pPr lvl="2"/>
            <a:r>
              <a:rPr lang="en-US" sz="1200"/>
              <a:t>10-year and 17-year maturity</a:t>
            </a:r>
          </a:p>
          <a:p>
            <a:pPr lvl="2"/>
            <a:r>
              <a:rPr lang="en-US" sz="1200"/>
              <a:t>Rated BBB+ by S&amp;P</a:t>
            </a:r>
          </a:p>
          <a:p>
            <a:pPr lvl="2"/>
            <a:r>
              <a:rPr lang="en-US" sz="1200"/>
              <a:t>Rated A3 by Moody’s</a:t>
            </a:r>
          </a:p>
          <a:p>
            <a:r>
              <a:rPr lang="en-US" sz="1650"/>
              <a:t>Revenue Contracts</a:t>
            </a:r>
          </a:p>
          <a:p>
            <a:pPr lvl="1"/>
            <a:r>
              <a:rPr lang="en-US"/>
              <a:t>25-year contract with Korea Gas Corporation for output of one train</a:t>
            </a:r>
          </a:p>
          <a:p>
            <a:pPr marL="557213" lvl="1" indent="-214313"/>
            <a:r>
              <a:rPr lang="en-US"/>
              <a:t>Korean Gas Corporation built receiving facilities and purchased ships ($3.1 billion)</a:t>
            </a:r>
          </a:p>
          <a:p>
            <a:pPr marL="2381"/>
            <a:endParaRPr lang="en-US" sz="1050"/>
          </a:p>
        </p:txBody>
      </p:sp>
      <p:cxnSp>
        <p:nvCxnSpPr>
          <p:cNvPr id="3" name="Straight Arrow Connector 2">
            <a:extLst>
              <a:ext uri="{FF2B5EF4-FFF2-40B4-BE49-F238E27FC236}">
                <a16:creationId xmlns:a16="http://schemas.microsoft.com/office/drawing/2014/main" id="{9BAC75BB-8CA7-204B-D492-E0E412AD3558}"/>
              </a:ext>
            </a:extLst>
          </p:cNvPr>
          <p:cNvCxnSpPr/>
          <p:nvPr/>
        </p:nvCxnSpPr>
        <p:spPr>
          <a:xfrm flipH="1">
            <a:off x="4028210" y="3143251"/>
            <a:ext cx="4810991" cy="128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E8AB91-ECB9-0A97-5B2D-D8E4C4EB869B}"/>
              </a:ext>
            </a:extLst>
          </p:cNvPr>
          <p:cNvSpPr txBox="1"/>
          <p:nvPr/>
        </p:nvSpPr>
        <p:spPr>
          <a:xfrm>
            <a:off x="8839201" y="2623051"/>
            <a:ext cx="1572425" cy="1754326"/>
          </a:xfrm>
          <a:prstGeom prst="rect">
            <a:avLst/>
          </a:prstGeom>
          <a:solidFill>
            <a:srgbClr val="00B0F0"/>
          </a:solidFill>
        </p:spPr>
        <p:txBody>
          <a:bodyPr wrap="square" rtlCol="0">
            <a:spAutoFit/>
          </a:bodyPr>
          <a:lstStyle/>
          <a:p>
            <a:r>
              <a:rPr lang="en-US" sz="1350"/>
              <a:t>Relatively unconventional technology, no projects in the country and can achieve bond rating better than country rating</a:t>
            </a:r>
          </a:p>
        </p:txBody>
      </p:sp>
      <p:sp>
        <p:nvSpPr>
          <p:cNvPr id="2" name="Slide Number Placeholder 1">
            <a:extLst>
              <a:ext uri="{FF2B5EF4-FFF2-40B4-BE49-F238E27FC236}">
                <a16:creationId xmlns:a16="http://schemas.microsoft.com/office/drawing/2014/main" id="{43930EA7-AD88-E9F1-4DEC-A32B81721A26}"/>
              </a:ext>
            </a:extLst>
          </p:cNvPr>
          <p:cNvSpPr>
            <a:spLocks noGrp="1"/>
          </p:cNvSpPr>
          <p:nvPr>
            <p:ph type="sldNum" sz="quarter" idx="12"/>
          </p:nvPr>
        </p:nvSpPr>
        <p:spPr/>
        <p:txBody>
          <a:bodyPr/>
          <a:lstStyle/>
          <a:p>
            <a:fld id="{EB241CD2-1E45-42A3-B213-66A034DF9A3B}" type="slidenum">
              <a:rPr lang="en-GB" smtClean="0"/>
              <a:t>82</a:t>
            </a:fld>
            <a:endParaRPr lang="en-GB" dirty="0"/>
          </a:p>
        </p:txBody>
      </p:sp>
    </p:spTree>
    <p:extLst>
      <p:ext uri="{BB962C8B-B14F-4D97-AF65-F5344CB8AC3E}">
        <p14:creationId xmlns:p14="http://schemas.microsoft.com/office/powerpoint/2010/main" val="35941728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10A65-9468-4939-1D9F-AC10CE6AD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E490-BA3D-AB29-634C-C9438892957F}"/>
              </a:ext>
            </a:extLst>
          </p:cNvPr>
          <p:cNvSpPr>
            <a:spLocks noGrp="1"/>
          </p:cNvSpPr>
          <p:nvPr>
            <p:ph type="title"/>
          </p:nvPr>
        </p:nvSpPr>
        <p:spPr/>
        <p:txBody>
          <a:bodyPr>
            <a:normAutofit/>
          </a:bodyPr>
          <a:lstStyle/>
          <a:p>
            <a:r>
              <a:rPr lang="en-US"/>
              <a:t>Use Snipping Tool to Fill in Items from Pre-Sale Report</a:t>
            </a:r>
          </a:p>
        </p:txBody>
      </p:sp>
      <p:sp>
        <p:nvSpPr>
          <p:cNvPr id="3" name="Text Placeholder 2">
            <a:extLst>
              <a:ext uri="{FF2B5EF4-FFF2-40B4-BE49-F238E27FC236}">
                <a16:creationId xmlns:a16="http://schemas.microsoft.com/office/drawing/2014/main" id="{5C665145-6CE2-F6DF-7783-0F9DD0742F89}"/>
              </a:ext>
            </a:extLst>
          </p:cNvPr>
          <p:cNvSpPr>
            <a:spLocks noGrp="1"/>
          </p:cNvSpPr>
          <p:nvPr>
            <p:ph idx="1"/>
          </p:nvPr>
        </p:nvSpPr>
        <p:spPr/>
        <p:txBody>
          <a:bodyPr>
            <a:normAutofit/>
          </a:bodyPr>
          <a:lstStyle/>
          <a:p>
            <a:endParaRPr lang="en-US" dirty="0"/>
          </a:p>
          <a:p>
            <a:r>
              <a:rPr lang="en-US" dirty="0"/>
              <a:t>Proven (boring) technology</a:t>
            </a:r>
          </a:p>
          <a:p>
            <a:pPr lvl="1"/>
            <a:endParaRPr lang="en-US" dirty="0"/>
          </a:p>
          <a:p>
            <a:r>
              <a:rPr lang="en-US" dirty="0"/>
              <a:t>Construction Cost Over-Run Risk</a:t>
            </a:r>
          </a:p>
          <a:p>
            <a:pPr marL="342900" lvl="1" indent="0">
              <a:buNone/>
            </a:pPr>
            <a:endParaRPr lang="en-US" dirty="0"/>
          </a:p>
          <a:p>
            <a:endParaRPr lang="en-US" dirty="0"/>
          </a:p>
          <a:p>
            <a:r>
              <a:rPr lang="en-US" dirty="0"/>
              <a:t>Supply Risk</a:t>
            </a:r>
          </a:p>
          <a:p>
            <a:pPr marL="342900" lvl="1" indent="0">
              <a:buNone/>
            </a:pPr>
            <a:endParaRPr lang="en-US" dirty="0"/>
          </a:p>
          <a:p>
            <a:r>
              <a:rPr lang="en-US" dirty="0"/>
              <a:t>Volume Risk</a:t>
            </a:r>
          </a:p>
          <a:p>
            <a:pPr lvl="1"/>
            <a:endParaRPr lang="en-US" dirty="0"/>
          </a:p>
          <a:p>
            <a:r>
              <a:rPr lang="en-US" dirty="0"/>
              <a:t>Price Risk</a:t>
            </a:r>
          </a:p>
        </p:txBody>
      </p:sp>
      <p:pic>
        <p:nvPicPr>
          <p:cNvPr id="5" name="Picture 4">
            <a:extLst>
              <a:ext uri="{FF2B5EF4-FFF2-40B4-BE49-F238E27FC236}">
                <a16:creationId xmlns:a16="http://schemas.microsoft.com/office/drawing/2014/main" id="{3D51435B-EBBA-0D63-0B10-01530795F637}"/>
              </a:ext>
            </a:extLst>
          </p:cNvPr>
          <p:cNvPicPr>
            <a:picLocks noChangeAspect="1"/>
          </p:cNvPicPr>
          <p:nvPr/>
        </p:nvPicPr>
        <p:blipFill>
          <a:blip r:embed="rId2"/>
          <a:stretch>
            <a:fillRect/>
          </a:stretch>
        </p:blipFill>
        <p:spPr>
          <a:xfrm>
            <a:off x="4702485" y="1277554"/>
            <a:ext cx="6474301" cy="1056663"/>
          </a:xfrm>
          <a:prstGeom prst="rect">
            <a:avLst/>
          </a:prstGeom>
        </p:spPr>
      </p:pic>
      <p:pic>
        <p:nvPicPr>
          <p:cNvPr id="7" name="Picture 6">
            <a:extLst>
              <a:ext uri="{FF2B5EF4-FFF2-40B4-BE49-F238E27FC236}">
                <a16:creationId xmlns:a16="http://schemas.microsoft.com/office/drawing/2014/main" id="{95BAF56F-B1CB-1B46-CCE3-AA242B7B7603}"/>
              </a:ext>
            </a:extLst>
          </p:cNvPr>
          <p:cNvPicPr>
            <a:picLocks noChangeAspect="1"/>
          </p:cNvPicPr>
          <p:nvPr/>
        </p:nvPicPr>
        <p:blipFill>
          <a:blip r:embed="rId3"/>
          <a:stretch>
            <a:fillRect/>
          </a:stretch>
        </p:blipFill>
        <p:spPr>
          <a:xfrm>
            <a:off x="4814423" y="2366800"/>
            <a:ext cx="6250427" cy="931296"/>
          </a:xfrm>
          <a:prstGeom prst="rect">
            <a:avLst/>
          </a:prstGeom>
        </p:spPr>
      </p:pic>
      <p:pic>
        <p:nvPicPr>
          <p:cNvPr id="9" name="Picture 8">
            <a:extLst>
              <a:ext uri="{FF2B5EF4-FFF2-40B4-BE49-F238E27FC236}">
                <a16:creationId xmlns:a16="http://schemas.microsoft.com/office/drawing/2014/main" id="{4FDD3685-5502-E217-A531-8F047C6F3A34}"/>
              </a:ext>
            </a:extLst>
          </p:cNvPr>
          <p:cNvPicPr>
            <a:picLocks noChangeAspect="1"/>
          </p:cNvPicPr>
          <p:nvPr/>
        </p:nvPicPr>
        <p:blipFill>
          <a:blip r:embed="rId4"/>
          <a:stretch>
            <a:fillRect/>
          </a:stretch>
        </p:blipFill>
        <p:spPr>
          <a:xfrm>
            <a:off x="4882007" y="5147984"/>
            <a:ext cx="6232519" cy="814884"/>
          </a:xfrm>
          <a:prstGeom prst="rect">
            <a:avLst/>
          </a:prstGeom>
        </p:spPr>
      </p:pic>
      <p:pic>
        <p:nvPicPr>
          <p:cNvPr id="11" name="Picture 10">
            <a:extLst>
              <a:ext uri="{FF2B5EF4-FFF2-40B4-BE49-F238E27FC236}">
                <a16:creationId xmlns:a16="http://schemas.microsoft.com/office/drawing/2014/main" id="{C0A32B71-0C73-218F-FB83-BBBCC1EE59DB}"/>
              </a:ext>
            </a:extLst>
          </p:cNvPr>
          <p:cNvPicPr>
            <a:picLocks noChangeAspect="1"/>
          </p:cNvPicPr>
          <p:nvPr/>
        </p:nvPicPr>
        <p:blipFill>
          <a:blip r:embed="rId5"/>
          <a:stretch>
            <a:fillRect/>
          </a:stretch>
        </p:blipFill>
        <p:spPr>
          <a:xfrm>
            <a:off x="4797092" y="4076135"/>
            <a:ext cx="6250435" cy="859659"/>
          </a:xfrm>
          <a:prstGeom prst="rect">
            <a:avLst/>
          </a:prstGeom>
        </p:spPr>
      </p:pic>
      <p:pic>
        <p:nvPicPr>
          <p:cNvPr id="13" name="Picture 12">
            <a:extLst>
              <a:ext uri="{FF2B5EF4-FFF2-40B4-BE49-F238E27FC236}">
                <a16:creationId xmlns:a16="http://schemas.microsoft.com/office/drawing/2014/main" id="{EC94F771-F498-FD44-518D-69B5A831BED4}"/>
              </a:ext>
            </a:extLst>
          </p:cNvPr>
          <p:cNvPicPr>
            <a:picLocks noChangeAspect="1"/>
          </p:cNvPicPr>
          <p:nvPr/>
        </p:nvPicPr>
        <p:blipFill>
          <a:blip r:embed="rId6"/>
          <a:stretch>
            <a:fillRect/>
          </a:stretch>
        </p:blipFill>
        <p:spPr>
          <a:xfrm>
            <a:off x="4957703" y="3315493"/>
            <a:ext cx="6107147" cy="743245"/>
          </a:xfrm>
          <a:prstGeom prst="rect">
            <a:avLst/>
          </a:prstGeom>
        </p:spPr>
      </p:pic>
      <p:sp>
        <p:nvSpPr>
          <p:cNvPr id="4" name="Slide Number Placeholder 3">
            <a:extLst>
              <a:ext uri="{FF2B5EF4-FFF2-40B4-BE49-F238E27FC236}">
                <a16:creationId xmlns:a16="http://schemas.microsoft.com/office/drawing/2014/main" id="{387D3D8E-95CB-B36D-B42D-27754D2B8411}"/>
              </a:ext>
            </a:extLst>
          </p:cNvPr>
          <p:cNvSpPr>
            <a:spLocks noGrp="1"/>
          </p:cNvSpPr>
          <p:nvPr>
            <p:ph type="sldNum" sz="quarter" idx="12"/>
          </p:nvPr>
        </p:nvSpPr>
        <p:spPr/>
        <p:txBody>
          <a:bodyPr/>
          <a:lstStyle/>
          <a:p>
            <a:fld id="{EB241CD2-1E45-42A3-B213-66A034DF9A3B}" type="slidenum">
              <a:rPr lang="en-GB" smtClean="0"/>
              <a:t>83</a:t>
            </a:fld>
            <a:endParaRPr lang="en-GB" dirty="0"/>
          </a:p>
        </p:txBody>
      </p:sp>
    </p:spTree>
    <p:extLst>
      <p:ext uri="{BB962C8B-B14F-4D97-AF65-F5344CB8AC3E}">
        <p14:creationId xmlns:p14="http://schemas.microsoft.com/office/powerpoint/2010/main" val="21643240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5"/>
          <p:cNvSpPr>
            <a:spLocks noGrp="1" noChangeArrowheads="1"/>
          </p:cNvSpPr>
          <p:nvPr>
            <p:ph type="title"/>
          </p:nvPr>
        </p:nvSpPr>
        <p:spPr/>
        <p:txBody>
          <a:bodyPr/>
          <a:lstStyle/>
          <a:p>
            <a:r>
              <a:rPr lang="en-US"/>
              <a:t>Financing Terms and Risks</a:t>
            </a:r>
          </a:p>
        </p:txBody>
      </p:sp>
      <p:sp>
        <p:nvSpPr>
          <p:cNvPr id="97282" name="Rectangle 3"/>
          <p:cNvSpPr>
            <a:spLocks noGrp="1" noChangeArrowheads="1"/>
          </p:cNvSpPr>
          <p:nvPr>
            <p:ph idx="1"/>
          </p:nvPr>
        </p:nvSpPr>
        <p:spPr/>
        <p:txBody>
          <a:bodyPr>
            <a:normAutofit/>
          </a:bodyPr>
          <a:lstStyle/>
          <a:p>
            <a:pPr>
              <a:lnSpc>
                <a:spcPct val="80000"/>
              </a:lnSpc>
              <a:buClr>
                <a:srgbClr val="0000FF"/>
              </a:buClr>
              <a:buSzPct val="125000"/>
            </a:pPr>
            <a:r>
              <a:rPr lang="en-US" sz="1200" dirty="0"/>
              <a:t>Phase 1 Financial Structuring</a:t>
            </a:r>
          </a:p>
          <a:p>
            <a:pPr lvl="1">
              <a:lnSpc>
                <a:spcPct val="80000"/>
              </a:lnSpc>
              <a:buClr>
                <a:srgbClr val="0000FF"/>
              </a:buClr>
              <a:buSzPct val="125000"/>
              <a:buFontTx/>
              <a:buChar char="•"/>
            </a:pPr>
            <a:r>
              <a:rPr lang="en-US" sz="1200" dirty="0"/>
              <a:t>Cash flows from Trains 3-4 to support Phase 1 debt</a:t>
            </a:r>
          </a:p>
          <a:p>
            <a:pPr lvl="1">
              <a:lnSpc>
                <a:spcPct val="80000"/>
              </a:lnSpc>
              <a:buClr>
                <a:srgbClr val="0000FF"/>
              </a:buClr>
              <a:buSzPct val="125000"/>
              <a:buFontTx/>
              <a:buChar char="•"/>
            </a:pPr>
            <a:r>
              <a:rPr lang="en-US" sz="1200" dirty="0"/>
              <a:t>Essentially a financing of Trains 3-4 to fund expansion</a:t>
            </a:r>
          </a:p>
          <a:p>
            <a:pPr>
              <a:lnSpc>
                <a:spcPct val="80000"/>
              </a:lnSpc>
              <a:buClr>
                <a:srgbClr val="0000FF"/>
              </a:buClr>
              <a:buSzPct val="125000"/>
              <a:buFontTx/>
              <a:buNone/>
            </a:pPr>
            <a:endParaRPr lang="en-US" sz="1200" dirty="0"/>
          </a:p>
          <a:p>
            <a:pPr>
              <a:lnSpc>
                <a:spcPct val="80000"/>
              </a:lnSpc>
              <a:buClr>
                <a:srgbClr val="0000FF"/>
              </a:buClr>
              <a:buSzPct val="125000"/>
            </a:pPr>
            <a:r>
              <a:rPr lang="en-US" sz="1200" dirty="0"/>
              <a:t>Phase 1 Financing Key Risks</a:t>
            </a:r>
          </a:p>
          <a:p>
            <a:pPr lvl="1">
              <a:lnSpc>
                <a:spcPct val="80000"/>
              </a:lnSpc>
              <a:buClr>
                <a:srgbClr val="0000FF"/>
              </a:buClr>
              <a:buSzPct val="125000"/>
              <a:buFontTx/>
              <a:buChar char="•"/>
            </a:pPr>
            <a:r>
              <a:rPr lang="en-US" sz="1200" dirty="0"/>
              <a:t>Train 3-4 Operations</a:t>
            </a:r>
          </a:p>
          <a:p>
            <a:pPr lvl="1">
              <a:lnSpc>
                <a:spcPct val="80000"/>
              </a:lnSpc>
              <a:buClr>
                <a:srgbClr val="0000FF"/>
              </a:buClr>
              <a:buSzPct val="125000"/>
              <a:buFontTx/>
              <a:buChar char="•"/>
            </a:pPr>
            <a:r>
              <a:rPr lang="en-US" sz="1200" dirty="0"/>
              <a:t>Shipping and Access to Markets</a:t>
            </a:r>
          </a:p>
          <a:p>
            <a:pPr lvl="1">
              <a:lnSpc>
                <a:spcPct val="80000"/>
              </a:lnSpc>
              <a:buClr>
                <a:srgbClr val="0000FF"/>
              </a:buClr>
              <a:buSzPct val="125000"/>
              <a:buFontTx/>
              <a:buChar char="•"/>
            </a:pPr>
            <a:r>
              <a:rPr lang="en-US" sz="1200" dirty="0"/>
              <a:t>Revenue Risk (Price x Volume)</a:t>
            </a:r>
          </a:p>
          <a:p>
            <a:pPr lvl="1">
              <a:lnSpc>
                <a:spcPct val="80000"/>
              </a:lnSpc>
              <a:buClr>
                <a:srgbClr val="0000FF"/>
              </a:buClr>
              <a:buSzPct val="125000"/>
              <a:buFontTx/>
              <a:buNone/>
            </a:pPr>
            <a:endParaRPr lang="en-US" sz="1200" dirty="0"/>
          </a:p>
          <a:p>
            <a:pPr>
              <a:lnSpc>
                <a:spcPct val="80000"/>
              </a:lnSpc>
              <a:buClr>
                <a:srgbClr val="0000FF"/>
              </a:buClr>
              <a:buSzPct val="125000"/>
            </a:pPr>
            <a:r>
              <a:rPr lang="en-US" sz="1200" dirty="0"/>
              <a:t>Terms</a:t>
            </a:r>
          </a:p>
          <a:p>
            <a:pPr lvl="1">
              <a:lnSpc>
                <a:spcPct val="80000"/>
              </a:lnSpc>
              <a:buClr>
                <a:srgbClr val="0000FF"/>
              </a:buClr>
              <a:buSzPct val="125000"/>
              <a:buFontTx/>
              <a:buChar char="•"/>
            </a:pPr>
            <a:r>
              <a:rPr lang="en-US" sz="1200" dirty="0"/>
              <a:t>Series A Bonds (15-yr): LIBOR + 97 bp</a:t>
            </a:r>
          </a:p>
          <a:p>
            <a:pPr lvl="1">
              <a:lnSpc>
                <a:spcPct val="80000"/>
              </a:lnSpc>
              <a:buClr>
                <a:srgbClr val="0000FF"/>
              </a:buClr>
              <a:buSzPct val="125000"/>
              <a:buFontTx/>
              <a:buChar char="•"/>
            </a:pPr>
            <a:r>
              <a:rPr lang="en-US" sz="1200" dirty="0"/>
              <a:t>Series B Bonds (22-yr): LIBOR + 130 bp</a:t>
            </a:r>
          </a:p>
          <a:p>
            <a:pPr lvl="1">
              <a:lnSpc>
                <a:spcPct val="80000"/>
              </a:lnSpc>
              <a:buClr>
                <a:srgbClr val="0000FF"/>
              </a:buClr>
              <a:buSzPct val="125000"/>
              <a:buFontTx/>
              <a:buChar char="•"/>
            </a:pPr>
            <a:r>
              <a:rPr lang="en-US" sz="1200" dirty="0"/>
              <a:t>International Banks: LIBOR + 45-65 bp</a:t>
            </a:r>
          </a:p>
          <a:p>
            <a:pPr lvl="2">
              <a:lnSpc>
                <a:spcPct val="80000"/>
              </a:lnSpc>
              <a:buClr>
                <a:srgbClr val="0000FF"/>
              </a:buClr>
              <a:buSzPct val="125000"/>
            </a:pPr>
            <a:r>
              <a:rPr lang="en-US" sz="1200" dirty="0"/>
              <a:t>Up-front Fee (Arranger Fee) = 60 bp</a:t>
            </a:r>
          </a:p>
          <a:p>
            <a:pPr lvl="2">
              <a:lnSpc>
                <a:spcPct val="80000"/>
              </a:lnSpc>
              <a:buClr>
                <a:srgbClr val="0000FF"/>
              </a:buClr>
              <a:buSzPct val="125000"/>
            </a:pPr>
            <a:r>
              <a:rPr lang="en-US" sz="1200" dirty="0"/>
              <a:t>Commitment Fee = 20 bp p.a.</a:t>
            </a:r>
          </a:p>
          <a:p>
            <a:pPr>
              <a:lnSpc>
                <a:spcPct val="80000"/>
              </a:lnSpc>
              <a:buClr>
                <a:srgbClr val="0000FF"/>
              </a:buClr>
              <a:buSzPct val="125000"/>
            </a:pPr>
            <a:endParaRPr lang="en-US" sz="1200" dirty="0"/>
          </a:p>
          <a:p>
            <a:pPr>
              <a:lnSpc>
                <a:spcPct val="80000"/>
              </a:lnSpc>
              <a:buClr>
                <a:srgbClr val="0000FF"/>
              </a:buClr>
              <a:buSzPct val="125000"/>
            </a:pPr>
            <a:r>
              <a:rPr lang="en-US" sz="1200" dirty="0"/>
              <a:t>Phase 2 Scope: Completion of Train 6 and Fund Construction of Train 7</a:t>
            </a:r>
          </a:p>
          <a:p>
            <a:pPr lvl="1">
              <a:lnSpc>
                <a:spcPct val="80000"/>
              </a:lnSpc>
              <a:buClr>
                <a:srgbClr val="0000FF"/>
              </a:buClr>
              <a:buSzPct val="125000"/>
              <a:buFontTx/>
              <a:buChar char="•"/>
            </a:pPr>
            <a:r>
              <a:rPr lang="en-US" sz="1200" dirty="0"/>
              <a:t>Estimated Debt: US$5.4 billion (Will likely require completion guarantees)</a:t>
            </a:r>
          </a:p>
          <a:p>
            <a:pPr lvl="1">
              <a:lnSpc>
                <a:spcPct val="80000"/>
              </a:lnSpc>
              <a:buClr>
                <a:srgbClr val="0000FF"/>
              </a:buClr>
              <a:buSzPct val="125000"/>
              <a:buFontTx/>
              <a:buChar char="•"/>
            </a:pPr>
            <a:endParaRPr lang="en-US" sz="1200" dirty="0">
              <a:latin typeface="Trebuchet MS" pitchFamily="34" charset="0"/>
            </a:endParaRPr>
          </a:p>
        </p:txBody>
      </p:sp>
      <p:sp>
        <p:nvSpPr>
          <p:cNvPr id="97283" name="AutoShape 4"/>
          <p:cNvSpPr>
            <a:spLocks/>
          </p:cNvSpPr>
          <p:nvPr/>
        </p:nvSpPr>
        <p:spPr bwMode="auto">
          <a:xfrm>
            <a:off x="7010400" y="2438400"/>
            <a:ext cx="3352800" cy="1219200"/>
          </a:xfrm>
          <a:prstGeom prst="borderCallout1">
            <a:avLst>
              <a:gd name="adj1" fmla="val 9375"/>
              <a:gd name="adj2" fmla="val -2273"/>
              <a:gd name="adj3" fmla="val 4690"/>
              <a:gd name="adj4" fmla="val -33190"/>
            </a:avLst>
          </a:prstGeom>
          <a:solidFill>
            <a:srgbClr val="FFFF00"/>
          </a:solidFill>
          <a:ln w="9525">
            <a:solidFill>
              <a:schemeClr val="tx1"/>
            </a:solidFill>
            <a:miter lim="800000"/>
            <a:headEnd/>
            <a:tailEnd/>
          </a:ln>
        </p:spPr>
        <p:txBody>
          <a:bodyPr/>
          <a:lstStyle/>
          <a:p>
            <a:pPr algn="l" eaLnBrk="1" hangingPunct="1">
              <a:buFontTx/>
              <a:buChar char="•"/>
            </a:pPr>
            <a:r>
              <a:rPr lang="en-US" sz="1400">
                <a:latin typeface="Trebuchet MS" pitchFamily="34" charset="0"/>
              </a:rPr>
              <a:t> Track record</a:t>
            </a:r>
          </a:p>
          <a:p>
            <a:pPr algn="l" eaLnBrk="1" hangingPunct="1">
              <a:buFontTx/>
              <a:buChar char="•"/>
            </a:pPr>
            <a:r>
              <a:rPr lang="en-US" sz="1400">
                <a:latin typeface="Trebuchet MS" pitchFamily="34" charset="0"/>
              </a:rPr>
              <a:t> Shipping contracted</a:t>
            </a:r>
          </a:p>
          <a:p>
            <a:pPr algn="l" eaLnBrk="1" hangingPunct="1">
              <a:buFontTx/>
              <a:buChar char="•"/>
            </a:pPr>
            <a:r>
              <a:rPr lang="en-US" sz="1400">
                <a:latin typeface="Trebuchet MS" pitchFamily="34" charset="0"/>
              </a:rPr>
              <a:t> Sale &amp; Purchase Agreements in place with creditworthy counterparties (Petronet, Edison, Endesa)</a:t>
            </a:r>
          </a:p>
          <a:p>
            <a:pPr algn="l" eaLnBrk="1" hangingPunct="1"/>
            <a:endParaRPr lang="en-US" sz="1400">
              <a:latin typeface="Trebuchet MS" pitchFamily="34" charset="0"/>
            </a:endParaRPr>
          </a:p>
        </p:txBody>
      </p:sp>
      <p:sp>
        <p:nvSpPr>
          <p:cNvPr id="2" name="Slide Number Placeholder 1">
            <a:extLst>
              <a:ext uri="{FF2B5EF4-FFF2-40B4-BE49-F238E27FC236}">
                <a16:creationId xmlns:a16="http://schemas.microsoft.com/office/drawing/2014/main" id="{989C3417-F1FD-E737-6DCA-4F2C0FA94E02}"/>
              </a:ext>
            </a:extLst>
          </p:cNvPr>
          <p:cNvSpPr>
            <a:spLocks noGrp="1"/>
          </p:cNvSpPr>
          <p:nvPr>
            <p:ph type="sldNum" sz="quarter" idx="12"/>
          </p:nvPr>
        </p:nvSpPr>
        <p:spPr/>
        <p:txBody>
          <a:bodyPr/>
          <a:lstStyle/>
          <a:p>
            <a:fld id="{EB241CD2-1E45-42A3-B213-66A034DF9A3B}" type="slidenum">
              <a:rPr lang="en-GB" smtClean="0"/>
              <a:t>84</a:t>
            </a:fld>
            <a:endParaRPr lang="en-GB" dirty="0"/>
          </a:p>
        </p:txBody>
      </p:sp>
    </p:spTree>
    <p:extLst>
      <p:ext uri="{BB962C8B-B14F-4D97-AF65-F5344CB8AC3E}">
        <p14:creationId xmlns:p14="http://schemas.microsoft.com/office/powerpoint/2010/main" val="2479971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CCE9-6F97-ED8B-D7B6-AFF3DB23B93E}"/>
              </a:ext>
            </a:extLst>
          </p:cNvPr>
          <p:cNvSpPr>
            <a:spLocks noGrp="1"/>
          </p:cNvSpPr>
          <p:nvPr>
            <p:ph type="title"/>
          </p:nvPr>
        </p:nvSpPr>
        <p:spPr/>
        <p:txBody>
          <a:bodyPr>
            <a:normAutofit/>
          </a:bodyPr>
          <a:lstStyle/>
          <a:p>
            <a:r>
              <a:rPr lang="en-US"/>
              <a:t>Exercise: Draw a Diagram of the Ras Laffan Project</a:t>
            </a:r>
          </a:p>
        </p:txBody>
      </p:sp>
      <p:sp>
        <p:nvSpPr>
          <p:cNvPr id="3" name="Content Placeholder 2">
            <a:extLst>
              <a:ext uri="{FF2B5EF4-FFF2-40B4-BE49-F238E27FC236}">
                <a16:creationId xmlns:a16="http://schemas.microsoft.com/office/drawing/2014/main" id="{4719913B-109E-44A4-F5B5-FE4EE86AA0B4}"/>
              </a:ext>
            </a:extLst>
          </p:cNvPr>
          <p:cNvSpPr>
            <a:spLocks noGrp="1"/>
          </p:cNvSpPr>
          <p:nvPr>
            <p:ph idx="1"/>
          </p:nvPr>
        </p:nvSpPr>
        <p:spPr>
          <a:solidFill>
            <a:srgbClr val="FFFF00"/>
          </a:solidFill>
        </p:spPr>
        <p:txBody>
          <a:bodyPr/>
          <a:lstStyle/>
          <a:p>
            <a:r>
              <a:rPr lang="en-US"/>
              <a:t>.</a:t>
            </a:r>
          </a:p>
          <a:p>
            <a:endParaRPr lang="en-US"/>
          </a:p>
        </p:txBody>
      </p:sp>
      <p:sp>
        <p:nvSpPr>
          <p:cNvPr id="6" name="Oval 5">
            <a:extLst>
              <a:ext uri="{FF2B5EF4-FFF2-40B4-BE49-F238E27FC236}">
                <a16:creationId xmlns:a16="http://schemas.microsoft.com/office/drawing/2014/main" id="{74FA33C1-01CC-D5FB-12FB-D0214EFA4D41}"/>
              </a:ext>
            </a:extLst>
          </p:cNvPr>
          <p:cNvSpPr/>
          <p:nvPr/>
        </p:nvSpPr>
        <p:spPr bwMode="auto">
          <a:xfrm>
            <a:off x="5043578" y="2648310"/>
            <a:ext cx="1565597" cy="117934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Ras Laffan</a:t>
            </a:r>
          </a:p>
          <a:p>
            <a:pPr algn="ctr" eaLnBrk="0" fontAlgn="base" hangingPunct="0">
              <a:spcBef>
                <a:spcPct val="0"/>
              </a:spcBef>
              <a:spcAft>
                <a:spcPct val="0"/>
              </a:spcAft>
            </a:pPr>
            <a:r>
              <a:rPr lang="en-US" sz="900">
                <a:latin typeface="Arial" pitchFamily="34" charset="0"/>
              </a:rPr>
              <a:t>Special Purpose Vehicle: Bond Rating of A-</a:t>
            </a:r>
          </a:p>
        </p:txBody>
      </p:sp>
      <p:sp>
        <p:nvSpPr>
          <p:cNvPr id="5" name="Slide Number Placeholder 4">
            <a:extLst>
              <a:ext uri="{FF2B5EF4-FFF2-40B4-BE49-F238E27FC236}">
                <a16:creationId xmlns:a16="http://schemas.microsoft.com/office/drawing/2014/main" id="{A5674079-8333-76DB-3D5F-58A0E89EBF1D}"/>
              </a:ext>
            </a:extLst>
          </p:cNvPr>
          <p:cNvSpPr>
            <a:spLocks noGrp="1"/>
          </p:cNvSpPr>
          <p:nvPr>
            <p:ph type="sldNum" sz="quarter" idx="12"/>
          </p:nvPr>
        </p:nvSpPr>
        <p:spPr/>
        <p:txBody>
          <a:bodyPr/>
          <a:lstStyle/>
          <a:p>
            <a:fld id="{EB241CD2-1E45-42A3-B213-66A034DF9A3B}" type="slidenum">
              <a:rPr lang="en-GB" smtClean="0"/>
              <a:t>85</a:t>
            </a:fld>
            <a:endParaRPr lang="en-GB" dirty="0"/>
          </a:p>
        </p:txBody>
      </p:sp>
    </p:spTree>
    <p:extLst>
      <p:ext uri="{BB962C8B-B14F-4D97-AF65-F5344CB8AC3E}">
        <p14:creationId xmlns:p14="http://schemas.microsoft.com/office/powerpoint/2010/main" val="22764636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4172049" y="2358809"/>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555920" y="3918533"/>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4006090" y="3674305"/>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655008" y="3551824"/>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390793" y="3098011"/>
            <a:ext cx="1365030" cy="96130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Special Purpose Vehicle: Bond Rating of A-</a:t>
            </a:r>
          </a:p>
        </p:txBody>
      </p:sp>
      <p:sp>
        <p:nvSpPr>
          <p:cNvPr id="14" name="Oval 13"/>
          <p:cNvSpPr/>
          <p:nvPr/>
        </p:nvSpPr>
        <p:spPr bwMode="auto">
          <a:xfrm>
            <a:off x="2720509" y="1785736"/>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EPC Contractor: Kellogg with Strong Record and Finances</a:t>
            </a:r>
          </a:p>
        </p:txBody>
      </p:sp>
      <p:sp>
        <p:nvSpPr>
          <p:cNvPr id="15" name="Rectangle 14"/>
          <p:cNvSpPr/>
          <p:nvPr/>
        </p:nvSpPr>
        <p:spPr bwMode="auto">
          <a:xfrm>
            <a:off x="4375434" y="2667936"/>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EPC: Fixed Price Contract with LD</a:t>
            </a:r>
          </a:p>
        </p:txBody>
      </p:sp>
      <p:sp>
        <p:nvSpPr>
          <p:cNvPr id="21" name="Oval 20"/>
          <p:cNvSpPr/>
          <p:nvPr/>
        </p:nvSpPr>
        <p:spPr bwMode="auto">
          <a:xfrm>
            <a:off x="7955974" y="3178979"/>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O&amp;M Contractor</a:t>
            </a:r>
          </a:p>
        </p:txBody>
      </p:sp>
      <p:sp>
        <p:nvSpPr>
          <p:cNvPr id="31" name="Oval 30"/>
          <p:cNvSpPr/>
          <p:nvPr/>
        </p:nvSpPr>
        <p:spPr bwMode="auto">
          <a:xfrm>
            <a:off x="2698175" y="3193754"/>
            <a:ext cx="1307915" cy="97155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a:solidFill>
                <a:schemeClr val="bg1">
                  <a:lumMod val="95000"/>
                </a:schemeClr>
              </a:solidFill>
              <a:latin typeface="Arial" pitchFamily="34" charset="0"/>
            </a:endParaRPr>
          </a:p>
        </p:txBody>
      </p:sp>
      <p:sp>
        <p:nvSpPr>
          <p:cNvPr id="32" name="Oval 31"/>
          <p:cNvSpPr/>
          <p:nvPr/>
        </p:nvSpPr>
        <p:spPr bwMode="auto">
          <a:xfrm>
            <a:off x="7670223" y="4565355"/>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Lenders:</a:t>
            </a:r>
          </a:p>
          <a:p>
            <a:pPr algn="ctr" eaLnBrk="0" fontAlgn="base" hangingPunct="0">
              <a:spcBef>
                <a:spcPct val="0"/>
              </a:spcBef>
              <a:spcAft>
                <a:spcPct val="0"/>
              </a:spcAft>
            </a:pPr>
            <a:r>
              <a:rPr lang="en-US" sz="900">
                <a:solidFill>
                  <a:schemeClr val="bg1">
                    <a:lumMod val="95000"/>
                  </a:schemeClr>
                </a:solidFill>
              </a:rPr>
              <a:t>Issued bonds and debt with long tenor and low rates</a:t>
            </a:r>
            <a:endParaRPr lang="en-US" sz="900">
              <a:solidFill>
                <a:schemeClr val="bg1">
                  <a:lumMod val="95000"/>
                </a:schemeClr>
              </a:solidFill>
              <a:latin typeface="Arial" pitchFamily="34" charset="0"/>
            </a:endParaRPr>
          </a:p>
        </p:txBody>
      </p:sp>
      <p:sp>
        <p:nvSpPr>
          <p:cNvPr id="33" name="Oval 32"/>
          <p:cNvSpPr/>
          <p:nvPr/>
        </p:nvSpPr>
        <p:spPr bwMode="auto">
          <a:xfrm>
            <a:off x="2917690" y="4451054"/>
            <a:ext cx="1329824" cy="97297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900">
                <a:solidFill>
                  <a:schemeClr val="bg1">
                    <a:lumMod val="95000"/>
                  </a:schemeClr>
                </a:solidFill>
              </a:rPr>
              <a:t>Mobil </a:t>
            </a:r>
          </a:p>
          <a:p>
            <a:pPr algn="ctr" eaLnBrk="0" fontAlgn="base" hangingPunct="0">
              <a:spcBef>
                <a:spcPct val="0"/>
              </a:spcBef>
              <a:spcAft>
                <a:spcPct val="0"/>
              </a:spcAft>
            </a:pPr>
            <a:r>
              <a:rPr lang="en-US" sz="900">
                <a:solidFill>
                  <a:schemeClr val="bg1">
                    <a:lumMod val="95000"/>
                  </a:schemeClr>
                </a:solidFill>
                <a:latin typeface="Arial" pitchFamily="34" charset="0"/>
              </a:rPr>
              <a:t>State</a:t>
            </a:r>
          </a:p>
        </p:txBody>
      </p:sp>
      <p:sp>
        <p:nvSpPr>
          <p:cNvPr id="43" name="Rectangle 42"/>
          <p:cNvSpPr/>
          <p:nvPr/>
        </p:nvSpPr>
        <p:spPr bwMode="auto">
          <a:xfrm>
            <a:off x="6555920" y="4234489"/>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4281927" y="3918532"/>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506154" y="1897140"/>
            <a:ext cx="0" cy="134164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6907955" y="3394663"/>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4326323" y="3442765"/>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Supply Agreement</a:t>
            </a:r>
          </a:p>
        </p:txBody>
      </p:sp>
      <p:sp>
        <p:nvSpPr>
          <p:cNvPr id="39" name="Rectangle 38"/>
          <p:cNvSpPr/>
          <p:nvPr/>
        </p:nvSpPr>
        <p:spPr bwMode="auto">
          <a:xfrm>
            <a:off x="6235464" y="1972154"/>
            <a:ext cx="882431" cy="6548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Off-take Contract with minimum supply </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a:t>Ras Laffan Diagram</a:t>
            </a:r>
          </a:p>
        </p:txBody>
      </p:sp>
      <p:sp>
        <p:nvSpPr>
          <p:cNvPr id="47" name="Rectangle 46"/>
          <p:cNvSpPr/>
          <p:nvPr/>
        </p:nvSpPr>
        <p:spPr bwMode="auto">
          <a:xfrm>
            <a:off x="4718834" y="4377566"/>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755825" y="3822647"/>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4217684" y="3822650"/>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9873AC-FEA8-47A8-BD26-A0A9A9B884A9}"/>
              </a:ext>
            </a:extLst>
          </p:cNvPr>
          <p:cNvSpPr/>
          <p:nvPr/>
        </p:nvSpPr>
        <p:spPr bwMode="auto">
          <a:xfrm>
            <a:off x="4936312" y="1080166"/>
            <a:ext cx="2181582" cy="816974"/>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Off-taker: Korea and Japan Utility Companies: Want strong off-taker with inactive to honor</a:t>
            </a:r>
            <a:r>
              <a:rPr lang="en-US" sz="900">
                <a:solidFill>
                  <a:schemeClr val="bg1">
                    <a:lumMod val="95000"/>
                  </a:schemeClr>
                </a:solidFill>
              </a:rPr>
              <a:t> contract</a:t>
            </a:r>
            <a:endParaRPr lang="en-US" sz="900">
              <a:solidFill>
                <a:schemeClr val="bg1">
                  <a:lumMod val="95000"/>
                </a:schemeClr>
              </a:solidFill>
              <a:latin typeface="Arial" pitchFamily="34" charset="0"/>
            </a:endParaRPr>
          </a:p>
        </p:txBody>
      </p:sp>
      <p:sp>
        <p:nvSpPr>
          <p:cNvPr id="27" name="Oval 26">
            <a:extLst>
              <a:ext uri="{FF2B5EF4-FFF2-40B4-BE49-F238E27FC236}">
                <a16:creationId xmlns:a16="http://schemas.microsoft.com/office/drawing/2014/main" id="{370EDF97-8264-4FDB-AAF1-F88E89065070}"/>
              </a:ext>
            </a:extLst>
          </p:cNvPr>
          <p:cNvSpPr/>
          <p:nvPr/>
        </p:nvSpPr>
        <p:spPr bwMode="auto">
          <a:xfrm>
            <a:off x="7955974" y="3193728"/>
            <a:ext cx="1189479" cy="70532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O&amp;M Contractor</a:t>
            </a:r>
          </a:p>
        </p:txBody>
      </p:sp>
      <p:sp>
        <p:nvSpPr>
          <p:cNvPr id="30" name="Oval 29">
            <a:extLst>
              <a:ext uri="{FF2B5EF4-FFF2-40B4-BE49-F238E27FC236}">
                <a16:creationId xmlns:a16="http://schemas.microsoft.com/office/drawing/2014/main" id="{2E308543-FEAF-4B03-B552-7F9B6E74ED22}"/>
              </a:ext>
            </a:extLst>
          </p:cNvPr>
          <p:cNvSpPr/>
          <p:nvPr/>
        </p:nvSpPr>
        <p:spPr bwMode="auto">
          <a:xfrm>
            <a:off x="7670223" y="4580104"/>
            <a:ext cx="1600200" cy="85867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solidFill>
                  <a:schemeClr val="bg1">
                    <a:lumMod val="95000"/>
                  </a:schemeClr>
                </a:solidFill>
                <a:latin typeface="Arial" pitchFamily="34" charset="0"/>
              </a:rPr>
              <a:t>Lenders:</a:t>
            </a:r>
          </a:p>
          <a:p>
            <a:pPr algn="ctr" eaLnBrk="0" fontAlgn="base" hangingPunct="0">
              <a:spcBef>
                <a:spcPct val="0"/>
              </a:spcBef>
              <a:spcAft>
                <a:spcPct val="0"/>
              </a:spcAft>
            </a:pPr>
            <a:r>
              <a:rPr lang="en-US" sz="900">
                <a:solidFill>
                  <a:schemeClr val="bg1">
                    <a:lumMod val="95000"/>
                  </a:schemeClr>
                </a:solidFill>
              </a:rPr>
              <a:t>Issued bonds and debt with long tenor and low rates</a:t>
            </a:r>
            <a:endParaRPr lang="en-US" sz="900">
              <a:solidFill>
                <a:schemeClr val="bg1">
                  <a:lumMod val="95000"/>
                </a:schemeClr>
              </a:solidFill>
              <a:latin typeface="Arial" pitchFamily="34" charset="0"/>
            </a:endParaRPr>
          </a:p>
        </p:txBody>
      </p:sp>
      <p:cxnSp>
        <p:nvCxnSpPr>
          <p:cNvPr id="34" name="Straight Arrow Connector 33">
            <a:extLst>
              <a:ext uri="{FF2B5EF4-FFF2-40B4-BE49-F238E27FC236}">
                <a16:creationId xmlns:a16="http://schemas.microsoft.com/office/drawing/2014/main" id="{D71A6A2F-7A31-430D-BA2F-CDE4C5B74D64}"/>
              </a:ext>
            </a:extLst>
          </p:cNvPr>
          <p:cNvCxnSpPr>
            <a:cxnSpLocks/>
          </p:cNvCxnSpPr>
          <p:nvPr/>
        </p:nvCxnSpPr>
        <p:spPr>
          <a:xfrm>
            <a:off x="5634020" y="1897140"/>
            <a:ext cx="0" cy="134164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C3E508-55F5-4BBB-963A-D870DC4A3685}"/>
              </a:ext>
            </a:extLst>
          </p:cNvPr>
          <p:cNvSpPr/>
          <p:nvPr/>
        </p:nvSpPr>
        <p:spPr bwMode="auto">
          <a:xfrm>
            <a:off x="5192806" y="1993024"/>
            <a:ext cx="882431" cy="5973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a:latin typeface="Arial" pitchFamily="34" charset="0"/>
              </a:rPr>
              <a:t>Price of Gas Linked to Oil Price</a:t>
            </a:r>
          </a:p>
        </p:txBody>
      </p:sp>
      <p:sp>
        <p:nvSpPr>
          <p:cNvPr id="2" name="Slide Number Placeholder 1">
            <a:extLst>
              <a:ext uri="{FF2B5EF4-FFF2-40B4-BE49-F238E27FC236}">
                <a16:creationId xmlns:a16="http://schemas.microsoft.com/office/drawing/2014/main" id="{E2C34D88-CC86-C704-C3EA-2F285C85F147}"/>
              </a:ext>
            </a:extLst>
          </p:cNvPr>
          <p:cNvSpPr>
            <a:spLocks noGrp="1"/>
          </p:cNvSpPr>
          <p:nvPr>
            <p:ph type="sldNum" sz="quarter" idx="12"/>
          </p:nvPr>
        </p:nvSpPr>
        <p:spPr/>
        <p:txBody>
          <a:bodyPr/>
          <a:lstStyle/>
          <a:p>
            <a:fld id="{EB241CD2-1E45-42A3-B213-66A034DF9A3B}" type="slidenum">
              <a:rPr lang="en-GB" smtClean="0"/>
              <a:t>86</a:t>
            </a:fld>
            <a:endParaRPr lang="en-GB" dirty="0"/>
          </a:p>
        </p:txBody>
      </p:sp>
    </p:spTree>
    <p:extLst>
      <p:ext uri="{BB962C8B-B14F-4D97-AF65-F5344CB8AC3E}">
        <p14:creationId xmlns:p14="http://schemas.microsoft.com/office/powerpoint/2010/main" val="4009738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816FF-0A6B-DBA7-D93E-94A7B9109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EDA3F-11A5-A719-559A-8CF9FFA9744D}"/>
              </a:ext>
            </a:extLst>
          </p:cNvPr>
          <p:cNvSpPr>
            <a:spLocks noGrp="1"/>
          </p:cNvSpPr>
          <p:nvPr>
            <p:ph type="title"/>
          </p:nvPr>
        </p:nvSpPr>
        <p:spPr/>
        <p:txBody>
          <a:bodyPr/>
          <a:lstStyle/>
          <a:p>
            <a:r>
              <a:rPr lang="en-US"/>
              <a:t>Open the Financial Model</a:t>
            </a:r>
          </a:p>
        </p:txBody>
      </p:sp>
      <p:sp>
        <p:nvSpPr>
          <p:cNvPr id="3" name="Text Placeholder 2">
            <a:extLst>
              <a:ext uri="{FF2B5EF4-FFF2-40B4-BE49-F238E27FC236}">
                <a16:creationId xmlns:a16="http://schemas.microsoft.com/office/drawing/2014/main" id="{CC7F4794-CE91-7555-1B81-FDD9BEDB86B1}"/>
              </a:ext>
            </a:extLst>
          </p:cNvPr>
          <p:cNvSpPr>
            <a:spLocks noGrp="1"/>
          </p:cNvSpPr>
          <p:nvPr>
            <p:ph idx="1"/>
          </p:nvPr>
        </p:nvSpPr>
        <p:spPr/>
        <p:txBody>
          <a:bodyPr>
            <a:normAutofit/>
          </a:bodyPr>
          <a:lstStyle/>
          <a:p>
            <a:pPr algn="l"/>
            <a:r>
              <a:rPr lang="en-US"/>
              <a:t>Use the financial model to quantify risks</a:t>
            </a:r>
          </a:p>
          <a:p>
            <a:pPr lvl="1" algn="l"/>
            <a:endParaRPr lang="en-US"/>
          </a:p>
          <a:p>
            <a:pPr lvl="1" algn="l"/>
            <a:r>
              <a:rPr lang="en-US"/>
              <a:t>Present and discuss the cost structure</a:t>
            </a:r>
          </a:p>
          <a:p>
            <a:pPr marL="342900" lvl="1" indent="0" algn="l">
              <a:buNone/>
            </a:pPr>
            <a:endParaRPr lang="en-US"/>
          </a:p>
          <a:p>
            <a:pPr lvl="1" algn="l"/>
            <a:r>
              <a:rPr lang="en-US"/>
              <a:t>Break-even Oil Price</a:t>
            </a:r>
          </a:p>
          <a:p>
            <a:pPr marL="342900" lvl="1" indent="0" algn="l">
              <a:buNone/>
            </a:pPr>
            <a:endParaRPr lang="en-US"/>
          </a:p>
          <a:p>
            <a:pPr algn="l"/>
            <a:r>
              <a:rPr lang="en-US"/>
              <a:t>Volume Risk</a:t>
            </a:r>
          </a:p>
          <a:p>
            <a:pPr lvl="1" algn="l"/>
            <a:endParaRPr lang="en-US"/>
          </a:p>
          <a:p>
            <a:pPr algn="l"/>
            <a:r>
              <a:rPr lang="en-US"/>
              <a:t>Price Risk</a:t>
            </a:r>
          </a:p>
        </p:txBody>
      </p:sp>
      <p:pic>
        <p:nvPicPr>
          <p:cNvPr id="5" name="Picture 4">
            <a:extLst>
              <a:ext uri="{FF2B5EF4-FFF2-40B4-BE49-F238E27FC236}">
                <a16:creationId xmlns:a16="http://schemas.microsoft.com/office/drawing/2014/main" id="{F208E900-F37B-032D-237A-9F0AE34BA8A6}"/>
              </a:ext>
            </a:extLst>
          </p:cNvPr>
          <p:cNvPicPr>
            <a:picLocks noChangeAspect="1"/>
          </p:cNvPicPr>
          <p:nvPr/>
        </p:nvPicPr>
        <p:blipFill>
          <a:blip r:embed="rId2"/>
          <a:stretch>
            <a:fillRect/>
          </a:stretch>
        </p:blipFill>
        <p:spPr>
          <a:xfrm>
            <a:off x="4275174" y="2433990"/>
            <a:ext cx="7297038" cy="3468789"/>
          </a:xfrm>
          <a:prstGeom prst="rect">
            <a:avLst/>
          </a:prstGeom>
        </p:spPr>
      </p:pic>
      <p:sp>
        <p:nvSpPr>
          <p:cNvPr id="4" name="Slide Number Placeholder 3">
            <a:extLst>
              <a:ext uri="{FF2B5EF4-FFF2-40B4-BE49-F238E27FC236}">
                <a16:creationId xmlns:a16="http://schemas.microsoft.com/office/drawing/2014/main" id="{4FDC9CC0-B9A6-CC03-123A-94ABA450C5A5}"/>
              </a:ext>
            </a:extLst>
          </p:cNvPr>
          <p:cNvSpPr>
            <a:spLocks noGrp="1"/>
          </p:cNvSpPr>
          <p:nvPr>
            <p:ph type="sldNum" sz="quarter" idx="12"/>
          </p:nvPr>
        </p:nvSpPr>
        <p:spPr/>
        <p:txBody>
          <a:bodyPr/>
          <a:lstStyle/>
          <a:p>
            <a:fld id="{EB241CD2-1E45-42A3-B213-66A034DF9A3B}" type="slidenum">
              <a:rPr lang="en-GB" smtClean="0"/>
              <a:t>87</a:t>
            </a:fld>
            <a:endParaRPr lang="en-GB" dirty="0"/>
          </a:p>
        </p:txBody>
      </p:sp>
    </p:spTree>
    <p:extLst>
      <p:ext uri="{BB962C8B-B14F-4D97-AF65-F5344CB8AC3E}">
        <p14:creationId xmlns:p14="http://schemas.microsoft.com/office/powerpoint/2010/main" val="2280576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E424-9520-5FDB-2365-78C88ACE38F5}"/>
              </a:ext>
            </a:extLst>
          </p:cNvPr>
          <p:cNvSpPr>
            <a:spLocks noGrp="1"/>
          </p:cNvSpPr>
          <p:nvPr>
            <p:ph type="title"/>
          </p:nvPr>
        </p:nvSpPr>
        <p:spPr/>
        <p:txBody>
          <a:bodyPr>
            <a:normAutofit/>
          </a:bodyPr>
          <a:lstStyle/>
          <a:p>
            <a:r>
              <a:rPr lang="en-US"/>
              <a:t>Financial Model – Assumptions from Financing Documents</a:t>
            </a:r>
          </a:p>
        </p:txBody>
      </p:sp>
      <p:pic>
        <p:nvPicPr>
          <p:cNvPr id="6" name="Picture 5">
            <a:extLst>
              <a:ext uri="{FF2B5EF4-FFF2-40B4-BE49-F238E27FC236}">
                <a16:creationId xmlns:a16="http://schemas.microsoft.com/office/drawing/2014/main" id="{712BDFA6-A541-91E2-2249-60EDFD4521B5}"/>
              </a:ext>
            </a:extLst>
          </p:cNvPr>
          <p:cNvPicPr>
            <a:picLocks noChangeAspect="1"/>
          </p:cNvPicPr>
          <p:nvPr/>
        </p:nvPicPr>
        <p:blipFill>
          <a:blip r:embed="rId2"/>
          <a:stretch>
            <a:fillRect/>
          </a:stretch>
        </p:blipFill>
        <p:spPr>
          <a:xfrm>
            <a:off x="1514475" y="1102602"/>
            <a:ext cx="8532895" cy="4800177"/>
          </a:xfrm>
          <a:prstGeom prst="rect">
            <a:avLst/>
          </a:prstGeom>
        </p:spPr>
      </p:pic>
      <p:sp>
        <p:nvSpPr>
          <p:cNvPr id="5" name="Slide Number Placeholder 4">
            <a:extLst>
              <a:ext uri="{FF2B5EF4-FFF2-40B4-BE49-F238E27FC236}">
                <a16:creationId xmlns:a16="http://schemas.microsoft.com/office/drawing/2014/main" id="{91D1A679-E381-0A02-BFD6-6DE164422FE3}"/>
              </a:ext>
            </a:extLst>
          </p:cNvPr>
          <p:cNvSpPr>
            <a:spLocks noGrp="1"/>
          </p:cNvSpPr>
          <p:nvPr>
            <p:ph type="sldNum" sz="quarter" idx="12"/>
          </p:nvPr>
        </p:nvSpPr>
        <p:spPr/>
        <p:txBody>
          <a:bodyPr/>
          <a:lstStyle/>
          <a:p>
            <a:fld id="{EB241CD2-1E45-42A3-B213-66A034DF9A3B}" type="slidenum">
              <a:rPr lang="en-GB" smtClean="0"/>
              <a:t>88</a:t>
            </a:fld>
            <a:endParaRPr lang="en-GB" dirty="0"/>
          </a:p>
        </p:txBody>
      </p:sp>
    </p:spTree>
    <p:extLst>
      <p:ext uri="{BB962C8B-B14F-4D97-AF65-F5344CB8AC3E}">
        <p14:creationId xmlns:p14="http://schemas.microsoft.com/office/powerpoint/2010/main" val="1819552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7887-9355-1E00-7518-BD5AAFDD3C72}"/>
              </a:ext>
            </a:extLst>
          </p:cNvPr>
          <p:cNvSpPr>
            <a:spLocks noGrp="1"/>
          </p:cNvSpPr>
          <p:nvPr>
            <p:ph type="title"/>
          </p:nvPr>
        </p:nvSpPr>
        <p:spPr/>
        <p:txBody>
          <a:bodyPr/>
          <a:lstStyle/>
          <a:p>
            <a:r>
              <a:rPr lang="en-US"/>
              <a:t>Financial Model with Actual Gas/Oil Price</a:t>
            </a:r>
          </a:p>
        </p:txBody>
      </p:sp>
      <p:sp>
        <p:nvSpPr>
          <p:cNvPr id="3" name="Content Placeholder 2">
            <a:extLst>
              <a:ext uri="{FF2B5EF4-FFF2-40B4-BE49-F238E27FC236}">
                <a16:creationId xmlns:a16="http://schemas.microsoft.com/office/drawing/2014/main" id="{D8CA9557-6028-E8CA-976D-3363FEAEBC3A}"/>
              </a:ext>
            </a:extLst>
          </p:cNvPr>
          <p:cNvSpPr>
            <a:spLocks noGrp="1"/>
          </p:cNvSpPr>
          <p:nvPr>
            <p:ph idx="1"/>
          </p:nvPr>
        </p:nvSpPr>
        <p:spPr/>
        <p:txBody>
          <a:bodyPr/>
          <a:lstStyle/>
          <a:p>
            <a:pPr marL="0" indent="0">
              <a:buNone/>
            </a:pPr>
            <a:endParaRPr lang="en-US" dirty="0"/>
          </a:p>
          <a:p>
            <a:endParaRPr lang="en-US" dirty="0"/>
          </a:p>
        </p:txBody>
      </p:sp>
      <p:pic>
        <p:nvPicPr>
          <p:cNvPr id="6" name="Picture 5">
            <a:extLst>
              <a:ext uri="{FF2B5EF4-FFF2-40B4-BE49-F238E27FC236}">
                <a16:creationId xmlns:a16="http://schemas.microsoft.com/office/drawing/2014/main" id="{9670930C-AB01-7D57-F508-192A5C492E0B}"/>
              </a:ext>
            </a:extLst>
          </p:cNvPr>
          <p:cNvPicPr>
            <a:picLocks noChangeAspect="1"/>
          </p:cNvPicPr>
          <p:nvPr/>
        </p:nvPicPr>
        <p:blipFill>
          <a:blip r:embed="rId2"/>
          <a:stretch>
            <a:fillRect/>
          </a:stretch>
        </p:blipFill>
        <p:spPr>
          <a:xfrm>
            <a:off x="904875" y="1209675"/>
            <a:ext cx="8214077" cy="4655300"/>
          </a:xfrm>
          <a:prstGeom prst="rect">
            <a:avLst/>
          </a:prstGeom>
        </p:spPr>
      </p:pic>
      <p:sp>
        <p:nvSpPr>
          <p:cNvPr id="7" name="TextBox 6">
            <a:extLst>
              <a:ext uri="{FF2B5EF4-FFF2-40B4-BE49-F238E27FC236}">
                <a16:creationId xmlns:a16="http://schemas.microsoft.com/office/drawing/2014/main" id="{C8C528FD-E9A3-5F4F-9137-A15E64BB6DC9}"/>
              </a:ext>
            </a:extLst>
          </p:cNvPr>
          <p:cNvSpPr txBox="1"/>
          <p:nvPr/>
        </p:nvSpPr>
        <p:spPr>
          <a:xfrm>
            <a:off x="9118952" y="1412423"/>
            <a:ext cx="2582944" cy="646331"/>
          </a:xfrm>
          <a:prstGeom prst="rect">
            <a:avLst/>
          </a:prstGeom>
          <a:solidFill>
            <a:srgbClr val="FFFF00"/>
          </a:solidFill>
        </p:spPr>
        <p:txBody>
          <a:bodyPr wrap="square" rtlCol="0">
            <a:spAutoFit/>
          </a:bodyPr>
          <a:lstStyle/>
          <a:p>
            <a:r>
              <a:rPr lang="en-US" dirty="0"/>
              <a:t>How much Cash Flow Relative to Investment</a:t>
            </a:r>
          </a:p>
        </p:txBody>
      </p:sp>
      <p:sp>
        <p:nvSpPr>
          <p:cNvPr id="5" name="Slide Number Placeholder 4">
            <a:extLst>
              <a:ext uri="{FF2B5EF4-FFF2-40B4-BE49-F238E27FC236}">
                <a16:creationId xmlns:a16="http://schemas.microsoft.com/office/drawing/2014/main" id="{0FD341DC-AFE5-C58B-4D30-179104A2A9CE}"/>
              </a:ext>
            </a:extLst>
          </p:cNvPr>
          <p:cNvSpPr>
            <a:spLocks noGrp="1"/>
          </p:cNvSpPr>
          <p:nvPr>
            <p:ph type="sldNum" sz="quarter" idx="12"/>
          </p:nvPr>
        </p:nvSpPr>
        <p:spPr/>
        <p:txBody>
          <a:bodyPr/>
          <a:lstStyle/>
          <a:p>
            <a:fld id="{EB241CD2-1E45-42A3-B213-66A034DF9A3B}" type="slidenum">
              <a:rPr lang="en-GB" smtClean="0"/>
              <a:t>89</a:t>
            </a:fld>
            <a:endParaRPr lang="en-GB" dirty="0"/>
          </a:p>
        </p:txBody>
      </p:sp>
    </p:spTree>
    <p:extLst>
      <p:ext uri="{BB962C8B-B14F-4D97-AF65-F5344CB8AC3E}">
        <p14:creationId xmlns:p14="http://schemas.microsoft.com/office/powerpoint/2010/main" val="170988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D4B3-902C-B14E-998E-EE436F3F6994}"/>
              </a:ext>
            </a:extLst>
          </p:cNvPr>
          <p:cNvSpPr>
            <a:spLocks noGrp="1"/>
          </p:cNvSpPr>
          <p:nvPr>
            <p:ph type="title"/>
          </p:nvPr>
        </p:nvSpPr>
        <p:spPr/>
        <p:txBody>
          <a:bodyPr/>
          <a:lstStyle/>
          <a:p>
            <a:r>
              <a:rPr lang="en-US"/>
              <a:t>Value of Your Time</a:t>
            </a:r>
          </a:p>
        </p:txBody>
      </p:sp>
      <p:sp>
        <p:nvSpPr>
          <p:cNvPr id="3" name="Content Placeholder 2">
            <a:extLst>
              <a:ext uri="{FF2B5EF4-FFF2-40B4-BE49-F238E27FC236}">
                <a16:creationId xmlns:a16="http://schemas.microsoft.com/office/drawing/2014/main" id="{C030EB23-FA0A-FB45-1A17-FDF656F00795}"/>
              </a:ext>
            </a:extLst>
          </p:cNvPr>
          <p:cNvSpPr>
            <a:spLocks noGrp="1"/>
          </p:cNvSpPr>
          <p:nvPr>
            <p:ph idx="1"/>
          </p:nvPr>
        </p:nvSpPr>
        <p:spPr/>
        <p:txBody>
          <a:bodyPr/>
          <a:lstStyle/>
          <a:p>
            <a:r>
              <a:rPr lang="en-US"/>
              <a:t>Stress and Time</a:t>
            </a:r>
          </a:p>
          <a:p>
            <a:r>
              <a:rPr lang="en-US"/>
              <a:t>Extra Slides</a:t>
            </a:r>
          </a:p>
          <a:p>
            <a:r>
              <a:rPr lang="en-US"/>
              <a:t>Flexibility and Cases</a:t>
            </a:r>
          </a:p>
          <a:p>
            <a:r>
              <a:rPr lang="en-US"/>
              <a:t>Depends on your requests</a:t>
            </a:r>
          </a:p>
          <a:p>
            <a:r>
              <a:rPr lang="en-US"/>
              <a:t>Excel Efficiency and Learning</a:t>
            </a:r>
          </a:p>
          <a:p>
            <a:r>
              <a:rPr lang="en-US"/>
              <a:t>Attempt to Prioritize Important Subjects</a:t>
            </a:r>
          </a:p>
        </p:txBody>
      </p:sp>
      <p:sp>
        <p:nvSpPr>
          <p:cNvPr id="5" name="Slide Number Placeholder 4">
            <a:extLst>
              <a:ext uri="{FF2B5EF4-FFF2-40B4-BE49-F238E27FC236}">
                <a16:creationId xmlns:a16="http://schemas.microsoft.com/office/drawing/2014/main" id="{5831436B-E59F-AA10-0BBA-22D7E5373891}"/>
              </a:ext>
            </a:extLst>
          </p:cNvPr>
          <p:cNvSpPr>
            <a:spLocks noGrp="1"/>
          </p:cNvSpPr>
          <p:nvPr>
            <p:ph type="sldNum" sz="quarter" idx="12"/>
          </p:nvPr>
        </p:nvSpPr>
        <p:spPr/>
        <p:txBody>
          <a:bodyPr/>
          <a:lstStyle/>
          <a:p>
            <a:fld id="{EB241CD2-1E45-42A3-B213-66A034DF9A3B}" type="slidenum">
              <a:rPr lang="en-GB" smtClean="0"/>
              <a:t>9</a:t>
            </a:fld>
            <a:endParaRPr lang="en-GB" dirty="0"/>
          </a:p>
        </p:txBody>
      </p:sp>
    </p:spTree>
    <p:extLst>
      <p:ext uri="{BB962C8B-B14F-4D97-AF65-F5344CB8AC3E}">
        <p14:creationId xmlns:p14="http://schemas.microsoft.com/office/powerpoint/2010/main" val="22704765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3195-EAAC-92CF-455C-907C54704BF6}"/>
              </a:ext>
            </a:extLst>
          </p:cNvPr>
          <p:cNvSpPr>
            <a:spLocks noGrp="1"/>
          </p:cNvSpPr>
          <p:nvPr>
            <p:ph type="ctrTitle"/>
          </p:nvPr>
        </p:nvSpPr>
        <p:spPr>
          <a:xfrm>
            <a:off x="600363" y="1941945"/>
            <a:ext cx="7675418" cy="2974109"/>
          </a:xfrm>
        </p:spPr>
        <p:txBody>
          <a:bodyPr>
            <a:noAutofit/>
          </a:bodyPr>
          <a:lstStyle/>
          <a:p>
            <a:r>
              <a:rPr lang="en-US" sz="3200" dirty="0"/>
              <a:t>Parties to Transaction and Two Statistics in Project Finance:</a:t>
            </a:r>
            <a:br>
              <a:rPr lang="en-US" sz="3200" dirty="0"/>
            </a:br>
            <a:br>
              <a:rPr lang="en-US" sz="3200" dirty="0"/>
            </a:br>
            <a:r>
              <a:rPr lang="en-US" sz="3200" dirty="0"/>
              <a:t>IRR and DSCR</a:t>
            </a:r>
            <a:br>
              <a:rPr lang="en-US" sz="3200" dirty="0"/>
            </a:br>
            <a:br>
              <a:rPr lang="en-US" sz="3200" dirty="0"/>
            </a:br>
            <a:endParaRPr lang="en-US" sz="3200" dirty="0"/>
          </a:p>
        </p:txBody>
      </p:sp>
    </p:spTree>
    <p:extLst>
      <p:ext uri="{BB962C8B-B14F-4D97-AF65-F5344CB8AC3E}">
        <p14:creationId xmlns:p14="http://schemas.microsoft.com/office/powerpoint/2010/main" val="40886030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7A476D-8FBF-A429-E372-BA44D56EC73D}"/>
              </a:ext>
            </a:extLst>
          </p:cNvPr>
          <p:cNvSpPr>
            <a:spLocks noGrp="1"/>
          </p:cNvSpPr>
          <p:nvPr>
            <p:ph type="ctrTitle"/>
          </p:nvPr>
        </p:nvSpPr>
        <p:spPr>
          <a:xfrm>
            <a:off x="838200" y="1661206"/>
            <a:ext cx="7640782" cy="2605994"/>
          </a:xfrm>
        </p:spPr>
        <p:txBody>
          <a:bodyPr>
            <a:normAutofit/>
          </a:bodyPr>
          <a:lstStyle/>
          <a:p>
            <a:r>
              <a:rPr lang="en-US" sz="4100" dirty="0"/>
              <a:t>Equity Valuation in Project for Investors </a:t>
            </a:r>
            <a:br>
              <a:rPr lang="en-US" sz="4100" dirty="0"/>
            </a:br>
            <a:r>
              <a:rPr lang="en-US" sz="4100" dirty="0"/>
              <a:t>Finance – The IRR</a:t>
            </a:r>
            <a:endParaRPr lang="en-GB" sz="4100" dirty="0"/>
          </a:p>
        </p:txBody>
      </p:sp>
    </p:spTree>
    <p:extLst>
      <p:ext uri="{BB962C8B-B14F-4D97-AF65-F5344CB8AC3E}">
        <p14:creationId xmlns:p14="http://schemas.microsoft.com/office/powerpoint/2010/main" val="1500895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8587F-7578-493B-A159-DE339D731822}"/>
              </a:ext>
            </a:extLst>
          </p:cNvPr>
          <p:cNvSpPr>
            <a:spLocks noGrp="1"/>
          </p:cNvSpPr>
          <p:nvPr>
            <p:ph idx="1"/>
          </p:nvPr>
        </p:nvSpPr>
        <p:spPr/>
        <p:txBody>
          <a:bodyPr>
            <a:normAutofit/>
          </a:bodyPr>
          <a:lstStyle/>
          <a:p>
            <a:pPr algn="l"/>
            <a:r>
              <a:rPr lang="en-029" sz="1800"/>
              <a:t>The debt IRR can be computed from the perspective of debt holders.  The debt drawdowns are the negative cash flow while the debt service including interest and principal are positive cash flows.  The fees should be included as cash flow.  The debt IRR can be called the effective interest rate or the all-in rate.</a:t>
            </a:r>
            <a:endParaRPr lang="en-US" sz="1800"/>
          </a:p>
          <a:p>
            <a:pPr algn="l"/>
            <a:r>
              <a:rPr lang="en-029" sz="1800"/>
              <a:t>The project IRR is an effective statistic for evaluating the overall competitiveness of a project.  If the project IRR is very high, you should ask questions about why others cannot create similar projects and charge a lower price.  If the project IRR is below the cost of debt, you should ask why the project is occurring.</a:t>
            </a:r>
            <a:endParaRPr lang="en-US" sz="1800"/>
          </a:p>
          <a:p>
            <a:pPr algn="l"/>
            <a:r>
              <a:rPr lang="en-029" sz="1800"/>
              <a:t>The equity IRR is the focus of investors because it reflects money taken out of their pocket relative to dividends received.  In structuring debt terms such as a cash sweep or the debt to capital, the equity IRR can be used to understand the perspective of the sponsor.</a:t>
            </a:r>
            <a:endParaRPr lang="en-US" sz="1800"/>
          </a:p>
          <a:p>
            <a:pPr algn="l"/>
            <a:endParaRPr lang="en-029" sz="1800"/>
          </a:p>
        </p:txBody>
      </p:sp>
      <p:sp>
        <p:nvSpPr>
          <p:cNvPr id="3" name="Title 2">
            <a:extLst>
              <a:ext uri="{FF2B5EF4-FFF2-40B4-BE49-F238E27FC236}">
                <a16:creationId xmlns:a16="http://schemas.microsoft.com/office/drawing/2014/main" id="{A624A8B1-05E1-4797-8A77-3EE1D59C641F}"/>
              </a:ext>
            </a:extLst>
          </p:cNvPr>
          <p:cNvSpPr>
            <a:spLocks noGrp="1"/>
          </p:cNvSpPr>
          <p:nvPr>
            <p:ph type="title"/>
          </p:nvPr>
        </p:nvSpPr>
        <p:spPr/>
        <p:txBody>
          <a:bodyPr>
            <a:normAutofit/>
          </a:bodyPr>
          <a:lstStyle/>
          <a:p>
            <a:r>
              <a:rPr lang="en-029"/>
              <a:t>Project IRR, Debt IRR and Equity IRR Interpretation</a:t>
            </a:r>
          </a:p>
        </p:txBody>
      </p:sp>
      <p:sp>
        <p:nvSpPr>
          <p:cNvPr id="5" name="Slide Number Placeholder 4">
            <a:extLst>
              <a:ext uri="{FF2B5EF4-FFF2-40B4-BE49-F238E27FC236}">
                <a16:creationId xmlns:a16="http://schemas.microsoft.com/office/drawing/2014/main" id="{B5978E5E-11B3-452E-9ACA-EDAF9C20ACFA}"/>
              </a:ext>
            </a:extLst>
          </p:cNvPr>
          <p:cNvSpPr>
            <a:spLocks noGrp="1"/>
          </p:cNvSpPr>
          <p:nvPr>
            <p:ph type="sldNum" sz="quarter" idx="12"/>
          </p:nvPr>
        </p:nvSpPr>
        <p:spPr/>
        <p:txBody>
          <a:bodyPr/>
          <a:lstStyle/>
          <a:p>
            <a:fld id="{EB241CD2-1E45-42A3-B213-66A034DF9A3B}" type="slidenum">
              <a:rPr lang="en-GB" smtClean="0"/>
              <a:t>92</a:t>
            </a:fld>
            <a:endParaRPr lang="en-GB" dirty="0"/>
          </a:p>
        </p:txBody>
      </p:sp>
    </p:spTree>
    <p:extLst>
      <p:ext uri="{BB962C8B-B14F-4D97-AF65-F5344CB8AC3E}">
        <p14:creationId xmlns:p14="http://schemas.microsoft.com/office/powerpoint/2010/main" val="3753975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8AA3-2012-6EA0-6768-C4EC16780D20}"/>
              </a:ext>
            </a:extLst>
          </p:cNvPr>
          <p:cNvSpPr>
            <a:spLocks noGrp="1"/>
          </p:cNvSpPr>
          <p:nvPr>
            <p:ph type="title"/>
          </p:nvPr>
        </p:nvSpPr>
        <p:spPr/>
        <p:txBody>
          <a:bodyPr>
            <a:normAutofit/>
          </a:bodyPr>
          <a:lstStyle/>
          <a:p>
            <a:r>
              <a:rPr lang="en-US"/>
              <a:t>IRR had Taken over the World – Calling it BS is Absurd</a:t>
            </a:r>
          </a:p>
        </p:txBody>
      </p:sp>
      <p:sp>
        <p:nvSpPr>
          <p:cNvPr id="5" name="Content Placeholder 4">
            <a:extLst>
              <a:ext uri="{FF2B5EF4-FFF2-40B4-BE49-F238E27FC236}">
                <a16:creationId xmlns:a16="http://schemas.microsoft.com/office/drawing/2014/main" id="{C96BEECE-D5C4-9A9C-76CC-68C452B4AB7D}"/>
              </a:ext>
            </a:extLst>
          </p:cNvPr>
          <p:cNvSpPr>
            <a:spLocks noGrp="1"/>
          </p:cNvSpPr>
          <p:nvPr>
            <p:ph sz="quarter" idx="4294967295"/>
          </p:nvPr>
        </p:nvSpPr>
        <p:spPr>
          <a:xfrm>
            <a:off x="466725" y="1316038"/>
            <a:ext cx="3609975" cy="2752725"/>
          </a:xfrm>
        </p:spPr>
        <p:txBody>
          <a:bodyPr>
            <a:noAutofit/>
          </a:bodyPr>
          <a:lstStyle/>
          <a:p>
            <a:pPr algn="l"/>
            <a:r>
              <a:rPr lang="en-US" dirty="0"/>
              <a:t>Project is typically valued with IRR</a:t>
            </a:r>
          </a:p>
          <a:p>
            <a:pPr algn="l"/>
            <a:r>
              <a:rPr lang="en-US" dirty="0"/>
              <a:t>Different IRRs</a:t>
            </a:r>
          </a:p>
          <a:p>
            <a:pPr lvl="1" algn="l"/>
            <a:r>
              <a:rPr lang="en-US" sz="2000" dirty="0"/>
              <a:t>Project IRR pre-tax</a:t>
            </a:r>
          </a:p>
          <a:p>
            <a:pPr lvl="1" algn="l"/>
            <a:r>
              <a:rPr lang="en-US" sz="2000" dirty="0"/>
              <a:t>Project IRR after-tax</a:t>
            </a:r>
          </a:p>
          <a:p>
            <a:pPr lvl="1" algn="l"/>
            <a:r>
              <a:rPr lang="en-US" sz="2000" dirty="0"/>
              <a:t>Debt IRR pre-tax</a:t>
            </a:r>
          </a:p>
          <a:p>
            <a:pPr lvl="1" algn="l"/>
            <a:r>
              <a:rPr lang="en-US" sz="2000" dirty="0"/>
              <a:t>Equity IRR – Overall</a:t>
            </a:r>
          </a:p>
          <a:p>
            <a:pPr lvl="1" algn="l"/>
            <a:r>
              <a:rPr lang="en-US" sz="2000" dirty="0"/>
              <a:t>EBL or Shareholder Debt IRR</a:t>
            </a:r>
          </a:p>
          <a:p>
            <a:pPr lvl="1" algn="l"/>
            <a:r>
              <a:rPr lang="en-US" sz="2000" dirty="0"/>
              <a:t>Pure Equity IRR</a:t>
            </a:r>
          </a:p>
          <a:p>
            <a:pPr lvl="1" algn="l"/>
            <a:r>
              <a:rPr lang="en-US" sz="2000" dirty="0"/>
              <a:t>IRR with and without Development Fee</a:t>
            </a:r>
          </a:p>
          <a:p>
            <a:pPr lvl="1" algn="l"/>
            <a:r>
              <a:rPr lang="en-US" sz="2000" dirty="0"/>
              <a:t>Holding Company IRR</a:t>
            </a:r>
          </a:p>
        </p:txBody>
      </p:sp>
      <p:pic>
        <p:nvPicPr>
          <p:cNvPr id="7" name="Picture 6" descr="Text&#10;&#10;Description automatically generated">
            <a:extLst>
              <a:ext uri="{FF2B5EF4-FFF2-40B4-BE49-F238E27FC236}">
                <a16:creationId xmlns:a16="http://schemas.microsoft.com/office/drawing/2014/main" id="{485C0F88-499E-48AB-8778-7E1C25228572}"/>
              </a:ext>
            </a:extLst>
          </p:cNvPr>
          <p:cNvPicPr>
            <a:picLocks noChangeAspect="1"/>
          </p:cNvPicPr>
          <p:nvPr/>
        </p:nvPicPr>
        <p:blipFill>
          <a:blip r:embed="rId2"/>
          <a:stretch>
            <a:fillRect/>
          </a:stretch>
        </p:blipFill>
        <p:spPr>
          <a:xfrm>
            <a:off x="4249150" y="1588518"/>
            <a:ext cx="7581656" cy="3943919"/>
          </a:xfrm>
          <a:prstGeom prst="rect">
            <a:avLst/>
          </a:prstGeom>
        </p:spPr>
      </p:pic>
      <p:sp>
        <p:nvSpPr>
          <p:cNvPr id="3" name="Slide Number Placeholder 2">
            <a:extLst>
              <a:ext uri="{FF2B5EF4-FFF2-40B4-BE49-F238E27FC236}">
                <a16:creationId xmlns:a16="http://schemas.microsoft.com/office/drawing/2014/main" id="{5C0BE4A0-B354-2565-E6F4-816FF90C7284}"/>
              </a:ext>
            </a:extLst>
          </p:cNvPr>
          <p:cNvSpPr>
            <a:spLocks noGrp="1"/>
          </p:cNvSpPr>
          <p:nvPr>
            <p:ph type="sldNum" sz="quarter" idx="12"/>
          </p:nvPr>
        </p:nvSpPr>
        <p:spPr/>
        <p:txBody>
          <a:bodyPr/>
          <a:lstStyle/>
          <a:p>
            <a:fld id="{EB241CD2-1E45-42A3-B213-66A034DF9A3B}" type="slidenum">
              <a:rPr lang="en-GB" smtClean="0"/>
              <a:t>93</a:t>
            </a:fld>
            <a:endParaRPr lang="en-GB" dirty="0"/>
          </a:p>
        </p:txBody>
      </p:sp>
    </p:spTree>
    <p:extLst>
      <p:ext uri="{BB962C8B-B14F-4D97-AF65-F5344CB8AC3E}">
        <p14:creationId xmlns:p14="http://schemas.microsoft.com/office/powerpoint/2010/main" val="1071818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88E9-0A51-7128-8BB7-9270D6768F95}"/>
              </a:ext>
            </a:extLst>
          </p:cNvPr>
          <p:cNvSpPr>
            <a:spLocks noGrp="1"/>
          </p:cNvSpPr>
          <p:nvPr>
            <p:ph type="title"/>
          </p:nvPr>
        </p:nvSpPr>
        <p:spPr/>
        <p:txBody>
          <a:bodyPr/>
          <a:lstStyle/>
          <a:p>
            <a:r>
              <a:rPr lang="en-US"/>
              <a:t>Calculating the IRR by Hand</a:t>
            </a:r>
          </a:p>
        </p:txBody>
      </p:sp>
      <p:sp>
        <p:nvSpPr>
          <p:cNvPr id="3" name="Content Placeholder 2">
            <a:extLst>
              <a:ext uri="{FF2B5EF4-FFF2-40B4-BE49-F238E27FC236}">
                <a16:creationId xmlns:a16="http://schemas.microsoft.com/office/drawing/2014/main" id="{26AC448D-0B1A-0488-8454-6F534BD7DC4F}"/>
              </a:ext>
            </a:extLst>
          </p:cNvPr>
          <p:cNvSpPr>
            <a:spLocks noGrp="1"/>
          </p:cNvSpPr>
          <p:nvPr>
            <p:ph idx="1"/>
          </p:nvPr>
        </p:nvSpPr>
        <p:spPr/>
        <p:txBody>
          <a:bodyPr/>
          <a:lstStyle/>
          <a:p>
            <a:r>
              <a:rPr lang="en-US"/>
              <a:t>Compute IRR by Hand without Excel</a:t>
            </a:r>
          </a:p>
          <a:p>
            <a:endParaRPr lang="en-US"/>
          </a:p>
        </p:txBody>
      </p:sp>
      <p:pic>
        <p:nvPicPr>
          <p:cNvPr id="5" name="Picture 4" descr="Table&#10;&#10;Description automatically generated">
            <a:extLst>
              <a:ext uri="{FF2B5EF4-FFF2-40B4-BE49-F238E27FC236}">
                <a16:creationId xmlns:a16="http://schemas.microsoft.com/office/drawing/2014/main" id="{129A011B-F43D-36F2-0D7F-452275CE3B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51" y="2234545"/>
            <a:ext cx="4348577" cy="3341370"/>
          </a:xfrm>
          <a:prstGeom prst="rect">
            <a:avLst/>
          </a:prstGeom>
        </p:spPr>
      </p:pic>
      <p:sp>
        <p:nvSpPr>
          <p:cNvPr id="6" name="TextBox 5">
            <a:extLst>
              <a:ext uri="{FF2B5EF4-FFF2-40B4-BE49-F238E27FC236}">
                <a16:creationId xmlns:a16="http://schemas.microsoft.com/office/drawing/2014/main" id="{E3385853-9683-3661-143A-86DF41C7F6C5}"/>
              </a:ext>
            </a:extLst>
          </p:cNvPr>
          <p:cNvSpPr txBox="1"/>
          <p:nvPr/>
        </p:nvSpPr>
        <p:spPr>
          <a:xfrm>
            <a:off x="6423805" y="1311215"/>
            <a:ext cx="2906463" cy="923330"/>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Compute IRR for one year – I will check your result with excel</a:t>
            </a:r>
          </a:p>
        </p:txBody>
      </p:sp>
      <p:sp>
        <p:nvSpPr>
          <p:cNvPr id="7" name="TextBox 6">
            <a:extLst>
              <a:ext uri="{FF2B5EF4-FFF2-40B4-BE49-F238E27FC236}">
                <a16:creationId xmlns:a16="http://schemas.microsoft.com/office/drawing/2014/main" id="{BC212FB4-1743-2BE8-B84F-100C1A1DC0E8}"/>
              </a:ext>
            </a:extLst>
          </p:cNvPr>
          <p:cNvSpPr txBox="1"/>
          <p:nvPr/>
        </p:nvSpPr>
        <p:spPr>
          <a:xfrm>
            <a:off x="6423805" y="3146128"/>
            <a:ext cx="2906463" cy="1477328"/>
          </a:xfrm>
          <a:prstGeom prst="rect">
            <a:avLst/>
          </a:prstGeom>
          <a:solidFill>
            <a:srgbClr val="FFFF00"/>
          </a:solidFill>
        </p:spPr>
        <p:txBody>
          <a:bodyPr wrap="square" rtlCol="0">
            <a:spAutoFit/>
          </a:bodyPr>
          <a:lstStyle/>
          <a:p>
            <a:r>
              <a:rPr lang="en-US" dirty="0">
                <a:solidFill>
                  <a:schemeClr val="accent6">
                    <a:lumMod val="65000"/>
                    <a:lumOff val="35000"/>
                  </a:schemeClr>
                </a:solidFill>
                <a:latin typeface="Arial" panose="020B0604020202020204" pitchFamily="34" charset="0"/>
                <a:cs typeface="Arial" panose="020B0604020202020204" pitchFamily="34" charset="0"/>
              </a:rPr>
              <a:t>Compute IRR for construction and three year with your phone – I will check your result with excel</a:t>
            </a:r>
          </a:p>
        </p:txBody>
      </p:sp>
      <p:sp>
        <p:nvSpPr>
          <p:cNvPr id="8" name="Slide Number Placeholder 7">
            <a:extLst>
              <a:ext uri="{FF2B5EF4-FFF2-40B4-BE49-F238E27FC236}">
                <a16:creationId xmlns:a16="http://schemas.microsoft.com/office/drawing/2014/main" id="{68459894-90F3-2CFB-D7EA-FC12058FE312}"/>
              </a:ext>
            </a:extLst>
          </p:cNvPr>
          <p:cNvSpPr>
            <a:spLocks noGrp="1"/>
          </p:cNvSpPr>
          <p:nvPr>
            <p:ph type="sldNum" sz="quarter" idx="12"/>
          </p:nvPr>
        </p:nvSpPr>
        <p:spPr/>
        <p:txBody>
          <a:bodyPr/>
          <a:lstStyle/>
          <a:p>
            <a:fld id="{EB241CD2-1E45-42A3-B213-66A034DF9A3B}" type="slidenum">
              <a:rPr lang="en-GB" smtClean="0"/>
              <a:t>94</a:t>
            </a:fld>
            <a:endParaRPr lang="en-GB" dirty="0"/>
          </a:p>
        </p:txBody>
      </p:sp>
    </p:spTree>
    <p:extLst>
      <p:ext uri="{BB962C8B-B14F-4D97-AF65-F5344CB8AC3E}">
        <p14:creationId xmlns:p14="http://schemas.microsoft.com/office/powerpoint/2010/main" val="12082611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4D40-5FE3-20EC-3F66-CE0EAAD0BD37}"/>
              </a:ext>
            </a:extLst>
          </p:cNvPr>
          <p:cNvSpPr>
            <a:spLocks noGrp="1"/>
          </p:cNvSpPr>
          <p:nvPr>
            <p:ph type="title"/>
          </p:nvPr>
        </p:nvSpPr>
        <p:spPr/>
        <p:txBody>
          <a:bodyPr>
            <a:normAutofit fontScale="90000"/>
          </a:bodyPr>
          <a:lstStyle/>
          <a:p>
            <a:r>
              <a:rPr lang="en-US"/>
              <a:t>IRR from Investing in a Stock and Yahoo Finance Adjusted Stock Price</a:t>
            </a:r>
          </a:p>
        </p:txBody>
      </p:sp>
      <p:sp>
        <p:nvSpPr>
          <p:cNvPr id="5" name="Content Placeholder 4">
            <a:extLst>
              <a:ext uri="{FF2B5EF4-FFF2-40B4-BE49-F238E27FC236}">
                <a16:creationId xmlns:a16="http://schemas.microsoft.com/office/drawing/2014/main" id="{0068A9D0-9799-093A-6611-236B4A29C6D2}"/>
              </a:ext>
            </a:extLst>
          </p:cNvPr>
          <p:cNvSpPr>
            <a:spLocks noGrp="1"/>
          </p:cNvSpPr>
          <p:nvPr>
            <p:ph idx="1"/>
          </p:nvPr>
        </p:nvSpPr>
        <p:spPr/>
        <p:txBody>
          <a:bodyPr>
            <a:normAutofit/>
          </a:bodyPr>
          <a:lstStyle/>
          <a:p>
            <a:r>
              <a:rPr lang="en-US"/>
              <a:t>People who want to get rich, care about one thing. That is, how fast will your money grow and can it keep growing over a long period</a:t>
            </a:r>
          </a:p>
        </p:txBody>
      </p:sp>
      <p:pic>
        <p:nvPicPr>
          <p:cNvPr id="8" name="Picture 7">
            <a:extLst>
              <a:ext uri="{FF2B5EF4-FFF2-40B4-BE49-F238E27FC236}">
                <a16:creationId xmlns:a16="http://schemas.microsoft.com/office/drawing/2014/main" id="{40BF41B5-5C76-5586-A84C-3C198BAF246C}"/>
              </a:ext>
            </a:extLst>
          </p:cNvPr>
          <p:cNvPicPr>
            <a:picLocks noChangeAspect="1"/>
          </p:cNvPicPr>
          <p:nvPr/>
        </p:nvPicPr>
        <p:blipFill>
          <a:blip r:embed="rId2"/>
          <a:stretch>
            <a:fillRect/>
          </a:stretch>
        </p:blipFill>
        <p:spPr>
          <a:xfrm>
            <a:off x="3543300" y="2217528"/>
            <a:ext cx="5749375" cy="3508022"/>
          </a:xfrm>
          <a:prstGeom prst="rect">
            <a:avLst/>
          </a:prstGeom>
        </p:spPr>
      </p:pic>
      <p:sp>
        <p:nvSpPr>
          <p:cNvPr id="3" name="Slide Number Placeholder 2">
            <a:extLst>
              <a:ext uri="{FF2B5EF4-FFF2-40B4-BE49-F238E27FC236}">
                <a16:creationId xmlns:a16="http://schemas.microsoft.com/office/drawing/2014/main" id="{33C5662B-21C0-AA7A-0507-A601B5EF0A95}"/>
              </a:ext>
            </a:extLst>
          </p:cNvPr>
          <p:cNvSpPr>
            <a:spLocks noGrp="1"/>
          </p:cNvSpPr>
          <p:nvPr>
            <p:ph type="sldNum" sz="quarter" idx="12"/>
          </p:nvPr>
        </p:nvSpPr>
        <p:spPr/>
        <p:txBody>
          <a:bodyPr/>
          <a:lstStyle/>
          <a:p>
            <a:fld id="{EB241CD2-1E45-42A3-B213-66A034DF9A3B}" type="slidenum">
              <a:rPr lang="en-GB" smtClean="0"/>
              <a:t>95</a:t>
            </a:fld>
            <a:endParaRPr lang="en-GB" dirty="0"/>
          </a:p>
        </p:txBody>
      </p:sp>
    </p:spTree>
    <p:extLst>
      <p:ext uri="{BB962C8B-B14F-4D97-AF65-F5344CB8AC3E}">
        <p14:creationId xmlns:p14="http://schemas.microsoft.com/office/powerpoint/2010/main" val="4384491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6EAD-430D-3EBB-8548-7758E1501EC1}"/>
              </a:ext>
            </a:extLst>
          </p:cNvPr>
          <p:cNvSpPr>
            <a:spLocks noGrp="1"/>
          </p:cNvSpPr>
          <p:nvPr>
            <p:ph type="title"/>
          </p:nvPr>
        </p:nvSpPr>
        <p:spPr/>
        <p:txBody>
          <a:bodyPr>
            <a:normAutofit fontScale="90000"/>
          </a:bodyPr>
          <a:lstStyle/>
          <a:p>
            <a:r>
              <a:rPr lang="en-US"/>
              <a:t>Compute IRR for Stocks and Prove the IRR is the Growth Rate</a:t>
            </a:r>
          </a:p>
        </p:txBody>
      </p:sp>
      <p:sp>
        <p:nvSpPr>
          <p:cNvPr id="3" name="Content Placeholder 2">
            <a:extLst>
              <a:ext uri="{FF2B5EF4-FFF2-40B4-BE49-F238E27FC236}">
                <a16:creationId xmlns:a16="http://schemas.microsoft.com/office/drawing/2014/main" id="{322163BF-3242-36CB-4B08-01A3EA8BF3ED}"/>
              </a:ext>
            </a:extLst>
          </p:cNvPr>
          <p:cNvSpPr>
            <a:spLocks noGrp="1"/>
          </p:cNvSpPr>
          <p:nvPr>
            <p:ph idx="1"/>
          </p:nvPr>
        </p:nvSpPr>
        <p:spPr/>
        <p:txBody>
          <a:bodyPr/>
          <a:lstStyle/>
          <a:p>
            <a:r>
              <a:rPr lang="en-US"/>
              <a:t>Understand why investors care so much about IRR</a:t>
            </a:r>
          </a:p>
          <a:p>
            <a:r>
              <a:rPr lang="en-US"/>
              <a:t>IRR on Stocks using S&amp;P 500</a:t>
            </a:r>
          </a:p>
          <a:p>
            <a:endParaRPr lang="en-US"/>
          </a:p>
          <a:p>
            <a:endParaRPr lang="en-US"/>
          </a:p>
        </p:txBody>
      </p:sp>
      <p:pic>
        <p:nvPicPr>
          <p:cNvPr id="5" name="Picture 4">
            <a:extLst>
              <a:ext uri="{FF2B5EF4-FFF2-40B4-BE49-F238E27FC236}">
                <a16:creationId xmlns:a16="http://schemas.microsoft.com/office/drawing/2014/main" id="{71B0E6A1-1FDB-1BB7-735B-2924CAC99169}"/>
              </a:ext>
            </a:extLst>
          </p:cNvPr>
          <p:cNvPicPr>
            <a:picLocks noChangeAspect="1"/>
          </p:cNvPicPr>
          <p:nvPr/>
        </p:nvPicPr>
        <p:blipFill>
          <a:blip r:embed="rId2"/>
          <a:stretch>
            <a:fillRect/>
          </a:stretch>
        </p:blipFill>
        <p:spPr>
          <a:xfrm>
            <a:off x="1651527" y="2421069"/>
            <a:ext cx="8593228" cy="3227256"/>
          </a:xfrm>
          <a:prstGeom prst="rect">
            <a:avLst/>
          </a:prstGeom>
        </p:spPr>
      </p:pic>
      <p:sp>
        <p:nvSpPr>
          <p:cNvPr id="4" name="Slide Number Placeholder 3">
            <a:extLst>
              <a:ext uri="{FF2B5EF4-FFF2-40B4-BE49-F238E27FC236}">
                <a16:creationId xmlns:a16="http://schemas.microsoft.com/office/drawing/2014/main" id="{5589C7FA-7892-60D3-94A5-0CD0E2D08DDB}"/>
              </a:ext>
            </a:extLst>
          </p:cNvPr>
          <p:cNvSpPr>
            <a:spLocks noGrp="1"/>
          </p:cNvSpPr>
          <p:nvPr>
            <p:ph type="sldNum" sz="quarter" idx="12"/>
          </p:nvPr>
        </p:nvSpPr>
        <p:spPr/>
        <p:txBody>
          <a:bodyPr/>
          <a:lstStyle/>
          <a:p>
            <a:fld id="{EB241CD2-1E45-42A3-B213-66A034DF9A3B}" type="slidenum">
              <a:rPr lang="en-GB" smtClean="0"/>
              <a:t>96</a:t>
            </a:fld>
            <a:endParaRPr lang="en-GB" dirty="0"/>
          </a:p>
        </p:txBody>
      </p:sp>
    </p:spTree>
    <p:extLst>
      <p:ext uri="{BB962C8B-B14F-4D97-AF65-F5344CB8AC3E}">
        <p14:creationId xmlns:p14="http://schemas.microsoft.com/office/powerpoint/2010/main" val="6073174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a:xfrm>
            <a:off x="266700" y="428626"/>
            <a:ext cx="10141656" cy="654049"/>
          </a:xfrm>
        </p:spPr>
        <p:txBody>
          <a:bodyPr>
            <a:normAutofit fontScale="90000"/>
          </a:bodyPr>
          <a:lstStyle/>
          <a:p>
            <a:r>
              <a:rPr lang="en-US" dirty="0"/>
              <a:t>Exercise: Computing the IRR and Growth for Amazon; Understanding the Effect of Small IRR Differences over Long Periods of Time</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5880269" y="1158875"/>
            <a:ext cx="5493999" cy="4692650"/>
          </a:xfrm>
          <a:prstGeom prst="rect">
            <a:avLst/>
          </a:prstGeom>
        </p:spPr>
      </p:pic>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4294967295"/>
          </p:nvPr>
        </p:nvSpPr>
        <p:spPr>
          <a:xfrm>
            <a:off x="317853" y="1724025"/>
            <a:ext cx="5019675" cy="3055938"/>
          </a:xfrm>
        </p:spPr>
        <p:txBody>
          <a:bodyPr>
            <a:normAutofit lnSpcReduction="10000"/>
          </a:bodyPr>
          <a:lstStyle/>
          <a:p>
            <a:pPr algn="l"/>
            <a:r>
              <a:rPr lang="en-US" dirty="0"/>
              <a:t>Open File on Stock Prices and Economic Indicators from the Drop Box</a:t>
            </a:r>
          </a:p>
          <a:p>
            <a:pPr algn="l"/>
            <a:r>
              <a:rPr lang="en-US" dirty="0"/>
              <a:t>Compute the IRR with dates using XIRR and assuming dividends are re-invested</a:t>
            </a:r>
          </a:p>
          <a:p>
            <a:pPr algn="l"/>
            <a:r>
              <a:rPr lang="en-US" dirty="0"/>
              <a:t>Compute the daily compound growth rate  as g = (End/Start)^(1/Days) – 1 and then annualize using (1+Daily Growth)^365-1</a:t>
            </a:r>
          </a:p>
          <a:p>
            <a:pPr algn="l"/>
            <a:r>
              <a:rPr lang="en-US" dirty="0"/>
              <a:t>This demonstrates that XIRR is based on a daily rate</a:t>
            </a:r>
          </a:p>
          <a:p>
            <a:pPr algn="l"/>
            <a:endParaRPr lang="en-US" dirty="0"/>
          </a:p>
        </p:txBody>
      </p:sp>
      <p:sp>
        <p:nvSpPr>
          <p:cNvPr id="4" name="Slide Number Placeholder 3">
            <a:extLst>
              <a:ext uri="{FF2B5EF4-FFF2-40B4-BE49-F238E27FC236}">
                <a16:creationId xmlns:a16="http://schemas.microsoft.com/office/drawing/2014/main" id="{F7C7521F-638B-9EAD-4717-AFD5F487999A}"/>
              </a:ext>
            </a:extLst>
          </p:cNvPr>
          <p:cNvSpPr>
            <a:spLocks noGrp="1"/>
          </p:cNvSpPr>
          <p:nvPr>
            <p:ph type="sldNum" sz="quarter" idx="12"/>
          </p:nvPr>
        </p:nvSpPr>
        <p:spPr/>
        <p:txBody>
          <a:bodyPr/>
          <a:lstStyle/>
          <a:p>
            <a:fld id="{EB241CD2-1E45-42A3-B213-66A034DF9A3B}" type="slidenum">
              <a:rPr lang="en-GB" smtClean="0"/>
              <a:t>97</a:t>
            </a:fld>
            <a:endParaRPr lang="en-GB" dirty="0"/>
          </a:p>
        </p:txBody>
      </p:sp>
    </p:spTree>
    <p:extLst>
      <p:ext uri="{BB962C8B-B14F-4D97-AF65-F5344CB8AC3E}">
        <p14:creationId xmlns:p14="http://schemas.microsoft.com/office/powerpoint/2010/main" val="27435316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2AD0-EF09-7534-C6FF-78AFFDB41199}"/>
              </a:ext>
            </a:extLst>
          </p:cNvPr>
          <p:cNvSpPr>
            <a:spLocks noGrp="1"/>
          </p:cNvSpPr>
          <p:nvPr>
            <p:ph type="title"/>
          </p:nvPr>
        </p:nvSpPr>
        <p:spPr/>
        <p:txBody>
          <a:bodyPr>
            <a:normAutofit fontScale="90000"/>
          </a:bodyPr>
          <a:lstStyle/>
          <a:p>
            <a:r>
              <a:rPr lang="en-US"/>
              <a:t>IRR as Growth Rate in Cash Flow in a Project Finance Model</a:t>
            </a:r>
          </a:p>
        </p:txBody>
      </p:sp>
      <p:sp>
        <p:nvSpPr>
          <p:cNvPr id="3" name="Content Placeholder 2">
            <a:extLst>
              <a:ext uri="{FF2B5EF4-FFF2-40B4-BE49-F238E27FC236}">
                <a16:creationId xmlns:a16="http://schemas.microsoft.com/office/drawing/2014/main" id="{AE8DF491-5CBA-BC1D-024A-15CE2005F500}"/>
              </a:ext>
            </a:extLst>
          </p:cNvPr>
          <p:cNvSpPr>
            <a:spLocks noGrp="1"/>
          </p:cNvSpPr>
          <p:nvPr>
            <p:ph idx="1"/>
          </p:nvPr>
        </p:nvSpPr>
        <p:spPr/>
        <p:txBody>
          <a:bodyPr/>
          <a:lstStyle/>
          <a:p>
            <a:r>
              <a:rPr lang="en-US"/>
              <a:t>Hypothetical Investment Account</a:t>
            </a:r>
          </a:p>
          <a:p>
            <a:endParaRPr lang="en-US"/>
          </a:p>
        </p:txBody>
      </p:sp>
      <p:pic>
        <p:nvPicPr>
          <p:cNvPr id="6" name="Picture 5">
            <a:extLst>
              <a:ext uri="{FF2B5EF4-FFF2-40B4-BE49-F238E27FC236}">
                <a16:creationId xmlns:a16="http://schemas.microsoft.com/office/drawing/2014/main" id="{EA2BAD24-4A97-370A-4F1B-F15D7646A9D6}"/>
              </a:ext>
            </a:extLst>
          </p:cNvPr>
          <p:cNvPicPr>
            <a:picLocks noChangeAspect="1"/>
          </p:cNvPicPr>
          <p:nvPr/>
        </p:nvPicPr>
        <p:blipFill>
          <a:blip r:embed="rId2"/>
          <a:stretch>
            <a:fillRect/>
          </a:stretch>
        </p:blipFill>
        <p:spPr>
          <a:xfrm>
            <a:off x="669634" y="2268080"/>
            <a:ext cx="10825681" cy="3089112"/>
          </a:xfrm>
          <a:prstGeom prst="rect">
            <a:avLst/>
          </a:prstGeom>
        </p:spPr>
      </p:pic>
      <p:sp>
        <p:nvSpPr>
          <p:cNvPr id="5" name="Slide Number Placeholder 4">
            <a:extLst>
              <a:ext uri="{FF2B5EF4-FFF2-40B4-BE49-F238E27FC236}">
                <a16:creationId xmlns:a16="http://schemas.microsoft.com/office/drawing/2014/main" id="{8BF2B7BC-EFA5-2617-B4E6-8E926FEAAC32}"/>
              </a:ext>
            </a:extLst>
          </p:cNvPr>
          <p:cNvSpPr>
            <a:spLocks noGrp="1"/>
          </p:cNvSpPr>
          <p:nvPr>
            <p:ph type="sldNum" sz="quarter" idx="12"/>
          </p:nvPr>
        </p:nvSpPr>
        <p:spPr/>
        <p:txBody>
          <a:bodyPr/>
          <a:lstStyle/>
          <a:p>
            <a:fld id="{EB241CD2-1E45-42A3-B213-66A034DF9A3B}" type="slidenum">
              <a:rPr lang="en-GB" smtClean="0"/>
              <a:t>98</a:t>
            </a:fld>
            <a:endParaRPr lang="en-GB" dirty="0"/>
          </a:p>
        </p:txBody>
      </p:sp>
    </p:spTree>
    <p:extLst>
      <p:ext uri="{BB962C8B-B14F-4D97-AF65-F5344CB8AC3E}">
        <p14:creationId xmlns:p14="http://schemas.microsoft.com/office/powerpoint/2010/main" val="1132384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normAutofit/>
          </a:bodyPr>
          <a:lstStyle/>
          <a:p>
            <a:r>
              <a:rPr lang="en-US"/>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a:t>In practice there is no CAPM and certainly no un-levering and re-levering of Beta (see the discussion at the end).  </a:t>
            </a:r>
          </a:p>
          <a:p>
            <a:pPr algn="l"/>
            <a:r>
              <a:rPr lang="en-US"/>
              <a:t>In practice, equity IRR is used rather than project IRR as a target (this makes sense in theory as project finance implicitly adjusts for risk</a:t>
            </a:r>
          </a:p>
          <a:p>
            <a:pPr algn="l"/>
            <a:r>
              <a:rPr lang="en-US"/>
              <a:t>In practice,  and there are general standards for target IRR on buying and selling of projects. These standards have change over time. Pre-Covid for projects in Europe with a few years of history, equity IRR targets were as low as 4%.</a:t>
            </a:r>
          </a:p>
          <a:p>
            <a:pPr algn="l"/>
            <a:endParaRPr lang="en-US"/>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918340" y="3576842"/>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6958148" y="3802925"/>
            <a:ext cx="3276878" cy="1131079"/>
          </a:xfrm>
          <a:prstGeom prst="rect">
            <a:avLst/>
          </a:prstGeom>
          <a:solidFill>
            <a:srgbClr val="FFFF00"/>
          </a:solidFill>
        </p:spPr>
        <p:txBody>
          <a:bodyPr wrap="square" rtlCol="0">
            <a:spAutoFit/>
          </a:bodyPr>
          <a:lstStyle/>
          <a:p>
            <a:r>
              <a:rPr lang="en-US" sz="1350"/>
              <a:t>I have been told stories of insurance company executives and pension plan managers going around Europe holding suitcases of cash to buy solar and wind projects with operating history.</a:t>
            </a:r>
          </a:p>
        </p:txBody>
      </p:sp>
      <p:sp>
        <p:nvSpPr>
          <p:cNvPr id="5" name="Slide Number Placeholder 4">
            <a:extLst>
              <a:ext uri="{FF2B5EF4-FFF2-40B4-BE49-F238E27FC236}">
                <a16:creationId xmlns:a16="http://schemas.microsoft.com/office/drawing/2014/main" id="{D5555E86-0449-C7C4-0682-9BE0CF60C737}"/>
              </a:ext>
            </a:extLst>
          </p:cNvPr>
          <p:cNvSpPr>
            <a:spLocks noGrp="1"/>
          </p:cNvSpPr>
          <p:nvPr>
            <p:ph type="sldNum" sz="quarter" idx="12"/>
          </p:nvPr>
        </p:nvSpPr>
        <p:spPr/>
        <p:txBody>
          <a:bodyPr/>
          <a:lstStyle/>
          <a:p>
            <a:fld id="{EB241CD2-1E45-42A3-B213-66A034DF9A3B}" type="slidenum">
              <a:rPr lang="en-GB" smtClean="0"/>
              <a:t>99</a:t>
            </a:fld>
            <a:endParaRPr lang="en-GB" dirty="0"/>
          </a:p>
        </p:txBody>
      </p:sp>
    </p:spTree>
    <p:extLst>
      <p:ext uri="{BB962C8B-B14F-4D97-AF65-F5344CB8AC3E}">
        <p14:creationId xmlns:p14="http://schemas.microsoft.com/office/powerpoint/2010/main" val="3687310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2C2E2B10CF94468480BACF496908E0" ma:contentTypeVersion="13" ma:contentTypeDescription="Create a new document." ma:contentTypeScope="" ma:versionID="18914f2fa9e2f548665f32c5a4de79ef">
  <xsd:schema xmlns:xsd="http://www.w3.org/2001/XMLSchema" xmlns:xs="http://www.w3.org/2001/XMLSchema" xmlns:p="http://schemas.microsoft.com/office/2006/metadata/properties" xmlns:ns2="6192822a-c85a-4fd8-902b-47168ba51a1b" xmlns:ns3="6ea4884f-dd23-4a9e-9674-e0962577458b" targetNamespace="http://schemas.microsoft.com/office/2006/metadata/properties" ma:root="true" ma:fieldsID="91c33ad5cdb163c7460cb486d03121cd" ns2:_="" ns3:_="">
    <xsd:import namespace="6192822a-c85a-4fd8-902b-47168ba51a1b"/>
    <xsd:import namespace="6ea4884f-dd23-4a9e-9674-e096257745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2822a-c85a-4fd8-902b-47168ba51a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32ff089-c713-41da-a7f8-7725fa36ebb8" ma:termSetId="09814cd3-568e-fe90-9814-8d621ff8fb84" ma:anchorId="fba54fb3-c3e1-fe81-a776-ca4b69148c4d" ma:open="true" ma:isKeyword="false">
      <xsd:complexType>
        <xsd:sequence>
          <xsd:element ref="pc:Terms" minOccurs="0" maxOccurs="1"/>
        </xsd:sequence>
      </xsd:complex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a4884f-dd23-4a9e-9674-e0962577458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97a576b-233c-4f6a-bc99-79689ae6a87f}" ma:internalName="TaxCatchAll" ma:showField="CatchAllData" ma:web="6ea4884f-dd23-4a9e-9674-e096257745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ea4884f-dd23-4a9e-9674-e0962577458b" xsi:nil="true"/>
    <lcf76f155ced4ddcb4097134ff3c332f xmlns="6192822a-c85a-4fd8-902b-47168ba51a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12640A-A610-4889-909B-349FC94A00D1}">
  <ds:schemaRefs>
    <ds:schemaRef ds:uri="http://schemas.microsoft.com/sharepoint/v3/contenttype/forms"/>
  </ds:schemaRefs>
</ds:datastoreItem>
</file>

<file path=customXml/itemProps2.xml><?xml version="1.0" encoding="utf-8"?>
<ds:datastoreItem xmlns:ds="http://schemas.openxmlformats.org/officeDocument/2006/customXml" ds:itemID="{72720DE7-00F3-4A88-8D4D-158078DF35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2822a-c85a-4fd8-902b-47168ba51a1b"/>
    <ds:schemaRef ds:uri="6ea4884f-dd23-4a9e-9674-e096257745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846560-7417-4620-9430-258701E19CF2}">
  <ds:schemaRefs>
    <ds:schemaRef ds:uri="http://schemas.microsoft.com/office/2006/metadata/properties"/>
    <ds:schemaRef ds:uri="http://schemas.microsoft.com/office/infopath/2007/PartnerControls"/>
    <ds:schemaRef ds:uri="6ea4884f-dd23-4a9e-9674-e0962577458b"/>
    <ds:schemaRef ds:uri="6192822a-c85a-4fd8-902b-47168ba51a1b"/>
  </ds:schemaRefs>
</ds:datastoreItem>
</file>

<file path=docProps/app.xml><?xml version="1.0" encoding="utf-8"?>
<Properties xmlns="http://schemas.openxmlformats.org/officeDocument/2006/extended-properties" xmlns:vt="http://schemas.openxmlformats.org/officeDocument/2006/docPropsVTypes">
  <Template>Learning Template 2025</Template>
  <TotalTime>628</TotalTime>
  <Words>20272</Words>
  <Application>Microsoft Office PowerPoint</Application>
  <PresentationFormat>Widescreen</PresentationFormat>
  <Paragraphs>1878</Paragraphs>
  <Slides>241</Slides>
  <Notes>9</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241</vt:i4>
      </vt:variant>
    </vt:vector>
  </HeadingPairs>
  <TitlesOfParts>
    <vt:vector size="259" baseType="lpstr">
      <vt:lpstr>SimSun</vt:lpstr>
      <vt:lpstr>Arial</vt:lpstr>
      <vt:lpstr>Arial Narrow</vt:lpstr>
      <vt:lpstr>Book Antiqua</vt:lpstr>
      <vt:lpstr>Calibri</vt:lpstr>
      <vt:lpstr>Cambria</vt:lpstr>
      <vt:lpstr>Cambria Math</vt:lpstr>
      <vt:lpstr>Courier New</vt:lpstr>
      <vt:lpstr>Franklin Gothic Demi</vt:lpstr>
      <vt:lpstr>Rockwell</vt:lpstr>
      <vt:lpstr>Times New Roman</vt:lpstr>
      <vt:lpstr>Trebuchet MS</vt:lpstr>
      <vt:lpstr>Wingdings</vt:lpstr>
      <vt:lpstr>Wingdings 2</vt:lpstr>
      <vt:lpstr>Wingdings 3</vt:lpstr>
      <vt:lpstr>Office Theme</vt:lpstr>
      <vt:lpstr>Document</vt:lpstr>
      <vt:lpstr>Bitmap Image</vt:lpstr>
      <vt:lpstr>Lot 2, Module 1: Foundations of Project Finance</vt:lpstr>
      <vt:lpstr>Preliminary Questions</vt:lpstr>
      <vt:lpstr>Preliminary Questions</vt:lpstr>
      <vt:lpstr>Preliminary Question</vt:lpstr>
      <vt:lpstr>Preliminary Question</vt:lpstr>
      <vt:lpstr>Outline</vt:lpstr>
      <vt:lpstr>Learning Objectives - 1</vt:lpstr>
      <vt:lpstr>Practical Activities</vt:lpstr>
      <vt:lpstr>Value of Your Time</vt:lpstr>
      <vt:lpstr>Part 1: The Foundations, Objectives and Pillars of Project Finance</vt:lpstr>
      <vt:lpstr>We Will Keep Coming Back to Some Key Objectives of Project Finance</vt:lpstr>
      <vt:lpstr>Project Finance Importance in Economy and Society</vt:lpstr>
      <vt:lpstr>Project Finance versus Government Ownership or Versus Corporate Finance </vt:lpstr>
      <vt:lpstr>Project Finance Analysis Other than Four Pillars</vt:lpstr>
      <vt:lpstr>Part 1: What is Finance and  What is an Investment</vt:lpstr>
      <vt:lpstr>What is an Investment</vt:lpstr>
      <vt:lpstr>What is Return on an Investment and What is Cost of Capital</vt:lpstr>
      <vt:lpstr>Any Investment has at Minimum Three Things and a Rate of Return</vt:lpstr>
      <vt:lpstr>What is not and Investment with a Return to Evaluate Costs and Benefits</vt:lpstr>
      <vt:lpstr>Solar History: 2000’s and Feed-in Tariffs - German Solar Feed-In Tariffs and Managing Risk</vt:lpstr>
      <vt:lpstr>Pillar 1 of Project Finance Capital  Intensity and Importance of Cost  of Capital being Close to Rate of Return</vt:lpstr>
      <vt:lpstr>Not as Sexy as a New Version of TikTok, but Very Important to Society</vt:lpstr>
      <vt:lpstr>Effect of Capital Intensity and Cost of Capital on Prices People Pay for Essential Services</vt:lpstr>
      <vt:lpstr>Definition and Importance of Capital-Intensive Investment</vt:lpstr>
      <vt:lpstr>Why is Capital Intensity an Important Concept for Our Project Finance Course</vt:lpstr>
      <vt:lpstr>Capital Intensity – Refinery versus Roof-top Solar and Importance of Financing</vt:lpstr>
      <vt:lpstr>Capital Intensity – Hydro versus Natural Gas</vt:lpstr>
      <vt:lpstr>Capital Intensity – Energy Efficient House and Food Store</vt:lpstr>
      <vt:lpstr>Which is more Capital-Intensive Electric or Internal Combustion</vt:lpstr>
      <vt:lpstr>Capital Intensity Definitions and Returns</vt:lpstr>
      <vt:lpstr>Capital Intensity and Life and Operating Expense</vt:lpstr>
      <vt:lpstr>Capital Intensity Graph and Effect of Changes in Overall Return</vt:lpstr>
      <vt:lpstr>Effects of Financing on Bid Price – Capital Intensive</vt:lpstr>
      <vt:lpstr>The Night Before and Pillar 1</vt:lpstr>
      <vt:lpstr>Pillar 2:   Classic Definition of Project  Finance as Debt, Project Finance  Terms and Risk Verification</vt:lpstr>
      <vt:lpstr>Definition of Project Finance and Concepts</vt:lpstr>
      <vt:lpstr>Project Finance Definition in HBS Cases</vt:lpstr>
      <vt:lpstr>Terms in Finnerty Definition</vt:lpstr>
      <vt:lpstr>More Definitions</vt:lpstr>
      <vt:lpstr>More Terms from the Project Finance Definitions</vt:lpstr>
      <vt:lpstr>More Terms from the Project Finance Definitions</vt:lpstr>
      <vt:lpstr>Problems with the Project Finance Definition: Aspects of Project Finance Other than Debt Ignored</vt:lpstr>
      <vt:lpstr>Which is a Better Way to Assess the Value of an Investment – Two Presentations to the Board</vt:lpstr>
      <vt:lpstr>In Project Finance, Risk is Managed to Achieve BBB- (Baa3)</vt:lpstr>
      <vt:lpstr>Risk Measured by Bank from Cash Flow Forecast DSCR with High and Low Risk</vt:lpstr>
      <vt:lpstr>Why is Non-Recourse and No Parent Support so Important In Essence of Project Finance</vt:lpstr>
      <vt:lpstr>The Real Import of Nonrecourse</vt:lpstr>
      <vt:lpstr>Language of Term Sheet Illustrating Parent Support</vt:lpstr>
      <vt:lpstr>The Essence of the Verification Pillar of Project Finance</vt:lpstr>
      <vt:lpstr>Simple Example of Credit Analysis in Corporate Finance and Project Finance</vt:lpstr>
      <vt:lpstr>Risk Analysis in Project Finance Models</vt:lpstr>
      <vt:lpstr>Pillar 3:  Contract Structures to Encourage Efficiency and Key Parties in a  Project Finance</vt:lpstr>
      <vt:lpstr>Contract Pillar</vt:lpstr>
      <vt:lpstr>Pillar 3 of Project Finance – Private Companies with Contracts to Encourage Efficiency</vt:lpstr>
      <vt:lpstr>Contracts with Incentives and the History of Project Finance</vt:lpstr>
      <vt:lpstr>Subjects for Key Parties, Contracts, Lenders and Equity Investors</vt:lpstr>
      <vt:lpstr>Economic Theory of Contracts</vt:lpstr>
      <vt:lpstr>Explaining Project Finance with Diagrams to Demonstrate Contracts and Risks</vt:lpstr>
      <vt:lpstr>Start with Revenues and Risks from Revenues – General Categories from Revenue Generation</vt:lpstr>
      <vt:lpstr>Philosophy of Pillar 3 - Imposing Controllable Risks in Contracts</vt:lpstr>
      <vt:lpstr>Not Just a Diagram – Illustrate Risks</vt:lpstr>
      <vt:lpstr>What are Problems with this Diagram from HBS</vt:lpstr>
      <vt:lpstr>What is Good and Bad about this Diagram</vt:lpstr>
      <vt:lpstr>Detailed Project Contracts</vt:lpstr>
      <vt:lpstr>Project Participant Overview – Fix this Diagram and Use Diagram to Demonstrate Risks</vt:lpstr>
      <vt:lpstr>More Comprehensive Diagram of Project Finance and Parties</vt:lpstr>
      <vt:lpstr>Diagram from Financial Model</vt:lpstr>
      <vt:lpstr>PPP Project Example – Versus Corporate Finance or Government Ownership</vt:lpstr>
      <vt:lpstr>Pillar 4: Consideration of Items in  Project that Are Not Measured by  Private Investor Return or Risk Assessment by Lender</vt:lpstr>
      <vt:lpstr>Example of Investments – Christopher Columbus</vt:lpstr>
      <vt:lpstr>Example of Investment - NVIDA</vt:lpstr>
      <vt:lpstr>Example of Investment Externalities – Leaf Blower</vt:lpstr>
      <vt:lpstr>Calculation of EIRR</vt:lpstr>
      <vt:lpstr>Part 2: The Key Parties in Project Finance and Financial Ratios</vt:lpstr>
      <vt:lpstr>Outline</vt:lpstr>
      <vt:lpstr>Ras Laffan and Petrozuata  Structure, IRR, DSCR</vt:lpstr>
      <vt:lpstr>Ras Laffan in Qatar  - 1996 COD</vt:lpstr>
      <vt:lpstr>Issues to Discuss – Ras Laffan</vt:lpstr>
      <vt:lpstr>Illustration of Gas Lake Under the Gulf</vt:lpstr>
      <vt:lpstr>Country of Qatar Background before and After Project</vt:lpstr>
      <vt:lpstr>Example: Ras Laffan Liquified Gas Company (Ras Gas) – Two Trains</vt:lpstr>
      <vt:lpstr>Ras Laffan Liquified Gas Company</vt:lpstr>
      <vt:lpstr>Use Snipping Tool to Fill in Items from Pre-Sale Report</vt:lpstr>
      <vt:lpstr>Financing Terms and Risks</vt:lpstr>
      <vt:lpstr>Exercise: Draw a Diagram of the Ras Laffan Project</vt:lpstr>
      <vt:lpstr>Ras Laffan Diagram</vt:lpstr>
      <vt:lpstr>Open the Financial Model</vt:lpstr>
      <vt:lpstr>Financial Model – Assumptions from Financing Documents</vt:lpstr>
      <vt:lpstr>Financial Model with Actual Gas/Oil Price</vt:lpstr>
      <vt:lpstr>Parties to Transaction and Two Statistics in Project Finance:  IRR and DSCR  </vt:lpstr>
      <vt:lpstr>Equity Valuation in Project for Investors  Finance – The IRR</vt:lpstr>
      <vt:lpstr>Project IRR, Debt IRR and Equity IRR Interpretation</vt:lpstr>
      <vt:lpstr>IRR had Taken over the World – Calling it BS is Absurd</vt:lpstr>
      <vt:lpstr>Calculating the IRR by Hand</vt:lpstr>
      <vt:lpstr>IRR from Investing in a Stock and Yahoo Finance Adjusted Stock Price</vt:lpstr>
      <vt:lpstr>Compute IRR for Stocks and Prove the IRR is the Growth Rate</vt:lpstr>
      <vt:lpstr>Exercise: Computing the IRR and Growth for Amazon; Understanding the Effect of Small IRR Differences over Long Periods of Time</vt:lpstr>
      <vt:lpstr>IRR as Growth Rate in Cash Flow in a Project Finance Model</vt:lpstr>
      <vt:lpstr>Real World Minimum Acceptable Target IRR</vt:lpstr>
      <vt:lpstr>Lender in Project Finance and  Assessment of Risk – The DSCR</vt:lpstr>
      <vt:lpstr>What Makes it Possible to Lend Long-term to Single Assets</vt:lpstr>
      <vt:lpstr>Technical DSCR Definitions</vt:lpstr>
      <vt:lpstr>Start with Risk Question</vt:lpstr>
      <vt:lpstr>New York Meeting, Google Maps and Assessing the Risk of Being Late</vt:lpstr>
      <vt:lpstr>Which is More Important – DSCR or Debt to Capital</vt:lpstr>
      <vt:lpstr>Cash Flow Available for Debt Service (CFADS); It is what the Definition Says it is</vt:lpstr>
      <vt:lpstr>You Can Go the Other Way to Find the DSCR</vt:lpstr>
      <vt:lpstr>Equity IRR, Debt Financing Theory and Project Finance</vt:lpstr>
      <vt:lpstr>Project Finance, Dividends and the Key Graph for Debt Structure</vt:lpstr>
      <vt:lpstr>Review</vt:lpstr>
      <vt:lpstr>HBS Case Study</vt:lpstr>
      <vt:lpstr>Diagram of Facilities</vt:lpstr>
      <vt:lpstr>Petroleos de Venezuela (PDVsa) Perspective</vt:lpstr>
      <vt:lpstr>Key Exhibits to in Case Study</vt:lpstr>
      <vt:lpstr>Cash Collection in Petrozuata</vt:lpstr>
      <vt:lpstr>Petrozuata Revised Diagram</vt:lpstr>
      <vt:lpstr>Cost of Capital</vt:lpstr>
      <vt:lpstr>Financing Process – A big success</vt:lpstr>
      <vt:lpstr>Post Construction – What to Compute</vt:lpstr>
      <vt:lpstr>Petrozuata Won the Academy Award of Project Finance</vt:lpstr>
      <vt:lpstr>Article on Project</vt:lpstr>
      <vt:lpstr>Teaching Note</vt:lpstr>
      <vt:lpstr>Real World Minimum Acceptable Target IRR</vt:lpstr>
      <vt:lpstr>Fitch Downgrade in 2006</vt:lpstr>
      <vt:lpstr>Why did the project fail</vt:lpstr>
      <vt:lpstr>Project Participants, Risks and Contracts</vt:lpstr>
      <vt:lpstr>Activity – Contractual Structure in Dahbol Case Study</vt:lpstr>
      <vt:lpstr>Part 3: Different Contract Structures and Revenue Risk </vt:lpstr>
      <vt:lpstr>Outline</vt:lpstr>
      <vt:lpstr>Project Finance History</vt:lpstr>
      <vt:lpstr>Les Trente Glorieouses  and MAGA or MUBA – 1945 to 1973 </vt:lpstr>
      <vt:lpstr>GE and Electricity</vt:lpstr>
      <vt:lpstr>A Boring Utility Company and MUBA </vt:lpstr>
      <vt:lpstr>Boring Utility Company Earning Much Lower Returns – ROIC Perspective</vt:lpstr>
      <vt:lpstr>Relatively Stable Multiples of Earnings and EBITDA for Boring Utility Companies</vt:lpstr>
      <vt:lpstr>Return of Rate Base Regulation – British Nuclear</vt:lpstr>
      <vt:lpstr>Part 2: 1980’s </vt:lpstr>
      <vt:lpstr>Part 2: 1973 Energy Crisis and End of Declining Real Prices</vt:lpstr>
      <vt:lpstr>Part 2: 1980’s and Cost Increases and Cost Over-runs </vt:lpstr>
      <vt:lpstr>Concept that You Need to Impose  Risk for People to be Efficient</vt:lpstr>
      <vt:lpstr>Notion of Independent Power Projects, Risk Allocation and PPA</vt:lpstr>
      <vt:lpstr>Risk Allocation Part 1: Allocation between IPP Investor and the Off-taker</vt:lpstr>
      <vt:lpstr>Risk Allocation Part 2: Investor Risks to Different Contracts for the SPV</vt:lpstr>
      <vt:lpstr>Single Price PPA with Inflation</vt:lpstr>
      <vt:lpstr>Fixed Contract Price in EPC Contract</vt:lpstr>
      <vt:lpstr>EPC Provisions – Guaranteed Capacity and Performance for Solar Plant</vt:lpstr>
      <vt:lpstr>Example of Delay Penalty in PPA Contract</vt:lpstr>
      <vt:lpstr>Example of Delay LD in EPC Contract</vt:lpstr>
      <vt:lpstr>Summer and Winter Penalties</vt:lpstr>
      <vt:lpstr>Availability versus Utilization</vt:lpstr>
      <vt:lpstr>Background on Risk Allocation Two Step Process </vt:lpstr>
      <vt:lpstr>Risk Allocation in Rental Car Agreements</vt:lpstr>
      <vt:lpstr>Availability Projects without Output Risk and Notion of Not No Control of Output – Would you pay firemen only when they put out fires </vt:lpstr>
      <vt:lpstr>Back-to-Back Contracts with Availability</vt:lpstr>
      <vt:lpstr>1980’s Independent Power and Incentives (Plant Availability)</vt:lpstr>
      <vt:lpstr>Computation of Unitary Payment Compared to Capacity Charge</vt:lpstr>
      <vt:lpstr>Indexing of the Unitary Charge</vt:lpstr>
      <vt:lpstr> 2000’s, Renewable Energy and  Feed-in Tariffs  All Output Purchased and Control of  Output is Investor (and upstairs) and  not Off-taker</vt:lpstr>
      <vt:lpstr>Projects Depend on Who Controls the Output</vt:lpstr>
      <vt:lpstr>Not Just a Diagram – Illustrate Risks</vt:lpstr>
      <vt:lpstr>Difference Between Contract Prices for Renewable Energy and Dispatchable Plants</vt:lpstr>
      <vt:lpstr>Revolution in Solar Module Prices and the Price of Polysilicon</vt:lpstr>
      <vt:lpstr>Renewable Project Finance Diagram </vt:lpstr>
      <vt:lpstr>Average Solar by Year – Little Variation</vt:lpstr>
      <vt:lpstr>Offshore Wind by Year in Oman</vt:lpstr>
      <vt:lpstr>P90 and DSCR</vt:lpstr>
      <vt:lpstr>Risks Other Than Resource Risk</vt:lpstr>
      <vt:lpstr>Mean Square Error – Exercise, Compute it</vt:lpstr>
      <vt:lpstr>Capacity Payment Formula – PPA 1</vt:lpstr>
      <vt:lpstr>Pricing in PPA and Back of Envelope </vt:lpstr>
      <vt:lpstr>Pricing in a PPA Contract for Batteries – PPA Number 3</vt:lpstr>
      <vt:lpstr>If the Project Does not Make  Economic Sense, Should you  Lend or Invest  </vt:lpstr>
      <vt:lpstr>Dabhol Case Study</vt:lpstr>
      <vt:lpstr>Contract Risk and Dahbol</vt:lpstr>
      <vt:lpstr>Comments from Harvard Case Study</vt:lpstr>
      <vt:lpstr>Enron - Subic Bay, Philippines</vt:lpstr>
      <vt:lpstr>113 MW Diesel Generator Power Station Subic Bay, Philippines and Richard Tinsley</vt:lpstr>
      <vt:lpstr>BOT/PPA Contract</vt:lpstr>
      <vt:lpstr>Problems with Capacity Contracts - Philippines IPP Contracts</vt:lpstr>
      <vt:lpstr>Where did Rebecca Mark Get her MBA</vt:lpstr>
      <vt:lpstr>Structure of Dabhol PPA Contract</vt:lpstr>
      <vt:lpstr>Dabhol Plant</vt:lpstr>
      <vt:lpstr>Dabhol Structure</vt:lpstr>
      <vt:lpstr>Making Money in Different Places by Receiving Money from PPA Contracts</vt:lpstr>
      <vt:lpstr>PowerPoint Presentation</vt:lpstr>
      <vt:lpstr>Dabhol Timeline</vt:lpstr>
      <vt:lpstr>Dabhol Plant Cost</vt:lpstr>
      <vt:lpstr>Importance of Benchmarking Cost of Other Plants</vt:lpstr>
      <vt:lpstr>Contract Off-taker Risk and Dahbol</vt:lpstr>
      <vt:lpstr>Enron’s Economic Rational Underlying the Transaction</vt:lpstr>
      <vt:lpstr>Transparency </vt:lpstr>
      <vt:lpstr>Vemagiri Power Project</vt:lpstr>
      <vt:lpstr>Dabhol Postscript</vt:lpstr>
      <vt:lpstr>Part 4: Project Finance Timeline and Risk Changes</vt:lpstr>
      <vt:lpstr>Outline</vt:lpstr>
      <vt:lpstr>Timeline Subjects</vt:lpstr>
      <vt:lpstr>Project Finance and Changing Risk</vt:lpstr>
      <vt:lpstr>Work Through Term Sheet</vt:lpstr>
      <vt:lpstr>Five Parts of Debt</vt:lpstr>
      <vt:lpstr>Risk Analysis – Skin in Game versus Safety Buffer</vt:lpstr>
      <vt:lpstr>Pre-and Post COD Analysis</vt:lpstr>
      <vt:lpstr>Unlevered and Re-leveraged Beta versus BBB Credit Spread</vt:lpstr>
      <vt:lpstr>Infrastructure with and without Traffic Risk  Stages of Project Finance </vt:lpstr>
      <vt:lpstr>Case Study on Availability Payment versus  Output – Eurotunnel and A2 in Poland</vt:lpstr>
      <vt:lpstr>Eurotunnel – Contract Structure, Ownership and Timing</vt:lpstr>
      <vt:lpstr>Euro tunnel</vt:lpstr>
      <vt:lpstr>Eurotunnel Background - Continued</vt:lpstr>
      <vt:lpstr>Eurotunnel Background</vt:lpstr>
      <vt:lpstr>Contracts and Traffic Forecast</vt:lpstr>
      <vt:lpstr>Revenue Forecast from Traffic</vt:lpstr>
      <vt:lpstr>Excerpts from the IPO Offering Memorandum</vt:lpstr>
      <vt:lpstr>EPC Contract part 1 – Note the Not a Fixed Price Contract for Tunnels and Underground Structure</vt:lpstr>
      <vt:lpstr>EPC Contract Part 2 – Procurement of Locomotives and Other Items</vt:lpstr>
      <vt:lpstr>EPC Contract Part 3 – Liquidated Damages for Delay</vt:lpstr>
      <vt:lpstr>Performance Bonds and Guarantee</vt:lpstr>
      <vt:lpstr>Initial Structure of Eurotunnel Before the Public Offerings</vt:lpstr>
      <vt:lpstr>Eurotunnel Part 1 – Development Stage</vt:lpstr>
      <vt:lpstr>Eurotunnel Part 2 – Construction Stage</vt:lpstr>
      <vt:lpstr>Construction Cost Over-Runs and Contractual Problems</vt:lpstr>
      <vt:lpstr>Results - Construction</vt:lpstr>
      <vt:lpstr>Cost Over-Runs</vt:lpstr>
      <vt:lpstr>Disputes During Construction</vt:lpstr>
      <vt:lpstr>Cost Over-Runs and Contract Problems Continued</vt:lpstr>
      <vt:lpstr>Problems with Construction costs and Shuttles</vt:lpstr>
      <vt:lpstr>Cost Over-Run Summary</vt:lpstr>
      <vt:lpstr>Sources and Uses for Estimated and Actual</vt:lpstr>
      <vt:lpstr>Over-riding Problem with Construction and Revenue Estimates – Hiding Behind Experts</vt:lpstr>
      <vt:lpstr>Financial Performance from Construction Problems</vt:lpstr>
      <vt:lpstr>Results - Traffic</vt:lpstr>
      <vt:lpstr>Eurotunnel Traffic Forecast</vt:lpstr>
      <vt:lpstr>Eurotunnel – Price and Traffic Estimates</vt:lpstr>
      <vt:lpstr>Projected and Forecast Traffic and Revenues</vt:lpstr>
      <vt:lpstr>Results - Financial</vt:lpstr>
      <vt:lpstr>Eurotunnel Time-Line</vt:lpstr>
      <vt:lpstr>Projected Traffic Revenues</vt:lpstr>
      <vt:lpstr>Eurotunnel Debt/EBITDA</vt:lpstr>
      <vt:lpstr>Effect of Traffic Study Errors on the Financial Results of Eurotunnel</vt:lpstr>
      <vt:lpstr>Contrast of Eurotunnel to Public Private Partnership</vt:lpstr>
      <vt:lpstr>Traffic Studies</vt:lpstr>
      <vt:lpstr>Illustration of Government Comparator versus PPP procurement</vt:lpstr>
      <vt:lpstr>What Happens when Project Finance is Used but The Pillars are Violated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5</cp:revision>
  <cp:lastPrinted>2016-07-04T11:35:44Z</cp:lastPrinted>
  <dcterms:created xsi:type="dcterms:W3CDTF">2025-03-28T08:41:26Z</dcterms:created>
  <dcterms:modified xsi:type="dcterms:W3CDTF">2026-04-27T06:02:37Z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0x010100222C2E2B10CF94468480BACF496908E0</vt:lpwstr>
  </property>
  <property fmtid="{D5CDD505-2E9C-101B-9397-08002B2CF9AE}" pid="3" name="Order">
    <vt:r8>7599200</vt:r8>
  </property>
</Properties>
</file>