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6"/>
  </p:notesMasterIdLst>
  <p:handoutMasterIdLst>
    <p:handoutMasterId r:id="rId277"/>
  </p:handoutMasterIdLst>
  <p:sldIdLst>
    <p:sldId id="258" r:id="rId2"/>
    <p:sldId id="3831" r:id="rId3"/>
    <p:sldId id="263" r:id="rId4"/>
    <p:sldId id="257" r:id="rId5"/>
    <p:sldId id="3854" r:id="rId6"/>
    <p:sldId id="3821" r:id="rId7"/>
    <p:sldId id="3843" r:id="rId8"/>
    <p:sldId id="3822" r:id="rId9"/>
    <p:sldId id="3825" r:id="rId10"/>
    <p:sldId id="3987" r:id="rId11"/>
    <p:sldId id="261" r:id="rId12"/>
    <p:sldId id="3779" r:id="rId13"/>
    <p:sldId id="2520" r:id="rId14"/>
    <p:sldId id="3827" r:id="rId15"/>
    <p:sldId id="3834" r:id="rId16"/>
    <p:sldId id="4083" r:id="rId17"/>
    <p:sldId id="4086" r:id="rId18"/>
    <p:sldId id="2591" r:id="rId19"/>
    <p:sldId id="2622" r:id="rId20"/>
    <p:sldId id="565" r:id="rId21"/>
    <p:sldId id="2628" r:id="rId22"/>
    <p:sldId id="4084" r:id="rId23"/>
    <p:sldId id="2630" r:id="rId24"/>
    <p:sldId id="2621" r:id="rId25"/>
    <p:sldId id="2632" r:id="rId26"/>
    <p:sldId id="2620" r:id="rId27"/>
    <p:sldId id="2643" r:id="rId28"/>
    <p:sldId id="4087" r:id="rId29"/>
    <p:sldId id="684" r:id="rId30"/>
    <p:sldId id="1488" r:id="rId31"/>
    <p:sldId id="1490" r:id="rId32"/>
    <p:sldId id="4088" r:id="rId33"/>
    <p:sldId id="844" r:id="rId34"/>
    <p:sldId id="4089" r:id="rId35"/>
    <p:sldId id="839" r:id="rId36"/>
    <p:sldId id="840" r:id="rId37"/>
    <p:sldId id="841" r:id="rId38"/>
    <p:sldId id="842" r:id="rId39"/>
    <p:sldId id="2644" r:id="rId40"/>
    <p:sldId id="4090" r:id="rId41"/>
    <p:sldId id="3590" r:id="rId42"/>
    <p:sldId id="1086" r:id="rId43"/>
    <p:sldId id="3587" r:id="rId44"/>
    <p:sldId id="3602" r:id="rId45"/>
    <p:sldId id="2646" r:id="rId46"/>
    <p:sldId id="3589" r:id="rId47"/>
    <p:sldId id="3591" r:id="rId48"/>
    <p:sldId id="265" r:id="rId49"/>
    <p:sldId id="3832" r:id="rId50"/>
    <p:sldId id="3830" r:id="rId51"/>
    <p:sldId id="3847" r:id="rId52"/>
    <p:sldId id="282" r:id="rId53"/>
    <p:sldId id="3845" r:id="rId54"/>
    <p:sldId id="3848" r:id="rId55"/>
    <p:sldId id="289" r:id="rId56"/>
    <p:sldId id="3849" r:id="rId57"/>
    <p:sldId id="3851" r:id="rId58"/>
    <p:sldId id="319" r:id="rId59"/>
    <p:sldId id="3852" r:id="rId60"/>
    <p:sldId id="320" r:id="rId61"/>
    <p:sldId id="3853" r:id="rId62"/>
    <p:sldId id="3850" r:id="rId63"/>
    <p:sldId id="285" r:id="rId64"/>
    <p:sldId id="3988" r:id="rId65"/>
    <p:sldId id="3775" r:id="rId66"/>
    <p:sldId id="3976" r:id="rId67"/>
    <p:sldId id="3606" r:id="rId68"/>
    <p:sldId id="2645" r:id="rId69"/>
    <p:sldId id="3989" r:id="rId70"/>
    <p:sldId id="3833" r:id="rId71"/>
    <p:sldId id="3835" r:id="rId72"/>
    <p:sldId id="2438" r:id="rId73"/>
    <p:sldId id="3633" r:id="rId74"/>
    <p:sldId id="3937" r:id="rId75"/>
    <p:sldId id="3977" r:id="rId76"/>
    <p:sldId id="3595" r:id="rId77"/>
    <p:sldId id="3596" r:id="rId78"/>
    <p:sldId id="2551" r:id="rId79"/>
    <p:sldId id="3778" r:id="rId80"/>
    <p:sldId id="3936" r:id="rId81"/>
    <p:sldId id="2337" r:id="rId82"/>
    <p:sldId id="3604" r:id="rId83"/>
    <p:sldId id="801" r:id="rId84"/>
    <p:sldId id="3730" r:id="rId85"/>
    <p:sldId id="2455" r:id="rId86"/>
    <p:sldId id="2451" r:id="rId87"/>
    <p:sldId id="3716" r:id="rId88"/>
    <p:sldId id="3713" r:id="rId89"/>
    <p:sldId id="2377" r:id="rId90"/>
    <p:sldId id="3985" r:id="rId91"/>
    <p:sldId id="2378" r:id="rId92"/>
    <p:sldId id="2381" r:id="rId93"/>
    <p:sldId id="2382" r:id="rId94"/>
    <p:sldId id="2383" r:id="rId95"/>
    <p:sldId id="3990" r:id="rId96"/>
    <p:sldId id="3695" r:id="rId97"/>
    <p:sldId id="3709" r:id="rId98"/>
    <p:sldId id="2471" r:id="rId99"/>
    <p:sldId id="2474" r:id="rId100"/>
    <p:sldId id="3688" r:id="rId101"/>
    <p:sldId id="3978" r:id="rId102"/>
    <p:sldId id="597" r:id="rId103"/>
    <p:sldId id="2168" r:id="rId104"/>
    <p:sldId id="595" r:id="rId105"/>
    <p:sldId id="600" r:id="rId106"/>
    <p:sldId id="588" r:id="rId107"/>
    <p:sldId id="761" r:id="rId108"/>
    <p:sldId id="2095" r:id="rId109"/>
    <p:sldId id="1989" r:id="rId110"/>
    <p:sldId id="4085" r:id="rId111"/>
    <p:sldId id="2129" r:id="rId112"/>
    <p:sldId id="2073" r:id="rId113"/>
    <p:sldId id="856" r:id="rId114"/>
    <p:sldId id="762" r:id="rId115"/>
    <p:sldId id="763" r:id="rId116"/>
    <p:sldId id="764" r:id="rId117"/>
    <p:sldId id="765" r:id="rId118"/>
    <p:sldId id="3611" r:id="rId119"/>
    <p:sldId id="3620" r:id="rId120"/>
    <p:sldId id="3980" r:id="rId121"/>
    <p:sldId id="3981" r:id="rId122"/>
    <p:sldId id="1748" r:id="rId123"/>
    <p:sldId id="2542" r:id="rId124"/>
    <p:sldId id="1771" r:id="rId125"/>
    <p:sldId id="1765" r:id="rId126"/>
    <p:sldId id="1766" r:id="rId127"/>
    <p:sldId id="1767" r:id="rId128"/>
    <p:sldId id="1768" r:id="rId129"/>
    <p:sldId id="1479" r:id="rId130"/>
    <p:sldId id="695" r:id="rId131"/>
    <p:sldId id="724" r:id="rId132"/>
    <p:sldId id="883" r:id="rId133"/>
    <p:sldId id="696" r:id="rId134"/>
    <p:sldId id="807" r:id="rId135"/>
    <p:sldId id="723" r:id="rId136"/>
    <p:sldId id="884" r:id="rId137"/>
    <p:sldId id="887" r:id="rId138"/>
    <p:sldId id="2071" r:id="rId139"/>
    <p:sldId id="700" r:id="rId140"/>
    <p:sldId id="3982" r:id="rId141"/>
    <p:sldId id="3983" r:id="rId142"/>
    <p:sldId id="3488" r:id="rId143"/>
    <p:sldId id="3444" r:id="rId144"/>
    <p:sldId id="3445" r:id="rId145"/>
    <p:sldId id="2422" r:id="rId146"/>
    <p:sldId id="797" r:id="rId147"/>
    <p:sldId id="3449" r:id="rId148"/>
    <p:sldId id="2389" r:id="rId149"/>
    <p:sldId id="2479" r:id="rId150"/>
    <p:sldId id="2409" r:id="rId151"/>
    <p:sldId id="3491" r:id="rId152"/>
    <p:sldId id="283" r:id="rId153"/>
    <p:sldId id="3473" r:id="rId154"/>
    <p:sldId id="2559" r:id="rId155"/>
    <p:sldId id="3994" r:id="rId156"/>
    <p:sldId id="3996" r:id="rId157"/>
    <p:sldId id="3500" r:id="rId158"/>
    <p:sldId id="2648" r:id="rId159"/>
    <p:sldId id="3465" r:id="rId160"/>
    <p:sldId id="3998" r:id="rId161"/>
    <p:sldId id="4003" r:id="rId162"/>
    <p:sldId id="4004" r:id="rId163"/>
    <p:sldId id="4005" r:id="rId164"/>
    <p:sldId id="4006" r:id="rId165"/>
    <p:sldId id="3434" r:id="rId166"/>
    <p:sldId id="3577" r:id="rId167"/>
    <p:sldId id="3560" r:id="rId168"/>
    <p:sldId id="3519" r:id="rId169"/>
    <p:sldId id="3986" r:id="rId170"/>
    <p:sldId id="836" r:id="rId171"/>
    <p:sldId id="826" r:id="rId172"/>
    <p:sldId id="825" r:id="rId173"/>
    <p:sldId id="828" r:id="rId174"/>
    <p:sldId id="820" r:id="rId175"/>
    <p:sldId id="725" r:id="rId176"/>
    <p:sldId id="679" r:id="rId177"/>
    <p:sldId id="2049" r:id="rId178"/>
    <p:sldId id="2045" r:id="rId179"/>
    <p:sldId id="2097" r:id="rId180"/>
    <p:sldId id="821" r:id="rId181"/>
    <p:sldId id="822" r:id="rId182"/>
    <p:sldId id="2046" r:id="rId183"/>
    <p:sldId id="3838" r:id="rId184"/>
    <p:sldId id="3839" r:id="rId185"/>
    <p:sldId id="3841" r:id="rId186"/>
    <p:sldId id="3842" r:id="rId187"/>
    <p:sldId id="4082" r:id="rId188"/>
    <p:sldId id="2599" r:id="rId189"/>
    <p:sldId id="495" r:id="rId190"/>
    <p:sldId id="4060" r:id="rId191"/>
    <p:sldId id="2641" r:id="rId192"/>
    <p:sldId id="4063" r:id="rId193"/>
    <p:sldId id="3914" r:id="rId194"/>
    <p:sldId id="3814" r:id="rId195"/>
    <p:sldId id="2437" r:id="rId196"/>
    <p:sldId id="4064" r:id="rId197"/>
    <p:sldId id="2590" r:id="rId198"/>
    <p:sldId id="3794" r:id="rId199"/>
    <p:sldId id="4065" r:id="rId200"/>
    <p:sldId id="3811" r:id="rId201"/>
    <p:sldId id="4067" r:id="rId202"/>
    <p:sldId id="2289" r:id="rId203"/>
    <p:sldId id="405" r:id="rId204"/>
    <p:sldId id="2320" r:id="rId205"/>
    <p:sldId id="3788" r:id="rId206"/>
    <p:sldId id="2395" r:id="rId207"/>
    <p:sldId id="2458" r:id="rId208"/>
    <p:sldId id="2398" r:id="rId209"/>
    <p:sldId id="2324" r:id="rId210"/>
    <p:sldId id="2445" r:id="rId211"/>
    <p:sldId id="2515" r:id="rId212"/>
    <p:sldId id="2507" r:id="rId213"/>
    <p:sldId id="485" r:id="rId214"/>
    <p:sldId id="3790" r:id="rId215"/>
    <p:sldId id="4074" r:id="rId216"/>
    <p:sldId id="2319" r:id="rId217"/>
    <p:sldId id="2325" r:id="rId218"/>
    <p:sldId id="2449" r:id="rId219"/>
    <p:sldId id="2247" r:id="rId220"/>
    <p:sldId id="2251" r:id="rId221"/>
    <p:sldId id="501" r:id="rId222"/>
    <p:sldId id="2508" r:id="rId223"/>
    <p:sldId id="2589" r:id="rId224"/>
    <p:sldId id="3878" r:id="rId225"/>
    <p:sldId id="2334" r:id="rId226"/>
    <p:sldId id="462" r:id="rId227"/>
    <p:sldId id="2275" r:id="rId228"/>
    <p:sldId id="2326" r:id="rId229"/>
    <p:sldId id="504" r:id="rId230"/>
    <p:sldId id="2476" r:id="rId231"/>
    <p:sldId id="2306" r:id="rId232"/>
    <p:sldId id="3890" r:id="rId233"/>
    <p:sldId id="3879" r:id="rId234"/>
    <p:sldId id="2488" r:id="rId235"/>
    <p:sldId id="3873" r:id="rId236"/>
    <p:sldId id="3866" r:id="rId237"/>
    <p:sldId id="3872" r:id="rId238"/>
    <p:sldId id="2486" r:id="rId239"/>
    <p:sldId id="3868" r:id="rId240"/>
    <p:sldId id="3867" r:id="rId241"/>
    <p:sldId id="3881" r:id="rId242"/>
    <p:sldId id="3858" r:id="rId243"/>
    <p:sldId id="2514" r:id="rId244"/>
    <p:sldId id="3859" r:id="rId245"/>
    <p:sldId id="3860" r:id="rId246"/>
    <p:sldId id="3865" r:id="rId247"/>
    <p:sldId id="2513" r:id="rId248"/>
    <p:sldId id="3882" r:id="rId249"/>
    <p:sldId id="2478" r:id="rId250"/>
    <p:sldId id="3874" r:id="rId251"/>
    <p:sldId id="3877" r:id="rId252"/>
    <p:sldId id="2399" r:id="rId253"/>
    <p:sldId id="2512" r:id="rId254"/>
    <p:sldId id="2525" r:id="rId255"/>
    <p:sldId id="2510" r:id="rId256"/>
    <p:sldId id="3861" r:id="rId257"/>
    <p:sldId id="3880" r:id="rId258"/>
    <p:sldId id="3883" r:id="rId259"/>
    <p:sldId id="2516" r:id="rId260"/>
    <p:sldId id="2509" r:id="rId261"/>
    <p:sldId id="3862" r:id="rId262"/>
    <p:sldId id="3864" r:id="rId263"/>
    <p:sldId id="2511" r:id="rId264"/>
    <p:sldId id="4079" r:id="rId265"/>
    <p:sldId id="3840" r:id="rId266"/>
    <p:sldId id="3979" r:id="rId267"/>
    <p:sldId id="3956" r:id="rId268"/>
    <p:sldId id="3958" r:id="rId269"/>
    <p:sldId id="3764" r:id="rId270"/>
    <p:sldId id="3955" r:id="rId271"/>
    <p:sldId id="3959" r:id="rId272"/>
    <p:sldId id="3762" r:id="rId273"/>
    <p:sldId id="3765" r:id="rId274"/>
    <p:sldId id="3578" r:id="rId275"/>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BB6"/>
    <a:srgbClr val="043F63"/>
    <a:srgbClr val="FF9933"/>
    <a:srgbClr val="152E58"/>
    <a:srgbClr val="003A63"/>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3F3D8F-B15D-4786-B77A-F3EDA3705F97}" v="4" dt="2026-02-10T18:58:51.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07" autoAdjust="0"/>
  </p:normalViewPr>
  <p:slideViewPr>
    <p:cSldViewPr snapToGrid="0">
      <p:cViewPr>
        <p:scale>
          <a:sx n="106" d="100"/>
          <a:sy n="106" d="100"/>
        </p:scale>
        <p:origin x="810" y="57"/>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77" d="100"/>
          <a:sy n="77" d="100"/>
        </p:scale>
        <p:origin x="312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theme" Target="theme/theme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microsoft.com/office/2016/11/relationships/changesInfo" Target="changesInfos/changesInfo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microsoft.com/office/2015/10/relationships/revisionInfo" Target="revisionInfo.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notesMaster" Target="notesMasters/notesMaster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handoutMaster" Target="handoutMasters/handoutMaster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presProps" Target="presProps.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8D0FE261-6E01-4CB4-B887-A2CA345C3A85}"/>
    <pc:docChg chg="custSel addSld delSld modSld sldOrd">
      <pc:chgData name="Edward Bodmer" userId="f82d64a42721f930" providerId="LiveId" clId="{8D0FE261-6E01-4CB4-B887-A2CA345C3A85}" dt="2026-02-10T18:59:04.751" v="1819" actId="47"/>
      <pc:docMkLst>
        <pc:docMk/>
      </pc:docMkLst>
      <pc:sldChg chg="modSp mod">
        <pc:chgData name="Edward Bodmer" userId="f82d64a42721f930" providerId="LiveId" clId="{8D0FE261-6E01-4CB4-B887-A2CA345C3A85}" dt="2026-02-10T17:42:49.382" v="1328" actId="20577"/>
        <pc:sldMkLst>
          <pc:docMk/>
          <pc:sldMk cId="2414491217" sldId="263"/>
        </pc:sldMkLst>
        <pc:spChg chg="mod">
          <ac:chgData name="Edward Bodmer" userId="f82d64a42721f930" providerId="LiveId" clId="{8D0FE261-6E01-4CB4-B887-A2CA345C3A85}" dt="2026-02-10T17:42:49.382" v="1328" actId="20577"/>
          <ac:spMkLst>
            <pc:docMk/>
            <pc:sldMk cId="2414491217" sldId="263"/>
            <ac:spMk id="3" creationId="{6560E542-78EC-A266-9F84-BF6232EB1BDA}"/>
          </ac:spMkLst>
        </pc:spChg>
      </pc:sldChg>
      <pc:sldChg chg="add">
        <pc:chgData name="Edward Bodmer" userId="f82d64a42721f930" providerId="LiveId" clId="{8D0FE261-6E01-4CB4-B887-A2CA345C3A85}" dt="2026-02-10T18:56:45.241" v="1815"/>
        <pc:sldMkLst>
          <pc:docMk/>
          <pc:sldMk cId="2543439892" sldId="565"/>
        </pc:sldMkLst>
      </pc:sldChg>
      <pc:sldChg chg="del">
        <pc:chgData name="Edward Bodmer" userId="f82d64a42721f930" providerId="LiveId" clId="{8D0FE261-6E01-4CB4-B887-A2CA345C3A85}" dt="2026-02-10T18:56:22.535" v="1814" actId="2696"/>
        <pc:sldMkLst>
          <pc:docMk/>
          <pc:sldMk cId="4254133061" sldId="565"/>
        </pc:sldMkLst>
      </pc:sldChg>
      <pc:sldChg chg="add">
        <pc:chgData name="Edward Bodmer" userId="f82d64a42721f930" providerId="LiveId" clId="{8D0FE261-6E01-4CB4-B887-A2CA345C3A85}" dt="2026-02-10T18:58:51.215" v="1818"/>
        <pc:sldMkLst>
          <pc:docMk/>
          <pc:sldMk cId="719192333" sldId="684"/>
        </pc:sldMkLst>
      </pc:sldChg>
      <pc:sldChg chg="add">
        <pc:chgData name="Edward Bodmer" userId="f82d64a42721f930" providerId="LiveId" clId="{8D0FE261-6E01-4CB4-B887-A2CA345C3A85}" dt="2026-02-10T18:58:51.215" v="1818"/>
        <pc:sldMkLst>
          <pc:docMk/>
          <pc:sldMk cId="39961150" sldId="839"/>
        </pc:sldMkLst>
      </pc:sldChg>
      <pc:sldChg chg="add">
        <pc:chgData name="Edward Bodmer" userId="f82d64a42721f930" providerId="LiveId" clId="{8D0FE261-6E01-4CB4-B887-A2CA345C3A85}" dt="2026-02-10T18:58:51.215" v="1818"/>
        <pc:sldMkLst>
          <pc:docMk/>
          <pc:sldMk cId="4265506800" sldId="840"/>
        </pc:sldMkLst>
      </pc:sldChg>
      <pc:sldChg chg="add">
        <pc:chgData name="Edward Bodmer" userId="f82d64a42721f930" providerId="LiveId" clId="{8D0FE261-6E01-4CB4-B887-A2CA345C3A85}" dt="2026-02-10T18:58:51.215" v="1818"/>
        <pc:sldMkLst>
          <pc:docMk/>
          <pc:sldMk cId="2713650962" sldId="841"/>
        </pc:sldMkLst>
      </pc:sldChg>
      <pc:sldChg chg="add">
        <pc:chgData name="Edward Bodmer" userId="f82d64a42721f930" providerId="LiveId" clId="{8D0FE261-6E01-4CB4-B887-A2CA345C3A85}" dt="2026-02-10T18:58:51.215" v="1818"/>
        <pc:sldMkLst>
          <pc:docMk/>
          <pc:sldMk cId="1070594868" sldId="842"/>
        </pc:sldMkLst>
      </pc:sldChg>
      <pc:sldChg chg="add">
        <pc:chgData name="Edward Bodmer" userId="f82d64a42721f930" providerId="LiveId" clId="{8D0FE261-6E01-4CB4-B887-A2CA345C3A85}" dt="2026-02-10T18:58:51.215" v="1818"/>
        <pc:sldMkLst>
          <pc:docMk/>
          <pc:sldMk cId="2049322117" sldId="844"/>
        </pc:sldMkLst>
      </pc:sldChg>
      <pc:sldChg chg="add">
        <pc:chgData name="Edward Bodmer" userId="f82d64a42721f930" providerId="LiveId" clId="{8D0FE261-6E01-4CB4-B887-A2CA345C3A85}" dt="2026-02-10T18:58:51.215" v="1818"/>
        <pc:sldMkLst>
          <pc:docMk/>
          <pc:sldMk cId="2388272186" sldId="1086"/>
        </pc:sldMkLst>
      </pc:sldChg>
      <pc:sldChg chg="add">
        <pc:chgData name="Edward Bodmer" userId="f82d64a42721f930" providerId="LiveId" clId="{8D0FE261-6E01-4CB4-B887-A2CA345C3A85}" dt="2026-02-10T18:58:51.215" v="1818"/>
        <pc:sldMkLst>
          <pc:docMk/>
          <pc:sldMk cId="841242111" sldId="1488"/>
        </pc:sldMkLst>
      </pc:sldChg>
      <pc:sldChg chg="add">
        <pc:chgData name="Edward Bodmer" userId="f82d64a42721f930" providerId="LiveId" clId="{8D0FE261-6E01-4CB4-B887-A2CA345C3A85}" dt="2026-02-10T18:58:51.215" v="1818"/>
        <pc:sldMkLst>
          <pc:docMk/>
          <pc:sldMk cId="1057667860" sldId="1490"/>
        </pc:sldMkLst>
      </pc:sldChg>
      <pc:sldChg chg="add">
        <pc:chgData name="Edward Bodmer" userId="f82d64a42721f930" providerId="LiveId" clId="{8D0FE261-6E01-4CB4-B887-A2CA345C3A85}" dt="2026-02-10T18:56:45.241" v="1815"/>
        <pc:sldMkLst>
          <pc:docMk/>
          <pc:sldMk cId="350424930" sldId="2591"/>
        </pc:sldMkLst>
      </pc:sldChg>
      <pc:sldChg chg="del">
        <pc:chgData name="Edward Bodmer" userId="f82d64a42721f930" providerId="LiveId" clId="{8D0FE261-6E01-4CB4-B887-A2CA345C3A85}" dt="2026-02-10T18:56:22.535" v="1814" actId="2696"/>
        <pc:sldMkLst>
          <pc:docMk/>
          <pc:sldMk cId="1967007241" sldId="2591"/>
        </pc:sldMkLst>
      </pc:sldChg>
      <pc:sldChg chg="del">
        <pc:chgData name="Edward Bodmer" userId="f82d64a42721f930" providerId="LiveId" clId="{8D0FE261-6E01-4CB4-B887-A2CA345C3A85}" dt="2026-02-10T18:56:22.535" v="1814" actId="2696"/>
        <pc:sldMkLst>
          <pc:docMk/>
          <pc:sldMk cId="322203780" sldId="2620"/>
        </pc:sldMkLst>
      </pc:sldChg>
      <pc:sldChg chg="add">
        <pc:chgData name="Edward Bodmer" userId="f82d64a42721f930" providerId="LiveId" clId="{8D0FE261-6E01-4CB4-B887-A2CA345C3A85}" dt="2026-02-10T18:56:45.241" v="1815"/>
        <pc:sldMkLst>
          <pc:docMk/>
          <pc:sldMk cId="3736031710" sldId="2620"/>
        </pc:sldMkLst>
      </pc:sldChg>
      <pc:sldChg chg="del">
        <pc:chgData name="Edward Bodmer" userId="f82d64a42721f930" providerId="LiveId" clId="{8D0FE261-6E01-4CB4-B887-A2CA345C3A85}" dt="2026-02-10T18:56:22.535" v="1814" actId="2696"/>
        <pc:sldMkLst>
          <pc:docMk/>
          <pc:sldMk cId="1982075801" sldId="2621"/>
        </pc:sldMkLst>
      </pc:sldChg>
      <pc:sldChg chg="add">
        <pc:chgData name="Edward Bodmer" userId="f82d64a42721f930" providerId="LiveId" clId="{8D0FE261-6E01-4CB4-B887-A2CA345C3A85}" dt="2026-02-10T18:56:45.241" v="1815"/>
        <pc:sldMkLst>
          <pc:docMk/>
          <pc:sldMk cId="3109195283" sldId="2621"/>
        </pc:sldMkLst>
      </pc:sldChg>
      <pc:sldChg chg="del">
        <pc:chgData name="Edward Bodmer" userId="f82d64a42721f930" providerId="LiveId" clId="{8D0FE261-6E01-4CB4-B887-A2CA345C3A85}" dt="2026-02-10T18:56:22.535" v="1814" actId="2696"/>
        <pc:sldMkLst>
          <pc:docMk/>
          <pc:sldMk cId="377950369" sldId="2622"/>
        </pc:sldMkLst>
      </pc:sldChg>
      <pc:sldChg chg="add">
        <pc:chgData name="Edward Bodmer" userId="f82d64a42721f930" providerId="LiveId" clId="{8D0FE261-6E01-4CB4-B887-A2CA345C3A85}" dt="2026-02-10T18:56:45.241" v="1815"/>
        <pc:sldMkLst>
          <pc:docMk/>
          <pc:sldMk cId="2950737167" sldId="2622"/>
        </pc:sldMkLst>
      </pc:sldChg>
      <pc:sldChg chg="add">
        <pc:chgData name="Edward Bodmer" userId="f82d64a42721f930" providerId="LiveId" clId="{8D0FE261-6E01-4CB4-B887-A2CA345C3A85}" dt="2026-02-10T18:56:45.241" v="1815"/>
        <pc:sldMkLst>
          <pc:docMk/>
          <pc:sldMk cId="97823141" sldId="2628"/>
        </pc:sldMkLst>
      </pc:sldChg>
      <pc:sldChg chg="del">
        <pc:chgData name="Edward Bodmer" userId="f82d64a42721f930" providerId="LiveId" clId="{8D0FE261-6E01-4CB4-B887-A2CA345C3A85}" dt="2026-02-10T18:56:22.535" v="1814" actId="2696"/>
        <pc:sldMkLst>
          <pc:docMk/>
          <pc:sldMk cId="1519544091" sldId="2628"/>
        </pc:sldMkLst>
      </pc:sldChg>
      <pc:sldChg chg="add">
        <pc:chgData name="Edward Bodmer" userId="f82d64a42721f930" providerId="LiveId" clId="{8D0FE261-6E01-4CB4-B887-A2CA345C3A85}" dt="2026-02-10T18:56:45.241" v="1815"/>
        <pc:sldMkLst>
          <pc:docMk/>
          <pc:sldMk cId="1087292117" sldId="2630"/>
        </pc:sldMkLst>
      </pc:sldChg>
      <pc:sldChg chg="del">
        <pc:chgData name="Edward Bodmer" userId="f82d64a42721f930" providerId="LiveId" clId="{8D0FE261-6E01-4CB4-B887-A2CA345C3A85}" dt="2026-02-10T18:56:22.535" v="1814" actId="2696"/>
        <pc:sldMkLst>
          <pc:docMk/>
          <pc:sldMk cId="2060675186" sldId="2630"/>
        </pc:sldMkLst>
      </pc:sldChg>
      <pc:sldChg chg="add">
        <pc:chgData name="Edward Bodmer" userId="f82d64a42721f930" providerId="LiveId" clId="{8D0FE261-6E01-4CB4-B887-A2CA345C3A85}" dt="2026-02-10T18:56:45.241" v="1815"/>
        <pc:sldMkLst>
          <pc:docMk/>
          <pc:sldMk cId="26447323" sldId="2632"/>
        </pc:sldMkLst>
      </pc:sldChg>
      <pc:sldChg chg="del">
        <pc:chgData name="Edward Bodmer" userId="f82d64a42721f930" providerId="LiveId" clId="{8D0FE261-6E01-4CB4-B887-A2CA345C3A85}" dt="2026-02-10T18:56:22.535" v="1814" actId="2696"/>
        <pc:sldMkLst>
          <pc:docMk/>
          <pc:sldMk cId="3505352310" sldId="2632"/>
        </pc:sldMkLst>
      </pc:sldChg>
      <pc:sldChg chg="del">
        <pc:chgData name="Edward Bodmer" userId="f82d64a42721f930" providerId="LiveId" clId="{8D0FE261-6E01-4CB4-B887-A2CA345C3A85}" dt="2026-02-10T18:56:22.535" v="1814" actId="2696"/>
        <pc:sldMkLst>
          <pc:docMk/>
          <pc:sldMk cId="1375831336" sldId="2642"/>
        </pc:sldMkLst>
      </pc:sldChg>
      <pc:sldChg chg="add del">
        <pc:chgData name="Edward Bodmer" userId="f82d64a42721f930" providerId="LiveId" clId="{8D0FE261-6E01-4CB4-B887-A2CA345C3A85}" dt="2026-02-10T18:59:04.751" v="1819" actId="47"/>
        <pc:sldMkLst>
          <pc:docMk/>
          <pc:sldMk cId="2331104058" sldId="2642"/>
        </pc:sldMkLst>
      </pc:sldChg>
      <pc:sldChg chg="add">
        <pc:chgData name="Edward Bodmer" userId="f82d64a42721f930" providerId="LiveId" clId="{8D0FE261-6E01-4CB4-B887-A2CA345C3A85}" dt="2026-02-10T18:58:51.215" v="1818"/>
        <pc:sldMkLst>
          <pc:docMk/>
          <pc:sldMk cId="2621926172" sldId="2643"/>
        </pc:sldMkLst>
      </pc:sldChg>
      <pc:sldChg chg="add">
        <pc:chgData name="Edward Bodmer" userId="f82d64a42721f930" providerId="LiveId" clId="{8D0FE261-6E01-4CB4-B887-A2CA345C3A85}" dt="2026-02-10T18:58:51.215" v="1818"/>
        <pc:sldMkLst>
          <pc:docMk/>
          <pc:sldMk cId="3849790794" sldId="2644"/>
        </pc:sldMkLst>
      </pc:sldChg>
      <pc:sldChg chg="add">
        <pc:chgData name="Edward Bodmer" userId="f82d64a42721f930" providerId="LiveId" clId="{8D0FE261-6E01-4CB4-B887-A2CA345C3A85}" dt="2026-02-10T18:58:51.215" v="1818"/>
        <pc:sldMkLst>
          <pc:docMk/>
          <pc:sldMk cId="2362609450" sldId="2646"/>
        </pc:sldMkLst>
      </pc:sldChg>
      <pc:sldChg chg="add">
        <pc:chgData name="Edward Bodmer" userId="f82d64a42721f930" providerId="LiveId" clId="{8D0FE261-6E01-4CB4-B887-A2CA345C3A85}" dt="2026-02-10T18:58:51.215" v="1818"/>
        <pc:sldMkLst>
          <pc:docMk/>
          <pc:sldMk cId="1870991682" sldId="3587"/>
        </pc:sldMkLst>
      </pc:sldChg>
      <pc:sldChg chg="add">
        <pc:chgData name="Edward Bodmer" userId="f82d64a42721f930" providerId="LiveId" clId="{8D0FE261-6E01-4CB4-B887-A2CA345C3A85}" dt="2026-02-10T18:58:51.215" v="1818"/>
        <pc:sldMkLst>
          <pc:docMk/>
          <pc:sldMk cId="3260754642" sldId="3589"/>
        </pc:sldMkLst>
      </pc:sldChg>
      <pc:sldChg chg="add">
        <pc:chgData name="Edward Bodmer" userId="f82d64a42721f930" providerId="LiveId" clId="{8D0FE261-6E01-4CB4-B887-A2CA345C3A85}" dt="2026-02-10T18:58:51.215" v="1818"/>
        <pc:sldMkLst>
          <pc:docMk/>
          <pc:sldMk cId="3393539667" sldId="3590"/>
        </pc:sldMkLst>
      </pc:sldChg>
      <pc:sldChg chg="add">
        <pc:chgData name="Edward Bodmer" userId="f82d64a42721f930" providerId="LiveId" clId="{8D0FE261-6E01-4CB4-B887-A2CA345C3A85}" dt="2026-02-10T18:58:51.215" v="1818"/>
        <pc:sldMkLst>
          <pc:docMk/>
          <pc:sldMk cId="1984269964" sldId="3591"/>
        </pc:sldMkLst>
      </pc:sldChg>
      <pc:sldChg chg="add">
        <pc:chgData name="Edward Bodmer" userId="f82d64a42721f930" providerId="LiveId" clId="{8D0FE261-6E01-4CB4-B887-A2CA345C3A85}" dt="2026-02-10T18:58:51.215" v="1818"/>
        <pc:sldMkLst>
          <pc:docMk/>
          <pc:sldMk cId="556927126" sldId="3602"/>
        </pc:sldMkLst>
      </pc:sldChg>
      <pc:sldChg chg="del">
        <pc:chgData name="Edward Bodmer" userId="f82d64a42721f930" providerId="LiveId" clId="{8D0FE261-6E01-4CB4-B887-A2CA345C3A85}" dt="2026-02-10T17:16:39.873" v="0" actId="2696"/>
        <pc:sldMkLst>
          <pc:docMk/>
          <pc:sldMk cId="2270476575" sldId="3779"/>
        </pc:sldMkLst>
      </pc:sldChg>
      <pc:sldChg chg="add">
        <pc:chgData name="Edward Bodmer" userId="f82d64a42721f930" providerId="LiveId" clId="{8D0FE261-6E01-4CB4-B887-A2CA345C3A85}" dt="2026-02-10T17:16:46.249" v="1"/>
        <pc:sldMkLst>
          <pc:docMk/>
          <pc:sldMk cId="3149230310" sldId="3779"/>
        </pc:sldMkLst>
      </pc:sldChg>
      <pc:sldChg chg="modSp mod">
        <pc:chgData name="Edward Bodmer" userId="f82d64a42721f930" providerId="LiveId" clId="{8D0FE261-6E01-4CB4-B887-A2CA345C3A85}" dt="2026-02-10T17:46:32.059" v="1528" actId="404"/>
        <pc:sldMkLst>
          <pc:docMk/>
          <pc:sldMk cId="1392527033" sldId="3821"/>
        </pc:sldMkLst>
        <pc:spChg chg="mod">
          <ac:chgData name="Edward Bodmer" userId="f82d64a42721f930" providerId="LiveId" clId="{8D0FE261-6E01-4CB4-B887-A2CA345C3A85}" dt="2026-02-10T17:46:32.059" v="1528" actId="404"/>
          <ac:spMkLst>
            <pc:docMk/>
            <pc:sldMk cId="1392527033" sldId="3821"/>
            <ac:spMk id="3" creationId="{C51AE07F-6723-7E93-FE50-144174F15694}"/>
          </ac:spMkLst>
        </pc:spChg>
      </pc:sldChg>
      <pc:sldChg chg="addSp delSp modSp mod">
        <pc:chgData name="Edward Bodmer" userId="f82d64a42721f930" providerId="LiveId" clId="{8D0FE261-6E01-4CB4-B887-A2CA345C3A85}" dt="2026-02-10T17:44:21.249" v="1527" actId="20577"/>
        <pc:sldMkLst>
          <pc:docMk/>
          <pc:sldMk cId="2715478029" sldId="3831"/>
        </pc:sldMkLst>
        <pc:spChg chg="mod">
          <ac:chgData name="Edward Bodmer" userId="f82d64a42721f930" providerId="LiveId" clId="{8D0FE261-6E01-4CB4-B887-A2CA345C3A85}" dt="2026-02-10T17:44:21.249" v="1527" actId="20577"/>
          <ac:spMkLst>
            <pc:docMk/>
            <pc:sldMk cId="2715478029" sldId="3831"/>
            <ac:spMk id="3" creationId="{A8297578-9141-99A9-11B0-45FC3EBFA8D8}"/>
          </ac:spMkLst>
        </pc:spChg>
        <pc:picChg chg="del">
          <ac:chgData name="Edward Bodmer" userId="f82d64a42721f930" providerId="LiveId" clId="{8D0FE261-6E01-4CB4-B887-A2CA345C3A85}" dt="2026-02-10T17:35:17.250" v="793" actId="478"/>
          <ac:picMkLst>
            <pc:docMk/>
            <pc:sldMk cId="2715478029" sldId="3831"/>
            <ac:picMk id="6" creationId="{4990FD8A-F015-DAEA-A9DC-D5F5BE9D3A84}"/>
          </ac:picMkLst>
        </pc:picChg>
        <pc:picChg chg="add mod">
          <ac:chgData name="Edward Bodmer" userId="f82d64a42721f930" providerId="LiveId" clId="{8D0FE261-6E01-4CB4-B887-A2CA345C3A85}" dt="2026-02-10T17:39:00.658" v="802" actId="14100"/>
          <ac:picMkLst>
            <pc:docMk/>
            <pc:sldMk cId="2715478029" sldId="3831"/>
            <ac:picMk id="7" creationId="{555FEA34-87F7-53BC-1045-A2CEBA3CEE8D}"/>
          </ac:picMkLst>
        </pc:picChg>
        <pc:picChg chg="add mod">
          <ac:chgData name="Edward Bodmer" userId="f82d64a42721f930" providerId="LiveId" clId="{8D0FE261-6E01-4CB4-B887-A2CA345C3A85}" dt="2026-02-10T17:39:03.708" v="803" actId="1076"/>
          <ac:picMkLst>
            <pc:docMk/>
            <pc:sldMk cId="2715478029" sldId="3831"/>
            <ac:picMk id="9" creationId="{48E8136A-3DC3-9242-5375-ED168DA41189}"/>
          </ac:picMkLst>
        </pc:picChg>
        <pc:picChg chg="del">
          <ac:chgData name="Edward Bodmer" userId="f82d64a42721f930" providerId="LiveId" clId="{8D0FE261-6E01-4CB4-B887-A2CA345C3A85}" dt="2026-02-10T17:35:28.726" v="797" actId="478"/>
          <ac:picMkLst>
            <pc:docMk/>
            <pc:sldMk cId="2715478029" sldId="3831"/>
            <ac:picMk id="10" creationId="{B375C523-7480-DAAA-73C7-A33DCE864632}"/>
          </ac:picMkLst>
        </pc:picChg>
      </pc:sldChg>
      <pc:sldChg chg="modSp mod">
        <pc:chgData name="Edward Bodmer" userId="f82d64a42721f930" providerId="LiveId" clId="{8D0FE261-6E01-4CB4-B887-A2CA345C3A85}" dt="2026-02-10T18:41:16.595" v="1813" actId="20577"/>
        <pc:sldMkLst>
          <pc:docMk/>
          <pc:sldMk cId="936521152" sldId="3834"/>
        </pc:sldMkLst>
        <pc:spChg chg="mod">
          <ac:chgData name="Edward Bodmer" userId="f82d64a42721f930" providerId="LiveId" clId="{8D0FE261-6E01-4CB4-B887-A2CA345C3A85}" dt="2026-02-10T18:41:16.595" v="1813" actId="20577"/>
          <ac:spMkLst>
            <pc:docMk/>
            <pc:sldMk cId="936521152" sldId="3834"/>
            <ac:spMk id="3" creationId="{811B4857-BC68-0525-C63B-14E323874E5C}"/>
          </ac:spMkLst>
        </pc:spChg>
      </pc:sldChg>
      <pc:sldChg chg="del">
        <pc:chgData name="Edward Bodmer" userId="f82d64a42721f930" providerId="LiveId" clId="{8D0FE261-6E01-4CB4-B887-A2CA345C3A85}" dt="2026-02-10T17:16:39.873" v="0" actId="2696"/>
        <pc:sldMkLst>
          <pc:docMk/>
          <pc:sldMk cId="731933150" sldId="3987"/>
        </pc:sldMkLst>
      </pc:sldChg>
      <pc:sldChg chg="modSp add mod ord">
        <pc:chgData name="Edward Bodmer" userId="f82d64a42721f930" providerId="LiveId" clId="{8D0FE261-6E01-4CB4-B887-A2CA345C3A85}" dt="2026-02-10T17:48:21.934" v="1543" actId="20577"/>
        <pc:sldMkLst>
          <pc:docMk/>
          <pc:sldMk cId="2975026118" sldId="3987"/>
        </pc:sldMkLst>
        <pc:spChg chg="mod">
          <ac:chgData name="Edward Bodmer" userId="f82d64a42721f930" providerId="LiveId" clId="{8D0FE261-6E01-4CB4-B887-A2CA345C3A85}" dt="2026-02-10T17:48:21.934" v="1543" actId="20577"/>
          <ac:spMkLst>
            <pc:docMk/>
            <pc:sldMk cId="2975026118" sldId="3987"/>
            <ac:spMk id="2" creationId="{A58B560F-E735-8655-222B-CDE397B7EDB2}"/>
          </ac:spMkLst>
        </pc:spChg>
        <pc:spChg chg="mod">
          <ac:chgData name="Edward Bodmer" userId="f82d64a42721f930" providerId="LiveId" clId="{8D0FE261-6E01-4CB4-B887-A2CA345C3A85}" dt="2026-02-10T17:26:50.572" v="792" actId="20577"/>
          <ac:spMkLst>
            <pc:docMk/>
            <pc:sldMk cId="2975026118" sldId="3987"/>
            <ac:spMk id="3" creationId="{DCFDF5C3-3F85-A9BE-FBFF-97759306B0F0}"/>
          </ac:spMkLst>
        </pc:spChg>
      </pc:sldChg>
      <pc:sldChg chg="modSp mod">
        <pc:chgData name="Edward Bodmer" userId="f82d64a42721f930" providerId="LiveId" clId="{8D0FE261-6E01-4CB4-B887-A2CA345C3A85}" dt="2026-02-10T18:40:33.951" v="1769" actId="20577"/>
        <pc:sldMkLst>
          <pc:docMk/>
          <pc:sldMk cId="3665918519" sldId="4083"/>
        </pc:sldMkLst>
        <pc:spChg chg="mod">
          <ac:chgData name="Edward Bodmer" userId="f82d64a42721f930" providerId="LiveId" clId="{8D0FE261-6E01-4CB4-B887-A2CA345C3A85}" dt="2026-02-10T18:40:33.951" v="1769" actId="20577"/>
          <ac:spMkLst>
            <pc:docMk/>
            <pc:sldMk cId="3665918519" sldId="4083"/>
            <ac:spMk id="3" creationId="{D9946FAA-4D26-0B7C-B493-FB27039FAC21}"/>
          </ac:spMkLst>
        </pc:spChg>
      </pc:sldChg>
      <pc:sldChg chg="add">
        <pc:chgData name="Edward Bodmer" userId="f82d64a42721f930" providerId="LiveId" clId="{8D0FE261-6E01-4CB4-B887-A2CA345C3A85}" dt="2026-02-10T18:56:45.241" v="1815"/>
        <pc:sldMkLst>
          <pc:docMk/>
          <pc:sldMk cId="3222113110" sldId="4084"/>
        </pc:sldMkLst>
      </pc:sldChg>
      <pc:sldChg chg="del">
        <pc:chgData name="Edward Bodmer" userId="f82d64a42721f930" providerId="LiveId" clId="{8D0FE261-6E01-4CB4-B887-A2CA345C3A85}" dt="2026-02-10T18:56:22.535" v="1814" actId="2696"/>
        <pc:sldMkLst>
          <pc:docMk/>
          <pc:sldMk cId="3668414986" sldId="4084"/>
        </pc:sldMkLst>
      </pc:sldChg>
      <pc:sldChg chg="modSp add mod">
        <pc:chgData name="Edward Bodmer" userId="f82d64a42721f930" providerId="LiveId" clId="{8D0FE261-6E01-4CB4-B887-A2CA345C3A85}" dt="2026-02-10T18:57:20.743" v="1817" actId="20577"/>
        <pc:sldMkLst>
          <pc:docMk/>
          <pc:sldMk cId="3529939039" sldId="4086"/>
        </pc:sldMkLst>
        <pc:spChg chg="mod">
          <ac:chgData name="Edward Bodmer" userId="f82d64a42721f930" providerId="LiveId" clId="{8D0FE261-6E01-4CB4-B887-A2CA345C3A85}" dt="2026-02-10T18:57:20.743" v="1817" actId="20577"/>
          <ac:spMkLst>
            <pc:docMk/>
            <pc:sldMk cId="3529939039" sldId="4086"/>
            <ac:spMk id="2" creationId="{5BB5AE32-F4D7-958F-7611-E7300918C640}"/>
          </ac:spMkLst>
        </pc:spChg>
      </pc:sldChg>
      <pc:sldChg chg="add">
        <pc:chgData name="Edward Bodmer" userId="f82d64a42721f930" providerId="LiveId" clId="{8D0FE261-6E01-4CB4-B887-A2CA345C3A85}" dt="2026-02-10T18:58:51.215" v="1818"/>
        <pc:sldMkLst>
          <pc:docMk/>
          <pc:sldMk cId="3466959707" sldId="4087"/>
        </pc:sldMkLst>
      </pc:sldChg>
      <pc:sldChg chg="add">
        <pc:chgData name="Edward Bodmer" userId="f82d64a42721f930" providerId="LiveId" clId="{8D0FE261-6E01-4CB4-B887-A2CA345C3A85}" dt="2026-02-10T18:58:51.215" v="1818"/>
        <pc:sldMkLst>
          <pc:docMk/>
          <pc:sldMk cId="1375831336" sldId="4088"/>
        </pc:sldMkLst>
      </pc:sldChg>
      <pc:sldChg chg="add">
        <pc:chgData name="Edward Bodmer" userId="f82d64a42721f930" providerId="LiveId" clId="{8D0FE261-6E01-4CB4-B887-A2CA345C3A85}" dt="2026-02-10T18:58:51.215" v="1818"/>
        <pc:sldMkLst>
          <pc:docMk/>
          <pc:sldMk cId="2379437990" sldId="4089"/>
        </pc:sldMkLst>
      </pc:sldChg>
      <pc:sldChg chg="add">
        <pc:chgData name="Edward Bodmer" userId="f82d64a42721f930" providerId="LiveId" clId="{8D0FE261-6E01-4CB4-B887-A2CA345C3A85}" dt="2026-02-10T18:58:51.215" v="1818"/>
        <pc:sldMkLst>
          <pc:docMk/>
          <pc:sldMk cId="2996459147" sldId="4090"/>
        </pc:sldMkLst>
      </pc:sldChg>
      <pc:sldMasterChg chg="delSldLayout">
        <pc:chgData name="Edward Bodmer" userId="f82d64a42721f930" providerId="LiveId" clId="{8D0FE261-6E01-4CB4-B887-A2CA345C3A85}" dt="2026-02-10T18:56:22.535" v="1814" actId="2696"/>
        <pc:sldMasterMkLst>
          <pc:docMk/>
          <pc:sldMasterMk cId="1719574762" sldId="2147483660"/>
        </pc:sldMasterMkLst>
        <pc:sldLayoutChg chg="del">
          <pc:chgData name="Edward Bodmer" userId="f82d64a42721f930" providerId="LiveId" clId="{8D0FE261-6E01-4CB4-B887-A2CA345C3A85}" dt="2026-02-10T18:56:22.535" v="1814" actId="2696"/>
          <pc:sldLayoutMkLst>
            <pc:docMk/>
            <pc:sldMasterMk cId="1719574762" sldId="2147483660"/>
            <pc:sldLayoutMk cId="2135650822" sldId="214748367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Project%20Finance%20Theory%20-%20Monte%20Carlo%20Simulat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Sheet1!$C$31:$F$31</c:f>
              <c:strCache>
                <c:ptCount val="4"/>
                <c:pt idx="0">
                  <c:v>CFADS</c:v>
                </c:pt>
              </c:strCache>
            </c:strRef>
          </c:tx>
          <c:spPr>
            <a:solidFill>
              <a:schemeClr val="accent1"/>
            </a:solidFill>
            <a:ln>
              <a:noFill/>
            </a:ln>
            <a:effectLst/>
          </c:spPr>
          <c:cat>
            <c:numRef>
              <c:f>Sheet1!$G$30:$AO$30</c:f>
              <c:numCache>
                <c:formatCode>General</c:formatCode>
                <c:ptCount val="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numCache>
            </c:numRef>
          </c:cat>
          <c:val>
            <c:numRef>
              <c:f>Sheet1!$G$31:$AO$31</c:f>
              <c:numCache>
                <c:formatCode>General</c:formatCode>
                <c:ptCount val="35"/>
                <c:pt idx="0">
                  <c:v>65.28</c:v>
                </c:pt>
                <c:pt idx="1">
                  <c:v>99.878399999999999</c:v>
                </c:pt>
                <c:pt idx="2">
                  <c:v>67.917311999999995</c:v>
                </c:pt>
                <c:pt idx="3">
                  <c:v>103.91348735999999</c:v>
                </c:pt>
                <c:pt idx="4">
                  <c:v>70.661171404800015</c:v>
                </c:pt>
                <c:pt idx="5">
                  <c:v>108.11159224934401</c:v>
                </c:pt>
                <c:pt idx="6">
                  <c:v>73.515882729553923</c:v>
                </c:pt>
                <c:pt idx="7">
                  <c:v>112.47930057621751</c:v>
                </c:pt>
                <c:pt idx="8">
                  <c:v>76.485924391827908</c:v>
                </c:pt>
                <c:pt idx="9">
                  <c:v>117.0234643194967</c:v>
                </c:pt>
                <c:pt idx="10">
                  <c:v>79.575955737257758</c:v>
                </c:pt>
                <c:pt idx="11">
                  <c:v>121.75121227800436</c:v>
                </c:pt>
                <c:pt idx="12">
                  <c:v>82.790824349042964</c:v>
                </c:pt>
                <c:pt idx="13">
                  <c:v>126.66996125403574</c:v>
                </c:pt>
                <c:pt idx="14">
                  <c:v>86.135573652744313</c:v>
                </c:pt>
                <c:pt idx="15">
                  <c:v>131.78742768869878</c:v>
                </c:pt>
                <c:pt idx="16">
                  <c:v>89.615450828315204</c:v>
                </c:pt>
                <c:pt idx="17">
                  <c:v>137.11163976732226</c:v>
                </c:pt>
                <c:pt idx="18">
                  <c:v>93.235915041779123</c:v>
                </c:pt>
                <c:pt idx="19">
                  <c:v>142.65095001392208</c:v>
                </c:pt>
                <c:pt idx="20">
                  <c:v>97.002646009467014</c:v>
                </c:pt>
                <c:pt idx="21">
                  <c:v>148.41404839448452</c:v>
                </c:pt>
                <c:pt idx="22">
                  <c:v>100.9215529082495</c:v>
                </c:pt>
                <c:pt idx="23">
                  <c:v>154.40997594962172</c:v>
                </c:pt>
                <c:pt idx="24">
                  <c:v>104.99878364574278</c:v>
                </c:pt>
                <c:pt idx="25">
                  <c:v>160.64813897798641</c:v>
                </c:pt>
                <c:pt idx="26">
                  <c:v>109.24073450503077</c:v>
                </c:pt>
                <c:pt idx="27">
                  <c:v>167.13832379269709</c:v>
                </c:pt>
                <c:pt idx="28">
                  <c:v>113.65406017903402</c:v>
                </c:pt>
                <c:pt idx="29">
                  <c:v>173.89071207392206</c:v>
                </c:pt>
                <c:pt idx="30">
                  <c:v>118.245684210267</c:v>
                </c:pt>
                <c:pt idx="31">
                  <c:v>180.91589684170853</c:v>
                </c:pt>
                <c:pt idx="32">
                  <c:v>123.0228098523618</c:v>
                </c:pt>
                <c:pt idx="33">
                  <c:v>188.22489907411355</c:v>
                </c:pt>
                <c:pt idx="34">
                  <c:v>127.99293137039723</c:v>
                </c:pt>
              </c:numCache>
            </c:numRef>
          </c:val>
          <c:extLst>
            <c:ext xmlns:c16="http://schemas.microsoft.com/office/drawing/2014/chart" uri="{C3380CC4-5D6E-409C-BE32-E72D297353CC}">
              <c16:uniqueId val="{00000000-C7AC-4E69-8BEC-602670151D0F}"/>
            </c:ext>
          </c:extLst>
        </c:ser>
        <c:ser>
          <c:idx val="1"/>
          <c:order val="1"/>
          <c:tx>
            <c:strRef>
              <c:f>Sheet1!$C$32:$F$32</c:f>
              <c:strCache>
                <c:ptCount val="4"/>
                <c:pt idx="0">
                  <c:v>Debt Service</c:v>
                </c:pt>
              </c:strCache>
            </c:strRef>
          </c:tx>
          <c:spPr>
            <a:solidFill>
              <a:schemeClr val="accent2"/>
            </a:solidFill>
            <a:ln>
              <a:noFill/>
            </a:ln>
            <a:effectLst/>
          </c:spPr>
          <c:cat>
            <c:numRef>
              <c:f>Sheet1!$G$30:$AO$30</c:f>
              <c:numCache>
                <c:formatCode>General</c:formatCode>
                <c:ptCount val="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numCache>
            </c:numRef>
          </c:cat>
          <c:val>
            <c:numRef>
              <c:f>Sheet1!$G$32:$AO$32</c:f>
              <c:numCache>
                <c:formatCode>_-* #,##0.00_-;[Red]_(* \(#,##0.00\);_-* "-"??_-;_-@_-</c:formatCode>
                <c:ptCount val="35"/>
                <c:pt idx="0">
                  <c:v>43.52</c:v>
                </c:pt>
                <c:pt idx="1">
                  <c:v>66.585599999999999</c:v>
                </c:pt>
                <c:pt idx="2">
                  <c:v>45.278207999999999</c:v>
                </c:pt>
                <c:pt idx="3">
                  <c:v>69.275658239999999</c:v>
                </c:pt>
                <c:pt idx="4">
                  <c:v>47.107447603200008</c:v>
                </c:pt>
                <c:pt idx="5">
                  <c:v>72.074394832896004</c:v>
                </c:pt>
                <c:pt idx="6">
                  <c:v>49.010588486369279</c:v>
                </c:pt>
                <c:pt idx="7">
                  <c:v>74.986200384145008</c:v>
                </c:pt>
                <c:pt idx="8">
                  <c:v>50.990616261218605</c:v>
                </c:pt>
                <c:pt idx="9">
                  <c:v>78.015642879664469</c:v>
                </c:pt>
                <c:pt idx="10">
                  <c:v>53.050637158171838</c:v>
                </c:pt>
                <c:pt idx="11">
                  <c:v>81.167474852002911</c:v>
                </c:pt>
                <c:pt idx="12">
                  <c:v>55.193882899361974</c:v>
                </c:pt>
                <c:pt idx="13">
                  <c:v>84.446640836023832</c:v>
                </c:pt>
                <c:pt idx="14">
                  <c:v>57.423715768496209</c:v>
                </c:pt>
                <c:pt idx="15">
                  <c:v>87.858285125799185</c:v>
                </c:pt>
                <c:pt idx="16">
                  <c:v>59.743633885543467</c:v>
                </c:pt>
                <c:pt idx="17">
                  <c:v>91.407759844881511</c:v>
                </c:pt>
                <c:pt idx="18">
                  <c:v>62.157276694519418</c:v>
                </c:pt>
                <c:pt idx="19">
                  <c:v>95.100633342614728</c:v>
                </c:pt>
                <c:pt idx="20">
                  <c:v>64.668430672978005</c:v>
                </c:pt>
                <c:pt idx="21">
                  <c:v>98.942698929656345</c:v>
                </c:pt>
                <c:pt idx="22">
                  <c:v>67.281035272166335</c:v>
                </c:pt>
                <c:pt idx="23">
                  <c:v>102.93998396641449</c:v>
                </c:pt>
                <c:pt idx="24">
                  <c:v>69.999189097161846</c:v>
                </c:pt>
                <c:pt idx="25">
                  <c:v>107.0987593186576</c:v>
                </c:pt>
                <c:pt idx="26">
                  <c:v>72.827156336687182</c:v>
                </c:pt>
                <c:pt idx="27">
                  <c:v>0</c:v>
                </c:pt>
                <c:pt idx="28">
                  <c:v>0</c:v>
                </c:pt>
                <c:pt idx="29">
                  <c:v>0</c:v>
                </c:pt>
                <c:pt idx="30">
                  <c:v>0</c:v>
                </c:pt>
                <c:pt idx="31">
                  <c:v>0</c:v>
                </c:pt>
                <c:pt idx="32">
                  <c:v>0</c:v>
                </c:pt>
                <c:pt idx="33">
                  <c:v>0</c:v>
                </c:pt>
                <c:pt idx="34">
                  <c:v>0</c:v>
                </c:pt>
              </c:numCache>
            </c:numRef>
          </c:val>
          <c:extLst>
            <c:ext xmlns:c16="http://schemas.microsoft.com/office/drawing/2014/chart" uri="{C3380CC4-5D6E-409C-BE32-E72D297353CC}">
              <c16:uniqueId val="{00000001-C7AC-4E69-8BEC-602670151D0F}"/>
            </c:ext>
          </c:extLst>
        </c:ser>
        <c:dLbls>
          <c:showLegendKey val="0"/>
          <c:showVal val="0"/>
          <c:showCatName val="0"/>
          <c:showSerName val="0"/>
          <c:showPercent val="0"/>
          <c:showBubbleSize val="0"/>
        </c:dLbls>
        <c:axId val="159255968"/>
        <c:axId val="322677744"/>
      </c:areaChart>
      <c:catAx>
        <c:axId val="15925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677744"/>
        <c:crosses val="autoZero"/>
        <c:auto val="1"/>
        <c:lblAlgn val="ctr"/>
        <c:lblOffset val="100"/>
        <c:noMultiLvlLbl val="0"/>
      </c:catAx>
      <c:valAx>
        <c:axId val="322677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2559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3T09:26:28.085"/>
    </inkml:context>
    <inkml:brush xml:id="br0">
      <inkml:brushProperty name="width" value="0.035" units="cm"/>
      <inkml:brushProperty name="height" value="0.035" units="cm"/>
      <inkml:brushProperty name="color" value="#E71224"/>
    </inkml:brush>
  </inkml:definitions>
  <inkml:trace contextRef="#ctx0" brushRef="#br0">1115 112 24575,'-54'1'0,"21"-2"0,0 2 0,-35 5 0,6 8 0,42-9 0,0 0 0,1-2 0,-2 0 0,-29 0 0,34-4 0,-6-1 0,-29 4 0,43-1 0,2-1 0,-2 2 0,1-1 0,0 2 0,-1-1 0,2 0 0,-15 8 0,-55 36 0,-140 111 0,209-151 0,-38 32 0,-54 57 0,95-91 0,1 1 0,1-1 0,-1 1 0,1 0 0,0 0 0,0 0 0,1 0 0,-1 0 0,1 1 0,0-1 0,-1 6 0,1-2 0,-1 1 0,-4 12 0,0-10 0,0 0 0,0-2 0,-1 1 0,0 0 0,-9 9 0,-11 18 0,23-33 0,2 0 0,-1 0 0,0 1 0,1 0 0,0 0 0,0 0 0,1 0 0,-1 0 0,1 8 0,0 7 0,3 30 0,0 3 0,-2-41 0,1-1 0,-1 1 0,3 0 0,-1 0 0,1-1 0,0 0 0,10 24 0,-4-18 0,0 0 0,1-1 0,1 0 0,19 21 0,6 10 0,15 16 0,-44-56 0,1 0 0,0-1 0,0 0 0,1 0 0,14 8 0,7-2 0,0 0 0,0-2 0,1-1 0,33 6 0,5 2 0,25 9 0,30 9 0,-105-29 0,0 2 0,0-1 0,-1 2 0,21 14 0,-25-15 0,0 0 0,0-2 0,0 1 0,1-2 0,0 0 0,1-1 0,-1-1 0,18 3 0,-1-2 0,0-2 0,0-1 0,35-2 0,137-4 0,-194 4 0,-1-1 0,0 0 0,0-1 0,0 0 0,0-1 0,14-6 0,49-28 0,-52 25 0,-7 5 0,-1-1 0,13-13 0,-14 12 0,1 0 0,17-10 0,48-19 0,-50 27 0,-2-2 0,0 1 0,36-27 0,-2-6 0,-2-1 0,70-73 0,-121 112 0,1-1 0,-1 0 0,0 0 0,0 0 0,8-19 0,16-49 0,-22 51 0,-2 6 0,-1 1 0,-1-2 0,0 1 0,0-20 0,-2-78 0,-2 73 0,9-74 0,-4 67 0,-2 0 0,-7-96 0,3 142 0,1 0 0,-2 0 0,1-1 0,0 1 0,-1 1 0,0-2 0,0 2 0,0-1 0,-1 0 0,0 1 0,0 0 0,0-1 0,0 2 0,-6-6 0,-4-6 0,-2 3 0,-25-18 0,38 29 0,-121-73 0,115 71 0,2 0 0,-2 0 0,1 1 0,-1 0 0,1 0 0,-15 0 0,12 1 0,0 0 0,0-1 0,-13-4 0,5 0 0,-105-36 0,102 37 0,0 1 0,1 1 0,-1 0 0,-25 1 0,18 1 0,-42-7 0,45 4 0,-1 1 0,-32 1 0,-25 2 0,-23 2 0,91-1 0,0 1 0,0 1 0,1 0 0,0 1 0,-18 7 0,-5 4-8191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02/02/2026</a:t>
            </a:fld>
            <a:endParaRPr lang="en-GB" dirty="0"/>
          </a:p>
        </p:txBody>
      </p:sp>
      <p:sp>
        <p:nvSpPr>
          <p:cNvPr id="4" name="Slide Image Placeholder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1392D83C-F396-40D2-BF40-708C0C43392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3" name="Rectangle 3">
            <a:extLst>
              <a:ext uri="{FF2B5EF4-FFF2-40B4-BE49-F238E27FC236}">
                <a16:creationId xmlns:a16="http://schemas.microsoft.com/office/drawing/2014/main" id="{5DF640A9-4786-4692-92B2-29328BE8A1B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3655451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0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1523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524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656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3FBC1-F74E-DFDF-255B-8B2D238FC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394F0-5C9E-C5D9-D08B-1A354C27A02F}"/>
              </a:ext>
            </a:extLst>
          </p:cNvPr>
          <p:cNvSpPr>
            <a:spLocks noGrp="1" noRot="1" noChangeAspect="1"/>
          </p:cNvSpPr>
          <p:nvPr>
            <p:ph type="sldImg"/>
          </p:nvPr>
        </p:nvSpPr>
        <p:spPr>
          <a:xfrm>
            <a:off x="1257300" y="719138"/>
            <a:ext cx="4802188" cy="3600450"/>
          </a:xfrm>
        </p:spPr>
        <p:txBody>
          <a:bodyPr/>
          <a:lstStyle/>
          <a:p>
            <a:endParaRPr lang="en-US"/>
          </a:p>
        </p:txBody>
      </p:sp>
      <p:sp>
        <p:nvSpPr>
          <p:cNvPr id="3" name="Notes Placeholder 2">
            <a:extLst>
              <a:ext uri="{FF2B5EF4-FFF2-40B4-BE49-F238E27FC236}">
                <a16:creationId xmlns:a16="http://schemas.microsoft.com/office/drawing/2014/main" id="{0DE96B27-FEA0-A719-ADAF-8C3BB86790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7203FA-772D-408F-C761-319CC52998A0}"/>
              </a:ext>
            </a:extLst>
          </p:cNvPr>
          <p:cNvSpPr>
            <a:spLocks noGrp="1"/>
          </p:cNvSpPr>
          <p:nvPr>
            <p:ph type="sldNum" sz="quarter" idx="5"/>
          </p:nvPr>
        </p:nvSpPr>
        <p:spPr/>
        <p:txBody>
          <a:bodyPr/>
          <a:lstStyle/>
          <a:p>
            <a:fld id="{7D9D6747-2706-48B0-9B3B-7BFC87D901CC}" type="slidenum">
              <a:rPr lang="en-US" smtClean="0"/>
              <a:pPr/>
              <a:t>269</a:t>
            </a:fld>
            <a:endParaRPr lang="en-US" dirty="0"/>
          </a:p>
        </p:txBody>
      </p:sp>
    </p:spTree>
    <p:extLst>
      <p:ext uri="{BB962C8B-B14F-4D97-AF65-F5344CB8AC3E}">
        <p14:creationId xmlns:p14="http://schemas.microsoft.com/office/powerpoint/2010/main" val="179917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E57A8-728D-0237-4AB7-CC39A93AC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95859-D72D-FA9A-B611-B5C6970F5531}"/>
              </a:ext>
            </a:extLst>
          </p:cNvPr>
          <p:cNvSpPr>
            <a:spLocks noGrp="1" noRot="1" noChangeAspect="1"/>
          </p:cNvSpPr>
          <p:nvPr>
            <p:ph type="sldImg"/>
          </p:nvPr>
        </p:nvSpPr>
        <p:spPr>
          <a:xfrm>
            <a:off x="1257300" y="719138"/>
            <a:ext cx="4802188" cy="3600450"/>
          </a:xfrm>
        </p:spPr>
        <p:txBody>
          <a:bodyPr/>
          <a:lstStyle/>
          <a:p>
            <a:endParaRPr lang="en-US"/>
          </a:p>
        </p:txBody>
      </p:sp>
      <p:sp>
        <p:nvSpPr>
          <p:cNvPr id="3" name="Notes Placeholder 2">
            <a:extLst>
              <a:ext uri="{FF2B5EF4-FFF2-40B4-BE49-F238E27FC236}">
                <a16:creationId xmlns:a16="http://schemas.microsoft.com/office/drawing/2014/main" id="{DC53121E-DE71-767F-9F87-2054638DBE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F0633B-B1DB-0A3A-6BB1-FF38BC89CF73}"/>
              </a:ext>
            </a:extLst>
          </p:cNvPr>
          <p:cNvSpPr>
            <a:spLocks noGrp="1"/>
          </p:cNvSpPr>
          <p:nvPr>
            <p:ph type="sldNum" sz="quarter" idx="5"/>
          </p:nvPr>
        </p:nvSpPr>
        <p:spPr/>
        <p:txBody>
          <a:bodyPr/>
          <a:lstStyle/>
          <a:p>
            <a:fld id="{7D9D6747-2706-48B0-9B3B-7BFC87D901CC}" type="slidenum">
              <a:rPr lang="en-US" smtClean="0"/>
              <a:pPr/>
              <a:t>271</a:t>
            </a:fld>
            <a:endParaRPr lang="en-US" dirty="0"/>
          </a:p>
        </p:txBody>
      </p:sp>
    </p:spTree>
    <p:extLst>
      <p:ext uri="{BB962C8B-B14F-4D97-AF65-F5344CB8AC3E}">
        <p14:creationId xmlns:p14="http://schemas.microsoft.com/office/powerpoint/2010/main" val="3151733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1711" y="2073922"/>
            <a:ext cx="5794237" cy="2440651"/>
          </a:xfrm>
        </p:spPr>
        <p:txBody>
          <a:bodyPr anchor="b">
            <a:normAutofit/>
          </a:bodyPr>
          <a:lstStyle>
            <a:lvl1pPr algn="l">
              <a:defRPr sz="3450" b="1">
                <a:solidFill>
                  <a:srgbClr val="043F63"/>
                </a:solidFill>
                <a:latin typeface="Rockwell" panose="02060603020205020403" pitchFamily="18" charset="0"/>
              </a:defRPr>
            </a:lvl1pPr>
          </a:lstStyle>
          <a:p>
            <a:r>
              <a:rPr lang="en-US" dirty="0"/>
              <a:t>Click to edit Master title style</a:t>
            </a:r>
          </a:p>
        </p:txBody>
      </p:sp>
      <p:sp>
        <p:nvSpPr>
          <p:cNvPr id="8" name="Rectangle 7"/>
          <p:cNvSpPr/>
          <p:nvPr userDrawn="1"/>
        </p:nvSpPr>
        <p:spPr>
          <a:xfrm>
            <a:off x="8694424"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43683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657-77C7-42B3-B914-85EEC4582CC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5B5865-828A-4971-9485-787895614002}"/>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19EFD11-9DD8-4115-B18B-73567E579587}"/>
              </a:ext>
            </a:extLst>
          </p:cNvPr>
          <p:cNvSpPr>
            <a:spLocks noGrp="1"/>
          </p:cNvSpPr>
          <p:nvPr>
            <p:ph type="sldNum" sz="quarter" idx="11"/>
          </p:nvPr>
        </p:nvSpPr>
        <p:spPr/>
        <p:txBody>
          <a:bodyPr/>
          <a:lstStyle/>
          <a:p>
            <a:fld id="{1D963C44-05F1-400C-9AA3-0B5012F5D92A}" type="slidenum">
              <a:rPr lang="en-US" smtClean="0"/>
              <a:pPr/>
              <a:t>‹#›</a:t>
            </a:fld>
            <a:endParaRPr lang="en-US" dirty="0"/>
          </a:p>
        </p:txBody>
      </p:sp>
      <p:sp>
        <p:nvSpPr>
          <p:cNvPr id="6" name="Content Placeholder 5">
            <a:extLst>
              <a:ext uri="{FF2B5EF4-FFF2-40B4-BE49-F238E27FC236}">
                <a16:creationId xmlns:a16="http://schemas.microsoft.com/office/drawing/2014/main" id="{E7B844F4-E80C-467E-9D11-B925B39F0F7B}"/>
              </a:ext>
            </a:extLst>
          </p:cNvPr>
          <p:cNvSpPr>
            <a:spLocks noGrp="1"/>
          </p:cNvSpPr>
          <p:nvPr>
            <p:ph sz="quarter" idx="12"/>
          </p:nvPr>
        </p:nvSpPr>
        <p:spPr>
          <a:xfrm>
            <a:off x="1571625" y="1600200"/>
            <a:ext cx="2944416" cy="4660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710D2CC8-5951-45EA-B1C5-385AAAA02C11}"/>
              </a:ext>
            </a:extLst>
          </p:cNvPr>
          <p:cNvSpPr>
            <a:spLocks noGrp="1"/>
          </p:cNvSpPr>
          <p:nvPr>
            <p:ph sz="quarter" idx="13"/>
          </p:nvPr>
        </p:nvSpPr>
        <p:spPr>
          <a:xfrm>
            <a:off x="4627959" y="1600200"/>
            <a:ext cx="2944416"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2239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6" y="2286007"/>
            <a:ext cx="6363947" cy="1767794"/>
          </a:xfrm>
        </p:spPr>
        <p:txBody>
          <a:bodyPr anchor="b">
            <a:normAutofit/>
          </a:bodyPr>
          <a:lstStyle>
            <a:lvl1pPr algn="l">
              <a:defRPr sz="3000" b="1">
                <a:solidFill>
                  <a:srgbClr val="043F63"/>
                </a:solidFill>
                <a:latin typeface="Rockwell" panose="02060603020205020403" pitchFamily="18" charset="0"/>
              </a:defRPr>
            </a:lvl1pPr>
          </a:lstStyle>
          <a:p>
            <a:r>
              <a:rPr lang="en-US" dirty="0"/>
              <a:t>Click to edit Master title style</a:t>
            </a:r>
          </a:p>
        </p:txBody>
      </p:sp>
      <p:sp>
        <p:nvSpPr>
          <p:cNvPr id="8" name="Rectangle 7"/>
          <p:cNvSpPr/>
          <p:nvPr userDrawn="1"/>
        </p:nvSpPr>
        <p:spPr>
          <a:xfrm>
            <a:off x="8376563" y="6604922"/>
            <a:ext cx="349899"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93" dirty="0">
                <a:solidFill>
                  <a:schemeClr val="bg1"/>
                </a:solidFill>
              </a:rPr>
              <a:t>© 2022</a:t>
            </a:r>
            <a:endParaRPr lang="en-GB" sz="393" dirty="0">
              <a:solidFill>
                <a:schemeClr val="tx1"/>
              </a:solidFill>
            </a:endParaRPr>
          </a:p>
        </p:txBody>
      </p:sp>
    </p:spTree>
    <p:extLst>
      <p:ext uri="{BB962C8B-B14F-4D97-AF65-F5344CB8AC3E}">
        <p14:creationId xmlns:p14="http://schemas.microsoft.com/office/powerpoint/2010/main" val="68334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9D9F-B70E-4FF1-920B-C000B25F403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24B841-BEAC-4546-9EC6-6727D09D6153}"/>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98011C06-B6A1-419F-B355-19E3BCB3FBBF}"/>
              </a:ext>
            </a:extLst>
          </p:cNvPr>
          <p:cNvSpPr>
            <a:spLocks noGrp="1"/>
          </p:cNvSpPr>
          <p:nvPr>
            <p:ph type="sldNum" sz="quarter" idx="11"/>
          </p:nvPr>
        </p:nvSpPr>
        <p:spPr/>
        <p:txBody>
          <a:bodyPr/>
          <a:lstStyle/>
          <a:p>
            <a:fld id="{1D963C44-05F1-400C-9AA3-0B5012F5D92A}" type="slidenum">
              <a:rPr lang="en-US" smtClean="0"/>
              <a:pPr/>
              <a:t>‹#›</a:t>
            </a:fld>
            <a:endParaRPr lang="en-US" dirty="0"/>
          </a:p>
        </p:txBody>
      </p:sp>
      <p:sp>
        <p:nvSpPr>
          <p:cNvPr id="6" name="Content Placeholder 5">
            <a:extLst>
              <a:ext uri="{FF2B5EF4-FFF2-40B4-BE49-F238E27FC236}">
                <a16:creationId xmlns:a16="http://schemas.microsoft.com/office/drawing/2014/main" id="{DFB1EFEC-DB4B-478B-8B31-6A18CA852AD7}"/>
              </a:ext>
            </a:extLst>
          </p:cNvPr>
          <p:cNvSpPr>
            <a:spLocks noGrp="1"/>
          </p:cNvSpPr>
          <p:nvPr>
            <p:ph sz="quarter" idx="12"/>
          </p:nvPr>
        </p:nvSpPr>
        <p:spPr>
          <a:xfrm>
            <a:off x="1571625" y="1600200"/>
            <a:ext cx="194170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45A4C903-A9FF-4E2F-87CE-4487D8CE7C06}"/>
              </a:ext>
            </a:extLst>
          </p:cNvPr>
          <p:cNvSpPr>
            <a:spLocks noGrp="1"/>
          </p:cNvSpPr>
          <p:nvPr>
            <p:ph sz="quarter" idx="13"/>
          </p:nvPr>
        </p:nvSpPr>
        <p:spPr>
          <a:xfrm>
            <a:off x="3601047" y="1600200"/>
            <a:ext cx="1941910" cy="46481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a:extLst>
              <a:ext uri="{FF2B5EF4-FFF2-40B4-BE49-F238E27FC236}">
                <a16:creationId xmlns:a16="http://schemas.microsoft.com/office/drawing/2014/main" id="{25456DEF-98C6-44B2-893A-018380ABF1FA}"/>
              </a:ext>
            </a:extLst>
          </p:cNvPr>
          <p:cNvSpPr>
            <a:spLocks noGrp="1"/>
          </p:cNvSpPr>
          <p:nvPr>
            <p:ph sz="quarter" idx="14"/>
          </p:nvPr>
        </p:nvSpPr>
        <p:spPr>
          <a:xfrm>
            <a:off x="5630466" y="1600200"/>
            <a:ext cx="194191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34898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334806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7" name="Rectangle 6"/>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1066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
        <p:nvSpPr>
          <p:cNvPr id="8" name="Rectangle 7"/>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717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2178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30204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3"/>
            <a:ext cx="8640524"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8550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42608" y="391656"/>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060704"/>
            <a:ext cx="8471624" cy="491676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82444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145520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203203"/>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09675"/>
            <a:ext cx="8316686" cy="46931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21487" y="6457951"/>
            <a:ext cx="522514" cy="400050"/>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72" r:id="rId7"/>
    <p:sldLayoutId id="2147483673" r:id="rId8"/>
    <p:sldLayoutId id="2147483675" r:id="rId9"/>
    <p:sldLayoutId id="2147483677" r:id="rId10"/>
    <p:sldLayoutId id="2147483678" r:id="rId11"/>
    <p:sldLayoutId id="2147483679" r:id="rId12"/>
  </p:sldLayoutIdLst>
  <p:hf hdr="0" ftr="0" dt="0"/>
  <p:txStyles>
    <p:titleStyle>
      <a:lvl1pPr algn="l" defTabSz="685800" rtl="0" eaLnBrk="1" latinLnBrk="0" hangingPunct="1">
        <a:lnSpc>
          <a:spcPct val="90000"/>
        </a:lnSpc>
        <a:spcBef>
          <a:spcPct val="0"/>
        </a:spcBef>
        <a:buNone/>
        <a:defRPr sz="2800" b="1" kern="1200">
          <a:solidFill>
            <a:srgbClr val="0D7BB6"/>
          </a:solidFill>
          <a:latin typeface="Arial" panose="020B0604020202020204"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75"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125"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4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xml"/><Relationship Id="rId4" Type="http://schemas.openxmlformats.org/officeDocument/2006/relationships/image" Target="../media/image112.png"/></Relationships>
</file>

<file path=ppt/slides/_rels/slide1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8.xml"/><Relationship Id="rId4" Type="http://schemas.openxmlformats.org/officeDocument/2006/relationships/image" Target="../media/image109.png"/></Relationships>
</file>

<file path=ppt/slides/_rels/slide1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25.png"/><Relationship Id="rId1" Type="http://schemas.openxmlformats.org/officeDocument/2006/relationships/slideLayout" Target="../slideLayouts/slideLayout8.xml"/><Relationship Id="rId4" Type="http://schemas.openxmlformats.org/officeDocument/2006/relationships/image" Target="../media/image980.png"/></Relationships>
</file>

<file path=ppt/slides/_rels/slide1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3.png"/><Relationship Id="rId7" Type="http://schemas.openxmlformats.org/officeDocument/2006/relationships/image" Target="../media/image121.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6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0.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24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24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24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25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4.xml"/><Relationship Id="rId4" Type="http://schemas.openxmlformats.org/officeDocument/2006/relationships/image" Target="../media/image242.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google.ch/url?sa=i&amp;rct=j&amp;q=&amp;esrc=s&amp;source=images&amp;cd=&amp;cad=rja&amp;uact=8&amp;ved=2ahUKEwjtgtmNx5_fAhVJ-6QKHdVWDwUQjRx6BAgBEAU&amp;url=https://www.offshorewind.biz/2018/09/14/last-turbine-up-at-merkur/&amp;psig=AOvVaw3leIE-1FNT4ot9RUpzqBy7&amp;ust=154488487677724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815" y="2212480"/>
            <a:ext cx="5628974" cy="2099638"/>
          </a:xfrm>
        </p:spPr>
        <p:txBody>
          <a:bodyPr>
            <a:normAutofit/>
          </a:bodyPr>
          <a:lstStyle/>
          <a:p>
            <a:r>
              <a:rPr lang="en-GB" b="1" dirty="0"/>
              <a:t>Project Finance for European Investment Bank – Advanced</a:t>
            </a:r>
            <a:endParaRPr lang="en-GB" dirty="0"/>
          </a:p>
        </p:txBody>
      </p:sp>
    </p:spTree>
    <p:extLst>
      <p:ext uri="{BB962C8B-B14F-4D97-AF65-F5344CB8AC3E}">
        <p14:creationId xmlns:p14="http://schemas.microsoft.com/office/powerpoint/2010/main" val="1057311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560F-E735-8655-222B-CDE397B7EDB2}"/>
              </a:ext>
            </a:extLst>
          </p:cNvPr>
          <p:cNvSpPr>
            <a:spLocks noGrp="1"/>
          </p:cNvSpPr>
          <p:nvPr>
            <p:ph type="title"/>
          </p:nvPr>
        </p:nvSpPr>
        <p:spPr/>
        <p:txBody>
          <a:bodyPr/>
          <a:lstStyle/>
          <a:p>
            <a:r>
              <a:rPr lang="en-US" dirty="0"/>
              <a:t>Notes on Financial Model for Teaching</a:t>
            </a:r>
          </a:p>
        </p:txBody>
      </p:sp>
      <p:sp>
        <p:nvSpPr>
          <p:cNvPr id="3" name="Content Placeholder 2">
            <a:extLst>
              <a:ext uri="{FF2B5EF4-FFF2-40B4-BE49-F238E27FC236}">
                <a16:creationId xmlns:a16="http://schemas.microsoft.com/office/drawing/2014/main" id="{DCFDF5C3-3F85-A9BE-FBFF-97759306B0F0}"/>
              </a:ext>
            </a:extLst>
          </p:cNvPr>
          <p:cNvSpPr>
            <a:spLocks noGrp="1"/>
          </p:cNvSpPr>
          <p:nvPr>
            <p:ph idx="1"/>
          </p:nvPr>
        </p:nvSpPr>
        <p:spPr/>
        <p:txBody>
          <a:bodyPr/>
          <a:lstStyle/>
          <a:p>
            <a:r>
              <a:rPr lang="en-US" dirty="0"/>
              <a:t>Financial Model in Transaction</a:t>
            </a:r>
          </a:p>
          <a:p>
            <a:pPr lvl="1"/>
            <a:r>
              <a:rPr lang="en-US" dirty="0"/>
              <a:t>Tests whether all of the contracts including the loan agreement work in terms of financial ratios</a:t>
            </a:r>
          </a:p>
          <a:p>
            <a:pPr lvl="1"/>
            <a:r>
              <a:rPr lang="en-US" dirty="0"/>
              <a:t>Used for risk analysis to test downside cases and assure the lenders get paid</a:t>
            </a:r>
          </a:p>
          <a:p>
            <a:pPr lvl="1"/>
            <a:r>
              <a:rPr lang="en-US" dirty="0"/>
              <a:t>Puts all of the technical data together with the financing data to assess the economics of a project</a:t>
            </a:r>
          </a:p>
          <a:p>
            <a:pPr lvl="1"/>
            <a:r>
              <a:rPr lang="en-US" dirty="0"/>
              <a:t>Is a database of the meaningful data for the project</a:t>
            </a:r>
          </a:p>
          <a:p>
            <a:r>
              <a:rPr lang="en-US" dirty="0"/>
              <a:t>Financial Model as a Teaching Tool</a:t>
            </a:r>
          </a:p>
          <a:p>
            <a:pPr lvl="1"/>
            <a:r>
              <a:rPr lang="en-US" dirty="0"/>
              <a:t>Advisors do the model for you and even the scenarios; that does not mean that having some modelling skill is not useful.</a:t>
            </a:r>
          </a:p>
          <a:p>
            <a:pPr lvl="1"/>
            <a:r>
              <a:rPr lang="en-US" dirty="0"/>
              <a:t>Demonstrates the how project finance concepts work (e.g. DSCR Target and Volatility)</a:t>
            </a:r>
          </a:p>
          <a:p>
            <a:pPr lvl="1"/>
            <a:r>
              <a:rPr lang="en-US" dirty="0"/>
              <a:t>Isolate on issue to understand impacts on investors, lenders and society</a:t>
            </a:r>
          </a:p>
          <a:p>
            <a:pPr lvl="1"/>
            <a:r>
              <a:rPr lang="en-US" dirty="0"/>
              <a:t>Used to present nuanced issues</a:t>
            </a:r>
          </a:p>
          <a:p>
            <a:pPr lvl="1"/>
            <a:r>
              <a:rPr lang="en-US" dirty="0"/>
              <a:t>Demonstrates issues in case studies</a:t>
            </a:r>
          </a:p>
          <a:p>
            <a:r>
              <a:rPr lang="en-US" dirty="0"/>
              <a:t>Teaching with financial model exercises to illustrate debt structure theory and risk analysis</a:t>
            </a:r>
          </a:p>
          <a:p>
            <a:pPr lvl="1"/>
            <a:r>
              <a:rPr lang="en-US" dirty="0"/>
              <a:t>Make absolutely you understand why we are using the model and explain concepts first</a:t>
            </a:r>
          </a:p>
          <a:p>
            <a:pPr lvl="1"/>
            <a:r>
              <a:rPr lang="en-US" dirty="0"/>
              <a:t>Do you want to work through equations or only use the models to illustrate impacts</a:t>
            </a:r>
          </a:p>
          <a:p>
            <a:pPr lvl="1"/>
            <a:endParaRPr lang="en-US" dirty="0"/>
          </a:p>
        </p:txBody>
      </p:sp>
      <p:sp>
        <p:nvSpPr>
          <p:cNvPr id="4" name="Slide Number Placeholder 3">
            <a:extLst>
              <a:ext uri="{FF2B5EF4-FFF2-40B4-BE49-F238E27FC236}">
                <a16:creationId xmlns:a16="http://schemas.microsoft.com/office/drawing/2014/main" id="{FE1F9611-6B18-7788-1DFB-D5951EA0FB78}"/>
              </a:ext>
            </a:extLst>
          </p:cNvPr>
          <p:cNvSpPr>
            <a:spLocks noGrp="1"/>
          </p:cNvSpPr>
          <p:nvPr>
            <p:ph type="sldNum" sz="quarter" idx="12"/>
          </p:nvPr>
        </p:nvSpPr>
        <p:spPr/>
        <p:txBody>
          <a:bodyPr/>
          <a:lstStyle/>
          <a:p>
            <a:fld id="{EB241CD2-1E45-42A3-B213-66A034DF9A3B}" type="slidenum">
              <a:rPr lang="en-GB" smtClean="0"/>
              <a:t>10</a:t>
            </a:fld>
            <a:endParaRPr lang="en-GB" dirty="0"/>
          </a:p>
        </p:txBody>
      </p:sp>
    </p:spTree>
    <p:extLst>
      <p:ext uri="{BB962C8B-B14F-4D97-AF65-F5344CB8AC3E}">
        <p14:creationId xmlns:p14="http://schemas.microsoft.com/office/powerpoint/2010/main" val="29750261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B044-5498-750C-C9DE-85EB369D4FCF}"/>
              </a:ext>
            </a:extLst>
          </p:cNvPr>
          <p:cNvSpPr>
            <a:spLocks noGrp="1"/>
          </p:cNvSpPr>
          <p:nvPr>
            <p:ph type="title"/>
          </p:nvPr>
        </p:nvSpPr>
        <p:spPr/>
        <p:txBody>
          <a:bodyPr>
            <a:normAutofit fontScale="90000"/>
          </a:bodyPr>
          <a:lstStyle/>
          <a:p>
            <a:r>
              <a:rPr lang="en-US" dirty="0"/>
              <a:t>Back of Envelope Value Calculations for Abandonment</a:t>
            </a:r>
          </a:p>
        </p:txBody>
      </p:sp>
      <p:sp>
        <p:nvSpPr>
          <p:cNvPr id="3" name="Content Placeholder 2">
            <a:extLst>
              <a:ext uri="{FF2B5EF4-FFF2-40B4-BE49-F238E27FC236}">
                <a16:creationId xmlns:a16="http://schemas.microsoft.com/office/drawing/2014/main" id="{B065E4F6-ECB2-12E1-C1E2-9BC579542D32}"/>
              </a:ext>
            </a:extLst>
          </p:cNvPr>
          <p:cNvSpPr>
            <a:spLocks noGrp="1"/>
          </p:cNvSpPr>
          <p:nvPr>
            <p:ph idx="1"/>
          </p:nvPr>
        </p:nvSpPr>
        <p:spPr/>
        <p:txBody>
          <a:bodyPr/>
          <a:lstStyle/>
          <a:p>
            <a:r>
              <a:rPr lang="en-US" dirty="0"/>
              <a:t>How would you make an analysis of the value lost from abandonment of the project relative to the amount earned above the cost of capital on the equity invested in all of the other projects. My calculation shows that the loss on the abandonment and cancellation fees exceeds the amount Orsted could earn on all of its other projects. It is more difficult to make simple calculations using PMT, PV and WACC concepts.</a:t>
            </a:r>
          </a:p>
          <a:p>
            <a:r>
              <a:rPr lang="en-US" dirty="0"/>
              <a:t>Steps to compute</a:t>
            </a:r>
          </a:p>
          <a:p>
            <a:pPr lvl="1"/>
            <a:r>
              <a:rPr lang="en-US" dirty="0"/>
              <a:t>Levelised income on the equity balance from WACC calculations</a:t>
            </a:r>
          </a:p>
          <a:p>
            <a:pPr lvl="1"/>
            <a:r>
              <a:rPr lang="en-US" dirty="0"/>
              <a:t>PV of income at the cost of equity allows premium calculation</a:t>
            </a:r>
          </a:p>
          <a:p>
            <a:r>
              <a:rPr lang="en-US" dirty="0"/>
              <a:t>Political risk in USA wiped out all of the economic profit on Orsted’s other projects.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D93C25E-A82C-AE37-F776-F27F1D44968E}"/>
              </a:ext>
            </a:extLst>
          </p:cNvPr>
          <p:cNvSpPr>
            <a:spLocks noGrp="1"/>
          </p:cNvSpPr>
          <p:nvPr>
            <p:ph type="sldNum" sz="quarter" idx="12"/>
          </p:nvPr>
        </p:nvSpPr>
        <p:spPr/>
        <p:txBody>
          <a:bodyPr/>
          <a:lstStyle/>
          <a:p>
            <a:fld id="{EB241CD2-1E45-42A3-B213-66A034DF9A3B}" type="slidenum">
              <a:rPr lang="en-GB" smtClean="0"/>
              <a:t>100</a:t>
            </a:fld>
            <a:endParaRPr lang="en-GB" dirty="0"/>
          </a:p>
        </p:txBody>
      </p:sp>
      <p:pic>
        <p:nvPicPr>
          <p:cNvPr id="5" name="Picture 4">
            <a:extLst>
              <a:ext uri="{FF2B5EF4-FFF2-40B4-BE49-F238E27FC236}">
                <a16:creationId xmlns:a16="http://schemas.microsoft.com/office/drawing/2014/main" id="{B8289D5E-5B7C-C6DD-3E3D-2C91061DFFBC}"/>
              </a:ext>
            </a:extLst>
          </p:cNvPr>
          <p:cNvPicPr>
            <a:picLocks noChangeAspect="1"/>
          </p:cNvPicPr>
          <p:nvPr/>
        </p:nvPicPr>
        <p:blipFill>
          <a:blip r:embed="rId2"/>
          <a:stretch>
            <a:fillRect/>
          </a:stretch>
        </p:blipFill>
        <p:spPr>
          <a:xfrm>
            <a:off x="1138562" y="3968674"/>
            <a:ext cx="5612021" cy="2032076"/>
          </a:xfrm>
          <a:prstGeom prst="rect">
            <a:avLst/>
          </a:prstGeom>
        </p:spPr>
      </p:pic>
      <p:cxnSp>
        <p:nvCxnSpPr>
          <p:cNvPr id="7" name="Straight Arrow Connector 6">
            <a:extLst>
              <a:ext uri="{FF2B5EF4-FFF2-40B4-BE49-F238E27FC236}">
                <a16:creationId xmlns:a16="http://schemas.microsoft.com/office/drawing/2014/main" id="{3A107832-38DF-9098-21B4-8E374B41D193}"/>
              </a:ext>
            </a:extLst>
          </p:cNvPr>
          <p:cNvCxnSpPr>
            <a:cxnSpLocks/>
          </p:cNvCxnSpPr>
          <p:nvPr/>
        </p:nvCxnSpPr>
        <p:spPr>
          <a:xfrm flipH="1">
            <a:off x="6009822" y="4149090"/>
            <a:ext cx="1221799" cy="1587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2013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7A5E-27B9-995D-082D-79A09AB1BA7B}"/>
              </a:ext>
            </a:extLst>
          </p:cNvPr>
          <p:cNvSpPr>
            <a:spLocks noGrp="1"/>
          </p:cNvSpPr>
          <p:nvPr>
            <p:ph type="ctrTitle"/>
          </p:nvPr>
        </p:nvSpPr>
        <p:spPr/>
        <p:txBody>
          <a:bodyPr/>
          <a:lstStyle/>
          <a:p>
            <a:r>
              <a:rPr lang="en-US" dirty="0"/>
              <a:t>Project Finance Structuring in Offshore Wind Case</a:t>
            </a:r>
          </a:p>
        </p:txBody>
      </p:sp>
    </p:spTree>
    <p:extLst>
      <p:ext uri="{BB962C8B-B14F-4D97-AF65-F5344CB8AC3E}">
        <p14:creationId xmlns:p14="http://schemas.microsoft.com/office/powerpoint/2010/main" val="24761732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Debt Sizing: Including Items in Project Cost that do not Involve Cash Outflow </a:t>
            </a:r>
          </a:p>
        </p:txBody>
      </p:sp>
      <p:sp>
        <p:nvSpPr>
          <p:cNvPr id="3" name="Content Placeholder 2"/>
          <p:cNvSpPr>
            <a:spLocks noGrp="1"/>
          </p:cNvSpPr>
          <p:nvPr>
            <p:ph idx="1"/>
          </p:nvPr>
        </p:nvSpPr>
        <p:spPr/>
        <p:txBody>
          <a:bodyPr>
            <a:normAutofit/>
          </a:bodyPr>
          <a:lstStyle/>
          <a:p>
            <a:pPr algn="l"/>
            <a:r>
              <a:rPr lang="en-US" sz="2000" dirty="0"/>
              <a:t>Accounting allocations to the project can have large effects on the equity IRR through debt sizing derived from the debt to capital ratio. </a:t>
            </a:r>
          </a:p>
          <a:p>
            <a:pPr algn="l"/>
            <a:r>
              <a:rPr lang="en-US" sz="2000" b="1" i="1" dirty="0"/>
              <a:t>If the DSCR drives debt sizing</a:t>
            </a:r>
            <a:r>
              <a:rPr lang="en-US" sz="2000" dirty="0"/>
              <a:t>, the accounting allocations, fee allocations and other adjustments have no effect on the equity IRR. </a:t>
            </a:r>
          </a:p>
          <a:p>
            <a:pPr algn="l"/>
            <a:r>
              <a:rPr lang="en-US" sz="2000" dirty="0"/>
              <a:t>Accounting allocations and non-cash contributions can change the structure of returns when multiple investors are involved in the project.  If one party is allowed to include non-cash allocations as the basis for his investment, his return is much higher.</a:t>
            </a:r>
          </a:p>
          <a:p>
            <a:pPr algn="l"/>
            <a:r>
              <a:rPr lang="en-US" sz="2000" dirty="0"/>
              <a:t>Depending on the manner in which project costs are accounted for, multiple investors pay debt service and receive dividends, but the investor who did not invest as much cash effectively borrows less relative to the cash investment. </a:t>
            </a:r>
          </a:p>
        </p:txBody>
      </p:sp>
      <p:sp>
        <p:nvSpPr>
          <p:cNvPr id="4" name="Slide Number Placeholder 3"/>
          <p:cNvSpPr>
            <a:spLocks noGrp="1"/>
          </p:cNvSpPr>
          <p:nvPr>
            <p:ph type="sldNum" sz="quarter" idx="12"/>
          </p:nvPr>
        </p:nvSpPr>
        <p:spPr/>
        <p:txBody>
          <a:bodyPr/>
          <a:lstStyle/>
          <a:p>
            <a:fld id="{EB241CD2-1E45-42A3-B213-66A034DF9A3B}" type="slidenum">
              <a:rPr lang="en-GB" smtClean="0"/>
              <a:t>102</a:t>
            </a:fld>
            <a:endParaRPr lang="en-GB" dirty="0"/>
          </a:p>
        </p:txBody>
      </p:sp>
    </p:spTree>
    <p:extLst>
      <p:ext uri="{BB962C8B-B14F-4D97-AF65-F5344CB8AC3E}">
        <p14:creationId xmlns:p14="http://schemas.microsoft.com/office/powerpoint/2010/main" val="14949496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05BCE-DCC3-46BF-AEA8-486BC0D0E6F7}"/>
              </a:ext>
            </a:extLst>
          </p:cNvPr>
          <p:cNvSpPr>
            <a:spLocks noGrp="1"/>
          </p:cNvSpPr>
          <p:nvPr>
            <p:ph type="title"/>
          </p:nvPr>
        </p:nvSpPr>
        <p:spPr/>
        <p:txBody>
          <a:bodyPr>
            <a:normAutofit fontScale="90000"/>
          </a:bodyPr>
          <a:lstStyle/>
          <a:p>
            <a:r>
              <a:rPr lang="en-US" dirty="0"/>
              <a:t>Risk Analysis – Skin in Game versus Safety Buffer</a:t>
            </a:r>
          </a:p>
        </p:txBody>
      </p:sp>
      <p:pic>
        <p:nvPicPr>
          <p:cNvPr id="9" name="Content Placeholder 8">
            <a:extLst>
              <a:ext uri="{FF2B5EF4-FFF2-40B4-BE49-F238E27FC236}">
                <a16:creationId xmlns:a16="http://schemas.microsoft.com/office/drawing/2014/main" id="{BAC14AC6-ED20-4E97-ACD8-22869D1B5387}"/>
              </a:ext>
            </a:extLst>
          </p:cNvPr>
          <p:cNvPicPr>
            <a:picLocks noGrp="1" noChangeAspect="1"/>
          </p:cNvPicPr>
          <p:nvPr>
            <p:ph idx="1"/>
          </p:nvPr>
        </p:nvPicPr>
        <p:blipFill>
          <a:blip r:embed="rId2"/>
          <a:stretch>
            <a:fillRect/>
          </a:stretch>
        </p:blipFill>
        <p:spPr>
          <a:xfrm>
            <a:off x="860944" y="2718352"/>
            <a:ext cx="3518744" cy="2214424"/>
          </a:xfrm>
          <a:prstGeom prst="rect">
            <a:avLst/>
          </a:prstGeom>
        </p:spPr>
      </p:pic>
      <p:sp>
        <p:nvSpPr>
          <p:cNvPr id="4" name="Slide Number Placeholder 3">
            <a:extLst>
              <a:ext uri="{FF2B5EF4-FFF2-40B4-BE49-F238E27FC236}">
                <a16:creationId xmlns:a16="http://schemas.microsoft.com/office/drawing/2014/main" id="{84CACB58-4945-413A-8326-8453731E58A8}"/>
              </a:ext>
            </a:extLst>
          </p:cNvPr>
          <p:cNvSpPr>
            <a:spLocks noGrp="1"/>
          </p:cNvSpPr>
          <p:nvPr>
            <p:ph type="sldNum" sz="quarter" idx="12"/>
          </p:nvPr>
        </p:nvSpPr>
        <p:spPr/>
        <p:txBody>
          <a:bodyPr/>
          <a:lstStyle/>
          <a:p>
            <a:pPr algn="ctr"/>
            <a:fld id="{0C3A1854-6B63-4059-B360-A3C4972BF0FC}" type="slidenum">
              <a:rPr lang="ko-KR" altLang="en-US" smtClean="0"/>
              <a:pPr algn="ctr"/>
              <a:t>103</a:t>
            </a:fld>
            <a:endParaRPr lang="ko-KR" altLang="en-US" dirty="0"/>
          </a:p>
        </p:txBody>
      </p:sp>
      <p:sp>
        <p:nvSpPr>
          <p:cNvPr id="5" name="Text Placeholder 4">
            <a:extLst>
              <a:ext uri="{FF2B5EF4-FFF2-40B4-BE49-F238E27FC236}">
                <a16:creationId xmlns:a16="http://schemas.microsoft.com/office/drawing/2014/main" id="{C0B0FB85-7F61-43CA-9729-A117219CB9B8}"/>
              </a:ext>
            </a:extLst>
          </p:cNvPr>
          <p:cNvSpPr>
            <a:spLocks noGrp="1"/>
          </p:cNvSpPr>
          <p:nvPr>
            <p:ph type="body" idx="4294967295"/>
          </p:nvPr>
        </p:nvSpPr>
        <p:spPr>
          <a:xfrm>
            <a:off x="0" y="1203325"/>
            <a:ext cx="3868738" cy="439738"/>
          </a:xfrm>
        </p:spPr>
        <p:txBody>
          <a:bodyPr>
            <a:normAutofit/>
          </a:bodyPr>
          <a:lstStyle/>
          <a:p>
            <a:r>
              <a:rPr lang="en-US" dirty="0"/>
              <a:t>Equity Skin in Game</a:t>
            </a:r>
          </a:p>
        </p:txBody>
      </p:sp>
      <p:sp>
        <p:nvSpPr>
          <p:cNvPr id="7" name="Text Placeholder 6">
            <a:extLst>
              <a:ext uri="{FF2B5EF4-FFF2-40B4-BE49-F238E27FC236}">
                <a16:creationId xmlns:a16="http://schemas.microsoft.com/office/drawing/2014/main" id="{C5EB0440-A123-4977-BFB4-6E26A1D9CB18}"/>
              </a:ext>
            </a:extLst>
          </p:cNvPr>
          <p:cNvSpPr>
            <a:spLocks noGrp="1"/>
          </p:cNvSpPr>
          <p:nvPr>
            <p:ph type="body" sz="quarter" idx="4294967295"/>
          </p:nvPr>
        </p:nvSpPr>
        <p:spPr>
          <a:xfrm>
            <a:off x="5391150" y="1203325"/>
            <a:ext cx="3752850" cy="430213"/>
          </a:xfrm>
        </p:spPr>
        <p:txBody>
          <a:bodyPr>
            <a:normAutofit/>
          </a:bodyPr>
          <a:lstStyle/>
          <a:p>
            <a:r>
              <a:rPr lang="en-US" dirty="0"/>
              <a:t>Buffer to Make Sure No Problems</a:t>
            </a:r>
          </a:p>
        </p:txBody>
      </p:sp>
      <p:sp>
        <p:nvSpPr>
          <p:cNvPr id="12" name="Content Placeholder 11">
            <a:extLst>
              <a:ext uri="{FF2B5EF4-FFF2-40B4-BE49-F238E27FC236}">
                <a16:creationId xmlns:a16="http://schemas.microsoft.com/office/drawing/2014/main" id="{64D39E3E-66C8-4051-A6BA-FA5AD287123F}"/>
              </a:ext>
            </a:extLst>
          </p:cNvPr>
          <p:cNvSpPr>
            <a:spLocks noGrp="1"/>
          </p:cNvSpPr>
          <p:nvPr>
            <p:ph sz="quarter" idx="4294967295"/>
          </p:nvPr>
        </p:nvSpPr>
        <p:spPr>
          <a:xfrm>
            <a:off x="4933950" y="1774825"/>
            <a:ext cx="4210050" cy="4294188"/>
          </a:xfrm>
        </p:spPr>
        <p:txBody>
          <a:bodyPr/>
          <a:lstStyle/>
          <a:p>
            <a:pPr marL="0" indent="0">
              <a:buNone/>
            </a:pPr>
            <a:r>
              <a:rPr lang="en-US" dirty="0"/>
              <a:t> </a:t>
            </a:r>
          </a:p>
        </p:txBody>
      </p:sp>
      <p:pic>
        <p:nvPicPr>
          <p:cNvPr id="13" name="Picture 12">
            <a:extLst>
              <a:ext uri="{FF2B5EF4-FFF2-40B4-BE49-F238E27FC236}">
                <a16:creationId xmlns:a16="http://schemas.microsoft.com/office/drawing/2014/main" id="{F5F66FF4-1A60-4E1E-ACC1-B6FE336D8EEA}"/>
              </a:ext>
            </a:extLst>
          </p:cNvPr>
          <p:cNvPicPr>
            <a:picLocks noChangeAspect="1"/>
          </p:cNvPicPr>
          <p:nvPr/>
        </p:nvPicPr>
        <p:blipFill>
          <a:blip r:embed="rId3"/>
          <a:stretch>
            <a:fillRect/>
          </a:stretch>
        </p:blipFill>
        <p:spPr>
          <a:xfrm>
            <a:off x="5018433" y="2109435"/>
            <a:ext cx="3333750" cy="1724025"/>
          </a:xfrm>
          <a:prstGeom prst="rect">
            <a:avLst/>
          </a:prstGeom>
        </p:spPr>
      </p:pic>
      <p:pic>
        <p:nvPicPr>
          <p:cNvPr id="14" name="Picture 13">
            <a:extLst>
              <a:ext uri="{FF2B5EF4-FFF2-40B4-BE49-F238E27FC236}">
                <a16:creationId xmlns:a16="http://schemas.microsoft.com/office/drawing/2014/main" id="{F0E66F17-B551-460B-A7F4-E1B62629933E}"/>
              </a:ext>
            </a:extLst>
          </p:cNvPr>
          <p:cNvPicPr>
            <a:picLocks noChangeAspect="1"/>
          </p:cNvPicPr>
          <p:nvPr/>
        </p:nvPicPr>
        <p:blipFill>
          <a:blip r:embed="rId4"/>
          <a:stretch>
            <a:fillRect/>
          </a:stretch>
        </p:blipFill>
        <p:spPr>
          <a:xfrm>
            <a:off x="4919662" y="4053122"/>
            <a:ext cx="3629025" cy="1724025"/>
          </a:xfrm>
          <a:prstGeom prst="rect">
            <a:avLst/>
          </a:prstGeom>
        </p:spPr>
      </p:pic>
    </p:spTree>
    <p:extLst>
      <p:ext uri="{BB962C8B-B14F-4D97-AF65-F5344CB8AC3E}">
        <p14:creationId xmlns:p14="http://schemas.microsoft.com/office/powerpoint/2010/main" val="10291103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Debt Sizing – Key Philosophical Question</a:t>
            </a:r>
          </a:p>
        </p:txBody>
      </p:sp>
      <p:sp>
        <p:nvSpPr>
          <p:cNvPr id="4" name="Content Placeholder 3"/>
          <p:cNvSpPr>
            <a:spLocks noGrp="1"/>
          </p:cNvSpPr>
          <p:nvPr>
            <p:ph idx="1"/>
          </p:nvPr>
        </p:nvSpPr>
        <p:spPr>
          <a:xfrm>
            <a:off x="192505" y="1263192"/>
            <a:ext cx="6232286" cy="4977352"/>
          </a:xfrm>
        </p:spPr>
        <p:txBody>
          <a:bodyPr>
            <a:normAutofit/>
          </a:bodyPr>
          <a:lstStyle/>
          <a:p>
            <a:pPr algn="l"/>
            <a:r>
              <a:rPr lang="en-US" sz="2000" dirty="0"/>
              <a:t>Debt to Capital Ratio – Trust sponsor to be smart enough to not invest in a bad project.  Make sure the sponsor is taking downside risk.  With no cash invested in the project, there is only upside potential, and the sponsor will not care about downside evaluation. The test is historic investment and do not have to look forward.</a:t>
            </a:r>
          </a:p>
          <a:p>
            <a:pPr algn="l"/>
            <a:r>
              <a:rPr lang="en-US" sz="2000" dirty="0"/>
              <a:t>The notion of DSCR implies that you are smart enough to make a forecast.  If you really believe your forecast and even variation around your forecast, you can back into the debt from the DSCR. This is the notion of negotiated base case and downside for evaluating DSCR.</a:t>
            </a:r>
          </a:p>
          <a:p>
            <a:pPr algn="l"/>
            <a:r>
              <a:rPr lang="en-US" sz="2000" dirty="0"/>
              <a:t>Limit the debt to assure equity is in project and the value of the project is above the debt</a:t>
            </a:r>
          </a:p>
        </p:txBody>
      </p:sp>
    </p:spTree>
    <p:extLst>
      <p:ext uri="{BB962C8B-B14F-4D97-AF65-F5344CB8AC3E}">
        <p14:creationId xmlns:p14="http://schemas.microsoft.com/office/powerpoint/2010/main" val="1742752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AA3D9-6545-4F1E-B94F-C5569FDFF70D}"/>
              </a:ext>
            </a:extLst>
          </p:cNvPr>
          <p:cNvSpPr>
            <a:spLocks noGrp="1"/>
          </p:cNvSpPr>
          <p:nvPr>
            <p:ph type="title"/>
          </p:nvPr>
        </p:nvSpPr>
        <p:spPr/>
        <p:txBody>
          <a:bodyPr/>
          <a:lstStyle/>
          <a:p>
            <a:r>
              <a:rPr lang="en-US" dirty="0"/>
              <a:t>Reconciling Debt to Capital with DSCR</a:t>
            </a:r>
          </a:p>
        </p:txBody>
      </p:sp>
      <p:sp>
        <p:nvSpPr>
          <p:cNvPr id="4" name="Slide Number Placeholder 3">
            <a:extLst>
              <a:ext uri="{FF2B5EF4-FFF2-40B4-BE49-F238E27FC236}">
                <a16:creationId xmlns:a16="http://schemas.microsoft.com/office/drawing/2014/main" id="{E6C55FC8-CE73-42BF-B314-EC48AA5C4384}"/>
              </a:ext>
            </a:extLst>
          </p:cNvPr>
          <p:cNvSpPr>
            <a:spLocks noGrp="1"/>
          </p:cNvSpPr>
          <p:nvPr>
            <p:ph type="sldNum" sz="quarter" idx="12"/>
          </p:nvPr>
        </p:nvSpPr>
        <p:spPr/>
        <p:txBody>
          <a:bodyPr/>
          <a:lstStyle/>
          <a:p>
            <a:pPr algn="ctr"/>
            <a:fld id="{0C3A1854-6B63-4059-B360-A3C4972BF0FC}" type="slidenum">
              <a:rPr lang="ko-KR" altLang="en-US" smtClean="0"/>
              <a:pPr algn="ctr"/>
              <a:t>105</a:t>
            </a:fld>
            <a:endParaRPr lang="ko-KR" altLang="en-US" dirty="0"/>
          </a:p>
        </p:txBody>
      </p:sp>
      <p:sp>
        <p:nvSpPr>
          <p:cNvPr id="5" name="Rectangle: Rounded Corners 4">
            <a:extLst>
              <a:ext uri="{FF2B5EF4-FFF2-40B4-BE49-F238E27FC236}">
                <a16:creationId xmlns:a16="http://schemas.microsoft.com/office/drawing/2014/main" id="{6BB385A5-7BDA-4C2F-BF9D-B0AF2839A867}"/>
              </a:ext>
            </a:extLst>
          </p:cNvPr>
          <p:cNvSpPr/>
          <p:nvPr/>
        </p:nvSpPr>
        <p:spPr>
          <a:xfrm>
            <a:off x="1927320" y="5332396"/>
            <a:ext cx="2319688" cy="827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to increase tenor to reduce increase the DSCR</a:t>
            </a:r>
          </a:p>
        </p:txBody>
      </p:sp>
      <p:sp>
        <p:nvSpPr>
          <p:cNvPr id="6" name="Diamond 5">
            <a:extLst>
              <a:ext uri="{FF2B5EF4-FFF2-40B4-BE49-F238E27FC236}">
                <a16:creationId xmlns:a16="http://schemas.microsoft.com/office/drawing/2014/main" id="{1D1C0A67-7C40-483F-9FAA-3823930069C9}"/>
              </a:ext>
            </a:extLst>
          </p:cNvPr>
          <p:cNvSpPr/>
          <p:nvPr/>
        </p:nvSpPr>
        <p:spPr>
          <a:xfrm>
            <a:off x="1112363" y="1602557"/>
            <a:ext cx="4023526" cy="234380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Cash Flow results in too high DSCR meaning that you have debt to cap constraint</a:t>
            </a:r>
          </a:p>
        </p:txBody>
      </p:sp>
      <p:cxnSp>
        <p:nvCxnSpPr>
          <p:cNvPr id="8" name="Straight Arrow Connector 7">
            <a:extLst>
              <a:ext uri="{FF2B5EF4-FFF2-40B4-BE49-F238E27FC236}">
                <a16:creationId xmlns:a16="http://schemas.microsoft.com/office/drawing/2014/main" id="{FF103995-E42D-4C5E-91DC-17608B306336}"/>
              </a:ext>
            </a:extLst>
          </p:cNvPr>
          <p:cNvCxnSpPr>
            <a:cxnSpLocks/>
            <a:stCxn id="6" idx="2"/>
            <a:endCxn id="5" idx="0"/>
          </p:cNvCxnSpPr>
          <p:nvPr/>
        </p:nvCxnSpPr>
        <p:spPr>
          <a:xfrm flipH="1">
            <a:off x="3087164" y="3946358"/>
            <a:ext cx="36962" cy="1386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1A2B60F-7D1B-4711-AE75-EE940F78FF5E}"/>
              </a:ext>
            </a:extLst>
          </p:cNvPr>
          <p:cNvSpPr/>
          <p:nvPr/>
        </p:nvSpPr>
        <p:spPr>
          <a:xfrm>
            <a:off x="2681364" y="4492343"/>
            <a:ext cx="885524" cy="4379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p>
        </p:txBody>
      </p:sp>
      <p:cxnSp>
        <p:nvCxnSpPr>
          <p:cNvPr id="13" name="Straight Arrow Connector 12">
            <a:extLst>
              <a:ext uri="{FF2B5EF4-FFF2-40B4-BE49-F238E27FC236}">
                <a16:creationId xmlns:a16="http://schemas.microsoft.com/office/drawing/2014/main" id="{D4DA647B-C7C2-45CA-A949-3F16D3BAADBC}"/>
              </a:ext>
            </a:extLst>
          </p:cNvPr>
          <p:cNvCxnSpPr>
            <a:cxnSpLocks/>
            <a:stCxn id="6" idx="3"/>
            <a:endCxn id="16" idx="1"/>
          </p:cNvCxnSpPr>
          <p:nvPr/>
        </p:nvCxnSpPr>
        <p:spPr>
          <a:xfrm flipV="1">
            <a:off x="5135889" y="2692800"/>
            <a:ext cx="1377342" cy="81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4E80C6A-5CC1-4B4C-BADC-C2266786834B}"/>
              </a:ext>
            </a:extLst>
          </p:cNvPr>
          <p:cNvSpPr/>
          <p:nvPr/>
        </p:nvSpPr>
        <p:spPr>
          <a:xfrm>
            <a:off x="5352610" y="2473824"/>
            <a:ext cx="885524" cy="4379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Yes</a:t>
            </a:r>
          </a:p>
        </p:txBody>
      </p:sp>
      <p:sp>
        <p:nvSpPr>
          <p:cNvPr id="16" name="Rectangle: Rounded Corners 15">
            <a:extLst>
              <a:ext uri="{FF2B5EF4-FFF2-40B4-BE49-F238E27FC236}">
                <a16:creationId xmlns:a16="http://schemas.microsoft.com/office/drawing/2014/main" id="{F7C86363-89C5-4246-A07A-C95B29490398}"/>
              </a:ext>
            </a:extLst>
          </p:cNvPr>
          <p:cNvSpPr/>
          <p:nvPr/>
        </p:nvSpPr>
        <p:spPr>
          <a:xfrm>
            <a:off x="6513231" y="2053463"/>
            <a:ext cx="2397881" cy="1278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the project cost WITHOUT spending money on  things like land value</a:t>
            </a:r>
          </a:p>
        </p:txBody>
      </p:sp>
      <p:sp>
        <p:nvSpPr>
          <p:cNvPr id="17" name="TextBox 16">
            <a:extLst>
              <a:ext uri="{FF2B5EF4-FFF2-40B4-BE49-F238E27FC236}">
                <a16:creationId xmlns:a16="http://schemas.microsoft.com/office/drawing/2014/main" id="{872DBC57-1AC6-4233-9ABA-004F470F776E}"/>
              </a:ext>
            </a:extLst>
          </p:cNvPr>
          <p:cNvSpPr txBox="1"/>
          <p:nvPr/>
        </p:nvSpPr>
        <p:spPr>
          <a:xfrm>
            <a:off x="5352610" y="4147794"/>
            <a:ext cx="3254062" cy="1754326"/>
          </a:xfrm>
          <a:prstGeom prst="rect">
            <a:avLst/>
          </a:prstGeom>
          <a:noFill/>
        </p:spPr>
        <p:txBody>
          <a:bodyPr wrap="square" rtlCol="0">
            <a:spAutoFit/>
          </a:bodyPr>
          <a:lstStyle/>
          <a:p>
            <a:r>
              <a:rPr lang="en-US" dirty="0"/>
              <a:t>After you are finished with the term sheet it looks like the DSCR constraint and the debt to capital constraint give you the same answer.  This could be because of the process.</a:t>
            </a:r>
          </a:p>
        </p:txBody>
      </p:sp>
    </p:spTree>
    <p:extLst>
      <p:ext uri="{BB962C8B-B14F-4D97-AF65-F5344CB8AC3E}">
        <p14:creationId xmlns:p14="http://schemas.microsoft.com/office/powerpoint/2010/main" val="42034386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Constraint is in Place</a:t>
            </a:r>
          </a:p>
        </p:txBody>
      </p:sp>
      <p:sp>
        <p:nvSpPr>
          <p:cNvPr id="3" name="Content Placeholder 2"/>
          <p:cNvSpPr>
            <a:spLocks noGrp="1"/>
          </p:cNvSpPr>
          <p:nvPr>
            <p:ph idx="1"/>
          </p:nvPr>
        </p:nvSpPr>
        <p:spPr/>
        <p:txBody>
          <a:bodyPr>
            <a:normAutofit/>
          </a:bodyPr>
          <a:lstStyle/>
          <a:p>
            <a:r>
              <a:rPr lang="en-US" sz="2400" dirty="0"/>
              <a:t>Items have an effect on whether the debt to capital constraint or the debt to capital constraint applies: </a:t>
            </a:r>
          </a:p>
          <a:p>
            <a:r>
              <a:rPr lang="en-US" sz="2400" dirty="0"/>
              <a:t>Need to Understand that NPV of Debt Service is Loan Value</a:t>
            </a:r>
          </a:p>
          <a:p>
            <a:pPr lvl="1"/>
            <a:r>
              <a:rPr lang="en-US" sz="2000" dirty="0"/>
              <a:t>High Project IRR </a:t>
            </a:r>
            <a:r>
              <a:rPr lang="en-US" sz="2000" dirty="0">
                <a:sym typeface="Wingdings" panose="05000000000000000000" pitchFamily="2" charset="2"/>
              </a:rPr>
              <a:t> More Likely </a:t>
            </a:r>
            <a:r>
              <a:rPr lang="en-US" sz="2000" dirty="0"/>
              <a:t>Debt to Constraint; </a:t>
            </a:r>
          </a:p>
          <a:p>
            <a:pPr lvl="1"/>
            <a:r>
              <a:rPr lang="en-US" sz="2000" dirty="0"/>
              <a:t>Long Tenor </a:t>
            </a:r>
            <a:r>
              <a:rPr lang="en-US" sz="2000" dirty="0">
                <a:sym typeface="Wingdings" panose="05000000000000000000" pitchFamily="2" charset="2"/>
              </a:rPr>
              <a:t> More Likely </a:t>
            </a:r>
            <a:r>
              <a:rPr lang="en-US" sz="2000" dirty="0"/>
              <a:t>Debt to Capital Constraint; </a:t>
            </a:r>
          </a:p>
          <a:p>
            <a:pPr lvl="1"/>
            <a:r>
              <a:rPr lang="en-US" sz="2000" dirty="0"/>
              <a:t>Sculpting </a:t>
            </a:r>
            <a:r>
              <a:rPr lang="en-US" sz="2000" dirty="0">
                <a:sym typeface="Wingdings" panose="05000000000000000000" pitchFamily="2" charset="2"/>
              </a:rPr>
              <a:t> More Likely </a:t>
            </a:r>
            <a:r>
              <a:rPr lang="en-US" sz="2000" dirty="0"/>
              <a:t>Debt to Capital Constraint; </a:t>
            </a:r>
          </a:p>
          <a:p>
            <a:pPr lvl="1"/>
            <a:r>
              <a:rPr lang="en-US" sz="2000" dirty="0"/>
              <a:t>Low Interest Rate </a:t>
            </a:r>
            <a:r>
              <a:rPr lang="en-US" sz="2000" dirty="0">
                <a:sym typeface="Wingdings" panose="05000000000000000000" pitchFamily="2" charset="2"/>
              </a:rPr>
              <a:t> Morel Likely </a:t>
            </a:r>
            <a:r>
              <a:rPr lang="en-US" sz="2000" dirty="0"/>
              <a:t>Debt to Capital Constraint. </a:t>
            </a:r>
          </a:p>
          <a:p>
            <a:pPr lvl="1"/>
            <a:r>
              <a:rPr lang="en-US" sz="2000" dirty="0"/>
              <a:t>Low Project IRR </a:t>
            </a:r>
            <a:r>
              <a:rPr lang="en-US" sz="2000" dirty="0">
                <a:sym typeface="Wingdings" panose="05000000000000000000" pitchFamily="2" charset="2"/>
              </a:rPr>
              <a:t> More Likely</a:t>
            </a:r>
            <a:r>
              <a:rPr lang="en-US" sz="2000" dirty="0"/>
              <a:t> DSCR Constraint; </a:t>
            </a:r>
          </a:p>
          <a:p>
            <a:pPr lvl="1"/>
            <a:r>
              <a:rPr lang="en-US" sz="2000" dirty="0"/>
              <a:t>Short Tenor </a:t>
            </a:r>
            <a:r>
              <a:rPr lang="en-US" sz="2000" dirty="0">
                <a:sym typeface="Wingdings" panose="05000000000000000000" pitchFamily="2" charset="2"/>
              </a:rPr>
              <a:t> More Likely</a:t>
            </a:r>
            <a:r>
              <a:rPr lang="en-US" sz="2000" dirty="0"/>
              <a:t> DSCR Constraint; </a:t>
            </a:r>
          </a:p>
          <a:p>
            <a:pPr lvl="1"/>
            <a:r>
              <a:rPr lang="en-US" sz="2000" dirty="0"/>
              <a:t>Level Payment </a:t>
            </a:r>
            <a:r>
              <a:rPr lang="en-US" sz="2000" dirty="0">
                <a:sym typeface="Wingdings" panose="05000000000000000000" pitchFamily="2" charset="2"/>
              </a:rPr>
              <a:t> More Likely</a:t>
            </a:r>
            <a:r>
              <a:rPr lang="en-US" sz="2000" dirty="0"/>
              <a:t> DSCR Constraint; </a:t>
            </a:r>
          </a:p>
          <a:p>
            <a:pPr lvl="1"/>
            <a:r>
              <a:rPr lang="en-US" sz="2000" dirty="0"/>
              <a:t>High Interest Rate </a:t>
            </a:r>
            <a:r>
              <a:rPr lang="en-US" sz="2000" dirty="0">
                <a:sym typeface="Wingdings" panose="05000000000000000000" pitchFamily="2" charset="2"/>
              </a:rPr>
              <a:t> More Likely </a:t>
            </a:r>
            <a:r>
              <a:rPr lang="en-US" sz="2000" dirty="0"/>
              <a:t>DSCR Constraint</a:t>
            </a:r>
          </a:p>
          <a:p>
            <a:endParaRPr lang="en-US" sz="2400" dirty="0"/>
          </a:p>
        </p:txBody>
      </p:sp>
      <p:sp>
        <p:nvSpPr>
          <p:cNvPr id="4" name="Slide Number Placeholder 3"/>
          <p:cNvSpPr>
            <a:spLocks noGrp="1"/>
          </p:cNvSpPr>
          <p:nvPr>
            <p:ph type="sldNum" sz="quarter" idx="12"/>
          </p:nvPr>
        </p:nvSpPr>
        <p:spPr/>
        <p:txBody>
          <a:bodyPr/>
          <a:lstStyle/>
          <a:p>
            <a:fld id="{EB241CD2-1E45-42A3-B213-66A034DF9A3B}" type="slidenum">
              <a:rPr lang="en-GB" smtClean="0"/>
              <a:t>106</a:t>
            </a:fld>
            <a:endParaRPr lang="en-GB" dirty="0"/>
          </a:p>
        </p:txBody>
      </p:sp>
    </p:spTree>
    <p:extLst>
      <p:ext uri="{BB962C8B-B14F-4D97-AF65-F5344CB8AC3E}">
        <p14:creationId xmlns:p14="http://schemas.microsoft.com/office/powerpoint/2010/main" val="28086391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CD03EF-1CEC-4C9C-AE54-3FB5247AD327}"/>
              </a:ext>
            </a:extLst>
          </p:cNvPr>
          <p:cNvSpPr>
            <a:spLocks noGrp="1"/>
          </p:cNvSpPr>
          <p:nvPr>
            <p:ph idx="1"/>
          </p:nvPr>
        </p:nvSpPr>
        <p:spPr/>
        <p:txBody>
          <a:bodyPr/>
          <a:lstStyle/>
          <a:p>
            <a:r>
              <a:rPr lang="en-US" dirty="0"/>
              <a:t>Input Minimum DSCR</a:t>
            </a:r>
          </a:p>
          <a:p>
            <a:r>
              <a:rPr lang="en-US" dirty="0"/>
              <a:t>Compute Target Debt Service</a:t>
            </a:r>
          </a:p>
          <a:p>
            <a:r>
              <a:rPr lang="en-US" dirty="0"/>
              <a:t>Compute PV of Debt Service</a:t>
            </a:r>
          </a:p>
          <a:p>
            <a:r>
              <a:rPr lang="en-US" dirty="0"/>
              <a:t>Use PV of Debt Service as Debt in Sources and Uses</a:t>
            </a:r>
          </a:p>
          <a:p>
            <a:r>
              <a:rPr lang="en-US" dirty="0"/>
              <a:t>Compute PV of CFADS</a:t>
            </a:r>
          </a:p>
          <a:p>
            <a:r>
              <a:rPr lang="en-US" dirty="0"/>
              <a:t>LLCR for Max Debt to Cap is PV of CFADS divided by Cost * Debt/Cap</a:t>
            </a:r>
          </a:p>
        </p:txBody>
      </p:sp>
      <p:sp>
        <p:nvSpPr>
          <p:cNvPr id="3" name="Title 2">
            <a:extLst>
              <a:ext uri="{FF2B5EF4-FFF2-40B4-BE49-F238E27FC236}">
                <a16:creationId xmlns:a16="http://schemas.microsoft.com/office/drawing/2014/main" id="{4098A80F-E88C-48C7-BA16-351E58A6117A}"/>
              </a:ext>
            </a:extLst>
          </p:cNvPr>
          <p:cNvSpPr>
            <a:spLocks noGrp="1"/>
          </p:cNvSpPr>
          <p:nvPr>
            <p:ph type="title"/>
          </p:nvPr>
        </p:nvSpPr>
        <p:spPr/>
        <p:txBody>
          <a:bodyPr/>
          <a:lstStyle/>
          <a:p>
            <a:r>
              <a:rPr lang="en-US" dirty="0"/>
              <a:t>Model with Debt Sculpting</a:t>
            </a:r>
          </a:p>
        </p:txBody>
      </p:sp>
      <p:sp>
        <p:nvSpPr>
          <p:cNvPr id="4" name="Slide Number Placeholder 3">
            <a:extLst>
              <a:ext uri="{FF2B5EF4-FFF2-40B4-BE49-F238E27FC236}">
                <a16:creationId xmlns:a16="http://schemas.microsoft.com/office/drawing/2014/main" id="{3346AA44-BDCC-4C25-A704-7E99158D9191}"/>
              </a:ext>
            </a:extLst>
          </p:cNvPr>
          <p:cNvSpPr>
            <a:spLocks noGrp="1"/>
          </p:cNvSpPr>
          <p:nvPr>
            <p:ph type="sldNum" sz="quarter" idx="12"/>
          </p:nvPr>
        </p:nvSpPr>
        <p:spPr/>
        <p:txBody>
          <a:bodyPr/>
          <a:lstStyle/>
          <a:p>
            <a:pPr algn="ctr"/>
            <a:fld id="{0C3A1854-6B63-4059-B360-A3C4972BF0FC}" type="slidenum">
              <a:rPr lang="ko-KR" altLang="en-US" smtClean="0"/>
              <a:pPr algn="ctr"/>
              <a:t>107</a:t>
            </a:fld>
            <a:endParaRPr lang="ko-KR" altLang="en-US" dirty="0"/>
          </a:p>
        </p:txBody>
      </p:sp>
    </p:spTree>
    <p:extLst>
      <p:ext uri="{BB962C8B-B14F-4D97-AF65-F5344CB8AC3E}">
        <p14:creationId xmlns:p14="http://schemas.microsoft.com/office/powerpoint/2010/main" val="38453651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EE19F1-D554-49DE-AF95-85406230898F}"/>
              </a:ext>
            </a:extLst>
          </p:cNvPr>
          <p:cNvSpPr>
            <a:spLocks noGrp="1"/>
          </p:cNvSpPr>
          <p:nvPr>
            <p:ph idx="1"/>
          </p:nvPr>
        </p:nvSpPr>
        <p:spPr/>
        <p:txBody>
          <a:bodyPr>
            <a:normAutofit fontScale="92500" lnSpcReduction="20000"/>
          </a:bodyPr>
          <a:lstStyle/>
          <a:p>
            <a:pPr marL="0" indent="0">
              <a:buNone/>
            </a:pPr>
            <a:r>
              <a:rPr lang="en-US" sz="1800" u="sng" dirty="0"/>
              <a:t>Distributions</a:t>
            </a:r>
            <a:r>
              <a:rPr lang="en-US" sz="1800" dirty="0"/>
              <a:t>  </a:t>
            </a:r>
          </a:p>
          <a:p>
            <a:pPr lvl="1"/>
            <a:r>
              <a:rPr lang="en-US" sz="1600" dirty="0"/>
              <a:t>Make any distribution unless such distribution is made from Distributable Cash and on a Distribution Date; if the Average Annual DSCR calculated as of the Repayment Date immediately preceding such Distribution Date is less than 1.20 to 1.00, or </a:t>
            </a:r>
          </a:p>
          <a:p>
            <a:pPr lvl="1"/>
            <a:r>
              <a:rPr lang="en-US" sz="1600" dirty="0"/>
              <a:t>the Average Annual Projected DSCR (based upon the Term Conversion Date Base Case Projections but updated for actual operating performance of the Project through the applicable Repayment Date) calculated as of the Repayment Date immediately preceding such Distribution Date, is less than 1.20 to 1.00;</a:t>
            </a:r>
          </a:p>
          <a:p>
            <a:pPr marL="0" indent="0">
              <a:buNone/>
            </a:pPr>
            <a:r>
              <a:rPr lang="en-US" sz="1800" u="sng" dirty="0"/>
              <a:t>Financial Covenants (Default)</a:t>
            </a:r>
          </a:p>
          <a:p>
            <a:pPr lvl="1"/>
            <a:r>
              <a:rPr lang="en-US" sz="1800" dirty="0"/>
              <a:t>Permit the Average Annual DSCR as of the last day of any Quarterly Date commencing from the first Repayment Date to be less than 1.10 to 1.00 or</a:t>
            </a:r>
          </a:p>
          <a:p>
            <a:pPr lvl="1"/>
            <a:r>
              <a:rPr lang="en-US" sz="1800" dirty="0"/>
              <a:t>Permit the Average Annual Projected DSCR (based upon the Term Conversion Date Base Case Projections but updated for actual operating performance of the Project through the applicable Repayment Date) calculated as of the Repayment Date immediately preceding such Distribution Date, as of the last day of any Quarterly Date commencing from the first Repayment Date to be less than 1.10 to 1.00;</a:t>
            </a:r>
          </a:p>
          <a:p>
            <a:pPr marL="0" indent="0">
              <a:buNone/>
            </a:pPr>
            <a:r>
              <a:rPr lang="en-US" sz="1800" u="sng" dirty="0"/>
              <a:t>Minimum Term Conversion Date Debt Service Coverage Ratio</a:t>
            </a:r>
          </a:p>
          <a:p>
            <a:pPr lvl="1"/>
            <a:r>
              <a:rPr lang="en-US" sz="1800" dirty="0"/>
              <a:t>a minimum Average Annual Projected Debt Service Coverage Ratio for the twelve (12) month period of 1.35 to 1 on a P50 Production Level during years 1 through 9, and,</a:t>
            </a:r>
          </a:p>
          <a:p>
            <a:pPr lvl="1"/>
            <a:r>
              <a:rPr lang="en-US" sz="1800" dirty="0"/>
              <a:t>1.00 to 1 under a P99 Production Level during years 1 through 9 of the amortization schedule.</a:t>
            </a:r>
          </a:p>
        </p:txBody>
      </p:sp>
      <p:sp>
        <p:nvSpPr>
          <p:cNvPr id="3" name="Title 2">
            <a:extLst>
              <a:ext uri="{FF2B5EF4-FFF2-40B4-BE49-F238E27FC236}">
                <a16:creationId xmlns:a16="http://schemas.microsoft.com/office/drawing/2014/main" id="{54231760-DF22-4BBC-90A6-A1F67C10CB8F}"/>
              </a:ext>
            </a:extLst>
          </p:cNvPr>
          <p:cNvSpPr>
            <a:spLocks noGrp="1"/>
          </p:cNvSpPr>
          <p:nvPr>
            <p:ph type="title"/>
          </p:nvPr>
        </p:nvSpPr>
        <p:spPr/>
        <p:txBody>
          <a:bodyPr/>
          <a:lstStyle/>
          <a:p>
            <a:r>
              <a:rPr lang="en-US" dirty="0"/>
              <a:t>Three DSCR’s in Solar Case</a:t>
            </a:r>
            <a:endParaRPr lang="en-CH" dirty="0"/>
          </a:p>
        </p:txBody>
      </p:sp>
      <p:sp>
        <p:nvSpPr>
          <p:cNvPr id="4" name="Slide Number Placeholder 3">
            <a:extLst>
              <a:ext uri="{FF2B5EF4-FFF2-40B4-BE49-F238E27FC236}">
                <a16:creationId xmlns:a16="http://schemas.microsoft.com/office/drawing/2014/main" id="{1BC2CC93-B3E4-4065-BFDF-B52CFAA1F663}"/>
              </a:ext>
            </a:extLst>
          </p:cNvPr>
          <p:cNvSpPr>
            <a:spLocks noGrp="1"/>
          </p:cNvSpPr>
          <p:nvPr>
            <p:ph type="sldNum" sz="quarter" idx="12"/>
          </p:nvPr>
        </p:nvSpPr>
        <p:spPr/>
        <p:txBody>
          <a:bodyPr/>
          <a:lstStyle/>
          <a:p>
            <a:pPr algn="ctr"/>
            <a:fld id="{0C3A1854-6B63-4059-B360-A3C4972BF0FC}" type="slidenum">
              <a:rPr lang="ko-KR" altLang="en-US" smtClean="0"/>
              <a:pPr algn="ctr"/>
              <a:t>108</a:t>
            </a:fld>
            <a:endParaRPr lang="ko-KR" altLang="en-US" dirty="0"/>
          </a:p>
        </p:txBody>
      </p:sp>
    </p:spTree>
    <p:extLst>
      <p:ext uri="{BB962C8B-B14F-4D97-AF65-F5344CB8AC3E}">
        <p14:creationId xmlns:p14="http://schemas.microsoft.com/office/powerpoint/2010/main" val="15172947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02A5A2-A32E-4A5F-A762-47A1D97AD5A7}"/>
              </a:ext>
            </a:extLst>
          </p:cNvPr>
          <p:cNvPicPr>
            <a:picLocks noGrp="1" noChangeAspect="1"/>
          </p:cNvPicPr>
          <p:nvPr>
            <p:ph idx="1"/>
          </p:nvPr>
        </p:nvPicPr>
        <p:blipFill>
          <a:blip r:embed="rId2"/>
          <a:stretch>
            <a:fillRect/>
          </a:stretch>
        </p:blipFill>
        <p:spPr>
          <a:xfrm>
            <a:off x="954744" y="1055688"/>
            <a:ext cx="7456762" cy="4913312"/>
          </a:xfrm>
          <a:prstGeom prst="rect">
            <a:avLst/>
          </a:prstGeom>
        </p:spPr>
      </p:pic>
      <p:sp>
        <p:nvSpPr>
          <p:cNvPr id="3" name="Title 2">
            <a:extLst>
              <a:ext uri="{FF2B5EF4-FFF2-40B4-BE49-F238E27FC236}">
                <a16:creationId xmlns:a16="http://schemas.microsoft.com/office/drawing/2014/main" id="{AFAEF626-BFF6-434F-BF2F-E9170AB0C8AF}"/>
              </a:ext>
            </a:extLst>
          </p:cNvPr>
          <p:cNvSpPr>
            <a:spLocks noGrp="1"/>
          </p:cNvSpPr>
          <p:nvPr>
            <p:ph type="title"/>
          </p:nvPr>
        </p:nvSpPr>
        <p:spPr/>
        <p:txBody>
          <a:bodyPr/>
          <a:lstStyle/>
          <a:p>
            <a:r>
              <a:rPr lang="en-US" dirty="0"/>
              <a:t>Risk Analysis in Solar Projects</a:t>
            </a:r>
            <a:endParaRPr lang="en-CH" dirty="0"/>
          </a:p>
        </p:txBody>
      </p:sp>
      <p:sp>
        <p:nvSpPr>
          <p:cNvPr id="4" name="Slide Number Placeholder 3">
            <a:extLst>
              <a:ext uri="{FF2B5EF4-FFF2-40B4-BE49-F238E27FC236}">
                <a16:creationId xmlns:a16="http://schemas.microsoft.com/office/drawing/2014/main" id="{34B73E39-6A76-462F-BDE5-5114C3177A93}"/>
              </a:ext>
            </a:extLst>
          </p:cNvPr>
          <p:cNvSpPr>
            <a:spLocks noGrp="1"/>
          </p:cNvSpPr>
          <p:nvPr>
            <p:ph type="sldNum" sz="quarter" idx="12"/>
          </p:nvPr>
        </p:nvSpPr>
        <p:spPr/>
        <p:txBody>
          <a:bodyPr/>
          <a:lstStyle/>
          <a:p>
            <a:pPr algn="ctr"/>
            <a:fld id="{0C3A1854-6B63-4059-B360-A3C4972BF0FC}" type="slidenum">
              <a:rPr lang="ko-KR" altLang="en-US" smtClean="0"/>
              <a:pPr algn="ctr"/>
              <a:t>109</a:t>
            </a:fld>
            <a:endParaRPr lang="ko-KR" altLang="en-US" dirty="0"/>
          </a:p>
        </p:txBody>
      </p:sp>
    </p:spTree>
    <p:extLst>
      <p:ext uri="{BB962C8B-B14F-4D97-AF65-F5344CB8AC3E}">
        <p14:creationId xmlns:p14="http://schemas.microsoft.com/office/powerpoint/2010/main" val="1114475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76B-5AC2-D0E1-E0AA-225CC766E251}"/>
              </a:ext>
            </a:extLst>
          </p:cNvPr>
          <p:cNvSpPr>
            <a:spLocks noGrp="1"/>
          </p:cNvSpPr>
          <p:nvPr>
            <p:ph type="title"/>
          </p:nvPr>
        </p:nvSpPr>
        <p:spPr/>
        <p:txBody>
          <a:bodyPr>
            <a:normAutofit fontScale="90000"/>
          </a:bodyPr>
          <a:lstStyle/>
          <a:p>
            <a:r>
              <a:rPr lang="en-US" dirty="0"/>
              <a:t>Suggestions from Dr. Dr Cledan Mandri-Perrott and Adjustments to Course</a:t>
            </a:r>
          </a:p>
        </p:txBody>
      </p:sp>
      <p:sp>
        <p:nvSpPr>
          <p:cNvPr id="3" name="Content Placeholder 2">
            <a:extLst>
              <a:ext uri="{FF2B5EF4-FFF2-40B4-BE49-F238E27FC236}">
                <a16:creationId xmlns:a16="http://schemas.microsoft.com/office/drawing/2014/main" id="{18F93EFC-7063-5CBA-BF1C-749A0224D139}"/>
              </a:ext>
            </a:extLst>
          </p:cNvPr>
          <p:cNvSpPr>
            <a:spLocks noGrp="1"/>
          </p:cNvSpPr>
          <p:nvPr>
            <p:ph idx="1"/>
          </p:nvPr>
        </p:nvSpPr>
        <p:spPr>
          <a:xfrm>
            <a:off x="304801" y="1209675"/>
            <a:ext cx="5556984" cy="4680986"/>
          </a:xfrm>
        </p:spPr>
        <p:txBody>
          <a:bodyPr>
            <a:normAutofit/>
          </a:bodyPr>
          <a:lstStyle/>
          <a:p>
            <a:r>
              <a:rPr lang="en-US" sz="1800" dirty="0"/>
              <a:t>Not a University Class – Complain before the end</a:t>
            </a:r>
          </a:p>
          <a:p>
            <a:r>
              <a:rPr lang="en-US" sz="1800" dirty="0"/>
              <a:t>Working with Cledan in the past</a:t>
            </a:r>
          </a:p>
          <a:p>
            <a:r>
              <a:rPr lang="en-US" sz="1800" dirty="0"/>
              <a:t>Suggestions made by Cledan</a:t>
            </a:r>
          </a:p>
          <a:p>
            <a:r>
              <a:rPr lang="en-US" sz="1800" dirty="0"/>
              <a:t>Introductions</a:t>
            </a:r>
          </a:p>
          <a:p>
            <a:pPr lvl="1"/>
            <a:r>
              <a:rPr lang="en-US" sz="1600" dirty="0"/>
              <a:t>Your Objectives</a:t>
            </a:r>
          </a:p>
          <a:p>
            <a:pPr lvl="1"/>
            <a:r>
              <a:rPr lang="en-US" sz="1600" dirty="0"/>
              <a:t>Your Experience</a:t>
            </a:r>
          </a:p>
          <a:p>
            <a:pPr lvl="1"/>
            <a:r>
              <a:rPr lang="en-US" sz="1600" dirty="0"/>
              <a:t>Your Desired Course Style (How much excel)</a:t>
            </a:r>
          </a:p>
          <a:p>
            <a:pPr lvl="1"/>
            <a:r>
              <a:rPr lang="en-US" sz="1600" dirty="0"/>
              <a:t>I need to Listen Carefully</a:t>
            </a:r>
          </a:p>
          <a:p>
            <a:pPr lvl="1"/>
            <a:r>
              <a:rPr lang="en-US" sz="1600" dirty="0"/>
              <a:t>You are not in Prison</a:t>
            </a:r>
          </a:p>
          <a:p>
            <a:r>
              <a:rPr lang="en-US" sz="1800" dirty="0"/>
              <a:t>Flexibility with Case Studies</a:t>
            </a:r>
          </a:p>
          <a:p>
            <a:r>
              <a:rPr lang="en-US" sz="1800" dirty="0"/>
              <a:t>Financial Models</a:t>
            </a:r>
          </a:p>
          <a:p>
            <a:r>
              <a:rPr lang="en-US" sz="1800" dirty="0"/>
              <a:t>Comments from First Course</a:t>
            </a:r>
          </a:p>
          <a:p>
            <a:endParaRPr lang="en-US" sz="1800" dirty="0"/>
          </a:p>
        </p:txBody>
      </p:sp>
      <p:sp>
        <p:nvSpPr>
          <p:cNvPr id="4" name="Slide Number Placeholder 3">
            <a:extLst>
              <a:ext uri="{FF2B5EF4-FFF2-40B4-BE49-F238E27FC236}">
                <a16:creationId xmlns:a16="http://schemas.microsoft.com/office/drawing/2014/main" id="{7EE85EBD-CCC6-EE16-B603-366A1604024E}"/>
              </a:ext>
            </a:extLst>
          </p:cNvPr>
          <p:cNvSpPr>
            <a:spLocks noGrp="1"/>
          </p:cNvSpPr>
          <p:nvPr>
            <p:ph type="sldNum" sz="quarter" idx="12"/>
          </p:nvPr>
        </p:nvSpPr>
        <p:spPr/>
        <p:txBody>
          <a:bodyPr/>
          <a:lstStyle/>
          <a:p>
            <a:fld id="{EB241CD2-1E45-42A3-B213-66A034DF9A3B}" type="slidenum">
              <a:rPr lang="en-GB" smtClean="0"/>
              <a:t>11</a:t>
            </a:fld>
            <a:endParaRPr lang="en-GB" dirty="0"/>
          </a:p>
        </p:txBody>
      </p:sp>
      <p:pic>
        <p:nvPicPr>
          <p:cNvPr id="6" name="Picture 5">
            <a:extLst>
              <a:ext uri="{FF2B5EF4-FFF2-40B4-BE49-F238E27FC236}">
                <a16:creationId xmlns:a16="http://schemas.microsoft.com/office/drawing/2014/main" id="{8868A80C-3B87-3F39-9D12-F7E7676A6120}"/>
              </a:ext>
            </a:extLst>
          </p:cNvPr>
          <p:cNvPicPr>
            <a:picLocks noChangeAspect="1"/>
          </p:cNvPicPr>
          <p:nvPr/>
        </p:nvPicPr>
        <p:blipFill>
          <a:blip r:embed="rId2"/>
          <a:stretch>
            <a:fillRect/>
          </a:stretch>
        </p:blipFill>
        <p:spPr>
          <a:xfrm>
            <a:off x="6425854" y="1246155"/>
            <a:ext cx="2141398" cy="2182845"/>
          </a:xfrm>
          <a:prstGeom prst="rect">
            <a:avLst/>
          </a:prstGeom>
        </p:spPr>
      </p:pic>
    </p:spTree>
    <p:extLst>
      <p:ext uri="{BB962C8B-B14F-4D97-AF65-F5344CB8AC3E}">
        <p14:creationId xmlns:p14="http://schemas.microsoft.com/office/powerpoint/2010/main" val="31544835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EE19F1-D554-49DE-AF95-85406230898F}"/>
              </a:ext>
            </a:extLst>
          </p:cNvPr>
          <p:cNvSpPr>
            <a:spLocks noGrp="1"/>
          </p:cNvSpPr>
          <p:nvPr>
            <p:ph idx="1"/>
          </p:nvPr>
        </p:nvSpPr>
        <p:spPr/>
        <p:txBody>
          <a:bodyPr>
            <a:noAutofit/>
          </a:bodyPr>
          <a:lstStyle/>
          <a:p>
            <a:pPr marL="0" indent="0" algn="l">
              <a:buNone/>
            </a:pPr>
            <a:r>
              <a:rPr lang="en-US" sz="1400" u="sng" dirty="0"/>
              <a:t>Distributions</a:t>
            </a:r>
            <a:r>
              <a:rPr lang="en-US" sz="1400" dirty="0"/>
              <a:t>  </a:t>
            </a:r>
          </a:p>
          <a:p>
            <a:pPr lvl="1" algn="l"/>
            <a:r>
              <a:rPr lang="en-US" sz="1400" dirty="0"/>
              <a:t>Make any distribution unless such distribution is made from Distributable Cash and on a Distribution Date; if the Average Annual DSCR calculated as of the Repayment Date immediately preceding such Distribution Date is less than 1.20 to 1.00, or </a:t>
            </a:r>
          </a:p>
          <a:p>
            <a:pPr lvl="1" algn="l"/>
            <a:r>
              <a:rPr lang="en-US" sz="1400" dirty="0"/>
              <a:t>the Average Annual Projected DSCR (based upon the Term Conversion Date Base Case Projections but updated for actual operating performance of the Project through the applicable Repayment Date) calculated as of the Repayment Date immediately preceding such Distribution Date, is less than 1.20 to 1.00;</a:t>
            </a:r>
          </a:p>
          <a:p>
            <a:pPr marL="0" indent="0" algn="l">
              <a:buNone/>
            </a:pPr>
            <a:r>
              <a:rPr lang="en-US" sz="1400" u="sng" dirty="0"/>
              <a:t>Financial Covenants (Default)</a:t>
            </a:r>
          </a:p>
          <a:p>
            <a:pPr lvl="1" algn="l"/>
            <a:r>
              <a:rPr lang="en-US" sz="1400" dirty="0"/>
              <a:t>Permit the Average Annual DSCR as of the last day of any Quarterly Date commencing from the first Repayment Date to be less than 1.10 to 1.00 or</a:t>
            </a:r>
          </a:p>
          <a:p>
            <a:pPr lvl="1" algn="l"/>
            <a:r>
              <a:rPr lang="en-US" sz="1400" dirty="0"/>
              <a:t>Permit the Average Annual Projected DSCR (based upon the Term Conversion Date Base Case Projections but updated for actual operating performance of the Project through the applicable Repayment Date) calculated as of the Repayment Date immediately preceding such Distribution Date, as of the last day of any Quarterly Date commencing from the first Repayment Date to be less than 1.10 to 1.00;</a:t>
            </a:r>
          </a:p>
          <a:p>
            <a:pPr marL="0" indent="0" algn="l">
              <a:buNone/>
            </a:pPr>
            <a:r>
              <a:rPr lang="en-US" sz="1400" u="sng" dirty="0"/>
              <a:t>Minimum Term Conversion Date Debt Service Coverage Ratio</a:t>
            </a:r>
          </a:p>
          <a:p>
            <a:pPr lvl="1" algn="l"/>
            <a:r>
              <a:rPr lang="en-US" sz="1400" dirty="0"/>
              <a:t>a minimum Average Annual Projected Debt Service Coverage Ratio for the twelve (12) month period of 1.35 to 1 on a P50 Production Level during years 1 through 9, and,</a:t>
            </a:r>
          </a:p>
          <a:p>
            <a:pPr lvl="1" algn="l"/>
            <a:r>
              <a:rPr lang="en-US" sz="1400" dirty="0"/>
              <a:t>1.00 to 1 under a P99 Production Level during years 1 through 9 of the amortization schedule.</a:t>
            </a:r>
          </a:p>
        </p:txBody>
      </p:sp>
      <p:sp>
        <p:nvSpPr>
          <p:cNvPr id="3" name="Title 2">
            <a:extLst>
              <a:ext uri="{FF2B5EF4-FFF2-40B4-BE49-F238E27FC236}">
                <a16:creationId xmlns:a16="http://schemas.microsoft.com/office/drawing/2014/main" id="{54231760-DF22-4BBC-90A6-A1F67C10CB8F}"/>
              </a:ext>
            </a:extLst>
          </p:cNvPr>
          <p:cNvSpPr>
            <a:spLocks noGrp="1"/>
          </p:cNvSpPr>
          <p:nvPr>
            <p:ph type="title"/>
          </p:nvPr>
        </p:nvSpPr>
        <p:spPr/>
        <p:txBody>
          <a:bodyPr/>
          <a:lstStyle/>
          <a:p>
            <a:r>
              <a:rPr lang="en-US" dirty="0"/>
              <a:t>Three DSCR’s in Solar Case</a:t>
            </a:r>
            <a:endParaRPr lang="en-CH" dirty="0"/>
          </a:p>
        </p:txBody>
      </p:sp>
      <p:sp>
        <p:nvSpPr>
          <p:cNvPr id="4" name="Slide Number Placeholder 3">
            <a:extLst>
              <a:ext uri="{FF2B5EF4-FFF2-40B4-BE49-F238E27FC236}">
                <a16:creationId xmlns:a16="http://schemas.microsoft.com/office/drawing/2014/main" id="{1BC2CC93-B3E4-4065-BFDF-B52CFAA1F663}"/>
              </a:ext>
            </a:extLst>
          </p:cNvPr>
          <p:cNvSpPr>
            <a:spLocks noGrp="1"/>
          </p:cNvSpPr>
          <p:nvPr>
            <p:ph type="sldNum" sz="quarter" idx="12"/>
          </p:nvPr>
        </p:nvSpPr>
        <p:spPr/>
        <p:txBody>
          <a:bodyPr/>
          <a:lstStyle/>
          <a:p>
            <a:pPr algn="ctr"/>
            <a:fld id="{0C3A1854-6B63-4059-B360-A3C4972BF0FC}" type="slidenum">
              <a:rPr lang="ko-KR" altLang="en-US" smtClean="0"/>
              <a:pPr algn="ctr"/>
              <a:t>110</a:t>
            </a:fld>
            <a:endParaRPr lang="ko-KR" altLang="en-US" dirty="0"/>
          </a:p>
        </p:txBody>
      </p:sp>
    </p:spTree>
    <p:extLst>
      <p:ext uri="{BB962C8B-B14F-4D97-AF65-F5344CB8AC3E}">
        <p14:creationId xmlns:p14="http://schemas.microsoft.com/office/powerpoint/2010/main" val="6523655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1667B-ABE2-434B-9D46-B0856CC082B0}"/>
              </a:ext>
            </a:extLst>
          </p:cNvPr>
          <p:cNvSpPr>
            <a:spLocks noGrp="1"/>
          </p:cNvSpPr>
          <p:nvPr>
            <p:ph type="title"/>
          </p:nvPr>
        </p:nvSpPr>
        <p:spPr/>
        <p:txBody>
          <a:bodyPr/>
          <a:lstStyle/>
          <a:p>
            <a:r>
              <a:rPr lang="en-US" dirty="0"/>
              <a:t>Pre-and Post COD Analysis</a:t>
            </a:r>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idx="1"/>
          </p:nvPr>
        </p:nvSpPr>
        <p:spPr/>
        <p:txBody>
          <a:bodyPr/>
          <a:lstStyle/>
          <a:p>
            <a:r>
              <a:rPr lang="en-US" dirty="0"/>
              <a:t>Pre-Cod</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sz="half" idx="2"/>
          </p:nvPr>
        </p:nvSpPr>
        <p:spPr/>
        <p:txBody>
          <a:bodyPr/>
          <a:lstStyle/>
          <a:p>
            <a:pPr marL="0" indent="0">
              <a:buNone/>
            </a:pPr>
            <a:r>
              <a:rPr lang="en-US" dirty="0"/>
              <a:t> </a:t>
            </a:r>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3"/>
          </p:nvPr>
        </p:nvSpPr>
        <p:spPr/>
        <p:txBody>
          <a:bodyPr/>
          <a:lstStyle/>
          <a:p>
            <a:r>
              <a:rPr lang="en-US" dirty="0"/>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
          </p:nvPr>
        </p:nvPicPr>
        <p:blipFill>
          <a:blip r:embed="rId2"/>
          <a:stretch>
            <a:fillRect/>
          </a:stretch>
        </p:blipFill>
        <p:spPr>
          <a:xfrm>
            <a:off x="4629150" y="2655201"/>
            <a:ext cx="4210050" cy="3000217"/>
          </a:xfrm>
          <a:prstGeom prst="rect">
            <a:avLst/>
          </a:prstGeom>
        </p:spPr>
      </p:pic>
      <p:sp>
        <p:nvSpPr>
          <p:cNvPr id="4" name="Slide Number Placeholder 3">
            <a:extLst>
              <a:ext uri="{FF2B5EF4-FFF2-40B4-BE49-F238E27FC236}">
                <a16:creationId xmlns:a16="http://schemas.microsoft.com/office/drawing/2014/main" id="{E95DC601-4CBA-4FAA-B100-BA760EA09EE1}"/>
              </a:ext>
            </a:extLst>
          </p:cNvPr>
          <p:cNvSpPr>
            <a:spLocks noGrp="1"/>
          </p:cNvSpPr>
          <p:nvPr>
            <p:ph type="sldNum" sz="quarter" idx="12"/>
          </p:nvPr>
        </p:nvSpPr>
        <p:spPr/>
        <p:txBody>
          <a:bodyPr/>
          <a:lstStyle/>
          <a:p>
            <a:pPr algn="ctr"/>
            <a:fld id="{0C3A1854-6B63-4059-B360-A3C4972BF0FC}" type="slidenum">
              <a:rPr lang="ko-KR" altLang="en-US" smtClean="0"/>
              <a:pPr algn="ctr"/>
              <a:t>111</a:t>
            </a:fld>
            <a:endParaRPr lang="ko-KR" altLang="en-US" dirty="0"/>
          </a:p>
        </p:txBody>
      </p:sp>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381000" y="2662685"/>
            <a:ext cx="3974074" cy="2854590"/>
          </a:xfrm>
          <a:prstGeom prst="rect">
            <a:avLst/>
          </a:prstGeom>
          <a:noFill/>
          <a:ln w="9525">
            <a:noFill/>
            <a:miter lim="800000"/>
            <a:headEnd/>
            <a:tailEnd/>
          </a:ln>
          <a:effectLst/>
        </p:spPr>
      </p:pic>
    </p:spTree>
    <p:extLst>
      <p:ext uri="{BB962C8B-B14F-4D97-AF65-F5344CB8AC3E}">
        <p14:creationId xmlns:p14="http://schemas.microsoft.com/office/powerpoint/2010/main" val="8227258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7639E6-58DA-4AD5-AAB1-3BE2D481CDC6}"/>
              </a:ext>
            </a:extLst>
          </p:cNvPr>
          <p:cNvSpPr>
            <a:spLocks noGrp="1"/>
          </p:cNvSpPr>
          <p:nvPr>
            <p:ph idx="1"/>
          </p:nvPr>
        </p:nvSpPr>
        <p:spPr/>
        <p:txBody>
          <a:bodyPr>
            <a:normAutofit/>
          </a:bodyPr>
          <a:lstStyle/>
          <a:p>
            <a:r>
              <a:rPr lang="en-US" sz="2000" dirty="0"/>
              <a:t>“</a:t>
            </a:r>
            <a:r>
              <a:rPr lang="en-US" sz="2000" b="1" dirty="0"/>
              <a:t>Minimum Term Conversion Date Debt Service Coverage Ratio</a:t>
            </a:r>
            <a:r>
              <a:rPr lang="en-US" sz="2000" dirty="0"/>
              <a:t>” means,</a:t>
            </a:r>
          </a:p>
          <a:p>
            <a:pPr lvl="1"/>
            <a:endParaRPr lang="en-US" sz="1800" dirty="0"/>
          </a:p>
          <a:p>
            <a:pPr lvl="1"/>
            <a:r>
              <a:rPr lang="en-US" sz="1800" dirty="0"/>
              <a:t>a minimum Average Annual Projected Debt Service Coverage Ratio for the twelve (12) month period of:</a:t>
            </a:r>
          </a:p>
          <a:p>
            <a:pPr lvl="1"/>
            <a:endParaRPr lang="en-US" sz="1800" dirty="0"/>
          </a:p>
          <a:p>
            <a:pPr lvl="1"/>
            <a:r>
              <a:rPr lang="en-US" sz="1800" dirty="0"/>
              <a:t>1.35 to 1 on a P50 Production Level during years 1 through 9, and</a:t>
            </a:r>
          </a:p>
          <a:p>
            <a:pPr lvl="1"/>
            <a:endParaRPr lang="en-US" sz="1800" dirty="0"/>
          </a:p>
          <a:p>
            <a:pPr lvl="1"/>
            <a:r>
              <a:rPr lang="en-US" sz="1800" dirty="0"/>
              <a:t>1.00 to 1 under a P99 Production Level during years 1 through 9 of the amortization schedule.</a:t>
            </a:r>
            <a:endParaRPr lang="en-CH" sz="1800" dirty="0"/>
          </a:p>
        </p:txBody>
      </p:sp>
      <p:sp>
        <p:nvSpPr>
          <p:cNvPr id="3" name="Title 2">
            <a:extLst>
              <a:ext uri="{FF2B5EF4-FFF2-40B4-BE49-F238E27FC236}">
                <a16:creationId xmlns:a16="http://schemas.microsoft.com/office/drawing/2014/main" id="{90011DBF-F6B7-4D17-808D-D48E239D8000}"/>
              </a:ext>
            </a:extLst>
          </p:cNvPr>
          <p:cNvSpPr>
            <a:spLocks noGrp="1"/>
          </p:cNvSpPr>
          <p:nvPr>
            <p:ph type="title"/>
          </p:nvPr>
        </p:nvSpPr>
        <p:spPr/>
        <p:txBody>
          <a:bodyPr/>
          <a:lstStyle/>
          <a:p>
            <a:r>
              <a:rPr lang="en-US" dirty="0"/>
              <a:t>Term Coverage Ratio in Solar Case</a:t>
            </a:r>
            <a:endParaRPr lang="en-CH" dirty="0"/>
          </a:p>
        </p:txBody>
      </p:sp>
      <p:sp>
        <p:nvSpPr>
          <p:cNvPr id="4" name="Slide Number Placeholder 3">
            <a:extLst>
              <a:ext uri="{FF2B5EF4-FFF2-40B4-BE49-F238E27FC236}">
                <a16:creationId xmlns:a16="http://schemas.microsoft.com/office/drawing/2014/main" id="{F5B5AC22-590B-4000-83B8-4882BC7E27CA}"/>
              </a:ext>
            </a:extLst>
          </p:cNvPr>
          <p:cNvSpPr>
            <a:spLocks noGrp="1"/>
          </p:cNvSpPr>
          <p:nvPr>
            <p:ph type="sldNum" sz="quarter" idx="12"/>
          </p:nvPr>
        </p:nvSpPr>
        <p:spPr/>
        <p:txBody>
          <a:bodyPr/>
          <a:lstStyle/>
          <a:p>
            <a:pPr algn="ctr"/>
            <a:fld id="{0C3A1854-6B63-4059-B360-A3C4972BF0FC}" type="slidenum">
              <a:rPr lang="ko-KR" altLang="en-US" smtClean="0"/>
              <a:pPr algn="ctr"/>
              <a:t>112</a:t>
            </a:fld>
            <a:endParaRPr lang="ko-KR" altLang="en-US" dirty="0"/>
          </a:p>
        </p:txBody>
      </p:sp>
    </p:spTree>
    <p:extLst>
      <p:ext uri="{BB962C8B-B14F-4D97-AF65-F5344CB8AC3E}">
        <p14:creationId xmlns:p14="http://schemas.microsoft.com/office/powerpoint/2010/main" val="7241843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title"/>
          </p:nvPr>
        </p:nvSpPr>
        <p:spPr/>
        <p:txBody>
          <a:bodyPr>
            <a:normAutofit fontScale="90000"/>
          </a:bodyPr>
          <a:lstStyle/>
          <a:p>
            <a:r>
              <a:rPr lang="en-US" dirty="0"/>
              <a:t>Sculpting versus Equal Installment with DSCR Constraint</a:t>
            </a:r>
          </a:p>
        </p:txBody>
      </p:sp>
      <p:pic>
        <p:nvPicPr>
          <p:cNvPr id="7" name="Picture 6">
            <a:extLst>
              <a:ext uri="{FF2B5EF4-FFF2-40B4-BE49-F238E27FC236}">
                <a16:creationId xmlns:a16="http://schemas.microsoft.com/office/drawing/2014/main" id="{95E2BCC6-F509-4F04-953F-816976F50E64}"/>
              </a:ext>
            </a:extLst>
          </p:cNvPr>
          <p:cNvPicPr>
            <a:picLocks noChangeAspect="1"/>
          </p:cNvPicPr>
          <p:nvPr/>
        </p:nvPicPr>
        <p:blipFill>
          <a:blip r:embed="rId2"/>
          <a:stretch>
            <a:fillRect/>
          </a:stretch>
        </p:blipFill>
        <p:spPr>
          <a:xfrm>
            <a:off x="4462119" y="2853049"/>
            <a:ext cx="4293581" cy="2848626"/>
          </a:xfrm>
          <a:prstGeom prst="rect">
            <a:avLst/>
          </a:prstGeom>
        </p:spPr>
      </p:pic>
      <p:pic>
        <p:nvPicPr>
          <p:cNvPr id="10" name="Picture 9">
            <a:extLst>
              <a:ext uri="{FF2B5EF4-FFF2-40B4-BE49-F238E27FC236}">
                <a16:creationId xmlns:a16="http://schemas.microsoft.com/office/drawing/2014/main" id="{4C0CA8A4-2A34-4CA5-8DCF-D847FDD70ED3}"/>
              </a:ext>
            </a:extLst>
          </p:cNvPr>
          <p:cNvPicPr>
            <a:picLocks noChangeAspect="1"/>
          </p:cNvPicPr>
          <p:nvPr/>
        </p:nvPicPr>
        <p:blipFill>
          <a:blip r:embed="rId3"/>
          <a:stretch>
            <a:fillRect/>
          </a:stretch>
        </p:blipFill>
        <p:spPr>
          <a:xfrm>
            <a:off x="372936" y="2872047"/>
            <a:ext cx="3983305" cy="2829628"/>
          </a:xfrm>
          <a:prstGeom prst="rect">
            <a:avLst/>
          </a:prstGeom>
        </p:spPr>
      </p:pic>
      <p:sp>
        <p:nvSpPr>
          <p:cNvPr id="11" name="TextBox 10">
            <a:extLst>
              <a:ext uri="{FF2B5EF4-FFF2-40B4-BE49-F238E27FC236}">
                <a16:creationId xmlns:a16="http://schemas.microsoft.com/office/drawing/2014/main" id="{E5AC33A4-D083-446A-9C4D-70FF3CC30413}"/>
              </a:ext>
            </a:extLst>
          </p:cNvPr>
          <p:cNvSpPr txBox="1"/>
          <p:nvPr/>
        </p:nvSpPr>
        <p:spPr>
          <a:xfrm>
            <a:off x="972152" y="1463040"/>
            <a:ext cx="6631806" cy="923330"/>
          </a:xfrm>
          <a:prstGeom prst="rect">
            <a:avLst/>
          </a:prstGeom>
          <a:noFill/>
        </p:spPr>
        <p:txBody>
          <a:bodyPr wrap="square" rtlCol="0">
            <a:spAutoFit/>
          </a:bodyPr>
          <a:lstStyle/>
          <a:p>
            <a:r>
              <a:rPr lang="en-US" dirty="0"/>
              <a:t>Note the big increase in IRR with the DSCR constraint – because of the larger debt size.  Recall that can effectively make the DSCR constraint be in place </a:t>
            </a:r>
          </a:p>
        </p:txBody>
      </p:sp>
    </p:spTree>
    <p:extLst>
      <p:ext uri="{BB962C8B-B14F-4D97-AF65-F5344CB8AC3E}">
        <p14:creationId xmlns:p14="http://schemas.microsoft.com/office/powerpoint/2010/main" val="326320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fontScale="85000" lnSpcReduction="20000"/>
          </a:bodyPr>
          <a:lstStyle/>
          <a:p>
            <a:pPr algn="l"/>
            <a:r>
              <a:rPr lang="en-US" sz="24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pPr algn="l"/>
            <a:r>
              <a:rPr lang="en-US" sz="2400" b="1" dirty="0"/>
              <a:t>(1) Target Debt Service Per Period = CFADS/DSCR</a:t>
            </a:r>
          </a:p>
          <a:p>
            <a:pPr algn="l"/>
            <a:r>
              <a:rPr lang="en-US" sz="2400" b="1" dirty="0"/>
              <a:t>(2) Debt Amount at COD = PV(Interest Rate, Target Debt Service)</a:t>
            </a:r>
          </a:p>
          <a:p>
            <a:pPr algn="l"/>
            <a:r>
              <a:rPr lang="en-US" sz="2400" b="1" dirty="0"/>
              <a:t>Non-Constant Interest Rates</a:t>
            </a:r>
          </a:p>
          <a:p>
            <a:pPr algn="l"/>
            <a:r>
              <a:rPr lang="en-US" sz="24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pPr algn="l"/>
            <a:r>
              <a:rPr lang="en-US" sz="2400" b="1" dirty="0"/>
              <a:t>(3) Int Rate Index(t) = Int Rate Indext-1 x (1+Interest Rate(t))</a:t>
            </a:r>
          </a:p>
          <a:p>
            <a:pPr algn="l"/>
            <a:r>
              <a:rPr lang="en-US" sz="2400" b="1" dirty="0"/>
              <a:t>(4) Debt Amount at COD = ∑ Debt Service(t)/Interest Rate Index(t)</a:t>
            </a:r>
          </a:p>
        </p:txBody>
      </p:sp>
      <p:sp>
        <p:nvSpPr>
          <p:cNvPr id="4" name="Slide Number Placeholder 3"/>
          <p:cNvSpPr>
            <a:spLocks noGrp="1"/>
          </p:cNvSpPr>
          <p:nvPr>
            <p:ph type="sldNum" sz="quarter" idx="12"/>
          </p:nvPr>
        </p:nvSpPr>
        <p:spPr/>
        <p:txBody>
          <a:bodyPr/>
          <a:lstStyle/>
          <a:p>
            <a:fld id="{EB241CD2-1E45-42A3-B213-66A034DF9A3B}" type="slidenum">
              <a:rPr lang="en-GB" smtClean="0"/>
              <a:t>114</a:t>
            </a:fld>
            <a:endParaRPr lang="en-GB" dirty="0"/>
          </a:p>
        </p:txBody>
      </p:sp>
    </p:spTree>
    <p:extLst>
      <p:ext uri="{BB962C8B-B14F-4D97-AF65-F5344CB8AC3E}">
        <p14:creationId xmlns:p14="http://schemas.microsoft.com/office/powerpoint/2010/main" val="31979735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pPr algn="l"/>
            <a:r>
              <a:rPr lang="en-US" sz="2000" dirty="0"/>
              <a:t>Use of LLCR when there is a Target Debt to Capital constraint that drives the amount of the debt.  If the debt is being sized by the debt to capital ratio, a higher DSCR must be used.</a:t>
            </a:r>
          </a:p>
          <a:p>
            <a:pPr algn="l"/>
            <a:r>
              <a:rPr lang="en-US" sz="2000" dirty="0"/>
              <a:t>This raises the issue of how to compute sculpted debt repayments when debt is sized with the debt to capital ratio and the DSCR is not from the DSCR constraint. </a:t>
            </a:r>
          </a:p>
          <a:p>
            <a:pPr algn="l"/>
            <a:r>
              <a:rPr lang="en-US" sz="2000" dirty="0"/>
              <a:t>When the Debt is Sized by Debt to Capital the LLCR can be used to size the debt, because with sculpting, the DSCR = LLCR. Formulas in this case include:</a:t>
            </a:r>
          </a:p>
          <a:p>
            <a:pPr algn="l"/>
            <a:r>
              <a:rPr lang="en-US" sz="1800" b="1" dirty="0"/>
              <a:t>(5) Target Debt Service(t) = CF(t)/LLCR</a:t>
            </a:r>
          </a:p>
          <a:p>
            <a:pPr algn="l"/>
            <a:r>
              <a:rPr lang="en-US" sz="1800" b="1" dirty="0"/>
              <a:t>(6) LLCR = NPV(Interest Rate, CFADS)/Max Debt from Debt to Capital</a:t>
            </a:r>
          </a:p>
          <a:p>
            <a:pPr algn="l"/>
            <a:r>
              <a:rPr lang="en-US" sz="1800" b="1" dirty="0"/>
              <a:t>(7) DSCR Applied = MAX(Target DSCR,LLCR with Max Debt)</a:t>
            </a:r>
          </a:p>
        </p:txBody>
      </p:sp>
      <p:sp>
        <p:nvSpPr>
          <p:cNvPr id="4" name="Slide Number Placeholder 3"/>
          <p:cNvSpPr>
            <a:spLocks noGrp="1"/>
          </p:cNvSpPr>
          <p:nvPr>
            <p:ph type="sldNum" sz="quarter" idx="12"/>
          </p:nvPr>
        </p:nvSpPr>
        <p:spPr/>
        <p:txBody>
          <a:bodyPr/>
          <a:lstStyle/>
          <a:p>
            <a:fld id="{EB241CD2-1E45-42A3-B213-66A034DF9A3B}" type="slidenum">
              <a:rPr lang="en-GB" smtClean="0"/>
              <a:t>115</a:t>
            </a:fld>
            <a:endParaRPr lang="en-GB" dirty="0"/>
          </a:p>
        </p:txBody>
      </p:sp>
    </p:spTree>
    <p:extLst>
      <p:ext uri="{BB962C8B-B14F-4D97-AF65-F5344CB8AC3E}">
        <p14:creationId xmlns:p14="http://schemas.microsoft.com/office/powerpoint/2010/main" val="6871366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
        <p:nvSpPr>
          <p:cNvPr id="4" name="Slide Number Placeholder 3"/>
          <p:cNvSpPr>
            <a:spLocks noGrp="1"/>
          </p:cNvSpPr>
          <p:nvPr>
            <p:ph type="sldNum" sz="quarter" idx="12"/>
          </p:nvPr>
        </p:nvSpPr>
        <p:spPr/>
        <p:txBody>
          <a:bodyPr/>
          <a:lstStyle/>
          <a:p>
            <a:fld id="{EB241CD2-1E45-42A3-B213-66A034DF9A3B}" type="slidenum">
              <a:rPr lang="en-GB" smtClean="0"/>
              <a:t>116</a:t>
            </a:fld>
            <a:endParaRPr lang="en-GB" dirty="0"/>
          </a:p>
        </p:txBody>
      </p:sp>
    </p:spTree>
    <p:extLst>
      <p:ext uri="{BB962C8B-B14F-4D97-AF65-F5344CB8AC3E}">
        <p14:creationId xmlns:p14="http://schemas.microsoft.com/office/powerpoint/2010/main" val="1913808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DFDA9-25F9-4549-94C3-DE0DA7BC4343}"/>
              </a:ext>
            </a:extLst>
          </p:cNvPr>
          <p:cNvSpPr>
            <a:spLocks noGrp="1"/>
          </p:cNvSpPr>
          <p:nvPr>
            <p:ph idx="1"/>
          </p:nvPr>
        </p:nvSpPr>
        <p:spPr/>
        <p:txBody>
          <a:bodyPr>
            <a:normAutofit/>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
        <p:nvSpPr>
          <p:cNvPr id="3" name="Title 2">
            <a:extLst>
              <a:ext uri="{FF2B5EF4-FFF2-40B4-BE49-F238E27FC236}">
                <a16:creationId xmlns:a16="http://schemas.microsoft.com/office/drawing/2014/main" id="{A0F51056-BE99-4D45-A599-CAD4BD6447E6}"/>
              </a:ext>
            </a:extLst>
          </p:cNvPr>
          <p:cNvSpPr>
            <a:spLocks noGrp="1"/>
          </p:cNvSpPr>
          <p:nvPr>
            <p:ph type="title"/>
          </p:nvPr>
        </p:nvSpPr>
        <p:spPr/>
        <p:txBody>
          <a:bodyPr/>
          <a:lstStyle/>
          <a:p>
            <a:r>
              <a:rPr lang="en-US" dirty="0"/>
              <a:t>Sculpting with DSRA as Final Payment</a:t>
            </a:r>
          </a:p>
        </p:txBody>
      </p:sp>
      <p:sp>
        <p:nvSpPr>
          <p:cNvPr id="4" name="Slide Number Placeholder 3">
            <a:extLst>
              <a:ext uri="{FF2B5EF4-FFF2-40B4-BE49-F238E27FC236}">
                <a16:creationId xmlns:a16="http://schemas.microsoft.com/office/drawing/2014/main" id="{3DFD6B1D-8E36-4476-9524-EB8FE2646A60}"/>
              </a:ext>
            </a:extLst>
          </p:cNvPr>
          <p:cNvSpPr>
            <a:spLocks noGrp="1"/>
          </p:cNvSpPr>
          <p:nvPr>
            <p:ph type="sldNum" sz="quarter" idx="12"/>
          </p:nvPr>
        </p:nvSpPr>
        <p:spPr/>
        <p:txBody>
          <a:bodyPr/>
          <a:lstStyle/>
          <a:p>
            <a:pPr algn="ctr"/>
            <a:fld id="{0C3A1854-6B63-4059-B360-A3C4972BF0FC}" type="slidenum">
              <a:rPr lang="ko-KR" altLang="en-US" smtClean="0"/>
              <a:pPr algn="ctr"/>
              <a:t>117</a:t>
            </a:fld>
            <a:endParaRPr lang="ko-KR" altLang="en-US" dirty="0"/>
          </a:p>
        </p:txBody>
      </p:sp>
    </p:spTree>
    <p:extLst>
      <p:ext uri="{BB962C8B-B14F-4D97-AF65-F5344CB8AC3E}">
        <p14:creationId xmlns:p14="http://schemas.microsoft.com/office/powerpoint/2010/main" val="11456427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2313-9D2F-20EB-4462-08F137253F9B}"/>
              </a:ext>
            </a:extLst>
          </p:cNvPr>
          <p:cNvSpPr>
            <a:spLocks noGrp="1"/>
          </p:cNvSpPr>
          <p:nvPr>
            <p:ph type="title"/>
          </p:nvPr>
        </p:nvSpPr>
        <p:spPr/>
        <p:txBody>
          <a:bodyPr>
            <a:normAutofit fontScale="90000"/>
          </a:bodyPr>
          <a:lstStyle/>
          <a:p>
            <a:r>
              <a:rPr lang="en-US" dirty="0"/>
              <a:t>Debt Sculpting, DSCR Formula and Negative Repayment</a:t>
            </a:r>
          </a:p>
        </p:txBody>
      </p:sp>
      <p:sp>
        <p:nvSpPr>
          <p:cNvPr id="3" name="Content Placeholder 2">
            <a:extLst>
              <a:ext uri="{FF2B5EF4-FFF2-40B4-BE49-F238E27FC236}">
                <a16:creationId xmlns:a16="http://schemas.microsoft.com/office/drawing/2014/main" id="{78767F32-4D28-2FCF-E664-1577A9341CC7}"/>
              </a:ext>
            </a:extLst>
          </p:cNvPr>
          <p:cNvSpPr>
            <a:spLocks noGrp="1"/>
          </p:cNvSpPr>
          <p:nvPr>
            <p:ph idx="1"/>
          </p:nvPr>
        </p:nvSpPr>
        <p:spPr>
          <a:xfrm>
            <a:off x="304800" y="1209674"/>
            <a:ext cx="8390625" cy="4897827"/>
          </a:xfrm>
        </p:spPr>
        <p:txBody>
          <a:bodyPr>
            <a:normAutofit fontScale="92500" lnSpcReduction="10000"/>
          </a:bodyPr>
          <a:lstStyle/>
          <a:p>
            <a:r>
              <a:rPr lang="en-US" dirty="0"/>
              <a:t>Start with the basic formula:</a:t>
            </a:r>
          </a:p>
          <a:p>
            <a:pPr lvl="1"/>
            <a:r>
              <a:rPr lang="en-US" dirty="0"/>
              <a:t>DSCR = CFADS/DS</a:t>
            </a:r>
          </a:p>
          <a:p>
            <a:pPr lvl="1"/>
            <a:r>
              <a:rPr lang="en-US" dirty="0"/>
              <a:t>DS = CFADS/DSCR</a:t>
            </a:r>
          </a:p>
          <a:p>
            <a:pPr lvl="1"/>
            <a:r>
              <a:rPr lang="en-US" dirty="0"/>
              <a:t>DS = Interest + Repayment</a:t>
            </a:r>
          </a:p>
          <a:p>
            <a:pPr lvl="1"/>
            <a:endParaRPr lang="en-US" dirty="0"/>
          </a:p>
          <a:p>
            <a:r>
              <a:rPr lang="en-US" dirty="0"/>
              <a:t>It is possible that in this formula the repayment will be negative when interest is greater than debt service</a:t>
            </a:r>
          </a:p>
          <a:p>
            <a:endParaRPr lang="en-US" dirty="0"/>
          </a:p>
          <a:p>
            <a:r>
              <a:rPr lang="en-US" dirty="0"/>
              <a:t>In this case there are a couple things you can do.</a:t>
            </a:r>
          </a:p>
          <a:p>
            <a:pPr lvl="1"/>
            <a:r>
              <a:rPr lang="en-US" dirty="0"/>
              <a:t>You can set up a cash reserve account to cover the interest</a:t>
            </a:r>
          </a:p>
          <a:p>
            <a:pPr lvl="1"/>
            <a:r>
              <a:rPr lang="en-US" dirty="0"/>
              <a:t>You can use the cash reserve withdraws to cover the repayment</a:t>
            </a:r>
          </a:p>
          <a:p>
            <a:pPr lvl="1"/>
            <a:r>
              <a:rPr lang="en-US" dirty="0"/>
              <a:t>In this case there is higher repayment (non-negative) and the tenure of the debt declines</a:t>
            </a:r>
          </a:p>
          <a:p>
            <a:pPr lvl="1"/>
            <a:r>
              <a:rPr lang="en-US" dirty="0"/>
              <a:t>If the CFADS includes only the cash for repayment, the DSCR is below the target</a:t>
            </a:r>
          </a:p>
          <a:p>
            <a:r>
              <a:rPr lang="en-US" dirty="0"/>
              <a:t>Solution</a:t>
            </a:r>
          </a:p>
          <a:p>
            <a:pPr lvl="1"/>
            <a:r>
              <a:rPr lang="en-US" dirty="0"/>
              <a:t>Amount withdrawn from the reserve account uses the formula</a:t>
            </a:r>
          </a:p>
          <a:p>
            <a:pPr lvl="1"/>
            <a:r>
              <a:rPr lang="en-US" dirty="0"/>
              <a:t>CFADS = EBITDA – Taxes + Amount Withdrawn from Reserve</a:t>
            </a:r>
          </a:p>
          <a:p>
            <a:pPr lvl="1"/>
            <a:r>
              <a:rPr lang="en-US" dirty="0"/>
              <a:t>Target CFADS = Debt Service x DSCR</a:t>
            </a:r>
          </a:p>
          <a:p>
            <a:pPr lvl="1"/>
            <a:r>
              <a:rPr lang="en-US" dirty="0"/>
              <a:t>Debt Service = Interest Expense</a:t>
            </a:r>
          </a:p>
          <a:p>
            <a:pPr lvl="1"/>
            <a:r>
              <a:rPr lang="en-US" dirty="0"/>
              <a:t>(EBITDA – Taxes + Amount Withdrawn)  = Interest * DSCR</a:t>
            </a:r>
          </a:p>
          <a:p>
            <a:pPr lvl="1"/>
            <a:endParaRPr lang="en-US" dirty="0"/>
          </a:p>
          <a:p>
            <a:pPr lvl="1"/>
            <a:r>
              <a:rPr lang="en-US" b="1" dirty="0"/>
              <a:t>Amount of Reserve Withdrawn = Interest * DSCR – EBITDA + Taxes</a:t>
            </a:r>
          </a:p>
          <a:p>
            <a:pPr lvl="1"/>
            <a:endParaRPr lang="en-US" dirty="0"/>
          </a:p>
          <a:p>
            <a:pPr lvl="1"/>
            <a:r>
              <a:rPr lang="en-US" dirty="0"/>
              <a:t>Note the extra amount results in dividends like the normal situation</a:t>
            </a:r>
          </a:p>
        </p:txBody>
      </p:sp>
    </p:spTree>
    <p:extLst>
      <p:ext uri="{BB962C8B-B14F-4D97-AF65-F5344CB8AC3E}">
        <p14:creationId xmlns:p14="http://schemas.microsoft.com/office/powerpoint/2010/main" val="36732563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A4F8-688E-50CF-CC75-BB86E3C75F28}"/>
              </a:ext>
            </a:extLst>
          </p:cNvPr>
          <p:cNvSpPr>
            <a:spLocks noGrp="1"/>
          </p:cNvSpPr>
          <p:nvPr>
            <p:ph type="title"/>
          </p:nvPr>
        </p:nvSpPr>
        <p:spPr/>
        <p:txBody>
          <a:bodyPr/>
          <a:lstStyle/>
          <a:p>
            <a:r>
              <a:rPr lang="en-US" dirty="0"/>
              <a:t>Summary of Results</a:t>
            </a:r>
          </a:p>
        </p:txBody>
      </p:sp>
      <p:sp>
        <p:nvSpPr>
          <p:cNvPr id="3" name="Content Placeholder 2">
            <a:extLst>
              <a:ext uri="{FF2B5EF4-FFF2-40B4-BE49-F238E27FC236}">
                <a16:creationId xmlns:a16="http://schemas.microsoft.com/office/drawing/2014/main" id="{E5436063-AB6C-5790-4DD1-3AF65935A1E8}"/>
              </a:ext>
            </a:extLst>
          </p:cNvPr>
          <p:cNvSpPr>
            <a:spLocks noGrp="1"/>
          </p:cNvSpPr>
          <p:nvPr>
            <p:ph idx="1"/>
          </p:nvPr>
        </p:nvSpPr>
        <p:spPr/>
        <p:txBody>
          <a:bodyPr/>
          <a:lstStyle/>
          <a:p>
            <a:r>
              <a:rPr lang="en-US" dirty="0"/>
              <a:t>Case with allowing negative repayment</a:t>
            </a:r>
          </a:p>
          <a:p>
            <a:endParaRPr lang="en-US" dirty="0"/>
          </a:p>
        </p:txBody>
      </p:sp>
      <p:pic>
        <p:nvPicPr>
          <p:cNvPr id="5" name="Picture 4">
            <a:extLst>
              <a:ext uri="{FF2B5EF4-FFF2-40B4-BE49-F238E27FC236}">
                <a16:creationId xmlns:a16="http://schemas.microsoft.com/office/drawing/2014/main" id="{01BA12FF-B7EA-526E-B490-0EA1C23A86EA}"/>
              </a:ext>
            </a:extLst>
          </p:cNvPr>
          <p:cNvPicPr>
            <a:picLocks noChangeAspect="1"/>
          </p:cNvPicPr>
          <p:nvPr/>
        </p:nvPicPr>
        <p:blipFill>
          <a:blip r:embed="rId2"/>
          <a:stretch>
            <a:fillRect/>
          </a:stretch>
        </p:blipFill>
        <p:spPr>
          <a:xfrm>
            <a:off x="200025" y="1570630"/>
            <a:ext cx="2896858" cy="2234632"/>
          </a:xfrm>
          <a:prstGeom prst="rect">
            <a:avLst/>
          </a:prstGeom>
        </p:spPr>
      </p:pic>
      <p:pic>
        <p:nvPicPr>
          <p:cNvPr id="7" name="Picture 6">
            <a:extLst>
              <a:ext uri="{FF2B5EF4-FFF2-40B4-BE49-F238E27FC236}">
                <a16:creationId xmlns:a16="http://schemas.microsoft.com/office/drawing/2014/main" id="{6ECEF3DC-9AB7-190B-0D76-986A394D6A79}"/>
              </a:ext>
            </a:extLst>
          </p:cNvPr>
          <p:cNvPicPr>
            <a:picLocks noChangeAspect="1"/>
          </p:cNvPicPr>
          <p:nvPr/>
        </p:nvPicPr>
        <p:blipFill>
          <a:blip r:embed="rId3"/>
          <a:stretch>
            <a:fillRect/>
          </a:stretch>
        </p:blipFill>
        <p:spPr>
          <a:xfrm>
            <a:off x="4416673" y="1570630"/>
            <a:ext cx="3321220" cy="2302540"/>
          </a:xfrm>
          <a:prstGeom prst="rect">
            <a:avLst/>
          </a:prstGeom>
        </p:spPr>
      </p:pic>
      <p:pic>
        <p:nvPicPr>
          <p:cNvPr id="9" name="Picture 8">
            <a:extLst>
              <a:ext uri="{FF2B5EF4-FFF2-40B4-BE49-F238E27FC236}">
                <a16:creationId xmlns:a16="http://schemas.microsoft.com/office/drawing/2014/main" id="{D3C0A1A3-E791-13CB-F5CB-67A893F3952C}"/>
              </a:ext>
            </a:extLst>
          </p:cNvPr>
          <p:cNvPicPr>
            <a:picLocks noChangeAspect="1"/>
          </p:cNvPicPr>
          <p:nvPr/>
        </p:nvPicPr>
        <p:blipFill>
          <a:blip r:embed="rId4"/>
          <a:stretch>
            <a:fillRect/>
          </a:stretch>
        </p:blipFill>
        <p:spPr>
          <a:xfrm>
            <a:off x="126364" y="4098034"/>
            <a:ext cx="3384587" cy="2573696"/>
          </a:xfrm>
          <a:prstGeom prst="rect">
            <a:avLst/>
          </a:prstGeom>
        </p:spPr>
      </p:pic>
      <p:pic>
        <p:nvPicPr>
          <p:cNvPr id="11" name="Picture 10">
            <a:extLst>
              <a:ext uri="{FF2B5EF4-FFF2-40B4-BE49-F238E27FC236}">
                <a16:creationId xmlns:a16="http://schemas.microsoft.com/office/drawing/2014/main" id="{94FCE2D6-1D00-8FEA-EB61-44AE67C0B254}"/>
              </a:ext>
            </a:extLst>
          </p:cNvPr>
          <p:cNvPicPr>
            <a:picLocks noChangeAspect="1"/>
          </p:cNvPicPr>
          <p:nvPr/>
        </p:nvPicPr>
        <p:blipFill>
          <a:blip r:embed="rId5"/>
          <a:stretch>
            <a:fillRect/>
          </a:stretch>
        </p:blipFill>
        <p:spPr>
          <a:xfrm>
            <a:off x="4416672" y="4238197"/>
            <a:ext cx="3321221" cy="2328747"/>
          </a:xfrm>
          <a:prstGeom prst="rect">
            <a:avLst/>
          </a:prstGeom>
        </p:spPr>
      </p:pic>
    </p:spTree>
    <p:extLst>
      <p:ext uri="{BB962C8B-B14F-4D97-AF65-F5344CB8AC3E}">
        <p14:creationId xmlns:p14="http://schemas.microsoft.com/office/powerpoint/2010/main" val="255353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D4B3-902C-B14E-998E-EE436F3F6994}"/>
              </a:ext>
            </a:extLst>
          </p:cNvPr>
          <p:cNvSpPr>
            <a:spLocks noGrp="1"/>
          </p:cNvSpPr>
          <p:nvPr>
            <p:ph type="title"/>
          </p:nvPr>
        </p:nvSpPr>
        <p:spPr/>
        <p:txBody>
          <a:bodyPr/>
          <a:lstStyle/>
          <a:p>
            <a:r>
              <a:rPr lang="en-US" dirty="0"/>
              <a:t>Value of Your Time</a:t>
            </a:r>
          </a:p>
        </p:txBody>
      </p:sp>
      <p:sp>
        <p:nvSpPr>
          <p:cNvPr id="3" name="Content Placeholder 2">
            <a:extLst>
              <a:ext uri="{FF2B5EF4-FFF2-40B4-BE49-F238E27FC236}">
                <a16:creationId xmlns:a16="http://schemas.microsoft.com/office/drawing/2014/main" id="{C030EB23-FA0A-FB45-1A17-FDF656F00795}"/>
              </a:ext>
            </a:extLst>
          </p:cNvPr>
          <p:cNvSpPr>
            <a:spLocks noGrp="1"/>
          </p:cNvSpPr>
          <p:nvPr>
            <p:ph idx="1"/>
          </p:nvPr>
        </p:nvSpPr>
        <p:spPr/>
        <p:txBody>
          <a:bodyPr/>
          <a:lstStyle/>
          <a:p>
            <a:r>
              <a:rPr lang="en-US" dirty="0"/>
              <a:t>Stress and Time</a:t>
            </a:r>
          </a:p>
          <a:p>
            <a:r>
              <a:rPr lang="en-US" dirty="0"/>
              <a:t>Extra Slides</a:t>
            </a:r>
          </a:p>
          <a:p>
            <a:r>
              <a:rPr lang="en-US" dirty="0"/>
              <a:t>Flexibility and Cases</a:t>
            </a:r>
          </a:p>
          <a:p>
            <a:r>
              <a:rPr lang="en-US" dirty="0"/>
              <a:t>Depends on your requests</a:t>
            </a:r>
          </a:p>
          <a:p>
            <a:r>
              <a:rPr lang="en-US" dirty="0"/>
              <a:t>Excel Efficiency and Learning</a:t>
            </a:r>
          </a:p>
          <a:p>
            <a:endParaRPr lang="en-US" dirty="0"/>
          </a:p>
        </p:txBody>
      </p:sp>
      <p:sp>
        <p:nvSpPr>
          <p:cNvPr id="4" name="Slide Number Placeholder 3">
            <a:extLst>
              <a:ext uri="{FF2B5EF4-FFF2-40B4-BE49-F238E27FC236}">
                <a16:creationId xmlns:a16="http://schemas.microsoft.com/office/drawing/2014/main" id="{E566028C-5332-C06F-7E61-5EC34D2F1A34}"/>
              </a:ext>
            </a:extLst>
          </p:cNvPr>
          <p:cNvSpPr>
            <a:spLocks noGrp="1"/>
          </p:cNvSpPr>
          <p:nvPr>
            <p:ph type="sldNum" sz="quarter" idx="12"/>
          </p:nvPr>
        </p:nvSpPr>
        <p:spPr/>
        <p:txBody>
          <a:bodyPr/>
          <a:lstStyle/>
          <a:p>
            <a:fld id="{EB241CD2-1E45-42A3-B213-66A034DF9A3B}" type="slidenum">
              <a:rPr lang="en-GB" smtClean="0"/>
              <a:t>12</a:t>
            </a:fld>
            <a:endParaRPr lang="en-GB" dirty="0"/>
          </a:p>
        </p:txBody>
      </p:sp>
    </p:spTree>
    <p:extLst>
      <p:ext uri="{BB962C8B-B14F-4D97-AF65-F5344CB8AC3E}">
        <p14:creationId xmlns:p14="http://schemas.microsoft.com/office/powerpoint/2010/main" val="31492303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4EA-3361-5157-7D19-5506BE3BDF96}"/>
              </a:ext>
            </a:extLst>
          </p:cNvPr>
          <p:cNvSpPr>
            <a:spLocks noGrp="1"/>
          </p:cNvSpPr>
          <p:nvPr>
            <p:ph type="ctrTitle"/>
          </p:nvPr>
        </p:nvSpPr>
        <p:spPr/>
        <p:txBody>
          <a:bodyPr/>
          <a:lstStyle/>
          <a:p>
            <a:r>
              <a:rPr lang="en-US" dirty="0"/>
              <a:t>Infrastructure Case, Varying Cash Flows and Cash Flow Sweep</a:t>
            </a:r>
          </a:p>
        </p:txBody>
      </p:sp>
    </p:spTree>
    <p:extLst>
      <p:ext uri="{BB962C8B-B14F-4D97-AF65-F5344CB8AC3E}">
        <p14:creationId xmlns:p14="http://schemas.microsoft.com/office/powerpoint/2010/main" val="24766323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6139-6AA8-9E79-4DE7-5BF58FBFBC5F}"/>
              </a:ext>
            </a:extLst>
          </p:cNvPr>
          <p:cNvSpPr>
            <a:spLocks noGrp="1"/>
          </p:cNvSpPr>
          <p:nvPr>
            <p:ph type="title"/>
          </p:nvPr>
        </p:nvSpPr>
        <p:spPr/>
        <p:txBody>
          <a:bodyPr/>
          <a:lstStyle/>
          <a:p>
            <a:r>
              <a:rPr lang="en-US" dirty="0"/>
              <a:t>Issues in PPP and Traffic Case</a:t>
            </a:r>
          </a:p>
        </p:txBody>
      </p:sp>
      <p:sp>
        <p:nvSpPr>
          <p:cNvPr id="3" name="Content Placeholder 2">
            <a:extLst>
              <a:ext uri="{FF2B5EF4-FFF2-40B4-BE49-F238E27FC236}">
                <a16:creationId xmlns:a16="http://schemas.microsoft.com/office/drawing/2014/main" id="{1879C097-3100-FB72-1EF4-3B104BA31A12}"/>
              </a:ext>
            </a:extLst>
          </p:cNvPr>
          <p:cNvSpPr>
            <a:spLocks noGrp="1"/>
          </p:cNvSpPr>
          <p:nvPr>
            <p:ph idx="1"/>
          </p:nvPr>
        </p:nvSpPr>
        <p:spPr/>
        <p:txBody>
          <a:bodyPr/>
          <a:lstStyle/>
          <a:p>
            <a:r>
              <a:rPr lang="en-US" dirty="0"/>
              <a:t>Minimum Traffic Guarantee</a:t>
            </a:r>
          </a:p>
          <a:p>
            <a:r>
              <a:rPr lang="en-US" dirty="0"/>
              <a:t>Conditions when Cash Sweep Makes Sense</a:t>
            </a:r>
          </a:p>
          <a:p>
            <a:r>
              <a:rPr lang="en-US" dirty="0"/>
              <a:t>Credit Protections in Cash Waterfall</a:t>
            </a:r>
          </a:p>
          <a:p>
            <a:r>
              <a:rPr lang="en-US" dirty="0"/>
              <a:t>Cash Flow Waterfall and Credit Protection</a:t>
            </a:r>
          </a:p>
          <a:p>
            <a:r>
              <a:rPr lang="en-US" dirty="0"/>
              <a:t>Use of Cash Sweep to Adjust Tail</a:t>
            </a:r>
          </a:p>
          <a:p>
            <a:pPr marL="0" indent="0">
              <a:buNone/>
            </a:pPr>
            <a:endParaRPr lang="en-US" dirty="0"/>
          </a:p>
        </p:txBody>
      </p:sp>
      <p:sp>
        <p:nvSpPr>
          <p:cNvPr id="4" name="Slide Number Placeholder 3">
            <a:extLst>
              <a:ext uri="{FF2B5EF4-FFF2-40B4-BE49-F238E27FC236}">
                <a16:creationId xmlns:a16="http://schemas.microsoft.com/office/drawing/2014/main" id="{260FDEB7-C140-42EF-D330-A013C7905B7C}"/>
              </a:ext>
            </a:extLst>
          </p:cNvPr>
          <p:cNvSpPr>
            <a:spLocks noGrp="1"/>
          </p:cNvSpPr>
          <p:nvPr>
            <p:ph type="sldNum" sz="quarter" idx="12"/>
          </p:nvPr>
        </p:nvSpPr>
        <p:spPr/>
        <p:txBody>
          <a:bodyPr/>
          <a:lstStyle/>
          <a:p>
            <a:fld id="{EB241CD2-1E45-42A3-B213-66A034DF9A3B}" type="slidenum">
              <a:rPr lang="en-GB" smtClean="0"/>
              <a:t>121</a:t>
            </a:fld>
            <a:endParaRPr lang="en-GB" dirty="0"/>
          </a:p>
        </p:txBody>
      </p:sp>
    </p:spTree>
    <p:extLst>
      <p:ext uri="{BB962C8B-B14F-4D97-AF65-F5344CB8AC3E}">
        <p14:creationId xmlns:p14="http://schemas.microsoft.com/office/powerpoint/2010/main" val="42071259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829290-CDE5-4A91-940C-D4131AC34706}"/>
              </a:ext>
            </a:extLst>
          </p:cNvPr>
          <p:cNvSpPr>
            <a:spLocks noGrp="1"/>
          </p:cNvSpPr>
          <p:nvPr>
            <p:ph idx="1"/>
          </p:nvPr>
        </p:nvSpPr>
        <p:spPr>
          <a:xfrm>
            <a:off x="290168" y="1174592"/>
            <a:ext cx="8488071" cy="1886242"/>
          </a:xfrm>
        </p:spPr>
        <p:txBody>
          <a:bodyPr>
            <a:normAutofit/>
          </a:bodyPr>
          <a:lstStyle/>
          <a:p>
            <a:pPr marL="177800" indent="-177800"/>
            <a:r>
              <a:rPr lang="en-US" dirty="0"/>
              <a:t>Many infrastructure projects depend on highly complex models that measure the number of trips on every single road in an area and then attempt to project the number of people who will use a toll road. These forecasts have turned out to widely off in many cases where the road is supposed to create economic activity.</a:t>
            </a:r>
          </a:p>
          <a:p>
            <a:pPr marL="177800" indent="-177800">
              <a:buNone/>
            </a:pPr>
            <a:endParaRPr lang="en-US" b="1" dirty="0"/>
          </a:p>
          <a:p>
            <a:endParaRPr lang="en-US" dirty="0"/>
          </a:p>
        </p:txBody>
      </p:sp>
      <p:sp>
        <p:nvSpPr>
          <p:cNvPr id="3" name="Title 2">
            <a:extLst>
              <a:ext uri="{FF2B5EF4-FFF2-40B4-BE49-F238E27FC236}">
                <a16:creationId xmlns:a16="http://schemas.microsoft.com/office/drawing/2014/main" id="{933279C1-02C2-40E5-88DD-5708B39B8B0D}"/>
              </a:ext>
            </a:extLst>
          </p:cNvPr>
          <p:cNvSpPr>
            <a:spLocks noGrp="1"/>
          </p:cNvSpPr>
          <p:nvPr>
            <p:ph type="title"/>
          </p:nvPr>
        </p:nvSpPr>
        <p:spPr/>
        <p:txBody>
          <a:bodyPr/>
          <a:lstStyle/>
          <a:p>
            <a:r>
              <a:rPr lang="en-US" dirty="0"/>
              <a:t>Traffic Studies</a:t>
            </a:r>
          </a:p>
        </p:txBody>
      </p:sp>
      <p:sp>
        <p:nvSpPr>
          <p:cNvPr id="4" name="Slide Number Placeholder 3">
            <a:extLst>
              <a:ext uri="{FF2B5EF4-FFF2-40B4-BE49-F238E27FC236}">
                <a16:creationId xmlns:a16="http://schemas.microsoft.com/office/drawing/2014/main" id="{A015A7A9-5F7A-4160-8B1D-640901A232E6}"/>
              </a:ext>
            </a:extLst>
          </p:cNvPr>
          <p:cNvSpPr>
            <a:spLocks noGrp="1"/>
          </p:cNvSpPr>
          <p:nvPr>
            <p:ph type="sldNum" sz="quarter" idx="12"/>
          </p:nvPr>
        </p:nvSpPr>
        <p:spPr/>
        <p:txBody>
          <a:bodyPr/>
          <a:lstStyle/>
          <a:p>
            <a:pPr algn="ctr"/>
            <a:fld id="{0C3A1854-6B63-4059-B360-A3C4972BF0FC}" type="slidenum">
              <a:rPr lang="ko-KR" altLang="en-US" smtClean="0"/>
              <a:pPr algn="ctr"/>
              <a:t>122</a:t>
            </a:fld>
            <a:endParaRPr lang="ko-KR" altLang="en-US" dirty="0"/>
          </a:p>
        </p:txBody>
      </p:sp>
      <p:pic>
        <p:nvPicPr>
          <p:cNvPr id="5" name="Picture 6">
            <a:extLst>
              <a:ext uri="{FF2B5EF4-FFF2-40B4-BE49-F238E27FC236}">
                <a16:creationId xmlns:a16="http://schemas.microsoft.com/office/drawing/2014/main" id="{6327CE22-1DBF-48CE-890F-DADB1E3B6413}"/>
              </a:ext>
            </a:extLst>
          </p:cNvPr>
          <p:cNvPicPr>
            <a:picLocks noChangeAspect="1" noChangeArrowheads="1"/>
          </p:cNvPicPr>
          <p:nvPr/>
        </p:nvPicPr>
        <p:blipFill>
          <a:blip r:embed="rId2" cstate="print"/>
          <a:srcRect/>
          <a:stretch>
            <a:fillRect/>
          </a:stretch>
        </p:blipFill>
        <p:spPr bwMode="auto">
          <a:xfrm>
            <a:off x="1852914" y="2417471"/>
            <a:ext cx="5228924" cy="3574990"/>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31800765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A35F-BA7F-40F4-968A-0AB19B4129C9}"/>
              </a:ext>
            </a:extLst>
          </p:cNvPr>
          <p:cNvSpPr>
            <a:spLocks noGrp="1"/>
          </p:cNvSpPr>
          <p:nvPr>
            <p:ph type="title"/>
          </p:nvPr>
        </p:nvSpPr>
        <p:spPr/>
        <p:txBody>
          <a:bodyPr>
            <a:normAutofit fontScale="90000"/>
          </a:bodyPr>
          <a:lstStyle/>
          <a:p>
            <a:r>
              <a:rPr lang="en-US" dirty="0"/>
              <a:t>Illustration of Government Comparator versus PPP procurement</a:t>
            </a:r>
          </a:p>
        </p:txBody>
      </p:sp>
      <p:pic>
        <p:nvPicPr>
          <p:cNvPr id="6" name="Content Placeholder 5">
            <a:extLst>
              <a:ext uri="{FF2B5EF4-FFF2-40B4-BE49-F238E27FC236}">
                <a16:creationId xmlns:a16="http://schemas.microsoft.com/office/drawing/2014/main" id="{7ECF4E18-B93C-4849-AD84-CE63BBCB9A7B}"/>
              </a:ext>
            </a:extLst>
          </p:cNvPr>
          <p:cNvPicPr>
            <a:picLocks noGrp="1" noChangeAspect="1"/>
          </p:cNvPicPr>
          <p:nvPr>
            <p:ph idx="1"/>
          </p:nvPr>
        </p:nvPicPr>
        <p:blipFill>
          <a:blip r:embed="rId2"/>
          <a:stretch>
            <a:fillRect/>
          </a:stretch>
        </p:blipFill>
        <p:spPr>
          <a:xfrm>
            <a:off x="200026" y="2016918"/>
            <a:ext cx="4371975" cy="2914651"/>
          </a:xfrm>
        </p:spPr>
      </p:pic>
      <p:sp>
        <p:nvSpPr>
          <p:cNvPr id="4" name="Slide Number Placeholder 3">
            <a:extLst>
              <a:ext uri="{FF2B5EF4-FFF2-40B4-BE49-F238E27FC236}">
                <a16:creationId xmlns:a16="http://schemas.microsoft.com/office/drawing/2014/main" id="{F8F0036F-B284-482A-861F-BC117D82B2FE}"/>
              </a:ext>
            </a:extLst>
          </p:cNvPr>
          <p:cNvSpPr>
            <a:spLocks noGrp="1"/>
          </p:cNvSpPr>
          <p:nvPr>
            <p:ph type="sldNum" sz="quarter" idx="12"/>
          </p:nvPr>
        </p:nvSpPr>
        <p:spPr/>
        <p:txBody>
          <a:bodyPr/>
          <a:lstStyle/>
          <a:p>
            <a:fld id="{EB241CD2-1E45-42A3-B213-66A034DF9A3B}" type="slidenum">
              <a:rPr lang="en-GB" smtClean="0"/>
              <a:t>123</a:t>
            </a:fld>
            <a:endParaRPr lang="en-GB" dirty="0"/>
          </a:p>
        </p:txBody>
      </p:sp>
      <p:pic>
        <p:nvPicPr>
          <p:cNvPr id="5" name="Content Placeholder 5">
            <a:extLst>
              <a:ext uri="{FF2B5EF4-FFF2-40B4-BE49-F238E27FC236}">
                <a16:creationId xmlns:a16="http://schemas.microsoft.com/office/drawing/2014/main" id="{742CEAAA-51EA-4F86-A793-EE363D91E5D8}"/>
              </a:ext>
            </a:extLst>
          </p:cNvPr>
          <p:cNvPicPr>
            <a:picLocks noChangeAspect="1"/>
          </p:cNvPicPr>
          <p:nvPr/>
        </p:nvPicPr>
        <p:blipFill>
          <a:blip r:embed="rId3"/>
          <a:stretch>
            <a:fillRect/>
          </a:stretch>
        </p:blipFill>
        <p:spPr>
          <a:xfrm>
            <a:off x="4886194" y="2083041"/>
            <a:ext cx="4145886" cy="2826148"/>
          </a:xfrm>
          <a:prstGeom prst="rect">
            <a:avLst/>
          </a:prstGeom>
        </p:spPr>
      </p:pic>
    </p:spTree>
    <p:extLst>
      <p:ext uri="{BB962C8B-B14F-4D97-AF65-F5344CB8AC3E}">
        <p14:creationId xmlns:p14="http://schemas.microsoft.com/office/powerpoint/2010/main" val="8920197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0" y="1371600"/>
            <a:ext cx="4183063" cy="4221163"/>
          </a:xfrm>
          <a:prstGeom prst="rect">
            <a:avLst/>
          </a:prstGeom>
          <a:noFill/>
          <a:ln w="9525">
            <a:noFill/>
            <a:miter lim="800000"/>
            <a:headEnd/>
            <a:tailEnd/>
          </a:ln>
        </p:spPr>
        <p:txBody>
          <a:bodyPr/>
          <a:lstStyle/>
          <a:p>
            <a:pPr marL="292100" lvl="1" indent="-114300" algn="l">
              <a:spcBef>
                <a:spcPct val="20000"/>
              </a:spcBef>
              <a:spcAft>
                <a:spcPct val="50000"/>
              </a:spcAft>
              <a:buClr>
                <a:srgbClr val="000099"/>
              </a:buClr>
              <a:buFontTx/>
              <a:buChar char="•"/>
            </a:pPr>
            <a:r>
              <a:rPr lang="en-US" sz="1600" dirty="0">
                <a:cs typeface="Times New Roman" pitchFamily="18" charset="0"/>
              </a:rPr>
              <a:t>January 25, 2005, Henrico County adopted HH Hunt Corp.’s plan to build an urban mixed-use development </a:t>
            </a:r>
          </a:p>
          <a:p>
            <a:pPr marL="292100" lvl="1" indent="-114300" algn="l">
              <a:spcBef>
                <a:spcPct val="20000"/>
              </a:spcBef>
              <a:spcAft>
                <a:spcPct val="50000"/>
              </a:spcAft>
              <a:buClr>
                <a:srgbClr val="000099"/>
              </a:buClr>
              <a:buFontTx/>
              <a:buChar char="•"/>
            </a:pPr>
            <a:r>
              <a:rPr lang="en-IE" sz="1600" dirty="0"/>
              <a:t>3,209 planned housing units on 1,185 acre site</a:t>
            </a:r>
          </a:p>
          <a:p>
            <a:pPr marL="292100" lvl="1" indent="-114300" algn="l">
              <a:spcBef>
                <a:spcPct val="20000"/>
              </a:spcBef>
              <a:spcAft>
                <a:spcPct val="50000"/>
              </a:spcAft>
              <a:buClr>
                <a:srgbClr val="000099"/>
              </a:buClr>
              <a:buFontTx/>
              <a:buChar char="•"/>
            </a:pPr>
            <a:r>
              <a:rPr lang="en-US" sz="1600" dirty="0">
                <a:cs typeface="Times New Roman" pitchFamily="18" charset="0"/>
              </a:rPr>
              <a:t>31 acres to be used for  commercial space</a:t>
            </a:r>
            <a:r>
              <a:rPr lang="en-US" sz="1600" dirty="0"/>
              <a:t> </a:t>
            </a:r>
            <a:endParaRPr lang="en-IE" sz="1600" dirty="0"/>
          </a:p>
          <a:p>
            <a:pPr marL="292100" lvl="1" indent="-114300" algn="l">
              <a:spcBef>
                <a:spcPct val="20000"/>
              </a:spcBef>
              <a:spcAft>
                <a:spcPct val="50000"/>
              </a:spcAft>
              <a:buClr>
                <a:srgbClr val="000099"/>
              </a:buClr>
              <a:buFontTx/>
              <a:buChar char="•"/>
            </a:pPr>
            <a:r>
              <a:rPr lang="en-IE" sz="1600" dirty="0"/>
              <a:t>WF Developer will finance and build the access roads / ramps</a:t>
            </a:r>
          </a:p>
          <a:p>
            <a:pPr marL="292100" lvl="1" indent="-114300" algn="l">
              <a:spcBef>
                <a:spcPct val="20000"/>
              </a:spcBef>
              <a:spcAft>
                <a:spcPct val="50000"/>
              </a:spcAft>
              <a:buClr>
                <a:srgbClr val="000099"/>
              </a:buClr>
              <a:buFontTx/>
              <a:buChar char="•"/>
            </a:pPr>
            <a:r>
              <a:rPr lang="en-IE" sz="1600" dirty="0"/>
              <a:t>Developments other than Wilton Farm are occurring in the area.</a:t>
            </a:r>
          </a:p>
        </p:txBody>
      </p:sp>
      <p:pic>
        <p:nvPicPr>
          <p:cNvPr id="138243" name="Picture 3" descr="PPA all"/>
          <p:cNvPicPr>
            <a:picLocks noChangeAspect="1" noChangeArrowheads="1"/>
          </p:cNvPicPr>
          <p:nvPr/>
        </p:nvPicPr>
        <p:blipFill>
          <a:blip r:embed="rId2" cstate="print"/>
          <a:srcRect/>
          <a:stretch>
            <a:fillRect/>
          </a:stretch>
        </p:blipFill>
        <p:spPr bwMode="auto">
          <a:xfrm>
            <a:off x="4191000" y="1847850"/>
            <a:ext cx="4495800" cy="3657600"/>
          </a:xfrm>
          <a:prstGeom prst="rect">
            <a:avLst/>
          </a:prstGeom>
          <a:noFill/>
          <a:ln w="9525">
            <a:noFill/>
            <a:miter lim="800000"/>
            <a:headEnd/>
            <a:tailEnd/>
          </a:ln>
        </p:spPr>
      </p:pic>
      <p:sp>
        <p:nvSpPr>
          <p:cNvPr id="138244" name="AutoShape 4"/>
          <p:cNvSpPr>
            <a:spLocks noChangeArrowheads="1"/>
          </p:cNvSpPr>
          <p:nvPr/>
        </p:nvSpPr>
        <p:spPr bwMode="auto">
          <a:xfrm>
            <a:off x="5562600" y="4953000"/>
            <a:ext cx="533400" cy="304800"/>
          </a:xfrm>
          <a:prstGeom prst="octagon">
            <a:avLst>
              <a:gd name="adj" fmla="val 29287"/>
            </a:avLst>
          </a:prstGeom>
          <a:solidFill>
            <a:schemeClr val="accent1"/>
          </a:solidFill>
          <a:ln w="9525">
            <a:solidFill>
              <a:schemeClr val="tx1"/>
            </a:solidFill>
            <a:miter lim="800000"/>
            <a:headEnd/>
            <a:tailEnd/>
          </a:ln>
        </p:spPr>
        <p:txBody>
          <a:bodyPr wrap="none" anchor="ctr"/>
          <a:lstStyle/>
          <a:p>
            <a:pPr eaLnBrk="1" hangingPunct="1"/>
            <a:r>
              <a:rPr lang="en-US" sz="1800" b="1" dirty="0"/>
              <a:t>WF</a:t>
            </a:r>
          </a:p>
        </p:txBody>
      </p:sp>
      <p:sp>
        <p:nvSpPr>
          <p:cNvPr id="138245" name="Text Box 6"/>
          <p:cNvSpPr txBox="1">
            <a:spLocks noChangeArrowheads="1"/>
          </p:cNvSpPr>
          <p:nvPr/>
        </p:nvSpPr>
        <p:spPr bwMode="auto">
          <a:xfrm>
            <a:off x="4572000" y="5638800"/>
            <a:ext cx="2971800" cy="739775"/>
          </a:xfrm>
          <a:prstGeom prst="rect">
            <a:avLst/>
          </a:prstGeom>
          <a:solidFill>
            <a:srgbClr val="E0F141"/>
          </a:solidFill>
          <a:ln w="9525" algn="ctr">
            <a:solidFill>
              <a:srgbClr val="FFB832"/>
            </a:solidFill>
            <a:miter lim="800000"/>
            <a:headEnd/>
            <a:tailEnd/>
          </a:ln>
        </p:spPr>
        <p:txBody>
          <a:bodyPr>
            <a:spAutoFit/>
          </a:bodyPr>
          <a:lstStyle/>
          <a:p>
            <a:pPr algn="l" eaLnBrk="1" hangingPunct="1">
              <a:spcBef>
                <a:spcPct val="50000"/>
              </a:spcBef>
            </a:pPr>
            <a:r>
              <a:rPr lang="en-US" sz="1400" dirty="0">
                <a:solidFill>
                  <a:schemeClr val="accent2"/>
                </a:solidFill>
              </a:rPr>
              <a:t>Note the lack of development around the parkway and the potential for future development.</a:t>
            </a:r>
          </a:p>
        </p:txBody>
      </p:sp>
      <p:sp>
        <p:nvSpPr>
          <p:cNvPr id="138246" name="Line 7"/>
          <p:cNvSpPr>
            <a:spLocks noChangeShapeType="1"/>
          </p:cNvSpPr>
          <p:nvPr/>
        </p:nvSpPr>
        <p:spPr bwMode="auto">
          <a:xfrm flipH="1" flipV="1">
            <a:off x="6705600" y="4191000"/>
            <a:ext cx="76200" cy="1295400"/>
          </a:xfrm>
          <a:prstGeom prst="line">
            <a:avLst/>
          </a:prstGeom>
          <a:noFill/>
          <a:ln w="9525">
            <a:solidFill>
              <a:srgbClr val="FFFFFF"/>
            </a:solidFill>
            <a:round/>
            <a:headEnd/>
            <a:tailEnd type="triangle" w="med" len="med"/>
          </a:ln>
        </p:spPr>
        <p:txBody>
          <a:bodyPr>
            <a:spAutoFit/>
          </a:bodyPr>
          <a:lstStyle/>
          <a:p>
            <a:endParaRPr lang="en-US" dirty="0"/>
          </a:p>
        </p:txBody>
      </p:sp>
      <p:sp>
        <p:nvSpPr>
          <p:cNvPr id="138247" name="Rectangle 8"/>
          <p:cNvSpPr>
            <a:spLocks noGrp="1" noChangeArrowheads="1"/>
          </p:cNvSpPr>
          <p:nvPr>
            <p:ph type="title"/>
          </p:nvPr>
        </p:nvSpPr>
        <p:spPr/>
        <p:txBody>
          <a:bodyPr>
            <a:normAutofit fontScale="90000"/>
          </a:bodyPr>
          <a:lstStyle/>
          <a:p>
            <a:r>
              <a:rPr lang="en-US" dirty="0"/>
              <a:t>Case Study of Toll-Road in Un-congested Area</a:t>
            </a:r>
          </a:p>
        </p:txBody>
      </p:sp>
    </p:spTree>
    <p:extLst>
      <p:ext uri="{BB962C8B-B14F-4D97-AF65-F5344CB8AC3E}">
        <p14:creationId xmlns:p14="http://schemas.microsoft.com/office/powerpoint/2010/main" val="12982141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fontScale="90000"/>
          </a:bodyPr>
          <a:lstStyle/>
          <a:p>
            <a:r>
              <a:rPr lang="en-US" dirty="0"/>
              <a:t>Introduction to Toll Roads and Traffic Studies</a:t>
            </a:r>
          </a:p>
        </p:txBody>
      </p:sp>
      <p:sp>
        <p:nvSpPr>
          <p:cNvPr id="132099" name="Rectangle 5"/>
          <p:cNvSpPr>
            <a:spLocks noGrp="1" noChangeArrowheads="1"/>
          </p:cNvSpPr>
          <p:nvPr>
            <p:ph type="body" idx="1"/>
          </p:nvPr>
        </p:nvSpPr>
        <p:spPr/>
        <p:txBody>
          <a:bodyPr>
            <a:normAutofit/>
          </a:bodyPr>
          <a:lstStyle/>
          <a:p>
            <a:r>
              <a:rPr lang="en-US" dirty="0"/>
              <a:t>Standard and Poors:</a:t>
            </a:r>
          </a:p>
          <a:p>
            <a:r>
              <a:rPr lang="en-US" dirty="0"/>
              <a:t>Unlike other infrastructure projects where provision of services is monopolistic in nature of demand risks are mitigated by contracts by a know, credit-worthy off-taker, toll roads and their operators increasingly will be exposed to users that are sensitive to time-value tradeoffs and underlying economic variables.</a:t>
            </a:r>
          </a:p>
          <a:p>
            <a:r>
              <a:rPr lang="en-US" dirty="0"/>
              <a:t>Translation</a:t>
            </a:r>
          </a:p>
          <a:p>
            <a:r>
              <a:rPr lang="en-US" dirty="0"/>
              <a:t>How much market share can a toll-road take from other roads because one can travel faster.  This market share analysis must consider the increased cost of the travel on toll-roads versus free roads.</a:t>
            </a:r>
          </a:p>
        </p:txBody>
      </p:sp>
    </p:spTree>
    <p:extLst>
      <p:ext uri="{BB962C8B-B14F-4D97-AF65-F5344CB8AC3E}">
        <p14:creationId xmlns:p14="http://schemas.microsoft.com/office/powerpoint/2010/main" val="22053502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r>
              <a:rPr lang="en-US" sz="2900" dirty="0"/>
              <a:t>Volume Risk in Tollways – Traffic Studies</a:t>
            </a:r>
          </a:p>
        </p:txBody>
      </p:sp>
      <p:sp>
        <p:nvSpPr>
          <p:cNvPr id="133123" name="Rectangle 3"/>
          <p:cNvSpPr>
            <a:spLocks noGrp="1" noChangeArrowheads="1"/>
          </p:cNvSpPr>
          <p:nvPr>
            <p:ph type="body" idx="1"/>
          </p:nvPr>
        </p:nvSpPr>
        <p:spPr/>
        <p:txBody>
          <a:bodyPr>
            <a:normAutofit/>
          </a:bodyPr>
          <a:lstStyle/>
          <a:p>
            <a:pPr algn="l">
              <a:lnSpc>
                <a:spcPct val="90000"/>
              </a:lnSpc>
            </a:pPr>
            <a:r>
              <a:rPr lang="en-US" sz="2000" dirty="0"/>
              <a:t>Independent studies are used to measure expected and minimum throughput for tollway, port, railway, or other land transportation project.  </a:t>
            </a:r>
          </a:p>
          <a:p>
            <a:pPr algn="l">
              <a:lnSpc>
                <a:spcPct val="90000"/>
              </a:lnSpc>
            </a:pPr>
            <a:r>
              <a:rPr lang="en-US" sz="2000" dirty="0"/>
              <a:t>Issues to be evaluated include:</a:t>
            </a:r>
          </a:p>
          <a:p>
            <a:pPr lvl="1" algn="l">
              <a:lnSpc>
                <a:spcPct val="90000"/>
              </a:lnSpc>
            </a:pPr>
            <a:r>
              <a:rPr lang="en-US" sz="1800" dirty="0"/>
              <a:t>The monopoly position</a:t>
            </a:r>
          </a:p>
          <a:p>
            <a:pPr lvl="1" algn="l">
              <a:lnSpc>
                <a:spcPct val="90000"/>
              </a:lnSpc>
            </a:pPr>
            <a:r>
              <a:rPr lang="en-US" sz="1800" dirty="0"/>
              <a:t>competing roads, railways etc.</a:t>
            </a:r>
          </a:p>
          <a:p>
            <a:pPr algn="l">
              <a:lnSpc>
                <a:spcPct val="90000"/>
              </a:lnSpc>
            </a:pPr>
            <a:r>
              <a:rPr lang="en-US" sz="2000" dirty="0"/>
              <a:t>Projects holding concessions for the provision of basic services such as water, toll roads, airports and other transport services will have to provide services at fees competitive to other alternatives. </a:t>
            </a:r>
          </a:p>
          <a:p>
            <a:pPr algn="l">
              <a:lnSpc>
                <a:spcPct val="90000"/>
              </a:lnSpc>
            </a:pPr>
            <a:r>
              <a:rPr lang="en-US" sz="2000" dirty="0"/>
              <a:t>That expensive tolls for bridges and roads have the effect of diverting traffic to more time-consuming, but cheaper alternative routes, illustrates this risk. </a:t>
            </a:r>
          </a:p>
        </p:txBody>
      </p:sp>
    </p:spTree>
    <p:extLst>
      <p:ext uri="{BB962C8B-B14F-4D97-AF65-F5344CB8AC3E}">
        <p14:creationId xmlns:p14="http://schemas.microsoft.com/office/powerpoint/2010/main" val="21831785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fontScale="90000"/>
          </a:bodyPr>
          <a:lstStyle/>
          <a:p>
            <a:r>
              <a:rPr lang="en-US" dirty="0"/>
              <a:t>Volume and Interest Rate Risk -- Mexico Tollways</a:t>
            </a:r>
          </a:p>
        </p:txBody>
      </p:sp>
      <p:sp>
        <p:nvSpPr>
          <p:cNvPr id="134147" name="Rectangle 3"/>
          <p:cNvSpPr>
            <a:spLocks noGrp="1" noChangeArrowheads="1"/>
          </p:cNvSpPr>
          <p:nvPr>
            <p:ph type="body" idx="1"/>
          </p:nvPr>
        </p:nvSpPr>
        <p:spPr/>
        <p:txBody>
          <a:bodyPr>
            <a:noAutofit/>
          </a:bodyPr>
          <a:lstStyle/>
          <a:p>
            <a:pPr algn="l">
              <a:lnSpc>
                <a:spcPct val="80000"/>
              </a:lnSpc>
            </a:pPr>
            <a:r>
              <a:rPr lang="en-US" sz="1600" dirty="0"/>
              <a:t>Project Cost:  $2.4 billion; Sponsor: Government of Mexico</a:t>
            </a:r>
          </a:p>
          <a:p>
            <a:pPr algn="l">
              <a:lnSpc>
                <a:spcPct val="80000"/>
              </a:lnSpc>
            </a:pPr>
            <a:r>
              <a:rPr lang="en-US" sz="1600" dirty="0"/>
              <a:t>An unsuccessful toll road program, with government having to bail out the concessionaires and in effect re-nationalize the roads.</a:t>
            </a:r>
          </a:p>
          <a:p>
            <a:pPr algn="l">
              <a:lnSpc>
                <a:spcPct val="80000"/>
              </a:lnSpc>
            </a:pPr>
            <a:r>
              <a:rPr lang="en-US" sz="1600" dirty="0"/>
              <a:t>Between 1989 and 1994 the government awarded 52 concessions to build 5,500 km of private toll roads at combined cost of $13 billion, or roughly 5% of GDP. But the ambitious program was soon shown to be a failure. The private sponsors had little choice but to finance them with expensive short-term floating-rate debt that led to some of the world's highest tolls. </a:t>
            </a:r>
            <a:r>
              <a:rPr lang="en-US" sz="1600" b="1" i="1" dirty="0"/>
              <a:t>The Mexico City-Acapulco road, for example, cost the peso equivalent of 30 cents a mile, or more than ten times the cost of the New Jersey Turnpike in the U.S.</a:t>
            </a:r>
          </a:p>
          <a:p>
            <a:pPr algn="l">
              <a:lnSpc>
                <a:spcPct val="80000"/>
              </a:lnSpc>
            </a:pPr>
            <a:r>
              <a:rPr lang="en-US" sz="1600" dirty="0"/>
              <a:t>The high prices left traffic volumes far short of projections, especially since Mexican law required </a:t>
            </a:r>
            <a:r>
              <a:rPr lang="en-US" sz="1600" b="1" dirty="0"/>
              <a:t>free alternative roads</a:t>
            </a:r>
            <a:r>
              <a:rPr lang="en-US" sz="1600" dirty="0"/>
              <a:t> be available next to each new toll road. With low revenues and </a:t>
            </a:r>
            <a:r>
              <a:rPr lang="en-US" sz="1600" b="1" dirty="0"/>
              <a:t>26% cost overruns</a:t>
            </a:r>
            <a:r>
              <a:rPr lang="en-US" sz="1600" dirty="0"/>
              <a:t>, the three main operators soon ran into trouble meeting their debt obligations, then saw the situation grow worse with the December 1994 peso crisis that caused local interest rates to rise to more than 100% a year. The August 1997 restructuring program bailed out the 23 most troubled concessions, with the government agreeing to take over operations, reduce tolls by 15% for cars and 30% for trucks, and issue new bonds to cover the operators' remaining debt obligations.</a:t>
            </a:r>
          </a:p>
        </p:txBody>
      </p:sp>
    </p:spTree>
    <p:extLst>
      <p:ext uri="{BB962C8B-B14F-4D97-AF65-F5344CB8AC3E}">
        <p14:creationId xmlns:p14="http://schemas.microsoft.com/office/powerpoint/2010/main" val="13229852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838200" y="762000"/>
            <a:ext cx="7772400" cy="685800"/>
          </a:xfrm>
          <a:noFill/>
        </p:spPr>
        <p:txBody>
          <a:bodyPr/>
          <a:lstStyle/>
          <a:p>
            <a:r>
              <a:rPr lang="en-AU" dirty="0"/>
              <a:t>S&amp;P Start Up Tollroads Study</a:t>
            </a:r>
          </a:p>
        </p:txBody>
      </p:sp>
      <p:sp>
        <p:nvSpPr>
          <p:cNvPr id="135171" name="Rectangle 3"/>
          <p:cNvSpPr>
            <a:spLocks noGrp="1" noChangeArrowheads="1"/>
          </p:cNvSpPr>
          <p:nvPr>
            <p:ph type="body" idx="1"/>
          </p:nvPr>
        </p:nvSpPr>
        <p:spPr>
          <a:xfrm>
            <a:off x="838200" y="1676400"/>
            <a:ext cx="7772400" cy="1295400"/>
          </a:xfrm>
          <a:noFill/>
        </p:spPr>
        <p:txBody>
          <a:bodyPr/>
          <a:lstStyle/>
          <a:p>
            <a:r>
              <a:rPr lang="en-AU" dirty="0"/>
              <a:t>32 Tollroads Surveyed</a:t>
            </a:r>
          </a:p>
          <a:p>
            <a:r>
              <a:rPr lang="en-AU" dirty="0"/>
              <a:t>Year 1 Traffic Volumes = 73% Forecast*</a:t>
            </a:r>
          </a:p>
        </p:txBody>
      </p:sp>
      <p:graphicFrame>
        <p:nvGraphicFramePr>
          <p:cNvPr id="2057220" name="Group 4"/>
          <p:cNvGraphicFramePr>
            <a:graphicFrameLocks noGrp="1"/>
          </p:cNvGraphicFramePr>
          <p:nvPr/>
        </p:nvGraphicFramePr>
        <p:xfrm>
          <a:off x="1600200" y="3810000"/>
          <a:ext cx="6400800" cy="1942402"/>
        </p:xfrm>
        <a:graphic>
          <a:graphicData uri="http://schemas.openxmlformats.org/drawingml/2006/table">
            <a:tbl>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679450">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endParaRPr kumimoji="0" lang="en-AU" sz="1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Scope by:</a:t>
                      </a:r>
                    </a:p>
                    <a:p>
                      <a:pPr marL="0" marR="0" lvl="0" indent="0" algn="ctr"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Banks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Scope by:</a:t>
                      </a:r>
                    </a:p>
                    <a:p>
                      <a:pPr marL="0" marR="0" lvl="0" indent="0" algn="ctr"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Others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JPMorgan</a:t>
                      </a:r>
                    </a:p>
                    <a:p>
                      <a:pPr marL="0" marR="0" lvl="0" indent="0" algn="ctr"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(1996)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7825">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Minimum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125">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Average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Maximum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108%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119%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117%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108255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482147"/>
            <a:ext cx="7606242" cy="654049"/>
          </a:xfrm>
        </p:spPr>
        <p:txBody>
          <a:bodyPr>
            <a:normAutofit fontScale="90000"/>
          </a:bodyPr>
          <a:lstStyle/>
          <a:p>
            <a:pPr algn="ctr" eaLnBrk="0" latinLnBrk="0" hangingPunct="0"/>
            <a:r>
              <a:rPr lang="en-US" dirty="0"/>
              <a:t>Use of Ratios Different Ratios in Different Industries: DSCR and Credit Ratings in Project Finance</a:t>
            </a:r>
          </a:p>
        </p:txBody>
      </p:sp>
      <p:sp>
        <p:nvSpPr>
          <p:cNvPr id="3" name="Content Placeholder 2"/>
          <p:cNvSpPr>
            <a:spLocks noGrp="1"/>
          </p:cNvSpPr>
          <p:nvPr>
            <p:ph idx="1"/>
          </p:nvPr>
        </p:nvSpPr>
        <p:spPr/>
        <p:txBody>
          <a:bodyPr/>
          <a:lstStyle/>
          <a:p>
            <a:r>
              <a:rPr lang="en-US" dirty="0"/>
              <a:t>Target rating of BBB-</a:t>
            </a:r>
          </a:p>
          <a:p>
            <a:r>
              <a:rPr lang="en-US" dirty="0"/>
              <a:t>Target DSCR or LLCR</a:t>
            </a:r>
          </a:p>
          <a:p>
            <a:r>
              <a:rPr lang="en-US" dirty="0"/>
              <a:t>Example of Toll-roads</a:t>
            </a:r>
          </a:p>
        </p:txBody>
      </p:sp>
      <p:sp>
        <p:nvSpPr>
          <p:cNvPr id="6" name="Slide Number Placeholder 5"/>
          <p:cNvSpPr>
            <a:spLocks noGrp="1"/>
          </p:cNvSpPr>
          <p:nvPr>
            <p:ph type="sldNum" sz="quarter" idx="12"/>
          </p:nvPr>
        </p:nvSpPr>
        <p:spPr/>
        <p:txBody>
          <a:bodyPr/>
          <a:lstStyle/>
          <a:p>
            <a:pPr algn="ctr"/>
            <a:fld id="{0C3A1854-6B63-4059-B360-A3C4972BF0FC}" type="slidenum">
              <a:rPr lang="ko-KR" altLang="en-US" smtClean="0"/>
              <a:pPr algn="ctr"/>
              <a:t>129</a:t>
            </a:fld>
            <a:endParaRPr lang="ko-KR" altLang="en-US" dirty="0"/>
          </a:p>
        </p:txBody>
      </p:sp>
      <p:pic>
        <p:nvPicPr>
          <p:cNvPr id="4" name="Picture 3"/>
          <p:cNvPicPr>
            <a:picLocks noChangeAspect="1"/>
          </p:cNvPicPr>
          <p:nvPr/>
        </p:nvPicPr>
        <p:blipFill>
          <a:blip r:embed="rId2"/>
          <a:stretch>
            <a:fillRect/>
          </a:stretch>
        </p:blipFill>
        <p:spPr>
          <a:xfrm>
            <a:off x="1150913" y="2363541"/>
            <a:ext cx="6365096" cy="3162320"/>
          </a:xfrm>
          <a:prstGeom prst="rect">
            <a:avLst/>
          </a:prstGeom>
        </p:spPr>
      </p:pic>
    </p:spTree>
    <p:extLst>
      <p:ext uri="{BB962C8B-B14F-4D97-AF65-F5344CB8AC3E}">
        <p14:creationId xmlns:p14="http://schemas.microsoft.com/office/powerpoint/2010/main" val="335473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a:off x="2550737" y="2915690"/>
            <a:ext cx="66138" cy="1984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992215" y="4492495"/>
            <a:ext cx="1298885" cy="76095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flipV="1">
            <a:off x="2450916" y="4246722"/>
            <a:ext cx="1384705" cy="430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044309" y="4128548"/>
            <a:ext cx="1356492"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777361" y="3655872"/>
            <a:ext cx="1423289" cy="98016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BBB-</a:t>
            </a:r>
          </a:p>
        </p:txBody>
      </p:sp>
      <p:sp>
        <p:nvSpPr>
          <p:cNvPr id="8" name="Oval 7"/>
          <p:cNvSpPr/>
          <p:nvPr/>
        </p:nvSpPr>
        <p:spPr bwMode="auto">
          <a:xfrm>
            <a:off x="3388101" y="1626618"/>
            <a:ext cx="2274691" cy="833004"/>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14" name="Oval 13"/>
          <p:cNvSpPr/>
          <p:nvPr/>
        </p:nvSpPr>
        <p:spPr bwMode="auto">
          <a:xfrm>
            <a:off x="1101437" y="2346614"/>
            <a:ext cx="1561073" cy="82344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2776926" y="3236220"/>
            <a:ext cx="1058695" cy="4385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350034" y="3741863"/>
            <a:ext cx="1240245" cy="7191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1" name="Oval 30"/>
          <p:cNvSpPr/>
          <p:nvPr/>
        </p:nvSpPr>
        <p:spPr bwMode="auto">
          <a:xfrm>
            <a:off x="1087180" y="3751414"/>
            <a:ext cx="1363736" cy="99061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itchFamily="34" charset="0"/>
            </a:endParaRPr>
          </a:p>
        </p:txBody>
      </p:sp>
      <p:sp>
        <p:nvSpPr>
          <p:cNvPr id="32" name="Oval 31"/>
          <p:cNvSpPr/>
          <p:nvPr/>
        </p:nvSpPr>
        <p:spPr bwMode="auto">
          <a:xfrm>
            <a:off x="6046755" y="5125230"/>
            <a:ext cx="1668496" cy="87552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itchFamily="34" charset="0"/>
              </a:rPr>
              <a:t>Lenders want DSCR (LLCR, PLCR)</a:t>
            </a:r>
          </a:p>
        </p:txBody>
      </p:sp>
      <p:sp>
        <p:nvSpPr>
          <p:cNvPr id="33" name="Oval 32"/>
          <p:cNvSpPr/>
          <p:nvPr/>
        </p:nvSpPr>
        <p:spPr bwMode="auto">
          <a:xfrm>
            <a:off x="1305762" y="5008686"/>
            <a:ext cx="1386580" cy="99206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4962250" y="4797391"/>
            <a:ext cx="940499" cy="7182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26754" y="4492495"/>
            <a:ext cx="1259044" cy="99507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45165"/>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20248" y="3965219"/>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738616" y="4013322"/>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389328" y="507593"/>
            <a:ext cx="3219448" cy="780437"/>
          </a:xfrm>
        </p:spPr>
        <p:txBody>
          <a:bodyPr>
            <a:normAutofit fontScale="90000"/>
          </a:bodyPr>
          <a:lstStyle/>
          <a:p>
            <a:r>
              <a:rPr lang="en-US" dirty="0"/>
              <a:t>Not Just a Diagram – Illustrate Risks</a:t>
            </a:r>
          </a:p>
        </p:txBody>
      </p:sp>
      <p:sp>
        <p:nvSpPr>
          <p:cNvPr id="47" name="Rectangle 46"/>
          <p:cNvSpPr/>
          <p:nvPr/>
        </p:nvSpPr>
        <p:spPr bwMode="auto">
          <a:xfrm>
            <a:off x="3129208" y="4946651"/>
            <a:ext cx="841721" cy="3969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a:off x="5145707" y="4384664"/>
            <a:ext cx="54944" cy="1470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a:off x="2609982" y="4380845"/>
            <a:ext cx="1283290" cy="1852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7665430" y="1275096"/>
            <a:ext cx="1217148" cy="1754326"/>
          </a:xfrm>
          <a:prstGeom prst="rect">
            <a:avLst/>
          </a:prstGeom>
          <a:solidFill>
            <a:srgbClr val="00B050"/>
          </a:solidFill>
        </p:spPr>
        <p:txBody>
          <a:bodyPr wrap="square" rtlCol="0">
            <a:spAutoFit/>
          </a:bodyPr>
          <a:lstStyle/>
          <a:p>
            <a:r>
              <a:rPr lang="en-US" sz="1350" dirty="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4836319" y="2435960"/>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4314825" y="2435960"/>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940055" y="2635528"/>
            <a:ext cx="1145126" cy="64455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4781377" y="5647709"/>
            <a:ext cx="1342292" cy="369332"/>
          </a:xfrm>
          <a:prstGeom prst="rect">
            <a:avLst/>
          </a:prstGeom>
          <a:solidFill>
            <a:srgbClr val="92D050"/>
          </a:solidFill>
        </p:spPr>
        <p:txBody>
          <a:bodyPr wrap="square" rtlCol="0">
            <a:spAutoFit/>
          </a:bodyPr>
          <a:lstStyle/>
          <a:p>
            <a:r>
              <a:rPr lang="en-US" sz="9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682522" y="5599996"/>
            <a:ext cx="1342292" cy="369332"/>
          </a:xfrm>
          <a:prstGeom prst="rect">
            <a:avLst/>
          </a:prstGeom>
          <a:solidFill>
            <a:srgbClr val="92D050"/>
          </a:solidFill>
        </p:spPr>
        <p:txBody>
          <a:bodyPr wrap="square" rtlCol="0">
            <a:spAutoFit/>
          </a:bodyPr>
          <a:lstStyle/>
          <a:p>
            <a:r>
              <a:rPr lang="en-US" sz="900" dirty="0"/>
              <a:t>Invest with paid in cap; payback dividends</a:t>
            </a:r>
          </a:p>
        </p:txBody>
      </p:sp>
      <p:sp>
        <p:nvSpPr>
          <p:cNvPr id="3" name="TextBox 2">
            <a:extLst>
              <a:ext uri="{FF2B5EF4-FFF2-40B4-BE49-F238E27FC236}">
                <a16:creationId xmlns:a16="http://schemas.microsoft.com/office/drawing/2014/main" id="{BC7CDA66-AA2B-8CF5-E78A-A6C3AB4C03B0}"/>
              </a:ext>
            </a:extLst>
          </p:cNvPr>
          <p:cNvSpPr txBox="1"/>
          <p:nvPr/>
        </p:nvSpPr>
        <p:spPr>
          <a:xfrm>
            <a:off x="5922606" y="1513157"/>
            <a:ext cx="1528325" cy="1546577"/>
          </a:xfrm>
          <a:prstGeom prst="rect">
            <a:avLst/>
          </a:prstGeom>
          <a:solidFill>
            <a:schemeClr val="accent1">
              <a:lumMod val="60000"/>
              <a:lumOff val="40000"/>
            </a:schemeClr>
          </a:solidFill>
        </p:spPr>
        <p:txBody>
          <a:bodyPr wrap="square" rtlCol="0">
            <a:spAutoFit/>
          </a:bodyPr>
          <a:lstStyle/>
          <a:p>
            <a:r>
              <a:rPr lang="en-US" sz="1350" dirty="0"/>
              <a:t>Write down notes associated with each contract and if a contract does not exist, how the cash flow volatility can be addressed.</a:t>
            </a:r>
          </a:p>
        </p:txBody>
      </p:sp>
    </p:spTree>
    <p:extLst>
      <p:ext uri="{BB962C8B-B14F-4D97-AF65-F5344CB8AC3E}">
        <p14:creationId xmlns:p14="http://schemas.microsoft.com/office/powerpoint/2010/main" val="23429245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p:txBody>
          <a:bodyPr>
            <a:normAutofit/>
          </a:bodyPr>
          <a:lstStyle/>
          <a:p>
            <a:pPr algn="l">
              <a:lnSpc>
                <a:spcPct val="80000"/>
              </a:lnSpc>
            </a:pPr>
            <a:r>
              <a:rPr lang="en-US" altLang="en-US" sz="1800" dirty="0">
                <a:latin typeface="Times New Roman" panose="02020603050405020304" pitchFamily="18" charset="0"/>
                <a:cs typeface="Times New Roman" panose="02020603050405020304" pitchFamily="18" charset="0"/>
              </a:rPr>
              <a:t>All revenues accrued on and after the Commercial Operation Date will be deposited with the Trustee into the Operating Revenue Account.  The Trustee will withdraw amounts on a monthly basis and make deposits in the following priority, but only to the extent funds are then available in the Operating Revenue Account:</a:t>
            </a:r>
          </a:p>
          <a:p>
            <a:pPr algn="l">
              <a:lnSpc>
                <a:spcPct val="80000"/>
              </a:lnSpc>
            </a:pPr>
            <a:endParaRPr lang="en-US" altLang="en-US" sz="1800" dirty="0">
              <a:latin typeface="Times New Roman" panose="02020603050405020304" pitchFamily="18" charset="0"/>
              <a:cs typeface="Times New Roman" panose="02020603050405020304" pitchFamily="18" charset="0"/>
            </a:endParaRPr>
          </a:p>
          <a:p>
            <a:pPr lvl="1" algn="l">
              <a:lnSpc>
                <a:spcPct val="80000"/>
              </a:lnSpc>
            </a:pPr>
            <a:r>
              <a:rPr lang="en-US" altLang="en-US" sz="1600" dirty="0">
                <a:latin typeface="Times New Roman" panose="02020603050405020304" pitchFamily="18" charset="0"/>
                <a:cs typeface="Times New Roman" panose="02020603050405020304" pitchFamily="18" charset="0"/>
              </a:rPr>
              <a:t>(1) the </a:t>
            </a:r>
            <a:r>
              <a:rPr lang="en-US" altLang="en-US" sz="1600" b="1" i="1" dirty="0">
                <a:latin typeface="Times New Roman" panose="02020603050405020304" pitchFamily="18" charset="0"/>
                <a:cs typeface="Times New Roman" panose="02020603050405020304" pitchFamily="18" charset="0"/>
              </a:rPr>
              <a:t>operations and maintenance expenses</a:t>
            </a:r>
            <a:r>
              <a:rPr lang="en-US" altLang="en-US" sz="1600" dirty="0">
                <a:latin typeface="Times New Roman" panose="02020603050405020304" pitchFamily="18" charset="0"/>
                <a:cs typeface="Times New Roman" panose="02020603050405020304" pitchFamily="18" charset="0"/>
              </a:rPr>
              <a:t> for the Project for such month, subject to certain limitations;</a:t>
            </a:r>
          </a:p>
          <a:p>
            <a:pPr lvl="1" algn="l">
              <a:lnSpc>
                <a:spcPct val="80000"/>
              </a:lnSpc>
            </a:pPr>
            <a:r>
              <a:rPr lang="en-US" altLang="en-US" sz="1600" dirty="0">
                <a:latin typeface="Times New Roman" panose="02020603050405020304" pitchFamily="18" charset="0"/>
                <a:cs typeface="Times New Roman" panose="02020603050405020304" pitchFamily="18" charset="0"/>
              </a:rPr>
              <a:t>(2) the Tax Equalization Account</a:t>
            </a:r>
          </a:p>
          <a:p>
            <a:pPr lvl="1" algn="l">
              <a:lnSpc>
                <a:spcPct val="80000"/>
              </a:lnSpc>
            </a:pPr>
            <a:r>
              <a:rPr lang="en-US" altLang="en-US" sz="1600" dirty="0">
                <a:latin typeface="Times New Roman" panose="02020603050405020304" pitchFamily="18" charset="0"/>
                <a:cs typeface="Times New Roman" panose="02020603050405020304" pitchFamily="18" charset="0"/>
              </a:rPr>
              <a:t>(3)  (A) an amount that will not be less than the amount of </a:t>
            </a:r>
            <a:r>
              <a:rPr lang="en-US" altLang="en-US" sz="1600" b="1" i="1" dirty="0">
                <a:latin typeface="Times New Roman" panose="02020603050405020304" pitchFamily="18" charset="0"/>
                <a:cs typeface="Times New Roman" panose="02020603050405020304" pitchFamily="18" charset="0"/>
              </a:rPr>
              <a:t>interest on the Bonds</a:t>
            </a:r>
            <a:r>
              <a:rPr lang="en-US" altLang="en-US" sz="1600" dirty="0">
                <a:latin typeface="Times New Roman" panose="02020603050405020304" pitchFamily="18" charset="0"/>
                <a:cs typeface="Times New Roman" panose="02020603050405020304" pitchFamily="18" charset="0"/>
              </a:rPr>
              <a:t> to become due on such Interest Payment Date, and (B) an amount that will not be less than the amount of </a:t>
            </a:r>
            <a:r>
              <a:rPr lang="en-US" altLang="en-US" sz="1600" b="1" i="1" dirty="0">
                <a:latin typeface="Times New Roman" panose="02020603050405020304" pitchFamily="18" charset="0"/>
                <a:cs typeface="Times New Roman" panose="02020603050405020304" pitchFamily="18" charset="0"/>
              </a:rPr>
              <a:t>principal or sinking fund payment</a:t>
            </a:r>
            <a:r>
              <a:rPr lang="en-US" altLang="en-US" sz="1600" dirty="0">
                <a:latin typeface="Times New Roman" panose="02020603050405020304" pitchFamily="18" charset="0"/>
                <a:cs typeface="Times New Roman" panose="02020603050405020304" pitchFamily="18" charset="0"/>
              </a:rPr>
              <a:t> to become due on such principal or sinking fund payment date;</a:t>
            </a:r>
          </a:p>
          <a:p>
            <a:pPr lvl="1" algn="l">
              <a:lnSpc>
                <a:spcPct val="80000"/>
              </a:lnSpc>
            </a:pPr>
            <a:r>
              <a:rPr lang="en-US" altLang="en-US" sz="1600" dirty="0">
                <a:latin typeface="Times New Roman" panose="02020603050405020304" pitchFamily="18" charset="0"/>
                <a:cs typeface="Times New Roman" panose="02020603050405020304" pitchFamily="18" charset="0"/>
              </a:rPr>
              <a:t>(4) an amount, if any, sufficient to cause the amount on deposit in the </a:t>
            </a:r>
            <a:r>
              <a:rPr lang="en-US" altLang="en-US" sz="1600" b="1" i="1" dirty="0">
                <a:latin typeface="Times New Roman" panose="02020603050405020304" pitchFamily="18" charset="0"/>
                <a:cs typeface="Times New Roman" panose="02020603050405020304" pitchFamily="18" charset="0"/>
              </a:rPr>
              <a:t>Debt Service Reserve Account</a:t>
            </a:r>
            <a:r>
              <a:rPr lang="en-US" altLang="en-US" sz="1600" dirty="0">
                <a:latin typeface="Times New Roman" panose="02020603050405020304" pitchFamily="18" charset="0"/>
                <a:cs typeface="Times New Roman" panose="02020603050405020304" pitchFamily="18" charset="0"/>
              </a:rPr>
              <a:t> to equal the Debt Service Reserve Account Requirement;</a:t>
            </a:r>
          </a:p>
          <a:p>
            <a:pPr lvl="1" algn="l">
              <a:lnSpc>
                <a:spcPct val="80000"/>
              </a:lnSpc>
            </a:pPr>
            <a:r>
              <a:rPr lang="en-US" altLang="en-US" sz="1600" dirty="0">
                <a:latin typeface="Times New Roman" panose="02020603050405020304" pitchFamily="18" charset="0"/>
                <a:cs typeface="Times New Roman" panose="02020603050405020304" pitchFamily="18" charset="0"/>
              </a:rPr>
              <a:t>(5) an amount, if any, sufficient to pay amounts due pursuant to the </a:t>
            </a:r>
            <a:r>
              <a:rPr lang="en-US" altLang="en-US" sz="1600" b="1" i="1" dirty="0">
                <a:latin typeface="Times New Roman" panose="02020603050405020304" pitchFamily="18" charset="0"/>
                <a:cs typeface="Times New Roman" panose="02020603050405020304" pitchFamily="18" charset="0"/>
              </a:rPr>
              <a:t>Working Capital Facility</a:t>
            </a:r>
            <a:r>
              <a:rPr lang="en-US" altLang="en-US" sz="1600" dirty="0">
                <a:latin typeface="Times New Roman" panose="02020603050405020304" pitchFamily="18" charset="0"/>
                <a:cs typeface="Times New Roman" panose="02020603050405020304" pitchFamily="18" charset="0"/>
              </a:rPr>
              <a:t>;</a:t>
            </a:r>
          </a:p>
          <a:p>
            <a:pPr lvl="1" algn="l">
              <a:lnSpc>
                <a:spcPct val="80000"/>
              </a:lnSpc>
            </a:pPr>
            <a:r>
              <a:rPr lang="en-US" altLang="en-US" sz="1600" dirty="0">
                <a:latin typeface="Times New Roman" panose="02020603050405020304" pitchFamily="18" charset="0"/>
                <a:cs typeface="Times New Roman" panose="02020603050405020304" pitchFamily="18" charset="0"/>
              </a:rPr>
              <a:t>(6) an amount equal to the balance of the Operating Revenue Account shall be deposited into the </a:t>
            </a:r>
            <a:r>
              <a:rPr lang="en-US" altLang="en-US" sz="1600" b="1" i="1" dirty="0">
                <a:latin typeface="Times New Roman" panose="02020603050405020304" pitchFamily="18" charset="0"/>
                <a:cs typeface="Times New Roman" panose="02020603050405020304" pitchFamily="18" charset="0"/>
              </a:rPr>
              <a:t>Surplus Account</a:t>
            </a:r>
            <a:r>
              <a:rPr lang="en-US" altLang="en-US" sz="1600" dirty="0">
                <a:latin typeface="Times New Roman" panose="02020603050405020304" pitchFamily="18" charset="0"/>
                <a:cs typeface="Times New Roman" panose="02020603050405020304" pitchFamily="18" charset="0"/>
              </a:rPr>
              <a:t> and will be transferred monthly to the Operating Revenue Account. </a:t>
            </a:r>
          </a:p>
        </p:txBody>
      </p:sp>
      <p:sp>
        <p:nvSpPr>
          <p:cNvPr id="47106" name="Rectangle 2"/>
          <p:cNvSpPr>
            <a:spLocks noGrp="1" noChangeArrowheads="1"/>
          </p:cNvSpPr>
          <p:nvPr>
            <p:ph type="title"/>
          </p:nvPr>
        </p:nvSpPr>
        <p:spPr/>
        <p:txBody>
          <a:bodyPr/>
          <a:lstStyle/>
          <a:p>
            <a:r>
              <a:rPr lang="en-US" altLang="en-US" dirty="0"/>
              <a:t>Example of Cash Flow Priority</a:t>
            </a:r>
          </a:p>
        </p:txBody>
      </p:sp>
    </p:spTree>
    <p:extLst>
      <p:ext uri="{BB962C8B-B14F-4D97-AF65-F5344CB8AC3E}">
        <p14:creationId xmlns:p14="http://schemas.microsoft.com/office/powerpoint/2010/main" val="22906385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p:txBody>
          <a:bodyPr>
            <a:normAutofit/>
          </a:bodyPr>
          <a:lstStyle/>
          <a:p>
            <a:pPr algn="l">
              <a:lnSpc>
                <a:spcPct val="80000"/>
              </a:lnSpc>
            </a:pPr>
            <a:r>
              <a:rPr lang="en-US" altLang="en-US" sz="1800" dirty="0"/>
              <a:t>Amounts in the Surplus Account will be annually transferred on the first business day of January to the Distribution Account and distributed to the Partnership within 90 days thereafter if: </a:t>
            </a:r>
          </a:p>
          <a:p>
            <a:pPr algn="l">
              <a:lnSpc>
                <a:spcPct val="80000"/>
              </a:lnSpc>
            </a:pPr>
            <a:endParaRPr lang="en-US" altLang="en-US" sz="1800" dirty="0"/>
          </a:p>
          <a:p>
            <a:pPr lvl="1" algn="l">
              <a:lnSpc>
                <a:spcPct val="80000"/>
              </a:lnSpc>
            </a:pPr>
            <a:r>
              <a:rPr lang="en-US" altLang="en-US" sz="1800" dirty="0"/>
              <a:t>the Debt Service Coverage Ratio for the Project is equal to or exceeds 1.20 to 1.00 for the </a:t>
            </a:r>
            <a:r>
              <a:rPr lang="en-US" altLang="en-US" sz="1800" b="1" i="1" dirty="0"/>
              <a:t>calendar year preceding</a:t>
            </a:r>
            <a:r>
              <a:rPr lang="en-US" altLang="en-US" sz="1800" dirty="0"/>
              <a:t> the distribution date and is </a:t>
            </a:r>
            <a:r>
              <a:rPr lang="en-US" altLang="en-US" sz="1800" b="1" i="1" dirty="0"/>
              <a:t>projected</a:t>
            </a:r>
            <a:r>
              <a:rPr lang="en-US" altLang="en-US" sz="1800" dirty="0"/>
              <a:t> to be equal to or exceed 1.20 to 1.00 for the current calendar year; </a:t>
            </a:r>
          </a:p>
          <a:p>
            <a:pPr lvl="1" algn="l">
              <a:lnSpc>
                <a:spcPct val="80000"/>
              </a:lnSpc>
            </a:pPr>
            <a:r>
              <a:rPr lang="en-US" altLang="en-US" sz="1800" dirty="0"/>
              <a:t>the Partnership does not have knowledge, or could not reasonably be expected to have knowledge, of the occurrence and continuance of an event of default …; </a:t>
            </a:r>
          </a:p>
          <a:p>
            <a:pPr lvl="1" algn="l">
              <a:lnSpc>
                <a:spcPct val="80000"/>
              </a:lnSpc>
            </a:pPr>
            <a:r>
              <a:rPr lang="en-US" altLang="en-US" sz="1800" dirty="0"/>
              <a:t>Working Capital Facility and the Waste Supply Support Facility have been fully restored. </a:t>
            </a:r>
          </a:p>
          <a:p>
            <a:pPr algn="l">
              <a:lnSpc>
                <a:spcPct val="80000"/>
              </a:lnSpc>
            </a:pPr>
            <a:r>
              <a:rPr lang="en-US" altLang="en-US" sz="1800" dirty="0"/>
              <a:t>If not so distributed, amounts in the Distribution Account shall revert to the Surplus Account. </a:t>
            </a:r>
          </a:p>
        </p:txBody>
      </p:sp>
      <p:sp>
        <p:nvSpPr>
          <p:cNvPr id="48130" name="Rectangle 2"/>
          <p:cNvSpPr>
            <a:spLocks noGrp="1" noChangeArrowheads="1"/>
          </p:cNvSpPr>
          <p:nvPr>
            <p:ph type="title"/>
          </p:nvPr>
        </p:nvSpPr>
        <p:spPr/>
        <p:txBody>
          <a:bodyPr>
            <a:normAutofit/>
          </a:bodyPr>
          <a:lstStyle/>
          <a:p>
            <a:r>
              <a:rPr lang="en-US" altLang="en-US" dirty="0"/>
              <a:t>Example of Lock-up and Cash Flow</a:t>
            </a:r>
          </a:p>
        </p:txBody>
      </p:sp>
    </p:spTree>
    <p:extLst>
      <p:ext uri="{BB962C8B-B14F-4D97-AF65-F5344CB8AC3E}">
        <p14:creationId xmlns:p14="http://schemas.microsoft.com/office/powerpoint/2010/main" val="11703309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p:txBody>
          <a:bodyPr>
            <a:normAutofit/>
          </a:bodyPr>
          <a:lstStyle/>
          <a:p>
            <a:pPr>
              <a:lnSpc>
                <a:spcPct val="80000"/>
              </a:lnSpc>
            </a:pPr>
            <a:r>
              <a:rPr lang="en-US" altLang="en-US" sz="1800" dirty="0"/>
              <a:t>Cash Lock-up (dividend lock-up, cash trap) is a “bad time” covenant.  It stops dividends when there is not much cash left anyway.  </a:t>
            </a:r>
          </a:p>
          <a:p>
            <a:pPr>
              <a:lnSpc>
                <a:spcPct val="80000"/>
              </a:lnSpc>
            </a:pPr>
            <a:r>
              <a:rPr lang="en-US" altLang="en-US" sz="1800" dirty="0"/>
              <a:t>Cash lock-up – if things are getting bad, do not allow dividends and try to get a little more protection for things getting even worse.</a:t>
            </a:r>
          </a:p>
          <a:p>
            <a:pPr>
              <a:lnSpc>
                <a:spcPct val="80000"/>
              </a:lnSpc>
            </a:pPr>
            <a:r>
              <a:rPr lang="en-US" altLang="en-US" sz="1800" dirty="0"/>
              <a:t>Program lock-ups from historic DSCR with a switch variable.  Prospective lock-ups cause a circular reference that is probably not worth solving.</a:t>
            </a:r>
          </a:p>
          <a:p>
            <a:pPr>
              <a:lnSpc>
                <a:spcPct val="80000"/>
              </a:lnSpc>
            </a:pPr>
            <a:r>
              <a:rPr lang="en-US" altLang="en-US" sz="1800" dirty="0"/>
              <a:t>Cash sweeps can be though of as a “good time” covenant.  They can limit dividends when there is a lot of cash available and protect the lender for later periods when there is less cash.</a:t>
            </a:r>
          </a:p>
          <a:p>
            <a:pPr>
              <a:lnSpc>
                <a:spcPct val="80000"/>
              </a:lnSpc>
            </a:pPr>
            <a:r>
              <a:rPr lang="en-US" altLang="en-US" sz="1800" dirty="0"/>
              <a:t>Cash sweeps are programmed with MAX/MIN functions and sub-totals</a:t>
            </a:r>
          </a:p>
          <a:p>
            <a:pPr lvl="1">
              <a:lnSpc>
                <a:spcPct val="80000"/>
              </a:lnSpc>
            </a:pPr>
            <a:r>
              <a:rPr lang="en-US" altLang="en-US" sz="1600" dirty="0"/>
              <a:t>MAX so the sweep occurs only when cash flow is positive</a:t>
            </a:r>
          </a:p>
          <a:p>
            <a:pPr lvl="1">
              <a:lnSpc>
                <a:spcPct val="80000"/>
              </a:lnSpc>
            </a:pPr>
            <a:r>
              <a:rPr lang="en-US" altLang="en-US" sz="1600" dirty="0"/>
              <a:t>MIN to make sure you do not sweep too much cash flow</a:t>
            </a:r>
          </a:p>
          <a:p>
            <a:pPr>
              <a:lnSpc>
                <a:spcPct val="80000"/>
              </a:lnSpc>
            </a:pPr>
            <a:r>
              <a:rPr lang="en-US" altLang="en-US" sz="1800" dirty="0"/>
              <a:t>It would not make sense to have some formula for a cash sweep that prepays debt when some low level of DSCR occurs – this is redundant with the lock-up. Ratios like Debt/EBITDA make work better.</a:t>
            </a:r>
          </a:p>
        </p:txBody>
      </p:sp>
      <p:sp>
        <p:nvSpPr>
          <p:cNvPr id="48130" name="Rectangle 2"/>
          <p:cNvSpPr>
            <a:spLocks noGrp="1" noChangeArrowheads="1"/>
          </p:cNvSpPr>
          <p:nvPr>
            <p:ph type="title"/>
          </p:nvPr>
        </p:nvSpPr>
        <p:spPr/>
        <p:txBody>
          <a:bodyPr>
            <a:normAutofit/>
          </a:bodyPr>
          <a:lstStyle/>
          <a:p>
            <a:r>
              <a:rPr lang="en-US" altLang="en-US" dirty="0"/>
              <a:t>Theory of Lock-up and Cash Flow Sweep</a:t>
            </a:r>
          </a:p>
        </p:txBody>
      </p:sp>
    </p:spTree>
    <p:extLst>
      <p:ext uri="{BB962C8B-B14F-4D97-AF65-F5344CB8AC3E}">
        <p14:creationId xmlns:p14="http://schemas.microsoft.com/office/powerpoint/2010/main" val="5752205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idx="1"/>
          </p:nvPr>
        </p:nvSpPr>
        <p:spPr/>
        <p:txBody>
          <a:bodyPr>
            <a:normAutofit/>
          </a:bodyPr>
          <a:lstStyle/>
          <a:p>
            <a:r>
              <a:rPr lang="en-US" altLang="en-US" sz="2000" dirty="0"/>
              <a:t>A cash sweep covenant only makes sense in situations where the cash flow is volatile and/or there are potential downward trends in prices.</a:t>
            </a:r>
          </a:p>
          <a:p>
            <a:pPr lvl="1"/>
            <a:r>
              <a:rPr lang="en-US" altLang="en-US" sz="1800" dirty="0"/>
              <a:t>Think about a sudden 2008 type decline in cash flow. Lenders do not like to have paid dividends only to later have a default</a:t>
            </a:r>
          </a:p>
          <a:p>
            <a:pPr lvl="1"/>
            <a:r>
              <a:rPr lang="en-US" altLang="en-US" sz="1800" dirty="0"/>
              <a:t>If cash flow is always low there is no cash flow to sweep anyway.  Here the sweep will not help.</a:t>
            </a:r>
          </a:p>
          <a:p>
            <a:pPr lvl="1"/>
            <a:r>
              <a:rPr lang="en-US" altLang="en-US" sz="1800" dirty="0"/>
              <a:t>If cash flow is always high, there is no need for the cash sweep.</a:t>
            </a:r>
          </a:p>
          <a:p>
            <a:r>
              <a:rPr lang="en-US" altLang="en-US" sz="2000" dirty="0"/>
              <a:t>To assess the effectiveness of the covenant, cases that incorporate realistic price volatility and potential price trends must be run in the model.  </a:t>
            </a:r>
          </a:p>
        </p:txBody>
      </p:sp>
      <p:sp>
        <p:nvSpPr>
          <p:cNvPr id="139266" name="Rectangle 2"/>
          <p:cNvSpPr>
            <a:spLocks noGrp="1" noChangeArrowheads="1"/>
          </p:cNvSpPr>
          <p:nvPr>
            <p:ph type="title"/>
          </p:nvPr>
        </p:nvSpPr>
        <p:spPr/>
        <p:txBody>
          <a:bodyPr>
            <a:normAutofit fontScale="90000"/>
          </a:bodyPr>
          <a:lstStyle/>
          <a:p>
            <a:r>
              <a:rPr lang="en-US" altLang="en-US" dirty="0"/>
              <a:t>Volatility and Risk Reduction from Cash Flow Sweeps</a:t>
            </a:r>
          </a:p>
        </p:txBody>
      </p:sp>
    </p:spTree>
    <p:extLst>
      <p:ext uri="{BB962C8B-B14F-4D97-AF65-F5344CB8AC3E}">
        <p14:creationId xmlns:p14="http://schemas.microsoft.com/office/powerpoint/2010/main" val="24204015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of Risk and Return Analysis for Cash Flow Sweep</a:t>
            </a:r>
          </a:p>
        </p:txBody>
      </p:sp>
      <p:pic>
        <p:nvPicPr>
          <p:cNvPr id="7" name="Content Placeholder 6"/>
          <p:cNvPicPr>
            <a:picLocks noGrp="1" noChangeAspect="1"/>
          </p:cNvPicPr>
          <p:nvPr>
            <p:ph idx="1"/>
          </p:nvPr>
        </p:nvPicPr>
        <p:blipFill>
          <a:blip r:embed="rId2"/>
          <a:stretch>
            <a:fillRect/>
          </a:stretch>
        </p:blipFill>
        <p:spPr>
          <a:xfrm>
            <a:off x="732344" y="2947620"/>
            <a:ext cx="7162941" cy="3233280"/>
          </a:xfrm>
          <a:prstGeom prst="rect">
            <a:avLst/>
          </a:prstGeom>
        </p:spPr>
      </p:pic>
      <p:sp>
        <p:nvSpPr>
          <p:cNvPr id="3" name="TextBox 2">
            <a:extLst>
              <a:ext uri="{FF2B5EF4-FFF2-40B4-BE49-F238E27FC236}">
                <a16:creationId xmlns:a16="http://schemas.microsoft.com/office/drawing/2014/main" id="{1F86683A-42CC-4E2B-A630-338FE432000B}"/>
              </a:ext>
            </a:extLst>
          </p:cNvPr>
          <p:cNvSpPr txBox="1"/>
          <p:nvPr/>
        </p:nvSpPr>
        <p:spPr>
          <a:xfrm>
            <a:off x="518472" y="1054636"/>
            <a:ext cx="8352151"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Sweeps really help when there is a sudden decline in cash flow – when you would have paid dividends otherwise. A sweep would have reduced the default in the example below.</a:t>
            </a:r>
          </a:p>
        </p:txBody>
      </p:sp>
      <p:sp>
        <p:nvSpPr>
          <p:cNvPr id="4" name="TextBox 3">
            <a:extLst>
              <a:ext uri="{FF2B5EF4-FFF2-40B4-BE49-F238E27FC236}">
                <a16:creationId xmlns:a16="http://schemas.microsoft.com/office/drawing/2014/main" id="{D1B797BC-11F3-4300-9D8E-A323634DC048}"/>
              </a:ext>
            </a:extLst>
          </p:cNvPr>
          <p:cNvSpPr txBox="1"/>
          <p:nvPr/>
        </p:nvSpPr>
        <p:spPr>
          <a:xfrm>
            <a:off x="3780148" y="4270342"/>
            <a:ext cx="1272619" cy="369332"/>
          </a:xfrm>
          <a:prstGeom prst="rect">
            <a:avLst/>
          </a:prstGeom>
          <a:solidFill>
            <a:srgbClr val="FFFF00"/>
          </a:solidFill>
        </p:spPr>
        <p:txBody>
          <a:bodyPr wrap="square" rtlCol="0">
            <a:spAutoFit/>
          </a:bodyPr>
          <a:lstStyle/>
          <a:p>
            <a:r>
              <a:rPr lang="en-US" dirty="0"/>
              <a:t>Dividends</a:t>
            </a:r>
          </a:p>
        </p:txBody>
      </p:sp>
      <p:cxnSp>
        <p:nvCxnSpPr>
          <p:cNvPr id="6" name="Straight Arrow Connector 5">
            <a:extLst>
              <a:ext uri="{FF2B5EF4-FFF2-40B4-BE49-F238E27FC236}">
                <a16:creationId xmlns:a16="http://schemas.microsoft.com/office/drawing/2014/main" id="{A822E40A-645B-4AAE-A739-F0D8A55159DA}"/>
              </a:ext>
            </a:extLst>
          </p:cNvPr>
          <p:cNvCxnSpPr/>
          <p:nvPr/>
        </p:nvCxnSpPr>
        <p:spPr>
          <a:xfrm>
            <a:off x="4807670" y="4722829"/>
            <a:ext cx="707010" cy="593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47773DA-F00E-4672-AC44-B0A6106AC605}"/>
              </a:ext>
            </a:extLst>
          </p:cNvPr>
          <p:cNvSpPr txBox="1"/>
          <p:nvPr/>
        </p:nvSpPr>
        <p:spPr>
          <a:xfrm>
            <a:off x="348792" y="4411744"/>
            <a:ext cx="1819373" cy="369332"/>
          </a:xfrm>
          <a:prstGeom prst="rect">
            <a:avLst/>
          </a:prstGeom>
          <a:solidFill>
            <a:srgbClr val="FFFF00"/>
          </a:solidFill>
        </p:spPr>
        <p:txBody>
          <a:bodyPr wrap="square" rtlCol="0">
            <a:spAutoFit/>
          </a:bodyPr>
          <a:lstStyle/>
          <a:p>
            <a:r>
              <a:rPr lang="en-US" dirty="0"/>
              <a:t>Default</a:t>
            </a:r>
          </a:p>
        </p:txBody>
      </p:sp>
      <p:cxnSp>
        <p:nvCxnSpPr>
          <p:cNvPr id="9" name="Straight Arrow Connector 8">
            <a:extLst>
              <a:ext uri="{FF2B5EF4-FFF2-40B4-BE49-F238E27FC236}">
                <a16:creationId xmlns:a16="http://schemas.microsoft.com/office/drawing/2014/main" id="{B0783F97-DA0F-4C89-AE9D-9180F484FECF}"/>
              </a:ext>
            </a:extLst>
          </p:cNvPr>
          <p:cNvCxnSpPr/>
          <p:nvPr/>
        </p:nvCxnSpPr>
        <p:spPr>
          <a:xfrm>
            <a:off x="1498862" y="4781076"/>
            <a:ext cx="1065229" cy="733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E3AAF7F-427E-4BE8-ABA7-79F11801890E}"/>
              </a:ext>
            </a:extLst>
          </p:cNvPr>
          <p:cNvSpPr txBox="1"/>
          <p:nvPr/>
        </p:nvSpPr>
        <p:spPr>
          <a:xfrm>
            <a:off x="7758259" y="4194928"/>
            <a:ext cx="1112364" cy="369332"/>
          </a:xfrm>
          <a:prstGeom prst="rect">
            <a:avLst/>
          </a:prstGeom>
          <a:solidFill>
            <a:srgbClr val="FFFF00"/>
          </a:solidFill>
        </p:spPr>
        <p:txBody>
          <a:bodyPr wrap="square" rtlCol="0">
            <a:spAutoFit/>
          </a:bodyPr>
          <a:lstStyle/>
          <a:p>
            <a:r>
              <a:rPr lang="en-US" dirty="0"/>
              <a:t>Default</a:t>
            </a:r>
          </a:p>
        </p:txBody>
      </p:sp>
      <p:cxnSp>
        <p:nvCxnSpPr>
          <p:cNvPr id="12" name="Straight Arrow Connector 11">
            <a:extLst>
              <a:ext uri="{FF2B5EF4-FFF2-40B4-BE49-F238E27FC236}">
                <a16:creationId xmlns:a16="http://schemas.microsoft.com/office/drawing/2014/main" id="{97B1943E-DF33-4C03-8889-B07B71C4A4FC}"/>
              </a:ext>
            </a:extLst>
          </p:cNvPr>
          <p:cNvCxnSpPr/>
          <p:nvPr/>
        </p:nvCxnSpPr>
        <p:spPr>
          <a:xfrm flipH="1">
            <a:off x="6655324" y="4411744"/>
            <a:ext cx="1102935" cy="1102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6A3BFB5-76E4-4339-85B7-E4EB3BCE3A6D}"/>
              </a:ext>
            </a:extLst>
          </p:cNvPr>
          <p:cNvSpPr txBox="1"/>
          <p:nvPr/>
        </p:nvSpPr>
        <p:spPr>
          <a:xfrm>
            <a:off x="7334053" y="5987495"/>
            <a:ext cx="1743959" cy="646331"/>
          </a:xfrm>
          <a:prstGeom prst="rect">
            <a:avLst/>
          </a:prstGeom>
          <a:solidFill>
            <a:srgbClr val="FFFF00"/>
          </a:solidFill>
        </p:spPr>
        <p:txBody>
          <a:bodyPr wrap="square" rtlCol="0">
            <a:spAutoFit/>
          </a:bodyPr>
          <a:lstStyle/>
          <a:p>
            <a:r>
              <a:rPr lang="en-US" dirty="0"/>
              <a:t>Repayment of default</a:t>
            </a:r>
          </a:p>
        </p:txBody>
      </p:sp>
      <p:cxnSp>
        <p:nvCxnSpPr>
          <p:cNvPr id="15" name="Straight Arrow Connector 14">
            <a:extLst>
              <a:ext uri="{FF2B5EF4-FFF2-40B4-BE49-F238E27FC236}">
                <a16:creationId xmlns:a16="http://schemas.microsoft.com/office/drawing/2014/main" id="{B8994A84-124D-488F-A8F0-B3FFDA1FDDD8}"/>
              </a:ext>
            </a:extLst>
          </p:cNvPr>
          <p:cNvCxnSpPr/>
          <p:nvPr/>
        </p:nvCxnSpPr>
        <p:spPr>
          <a:xfrm flipH="1" flipV="1">
            <a:off x="7334053" y="5695831"/>
            <a:ext cx="1319753" cy="39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8267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Economic and Financial Analysis of Cash Sweeps, Reserve Accounts and Covenants</a:t>
            </a:r>
          </a:p>
        </p:txBody>
      </p:sp>
      <p:sp>
        <p:nvSpPr>
          <p:cNvPr id="3" name="Content Placeholder 2"/>
          <p:cNvSpPr>
            <a:spLocks noGrp="1"/>
          </p:cNvSpPr>
          <p:nvPr>
            <p:ph idx="1"/>
          </p:nvPr>
        </p:nvSpPr>
        <p:spPr>
          <a:xfrm>
            <a:off x="732344" y="1419597"/>
            <a:ext cx="7902608" cy="4913771"/>
          </a:xfrm>
        </p:spPr>
        <p:txBody>
          <a:bodyPr>
            <a:normAutofit/>
          </a:bodyPr>
          <a:lstStyle/>
          <a:p>
            <a:r>
              <a:rPr lang="en-US" sz="2000" dirty="0"/>
              <a:t>Cash sweeps, reserve accounts and covenants can have negative effects on the equity IRR of a project.</a:t>
            </a:r>
          </a:p>
          <a:p>
            <a:r>
              <a:rPr lang="en-US" sz="2000" dirty="0"/>
              <a:t>Methods to consider the risk benefits to the bank versus the costs to sponsors are addressed.  </a:t>
            </a:r>
          </a:p>
          <a:p>
            <a:r>
              <a:rPr lang="en-US" sz="2000" dirty="0"/>
              <a:t>Mechanics of cash sweep with different triggers and theory of what kinds of transactions would be relevant for cash sweep (e.g. hydro but not solar because of volatility) are addressed. </a:t>
            </a:r>
          </a:p>
          <a:p>
            <a:r>
              <a:rPr lang="en-US" sz="2000" dirty="0"/>
              <a:t>The theory of what kind of triggers make sense (Debt/EBITDA but not DSCR and operational triggers).</a:t>
            </a:r>
          </a:p>
          <a:p>
            <a:r>
              <a:rPr lang="en-US" sz="2000" dirty="0"/>
              <a:t>Contrast between cash sweeps and cash trap covenants. As with other issues, the effects of cash sweeps on equity returns should be addressed with and without re-financing assumptions. </a:t>
            </a:r>
          </a:p>
          <a:p>
            <a:endParaRPr lang="en-US" sz="2000" dirty="0"/>
          </a:p>
        </p:txBody>
      </p:sp>
      <p:sp>
        <p:nvSpPr>
          <p:cNvPr id="4" name="Slide Number Placeholder 3"/>
          <p:cNvSpPr>
            <a:spLocks noGrp="1"/>
          </p:cNvSpPr>
          <p:nvPr>
            <p:ph type="sldNum" sz="quarter" idx="12"/>
          </p:nvPr>
        </p:nvSpPr>
        <p:spPr/>
        <p:txBody>
          <a:bodyPr/>
          <a:lstStyle/>
          <a:p>
            <a:fld id="{EB241CD2-1E45-42A3-B213-66A034DF9A3B}" type="slidenum">
              <a:rPr lang="en-GB" smtClean="0"/>
              <a:t>135</a:t>
            </a:fld>
            <a:endParaRPr lang="en-GB" dirty="0"/>
          </a:p>
        </p:txBody>
      </p:sp>
    </p:spTree>
    <p:extLst>
      <p:ext uri="{BB962C8B-B14F-4D97-AF65-F5344CB8AC3E}">
        <p14:creationId xmlns:p14="http://schemas.microsoft.com/office/powerpoint/2010/main" val="16714571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679926-F6B3-464D-8FD2-5AD4888C6D52}"/>
              </a:ext>
            </a:extLst>
          </p:cNvPr>
          <p:cNvSpPr>
            <a:spLocks noGrp="1"/>
          </p:cNvSpPr>
          <p:nvPr>
            <p:ph idx="1"/>
          </p:nvPr>
        </p:nvSpPr>
        <p:spPr/>
        <p:txBody>
          <a:bodyPr>
            <a:normAutofit/>
          </a:bodyPr>
          <a:lstStyle/>
          <a:p>
            <a:r>
              <a:rPr lang="en-US" sz="2000" dirty="0"/>
              <a:t>DSRA is built to get liquidity into the project because holding cash is very expensive – often 6 months of debt service which is arbitrary</a:t>
            </a:r>
          </a:p>
          <a:p>
            <a:pPr lvl="1"/>
            <a:r>
              <a:rPr lang="en-US" sz="1800" dirty="0"/>
              <a:t>Return on cash is about zero and opportunity cost of funds is equity or debt IRR</a:t>
            </a:r>
          </a:p>
          <a:p>
            <a:r>
              <a:rPr lang="en-US" sz="2000" dirty="0"/>
              <a:t>You can sometimes use a letter of credit instead of cash.</a:t>
            </a:r>
          </a:p>
          <a:p>
            <a:pPr lvl="1"/>
            <a:r>
              <a:rPr lang="en-US" sz="1800" dirty="0"/>
              <a:t>Letter of credit should have a parent guarantee</a:t>
            </a:r>
          </a:p>
          <a:p>
            <a:pPr lvl="1"/>
            <a:r>
              <a:rPr lang="en-US" sz="1800" dirty="0"/>
              <a:t>Paying an LC fee costs much less than the opportunity cost of funds</a:t>
            </a:r>
          </a:p>
          <a:p>
            <a:r>
              <a:rPr lang="en-US" sz="2000" dirty="0"/>
              <a:t>If debt size is driven by the DSCR and not the debt to capital, then the DSRA is funded by equity and not debt.  This is because the level of debt is given.</a:t>
            </a:r>
          </a:p>
          <a:p>
            <a:r>
              <a:rPr lang="en-US" sz="2000" dirty="0"/>
              <a:t>If the debt to capital is high and the equity contribution is low, the DSRA can be very costly to the equity IRR because of high debt service and low equity.</a:t>
            </a:r>
          </a:p>
        </p:txBody>
      </p:sp>
      <p:sp>
        <p:nvSpPr>
          <p:cNvPr id="3" name="Title 2">
            <a:extLst>
              <a:ext uri="{FF2B5EF4-FFF2-40B4-BE49-F238E27FC236}">
                <a16:creationId xmlns:a16="http://schemas.microsoft.com/office/drawing/2014/main" id="{D2CA631A-EB01-4C03-B169-442854D0C53D}"/>
              </a:ext>
            </a:extLst>
          </p:cNvPr>
          <p:cNvSpPr>
            <a:spLocks noGrp="1"/>
          </p:cNvSpPr>
          <p:nvPr>
            <p:ph type="title"/>
          </p:nvPr>
        </p:nvSpPr>
        <p:spPr/>
        <p:txBody>
          <a:bodyPr/>
          <a:lstStyle/>
          <a:p>
            <a:r>
              <a:rPr lang="en-US" dirty="0"/>
              <a:t>DSRA and Liquidity</a:t>
            </a:r>
          </a:p>
        </p:txBody>
      </p:sp>
    </p:spTree>
    <p:extLst>
      <p:ext uri="{BB962C8B-B14F-4D97-AF65-F5344CB8AC3E}">
        <p14:creationId xmlns:p14="http://schemas.microsoft.com/office/powerpoint/2010/main" val="24914620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FDA5DB-C31C-405D-BF26-9D226E32A486}"/>
              </a:ext>
            </a:extLst>
          </p:cNvPr>
          <p:cNvSpPr>
            <a:spLocks noGrp="1"/>
          </p:cNvSpPr>
          <p:nvPr>
            <p:ph idx="1"/>
          </p:nvPr>
        </p:nvSpPr>
        <p:spPr>
          <a:xfrm>
            <a:off x="405353" y="1055803"/>
            <a:ext cx="8352147" cy="2092749"/>
          </a:xfrm>
        </p:spPr>
        <p:txBody>
          <a:bodyPr>
            <a:normAutofit/>
          </a:bodyPr>
          <a:lstStyle/>
          <a:p>
            <a:r>
              <a:rPr lang="en-US" sz="2400" dirty="0"/>
              <a:t>The example below shows that with a high debt to capital ratio driven by sculpting and a high IRR, the DSRA in LC can make a big difference to the equity IRR – 11.96% to 14.92% as shown below.</a:t>
            </a:r>
          </a:p>
        </p:txBody>
      </p:sp>
      <p:sp>
        <p:nvSpPr>
          <p:cNvPr id="3" name="Title 2">
            <a:extLst>
              <a:ext uri="{FF2B5EF4-FFF2-40B4-BE49-F238E27FC236}">
                <a16:creationId xmlns:a16="http://schemas.microsoft.com/office/drawing/2014/main" id="{DED9A6CC-17FE-46CD-A44A-2CEECE86FB98}"/>
              </a:ext>
            </a:extLst>
          </p:cNvPr>
          <p:cNvSpPr>
            <a:spLocks noGrp="1"/>
          </p:cNvSpPr>
          <p:nvPr>
            <p:ph type="title"/>
          </p:nvPr>
        </p:nvSpPr>
        <p:spPr/>
        <p:txBody>
          <a:bodyPr/>
          <a:lstStyle/>
          <a:p>
            <a:r>
              <a:rPr lang="en-US" dirty="0"/>
              <a:t>Use of LC Instead of the DSRA</a:t>
            </a:r>
          </a:p>
        </p:txBody>
      </p:sp>
      <p:sp>
        <p:nvSpPr>
          <p:cNvPr id="4" name="Slide Number Placeholder 3">
            <a:extLst>
              <a:ext uri="{FF2B5EF4-FFF2-40B4-BE49-F238E27FC236}">
                <a16:creationId xmlns:a16="http://schemas.microsoft.com/office/drawing/2014/main" id="{78FA3E04-BA96-4A02-BFD9-73A605B96341}"/>
              </a:ext>
            </a:extLst>
          </p:cNvPr>
          <p:cNvSpPr>
            <a:spLocks noGrp="1"/>
          </p:cNvSpPr>
          <p:nvPr>
            <p:ph type="sldNum" sz="quarter" idx="12"/>
          </p:nvPr>
        </p:nvSpPr>
        <p:spPr/>
        <p:txBody>
          <a:bodyPr/>
          <a:lstStyle/>
          <a:p>
            <a:pPr algn="ctr"/>
            <a:fld id="{0C3A1854-6B63-4059-B360-A3C4972BF0FC}" type="slidenum">
              <a:rPr lang="ko-KR" altLang="en-US" smtClean="0"/>
              <a:pPr algn="ctr"/>
              <a:t>137</a:t>
            </a:fld>
            <a:endParaRPr lang="ko-KR" altLang="en-US" dirty="0"/>
          </a:p>
        </p:txBody>
      </p:sp>
      <p:pic>
        <p:nvPicPr>
          <p:cNvPr id="5" name="Picture 4">
            <a:extLst>
              <a:ext uri="{FF2B5EF4-FFF2-40B4-BE49-F238E27FC236}">
                <a16:creationId xmlns:a16="http://schemas.microsoft.com/office/drawing/2014/main" id="{8FC772E0-8C81-4CA6-A9C5-07A0227C0246}"/>
              </a:ext>
            </a:extLst>
          </p:cNvPr>
          <p:cNvPicPr>
            <a:picLocks noChangeAspect="1"/>
          </p:cNvPicPr>
          <p:nvPr/>
        </p:nvPicPr>
        <p:blipFill>
          <a:blip r:embed="rId2"/>
          <a:stretch>
            <a:fillRect/>
          </a:stretch>
        </p:blipFill>
        <p:spPr>
          <a:xfrm>
            <a:off x="243553" y="2582590"/>
            <a:ext cx="4408472" cy="2492554"/>
          </a:xfrm>
          <a:prstGeom prst="rect">
            <a:avLst/>
          </a:prstGeom>
        </p:spPr>
      </p:pic>
      <p:pic>
        <p:nvPicPr>
          <p:cNvPr id="6" name="Picture 5">
            <a:extLst>
              <a:ext uri="{FF2B5EF4-FFF2-40B4-BE49-F238E27FC236}">
                <a16:creationId xmlns:a16="http://schemas.microsoft.com/office/drawing/2014/main" id="{35A0A9A0-D469-4FA5-8483-1AF8C8F38FCE}"/>
              </a:ext>
            </a:extLst>
          </p:cNvPr>
          <p:cNvPicPr>
            <a:picLocks noChangeAspect="1"/>
          </p:cNvPicPr>
          <p:nvPr/>
        </p:nvPicPr>
        <p:blipFill>
          <a:blip r:embed="rId3"/>
          <a:stretch>
            <a:fillRect/>
          </a:stretch>
        </p:blipFill>
        <p:spPr>
          <a:xfrm>
            <a:off x="4682006" y="2688509"/>
            <a:ext cx="4374744" cy="2439672"/>
          </a:xfrm>
          <a:prstGeom prst="rect">
            <a:avLst/>
          </a:prstGeom>
        </p:spPr>
      </p:pic>
      <p:cxnSp>
        <p:nvCxnSpPr>
          <p:cNvPr id="8" name="Straight Arrow Connector 7">
            <a:extLst>
              <a:ext uri="{FF2B5EF4-FFF2-40B4-BE49-F238E27FC236}">
                <a16:creationId xmlns:a16="http://schemas.microsoft.com/office/drawing/2014/main" id="{9B415318-0AAC-450D-9873-5D4293EDD5D6}"/>
              </a:ext>
            </a:extLst>
          </p:cNvPr>
          <p:cNvCxnSpPr/>
          <p:nvPr/>
        </p:nvCxnSpPr>
        <p:spPr>
          <a:xfrm>
            <a:off x="1338606" y="4374037"/>
            <a:ext cx="2714920" cy="1150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BFE587-FD1C-4129-9C9D-E9F340E808D3}"/>
              </a:ext>
            </a:extLst>
          </p:cNvPr>
          <p:cNvCxnSpPr/>
          <p:nvPr/>
        </p:nvCxnSpPr>
        <p:spPr>
          <a:xfrm>
            <a:off x="5920033" y="4769963"/>
            <a:ext cx="2611225" cy="716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0116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29E7A4-292A-4D8E-A479-9083DD706D3D}"/>
              </a:ext>
            </a:extLst>
          </p:cNvPr>
          <p:cNvSpPr>
            <a:spLocks noGrp="1"/>
          </p:cNvSpPr>
          <p:nvPr>
            <p:ph idx="1"/>
          </p:nvPr>
        </p:nvSpPr>
        <p:spPr/>
        <p:txBody>
          <a:bodyPr>
            <a:normAutofit/>
          </a:bodyPr>
          <a:lstStyle/>
          <a:p>
            <a:r>
              <a:rPr lang="en-US" dirty="0"/>
              <a:t>“</a:t>
            </a:r>
            <a:r>
              <a:rPr lang="en-US" b="1" dirty="0"/>
              <a:t>Acceptable DSR Letter of Credit</a:t>
            </a:r>
            <a:r>
              <a:rPr lang="en-US" dirty="0"/>
              <a:t>” </a:t>
            </a:r>
          </a:p>
          <a:p>
            <a:r>
              <a:rPr lang="en-US" dirty="0"/>
              <a:t>issued by a financial institution whose long-term senior unsecured debt is rated at least “A-” by S&amp;P and “A3” by Moody’s, </a:t>
            </a:r>
          </a:p>
          <a:p>
            <a:r>
              <a:rPr lang="en-US" dirty="0"/>
              <a:t>naming Administrative Agent on behalf of the Lenders as the beneficiary, and </a:t>
            </a:r>
          </a:p>
          <a:p>
            <a:r>
              <a:rPr lang="en-US" dirty="0"/>
              <a:t>including provisions that </a:t>
            </a:r>
          </a:p>
          <a:p>
            <a:pPr lvl="1"/>
            <a:r>
              <a:rPr lang="en-US" dirty="0"/>
              <a:t>(</a:t>
            </a:r>
            <a:r>
              <a:rPr lang="en-US" dirty="0" err="1"/>
              <a:t>i</a:t>
            </a:r>
            <a:r>
              <a:rPr lang="en-US" dirty="0"/>
              <a:t>) such letter of credit shall automatically renew upon the expiration </a:t>
            </a:r>
          </a:p>
          <a:p>
            <a:pPr lvl="1"/>
            <a:r>
              <a:rPr lang="en-US" dirty="0"/>
              <a:t>(ii) if no agreement for a renewal or replacement of the letter of credit has been made after the long-term senior unsecured debt rating of the financial institution that provides the letter of credit is downgraded below “A-” by S&amp;P or “A3” by Moody’s, the stated amount of the letter of credit shall be automatically drawn and the proceeds automatically deposited in the Debt Service Reserve Account. </a:t>
            </a:r>
          </a:p>
          <a:p>
            <a:r>
              <a:rPr lang="en-US" dirty="0"/>
              <a:t>Letter of credit </a:t>
            </a:r>
          </a:p>
          <a:p>
            <a:pPr lvl="1"/>
            <a:r>
              <a:rPr lang="en-US" dirty="0"/>
              <a:t>(A) shall have an initial expiration date of at least one year after issuance, </a:t>
            </a:r>
          </a:p>
          <a:p>
            <a:pPr lvl="1"/>
            <a:r>
              <a:rPr lang="en-US" dirty="0"/>
              <a:t>(B) shall not impose on Borrower any obligation to reimburse drawing payments, and </a:t>
            </a:r>
          </a:p>
          <a:p>
            <a:pPr lvl="1"/>
            <a:r>
              <a:rPr lang="en-US" dirty="0"/>
              <a:t>(C) shall be issued in a face amount equal to amounts required to be retained in the Debt Service Reserve Account.</a:t>
            </a:r>
            <a:endParaRPr lang="en-CH" dirty="0"/>
          </a:p>
          <a:p>
            <a:endParaRPr lang="en-CH" dirty="0"/>
          </a:p>
        </p:txBody>
      </p:sp>
      <p:sp>
        <p:nvSpPr>
          <p:cNvPr id="3" name="Title 2">
            <a:extLst>
              <a:ext uri="{FF2B5EF4-FFF2-40B4-BE49-F238E27FC236}">
                <a16:creationId xmlns:a16="http://schemas.microsoft.com/office/drawing/2014/main" id="{1039653A-80C0-4B88-8B23-213F2AAD1B49}"/>
              </a:ext>
            </a:extLst>
          </p:cNvPr>
          <p:cNvSpPr>
            <a:spLocks noGrp="1"/>
          </p:cNvSpPr>
          <p:nvPr>
            <p:ph type="title"/>
          </p:nvPr>
        </p:nvSpPr>
        <p:spPr/>
        <p:txBody>
          <a:bodyPr/>
          <a:lstStyle/>
          <a:p>
            <a:r>
              <a:rPr lang="en-US" dirty="0"/>
              <a:t>DSRA as LC in Solar Case</a:t>
            </a:r>
            <a:endParaRPr lang="en-CH" dirty="0"/>
          </a:p>
        </p:txBody>
      </p:sp>
      <p:sp>
        <p:nvSpPr>
          <p:cNvPr id="4" name="Slide Number Placeholder 3">
            <a:extLst>
              <a:ext uri="{FF2B5EF4-FFF2-40B4-BE49-F238E27FC236}">
                <a16:creationId xmlns:a16="http://schemas.microsoft.com/office/drawing/2014/main" id="{4F59CB5B-FA58-4D3B-8C1A-157D9A4CC23F}"/>
              </a:ext>
            </a:extLst>
          </p:cNvPr>
          <p:cNvSpPr>
            <a:spLocks noGrp="1"/>
          </p:cNvSpPr>
          <p:nvPr>
            <p:ph type="sldNum" sz="quarter" idx="12"/>
          </p:nvPr>
        </p:nvSpPr>
        <p:spPr/>
        <p:txBody>
          <a:bodyPr/>
          <a:lstStyle/>
          <a:p>
            <a:pPr algn="ctr"/>
            <a:fld id="{0C3A1854-6B63-4059-B360-A3C4972BF0FC}" type="slidenum">
              <a:rPr lang="ko-KR" altLang="en-US" smtClean="0"/>
              <a:pPr algn="ctr"/>
              <a:t>138</a:t>
            </a:fld>
            <a:endParaRPr lang="ko-KR" altLang="en-US" dirty="0"/>
          </a:p>
        </p:txBody>
      </p:sp>
    </p:spTree>
    <p:extLst>
      <p:ext uri="{BB962C8B-B14F-4D97-AF65-F5344CB8AC3E}">
        <p14:creationId xmlns:p14="http://schemas.microsoft.com/office/powerpoint/2010/main" val="1158136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idx="1"/>
          </p:nvPr>
        </p:nvSpPr>
        <p:spPr/>
        <p:txBody>
          <a:bodyPr>
            <a:normAutofit/>
          </a:bodyPr>
          <a:lstStyle/>
          <a:p>
            <a:pPr>
              <a:lnSpc>
                <a:spcPct val="80000"/>
              </a:lnSpc>
            </a:pPr>
            <a:r>
              <a:rPr lang="en-US" altLang="en-US" sz="1600" dirty="0"/>
              <a:t>On the Closing Date, an amount equal to 10% of the original principal amount of the Bonds will be deposited in the Debt Service Reserve Account of the Debt Service Reserve Fund from the proceeds of the Bonds. </a:t>
            </a:r>
          </a:p>
          <a:p>
            <a:pPr>
              <a:lnSpc>
                <a:spcPct val="80000"/>
              </a:lnSpc>
            </a:pPr>
            <a:r>
              <a:rPr lang="en-US" altLang="en-US" sz="1600" dirty="0"/>
              <a:t>The amounts in the Debt Service Reserve Account will be used only for the purpose of making payments into the related Interest Subaccounts, the Principal Subaccounts and Sinking Fund Installment Subaccounts for the Bonds  </a:t>
            </a:r>
          </a:p>
          <a:p>
            <a:pPr>
              <a:lnSpc>
                <a:spcPct val="80000"/>
              </a:lnSpc>
            </a:pPr>
            <a:r>
              <a:rPr lang="en-US" altLang="en-US" sz="1600" dirty="0"/>
              <a:t>If a disbursement is made under a Debt Service Reserve Account Facility, the Trustee shall apply amounts transferred from the Operating Revenue Account to the applicable Debt Service Reserve Account to either cause the reinstatement of the maximum limits of such Debt Service Reserve Account Facility. The Trustee will apply moneys on deposit in a Debt Service Reserve Account prior to any drawing on any Debt Service Reserve Account Facility. </a:t>
            </a:r>
          </a:p>
          <a:p>
            <a:pPr>
              <a:lnSpc>
                <a:spcPct val="80000"/>
              </a:lnSpc>
            </a:pPr>
            <a:r>
              <a:rPr lang="en-US" altLang="en-US" sz="1600" dirty="0"/>
              <a:t>In the event that any amount shall be withdrawn from a Debt Service Reserve Account for payments into an Interest Subaccount, Principal Subaccount or Sinking Fund Installment Subaccount or there exists a deficiency in a Debt Service Reserve Account which is to be reinstated, such withdrawals shall be subsequently restored from Revenues available on a pro rata basis after all required payments have been made into such Interest Subaccount. </a:t>
            </a:r>
          </a:p>
        </p:txBody>
      </p:sp>
      <p:sp>
        <p:nvSpPr>
          <p:cNvPr id="153602" name="Rectangle 2"/>
          <p:cNvSpPr>
            <a:spLocks noGrp="1" noChangeArrowheads="1"/>
          </p:cNvSpPr>
          <p:nvPr>
            <p:ph type="title"/>
          </p:nvPr>
        </p:nvSpPr>
        <p:spPr/>
        <p:txBody>
          <a:bodyPr/>
          <a:lstStyle/>
          <a:p>
            <a:r>
              <a:rPr lang="en-US" altLang="en-US" dirty="0"/>
              <a:t>Debt Service Reserve Language</a:t>
            </a:r>
          </a:p>
        </p:txBody>
      </p:sp>
    </p:spTree>
    <p:extLst>
      <p:ext uri="{BB962C8B-B14F-4D97-AF65-F5344CB8AC3E}">
        <p14:creationId xmlns:p14="http://schemas.microsoft.com/office/powerpoint/2010/main" val="414431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p:txBody>
          <a:bodyPr>
            <a:normAutofit fontScale="90000"/>
          </a:bodyPr>
          <a:lstStyle/>
          <a:p>
            <a:r>
              <a:rPr lang="en-US" dirty="0"/>
              <a:t>Case Studies, Risk Matrix- Group Discussion (1) </a:t>
            </a:r>
          </a:p>
        </p:txBody>
      </p:sp>
      <p:graphicFrame>
        <p:nvGraphicFramePr>
          <p:cNvPr id="482307" name="Group 3"/>
          <p:cNvGraphicFramePr>
            <a:graphicFrameLocks noGrp="1"/>
          </p:cNvGraphicFramePr>
          <p:nvPr>
            <p:ph idx="1"/>
          </p:nvPr>
        </p:nvGraphicFramePr>
        <p:xfrm>
          <a:off x="1453158" y="2114550"/>
          <a:ext cx="6237684" cy="2419350"/>
        </p:xfrm>
        <a:graphic>
          <a:graphicData uri="http://schemas.openxmlformats.org/drawingml/2006/table">
            <a:tbl>
              <a:tblPr/>
              <a:tblGrid>
                <a:gridCol w="1559421">
                  <a:extLst>
                    <a:ext uri="{9D8B030D-6E8A-4147-A177-3AD203B41FA5}">
                      <a16:colId xmlns:a16="http://schemas.microsoft.com/office/drawing/2014/main" val="20000"/>
                    </a:ext>
                  </a:extLst>
                </a:gridCol>
                <a:gridCol w="1559421">
                  <a:extLst>
                    <a:ext uri="{9D8B030D-6E8A-4147-A177-3AD203B41FA5}">
                      <a16:colId xmlns:a16="http://schemas.microsoft.com/office/drawing/2014/main" val="20001"/>
                    </a:ext>
                  </a:extLst>
                </a:gridCol>
                <a:gridCol w="1442636">
                  <a:extLst>
                    <a:ext uri="{9D8B030D-6E8A-4147-A177-3AD203B41FA5}">
                      <a16:colId xmlns:a16="http://schemas.microsoft.com/office/drawing/2014/main" val="20002"/>
                    </a:ext>
                  </a:extLst>
                </a:gridCol>
                <a:gridCol w="1676206">
                  <a:extLst>
                    <a:ext uri="{9D8B030D-6E8A-4147-A177-3AD203B41FA5}">
                      <a16:colId xmlns:a16="http://schemas.microsoft.com/office/drawing/2014/main" val="20003"/>
                    </a:ext>
                  </a:extLst>
                </a:gridCol>
              </a:tblGrid>
              <a:tr h="5678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sng"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Risk</a:t>
                      </a:r>
                    </a:p>
                  </a:txBody>
                  <a:tcPr marL="65949" marR="65949" marT="34286" marB="342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sng"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Description</a:t>
                      </a:r>
                    </a:p>
                  </a:txBody>
                  <a:tcPr marL="65949" marR="65949"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sng"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Proposed Allocation</a:t>
                      </a:r>
                    </a:p>
                  </a:txBody>
                  <a:tcPr marL="65949" marR="65949"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sng"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Possible Mitigation</a:t>
                      </a:r>
                    </a:p>
                  </a:txBody>
                  <a:tcPr marL="65949" marR="65949"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0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Availability Risk</a:t>
                      </a:r>
                    </a:p>
                  </a:txBody>
                  <a:tcPr marL="65949" marR="65949" marT="34286" marB="342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5949" marR="65949"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5949" marR="65949"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5949" marR="65949"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43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Completion Risk</a:t>
                      </a:r>
                    </a:p>
                  </a:txBody>
                  <a:tcPr marL="65949" marR="65949" marT="34286" marB="342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5949" marR="65949"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5949" marR="65949"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5949" marR="65949"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71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Cost Overrun Risk</a:t>
                      </a:r>
                    </a:p>
                  </a:txBody>
                  <a:tcPr marL="65949" marR="65949" marT="34286" marB="3428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5949" marR="65949"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5949" marR="65949" marT="34286" marB="3428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5949" marR="65949" marT="34286" marB="3428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Slide Number Placeholder 5"/>
          <p:cNvSpPr>
            <a:spLocks noGrp="1"/>
          </p:cNvSpPr>
          <p:nvPr>
            <p:ph type="sldNum" sz="quarter" idx="12"/>
          </p:nvPr>
        </p:nvSpPr>
        <p:spPr/>
        <p:txBody>
          <a:bodyPr/>
          <a:lstStyle/>
          <a:p>
            <a:fld id="{EB241CD2-1E45-42A3-B213-66A034DF9A3B}" type="slidenum">
              <a:rPr lang="en-GB" smtClean="0"/>
              <a:t>14</a:t>
            </a:fld>
            <a:endParaRPr lang="en-GB" dirty="0"/>
          </a:p>
        </p:txBody>
      </p:sp>
    </p:spTree>
    <p:extLst>
      <p:ext uri="{BB962C8B-B14F-4D97-AF65-F5344CB8AC3E}">
        <p14:creationId xmlns:p14="http://schemas.microsoft.com/office/powerpoint/2010/main" val="1022561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ECD3-9EE7-49EB-4054-76CF02AE48C1}"/>
              </a:ext>
            </a:extLst>
          </p:cNvPr>
          <p:cNvSpPr>
            <a:spLocks noGrp="1"/>
          </p:cNvSpPr>
          <p:nvPr>
            <p:ph type="ctrTitle"/>
          </p:nvPr>
        </p:nvSpPr>
        <p:spPr/>
        <p:txBody>
          <a:bodyPr>
            <a:normAutofit fontScale="90000"/>
          </a:bodyPr>
          <a:lstStyle/>
          <a:p>
            <a:r>
              <a:rPr lang="en-US" dirty="0"/>
              <a:t>Hydrogen Case</a:t>
            </a:r>
            <a:br>
              <a:rPr lang="en-US" dirty="0"/>
            </a:br>
            <a:br>
              <a:rPr lang="en-US" dirty="0"/>
            </a:br>
            <a:r>
              <a:rPr lang="en-US" dirty="0"/>
              <a:t>Contract for Difference</a:t>
            </a:r>
            <a:br>
              <a:rPr lang="en-US" dirty="0"/>
            </a:br>
            <a:r>
              <a:rPr lang="en-US" dirty="0"/>
              <a:t>Subordinated Debt</a:t>
            </a:r>
            <a:br>
              <a:rPr lang="en-US" dirty="0"/>
            </a:br>
            <a:endParaRPr lang="en-US" dirty="0"/>
          </a:p>
        </p:txBody>
      </p:sp>
    </p:spTree>
    <p:extLst>
      <p:ext uri="{BB962C8B-B14F-4D97-AF65-F5344CB8AC3E}">
        <p14:creationId xmlns:p14="http://schemas.microsoft.com/office/powerpoint/2010/main" val="41653155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E46B-D9CD-C4C0-96A2-2B50AC29D147}"/>
              </a:ext>
            </a:extLst>
          </p:cNvPr>
          <p:cNvSpPr>
            <a:spLocks noGrp="1"/>
          </p:cNvSpPr>
          <p:nvPr>
            <p:ph type="title"/>
          </p:nvPr>
        </p:nvSpPr>
        <p:spPr/>
        <p:txBody>
          <a:bodyPr/>
          <a:lstStyle/>
          <a:p>
            <a:r>
              <a:rPr lang="en-US" dirty="0"/>
              <a:t>Issues in Hydrogen Case</a:t>
            </a:r>
          </a:p>
        </p:txBody>
      </p:sp>
      <p:sp>
        <p:nvSpPr>
          <p:cNvPr id="3" name="Content Placeholder 2">
            <a:extLst>
              <a:ext uri="{FF2B5EF4-FFF2-40B4-BE49-F238E27FC236}">
                <a16:creationId xmlns:a16="http://schemas.microsoft.com/office/drawing/2014/main" id="{CAD5B46A-74E4-D165-B967-12DADC7E7C5A}"/>
              </a:ext>
            </a:extLst>
          </p:cNvPr>
          <p:cNvSpPr>
            <a:spLocks noGrp="1"/>
          </p:cNvSpPr>
          <p:nvPr>
            <p:ph idx="1"/>
          </p:nvPr>
        </p:nvSpPr>
        <p:spPr/>
        <p:txBody>
          <a:bodyPr/>
          <a:lstStyle/>
          <a:p>
            <a:r>
              <a:rPr lang="en-US" dirty="0"/>
              <a:t>Background on Hydrogen</a:t>
            </a:r>
          </a:p>
          <a:p>
            <a:r>
              <a:rPr lang="en-US" dirty="0"/>
              <a:t>Contract for Difference</a:t>
            </a:r>
          </a:p>
          <a:p>
            <a:r>
              <a:rPr lang="en-US" dirty="0"/>
              <a:t>Use of Subordinated Debt and Other Incentives</a:t>
            </a:r>
          </a:p>
          <a:p>
            <a:r>
              <a:rPr lang="en-US" dirty="0"/>
              <a:t>Potential for Re-financing and Mini-Perm</a:t>
            </a:r>
          </a:p>
        </p:txBody>
      </p:sp>
      <p:sp>
        <p:nvSpPr>
          <p:cNvPr id="4" name="Slide Number Placeholder 3">
            <a:extLst>
              <a:ext uri="{FF2B5EF4-FFF2-40B4-BE49-F238E27FC236}">
                <a16:creationId xmlns:a16="http://schemas.microsoft.com/office/drawing/2014/main" id="{71A5E7B6-8482-2AC7-9546-6D7897692203}"/>
              </a:ext>
            </a:extLst>
          </p:cNvPr>
          <p:cNvSpPr>
            <a:spLocks noGrp="1"/>
          </p:cNvSpPr>
          <p:nvPr>
            <p:ph type="sldNum" sz="quarter" idx="12"/>
          </p:nvPr>
        </p:nvSpPr>
        <p:spPr/>
        <p:txBody>
          <a:bodyPr/>
          <a:lstStyle/>
          <a:p>
            <a:fld id="{EB241CD2-1E45-42A3-B213-66A034DF9A3B}" type="slidenum">
              <a:rPr lang="en-GB" smtClean="0"/>
              <a:t>141</a:t>
            </a:fld>
            <a:endParaRPr lang="en-GB" dirty="0"/>
          </a:p>
        </p:txBody>
      </p:sp>
    </p:spTree>
    <p:extLst>
      <p:ext uri="{BB962C8B-B14F-4D97-AF65-F5344CB8AC3E}">
        <p14:creationId xmlns:p14="http://schemas.microsoft.com/office/powerpoint/2010/main" val="8718057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C1EC-1457-B292-E676-77FCED164F79}"/>
              </a:ext>
            </a:extLst>
          </p:cNvPr>
          <p:cNvSpPr>
            <a:spLocks noGrp="1"/>
          </p:cNvSpPr>
          <p:nvPr>
            <p:ph type="ctrTitle"/>
          </p:nvPr>
        </p:nvSpPr>
        <p:spPr/>
        <p:txBody>
          <a:bodyPr/>
          <a:lstStyle/>
          <a:p>
            <a:r>
              <a:rPr lang="en-US" dirty="0"/>
              <a:t>Dream of Green Hydrogen</a:t>
            </a:r>
          </a:p>
        </p:txBody>
      </p:sp>
      <p:pic>
        <p:nvPicPr>
          <p:cNvPr id="4" name="Picture 3">
            <a:extLst>
              <a:ext uri="{FF2B5EF4-FFF2-40B4-BE49-F238E27FC236}">
                <a16:creationId xmlns:a16="http://schemas.microsoft.com/office/drawing/2014/main" id="{BA3A1F69-81FB-8C11-F5C8-9CD09053C54A}"/>
              </a:ext>
            </a:extLst>
          </p:cNvPr>
          <p:cNvPicPr>
            <a:picLocks noChangeAspect="1"/>
          </p:cNvPicPr>
          <p:nvPr/>
        </p:nvPicPr>
        <p:blipFill>
          <a:blip r:embed="rId2"/>
          <a:stretch>
            <a:fillRect/>
          </a:stretch>
        </p:blipFill>
        <p:spPr>
          <a:xfrm>
            <a:off x="251876" y="2057408"/>
            <a:ext cx="1976663" cy="1401675"/>
          </a:xfrm>
          <a:prstGeom prst="rect">
            <a:avLst/>
          </a:prstGeom>
        </p:spPr>
      </p:pic>
      <p:pic>
        <p:nvPicPr>
          <p:cNvPr id="5" name="Picture 4">
            <a:extLst>
              <a:ext uri="{FF2B5EF4-FFF2-40B4-BE49-F238E27FC236}">
                <a16:creationId xmlns:a16="http://schemas.microsoft.com/office/drawing/2014/main" id="{1D803797-F952-C7FF-86F6-58E6402D0C5B}"/>
              </a:ext>
            </a:extLst>
          </p:cNvPr>
          <p:cNvPicPr>
            <a:picLocks noChangeAspect="1"/>
          </p:cNvPicPr>
          <p:nvPr/>
        </p:nvPicPr>
        <p:blipFill>
          <a:blip r:embed="rId3"/>
          <a:stretch>
            <a:fillRect/>
          </a:stretch>
        </p:blipFill>
        <p:spPr>
          <a:xfrm>
            <a:off x="6262905" y="2730020"/>
            <a:ext cx="2658176" cy="1379652"/>
          </a:xfrm>
          <a:prstGeom prst="rect">
            <a:avLst/>
          </a:prstGeom>
        </p:spPr>
      </p:pic>
      <p:pic>
        <p:nvPicPr>
          <p:cNvPr id="6" name="Picture 5">
            <a:extLst>
              <a:ext uri="{FF2B5EF4-FFF2-40B4-BE49-F238E27FC236}">
                <a16:creationId xmlns:a16="http://schemas.microsoft.com/office/drawing/2014/main" id="{38A2B7E4-2318-4EE7-A656-242BFE9EAEF8}"/>
              </a:ext>
            </a:extLst>
          </p:cNvPr>
          <p:cNvPicPr>
            <a:picLocks noChangeAspect="1"/>
          </p:cNvPicPr>
          <p:nvPr/>
        </p:nvPicPr>
        <p:blipFill>
          <a:blip r:embed="rId4"/>
          <a:stretch>
            <a:fillRect/>
          </a:stretch>
        </p:blipFill>
        <p:spPr>
          <a:xfrm>
            <a:off x="2509301" y="2584547"/>
            <a:ext cx="3572088" cy="2041935"/>
          </a:xfrm>
          <a:prstGeom prst="rect">
            <a:avLst/>
          </a:prstGeom>
        </p:spPr>
      </p:pic>
      <p:pic>
        <p:nvPicPr>
          <p:cNvPr id="7" name="Picture 6">
            <a:extLst>
              <a:ext uri="{FF2B5EF4-FFF2-40B4-BE49-F238E27FC236}">
                <a16:creationId xmlns:a16="http://schemas.microsoft.com/office/drawing/2014/main" id="{47C7E869-A6E5-D052-B786-CC5881AAF9CE}"/>
              </a:ext>
            </a:extLst>
          </p:cNvPr>
          <p:cNvPicPr>
            <a:picLocks noChangeAspect="1"/>
          </p:cNvPicPr>
          <p:nvPr/>
        </p:nvPicPr>
        <p:blipFill>
          <a:blip r:embed="rId5"/>
          <a:stretch>
            <a:fillRect/>
          </a:stretch>
        </p:blipFill>
        <p:spPr>
          <a:xfrm>
            <a:off x="242615" y="3477389"/>
            <a:ext cx="2085170" cy="1962640"/>
          </a:xfrm>
          <a:prstGeom prst="rect">
            <a:avLst/>
          </a:prstGeom>
        </p:spPr>
      </p:pic>
      <p:pic>
        <p:nvPicPr>
          <p:cNvPr id="3" name="Picture 2">
            <a:extLst>
              <a:ext uri="{FF2B5EF4-FFF2-40B4-BE49-F238E27FC236}">
                <a16:creationId xmlns:a16="http://schemas.microsoft.com/office/drawing/2014/main" id="{D5E7266C-1170-401F-4F33-C597872BBDB4}"/>
              </a:ext>
            </a:extLst>
          </p:cNvPr>
          <p:cNvPicPr>
            <a:picLocks noChangeAspect="1"/>
          </p:cNvPicPr>
          <p:nvPr/>
        </p:nvPicPr>
        <p:blipFill>
          <a:blip r:embed="rId6"/>
          <a:stretch>
            <a:fillRect/>
          </a:stretch>
        </p:blipFill>
        <p:spPr>
          <a:xfrm>
            <a:off x="4934550" y="3722553"/>
            <a:ext cx="1146839" cy="774237"/>
          </a:xfrm>
          <a:prstGeom prst="rect">
            <a:avLst/>
          </a:prstGeom>
        </p:spPr>
      </p:pic>
      <p:pic>
        <p:nvPicPr>
          <p:cNvPr id="8" name="Picture 7">
            <a:extLst>
              <a:ext uri="{FF2B5EF4-FFF2-40B4-BE49-F238E27FC236}">
                <a16:creationId xmlns:a16="http://schemas.microsoft.com/office/drawing/2014/main" id="{AAF1DCDB-9CA1-316E-D56A-D604E2B9C745}"/>
              </a:ext>
            </a:extLst>
          </p:cNvPr>
          <p:cNvPicPr>
            <a:picLocks noChangeAspect="1"/>
          </p:cNvPicPr>
          <p:nvPr/>
        </p:nvPicPr>
        <p:blipFill>
          <a:blip r:embed="rId7"/>
          <a:stretch>
            <a:fillRect/>
          </a:stretch>
        </p:blipFill>
        <p:spPr>
          <a:xfrm>
            <a:off x="3692983" y="4626482"/>
            <a:ext cx="1307365" cy="742886"/>
          </a:xfrm>
          <a:prstGeom prst="rect">
            <a:avLst/>
          </a:prstGeom>
        </p:spPr>
      </p:pic>
    </p:spTree>
    <p:extLst>
      <p:ext uri="{BB962C8B-B14F-4D97-AF65-F5344CB8AC3E}">
        <p14:creationId xmlns:p14="http://schemas.microsoft.com/office/powerpoint/2010/main" val="35889482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F4312-0D4F-6F40-56A4-886C162B454E}"/>
              </a:ext>
            </a:extLst>
          </p:cNvPr>
          <p:cNvSpPr>
            <a:spLocks noGrp="1"/>
          </p:cNvSpPr>
          <p:nvPr>
            <p:ph type="ctrTitle"/>
          </p:nvPr>
        </p:nvSpPr>
        <p:spPr/>
        <p:txBody>
          <a:bodyPr/>
          <a:lstStyle/>
          <a:p>
            <a:r>
              <a:rPr lang="en-US" dirty="0"/>
              <a:t>Hydrogen Colours</a:t>
            </a:r>
          </a:p>
        </p:txBody>
      </p:sp>
      <p:pic>
        <p:nvPicPr>
          <p:cNvPr id="5" name="Picture 4">
            <a:extLst>
              <a:ext uri="{FF2B5EF4-FFF2-40B4-BE49-F238E27FC236}">
                <a16:creationId xmlns:a16="http://schemas.microsoft.com/office/drawing/2014/main" id="{A3E277F9-E97F-7DB3-AA11-94D6DC9BCCB2}"/>
              </a:ext>
            </a:extLst>
          </p:cNvPr>
          <p:cNvPicPr>
            <a:picLocks noChangeAspect="1"/>
          </p:cNvPicPr>
          <p:nvPr/>
        </p:nvPicPr>
        <p:blipFill>
          <a:blip r:embed="rId2"/>
          <a:stretch>
            <a:fillRect/>
          </a:stretch>
        </p:blipFill>
        <p:spPr>
          <a:xfrm>
            <a:off x="1143000" y="2805366"/>
            <a:ext cx="6858000" cy="1247269"/>
          </a:xfrm>
          <a:prstGeom prst="rect">
            <a:avLst/>
          </a:prstGeom>
        </p:spPr>
      </p:pic>
    </p:spTree>
    <p:extLst>
      <p:ext uri="{BB962C8B-B14F-4D97-AF65-F5344CB8AC3E}">
        <p14:creationId xmlns:p14="http://schemas.microsoft.com/office/powerpoint/2010/main" val="33036965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56306B-AFC5-41BC-88F2-860015A3B9D9}"/>
              </a:ext>
            </a:extLst>
          </p:cNvPr>
          <p:cNvSpPr>
            <a:spLocks noGrp="1"/>
          </p:cNvSpPr>
          <p:nvPr>
            <p:ph type="ctrTitle"/>
          </p:nvPr>
        </p:nvSpPr>
        <p:spPr/>
        <p:txBody>
          <a:bodyPr/>
          <a:lstStyle/>
          <a:p>
            <a:r>
              <a:rPr lang="en-US" dirty="0"/>
              <a:t>Hydrogen Chemistry</a:t>
            </a:r>
          </a:p>
        </p:txBody>
      </p:sp>
      <p:sp>
        <p:nvSpPr>
          <p:cNvPr id="4" name="Text Placeholder 3">
            <a:extLst>
              <a:ext uri="{FF2B5EF4-FFF2-40B4-BE49-F238E27FC236}">
                <a16:creationId xmlns:a16="http://schemas.microsoft.com/office/drawing/2014/main" id="{93EA01FA-7257-46BB-A97A-D6C2F31435D0}"/>
              </a:ext>
            </a:extLst>
          </p:cNvPr>
          <p:cNvSpPr>
            <a:spLocks noGrp="1"/>
          </p:cNvSpPr>
          <p:nvPr>
            <p:ph type="body" sz="quarter" idx="13"/>
          </p:nvPr>
        </p:nvSpPr>
        <p:spPr/>
        <p:txBody>
          <a:bodyPr>
            <a:normAutofit fontScale="70000" lnSpcReduction="20000"/>
          </a:bodyPr>
          <a:lstStyle/>
          <a:p>
            <a:r>
              <a:rPr lang="en-US" dirty="0">
                <a:latin typeface="+mn-lt"/>
              </a:rPr>
              <a:t>The most common method of making hydrogen today is steam methane reformation (SMR). The process combines methane (from natural gas) and water at very high temperatures (about 900°C) to produce a mix of carbon monoxide, carbon dioxide (CO2) and hydrogen. </a:t>
            </a:r>
          </a:p>
          <a:p>
            <a:r>
              <a:rPr lang="en-US" dirty="0">
                <a:latin typeface="+mn-lt"/>
              </a:rPr>
              <a:t>For SMR grey, the reaction is represented by this equilibrium: </a:t>
            </a:r>
          </a:p>
          <a:p>
            <a:endParaRPr lang="en-US" dirty="0">
              <a:latin typeface="+mn-lt"/>
            </a:endParaRPr>
          </a:p>
          <a:p>
            <a:pPr lvl="4"/>
            <a:r>
              <a:rPr lang="en-US" sz="2400" dirty="0">
                <a:highlight>
                  <a:srgbClr val="C0C0C0"/>
                </a:highlight>
              </a:rPr>
              <a:t>CH4 + H2O ⇌ CO + 3 H2</a:t>
            </a:r>
            <a:r>
              <a:rPr lang="en-US" sz="2400" dirty="0"/>
              <a:t>.</a:t>
            </a:r>
          </a:p>
          <a:p>
            <a:pPr marL="0" indent="0">
              <a:buNone/>
            </a:pPr>
            <a:endParaRPr lang="en-US" dirty="0">
              <a:latin typeface="+mn-lt"/>
            </a:endParaRPr>
          </a:p>
          <a:p>
            <a:r>
              <a:rPr lang="en-US" dirty="0">
                <a:latin typeface="+mn-lt"/>
              </a:rPr>
              <a:t>Electrolysis is the green alternative:</a:t>
            </a:r>
          </a:p>
          <a:p>
            <a:r>
              <a:rPr lang="en-US" dirty="0">
                <a:latin typeface="+mn-lt"/>
              </a:rPr>
              <a:t>Alkaline electrolysis and Proton Exchange Membrane are established technologies. </a:t>
            </a:r>
          </a:p>
          <a:p>
            <a:endParaRPr lang="en-US" dirty="0">
              <a:latin typeface="+mn-lt"/>
            </a:endParaRPr>
          </a:p>
          <a:p>
            <a:endParaRPr lang="en-US" dirty="0">
              <a:latin typeface="+mn-lt"/>
            </a:endParaRPr>
          </a:p>
          <a:p>
            <a:endParaRPr lang="en-US" dirty="0">
              <a:latin typeface="+mn-lt"/>
            </a:endParaRPr>
          </a:p>
          <a:p>
            <a:pPr marL="0" indent="0">
              <a:buNone/>
            </a:pPr>
            <a:endParaRPr lang="en-US" dirty="0">
              <a:latin typeface="+mn-lt"/>
            </a:endParaRPr>
          </a:p>
          <a:p>
            <a:r>
              <a:rPr lang="en-US" dirty="0">
                <a:latin typeface="+mn-lt"/>
              </a:rPr>
              <a:t>Fuel Cells for Transport and Electricity Storage</a:t>
            </a:r>
          </a:p>
          <a:p>
            <a:r>
              <a:rPr lang="en-US" dirty="0">
                <a:latin typeface="+mn-lt"/>
              </a:rPr>
              <a:t>Fuel Cells Use Hydrogen as an input and produce </a:t>
            </a:r>
          </a:p>
          <a:p>
            <a:r>
              <a:rPr lang="en-US" dirty="0">
                <a:latin typeface="+mn-lt"/>
              </a:rPr>
              <a:t>Fuel cell and electrolysis is not a new topic. Invented by William Grove in 1839</a:t>
            </a:r>
          </a:p>
          <a:p>
            <a:pPr algn="l"/>
            <a:r>
              <a:rPr lang="en-US" dirty="0">
                <a:latin typeface="+mn-lt"/>
              </a:rPr>
              <a:t>2014 Commercialized fuel cell vehicle by Toyota</a:t>
            </a:r>
          </a:p>
          <a:p>
            <a:pPr algn="l"/>
            <a:endParaRPr lang="en-US" dirty="0">
              <a:latin typeface="+mn-lt"/>
            </a:endParaRPr>
          </a:p>
        </p:txBody>
      </p:sp>
      <p:pic>
        <p:nvPicPr>
          <p:cNvPr id="6" name="Picture 5">
            <a:extLst>
              <a:ext uri="{FF2B5EF4-FFF2-40B4-BE49-F238E27FC236}">
                <a16:creationId xmlns:a16="http://schemas.microsoft.com/office/drawing/2014/main" id="{7A4B0981-0096-4871-8729-598ECED3E301}"/>
              </a:ext>
            </a:extLst>
          </p:cNvPr>
          <p:cNvPicPr>
            <a:picLocks noChangeAspect="1"/>
          </p:cNvPicPr>
          <p:nvPr/>
        </p:nvPicPr>
        <p:blipFill>
          <a:blip r:embed="rId2"/>
          <a:stretch>
            <a:fillRect/>
          </a:stretch>
        </p:blipFill>
        <p:spPr>
          <a:xfrm>
            <a:off x="1434971" y="3807390"/>
            <a:ext cx="1857375" cy="342900"/>
          </a:xfrm>
          <a:prstGeom prst="rect">
            <a:avLst/>
          </a:prstGeom>
          <a:solidFill>
            <a:schemeClr val="accent6">
              <a:lumMod val="60000"/>
              <a:lumOff val="40000"/>
            </a:schemeClr>
          </a:solidFill>
          <a:ln>
            <a:solidFill>
              <a:srgbClr val="00B050"/>
            </a:solidFill>
          </a:ln>
        </p:spPr>
      </p:pic>
    </p:spTree>
    <p:extLst>
      <p:ext uri="{BB962C8B-B14F-4D97-AF65-F5344CB8AC3E}">
        <p14:creationId xmlns:p14="http://schemas.microsoft.com/office/powerpoint/2010/main" val="2354265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E1A1F5-C822-48ED-9956-37CE6D100E3A}"/>
              </a:ext>
            </a:extLst>
          </p:cNvPr>
          <p:cNvSpPr>
            <a:spLocks noGrp="1"/>
          </p:cNvSpPr>
          <p:nvPr>
            <p:ph type="ctrTitle"/>
          </p:nvPr>
        </p:nvSpPr>
        <p:spPr/>
        <p:txBody>
          <a:bodyPr/>
          <a:lstStyle/>
          <a:p>
            <a:r>
              <a:rPr lang="en-US" sz="2400" dirty="0"/>
              <a:t>Steam Methane Reforming – Grey (Bad) Hydrogen</a:t>
            </a:r>
          </a:p>
        </p:txBody>
      </p:sp>
      <p:sp>
        <p:nvSpPr>
          <p:cNvPr id="4" name="Text Placeholder 3">
            <a:extLst>
              <a:ext uri="{FF2B5EF4-FFF2-40B4-BE49-F238E27FC236}">
                <a16:creationId xmlns:a16="http://schemas.microsoft.com/office/drawing/2014/main" id="{59C5FA3C-ADBC-4AE2-B118-C344F20C5938}"/>
              </a:ext>
            </a:extLst>
          </p:cNvPr>
          <p:cNvSpPr>
            <a:spLocks noGrp="1"/>
          </p:cNvSpPr>
          <p:nvPr>
            <p:ph type="body" sz="quarter" idx="13"/>
          </p:nvPr>
        </p:nvSpPr>
        <p:spPr/>
        <p:txBody>
          <a:bodyPr>
            <a:normAutofit/>
          </a:bodyPr>
          <a:lstStyle/>
          <a:p>
            <a:pPr algn="l"/>
            <a:r>
              <a:rPr lang="en-US" dirty="0"/>
              <a:t>Use Natural Gas</a:t>
            </a:r>
          </a:p>
          <a:p>
            <a:pPr algn="l"/>
            <a:r>
              <a:rPr lang="en-US" dirty="0"/>
              <a:t>CO2 Must be Produced</a:t>
            </a:r>
          </a:p>
          <a:p>
            <a:pPr algn="l"/>
            <a:r>
              <a:rPr lang="en-US" dirty="0"/>
              <a:t>In Refinery or Steel Plant</a:t>
            </a:r>
          </a:p>
          <a:p>
            <a:pPr algn="l"/>
            <a:r>
              <a:rPr lang="en-US" dirty="0"/>
              <a:t>Less Downstream</a:t>
            </a:r>
          </a:p>
        </p:txBody>
      </p:sp>
      <p:pic>
        <p:nvPicPr>
          <p:cNvPr id="6" name="Picture 5">
            <a:extLst>
              <a:ext uri="{FF2B5EF4-FFF2-40B4-BE49-F238E27FC236}">
                <a16:creationId xmlns:a16="http://schemas.microsoft.com/office/drawing/2014/main" id="{E8A07846-2ADC-44BF-88D4-460C62C19BB2}"/>
              </a:ext>
            </a:extLst>
          </p:cNvPr>
          <p:cNvPicPr>
            <a:picLocks noChangeAspect="1"/>
          </p:cNvPicPr>
          <p:nvPr/>
        </p:nvPicPr>
        <p:blipFill>
          <a:blip r:embed="rId2"/>
          <a:stretch>
            <a:fillRect/>
          </a:stretch>
        </p:blipFill>
        <p:spPr>
          <a:xfrm>
            <a:off x="3435245" y="2060301"/>
            <a:ext cx="4483977" cy="1125322"/>
          </a:xfrm>
          <a:prstGeom prst="rect">
            <a:avLst/>
          </a:prstGeom>
        </p:spPr>
      </p:pic>
      <p:pic>
        <p:nvPicPr>
          <p:cNvPr id="9" name="Picture 8">
            <a:extLst>
              <a:ext uri="{FF2B5EF4-FFF2-40B4-BE49-F238E27FC236}">
                <a16:creationId xmlns:a16="http://schemas.microsoft.com/office/drawing/2014/main" id="{CCDDFA2F-7AAB-4833-8E04-783B57D0D9E1}"/>
              </a:ext>
            </a:extLst>
          </p:cNvPr>
          <p:cNvPicPr>
            <a:picLocks noChangeAspect="1"/>
          </p:cNvPicPr>
          <p:nvPr/>
        </p:nvPicPr>
        <p:blipFill>
          <a:blip r:embed="rId3"/>
          <a:stretch>
            <a:fillRect/>
          </a:stretch>
        </p:blipFill>
        <p:spPr>
          <a:xfrm>
            <a:off x="1444024" y="3672381"/>
            <a:ext cx="3188142" cy="1612543"/>
          </a:xfrm>
          <a:prstGeom prst="rect">
            <a:avLst/>
          </a:prstGeom>
        </p:spPr>
      </p:pic>
      <p:pic>
        <p:nvPicPr>
          <p:cNvPr id="7" name="Picture 6" descr="Diagram&#10;&#10;Description automatically generated">
            <a:extLst>
              <a:ext uri="{FF2B5EF4-FFF2-40B4-BE49-F238E27FC236}">
                <a16:creationId xmlns:a16="http://schemas.microsoft.com/office/drawing/2014/main" id="{7FA635DA-A618-4F41-9CFD-16976BB3F8EE}"/>
              </a:ext>
            </a:extLst>
          </p:cNvPr>
          <p:cNvPicPr>
            <a:picLocks noChangeAspect="1"/>
          </p:cNvPicPr>
          <p:nvPr/>
        </p:nvPicPr>
        <p:blipFill>
          <a:blip r:embed="rId4"/>
          <a:stretch>
            <a:fillRect/>
          </a:stretch>
        </p:blipFill>
        <p:spPr>
          <a:xfrm>
            <a:off x="4817799" y="3798624"/>
            <a:ext cx="2994295" cy="1108278"/>
          </a:xfrm>
          <a:prstGeom prst="rect">
            <a:avLst/>
          </a:prstGeom>
        </p:spPr>
      </p:pic>
    </p:spTree>
    <p:extLst>
      <p:ext uri="{BB962C8B-B14F-4D97-AF65-F5344CB8AC3E}">
        <p14:creationId xmlns:p14="http://schemas.microsoft.com/office/powerpoint/2010/main" val="2956503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ctrTitle"/>
          </p:nvPr>
        </p:nvSpPr>
        <p:spPr/>
        <p:txBody>
          <a:bodyPr anchor="ctr">
            <a:noAutofit/>
          </a:bodyPr>
          <a:lstStyle/>
          <a:p>
            <a:r>
              <a:rPr lang="en-US" dirty="0"/>
              <a:t>Green Hydrogen from Electrolysis</a:t>
            </a:r>
          </a:p>
        </p:txBody>
      </p:sp>
      <p:sp>
        <p:nvSpPr>
          <p:cNvPr id="151555" name="Content Placeholder 2"/>
          <p:cNvSpPr>
            <a:spLocks noGrp="1"/>
          </p:cNvSpPr>
          <p:nvPr>
            <p:ph type="body" sz="quarter" idx="13"/>
          </p:nvPr>
        </p:nvSpPr>
        <p:spPr>
          <a:xfrm>
            <a:off x="242615" y="2057409"/>
            <a:ext cx="4737758" cy="2808110"/>
          </a:xfrm>
        </p:spPr>
        <p:txBody>
          <a:bodyPr>
            <a:normAutofit fontScale="85000" lnSpcReduction="10000"/>
          </a:bodyPr>
          <a:lstStyle/>
          <a:p>
            <a:pPr algn="l">
              <a:lnSpc>
                <a:spcPct val="90000"/>
              </a:lnSpc>
            </a:pPr>
            <a:r>
              <a:rPr lang="en-US" dirty="0"/>
              <a:t>Converting water into hydrogen has been around for a long time</a:t>
            </a:r>
          </a:p>
          <a:p>
            <a:pPr algn="l">
              <a:lnSpc>
                <a:spcPct val="90000"/>
              </a:lnSpc>
            </a:pPr>
            <a:r>
              <a:rPr lang="en-US" dirty="0"/>
              <a:t>Need stack which is coated with platinum and depends on the platinum price </a:t>
            </a:r>
          </a:p>
          <a:p>
            <a:pPr algn="l">
              <a:lnSpc>
                <a:spcPct val="90000"/>
              </a:lnSpc>
            </a:pPr>
            <a:r>
              <a:rPr lang="en-US" dirty="0"/>
              <a:t>Until recently, smallest SMR is bigger than largest electrolyzer</a:t>
            </a:r>
          </a:p>
          <a:p>
            <a:pPr algn="l">
              <a:lnSpc>
                <a:spcPct val="90000"/>
              </a:lnSpc>
            </a:pPr>
            <a:r>
              <a:rPr lang="en-US" dirty="0"/>
              <a:t>You can make the electrolyzes modular</a:t>
            </a:r>
          </a:p>
          <a:p>
            <a:pPr algn="l">
              <a:lnSpc>
                <a:spcPct val="90000"/>
              </a:lnSpc>
            </a:pPr>
            <a:r>
              <a:rPr lang="en-US" dirty="0"/>
              <a:t>Question about economies of scale</a:t>
            </a:r>
          </a:p>
        </p:txBody>
      </p:sp>
      <p:pic>
        <p:nvPicPr>
          <p:cNvPr id="4" name="Picture 3" descr="Electrolyzer Manufacturers Stake Their Claims › H2-international">
            <a:extLst>
              <a:ext uri="{FF2B5EF4-FFF2-40B4-BE49-F238E27FC236}">
                <a16:creationId xmlns:a16="http://schemas.microsoft.com/office/drawing/2014/main" id="{504E802F-675D-45F2-A707-4C9C3F4FA1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95345" y="1117228"/>
            <a:ext cx="2167128" cy="1240682"/>
          </a:xfrm>
          <a:prstGeom prst="rect">
            <a:avLst/>
          </a:prstGeom>
          <a:solidFill>
            <a:srgbClr val="FFFFFF"/>
          </a:solidFill>
        </p:spPr>
      </p:pic>
      <p:sp>
        <p:nvSpPr>
          <p:cNvPr id="2" name="TextBox 1">
            <a:extLst>
              <a:ext uri="{FF2B5EF4-FFF2-40B4-BE49-F238E27FC236}">
                <a16:creationId xmlns:a16="http://schemas.microsoft.com/office/drawing/2014/main" id="{7BD7F204-17B0-A5C9-97AF-AA13B3B71183}"/>
              </a:ext>
            </a:extLst>
          </p:cNvPr>
          <p:cNvSpPr txBox="1"/>
          <p:nvPr/>
        </p:nvSpPr>
        <p:spPr>
          <a:xfrm>
            <a:off x="5360670" y="3490723"/>
            <a:ext cx="2167128" cy="1962076"/>
          </a:xfrm>
          <a:prstGeom prst="rect">
            <a:avLst/>
          </a:prstGeom>
          <a:noFill/>
        </p:spPr>
        <p:txBody>
          <a:bodyPr wrap="square" rtlCol="0">
            <a:spAutoFit/>
          </a:bodyPr>
          <a:lstStyle/>
          <a:p>
            <a:r>
              <a:rPr lang="en-US" sz="1350" dirty="0"/>
              <a:t>Efficiency is 60% for both electrolysis and for the fuel cell.</a:t>
            </a:r>
          </a:p>
          <a:p>
            <a:endParaRPr lang="en-US" sz="1350" dirty="0"/>
          </a:p>
          <a:p>
            <a:r>
              <a:rPr lang="en-US" sz="1350" dirty="0"/>
              <a:t>Efficiency = output/Input</a:t>
            </a:r>
          </a:p>
          <a:p>
            <a:endParaRPr lang="en-US" sz="1350" dirty="0"/>
          </a:p>
          <a:p>
            <a:r>
              <a:rPr lang="en-US" sz="1350" dirty="0"/>
              <a:t>Output is 33.33  kWh/kg</a:t>
            </a:r>
          </a:p>
          <a:p>
            <a:endParaRPr lang="en-US" sz="1350" dirty="0"/>
          </a:p>
          <a:p>
            <a:r>
              <a:rPr lang="en-US" sz="1350" dirty="0"/>
              <a:t>60% =  55.55 kWh/kg</a:t>
            </a:r>
          </a:p>
        </p:txBody>
      </p:sp>
      <p:pic>
        <p:nvPicPr>
          <p:cNvPr id="5" name="Picture 4">
            <a:extLst>
              <a:ext uri="{FF2B5EF4-FFF2-40B4-BE49-F238E27FC236}">
                <a16:creationId xmlns:a16="http://schemas.microsoft.com/office/drawing/2014/main" id="{3B63FE09-430B-9B32-E0D2-93E04579683C}"/>
              </a:ext>
            </a:extLst>
          </p:cNvPr>
          <p:cNvPicPr>
            <a:picLocks noChangeAspect="1"/>
          </p:cNvPicPr>
          <p:nvPr/>
        </p:nvPicPr>
        <p:blipFill>
          <a:blip r:embed="rId3"/>
          <a:stretch>
            <a:fillRect/>
          </a:stretch>
        </p:blipFill>
        <p:spPr>
          <a:xfrm>
            <a:off x="5661508" y="2310984"/>
            <a:ext cx="1866290" cy="1056295"/>
          </a:xfrm>
          <a:prstGeom prst="rect">
            <a:avLst/>
          </a:prstGeom>
        </p:spPr>
      </p:pic>
      <p:pic>
        <p:nvPicPr>
          <p:cNvPr id="3" name="Picture 2">
            <a:extLst>
              <a:ext uri="{FF2B5EF4-FFF2-40B4-BE49-F238E27FC236}">
                <a16:creationId xmlns:a16="http://schemas.microsoft.com/office/drawing/2014/main" id="{106BB193-688C-4B02-27E9-BE5718902427}"/>
              </a:ext>
            </a:extLst>
          </p:cNvPr>
          <p:cNvPicPr>
            <a:picLocks noChangeAspect="1"/>
          </p:cNvPicPr>
          <p:nvPr/>
        </p:nvPicPr>
        <p:blipFill>
          <a:blip r:embed="rId4"/>
          <a:stretch>
            <a:fillRect/>
          </a:stretch>
        </p:blipFill>
        <p:spPr>
          <a:xfrm>
            <a:off x="1416483" y="4865518"/>
            <a:ext cx="2613203" cy="482438"/>
          </a:xfrm>
          <a:prstGeom prst="rect">
            <a:avLst/>
          </a:prstGeom>
          <a:solidFill>
            <a:schemeClr val="accent6">
              <a:lumMod val="60000"/>
              <a:lumOff val="40000"/>
            </a:schemeClr>
          </a:solidFill>
          <a:ln>
            <a:solidFill>
              <a:srgbClr val="00B050"/>
            </a:solidFill>
          </a:ln>
        </p:spPr>
      </p:pic>
    </p:spTree>
    <p:extLst>
      <p:ext uri="{BB962C8B-B14F-4D97-AF65-F5344CB8AC3E}">
        <p14:creationId xmlns:p14="http://schemas.microsoft.com/office/powerpoint/2010/main" val="23432306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1E745-711C-67E3-A189-1BBDCEF8BD29}"/>
              </a:ext>
            </a:extLst>
          </p:cNvPr>
          <p:cNvSpPr>
            <a:spLocks noGrp="1"/>
          </p:cNvSpPr>
          <p:nvPr>
            <p:ph type="ctrTitle"/>
          </p:nvPr>
        </p:nvSpPr>
        <p:spPr/>
        <p:txBody>
          <a:bodyPr/>
          <a:lstStyle/>
          <a:p>
            <a:r>
              <a:rPr lang="en-US" dirty="0"/>
              <a:t>Very Little Green versus Grey Hydrogen - .1% of Ammonia</a:t>
            </a:r>
          </a:p>
        </p:txBody>
      </p:sp>
      <p:pic>
        <p:nvPicPr>
          <p:cNvPr id="5" name="Content Placeholder 4">
            <a:extLst>
              <a:ext uri="{FF2B5EF4-FFF2-40B4-BE49-F238E27FC236}">
                <a16:creationId xmlns:a16="http://schemas.microsoft.com/office/drawing/2014/main" id="{AB9FB2C0-27EA-3B71-D881-90D9172E1632}"/>
              </a:ext>
            </a:extLst>
          </p:cNvPr>
          <p:cNvPicPr>
            <a:picLocks noGrp="1" noChangeAspect="1"/>
          </p:cNvPicPr>
          <p:nvPr>
            <p:ph idx="4294967295"/>
          </p:nvPr>
        </p:nvPicPr>
        <p:blipFill>
          <a:blip r:embed="rId2"/>
          <a:stretch>
            <a:fillRect/>
          </a:stretch>
        </p:blipFill>
        <p:spPr>
          <a:xfrm>
            <a:off x="1238435" y="2162580"/>
            <a:ext cx="6438900" cy="3505200"/>
          </a:xfrm>
        </p:spPr>
      </p:pic>
      <p:cxnSp>
        <p:nvCxnSpPr>
          <p:cNvPr id="4" name="Straight Arrow Connector 3">
            <a:extLst>
              <a:ext uri="{FF2B5EF4-FFF2-40B4-BE49-F238E27FC236}">
                <a16:creationId xmlns:a16="http://schemas.microsoft.com/office/drawing/2014/main" id="{E8FB5AA8-0985-F169-82DC-B8A5328FFF37}"/>
              </a:ext>
            </a:extLst>
          </p:cNvPr>
          <p:cNvCxnSpPr/>
          <p:nvPr/>
        </p:nvCxnSpPr>
        <p:spPr>
          <a:xfrm flipH="1" flipV="1">
            <a:off x="6431872" y="1909254"/>
            <a:ext cx="2070716" cy="151974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5128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C4DB37-1702-46FC-B828-60DC6B418C37}"/>
              </a:ext>
            </a:extLst>
          </p:cNvPr>
          <p:cNvSpPr>
            <a:spLocks noGrp="1"/>
          </p:cNvSpPr>
          <p:nvPr>
            <p:ph type="ctrTitle"/>
          </p:nvPr>
        </p:nvSpPr>
        <p:spPr/>
        <p:txBody>
          <a:bodyPr/>
          <a:lstStyle/>
          <a:p>
            <a:r>
              <a:rPr lang="en-US" dirty="0"/>
              <a:t>Green Hydrogen - Electrolysis from Proton Membrane</a:t>
            </a:r>
          </a:p>
        </p:txBody>
      </p:sp>
      <p:sp>
        <p:nvSpPr>
          <p:cNvPr id="4" name="Text Placeholder 3">
            <a:extLst>
              <a:ext uri="{FF2B5EF4-FFF2-40B4-BE49-F238E27FC236}">
                <a16:creationId xmlns:a16="http://schemas.microsoft.com/office/drawing/2014/main" id="{79D7E223-B923-4F08-8BB7-3EA28C3AFD15}"/>
              </a:ext>
            </a:extLst>
          </p:cNvPr>
          <p:cNvSpPr>
            <a:spLocks noGrp="1"/>
          </p:cNvSpPr>
          <p:nvPr>
            <p:ph type="body" sz="quarter" idx="13"/>
          </p:nvPr>
        </p:nvSpPr>
        <p:spPr/>
        <p:txBody>
          <a:bodyPr/>
          <a:lstStyle/>
          <a:p>
            <a:r>
              <a:rPr lang="en-US" dirty="0"/>
              <a:t>Illustration of Electrolysis</a:t>
            </a:r>
          </a:p>
        </p:txBody>
      </p:sp>
      <p:pic>
        <p:nvPicPr>
          <p:cNvPr id="6" name="Picture 5">
            <a:extLst>
              <a:ext uri="{FF2B5EF4-FFF2-40B4-BE49-F238E27FC236}">
                <a16:creationId xmlns:a16="http://schemas.microsoft.com/office/drawing/2014/main" id="{65208C8A-ABAB-4F73-B4BF-BF1210A8EB43}"/>
              </a:ext>
            </a:extLst>
          </p:cNvPr>
          <p:cNvPicPr>
            <a:picLocks noChangeAspect="1"/>
          </p:cNvPicPr>
          <p:nvPr/>
        </p:nvPicPr>
        <p:blipFill>
          <a:blip r:embed="rId2"/>
          <a:stretch>
            <a:fillRect/>
          </a:stretch>
        </p:blipFill>
        <p:spPr>
          <a:xfrm>
            <a:off x="3982977" y="2057409"/>
            <a:ext cx="3978850" cy="1741426"/>
          </a:xfrm>
          <a:prstGeom prst="rect">
            <a:avLst/>
          </a:prstGeom>
        </p:spPr>
      </p:pic>
      <p:pic>
        <p:nvPicPr>
          <p:cNvPr id="7" name="Picture 6" descr="Diagram&#10;&#10;Description automatically generated">
            <a:extLst>
              <a:ext uri="{FF2B5EF4-FFF2-40B4-BE49-F238E27FC236}">
                <a16:creationId xmlns:a16="http://schemas.microsoft.com/office/drawing/2014/main" id="{5C4E25C7-D6EB-495F-8F33-7FCD4C99457D}"/>
              </a:ext>
            </a:extLst>
          </p:cNvPr>
          <p:cNvPicPr>
            <a:picLocks noChangeAspect="1"/>
          </p:cNvPicPr>
          <p:nvPr/>
        </p:nvPicPr>
        <p:blipFill>
          <a:blip r:embed="rId3"/>
          <a:stretch>
            <a:fillRect/>
          </a:stretch>
        </p:blipFill>
        <p:spPr>
          <a:xfrm>
            <a:off x="1196416" y="3225676"/>
            <a:ext cx="2457042" cy="2197464"/>
          </a:xfrm>
          <a:prstGeom prst="rect">
            <a:avLst/>
          </a:prstGeom>
        </p:spPr>
      </p:pic>
      <p:sp>
        <p:nvSpPr>
          <p:cNvPr id="5" name="TextBox 4">
            <a:extLst>
              <a:ext uri="{FF2B5EF4-FFF2-40B4-BE49-F238E27FC236}">
                <a16:creationId xmlns:a16="http://schemas.microsoft.com/office/drawing/2014/main" id="{7169C5E6-0506-4BBC-814A-6E07BA282ECC}"/>
              </a:ext>
            </a:extLst>
          </p:cNvPr>
          <p:cNvSpPr txBox="1"/>
          <p:nvPr/>
        </p:nvSpPr>
        <p:spPr>
          <a:xfrm>
            <a:off x="3999490" y="4838533"/>
            <a:ext cx="1887467" cy="300210"/>
          </a:xfrm>
          <a:prstGeom prst="rect">
            <a:avLst/>
          </a:prstGeom>
          <a:noFill/>
        </p:spPr>
        <p:txBody>
          <a:bodyPr wrap="square" rtlCol="0">
            <a:spAutoFit/>
          </a:bodyPr>
          <a:lstStyle/>
          <a:p>
            <a:r>
              <a:rPr lang="en-US" sz="1351" dirty="0"/>
              <a:t>Stack </a:t>
            </a:r>
          </a:p>
        </p:txBody>
      </p:sp>
      <p:cxnSp>
        <p:nvCxnSpPr>
          <p:cNvPr id="9" name="Straight Arrow Connector 8">
            <a:extLst>
              <a:ext uri="{FF2B5EF4-FFF2-40B4-BE49-F238E27FC236}">
                <a16:creationId xmlns:a16="http://schemas.microsoft.com/office/drawing/2014/main" id="{D18A367A-E9EE-4D41-A1DF-FFD440885FBE}"/>
              </a:ext>
            </a:extLst>
          </p:cNvPr>
          <p:cNvCxnSpPr>
            <a:cxnSpLocks/>
          </p:cNvCxnSpPr>
          <p:nvPr/>
        </p:nvCxnSpPr>
        <p:spPr>
          <a:xfrm flipH="1" flipV="1">
            <a:off x="2823211" y="4085975"/>
            <a:ext cx="1366109" cy="7146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5E9FB01-F028-4A8D-BD3A-0BB9D7D6D0A8}"/>
              </a:ext>
            </a:extLst>
          </p:cNvPr>
          <p:cNvCxnSpPr>
            <a:cxnSpLocks/>
            <a:stCxn id="5" idx="1"/>
          </p:cNvCxnSpPr>
          <p:nvPr/>
        </p:nvCxnSpPr>
        <p:spPr>
          <a:xfrm flipH="1" flipV="1">
            <a:off x="2258234" y="4288363"/>
            <a:ext cx="1741256" cy="700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680C940-C8A6-4F64-9EF7-E44F0A19F710}"/>
              </a:ext>
            </a:extLst>
          </p:cNvPr>
          <p:cNvSpPr txBox="1"/>
          <p:nvPr/>
        </p:nvSpPr>
        <p:spPr>
          <a:xfrm>
            <a:off x="5189116" y="4288362"/>
            <a:ext cx="2087745" cy="923843"/>
          </a:xfrm>
          <a:prstGeom prst="rect">
            <a:avLst/>
          </a:prstGeom>
          <a:noFill/>
        </p:spPr>
        <p:txBody>
          <a:bodyPr wrap="square" rtlCol="0">
            <a:spAutoFit/>
          </a:bodyPr>
          <a:lstStyle/>
          <a:p>
            <a:r>
              <a:rPr lang="en-US" sz="1351" dirty="0"/>
              <a:t>Key Modelling and Economic Issue – Stack has a life that is different than the other equipment</a:t>
            </a:r>
          </a:p>
        </p:txBody>
      </p:sp>
      <p:sp>
        <p:nvSpPr>
          <p:cNvPr id="2" name="TextBox 1">
            <a:extLst>
              <a:ext uri="{FF2B5EF4-FFF2-40B4-BE49-F238E27FC236}">
                <a16:creationId xmlns:a16="http://schemas.microsoft.com/office/drawing/2014/main" id="{330D30BB-299A-08B4-C99E-44304378CB3D}"/>
              </a:ext>
            </a:extLst>
          </p:cNvPr>
          <p:cNvSpPr txBox="1"/>
          <p:nvPr/>
        </p:nvSpPr>
        <p:spPr>
          <a:xfrm>
            <a:off x="379521" y="2481863"/>
            <a:ext cx="1038688" cy="300082"/>
          </a:xfrm>
          <a:prstGeom prst="rect">
            <a:avLst/>
          </a:prstGeom>
          <a:solidFill>
            <a:srgbClr val="FFFF00"/>
          </a:solidFill>
        </p:spPr>
        <p:txBody>
          <a:bodyPr wrap="square" rtlCol="0">
            <a:spAutoFit/>
          </a:bodyPr>
          <a:lstStyle/>
          <a:p>
            <a:r>
              <a:rPr lang="en-US" sz="1350" dirty="0">
                <a:highlight>
                  <a:srgbClr val="FFFF00"/>
                </a:highlight>
              </a:rPr>
              <a:t>Platinum</a:t>
            </a:r>
          </a:p>
        </p:txBody>
      </p:sp>
      <p:cxnSp>
        <p:nvCxnSpPr>
          <p:cNvPr id="11" name="Straight Arrow Connector 10">
            <a:extLst>
              <a:ext uri="{FF2B5EF4-FFF2-40B4-BE49-F238E27FC236}">
                <a16:creationId xmlns:a16="http://schemas.microsoft.com/office/drawing/2014/main" id="{9AABAE48-A566-15E6-B71D-C15F555AD34F}"/>
              </a:ext>
            </a:extLst>
          </p:cNvPr>
          <p:cNvCxnSpPr/>
          <p:nvPr/>
        </p:nvCxnSpPr>
        <p:spPr>
          <a:xfrm>
            <a:off x="1265068" y="2834751"/>
            <a:ext cx="858915" cy="785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0834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933461-CA4E-4BE0-981C-7E127F1D7404}"/>
              </a:ext>
            </a:extLst>
          </p:cNvPr>
          <p:cNvSpPr>
            <a:spLocks noGrp="1"/>
          </p:cNvSpPr>
          <p:nvPr>
            <p:ph type="ctrTitle"/>
          </p:nvPr>
        </p:nvSpPr>
        <p:spPr/>
        <p:txBody>
          <a:bodyPr/>
          <a:lstStyle/>
          <a:p>
            <a:r>
              <a:rPr lang="en-US" dirty="0"/>
              <a:t>Alkaline and Proton Membrane</a:t>
            </a:r>
          </a:p>
        </p:txBody>
      </p:sp>
      <p:pic>
        <p:nvPicPr>
          <p:cNvPr id="6" name="Picture 5">
            <a:extLst>
              <a:ext uri="{FF2B5EF4-FFF2-40B4-BE49-F238E27FC236}">
                <a16:creationId xmlns:a16="http://schemas.microsoft.com/office/drawing/2014/main" id="{9950BF71-995C-4422-926D-C9D318DBB309}"/>
              </a:ext>
            </a:extLst>
          </p:cNvPr>
          <p:cNvPicPr>
            <a:picLocks noChangeAspect="1"/>
          </p:cNvPicPr>
          <p:nvPr/>
        </p:nvPicPr>
        <p:blipFill>
          <a:blip r:embed="rId2"/>
          <a:stretch>
            <a:fillRect/>
          </a:stretch>
        </p:blipFill>
        <p:spPr>
          <a:xfrm>
            <a:off x="4464157" y="2474248"/>
            <a:ext cx="4483334" cy="2597675"/>
          </a:xfrm>
          <a:prstGeom prst="rect">
            <a:avLst/>
          </a:prstGeom>
        </p:spPr>
      </p:pic>
      <p:pic>
        <p:nvPicPr>
          <p:cNvPr id="5" name="Picture 4">
            <a:extLst>
              <a:ext uri="{FF2B5EF4-FFF2-40B4-BE49-F238E27FC236}">
                <a16:creationId xmlns:a16="http://schemas.microsoft.com/office/drawing/2014/main" id="{3E3CB211-CED8-BE13-ED5C-B0BC0765D714}"/>
              </a:ext>
            </a:extLst>
          </p:cNvPr>
          <p:cNvPicPr>
            <a:picLocks noChangeAspect="1"/>
          </p:cNvPicPr>
          <p:nvPr/>
        </p:nvPicPr>
        <p:blipFill>
          <a:blip r:embed="rId3"/>
          <a:stretch>
            <a:fillRect/>
          </a:stretch>
        </p:blipFill>
        <p:spPr>
          <a:xfrm>
            <a:off x="6451190" y="1408755"/>
            <a:ext cx="1255842" cy="785527"/>
          </a:xfrm>
          <a:prstGeom prst="rect">
            <a:avLst/>
          </a:prstGeom>
        </p:spPr>
      </p:pic>
      <p:pic>
        <p:nvPicPr>
          <p:cNvPr id="7" name="Picture 6">
            <a:extLst>
              <a:ext uri="{FF2B5EF4-FFF2-40B4-BE49-F238E27FC236}">
                <a16:creationId xmlns:a16="http://schemas.microsoft.com/office/drawing/2014/main" id="{EB764230-4553-FF36-F72D-B399FB5E2B89}"/>
              </a:ext>
            </a:extLst>
          </p:cNvPr>
          <p:cNvPicPr>
            <a:picLocks noChangeAspect="1"/>
          </p:cNvPicPr>
          <p:nvPr/>
        </p:nvPicPr>
        <p:blipFill>
          <a:blip r:embed="rId4"/>
          <a:stretch>
            <a:fillRect/>
          </a:stretch>
        </p:blipFill>
        <p:spPr>
          <a:xfrm>
            <a:off x="172922" y="2547490"/>
            <a:ext cx="4394447" cy="2674523"/>
          </a:xfrm>
          <a:prstGeom prst="rect">
            <a:avLst/>
          </a:prstGeom>
        </p:spPr>
      </p:pic>
    </p:spTree>
    <p:extLst>
      <p:ext uri="{BB962C8B-B14F-4D97-AF65-F5344CB8AC3E}">
        <p14:creationId xmlns:p14="http://schemas.microsoft.com/office/powerpoint/2010/main" val="118247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6CFA-BDB9-DDA2-C6C5-96BFA237FDFF}"/>
              </a:ext>
            </a:extLst>
          </p:cNvPr>
          <p:cNvSpPr>
            <a:spLocks noGrp="1"/>
          </p:cNvSpPr>
          <p:nvPr>
            <p:ph type="title"/>
          </p:nvPr>
        </p:nvSpPr>
        <p:spPr/>
        <p:txBody>
          <a:bodyPr/>
          <a:lstStyle/>
          <a:p>
            <a:r>
              <a:rPr lang="en-US" dirty="0"/>
              <a:t>Outline and Case Studies - 1</a:t>
            </a:r>
          </a:p>
        </p:txBody>
      </p:sp>
      <p:sp>
        <p:nvSpPr>
          <p:cNvPr id="3" name="Content Placeholder 2">
            <a:extLst>
              <a:ext uri="{FF2B5EF4-FFF2-40B4-BE49-F238E27FC236}">
                <a16:creationId xmlns:a16="http://schemas.microsoft.com/office/drawing/2014/main" id="{811B4857-BC68-0525-C63B-14E323874E5C}"/>
              </a:ext>
            </a:extLst>
          </p:cNvPr>
          <p:cNvSpPr>
            <a:spLocks noGrp="1"/>
          </p:cNvSpPr>
          <p:nvPr>
            <p:ph idx="1"/>
          </p:nvPr>
        </p:nvSpPr>
        <p:spPr/>
        <p:txBody>
          <a:bodyPr>
            <a:normAutofit fontScale="92500" lnSpcReduction="10000"/>
          </a:bodyPr>
          <a:lstStyle/>
          <a:p>
            <a:r>
              <a:rPr lang="en-US" dirty="0"/>
              <a:t>Resource Case</a:t>
            </a:r>
          </a:p>
          <a:p>
            <a:pPr lvl="1"/>
            <a:r>
              <a:rPr lang="en-US" dirty="0"/>
              <a:t>Risk Issues – Resource Project</a:t>
            </a:r>
          </a:p>
          <a:p>
            <a:pPr lvl="1"/>
            <a:r>
              <a:rPr lang="en-US" dirty="0"/>
              <a:t>Distortions in Measuring IRR</a:t>
            </a:r>
          </a:p>
          <a:p>
            <a:pPr lvl="1"/>
            <a:r>
              <a:rPr lang="en-US" dirty="0"/>
              <a:t>Issues with DSCR, LLCR, PLCR</a:t>
            </a:r>
          </a:p>
          <a:p>
            <a:pPr lvl="1"/>
            <a:r>
              <a:rPr lang="en-US" dirty="0"/>
              <a:t>Risk Analysis with Alternative Structures</a:t>
            </a:r>
          </a:p>
          <a:p>
            <a:r>
              <a:rPr lang="en-US" dirty="0"/>
              <a:t>Off-shore Wind and Orsted</a:t>
            </a:r>
          </a:p>
          <a:p>
            <a:pPr lvl="1"/>
            <a:r>
              <a:rPr lang="en-US" dirty="0"/>
              <a:t>General Risk Issues and Pricing for Renewable Energy</a:t>
            </a:r>
          </a:p>
          <a:p>
            <a:pPr lvl="1"/>
            <a:r>
              <a:rPr lang="en-US" dirty="0"/>
              <a:t>Development Costs and Risks</a:t>
            </a:r>
          </a:p>
          <a:p>
            <a:pPr lvl="1"/>
            <a:r>
              <a:rPr lang="en-US" dirty="0"/>
              <a:t>Nuances of Debt Structuring</a:t>
            </a:r>
          </a:p>
          <a:p>
            <a:pPr lvl="1"/>
            <a:r>
              <a:rPr lang="en-US" dirty="0"/>
              <a:t>Contracts and Political Risk</a:t>
            </a:r>
          </a:p>
          <a:p>
            <a:r>
              <a:rPr lang="en-US" dirty="0"/>
              <a:t>PPP Case, Cash Waterfall, Cash Sweep and Re-financing</a:t>
            </a:r>
          </a:p>
          <a:p>
            <a:pPr lvl="1"/>
            <a:r>
              <a:rPr lang="en-US" dirty="0"/>
              <a:t>Traffic Risk and Minimum Guarantee</a:t>
            </a:r>
          </a:p>
          <a:p>
            <a:pPr lvl="1"/>
            <a:r>
              <a:rPr lang="en-US" dirty="0"/>
              <a:t>Cash Flow waterfall and Credit Protections</a:t>
            </a:r>
          </a:p>
          <a:p>
            <a:pPr lvl="1"/>
            <a:r>
              <a:rPr lang="en-US" dirty="0"/>
              <a:t>Cash Sweeps for Volatile Cash Flow</a:t>
            </a:r>
          </a:p>
          <a:p>
            <a:pPr lvl="1"/>
            <a:r>
              <a:rPr lang="en-US" dirty="0"/>
              <a:t>Cash Sweeps for Re-structuring Debt after COD</a:t>
            </a:r>
          </a:p>
          <a:p>
            <a:pPr lvl="1"/>
            <a:r>
              <a:rPr lang="en-US" dirty="0"/>
              <a:t>Re-financing</a:t>
            </a:r>
          </a:p>
          <a:p>
            <a:pPr lvl="1"/>
            <a:r>
              <a:rPr lang="en-US" dirty="0"/>
              <a:t>Mini-perm</a:t>
            </a:r>
          </a:p>
          <a:p>
            <a:r>
              <a:rPr lang="en-US" dirty="0"/>
              <a:t>Hydrogen Case, Subordinated Debt and Concessional Finance</a:t>
            </a:r>
          </a:p>
          <a:p>
            <a:pPr lvl="1"/>
            <a:r>
              <a:rPr lang="en-US" dirty="0"/>
              <a:t>Background on Hydrogen</a:t>
            </a:r>
          </a:p>
          <a:p>
            <a:pPr lvl="1"/>
            <a:r>
              <a:rPr lang="en-US" dirty="0"/>
              <a:t>Contract for Difference</a:t>
            </a:r>
          </a:p>
          <a:p>
            <a:pPr lvl="1"/>
            <a:r>
              <a:rPr lang="en-US" dirty="0"/>
              <a:t>Use of Subordinated Debt and Other Incentives</a:t>
            </a:r>
          </a:p>
          <a:p>
            <a:pPr lvl="1"/>
            <a:r>
              <a:rPr lang="en-US" dirty="0"/>
              <a:t>Potential for Re-financing and Mini-Perm</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0DFC6DE-FFA3-2C8A-9054-57ABE85ABD56}"/>
              </a:ext>
            </a:extLst>
          </p:cNvPr>
          <p:cNvSpPr>
            <a:spLocks noGrp="1"/>
          </p:cNvSpPr>
          <p:nvPr>
            <p:ph type="sldNum" sz="quarter" idx="12"/>
          </p:nvPr>
        </p:nvSpPr>
        <p:spPr/>
        <p:txBody>
          <a:bodyPr/>
          <a:lstStyle/>
          <a:p>
            <a:fld id="{EB241CD2-1E45-42A3-B213-66A034DF9A3B}" type="slidenum">
              <a:rPr lang="en-GB" smtClean="0"/>
              <a:t>15</a:t>
            </a:fld>
            <a:endParaRPr lang="en-GB" dirty="0"/>
          </a:p>
        </p:txBody>
      </p:sp>
      <p:sp>
        <p:nvSpPr>
          <p:cNvPr id="5" name="TextBox 4">
            <a:extLst>
              <a:ext uri="{FF2B5EF4-FFF2-40B4-BE49-F238E27FC236}">
                <a16:creationId xmlns:a16="http://schemas.microsoft.com/office/drawing/2014/main" id="{71235E22-80B4-6FC3-2BEF-DCA3B15ABBAB}"/>
              </a:ext>
            </a:extLst>
          </p:cNvPr>
          <p:cNvSpPr txBox="1"/>
          <p:nvPr/>
        </p:nvSpPr>
        <p:spPr>
          <a:xfrm>
            <a:off x="6206987" y="1421296"/>
            <a:ext cx="2156791" cy="646331"/>
          </a:xfrm>
          <a:prstGeom prst="rect">
            <a:avLst/>
          </a:prstGeom>
          <a:noFill/>
        </p:spPr>
        <p:txBody>
          <a:bodyPr wrap="square" rtlCol="0">
            <a:spAutoFit/>
          </a:bodyPr>
          <a:lstStyle/>
          <a:p>
            <a:r>
              <a:rPr lang="en-US" dirty="0"/>
              <a:t>Different patterns of cash flow</a:t>
            </a:r>
          </a:p>
        </p:txBody>
      </p:sp>
    </p:spTree>
    <p:extLst>
      <p:ext uri="{BB962C8B-B14F-4D97-AF65-F5344CB8AC3E}">
        <p14:creationId xmlns:p14="http://schemas.microsoft.com/office/powerpoint/2010/main" val="9365211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9F612-E027-4BE3-974D-A95C033970D8}"/>
              </a:ext>
            </a:extLst>
          </p:cNvPr>
          <p:cNvSpPr>
            <a:spLocks noGrp="1"/>
          </p:cNvSpPr>
          <p:nvPr>
            <p:ph type="ctrTitle"/>
          </p:nvPr>
        </p:nvSpPr>
        <p:spPr/>
        <p:txBody>
          <a:bodyPr/>
          <a:lstStyle/>
          <a:p>
            <a:r>
              <a:rPr lang="en-US" dirty="0"/>
              <a:t>Operation of Fuel Cell – Reverse of Electrolysis</a:t>
            </a:r>
          </a:p>
        </p:txBody>
      </p:sp>
      <p:sp>
        <p:nvSpPr>
          <p:cNvPr id="4" name="Text Placeholder 3">
            <a:extLst>
              <a:ext uri="{FF2B5EF4-FFF2-40B4-BE49-F238E27FC236}">
                <a16:creationId xmlns:a16="http://schemas.microsoft.com/office/drawing/2014/main" id="{126471F4-9221-4258-92EA-A23EB2E7E6A1}"/>
              </a:ext>
            </a:extLst>
          </p:cNvPr>
          <p:cNvSpPr>
            <a:spLocks noGrp="1"/>
          </p:cNvSpPr>
          <p:nvPr>
            <p:ph type="body" sz="quarter" idx="13"/>
          </p:nvPr>
        </p:nvSpPr>
        <p:spPr/>
        <p:txBody>
          <a:bodyPr/>
          <a:lstStyle/>
          <a:p>
            <a:r>
              <a:rPr lang="en-US" dirty="0"/>
              <a:t>Hydrogen is input and produces electric current.  No Carbon Produced</a:t>
            </a:r>
          </a:p>
          <a:p>
            <a:endParaRPr lang="en-US" dirty="0"/>
          </a:p>
        </p:txBody>
      </p:sp>
      <p:pic>
        <p:nvPicPr>
          <p:cNvPr id="6" name="Picture 5">
            <a:extLst>
              <a:ext uri="{FF2B5EF4-FFF2-40B4-BE49-F238E27FC236}">
                <a16:creationId xmlns:a16="http://schemas.microsoft.com/office/drawing/2014/main" id="{A2E0B40D-1EC8-407D-97A3-7A062DB016D4}"/>
              </a:ext>
            </a:extLst>
          </p:cNvPr>
          <p:cNvPicPr>
            <a:picLocks noChangeAspect="1"/>
          </p:cNvPicPr>
          <p:nvPr/>
        </p:nvPicPr>
        <p:blipFill>
          <a:blip r:embed="rId2"/>
          <a:stretch>
            <a:fillRect/>
          </a:stretch>
        </p:blipFill>
        <p:spPr>
          <a:xfrm>
            <a:off x="606632" y="2691871"/>
            <a:ext cx="3807107" cy="1474259"/>
          </a:xfrm>
          <a:prstGeom prst="rect">
            <a:avLst/>
          </a:prstGeom>
        </p:spPr>
      </p:pic>
      <p:sp>
        <p:nvSpPr>
          <p:cNvPr id="5" name="TextBox 4">
            <a:extLst>
              <a:ext uri="{FF2B5EF4-FFF2-40B4-BE49-F238E27FC236}">
                <a16:creationId xmlns:a16="http://schemas.microsoft.com/office/drawing/2014/main" id="{18BBFB12-3B7C-4106-8CF1-37FDF012F460}"/>
              </a:ext>
            </a:extLst>
          </p:cNvPr>
          <p:cNvSpPr txBox="1"/>
          <p:nvPr/>
        </p:nvSpPr>
        <p:spPr>
          <a:xfrm>
            <a:off x="865574" y="4451005"/>
            <a:ext cx="3289224" cy="715965"/>
          </a:xfrm>
          <a:prstGeom prst="rect">
            <a:avLst/>
          </a:prstGeom>
          <a:noFill/>
        </p:spPr>
        <p:txBody>
          <a:bodyPr wrap="square" rtlCol="0">
            <a:spAutoFit/>
          </a:bodyPr>
          <a:lstStyle/>
          <a:p>
            <a:r>
              <a:rPr lang="en-US" sz="1351" dirty="0"/>
              <a:t>Same as issue with the life of the stack – like the life of a battery that depends on the number of cycles</a:t>
            </a:r>
          </a:p>
        </p:txBody>
      </p:sp>
      <p:pic>
        <p:nvPicPr>
          <p:cNvPr id="2" name="Picture 1">
            <a:extLst>
              <a:ext uri="{FF2B5EF4-FFF2-40B4-BE49-F238E27FC236}">
                <a16:creationId xmlns:a16="http://schemas.microsoft.com/office/drawing/2014/main" id="{62DE53CC-2D12-6E7F-1601-6B5C118CF3FA}"/>
              </a:ext>
            </a:extLst>
          </p:cNvPr>
          <p:cNvPicPr>
            <a:picLocks noChangeAspect="1"/>
          </p:cNvPicPr>
          <p:nvPr/>
        </p:nvPicPr>
        <p:blipFill>
          <a:blip r:embed="rId3"/>
          <a:stretch>
            <a:fillRect/>
          </a:stretch>
        </p:blipFill>
        <p:spPr>
          <a:xfrm>
            <a:off x="4870069" y="2691870"/>
            <a:ext cx="3561226" cy="2593450"/>
          </a:xfrm>
          <a:prstGeom prst="rect">
            <a:avLst/>
          </a:prstGeom>
        </p:spPr>
      </p:pic>
    </p:spTree>
    <p:extLst>
      <p:ext uri="{BB962C8B-B14F-4D97-AF65-F5344CB8AC3E}">
        <p14:creationId xmlns:p14="http://schemas.microsoft.com/office/powerpoint/2010/main" val="33958923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CB264-3AD5-D9D6-FF97-96C7F6097C8E}"/>
              </a:ext>
            </a:extLst>
          </p:cNvPr>
          <p:cNvSpPr>
            <a:spLocks noGrp="1"/>
          </p:cNvSpPr>
          <p:nvPr>
            <p:ph type="ctrTitle"/>
          </p:nvPr>
        </p:nvSpPr>
        <p:spPr/>
        <p:txBody>
          <a:bodyPr>
            <a:normAutofit/>
          </a:bodyPr>
          <a:lstStyle/>
          <a:p>
            <a:r>
              <a:rPr lang="en-US" dirty="0"/>
              <a:t>Part 1b: Overview of Green and Blue Hydrogen – Cost Structure and Efficiency</a:t>
            </a:r>
          </a:p>
        </p:txBody>
      </p:sp>
    </p:spTree>
    <p:extLst>
      <p:ext uri="{BB962C8B-B14F-4D97-AF65-F5344CB8AC3E}">
        <p14:creationId xmlns:p14="http://schemas.microsoft.com/office/powerpoint/2010/main" val="36905544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2FA7AB-9BF4-D807-A484-ABB927B53D4B}"/>
              </a:ext>
            </a:extLst>
          </p:cNvPr>
          <p:cNvSpPr>
            <a:spLocks noGrp="1"/>
          </p:cNvSpPr>
          <p:nvPr>
            <p:ph type="ctrTitle"/>
          </p:nvPr>
        </p:nvSpPr>
        <p:spPr/>
        <p:txBody>
          <a:bodyPr/>
          <a:lstStyle/>
          <a:p>
            <a:pPr algn="ctr"/>
            <a:r>
              <a:rPr lang="en-US" dirty="0"/>
              <a:t>Important to Understand Basic Energy Conversions – kWh/kg = 33.33 as Hydrogen Output</a:t>
            </a:r>
          </a:p>
        </p:txBody>
      </p:sp>
      <p:pic>
        <p:nvPicPr>
          <p:cNvPr id="18" name="Picture 17">
            <a:extLst>
              <a:ext uri="{FF2B5EF4-FFF2-40B4-BE49-F238E27FC236}">
                <a16:creationId xmlns:a16="http://schemas.microsoft.com/office/drawing/2014/main" id="{461BBBFC-96A8-CCE6-FD29-C29BA6183C08}"/>
              </a:ext>
            </a:extLst>
          </p:cNvPr>
          <p:cNvPicPr>
            <a:picLocks noChangeAspect="1"/>
          </p:cNvPicPr>
          <p:nvPr/>
        </p:nvPicPr>
        <p:blipFill>
          <a:blip r:embed="rId2"/>
          <a:stretch>
            <a:fillRect/>
          </a:stretch>
        </p:blipFill>
        <p:spPr>
          <a:xfrm>
            <a:off x="2443578" y="4106455"/>
            <a:ext cx="3535358" cy="1704608"/>
          </a:xfrm>
          <a:prstGeom prst="rect">
            <a:avLst/>
          </a:prstGeom>
        </p:spPr>
      </p:pic>
      <p:pic>
        <p:nvPicPr>
          <p:cNvPr id="6" name="Picture 5">
            <a:extLst>
              <a:ext uri="{FF2B5EF4-FFF2-40B4-BE49-F238E27FC236}">
                <a16:creationId xmlns:a16="http://schemas.microsoft.com/office/drawing/2014/main" id="{57BAEFB9-6F8B-9ADA-836A-9E328C1F5D46}"/>
              </a:ext>
            </a:extLst>
          </p:cNvPr>
          <p:cNvPicPr>
            <a:picLocks noChangeAspect="1"/>
          </p:cNvPicPr>
          <p:nvPr/>
        </p:nvPicPr>
        <p:blipFill>
          <a:blip r:embed="rId3"/>
          <a:stretch>
            <a:fillRect/>
          </a:stretch>
        </p:blipFill>
        <p:spPr>
          <a:xfrm>
            <a:off x="1064939" y="2428297"/>
            <a:ext cx="6519014" cy="1391876"/>
          </a:xfrm>
          <a:prstGeom prst="rect">
            <a:avLst/>
          </a:prstGeom>
        </p:spPr>
      </p:pic>
    </p:spTree>
    <p:extLst>
      <p:ext uri="{BB962C8B-B14F-4D97-AF65-F5344CB8AC3E}">
        <p14:creationId xmlns:p14="http://schemas.microsoft.com/office/powerpoint/2010/main" val="16829519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0B2E-AA0A-B392-85FC-3390DE01AE1A}"/>
              </a:ext>
            </a:extLst>
          </p:cNvPr>
          <p:cNvSpPr>
            <a:spLocks noGrp="1"/>
          </p:cNvSpPr>
          <p:nvPr>
            <p:ph type="ctrTitle"/>
          </p:nvPr>
        </p:nvSpPr>
        <p:spPr/>
        <p:txBody>
          <a:bodyPr/>
          <a:lstStyle/>
          <a:p>
            <a:r>
              <a:rPr lang="en-US" dirty="0"/>
              <a:t>IEA, Benchmarks and Economics</a:t>
            </a:r>
          </a:p>
        </p:txBody>
      </p:sp>
      <p:sp>
        <p:nvSpPr>
          <p:cNvPr id="3" name="Text Placeholder 2">
            <a:extLst>
              <a:ext uri="{FF2B5EF4-FFF2-40B4-BE49-F238E27FC236}">
                <a16:creationId xmlns:a16="http://schemas.microsoft.com/office/drawing/2014/main" id="{51A9D232-959A-697D-F43D-752FE21C94D3}"/>
              </a:ext>
            </a:extLst>
          </p:cNvPr>
          <p:cNvSpPr>
            <a:spLocks noGrp="1"/>
          </p:cNvSpPr>
          <p:nvPr>
            <p:ph type="body" sz="quarter" idx="13"/>
          </p:nvPr>
        </p:nvSpPr>
        <p:spPr>
          <a:xfrm>
            <a:off x="242615" y="2057409"/>
            <a:ext cx="2766916" cy="3270250"/>
          </a:xfrm>
        </p:spPr>
        <p:txBody>
          <a:bodyPr>
            <a:normAutofit fontScale="85000" lnSpcReduction="20000"/>
          </a:bodyPr>
          <a:lstStyle/>
          <a:p>
            <a:pPr algn="l"/>
            <a:r>
              <a:rPr lang="en-US" dirty="0"/>
              <a:t>Convert kWe to kWh2 using 33.33 kWh/kg energy conversion</a:t>
            </a:r>
          </a:p>
          <a:p>
            <a:pPr algn="l"/>
            <a:r>
              <a:rPr lang="en-US" dirty="0"/>
              <a:t>Electrolyzer based on kWe using efficiency reduction</a:t>
            </a:r>
          </a:p>
          <a:p>
            <a:pPr algn="l"/>
            <a:r>
              <a:rPr lang="en-US" dirty="0"/>
              <a:t>Blue and grey hydrogen based on kWh2</a:t>
            </a:r>
          </a:p>
          <a:p>
            <a:pPr algn="l"/>
            <a:r>
              <a:rPr lang="en-US" dirty="0"/>
              <a:t>Largest uncertainty on cost is from Electrolyzer</a:t>
            </a:r>
          </a:p>
        </p:txBody>
      </p:sp>
      <p:pic>
        <p:nvPicPr>
          <p:cNvPr id="4" name="Picture 3">
            <a:extLst>
              <a:ext uri="{FF2B5EF4-FFF2-40B4-BE49-F238E27FC236}">
                <a16:creationId xmlns:a16="http://schemas.microsoft.com/office/drawing/2014/main" id="{A7683621-5AE3-CCED-7587-8A56DC9A7C93}"/>
              </a:ext>
            </a:extLst>
          </p:cNvPr>
          <p:cNvPicPr>
            <a:picLocks noChangeAspect="1"/>
          </p:cNvPicPr>
          <p:nvPr/>
        </p:nvPicPr>
        <p:blipFill>
          <a:blip r:embed="rId2"/>
          <a:stretch>
            <a:fillRect/>
          </a:stretch>
        </p:blipFill>
        <p:spPr>
          <a:xfrm>
            <a:off x="3009530" y="1731512"/>
            <a:ext cx="6030938" cy="3491595"/>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3F85FDA-C533-73F0-8D0E-75EDAC50956D}"/>
                  </a:ext>
                </a:extLst>
              </p14:cNvPr>
              <p14:cNvContentPartPr/>
              <p14:nvPr/>
            </p14:nvContentPartPr>
            <p14:xfrm>
              <a:off x="7282430" y="2714515"/>
              <a:ext cx="794340" cy="574020"/>
            </p14:xfrm>
          </p:contentPart>
        </mc:Choice>
        <mc:Fallback xmlns="">
          <p:pic>
            <p:nvPicPr>
              <p:cNvPr id="5" name="Ink 4">
                <a:extLst>
                  <a:ext uri="{FF2B5EF4-FFF2-40B4-BE49-F238E27FC236}">
                    <a16:creationId xmlns:a16="http://schemas.microsoft.com/office/drawing/2014/main" id="{73F85FDA-C533-73F0-8D0E-75EDAC50956D}"/>
                  </a:ext>
                </a:extLst>
              </p:cNvPr>
              <p:cNvPicPr/>
              <p:nvPr/>
            </p:nvPicPr>
            <p:blipFill>
              <a:blip r:embed="rId4"/>
              <a:stretch>
                <a:fillRect/>
              </a:stretch>
            </p:blipFill>
            <p:spPr>
              <a:xfrm>
                <a:off x="7276311" y="2708397"/>
                <a:ext cx="806577" cy="586256"/>
              </a:xfrm>
              <a:prstGeom prst="rect">
                <a:avLst/>
              </a:prstGeom>
            </p:spPr>
          </p:pic>
        </mc:Fallback>
      </mc:AlternateContent>
    </p:spTree>
    <p:extLst>
      <p:ext uri="{BB962C8B-B14F-4D97-AF65-F5344CB8AC3E}">
        <p14:creationId xmlns:p14="http://schemas.microsoft.com/office/powerpoint/2010/main" val="1242632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79597D-5523-9876-C470-DDA89B0D70F8}"/>
              </a:ext>
            </a:extLst>
          </p:cNvPr>
          <p:cNvSpPr>
            <a:spLocks noGrp="1"/>
          </p:cNvSpPr>
          <p:nvPr>
            <p:ph type="ctrTitle"/>
          </p:nvPr>
        </p:nvSpPr>
        <p:spPr/>
        <p:txBody>
          <a:bodyPr/>
          <a:lstStyle/>
          <a:p>
            <a:r>
              <a:rPr lang="en-US" dirty="0"/>
              <a:t>Some Basics of Efficiency Conversions </a:t>
            </a:r>
            <a:br>
              <a:rPr lang="en-US" dirty="0"/>
            </a:br>
            <a:r>
              <a:rPr lang="en-US" sz="2400" dirty="0"/>
              <a:t>Multiply kWh/kg by USD/kWh or MMBTU/kg by USD/MMBTU</a:t>
            </a:r>
          </a:p>
        </p:txBody>
      </p:sp>
      <p:sp>
        <p:nvSpPr>
          <p:cNvPr id="4" name="Text Placeholder 3">
            <a:extLst>
              <a:ext uri="{FF2B5EF4-FFF2-40B4-BE49-F238E27FC236}">
                <a16:creationId xmlns:a16="http://schemas.microsoft.com/office/drawing/2014/main" id="{82876AEF-848C-02C9-4411-C8BB4BBAC17A}"/>
              </a:ext>
            </a:extLst>
          </p:cNvPr>
          <p:cNvSpPr>
            <a:spLocks noGrp="1"/>
          </p:cNvSpPr>
          <p:nvPr>
            <p:ph type="body" sz="quarter" idx="13"/>
          </p:nvPr>
        </p:nvSpPr>
        <p:spPr>
          <a:xfrm>
            <a:off x="179194" y="2183931"/>
            <a:ext cx="8649509" cy="3270250"/>
          </a:xfrm>
        </p:spPr>
        <p:txBody>
          <a:bodyPr>
            <a:normAutofit fontScale="47500" lnSpcReduction="20000"/>
          </a:bodyPr>
          <a:lstStyle/>
          <a:p>
            <a:r>
              <a:rPr lang="en-US" dirty="0"/>
              <a:t>Energy Content of H2 in kWh 33.33 kWh/kg</a:t>
            </a:r>
          </a:p>
          <a:p>
            <a:r>
              <a:rPr lang="en-US" dirty="0"/>
              <a:t>Conversion from kwh to BTU 3,412 BTU/kWh</a:t>
            </a:r>
          </a:p>
          <a:p>
            <a:r>
              <a:rPr lang="en-US" dirty="0"/>
              <a:t>Energy Content of H2  in BTU 113,721 BTU/kg</a:t>
            </a:r>
          </a:p>
          <a:p>
            <a:endParaRPr lang="en-US" dirty="0"/>
          </a:p>
          <a:p>
            <a:r>
              <a:rPr lang="en-US" dirty="0"/>
              <a:t>IEA Data</a:t>
            </a:r>
          </a:p>
          <a:p>
            <a:pPr lvl="1"/>
            <a:r>
              <a:rPr lang="en-US" dirty="0"/>
              <a:t>Electrolyzer Efficiency – 64%</a:t>
            </a:r>
          </a:p>
          <a:p>
            <a:pPr lvl="1"/>
            <a:r>
              <a:rPr lang="en-US" dirty="0"/>
              <a:t>SMR Grey Efficiency per IEA – 76%</a:t>
            </a:r>
          </a:p>
          <a:p>
            <a:pPr lvl="1"/>
            <a:r>
              <a:rPr lang="en-US" dirty="0"/>
              <a:t>SMR Blue Efficiency per IEA – 69%</a:t>
            </a:r>
          </a:p>
          <a:p>
            <a:pPr lvl="1"/>
            <a:endParaRPr lang="en-US" dirty="0"/>
          </a:p>
          <a:p>
            <a:r>
              <a:rPr lang="en-US" dirty="0"/>
              <a:t>Need Ratios to Output – kWh/kg or MMBTU/kg</a:t>
            </a:r>
          </a:p>
          <a:p>
            <a:r>
              <a:rPr lang="en-US" dirty="0"/>
              <a:t>Need these because fuel is USD/kWh or USD/MMBTU</a:t>
            </a:r>
          </a:p>
          <a:p>
            <a:endParaRPr lang="en-US" dirty="0"/>
          </a:p>
          <a:p>
            <a:r>
              <a:rPr lang="en-US" dirty="0">
                <a:highlight>
                  <a:srgbClr val="FFFF00"/>
                </a:highlight>
              </a:rPr>
              <a:t>Electrolyzer </a:t>
            </a:r>
            <a:r>
              <a:rPr lang="en-US" dirty="0">
                <a:highlight>
                  <a:srgbClr val="FFFF00"/>
                </a:highlight>
                <a:sym typeface="Wingdings" panose="05000000000000000000" pitchFamily="2" charset="2"/>
              </a:rPr>
              <a:t> </a:t>
            </a:r>
            <a:r>
              <a:rPr lang="en-US" dirty="0">
                <a:highlight>
                  <a:srgbClr val="FFFF00"/>
                </a:highlight>
              </a:rPr>
              <a:t>33.33/.64 = 52.07 kWh/kg</a:t>
            </a:r>
          </a:p>
          <a:p>
            <a:r>
              <a:rPr lang="en-US" dirty="0">
                <a:highlight>
                  <a:srgbClr val="FFFF00"/>
                </a:highlight>
              </a:rPr>
              <a:t>SMR Grey </a:t>
            </a:r>
            <a:r>
              <a:rPr lang="en-US" dirty="0">
                <a:highlight>
                  <a:srgbClr val="FFFF00"/>
                </a:highlight>
                <a:sym typeface="Wingdings" panose="05000000000000000000" pitchFamily="2" charset="2"/>
              </a:rPr>
              <a:t> .113721/.76 = .1496 MMBTU/kg</a:t>
            </a:r>
          </a:p>
          <a:p>
            <a:r>
              <a:rPr lang="en-US" dirty="0">
                <a:highlight>
                  <a:srgbClr val="FFFF00"/>
                </a:highlight>
                <a:sym typeface="Wingdings" panose="05000000000000000000" pitchFamily="2" charset="2"/>
              </a:rPr>
              <a:t>SMR Blue  .113721/.69 = .1648 MMBTU/kg</a:t>
            </a:r>
            <a:endParaRPr lang="en-US" dirty="0">
              <a:highlight>
                <a:srgbClr val="FFFF00"/>
              </a:highlight>
            </a:endParaRPr>
          </a:p>
        </p:txBody>
      </p:sp>
      <p:pic>
        <p:nvPicPr>
          <p:cNvPr id="5" name="Picture 4">
            <a:extLst>
              <a:ext uri="{FF2B5EF4-FFF2-40B4-BE49-F238E27FC236}">
                <a16:creationId xmlns:a16="http://schemas.microsoft.com/office/drawing/2014/main" id="{0D1D2946-0377-E7DB-FDE6-AB6B8429541A}"/>
              </a:ext>
            </a:extLst>
          </p:cNvPr>
          <p:cNvPicPr>
            <a:picLocks noChangeAspect="1"/>
          </p:cNvPicPr>
          <p:nvPr/>
        </p:nvPicPr>
        <p:blipFill>
          <a:blip r:embed="rId2"/>
          <a:stretch>
            <a:fillRect/>
          </a:stretch>
        </p:blipFill>
        <p:spPr>
          <a:xfrm>
            <a:off x="4068538" y="2315407"/>
            <a:ext cx="4707557" cy="2436920"/>
          </a:xfrm>
          <a:prstGeom prst="rect">
            <a:avLst/>
          </a:prstGeom>
        </p:spPr>
      </p:pic>
    </p:spTree>
    <p:extLst>
      <p:ext uri="{BB962C8B-B14F-4D97-AF65-F5344CB8AC3E}">
        <p14:creationId xmlns:p14="http://schemas.microsoft.com/office/powerpoint/2010/main" val="1766410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906736-CB85-4ECC-BC88-BDBC33F3E445}"/>
              </a:ext>
            </a:extLst>
          </p:cNvPr>
          <p:cNvSpPr>
            <a:spLocks noGrp="1"/>
          </p:cNvSpPr>
          <p:nvPr>
            <p:ph type="ctrTitle"/>
          </p:nvPr>
        </p:nvSpPr>
        <p:spPr/>
        <p:txBody>
          <a:bodyPr/>
          <a:lstStyle/>
          <a:p>
            <a:r>
              <a:rPr lang="en-US" dirty="0"/>
              <a:t>Estimate of Capital Expenditures – No Economies of Scale</a:t>
            </a:r>
          </a:p>
        </p:txBody>
      </p:sp>
      <p:sp>
        <p:nvSpPr>
          <p:cNvPr id="4" name="Text Placeholder 3">
            <a:extLst>
              <a:ext uri="{FF2B5EF4-FFF2-40B4-BE49-F238E27FC236}">
                <a16:creationId xmlns:a16="http://schemas.microsoft.com/office/drawing/2014/main" id="{87FAE051-23E5-411E-808A-155B8F147F0B}"/>
              </a:ext>
            </a:extLst>
          </p:cNvPr>
          <p:cNvSpPr>
            <a:spLocks noGrp="1"/>
          </p:cNvSpPr>
          <p:nvPr>
            <p:ph type="body" sz="quarter" idx="13"/>
          </p:nvPr>
        </p:nvSpPr>
        <p:spPr/>
        <p:txBody>
          <a:bodyPr/>
          <a:lstStyle/>
          <a:p>
            <a:endParaRPr lang="en-US" dirty="0"/>
          </a:p>
          <a:p>
            <a:endParaRPr lang="en-US" dirty="0"/>
          </a:p>
        </p:txBody>
      </p:sp>
      <p:pic>
        <p:nvPicPr>
          <p:cNvPr id="6" name="Picture 5">
            <a:extLst>
              <a:ext uri="{FF2B5EF4-FFF2-40B4-BE49-F238E27FC236}">
                <a16:creationId xmlns:a16="http://schemas.microsoft.com/office/drawing/2014/main" id="{526FD0E8-33B2-42ED-A761-B77F34F762DA}"/>
              </a:ext>
            </a:extLst>
          </p:cNvPr>
          <p:cNvPicPr>
            <a:picLocks noChangeAspect="1"/>
          </p:cNvPicPr>
          <p:nvPr/>
        </p:nvPicPr>
        <p:blipFill>
          <a:blip r:embed="rId3"/>
          <a:stretch>
            <a:fillRect/>
          </a:stretch>
        </p:blipFill>
        <p:spPr>
          <a:xfrm>
            <a:off x="1918149" y="2057409"/>
            <a:ext cx="6478203" cy="3422231"/>
          </a:xfrm>
          <a:prstGeom prst="rect">
            <a:avLst/>
          </a:prstGeom>
        </p:spPr>
      </p:pic>
      <p:sp>
        <p:nvSpPr>
          <p:cNvPr id="5" name="TextBox 4">
            <a:extLst>
              <a:ext uri="{FF2B5EF4-FFF2-40B4-BE49-F238E27FC236}">
                <a16:creationId xmlns:a16="http://schemas.microsoft.com/office/drawing/2014/main" id="{F35B500E-BB44-1F00-5989-63271A0B0DDC}"/>
              </a:ext>
            </a:extLst>
          </p:cNvPr>
          <p:cNvSpPr txBox="1"/>
          <p:nvPr/>
        </p:nvSpPr>
        <p:spPr>
          <a:xfrm>
            <a:off x="251877" y="2473280"/>
            <a:ext cx="1340428" cy="2794739"/>
          </a:xfrm>
          <a:prstGeom prst="rect">
            <a:avLst/>
          </a:prstGeom>
          <a:solidFill>
            <a:srgbClr val="FFFF00"/>
          </a:solidFill>
        </p:spPr>
        <p:txBody>
          <a:bodyPr wrap="square" rtlCol="0">
            <a:spAutoFit/>
          </a:bodyPr>
          <a:lstStyle/>
          <a:p>
            <a:r>
              <a:rPr lang="en-US" sz="1351" dirty="0"/>
              <a:t>SOEC is Solid Oxide</a:t>
            </a:r>
          </a:p>
          <a:p>
            <a:endParaRPr lang="en-US" sz="1351" dirty="0"/>
          </a:p>
          <a:p>
            <a:r>
              <a:rPr lang="en-US" sz="1351" dirty="0"/>
              <a:t>Note the cost of USD 650/kW with a very wide range in the efficiency</a:t>
            </a:r>
          </a:p>
          <a:p>
            <a:endParaRPr lang="en-US" sz="1351" dirty="0"/>
          </a:p>
          <a:p>
            <a:r>
              <a:rPr lang="en-US" sz="1351" dirty="0"/>
              <a:t>Note also that ALK dominates in terms of cost and efficiency</a:t>
            </a:r>
          </a:p>
        </p:txBody>
      </p:sp>
    </p:spTree>
    <p:extLst>
      <p:ext uri="{BB962C8B-B14F-4D97-AF65-F5344CB8AC3E}">
        <p14:creationId xmlns:p14="http://schemas.microsoft.com/office/powerpoint/2010/main" val="31602239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A10B-A261-F500-2865-17E1AE348F4A}"/>
              </a:ext>
            </a:extLst>
          </p:cNvPr>
          <p:cNvSpPr>
            <a:spLocks noGrp="1"/>
          </p:cNvSpPr>
          <p:nvPr>
            <p:ph type="title"/>
          </p:nvPr>
        </p:nvSpPr>
        <p:spPr/>
        <p:txBody>
          <a:bodyPr/>
          <a:lstStyle/>
          <a:p>
            <a:r>
              <a:rPr lang="en-US" dirty="0"/>
              <a:t>Electrolyzer Cost</a:t>
            </a:r>
          </a:p>
        </p:txBody>
      </p:sp>
      <p:sp>
        <p:nvSpPr>
          <p:cNvPr id="3" name="Content Placeholder 2">
            <a:extLst>
              <a:ext uri="{FF2B5EF4-FFF2-40B4-BE49-F238E27FC236}">
                <a16:creationId xmlns:a16="http://schemas.microsoft.com/office/drawing/2014/main" id="{EFBF9A25-13C6-88E9-5230-6FB594EA1CFC}"/>
              </a:ext>
            </a:extLst>
          </p:cNvPr>
          <p:cNvSpPr>
            <a:spLocks noGrp="1"/>
          </p:cNvSpPr>
          <p:nvPr>
            <p:ph idx="1"/>
          </p:nvPr>
        </p:nvSpPr>
        <p:spPr/>
        <p:txBody>
          <a:bodyPr/>
          <a:lstStyle/>
          <a:p>
            <a:r>
              <a:rPr lang="en-US" dirty="0"/>
              <a:t>Example of Electrolyzer Proposal</a:t>
            </a:r>
          </a:p>
          <a:p>
            <a:endParaRPr lang="en-US" dirty="0"/>
          </a:p>
        </p:txBody>
      </p:sp>
      <p:pic>
        <p:nvPicPr>
          <p:cNvPr id="5" name="Picture 4">
            <a:extLst>
              <a:ext uri="{FF2B5EF4-FFF2-40B4-BE49-F238E27FC236}">
                <a16:creationId xmlns:a16="http://schemas.microsoft.com/office/drawing/2014/main" id="{3CF93876-F39C-00A9-363C-35FEA826065F}"/>
              </a:ext>
            </a:extLst>
          </p:cNvPr>
          <p:cNvPicPr>
            <a:picLocks noChangeAspect="1"/>
          </p:cNvPicPr>
          <p:nvPr/>
        </p:nvPicPr>
        <p:blipFill>
          <a:blip r:embed="rId2"/>
          <a:stretch>
            <a:fillRect/>
          </a:stretch>
        </p:blipFill>
        <p:spPr>
          <a:xfrm>
            <a:off x="4417704" y="1165546"/>
            <a:ext cx="4607618" cy="4825730"/>
          </a:xfrm>
          <a:prstGeom prst="rect">
            <a:avLst/>
          </a:prstGeom>
        </p:spPr>
      </p:pic>
      <p:pic>
        <p:nvPicPr>
          <p:cNvPr id="7" name="Picture 6">
            <a:extLst>
              <a:ext uri="{FF2B5EF4-FFF2-40B4-BE49-F238E27FC236}">
                <a16:creationId xmlns:a16="http://schemas.microsoft.com/office/drawing/2014/main" id="{9998DB1A-08ED-F66B-C158-6F5267EEA493}"/>
              </a:ext>
            </a:extLst>
          </p:cNvPr>
          <p:cNvPicPr>
            <a:picLocks noChangeAspect="1"/>
          </p:cNvPicPr>
          <p:nvPr/>
        </p:nvPicPr>
        <p:blipFill>
          <a:blip r:embed="rId3"/>
          <a:stretch>
            <a:fillRect/>
          </a:stretch>
        </p:blipFill>
        <p:spPr>
          <a:xfrm>
            <a:off x="327687" y="2192522"/>
            <a:ext cx="3686192" cy="3202008"/>
          </a:xfrm>
          <a:prstGeom prst="rect">
            <a:avLst/>
          </a:prstGeom>
        </p:spPr>
      </p:pic>
      <p:sp>
        <p:nvSpPr>
          <p:cNvPr id="8" name="TextBox 7">
            <a:extLst>
              <a:ext uri="{FF2B5EF4-FFF2-40B4-BE49-F238E27FC236}">
                <a16:creationId xmlns:a16="http://schemas.microsoft.com/office/drawing/2014/main" id="{B431194E-CEAC-7718-9392-487246E3A9BE}"/>
              </a:ext>
            </a:extLst>
          </p:cNvPr>
          <p:cNvSpPr txBox="1"/>
          <p:nvPr/>
        </p:nvSpPr>
        <p:spPr>
          <a:xfrm>
            <a:off x="3175233" y="1250416"/>
            <a:ext cx="2793534" cy="553998"/>
          </a:xfrm>
          <a:prstGeom prst="rect">
            <a:avLst/>
          </a:prstGeom>
          <a:solidFill>
            <a:srgbClr val="FFFF00"/>
          </a:solidFill>
        </p:spPr>
        <p:txBody>
          <a:bodyPr wrap="square" rtlCol="0">
            <a:spAutoFit/>
          </a:bodyPr>
          <a:lstStyle/>
          <a:p>
            <a:r>
              <a:rPr lang="en-US" sz="1500" dirty="0"/>
              <a:t>$47,840,000/200,000 = 239.2/kW</a:t>
            </a:r>
          </a:p>
        </p:txBody>
      </p:sp>
    </p:spTree>
    <p:extLst>
      <p:ext uri="{BB962C8B-B14F-4D97-AF65-F5344CB8AC3E}">
        <p14:creationId xmlns:p14="http://schemas.microsoft.com/office/powerpoint/2010/main" val="35778273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CF0E-33F0-2411-EE21-CC7AAFCF1546}"/>
              </a:ext>
            </a:extLst>
          </p:cNvPr>
          <p:cNvSpPr>
            <a:spLocks noGrp="1"/>
          </p:cNvSpPr>
          <p:nvPr>
            <p:ph type="title"/>
          </p:nvPr>
        </p:nvSpPr>
        <p:spPr/>
        <p:txBody>
          <a:bodyPr/>
          <a:lstStyle/>
          <a:p>
            <a:r>
              <a:rPr lang="en-US" dirty="0"/>
              <a:t>Egypt Proposal - Continued</a:t>
            </a:r>
          </a:p>
        </p:txBody>
      </p:sp>
      <p:sp>
        <p:nvSpPr>
          <p:cNvPr id="3" name="Content Placeholder 2">
            <a:extLst>
              <a:ext uri="{FF2B5EF4-FFF2-40B4-BE49-F238E27FC236}">
                <a16:creationId xmlns:a16="http://schemas.microsoft.com/office/drawing/2014/main" id="{9F28186B-2DAB-DFDF-FA75-34064750B010}"/>
              </a:ext>
            </a:extLst>
          </p:cNvPr>
          <p:cNvSpPr>
            <a:spLocks noGrp="1"/>
          </p:cNvSpPr>
          <p:nvPr>
            <p:ph idx="1"/>
          </p:nvPr>
        </p:nvSpPr>
        <p:spPr/>
        <p:txBody>
          <a:bodyPr/>
          <a:lstStyle/>
          <a:p>
            <a:r>
              <a:rPr lang="en-US" dirty="0"/>
              <a:t>Efficiency</a:t>
            </a:r>
          </a:p>
          <a:p>
            <a:endParaRPr lang="en-US" dirty="0"/>
          </a:p>
        </p:txBody>
      </p:sp>
      <p:pic>
        <p:nvPicPr>
          <p:cNvPr id="5" name="Picture 4">
            <a:extLst>
              <a:ext uri="{FF2B5EF4-FFF2-40B4-BE49-F238E27FC236}">
                <a16:creationId xmlns:a16="http://schemas.microsoft.com/office/drawing/2014/main" id="{DF693FEE-B6FB-05D3-E8EE-20498657F180}"/>
              </a:ext>
            </a:extLst>
          </p:cNvPr>
          <p:cNvPicPr>
            <a:picLocks noChangeAspect="1"/>
          </p:cNvPicPr>
          <p:nvPr/>
        </p:nvPicPr>
        <p:blipFill>
          <a:blip r:embed="rId2"/>
          <a:stretch>
            <a:fillRect/>
          </a:stretch>
        </p:blipFill>
        <p:spPr>
          <a:xfrm>
            <a:off x="690982" y="2165933"/>
            <a:ext cx="4535009" cy="1652039"/>
          </a:xfrm>
          <a:prstGeom prst="rect">
            <a:avLst/>
          </a:prstGeom>
        </p:spPr>
      </p:pic>
      <p:pic>
        <p:nvPicPr>
          <p:cNvPr id="7" name="Picture 6">
            <a:extLst>
              <a:ext uri="{FF2B5EF4-FFF2-40B4-BE49-F238E27FC236}">
                <a16:creationId xmlns:a16="http://schemas.microsoft.com/office/drawing/2014/main" id="{A8D039FF-E3E3-E3A4-5CF9-FAD0B322D8F7}"/>
              </a:ext>
            </a:extLst>
          </p:cNvPr>
          <p:cNvPicPr>
            <a:picLocks noChangeAspect="1"/>
          </p:cNvPicPr>
          <p:nvPr/>
        </p:nvPicPr>
        <p:blipFill>
          <a:blip r:embed="rId3"/>
          <a:stretch>
            <a:fillRect/>
          </a:stretch>
        </p:blipFill>
        <p:spPr>
          <a:xfrm>
            <a:off x="1122700" y="4291780"/>
            <a:ext cx="3840813" cy="640136"/>
          </a:xfrm>
          <a:prstGeom prst="rect">
            <a:avLst/>
          </a:prstGeom>
        </p:spPr>
      </p:pic>
      <p:sp>
        <p:nvSpPr>
          <p:cNvPr id="8" name="TextBox 7">
            <a:extLst>
              <a:ext uri="{FF2B5EF4-FFF2-40B4-BE49-F238E27FC236}">
                <a16:creationId xmlns:a16="http://schemas.microsoft.com/office/drawing/2014/main" id="{65A4765F-DF2F-3EAB-CCF6-9C64B1D78A81}"/>
              </a:ext>
            </a:extLst>
          </p:cNvPr>
          <p:cNvSpPr txBox="1"/>
          <p:nvPr/>
        </p:nvSpPr>
        <p:spPr>
          <a:xfrm>
            <a:off x="5914239" y="2329518"/>
            <a:ext cx="2239861" cy="1546577"/>
          </a:xfrm>
          <a:prstGeom prst="rect">
            <a:avLst/>
          </a:prstGeom>
          <a:noFill/>
        </p:spPr>
        <p:txBody>
          <a:bodyPr wrap="square" rtlCol="0">
            <a:spAutoFit/>
          </a:bodyPr>
          <a:lstStyle/>
          <a:p>
            <a:endParaRPr lang="en-US" sz="1350" dirty="0"/>
          </a:p>
          <a:p>
            <a:r>
              <a:rPr lang="en-US" sz="1350" dirty="0"/>
              <a:t>40,000 m3</a:t>
            </a:r>
          </a:p>
          <a:p>
            <a:r>
              <a:rPr lang="en-US" sz="1350" dirty="0"/>
              <a:t>.08988 kg/m3</a:t>
            </a:r>
          </a:p>
          <a:p>
            <a:endParaRPr lang="en-US" sz="1350" dirty="0"/>
          </a:p>
          <a:p>
            <a:r>
              <a:rPr lang="en-US" sz="1350" dirty="0"/>
              <a:t>3595 kg</a:t>
            </a:r>
          </a:p>
          <a:p>
            <a:endParaRPr lang="en-US" sz="1350" dirty="0"/>
          </a:p>
          <a:p>
            <a:r>
              <a:rPr lang="en-US" sz="1350" dirty="0"/>
              <a:t>200,000/3595=55.63 kWh/kg</a:t>
            </a:r>
          </a:p>
        </p:txBody>
      </p:sp>
    </p:spTree>
    <p:extLst>
      <p:ext uri="{BB962C8B-B14F-4D97-AF65-F5344CB8AC3E}">
        <p14:creationId xmlns:p14="http://schemas.microsoft.com/office/powerpoint/2010/main" val="1520280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E1D39D-5A57-4BD5-80FB-8A2CFBCB8474}"/>
              </a:ext>
            </a:extLst>
          </p:cNvPr>
          <p:cNvSpPr>
            <a:spLocks noGrp="1"/>
          </p:cNvSpPr>
          <p:nvPr>
            <p:ph type="title"/>
          </p:nvPr>
        </p:nvSpPr>
        <p:spPr/>
        <p:txBody>
          <a:bodyPr>
            <a:normAutofit fontScale="90000"/>
          </a:bodyPr>
          <a:lstStyle/>
          <a:p>
            <a:r>
              <a:rPr lang="en-US" dirty="0"/>
              <a:t>How Much Natural Gas and Emissions to a km using SMR – Grey or Blue</a:t>
            </a:r>
          </a:p>
        </p:txBody>
      </p:sp>
      <p:sp>
        <p:nvSpPr>
          <p:cNvPr id="4" name="Text Placeholder 3">
            <a:extLst>
              <a:ext uri="{FF2B5EF4-FFF2-40B4-BE49-F238E27FC236}">
                <a16:creationId xmlns:a16="http://schemas.microsoft.com/office/drawing/2014/main" id="{BE68D4E6-9F3A-40E6-90A7-BE4349D740FB}"/>
              </a:ext>
            </a:extLst>
          </p:cNvPr>
          <p:cNvSpPr>
            <a:spLocks noGrp="1"/>
          </p:cNvSpPr>
          <p:nvPr>
            <p:ph idx="1"/>
          </p:nvPr>
        </p:nvSpPr>
        <p:spPr/>
        <p:txBody>
          <a:bodyPr>
            <a:normAutofit/>
          </a:bodyPr>
          <a:lstStyle/>
          <a:p>
            <a:r>
              <a:rPr lang="en-US" sz="2100" dirty="0"/>
              <a:t>Get from efficiency of electrolyzer, efficiency of car, efficiency of electricity and efficiency of battery</a:t>
            </a:r>
          </a:p>
          <a:p>
            <a:endParaRPr lang="en-US" sz="1050" dirty="0"/>
          </a:p>
          <a:p>
            <a:r>
              <a:rPr lang="en-US" sz="1050" dirty="0"/>
              <a:t>                                                               .16 MMBTU/kg                                         .008 kg/1 km                                              .00128  MMBTU/km                                                     </a:t>
            </a:r>
          </a:p>
          <a:p>
            <a:endParaRPr lang="en-US" sz="1050" dirty="0"/>
          </a:p>
          <a:p>
            <a:endParaRPr lang="en-US" sz="1050" dirty="0"/>
          </a:p>
          <a:p>
            <a:endParaRPr lang="en-US" sz="1050" dirty="0"/>
          </a:p>
          <a:p>
            <a:endParaRPr lang="en-US" sz="1050" dirty="0"/>
          </a:p>
          <a:p>
            <a:endParaRPr lang="en-US" sz="1050" dirty="0"/>
          </a:p>
          <a:p>
            <a:endParaRPr lang="en-US" sz="1050" dirty="0"/>
          </a:p>
          <a:p>
            <a:r>
              <a:rPr lang="en-US" sz="1050" dirty="0"/>
              <a:t>             Heat Rate 7,000 BTU/kWh          .188 kWh/km                                      80% Efficiency                                      .001316 MMBTU/km</a:t>
            </a:r>
          </a:p>
        </p:txBody>
      </p:sp>
      <p:pic>
        <p:nvPicPr>
          <p:cNvPr id="6" name="Picture 5">
            <a:extLst>
              <a:ext uri="{FF2B5EF4-FFF2-40B4-BE49-F238E27FC236}">
                <a16:creationId xmlns:a16="http://schemas.microsoft.com/office/drawing/2014/main" id="{3B98A1C6-6E1C-4F69-8DF3-9EE229B635F4}"/>
              </a:ext>
            </a:extLst>
          </p:cNvPr>
          <p:cNvPicPr>
            <a:picLocks noChangeAspect="1"/>
          </p:cNvPicPr>
          <p:nvPr/>
        </p:nvPicPr>
        <p:blipFill>
          <a:blip r:embed="rId2"/>
          <a:stretch>
            <a:fillRect/>
          </a:stretch>
        </p:blipFill>
        <p:spPr>
          <a:xfrm>
            <a:off x="5971269" y="3187282"/>
            <a:ext cx="1825378" cy="1119100"/>
          </a:xfrm>
          <a:prstGeom prst="rect">
            <a:avLst/>
          </a:prstGeom>
        </p:spPr>
      </p:pic>
      <p:pic>
        <p:nvPicPr>
          <p:cNvPr id="8" name="Picture 7">
            <a:extLst>
              <a:ext uri="{FF2B5EF4-FFF2-40B4-BE49-F238E27FC236}">
                <a16:creationId xmlns:a16="http://schemas.microsoft.com/office/drawing/2014/main" id="{BB43DC14-7BEE-401D-B4D2-45F86BAFD5CB}"/>
              </a:ext>
            </a:extLst>
          </p:cNvPr>
          <p:cNvPicPr>
            <a:picLocks noChangeAspect="1"/>
          </p:cNvPicPr>
          <p:nvPr/>
        </p:nvPicPr>
        <p:blipFill>
          <a:blip r:embed="rId3"/>
          <a:stretch>
            <a:fillRect/>
          </a:stretch>
        </p:blipFill>
        <p:spPr>
          <a:xfrm>
            <a:off x="6176103" y="4755824"/>
            <a:ext cx="1663616" cy="942868"/>
          </a:xfrm>
          <a:prstGeom prst="rect">
            <a:avLst/>
          </a:prstGeom>
        </p:spPr>
      </p:pic>
      <p:pic>
        <p:nvPicPr>
          <p:cNvPr id="7" name="Picture 6">
            <a:extLst>
              <a:ext uri="{FF2B5EF4-FFF2-40B4-BE49-F238E27FC236}">
                <a16:creationId xmlns:a16="http://schemas.microsoft.com/office/drawing/2014/main" id="{6FF45261-4CF4-4236-B363-E5C5A0B63F83}"/>
              </a:ext>
            </a:extLst>
          </p:cNvPr>
          <p:cNvPicPr>
            <a:picLocks noChangeAspect="1"/>
          </p:cNvPicPr>
          <p:nvPr/>
        </p:nvPicPr>
        <p:blipFill>
          <a:blip r:embed="rId4"/>
          <a:stretch>
            <a:fillRect/>
          </a:stretch>
        </p:blipFill>
        <p:spPr>
          <a:xfrm>
            <a:off x="4077915" y="4854221"/>
            <a:ext cx="1316520" cy="946874"/>
          </a:xfrm>
          <a:prstGeom prst="rect">
            <a:avLst/>
          </a:prstGeom>
        </p:spPr>
      </p:pic>
      <p:pic>
        <p:nvPicPr>
          <p:cNvPr id="9" name="Picture 8">
            <a:extLst>
              <a:ext uri="{FF2B5EF4-FFF2-40B4-BE49-F238E27FC236}">
                <a16:creationId xmlns:a16="http://schemas.microsoft.com/office/drawing/2014/main" id="{F5A88214-8709-D5D3-3684-6FBB820641C6}"/>
              </a:ext>
            </a:extLst>
          </p:cNvPr>
          <p:cNvPicPr>
            <a:picLocks noChangeAspect="1"/>
          </p:cNvPicPr>
          <p:nvPr/>
        </p:nvPicPr>
        <p:blipFill>
          <a:blip r:embed="rId5"/>
          <a:stretch>
            <a:fillRect/>
          </a:stretch>
        </p:blipFill>
        <p:spPr>
          <a:xfrm>
            <a:off x="1283108" y="3212076"/>
            <a:ext cx="450056" cy="757238"/>
          </a:xfrm>
          <a:prstGeom prst="rect">
            <a:avLst/>
          </a:prstGeom>
        </p:spPr>
      </p:pic>
      <p:pic>
        <p:nvPicPr>
          <p:cNvPr id="15" name="Picture 14">
            <a:extLst>
              <a:ext uri="{FF2B5EF4-FFF2-40B4-BE49-F238E27FC236}">
                <a16:creationId xmlns:a16="http://schemas.microsoft.com/office/drawing/2014/main" id="{7BA046B0-F299-2669-BB96-4F3431744ECF}"/>
              </a:ext>
            </a:extLst>
          </p:cNvPr>
          <p:cNvPicPr>
            <a:picLocks noChangeAspect="1"/>
          </p:cNvPicPr>
          <p:nvPr/>
        </p:nvPicPr>
        <p:blipFill>
          <a:blip r:embed="rId6"/>
          <a:stretch>
            <a:fillRect/>
          </a:stretch>
        </p:blipFill>
        <p:spPr>
          <a:xfrm>
            <a:off x="2254440" y="3359209"/>
            <a:ext cx="1038433" cy="775245"/>
          </a:xfrm>
          <a:prstGeom prst="rect">
            <a:avLst/>
          </a:prstGeom>
        </p:spPr>
      </p:pic>
      <p:pic>
        <p:nvPicPr>
          <p:cNvPr id="16" name="Picture 15">
            <a:extLst>
              <a:ext uri="{FF2B5EF4-FFF2-40B4-BE49-F238E27FC236}">
                <a16:creationId xmlns:a16="http://schemas.microsoft.com/office/drawing/2014/main" id="{4662FB8E-A09A-D75D-E1BA-8803EF9A6658}"/>
              </a:ext>
            </a:extLst>
          </p:cNvPr>
          <p:cNvPicPr>
            <a:picLocks noChangeAspect="1"/>
          </p:cNvPicPr>
          <p:nvPr/>
        </p:nvPicPr>
        <p:blipFill>
          <a:blip r:embed="rId7"/>
          <a:stretch>
            <a:fillRect/>
          </a:stretch>
        </p:blipFill>
        <p:spPr>
          <a:xfrm>
            <a:off x="3664908" y="3265342"/>
            <a:ext cx="1996024" cy="772939"/>
          </a:xfrm>
          <a:prstGeom prst="rect">
            <a:avLst/>
          </a:prstGeom>
        </p:spPr>
      </p:pic>
      <p:pic>
        <p:nvPicPr>
          <p:cNvPr id="17" name="Picture 16">
            <a:extLst>
              <a:ext uri="{FF2B5EF4-FFF2-40B4-BE49-F238E27FC236}">
                <a16:creationId xmlns:a16="http://schemas.microsoft.com/office/drawing/2014/main" id="{BAFCB9C9-2D3F-3C07-3390-2B46E15A352A}"/>
              </a:ext>
            </a:extLst>
          </p:cNvPr>
          <p:cNvPicPr>
            <a:picLocks noChangeAspect="1"/>
          </p:cNvPicPr>
          <p:nvPr/>
        </p:nvPicPr>
        <p:blipFill>
          <a:blip r:embed="rId5"/>
          <a:stretch>
            <a:fillRect/>
          </a:stretch>
        </p:blipFill>
        <p:spPr>
          <a:xfrm>
            <a:off x="1315234" y="4779294"/>
            <a:ext cx="450056" cy="757238"/>
          </a:xfrm>
          <a:prstGeom prst="rect">
            <a:avLst/>
          </a:prstGeom>
        </p:spPr>
      </p:pic>
      <p:pic>
        <p:nvPicPr>
          <p:cNvPr id="10" name="Picture 9">
            <a:extLst>
              <a:ext uri="{FF2B5EF4-FFF2-40B4-BE49-F238E27FC236}">
                <a16:creationId xmlns:a16="http://schemas.microsoft.com/office/drawing/2014/main" id="{DC3F9F45-E3BF-405C-5E8C-1178588C5BC6}"/>
              </a:ext>
            </a:extLst>
          </p:cNvPr>
          <p:cNvPicPr>
            <a:picLocks noChangeAspect="1"/>
          </p:cNvPicPr>
          <p:nvPr/>
        </p:nvPicPr>
        <p:blipFill>
          <a:blip r:embed="rId8"/>
          <a:stretch>
            <a:fillRect/>
          </a:stretch>
        </p:blipFill>
        <p:spPr>
          <a:xfrm>
            <a:off x="2473256" y="4822134"/>
            <a:ext cx="944540" cy="944540"/>
          </a:xfrm>
          <a:prstGeom prst="rect">
            <a:avLst/>
          </a:prstGeom>
        </p:spPr>
      </p:pic>
      <p:sp>
        <p:nvSpPr>
          <p:cNvPr id="2" name="TextBox 1">
            <a:extLst>
              <a:ext uri="{FF2B5EF4-FFF2-40B4-BE49-F238E27FC236}">
                <a16:creationId xmlns:a16="http://schemas.microsoft.com/office/drawing/2014/main" id="{B573FA2B-1FB3-FD35-CCB1-896BCA1C2D23}"/>
              </a:ext>
            </a:extLst>
          </p:cNvPr>
          <p:cNvSpPr txBox="1"/>
          <p:nvPr/>
        </p:nvSpPr>
        <p:spPr>
          <a:xfrm>
            <a:off x="7839718" y="1023706"/>
            <a:ext cx="1187411" cy="3831818"/>
          </a:xfrm>
          <a:prstGeom prst="rect">
            <a:avLst/>
          </a:prstGeom>
          <a:solidFill>
            <a:srgbClr val="FFFF00"/>
          </a:solidFill>
        </p:spPr>
        <p:txBody>
          <a:bodyPr wrap="square" rtlCol="0">
            <a:spAutoFit/>
          </a:bodyPr>
          <a:lstStyle/>
          <a:p>
            <a:r>
              <a:rPr lang="en-US" sz="1350" dirty="0"/>
              <a:t>More natural gas used for electric car.</a:t>
            </a:r>
          </a:p>
          <a:p>
            <a:endParaRPr lang="en-US" sz="1350" dirty="0"/>
          </a:p>
          <a:p>
            <a:r>
              <a:rPr lang="en-US" sz="1350" dirty="0"/>
              <a:t>If avoid 90% of emissions from natural gas are reduced, the emissions are much less.</a:t>
            </a:r>
          </a:p>
          <a:p>
            <a:endParaRPr lang="en-US" sz="1350" dirty="0"/>
          </a:p>
          <a:p>
            <a:r>
              <a:rPr lang="en-US" sz="1350" dirty="0"/>
              <a:t>Natural gas use is 12,800 per BTU versus</a:t>
            </a:r>
          </a:p>
          <a:p>
            <a:r>
              <a:rPr lang="en-US" sz="1350" dirty="0"/>
              <a:t>13,160</a:t>
            </a:r>
          </a:p>
          <a:p>
            <a:endParaRPr lang="en-US" sz="1350" dirty="0"/>
          </a:p>
        </p:txBody>
      </p:sp>
    </p:spTree>
    <p:extLst>
      <p:ext uri="{BB962C8B-B14F-4D97-AF65-F5344CB8AC3E}">
        <p14:creationId xmlns:p14="http://schemas.microsoft.com/office/powerpoint/2010/main" val="25397486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2DC9-CAC1-01D0-E5ED-4B9C4DBC237F}"/>
              </a:ext>
            </a:extLst>
          </p:cNvPr>
          <p:cNvSpPr>
            <a:spLocks noGrp="1"/>
          </p:cNvSpPr>
          <p:nvPr>
            <p:ph type="ctrTitle"/>
          </p:nvPr>
        </p:nvSpPr>
        <p:spPr/>
        <p:txBody>
          <a:bodyPr/>
          <a:lstStyle/>
          <a:p>
            <a:r>
              <a:rPr lang="en-US" dirty="0"/>
              <a:t>Problem of Green Hydrogen – Proven Technology</a:t>
            </a:r>
          </a:p>
        </p:txBody>
      </p:sp>
      <p:sp>
        <p:nvSpPr>
          <p:cNvPr id="3" name="Text Placeholder 2">
            <a:extLst>
              <a:ext uri="{FF2B5EF4-FFF2-40B4-BE49-F238E27FC236}">
                <a16:creationId xmlns:a16="http://schemas.microsoft.com/office/drawing/2014/main" id="{86A100E6-D1F3-E7F4-57FE-BEFC37936428}"/>
              </a:ext>
            </a:extLst>
          </p:cNvPr>
          <p:cNvSpPr>
            <a:spLocks noGrp="1"/>
          </p:cNvSpPr>
          <p:nvPr>
            <p:ph type="body" sz="quarter" idx="13"/>
          </p:nvPr>
        </p:nvSpPr>
        <p:spPr/>
        <p:txBody>
          <a:bodyPr/>
          <a:lstStyle/>
          <a:p>
            <a:r>
              <a:rPr lang="en-US" dirty="0"/>
              <a:t>Parameters that cannot now be guaranteed with a contract</a:t>
            </a:r>
          </a:p>
          <a:p>
            <a:pPr lvl="1"/>
            <a:r>
              <a:rPr lang="en-US" dirty="0"/>
              <a:t>Efficiency</a:t>
            </a:r>
          </a:p>
          <a:p>
            <a:pPr lvl="1"/>
            <a:r>
              <a:rPr lang="en-US" dirty="0"/>
              <a:t>Degradation</a:t>
            </a:r>
          </a:p>
          <a:p>
            <a:pPr lvl="1"/>
            <a:r>
              <a:rPr lang="en-US" dirty="0"/>
              <a:t>Cost of Replacing the Stack</a:t>
            </a:r>
          </a:p>
          <a:p>
            <a:pPr lvl="1"/>
            <a:r>
              <a:rPr lang="en-US" dirty="0"/>
              <a:t>Time period for Replacing the Stack</a:t>
            </a:r>
          </a:p>
          <a:p>
            <a:r>
              <a:rPr lang="en-US" dirty="0"/>
              <a:t>Other Problems</a:t>
            </a:r>
          </a:p>
          <a:p>
            <a:pPr lvl="1"/>
            <a:r>
              <a:rPr lang="en-US" dirty="0"/>
              <a:t>As a very small molecule, Hydrogen can easily escape</a:t>
            </a:r>
          </a:p>
          <a:p>
            <a:pPr lvl="1"/>
            <a:r>
              <a:rPr lang="en-US" dirty="0"/>
              <a:t>Hydrogen is so light and need to store a lot to get energy</a:t>
            </a:r>
          </a:p>
          <a:p>
            <a:pPr lvl="1"/>
            <a:r>
              <a:rPr lang="en-US" dirty="0"/>
              <a:t>Hydrogen filling and delivery</a:t>
            </a:r>
          </a:p>
          <a:p>
            <a:pPr lvl="1"/>
            <a:r>
              <a:rPr lang="en-US" dirty="0"/>
              <a:t>Hydrogen infrastructure for transport</a:t>
            </a:r>
          </a:p>
          <a:p>
            <a:pPr lvl="1"/>
            <a:r>
              <a:rPr lang="en-US" dirty="0"/>
              <a:t>Escaped Hydrogen can aggravate greenhouse gas when combines with other gasses</a:t>
            </a:r>
          </a:p>
          <a:p>
            <a:endParaRPr lang="en-US" dirty="0"/>
          </a:p>
        </p:txBody>
      </p:sp>
    </p:spTree>
    <p:extLst>
      <p:ext uri="{BB962C8B-B14F-4D97-AF65-F5344CB8AC3E}">
        <p14:creationId xmlns:p14="http://schemas.microsoft.com/office/powerpoint/2010/main" val="459557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71A0-797E-B5F6-A566-F83E3B486D78}"/>
              </a:ext>
            </a:extLst>
          </p:cNvPr>
          <p:cNvSpPr>
            <a:spLocks noGrp="1"/>
          </p:cNvSpPr>
          <p:nvPr>
            <p:ph type="title"/>
          </p:nvPr>
        </p:nvSpPr>
        <p:spPr/>
        <p:txBody>
          <a:bodyPr/>
          <a:lstStyle/>
          <a:p>
            <a:r>
              <a:rPr lang="en-US" dirty="0"/>
              <a:t>Outline and Case Studies - 2</a:t>
            </a:r>
          </a:p>
        </p:txBody>
      </p:sp>
      <p:sp>
        <p:nvSpPr>
          <p:cNvPr id="3" name="Content Placeholder 2">
            <a:extLst>
              <a:ext uri="{FF2B5EF4-FFF2-40B4-BE49-F238E27FC236}">
                <a16:creationId xmlns:a16="http://schemas.microsoft.com/office/drawing/2014/main" id="{D9946FAA-4D26-0B7C-B493-FB27039FAC21}"/>
              </a:ext>
            </a:extLst>
          </p:cNvPr>
          <p:cNvSpPr>
            <a:spLocks noGrp="1"/>
          </p:cNvSpPr>
          <p:nvPr>
            <p:ph idx="1"/>
          </p:nvPr>
        </p:nvSpPr>
        <p:spPr/>
        <p:txBody>
          <a:bodyPr/>
          <a:lstStyle/>
          <a:p>
            <a:r>
              <a:rPr lang="en-US" dirty="0"/>
              <a:t>Battery Case and Contracts</a:t>
            </a:r>
          </a:p>
          <a:p>
            <a:pPr lvl="1"/>
            <a:r>
              <a:rPr lang="en-US" dirty="0"/>
              <a:t>Background on Batteries for Electricity Storage</a:t>
            </a:r>
          </a:p>
          <a:p>
            <a:pPr lvl="1"/>
            <a:r>
              <a:rPr lang="en-US" dirty="0"/>
              <a:t>Battery Characteristics</a:t>
            </a:r>
          </a:p>
          <a:p>
            <a:pPr lvl="1"/>
            <a:r>
              <a:rPr lang="en-US" dirty="0"/>
              <a:t>Battery PPA Overview</a:t>
            </a:r>
          </a:p>
          <a:p>
            <a:pPr lvl="1"/>
            <a:r>
              <a:rPr lang="en-US" dirty="0"/>
              <a:t>Pricing in Battery PPA</a:t>
            </a:r>
          </a:p>
          <a:p>
            <a:pPr lvl="1"/>
            <a:r>
              <a:rPr lang="en-US" dirty="0"/>
              <a:t>Liquidated Damages in PPA</a:t>
            </a:r>
          </a:p>
          <a:p>
            <a:r>
              <a:rPr lang="en-US" dirty="0"/>
              <a:t>Review of Actual Model</a:t>
            </a:r>
          </a:p>
          <a:p>
            <a:pPr lvl="1"/>
            <a:r>
              <a:rPr lang="en-US" dirty="0"/>
              <a:t>Removing Intimidation of Model</a:t>
            </a:r>
          </a:p>
          <a:p>
            <a:pPr lvl="1"/>
            <a:r>
              <a:rPr lang="en-US" dirty="0"/>
              <a:t>Understand the Model Structure</a:t>
            </a:r>
          </a:p>
          <a:p>
            <a:pPr lvl="1"/>
            <a:r>
              <a:rPr lang="en-US" dirty="0"/>
              <a:t>Reviewing Formulas in the Model to Evaluate IRR</a:t>
            </a:r>
          </a:p>
          <a:p>
            <a:pPr lvl="1"/>
            <a:endParaRPr lang="en-US" dirty="0"/>
          </a:p>
        </p:txBody>
      </p:sp>
      <p:sp>
        <p:nvSpPr>
          <p:cNvPr id="4" name="Slide Number Placeholder 3">
            <a:extLst>
              <a:ext uri="{FF2B5EF4-FFF2-40B4-BE49-F238E27FC236}">
                <a16:creationId xmlns:a16="http://schemas.microsoft.com/office/drawing/2014/main" id="{C834E233-A4D7-89E6-1292-82903B767BE0}"/>
              </a:ext>
            </a:extLst>
          </p:cNvPr>
          <p:cNvSpPr>
            <a:spLocks noGrp="1"/>
          </p:cNvSpPr>
          <p:nvPr>
            <p:ph type="sldNum" sz="quarter" idx="12"/>
          </p:nvPr>
        </p:nvSpPr>
        <p:spPr/>
        <p:txBody>
          <a:bodyPr/>
          <a:lstStyle/>
          <a:p>
            <a:fld id="{EB241CD2-1E45-42A3-B213-66A034DF9A3B}" type="slidenum">
              <a:rPr lang="en-GB" smtClean="0"/>
              <a:t>16</a:t>
            </a:fld>
            <a:endParaRPr lang="en-GB" dirty="0"/>
          </a:p>
        </p:txBody>
      </p:sp>
    </p:spTree>
    <p:extLst>
      <p:ext uri="{BB962C8B-B14F-4D97-AF65-F5344CB8AC3E}">
        <p14:creationId xmlns:p14="http://schemas.microsoft.com/office/powerpoint/2010/main" val="366591851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7A69-1121-53F3-F873-825BC41B8E8A}"/>
              </a:ext>
            </a:extLst>
          </p:cNvPr>
          <p:cNvSpPr>
            <a:spLocks noGrp="1"/>
          </p:cNvSpPr>
          <p:nvPr>
            <p:ph type="ctrTitle"/>
          </p:nvPr>
        </p:nvSpPr>
        <p:spPr/>
        <p:txBody>
          <a:bodyPr/>
          <a:lstStyle/>
          <a:p>
            <a:r>
              <a:rPr lang="en-US" dirty="0"/>
              <a:t>Contract for Difference</a:t>
            </a:r>
          </a:p>
        </p:txBody>
      </p:sp>
      <p:pic>
        <p:nvPicPr>
          <p:cNvPr id="5" name="Picture 4">
            <a:extLst>
              <a:ext uri="{FF2B5EF4-FFF2-40B4-BE49-F238E27FC236}">
                <a16:creationId xmlns:a16="http://schemas.microsoft.com/office/drawing/2014/main" id="{B9AA229E-569B-14BE-5B4C-21F943D28D7B}"/>
              </a:ext>
            </a:extLst>
          </p:cNvPr>
          <p:cNvPicPr>
            <a:picLocks noChangeAspect="1"/>
          </p:cNvPicPr>
          <p:nvPr/>
        </p:nvPicPr>
        <p:blipFill>
          <a:blip r:embed="rId2"/>
          <a:stretch>
            <a:fillRect/>
          </a:stretch>
        </p:blipFill>
        <p:spPr>
          <a:xfrm>
            <a:off x="2483528" y="969846"/>
            <a:ext cx="6300902" cy="4784549"/>
          </a:xfrm>
          <a:prstGeom prst="rect">
            <a:avLst/>
          </a:prstGeom>
        </p:spPr>
      </p:pic>
      <p:sp>
        <p:nvSpPr>
          <p:cNvPr id="8" name="Text Placeholder 7">
            <a:extLst>
              <a:ext uri="{FF2B5EF4-FFF2-40B4-BE49-F238E27FC236}">
                <a16:creationId xmlns:a16="http://schemas.microsoft.com/office/drawing/2014/main" id="{5EFB3E66-4819-C59A-C87B-53A1529E819B}"/>
              </a:ext>
            </a:extLst>
          </p:cNvPr>
          <p:cNvSpPr>
            <a:spLocks noGrp="1"/>
          </p:cNvSpPr>
          <p:nvPr>
            <p:ph type="body" sz="quarter" idx="13"/>
          </p:nvPr>
        </p:nvSpPr>
        <p:spPr>
          <a:xfrm>
            <a:off x="238874" y="2064067"/>
            <a:ext cx="2327471" cy="2967908"/>
          </a:xfrm>
        </p:spPr>
        <p:txBody>
          <a:bodyPr>
            <a:normAutofit fontScale="92500"/>
          </a:bodyPr>
          <a:lstStyle/>
          <a:p>
            <a:pPr algn="l"/>
            <a:r>
              <a:rPr lang="en-US" dirty="0"/>
              <a:t>Note the change in the required price with the capacity factor.</a:t>
            </a:r>
          </a:p>
          <a:p>
            <a:pPr algn="l"/>
            <a:r>
              <a:rPr lang="en-US" dirty="0"/>
              <a:t>This is dramatically aggravated with higher capital costs. </a:t>
            </a:r>
          </a:p>
        </p:txBody>
      </p:sp>
      <p:cxnSp>
        <p:nvCxnSpPr>
          <p:cNvPr id="10" name="Straight Arrow Connector 9">
            <a:extLst>
              <a:ext uri="{FF2B5EF4-FFF2-40B4-BE49-F238E27FC236}">
                <a16:creationId xmlns:a16="http://schemas.microsoft.com/office/drawing/2014/main" id="{B06BDE2D-069D-4F5C-17DD-A6700A894C76}"/>
              </a:ext>
            </a:extLst>
          </p:cNvPr>
          <p:cNvCxnSpPr/>
          <p:nvPr/>
        </p:nvCxnSpPr>
        <p:spPr>
          <a:xfrm>
            <a:off x="1458158" y="3081107"/>
            <a:ext cx="3921710" cy="2470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74777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0BEFB9-3D14-6253-9682-FF29D3081801}"/>
              </a:ext>
            </a:extLst>
          </p:cNvPr>
          <p:cNvSpPr>
            <a:spLocks noGrp="1"/>
          </p:cNvSpPr>
          <p:nvPr>
            <p:ph type="title"/>
          </p:nvPr>
        </p:nvSpPr>
        <p:spPr/>
        <p:txBody>
          <a:bodyPr/>
          <a:lstStyle/>
          <a:p>
            <a:r>
              <a:rPr lang="en-US" dirty="0"/>
              <a:t>Ammonia</a:t>
            </a:r>
          </a:p>
        </p:txBody>
      </p:sp>
      <p:sp>
        <p:nvSpPr>
          <p:cNvPr id="4" name="Text Placeholder 3">
            <a:extLst>
              <a:ext uri="{FF2B5EF4-FFF2-40B4-BE49-F238E27FC236}">
                <a16:creationId xmlns:a16="http://schemas.microsoft.com/office/drawing/2014/main" id="{1FC49B19-35E2-46D5-5F34-7F0109C20C38}"/>
              </a:ext>
            </a:extLst>
          </p:cNvPr>
          <p:cNvSpPr>
            <a:spLocks noGrp="1"/>
          </p:cNvSpPr>
          <p:nvPr>
            <p:ph idx="1"/>
          </p:nvPr>
        </p:nvSpPr>
        <p:spPr/>
        <p:txBody>
          <a:bodyPr/>
          <a:lstStyle/>
          <a:p>
            <a:r>
              <a:rPr lang="en-US" dirty="0"/>
              <a:t>A big use of Hydrogen is Making Ammonia for Fertilizer</a:t>
            </a:r>
          </a:p>
          <a:p>
            <a:endParaRPr lang="en-US" dirty="0"/>
          </a:p>
        </p:txBody>
      </p:sp>
      <p:pic>
        <p:nvPicPr>
          <p:cNvPr id="6" name="Picture 5">
            <a:extLst>
              <a:ext uri="{FF2B5EF4-FFF2-40B4-BE49-F238E27FC236}">
                <a16:creationId xmlns:a16="http://schemas.microsoft.com/office/drawing/2014/main" id="{BABB7D7F-34FD-47F5-834A-515B4DAB0109}"/>
              </a:ext>
            </a:extLst>
          </p:cNvPr>
          <p:cNvPicPr>
            <a:picLocks noChangeAspect="1"/>
          </p:cNvPicPr>
          <p:nvPr/>
        </p:nvPicPr>
        <p:blipFill>
          <a:blip r:embed="rId2"/>
          <a:stretch>
            <a:fillRect/>
          </a:stretch>
        </p:blipFill>
        <p:spPr>
          <a:xfrm>
            <a:off x="927109" y="2676141"/>
            <a:ext cx="3135910" cy="1512156"/>
          </a:xfrm>
          <a:prstGeom prst="rect">
            <a:avLst/>
          </a:prstGeom>
        </p:spPr>
      </p:pic>
      <p:pic>
        <p:nvPicPr>
          <p:cNvPr id="10" name="Picture 9">
            <a:extLst>
              <a:ext uri="{FF2B5EF4-FFF2-40B4-BE49-F238E27FC236}">
                <a16:creationId xmlns:a16="http://schemas.microsoft.com/office/drawing/2014/main" id="{4A73E737-0E00-9116-4990-F425F401F637}"/>
              </a:ext>
            </a:extLst>
          </p:cNvPr>
          <p:cNvPicPr>
            <a:picLocks noChangeAspect="1"/>
          </p:cNvPicPr>
          <p:nvPr/>
        </p:nvPicPr>
        <p:blipFill>
          <a:blip r:embed="rId3"/>
          <a:stretch>
            <a:fillRect/>
          </a:stretch>
        </p:blipFill>
        <p:spPr>
          <a:xfrm>
            <a:off x="1613481" y="4434179"/>
            <a:ext cx="1763165" cy="1327559"/>
          </a:xfrm>
          <a:prstGeom prst="rect">
            <a:avLst/>
          </a:prstGeom>
        </p:spPr>
      </p:pic>
      <p:pic>
        <p:nvPicPr>
          <p:cNvPr id="5" name="Picture 4">
            <a:extLst>
              <a:ext uri="{FF2B5EF4-FFF2-40B4-BE49-F238E27FC236}">
                <a16:creationId xmlns:a16="http://schemas.microsoft.com/office/drawing/2014/main" id="{CA34E898-ECA1-7369-B934-01D2CE567C32}"/>
              </a:ext>
            </a:extLst>
          </p:cNvPr>
          <p:cNvPicPr>
            <a:picLocks noChangeAspect="1"/>
          </p:cNvPicPr>
          <p:nvPr/>
        </p:nvPicPr>
        <p:blipFill>
          <a:blip r:embed="rId4"/>
          <a:stretch>
            <a:fillRect/>
          </a:stretch>
        </p:blipFill>
        <p:spPr>
          <a:xfrm>
            <a:off x="4674094" y="993624"/>
            <a:ext cx="3689747" cy="2307431"/>
          </a:xfrm>
          <a:prstGeom prst="rect">
            <a:avLst/>
          </a:prstGeom>
        </p:spPr>
      </p:pic>
      <p:pic>
        <p:nvPicPr>
          <p:cNvPr id="9" name="Picture 8">
            <a:extLst>
              <a:ext uri="{FF2B5EF4-FFF2-40B4-BE49-F238E27FC236}">
                <a16:creationId xmlns:a16="http://schemas.microsoft.com/office/drawing/2014/main" id="{1D57CAEB-AB83-89BD-2182-1335BB3A6168}"/>
              </a:ext>
            </a:extLst>
          </p:cNvPr>
          <p:cNvPicPr>
            <a:picLocks noChangeAspect="1"/>
          </p:cNvPicPr>
          <p:nvPr/>
        </p:nvPicPr>
        <p:blipFill>
          <a:blip r:embed="rId5"/>
          <a:stretch>
            <a:fillRect/>
          </a:stretch>
        </p:blipFill>
        <p:spPr>
          <a:xfrm>
            <a:off x="4674094" y="3429000"/>
            <a:ext cx="4149027" cy="2553845"/>
          </a:xfrm>
          <a:prstGeom prst="rect">
            <a:avLst/>
          </a:prstGeom>
        </p:spPr>
      </p:pic>
    </p:spTree>
    <p:extLst>
      <p:ext uri="{BB962C8B-B14F-4D97-AF65-F5344CB8AC3E}">
        <p14:creationId xmlns:p14="http://schemas.microsoft.com/office/powerpoint/2010/main" val="41747718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9B11-B48F-9F21-741B-3B70AA1A8434}"/>
              </a:ext>
            </a:extLst>
          </p:cNvPr>
          <p:cNvSpPr>
            <a:spLocks noGrp="1"/>
          </p:cNvSpPr>
          <p:nvPr>
            <p:ph type="title"/>
          </p:nvPr>
        </p:nvSpPr>
        <p:spPr/>
        <p:txBody>
          <a:bodyPr/>
          <a:lstStyle/>
          <a:p>
            <a:r>
              <a:rPr lang="en-US" dirty="0"/>
              <a:t>Levelized Cost of Green Ammonia</a:t>
            </a:r>
          </a:p>
        </p:txBody>
      </p:sp>
      <p:pic>
        <p:nvPicPr>
          <p:cNvPr id="5" name="Picture 4">
            <a:extLst>
              <a:ext uri="{FF2B5EF4-FFF2-40B4-BE49-F238E27FC236}">
                <a16:creationId xmlns:a16="http://schemas.microsoft.com/office/drawing/2014/main" id="{9B7ABFBB-3F4F-A563-C909-15FDB1C6BD18}"/>
              </a:ext>
            </a:extLst>
          </p:cNvPr>
          <p:cNvPicPr>
            <a:picLocks noChangeAspect="1"/>
          </p:cNvPicPr>
          <p:nvPr/>
        </p:nvPicPr>
        <p:blipFill>
          <a:blip r:embed="rId2"/>
          <a:stretch>
            <a:fillRect/>
          </a:stretch>
        </p:blipFill>
        <p:spPr>
          <a:xfrm>
            <a:off x="871761" y="2012858"/>
            <a:ext cx="8272240" cy="3410282"/>
          </a:xfrm>
          <a:prstGeom prst="rect">
            <a:avLst/>
          </a:prstGeom>
        </p:spPr>
      </p:pic>
    </p:spTree>
    <p:extLst>
      <p:ext uri="{BB962C8B-B14F-4D97-AF65-F5344CB8AC3E}">
        <p14:creationId xmlns:p14="http://schemas.microsoft.com/office/powerpoint/2010/main" val="359811193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365B-5131-088D-19BA-3B8956834F1C}"/>
              </a:ext>
            </a:extLst>
          </p:cNvPr>
          <p:cNvSpPr>
            <a:spLocks noGrp="1"/>
          </p:cNvSpPr>
          <p:nvPr>
            <p:ph type="title"/>
          </p:nvPr>
        </p:nvSpPr>
        <p:spPr/>
        <p:txBody>
          <a:bodyPr/>
          <a:lstStyle/>
          <a:p>
            <a:r>
              <a:rPr lang="en-US" dirty="0"/>
              <a:t>Storage Case 1 – Does Not Make Sense</a:t>
            </a:r>
          </a:p>
        </p:txBody>
      </p:sp>
      <p:pic>
        <p:nvPicPr>
          <p:cNvPr id="7" name="Picture 6">
            <a:extLst>
              <a:ext uri="{FF2B5EF4-FFF2-40B4-BE49-F238E27FC236}">
                <a16:creationId xmlns:a16="http://schemas.microsoft.com/office/drawing/2014/main" id="{7D25A34D-92B4-2496-C6B7-E6DA5175A25D}"/>
              </a:ext>
            </a:extLst>
          </p:cNvPr>
          <p:cNvPicPr>
            <a:picLocks noChangeAspect="1"/>
          </p:cNvPicPr>
          <p:nvPr/>
        </p:nvPicPr>
        <p:blipFill>
          <a:blip r:embed="rId2"/>
          <a:stretch>
            <a:fillRect/>
          </a:stretch>
        </p:blipFill>
        <p:spPr>
          <a:xfrm>
            <a:off x="26933" y="1953038"/>
            <a:ext cx="8872421" cy="3820318"/>
          </a:xfrm>
          <a:prstGeom prst="rect">
            <a:avLst/>
          </a:prstGeom>
        </p:spPr>
      </p:pic>
    </p:spTree>
    <p:extLst>
      <p:ext uri="{BB962C8B-B14F-4D97-AF65-F5344CB8AC3E}">
        <p14:creationId xmlns:p14="http://schemas.microsoft.com/office/powerpoint/2010/main" val="309013073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504B-4831-F08D-6CBB-C9FBF7F604A0}"/>
              </a:ext>
            </a:extLst>
          </p:cNvPr>
          <p:cNvSpPr>
            <a:spLocks noGrp="1"/>
          </p:cNvSpPr>
          <p:nvPr>
            <p:ph type="title"/>
          </p:nvPr>
        </p:nvSpPr>
        <p:spPr/>
        <p:txBody>
          <a:bodyPr>
            <a:normAutofit fontScale="90000"/>
          </a:bodyPr>
          <a:lstStyle/>
          <a:p>
            <a:r>
              <a:rPr lang="en-US" dirty="0"/>
              <a:t>Storage Case 2: Need Hydrogen and Better to Store Hydrogen in Cask than Electricity in Lithium</a:t>
            </a:r>
          </a:p>
        </p:txBody>
      </p:sp>
      <p:pic>
        <p:nvPicPr>
          <p:cNvPr id="5" name="Picture 4">
            <a:extLst>
              <a:ext uri="{FF2B5EF4-FFF2-40B4-BE49-F238E27FC236}">
                <a16:creationId xmlns:a16="http://schemas.microsoft.com/office/drawing/2014/main" id="{E2BA7E98-BD27-B524-4F22-602630791703}"/>
              </a:ext>
            </a:extLst>
          </p:cNvPr>
          <p:cNvPicPr>
            <a:picLocks noChangeAspect="1"/>
          </p:cNvPicPr>
          <p:nvPr/>
        </p:nvPicPr>
        <p:blipFill>
          <a:blip r:embed="rId2"/>
          <a:stretch>
            <a:fillRect/>
          </a:stretch>
        </p:blipFill>
        <p:spPr>
          <a:xfrm>
            <a:off x="677581" y="1600918"/>
            <a:ext cx="7189241" cy="4291226"/>
          </a:xfrm>
          <a:prstGeom prst="rect">
            <a:avLst/>
          </a:prstGeom>
        </p:spPr>
      </p:pic>
    </p:spTree>
    <p:extLst>
      <p:ext uri="{BB962C8B-B14F-4D97-AF65-F5344CB8AC3E}">
        <p14:creationId xmlns:p14="http://schemas.microsoft.com/office/powerpoint/2010/main" val="302896309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E87DBE-A22C-4D6C-438F-2092C654685F}"/>
              </a:ext>
            </a:extLst>
          </p:cNvPr>
          <p:cNvSpPr>
            <a:spLocks noGrp="1"/>
          </p:cNvSpPr>
          <p:nvPr>
            <p:ph type="ctrTitle"/>
          </p:nvPr>
        </p:nvSpPr>
        <p:spPr/>
        <p:txBody>
          <a:bodyPr>
            <a:normAutofit/>
          </a:bodyPr>
          <a:lstStyle/>
          <a:p>
            <a:r>
              <a:rPr lang="en-US" dirty="0"/>
              <a:t>Part 4: Life Span and Capital Expenditure Requirements</a:t>
            </a:r>
          </a:p>
        </p:txBody>
      </p:sp>
    </p:spTree>
    <p:extLst>
      <p:ext uri="{BB962C8B-B14F-4D97-AF65-F5344CB8AC3E}">
        <p14:creationId xmlns:p14="http://schemas.microsoft.com/office/powerpoint/2010/main" val="139147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8DB94-2EB3-CDF3-7489-2CEA3CA8FDCC}"/>
              </a:ext>
            </a:extLst>
          </p:cNvPr>
          <p:cNvSpPr>
            <a:spLocks noGrp="1"/>
          </p:cNvSpPr>
          <p:nvPr>
            <p:ph type="title"/>
          </p:nvPr>
        </p:nvSpPr>
        <p:spPr/>
        <p:txBody>
          <a:bodyPr/>
          <a:lstStyle/>
          <a:p>
            <a:r>
              <a:rPr lang="en-US" dirty="0"/>
              <a:t>Existing Grey Ammonia in Europe</a:t>
            </a:r>
          </a:p>
        </p:txBody>
      </p:sp>
      <p:pic>
        <p:nvPicPr>
          <p:cNvPr id="7" name="Picture 6">
            <a:extLst>
              <a:ext uri="{FF2B5EF4-FFF2-40B4-BE49-F238E27FC236}">
                <a16:creationId xmlns:a16="http://schemas.microsoft.com/office/drawing/2014/main" id="{27139D88-8EEF-CF7A-69E6-819671CA6E67}"/>
              </a:ext>
            </a:extLst>
          </p:cNvPr>
          <p:cNvPicPr>
            <a:picLocks noChangeAspect="1"/>
          </p:cNvPicPr>
          <p:nvPr/>
        </p:nvPicPr>
        <p:blipFill>
          <a:blip r:embed="rId2"/>
          <a:stretch>
            <a:fillRect/>
          </a:stretch>
        </p:blipFill>
        <p:spPr>
          <a:xfrm>
            <a:off x="200030" y="1505085"/>
            <a:ext cx="7361505" cy="3258243"/>
          </a:xfrm>
          <a:prstGeom prst="rect">
            <a:avLst/>
          </a:prstGeom>
        </p:spPr>
      </p:pic>
      <p:pic>
        <p:nvPicPr>
          <p:cNvPr id="5" name="Content Placeholder 4">
            <a:extLst>
              <a:ext uri="{FF2B5EF4-FFF2-40B4-BE49-F238E27FC236}">
                <a16:creationId xmlns:a16="http://schemas.microsoft.com/office/drawing/2014/main" id="{FFD7DBED-9B56-4471-C7C6-8EA3B3DC4D89}"/>
              </a:ext>
            </a:extLst>
          </p:cNvPr>
          <p:cNvPicPr>
            <a:picLocks noGrp="1" noChangeAspect="1"/>
          </p:cNvPicPr>
          <p:nvPr>
            <p:ph idx="1"/>
          </p:nvPr>
        </p:nvPicPr>
        <p:blipFill>
          <a:blip r:embed="rId3"/>
          <a:stretch>
            <a:fillRect/>
          </a:stretch>
        </p:blipFill>
        <p:spPr>
          <a:xfrm>
            <a:off x="5878911" y="3479243"/>
            <a:ext cx="3065060" cy="2381801"/>
          </a:xfrm>
        </p:spPr>
      </p:pic>
    </p:spTree>
    <p:extLst>
      <p:ext uri="{BB962C8B-B14F-4D97-AF65-F5344CB8AC3E}">
        <p14:creationId xmlns:p14="http://schemas.microsoft.com/office/powerpoint/2010/main" val="372747806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774B-5A87-5E90-669B-9C5BB45658B0}"/>
              </a:ext>
            </a:extLst>
          </p:cNvPr>
          <p:cNvSpPr>
            <a:spLocks noGrp="1"/>
          </p:cNvSpPr>
          <p:nvPr>
            <p:ph type="title"/>
          </p:nvPr>
        </p:nvSpPr>
        <p:spPr/>
        <p:txBody>
          <a:bodyPr>
            <a:normAutofit fontScale="90000"/>
          </a:bodyPr>
          <a:lstStyle/>
          <a:p>
            <a:r>
              <a:rPr lang="en-US" dirty="0"/>
              <a:t>Dramatic Reduction in the Cost of Electrolyzer</a:t>
            </a:r>
          </a:p>
        </p:txBody>
      </p:sp>
      <p:sp>
        <p:nvSpPr>
          <p:cNvPr id="3" name="Content Placeholder 2">
            <a:extLst>
              <a:ext uri="{FF2B5EF4-FFF2-40B4-BE49-F238E27FC236}">
                <a16:creationId xmlns:a16="http://schemas.microsoft.com/office/drawing/2014/main" id="{FC5F2C81-FC22-3F7F-39AD-CB785B05CAC8}"/>
              </a:ext>
            </a:extLst>
          </p:cNvPr>
          <p:cNvSpPr>
            <a:spLocks noGrp="1"/>
          </p:cNvSpPr>
          <p:nvPr>
            <p:ph idx="1"/>
          </p:nvPr>
        </p:nvSpPr>
        <p:spPr/>
        <p:txBody>
          <a:bodyPr/>
          <a:lstStyle/>
          <a:p>
            <a:r>
              <a:rPr lang="en-US" dirty="0"/>
              <a:t>Cost per kWe – note the SMR is adjusted by kWh2 to kWe.</a:t>
            </a:r>
          </a:p>
          <a:p>
            <a:r>
              <a:rPr lang="en-US" dirty="0"/>
              <a:t>Could argue that SMR is less relevant because may not build new SMR</a:t>
            </a:r>
          </a:p>
          <a:p>
            <a:endParaRPr lang="en-US" dirty="0"/>
          </a:p>
        </p:txBody>
      </p:sp>
      <p:pic>
        <p:nvPicPr>
          <p:cNvPr id="5" name="Picture 4">
            <a:extLst>
              <a:ext uri="{FF2B5EF4-FFF2-40B4-BE49-F238E27FC236}">
                <a16:creationId xmlns:a16="http://schemas.microsoft.com/office/drawing/2014/main" id="{D3A086BC-7541-8C49-ED73-4ABB11626D97}"/>
              </a:ext>
            </a:extLst>
          </p:cNvPr>
          <p:cNvPicPr>
            <a:picLocks noChangeAspect="1"/>
          </p:cNvPicPr>
          <p:nvPr/>
        </p:nvPicPr>
        <p:blipFill>
          <a:blip r:embed="rId2"/>
          <a:stretch>
            <a:fillRect/>
          </a:stretch>
        </p:blipFill>
        <p:spPr>
          <a:xfrm>
            <a:off x="1510749" y="2156362"/>
            <a:ext cx="5103500" cy="3081358"/>
          </a:xfrm>
          <a:prstGeom prst="rect">
            <a:avLst/>
          </a:prstGeom>
        </p:spPr>
      </p:pic>
    </p:spTree>
    <p:extLst>
      <p:ext uri="{BB962C8B-B14F-4D97-AF65-F5344CB8AC3E}">
        <p14:creationId xmlns:p14="http://schemas.microsoft.com/office/powerpoint/2010/main" val="27215855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0306-4468-1C51-178E-8388E99E88BE}"/>
              </a:ext>
            </a:extLst>
          </p:cNvPr>
          <p:cNvSpPr>
            <a:spLocks noGrp="1"/>
          </p:cNvSpPr>
          <p:nvPr>
            <p:ph type="title"/>
          </p:nvPr>
        </p:nvSpPr>
        <p:spPr/>
        <p:txBody>
          <a:bodyPr>
            <a:normAutofit fontScale="90000"/>
          </a:bodyPr>
          <a:lstStyle/>
          <a:p>
            <a:r>
              <a:rPr lang="en-US" dirty="0"/>
              <a:t>Simulation of Electrolyzer with Solar and Wind</a:t>
            </a:r>
          </a:p>
        </p:txBody>
      </p:sp>
      <p:sp>
        <p:nvSpPr>
          <p:cNvPr id="3" name="Content Placeholder 2">
            <a:extLst>
              <a:ext uri="{FF2B5EF4-FFF2-40B4-BE49-F238E27FC236}">
                <a16:creationId xmlns:a16="http://schemas.microsoft.com/office/drawing/2014/main" id="{7BB24AEA-A26E-5ADC-FDF4-12872DF3C0DF}"/>
              </a:ext>
            </a:extLst>
          </p:cNvPr>
          <p:cNvSpPr>
            <a:spLocks noGrp="1"/>
          </p:cNvSpPr>
          <p:nvPr>
            <p:ph idx="1"/>
          </p:nvPr>
        </p:nvSpPr>
        <p:spPr/>
        <p:txBody>
          <a:bodyPr/>
          <a:lstStyle/>
          <a:p>
            <a:r>
              <a:rPr lang="en-US" dirty="0"/>
              <a:t>Illustrate the issue with hourly data from the case above with the hourly capacity factor.</a:t>
            </a:r>
          </a:p>
          <a:p>
            <a:r>
              <a:rPr lang="en-US" dirty="0"/>
              <a:t>Demonstrates the problem of over capacity from renewable in particular hours.</a:t>
            </a:r>
          </a:p>
          <a:p>
            <a:r>
              <a:rPr lang="en-US" dirty="0"/>
              <a:t>Issue of how much you can sell surplus power.</a:t>
            </a:r>
          </a:p>
          <a:p>
            <a:endParaRPr lang="en-US" dirty="0"/>
          </a:p>
        </p:txBody>
      </p:sp>
      <p:pic>
        <p:nvPicPr>
          <p:cNvPr id="4" name="Picture 3">
            <a:extLst>
              <a:ext uri="{FF2B5EF4-FFF2-40B4-BE49-F238E27FC236}">
                <a16:creationId xmlns:a16="http://schemas.microsoft.com/office/drawing/2014/main" id="{2A328DA2-677E-EA39-DE74-44B7C4EACFF7}"/>
              </a:ext>
            </a:extLst>
          </p:cNvPr>
          <p:cNvPicPr>
            <a:picLocks noChangeAspect="1"/>
          </p:cNvPicPr>
          <p:nvPr/>
        </p:nvPicPr>
        <p:blipFill>
          <a:blip r:embed="rId2"/>
          <a:stretch>
            <a:fillRect/>
          </a:stretch>
        </p:blipFill>
        <p:spPr>
          <a:xfrm>
            <a:off x="73524" y="2781816"/>
            <a:ext cx="4360871" cy="2018776"/>
          </a:xfrm>
          <a:prstGeom prst="rect">
            <a:avLst/>
          </a:prstGeom>
        </p:spPr>
      </p:pic>
      <p:pic>
        <p:nvPicPr>
          <p:cNvPr id="6" name="Picture 5">
            <a:extLst>
              <a:ext uri="{FF2B5EF4-FFF2-40B4-BE49-F238E27FC236}">
                <a16:creationId xmlns:a16="http://schemas.microsoft.com/office/drawing/2014/main" id="{5D23B9FA-1F58-FF9B-0FC9-78AF1D3991F5}"/>
              </a:ext>
            </a:extLst>
          </p:cNvPr>
          <p:cNvPicPr>
            <a:picLocks noChangeAspect="1"/>
          </p:cNvPicPr>
          <p:nvPr/>
        </p:nvPicPr>
        <p:blipFill>
          <a:blip r:embed="rId3"/>
          <a:stretch>
            <a:fillRect/>
          </a:stretch>
        </p:blipFill>
        <p:spPr>
          <a:xfrm>
            <a:off x="4857497" y="2589069"/>
            <a:ext cx="3863414" cy="2812870"/>
          </a:xfrm>
          <a:prstGeom prst="rect">
            <a:avLst/>
          </a:prstGeom>
        </p:spPr>
      </p:pic>
    </p:spTree>
    <p:extLst>
      <p:ext uri="{BB962C8B-B14F-4D97-AF65-F5344CB8AC3E}">
        <p14:creationId xmlns:p14="http://schemas.microsoft.com/office/powerpoint/2010/main" val="28694935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2530-299B-C5C5-5391-D2AC6EA14A7A}"/>
              </a:ext>
            </a:extLst>
          </p:cNvPr>
          <p:cNvSpPr>
            <a:spLocks noGrp="1"/>
          </p:cNvSpPr>
          <p:nvPr>
            <p:ph type="ctrTitle"/>
          </p:nvPr>
        </p:nvSpPr>
        <p:spPr/>
        <p:txBody>
          <a:bodyPr/>
          <a:lstStyle/>
          <a:p>
            <a:r>
              <a:rPr lang="en-US" dirty="0"/>
              <a:t>Re-financing in Hydrogen Case</a:t>
            </a:r>
          </a:p>
        </p:txBody>
      </p:sp>
    </p:spTree>
    <p:extLst>
      <p:ext uri="{BB962C8B-B14F-4D97-AF65-F5344CB8AC3E}">
        <p14:creationId xmlns:p14="http://schemas.microsoft.com/office/powerpoint/2010/main" val="237029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51D76-6DD8-8D7D-4A71-5D73B7013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5AE32-F4D7-958F-7611-E7300918C640}"/>
              </a:ext>
            </a:extLst>
          </p:cNvPr>
          <p:cNvSpPr>
            <a:spLocks noGrp="1"/>
          </p:cNvSpPr>
          <p:nvPr>
            <p:ph type="ctrTitle"/>
          </p:nvPr>
        </p:nvSpPr>
        <p:spPr>
          <a:xfrm>
            <a:off x="601578" y="2656572"/>
            <a:ext cx="5842535" cy="1828800"/>
          </a:xfrm>
        </p:spPr>
        <p:txBody>
          <a:bodyPr>
            <a:normAutofit fontScale="90000"/>
          </a:bodyPr>
          <a:lstStyle/>
          <a:p>
            <a:r>
              <a:rPr lang="en-US" dirty="0"/>
              <a:t>Section 1: Nuances of IRR and DSCR</a:t>
            </a:r>
            <a:br>
              <a:rPr lang="en-US" dirty="0"/>
            </a:br>
            <a:br>
              <a:rPr lang="en-US" dirty="0"/>
            </a:br>
            <a:endParaRPr lang="en-US" dirty="0"/>
          </a:p>
        </p:txBody>
      </p:sp>
    </p:spTree>
    <p:extLst>
      <p:ext uri="{BB962C8B-B14F-4D97-AF65-F5344CB8AC3E}">
        <p14:creationId xmlns:p14="http://schemas.microsoft.com/office/powerpoint/2010/main" val="352993903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111BA4-ED9A-4EF6-AE58-4FB9651E5B82}"/>
              </a:ext>
            </a:extLst>
          </p:cNvPr>
          <p:cNvSpPr>
            <a:spLocks noGrp="1"/>
          </p:cNvSpPr>
          <p:nvPr>
            <p:ph idx="1"/>
          </p:nvPr>
        </p:nvSpPr>
        <p:spPr/>
        <p:txBody>
          <a:bodyPr>
            <a:normAutofit/>
          </a:bodyPr>
          <a:lstStyle/>
          <a:p>
            <a:pPr algn="l"/>
            <a:r>
              <a:rPr lang="en-US" sz="2000" dirty="0"/>
              <a:t>Every project has the possibility to increase equity returns through re-financing</a:t>
            </a:r>
          </a:p>
          <a:p>
            <a:pPr algn="l"/>
            <a:r>
              <a:rPr lang="en-US" sz="2000" dirty="0"/>
              <a:t>Re-financing is a real option without a cost if there is no pre-payment penalty (except for fees on new debt)</a:t>
            </a:r>
          </a:p>
          <a:p>
            <a:pPr algn="l"/>
            <a:r>
              <a:rPr lang="en-US" sz="2000" dirty="0"/>
              <a:t>As with any option, the value of the option is driven by uncertainty – there is uncertainty with respect to when the re-financing occurs, the parameters of the re-financing, the credit spreads and the amount of the re-financing</a:t>
            </a:r>
          </a:p>
          <a:p>
            <a:pPr algn="l"/>
            <a:r>
              <a:rPr lang="en-US" sz="2000" dirty="0"/>
              <a:t>The re-financing option has much much more value when the initial tenor is short.</a:t>
            </a:r>
          </a:p>
        </p:txBody>
      </p:sp>
      <p:sp>
        <p:nvSpPr>
          <p:cNvPr id="3" name="Title 2">
            <a:extLst>
              <a:ext uri="{FF2B5EF4-FFF2-40B4-BE49-F238E27FC236}">
                <a16:creationId xmlns:a16="http://schemas.microsoft.com/office/drawing/2014/main" id="{C58782C7-BD21-4591-B6A7-77C407EB1FAA}"/>
              </a:ext>
            </a:extLst>
          </p:cNvPr>
          <p:cNvSpPr>
            <a:spLocks noGrp="1"/>
          </p:cNvSpPr>
          <p:nvPr>
            <p:ph type="title"/>
          </p:nvPr>
        </p:nvSpPr>
        <p:spPr/>
        <p:txBody>
          <a:bodyPr/>
          <a:lstStyle/>
          <a:p>
            <a:r>
              <a:rPr lang="en-US" dirty="0"/>
              <a:t>Re-financing Introduction</a:t>
            </a:r>
          </a:p>
        </p:txBody>
      </p:sp>
      <p:sp>
        <p:nvSpPr>
          <p:cNvPr id="4" name="Slide Number Placeholder 3">
            <a:extLst>
              <a:ext uri="{FF2B5EF4-FFF2-40B4-BE49-F238E27FC236}">
                <a16:creationId xmlns:a16="http://schemas.microsoft.com/office/drawing/2014/main" id="{7ADA3BC2-4B72-4B52-8CF3-506E864EB3DD}"/>
              </a:ext>
            </a:extLst>
          </p:cNvPr>
          <p:cNvSpPr>
            <a:spLocks noGrp="1"/>
          </p:cNvSpPr>
          <p:nvPr>
            <p:ph type="sldNum" sz="quarter" idx="12"/>
          </p:nvPr>
        </p:nvSpPr>
        <p:spPr/>
        <p:txBody>
          <a:bodyPr/>
          <a:lstStyle/>
          <a:p>
            <a:pPr algn="ctr"/>
            <a:fld id="{0C3A1854-6B63-4059-B360-A3C4972BF0FC}" type="slidenum">
              <a:rPr lang="ko-KR" altLang="en-US" smtClean="0"/>
              <a:pPr algn="ctr"/>
              <a:t>170</a:t>
            </a:fld>
            <a:endParaRPr lang="ko-KR" altLang="en-US" dirty="0"/>
          </a:p>
        </p:txBody>
      </p:sp>
    </p:spTree>
    <p:extLst>
      <p:ext uri="{BB962C8B-B14F-4D97-AF65-F5344CB8AC3E}">
        <p14:creationId xmlns:p14="http://schemas.microsoft.com/office/powerpoint/2010/main" val="11943626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CBAAFF-D7D1-4917-A8DC-0C8D4E0DED5C}"/>
              </a:ext>
            </a:extLst>
          </p:cNvPr>
          <p:cNvSpPr>
            <a:spLocks noGrp="1"/>
          </p:cNvSpPr>
          <p:nvPr>
            <p:ph idx="1"/>
          </p:nvPr>
        </p:nvSpPr>
        <p:spPr/>
        <p:txBody>
          <a:bodyPr>
            <a:normAutofit/>
          </a:bodyPr>
          <a:lstStyle/>
          <a:p>
            <a:r>
              <a:rPr lang="en-US" sz="2000" dirty="0"/>
              <a:t>An argument against the dramatic effects of re-financing is that the length of the debt is a very strong signal – like a stamp of approval – that the project has reasonable risk.</a:t>
            </a:r>
          </a:p>
          <a:p>
            <a:pPr lvl="1"/>
            <a:r>
              <a:rPr lang="en-US" sz="2000" dirty="0"/>
              <a:t>If one project obtains an advantageous financing at the financial close, why would the project not also receive better terms in re-financing.</a:t>
            </a:r>
          </a:p>
          <a:p>
            <a:r>
              <a:rPr lang="en-US" sz="2000" dirty="0"/>
              <a:t>If the short tenure is just a reflection of market conditions in a country or the necessity to establish historic results.</a:t>
            </a:r>
          </a:p>
          <a:p>
            <a:r>
              <a:rPr lang="en-US" sz="2000" dirty="0"/>
              <a:t>There are many possibilities about how re-financing could occur and sensitivity analysis can be performed.</a:t>
            </a:r>
          </a:p>
        </p:txBody>
      </p:sp>
      <p:sp>
        <p:nvSpPr>
          <p:cNvPr id="3" name="Title 2">
            <a:extLst>
              <a:ext uri="{FF2B5EF4-FFF2-40B4-BE49-F238E27FC236}">
                <a16:creationId xmlns:a16="http://schemas.microsoft.com/office/drawing/2014/main" id="{76CC44C2-8EEF-493E-9705-96E4A4226DB1}"/>
              </a:ext>
            </a:extLst>
          </p:cNvPr>
          <p:cNvSpPr>
            <a:spLocks noGrp="1"/>
          </p:cNvSpPr>
          <p:nvPr>
            <p:ph type="title"/>
          </p:nvPr>
        </p:nvSpPr>
        <p:spPr/>
        <p:txBody>
          <a:bodyPr/>
          <a:lstStyle/>
          <a:p>
            <a:r>
              <a:rPr lang="en-US" dirty="0"/>
              <a:t>Philosophy and Re-financing</a:t>
            </a:r>
          </a:p>
        </p:txBody>
      </p:sp>
    </p:spTree>
    <p:extLst>
      <p:ext uri="{BB962C8B-B14F-4D97-AF65-F5344CB8AC3E}">
        <p14:creationId xmlns:p14="http://schemas.microsoft.com/office/powerpoint/2010/main" val="1890313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p:txBody>
          <a:bodyPr/>
          <a:lstStyle/>
          <a:p>
            <a:r>
              <a:rPr lang="en-US" dirty="0"/>
              <a:t>If there are multiple re-financings, the effect of the tenure on the IRR is dramatically reduced as shown in the two tables below.</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1 – Multiple Re-financings</a:t>
            </a:r>
          </a:p>
        </p:txBody>
      </p:sp>
      <p:pic>
        <p:nvPicPr>
          <p:cNvPr id="5" name="Picture 4">
            <a:extLst>
              <a:ext uri="{FF2B5EF4-FFF2-40B4-BE49-F238E27FC236}">
                <a16:creationId xmlns:a16="http://schemas.microsoft.com/office/drawing/2014/main" id="{57D1C35D-4B67-43F6-9BD3-E72780BA2428}"/>
              </a:ext>
            </a:extLst>
          </p:cNvPr>
          <p:cNvPicPr>
            <a:picLocks noChangeAspect="1"/>
          </p:cNvPicPr>
          <p:nvPr/>
        </p:nvPicPr>
        <p:blipFill>
          <a:blip r:embed="rId2"/>
          <a:stretch>
            <a:fillRect/>
          </a:stretch>
        </p:blipFill>
        <p:spPr>
          <a:xfrm>
            <a:off x="377072" y="2645764"/>
            <a:ext cx="4355184" cy="3047895"/>
          </a:xfrm>
          <a:prstGeom prst="rect">
            <a:avLst/>
          </a:prstGeom>
        </p:spPr>
      </p:pic>
      <p:pic>
        <p:nvPicPr>
          <p:cNvPr id="6" name="Picture 5">
            <a:extLst>
              <a:ext uri="{FF2B5EF4-FFF2-40B4-BE49-F238E27FC236}">
                <a16:creationId xmlns:a16="http://schemas.microsoft.com/office/drawing/2014/main" id="{5C84322C-D5F3-4C2E-A186-E49417A63543}"/>
              </a:ext>
            </a:extLst>
          </p:cNvPr>
          <p:cNvPicPr>
            <a:picLocks noChangeAspect="1"/>
          </p:cNvPicPr>
          <p:nvPr/>
        </p:nvPicPr>
        <p:blipFill>
          <a:blip r:embed="rId3"/>
          <a:stretch>
            <a:fillRect/>
          </a:stretch>
        </p:blipFill>
        <p:spPr>
          <a:xfrm>
            <a:off x="4732256" y="2645764"/>
            <a:ext cx="4176074" cy="3048389"/>
          </a:xfrm>
          <a:prstGeom prst="rect">
            <a:avLst/>
          </a:prstGeom>
        </p:spPr>
      </p:pic>
    </p:spTree>
    <p:extLst>
      <p:ext uri="{BB962C8B-B14F-4D97-AF65-F5344CB8AC3E}">
        <p14:creationId xmlns:p14="http://schemas.microsoft.com/office/powerpoint/2010/main" val="33451214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30109" y="1177296"/>
            <a:ext cx="8860115" cy="1302912"/>
          </a:xfrm>
        </p:spPr>
        <p:txBody>
          <a:bodyPr>
            <a:normAutofit/>
          </a:bodyPr>
          <a:lstStyle/>
          <a:p>
            <a:r>
              <a:rPr lang="en-US" dirty="0"/>
              <a:t>This scenario shows that if the re-financing occurs later there is a smaller effect because higher dividends occur in early years. The table shows Equity IRR</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a:bodyPr>
          <a:lstStyle/>
          <a:p>
            <a:r>
              <a:rPr lang="en-US" dirty="0"/>
              <a:t>Re-financing Case 2 – Later Refinancing</a:t>
            </a:r>
          </a:p>
        </p:txBody>
      </p:sp>
      <p:pic>
        <p:nvPicPr>
          <p:cNvPr id="2" name="Picture 1">
            <a:extLst>
              <a:ext uri="{FF2B5EF4-FFF2-40B4-BE49-F238E27FC236}">
                <a16:creationId xmlns:a16="http://schemas.microsoft.com/office/drawing/2014/main" id="{6E1E4E78-A304-4032-BC09-17A6D035963B}"/>
              </a:ext>
            </a:extLst>
          </p:cNvPr>
          <p:cNvPicPr>
            <a:picLocks noChangeAspect="1"/>
          </p:cNvPicPr>
          <p:nvPr/>
        </p:nvPicPr>
        <p:blipFill>
          <a:blip r:embed="rId2"/>
          <a:stretch>
            <a:fillRect/>
          </a:stretch>
        </p:blipFill>
        <p:spPr>
          <a:xfrm>
            <a:off x="4683648" y="2551625"/>
            <a:ext cx="4420140" cy="3057323"/>
          </a:xfrm>
          <a:prstGeom prst="rect">
            <a:avLst/>
          </a:prstGeom>
        </p:spPr>
      </p:pic>
      <p:pic>
        <p:nvPicPr>
          <p:cNvPr id="7" name="Picture 6">
            <a:extLst>
              <a:ext uri="{FF2B5EF4-FFF2-40B4-BE49-F238E27FC236}">
                <a16:creationId xmlns:a16="http://schemas.microsoft.com/office/drawing/2014/main" id="{4CDBD993-300B-45C2-8DE6-D6BB87CE171B}"/>
              </a:ext>
            </a:extLst>
          </p:cNvPr>
          <p:cNvPicPr>
            <a:picLocks noChangeAspect="1"/>
          </p:cNvPicPr>
          <p:nvPr/>
        </p:nvPicPr>
        <p:blipFill>
          <a:blip r:embed="rId3"/>
          <a:stretch>
            <a:fillRect/>
          </a:stretch>
        </p:blipFill>
        <p:spPr>
          <a:xfrm>
            <a:off x="130109" y="2480207"/>
            <a:ext cx="4360823" cy="3128741"/>
          </a:xfrm>
          <a:prstGeom prst="rect">
            <a:avLst/>
          </a:prstGeom>
        </p:spPr>
      </p:pic>
    </p:spTree>
    <p:extLst>
      <p:ext uri="{BB962C8B-B14F-4D97-AF65-F5344CB8AC3E}">
        <p14:creationId xmlns:p14="http://schemas.microsoft.com/office/powerpoint/2010/main" val="410934880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Mini-perms </a:t>
            </a:r>
          </a:p>
        </p:txBody>
      </p:sp>
      <p:sp>
        <p:nvSpPr>
          <p:cNvPr id="3" name="Content Placeholder 2"/>
          <p:cNvSpPr>
            <a:spLocks noGrp="1"/>
          </p:cNvSpPr>
          <p:nvPr>
            <p:ph idx="1"/>
          </p:nvPr>
        </p:nvSpPr>
        <p:spPr/>
        <p:txBody>
          <a:bodyPr>
            <a:normAutofit/>
          </a:bodyPr>
          <a:lstStyle/>
          <a:p>
            <a:r>
              <a:rPr lang="en-US" dirty="0"/>
              <a:t>Matching the tenor of repayment to the life of the project and even considering terminal value in the repayment in the context of both achieving a higher DSCR and an improved equity IRR. </a:t>
            </a:r>
          </a:p>
          <a:p>
            <a:r>
              <a:rPr lang="en-US" dirty="0"/>
              <a:t>Problems with multi-lateral agencies that allow long-term maturity can be contrasted with commercial banks and bond financing that may be more flexible and sometimes could have lower costs. </a:t>
            </a:r>
          </a:p>
          <a:p>
            <a:r>
              <a:rPr lang="en-US" dirty="0"/>
              <a:t>Specifically, the effects of hard and soft mini-perms on the profitability of a project along with the difficult problem of required re-financing assumptions. </a:t>
            </a:r>
          </a:p>
          <a:p>
            <a:r>
              <a:rPr lang="en-US" dirty="0"/>
              <a:t>How the DSRA could be used to re-finance debt at end of loan life and how potential terminal value can be used to justify partial bullet repayment at end of loan. </a:t>
            </a:r>
          </a:p>
          <a:p>
            <a:endParaRPr lang="en-US" dirty="0"/>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174</a:t>
            </a:fld>
            <a:endParaRPr lang="en-GB" dirty="0"/>
          </a:p>
        </p:txBody>
      </p:sp>
    </p:spTree>
    <p:extLst>
      <p:ext uri="{BB962C8B-B14F-4D97-AF65-F5344CB8AC3E}">
        <p14:creationId xmlns:p14="http://schemas.microsoft.com/office/powerpoint/2010/main" val="12595879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fontScale="92500" lnSpcReduction="10000"/>
          </a:bodyPr>
          <a:lstStyle/>
          <a:p>
            <a:r>
              <a:rPr lang="en-US" sz="2000" dirty="0"/>
              <a:t>Valuation theory with respect to projects generally involves risk reduction as a project progresses through phases.</a:t>
            </a:r>
          </a:p>
          <a:p>
            <a:r>
              <a:rPr lang="en-US" sz="2000" dirty="0"/>
              <a:t>In Europe, there are many stories (but not much data) about how insurance companies purchase existing projects with operating history and are willing to accept equity IRR’s as low as 5-6%.</a:t>
            </a:r>
          </a:p>
          <a:p>
            <a:r>
              <a:rPr lang="en-US" sz="2000" dirty="0"/>
              <a:t>The idea behind a low cost of capital for mature projects is the following:</a:t>
            </a:r>
          </a:p>
          <a:p>
            <a:pPr lvl="1"/>
            <a:r>
              <a:rPr lang="en-US" sz="1600" dirty="0"/>
              <a:t>During the development stage, expenditures occur with large risks associated with permitting, problematic wind studies, construction cost over-runs, ability to secure tariffs etc. The required equity IRR during the development stage can be 15% to account for the project not being successfully methods.</a:t>
            </a:r>
          </a:p>
          <a:p>
            <a:pPr lvl="1"/>
            <a:r>
              <a:rPr lang="en-US" sz="1600" dirty="0"/>
              <a:t>Once the development is finished or in late stages, the risk is reduced by a large margin.  However there are still risks associated with successfully completing construction at budget and on time.  The reduced risk during the construction phase may reduce the required equity IRR to something like 12%</a:t>
            </a:r>
          </a:p>
          <a:p>
            <a:pPr lvl="1"/>
            <a:r>
              <a:rPr lang="en-US" sz="1600" dirty="0"/>
              <a:t>After construction, the remaining risk for a project with a fixed price contract is that the estimated wind production will not be met.  Given this risk, the discount risk is still above the cost of capital for bonds and may be in the range of 8-10%.</a:t>
            </a:r>
          </a:p>
          <a:p>
            <a:pPr lvl="1"/>
            <a:r>
              <a:rPr lang="en-US" sz="1600" dirty="0"/>
              <a:t>Once operating history is available, the risk is not much higher than the debt cost or the interest rate on long-term bonds. With bonds yielding below 3%, a return of 6% provides a good premium for risk. </a:t>
            </a:r>
          </a:p>
        </p:txBody>
      </p:sp>
      <p:sp>
        <p:nvSpPr>
          <p:cNvPr id="2" name="Title 1"/>
          <p:cNvSpPr>
            <a:spLocks noGrp="1"/>
          </p:cNvSpPr>
          <p:nvPr>
            <p:ph type="title"/>
          </p:nvPr>
        </p:nvSpPr>
        <p:spPr/>
        <p:txBody>
          <a:bodyPr>
            <a:normAutofit fontScale="90000"/>
          </a:bodyPr>
          <a:lstStyle/>
          <a:p>
            <a:r>
              <a:rPr lang="en-US" dirty="0"/>
              <a:t>A Little Theory about Valuation and Risk of Projects</a:t>
            </a:r>
          </a:p>
        </p:txBody>
      </p:sp>
      <p:sp>
        <p:nvSpPr>
          <p:cNvPr id="4" name="Slide Number Placeholder 3"/>
          <p:cNvSpPr>
            <a:spLocks noGrp="1"/>
          </p:cNvSpPr>
          <p:nvPr>
            <p:ph type="sldNum" sz="quarter" idx="12"/>
          </p:nvPr>
        </p:nvSpPr>
        <p:spPr/>
        <p:txBody>
          <a:bodyPr/>
          <a:lstStyle/>
          <a:p>
            <a:fld id="{89EDC313-DAEE-4320-87CD-27472077E247}" type="slidenum">
              <a:rPr lang="en-US" smtClean="0"/>
              <a:pPr/>
              <a:t>175</a:t>
            </a:fld>
            <a:endParaRPr lang="en-US" dirty="0"/>
          </a:p>
        </p:txBody>
      </p:sp>
    </p:spTree>
    <p:extLst>
      <p:ext uri="{BB962C8B-B14F-4D97-AF65-F5344CB8AC3E}">
        <p14:creationId xmlns:p14="http://schemas.microsoft.com/office/powerpoint/2010/main" val="31513981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8CFD2A7-02A7-43BA-9FCA-633BD42A4ED5}"/>
              </a:ext>
            </a:extLst>
          </p:cNvPr>
          <p:cNvSpPr>
            <a:spLocks noGrp="1" noChangeArrowheads="1"/>
          </p:cNvSpPr>
          <p:nvPr>
            <p:ph type="title"/>
          </p:nvPr>
        </p:nvSpPr>
        <p:spPr/>
        <p:txBody>
          <a:bodyPr/>
          <a:lstStyle/>
          <a:p>
            <a:r>
              <a:rPr lang="en-US" altLang="en-US" dirty="0"/>
              <a:t>Equity Returns and Re-Financing</a:t>
            </a:r>
          </a:p>
        </p:txBody>
      </p:sp>
      <p:pic>
        <p:nvPicPr>
          <p:cNvPr id="53251" name="Picture 4">
            <a:extLst>
              <a:ext uri="{FF2B5EF4-FFF2-40B4-BE49-F238E27FC236}">
                <a16:creationId xmlns:a16="http://schemas.microsoft.com/office/drawing/2014/main" id="{77727127-F85C-46CF-8745-BC2B5E95C1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1463" y="1524000"/>
            <a:ext cx="6289675" cy="4572000"/>
          </a:xfrm>
        </p:spPr>
      </p:pic>
    </p:spTree>
    <p:extLst>
      <p:ext uri="{BB962C8B-B14F-4D97-AF65-F5344CB8AC3E}">
        <p14:creationId xmlns:p14="http://schemas.microsoft.com/office/powerpoint/2010/main" val="28539850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53033F-1881-499D-B3D5-9F77D8EAC69B}"/>
              </a:ext>
            </a:extLst>
          </p:cNvPr>
          <p:cNvSpPr>
            <a:spLocks noGrp="1"/>
          </p:cNvSpPr>
          <p:nvPr>
            <p:ph idx="1"/>
          </p:nvPr>
        </p:nvSpPr>
        <p:spPr/>
        <p:txBody>
          <a:bodyPr>
            <a:normAutofit/>
          </a:bodyPr>
          <a:lstStyle/>
          <a:p>
            <a:r>
              <a:rPr lang="en-US" sz="2000" u="sng" dirty="0"/>
              <a:t>Capital Requirements</a:t>
            </a:r>
            <a:r>
              <a:rPr lang="en-US" sz="2000" dirty="0"/>
              <a:t>.  </a:t>
            </a:r>
          </a:p>
          <a:p>
            <a:r>
              <a:rPr lang="en-US" sz="2000" dirty="0"/>
              <a:t>If any Lender determines </a:t>
            </a:r>
          </a:p>
          <a:p>
            <a:pPr lvl="1"/>
            <a:r>
              <a:rPr lang="en-US" sz="1800" dirty="0"/>
              <a:t>(</a:t>
            </a:r>
            <a:r>
              <a:rPr lang="en-US" sz="1800" dirty="0" err="1"/>
              <a:t>i</a:t>
            </a:r>
            <a:r>
              <a:rPr lang="en-US" sz="1800" dirty="0"/>
              <a:t>) any Change of Law affects the amount of capital required or expected to be maintained </a:t>
            </a:r>
          </a:p>
          <a:p>
            <a:pPr lvl="1"/>
            <a:r>
              <a:rPr lang="en-US" sz="1800" dirty="0"/>
              <a:t>and (ii) the amount of capital maintained by such Lender must be increased as a result of such Capital Adequacy Requirement (taking into account such Lender’s policies with respect to capital adequacy)</a:t>
            </a:r>
          </a:p>
          <a:p>
            <a:r>
              <a:rPr lang="en-US" sz="2000" dirty="0"/>
              <a:t>Borrower shall pay such amounts as such Lender shall reasonably determine are necessary to compensate such Lender for such reasonably increased costs to such Lender of such increased capital.</a:t>
            </a:r>
            <a:endParaRPr lang="en-CH" sz="2000" dirty="0"/>
          </a:p>
          <a:p>
            <a:endParaRPr lang="en-CH" sz="2000" dirty="0"/>
          </a:p>
        </p:txBody>
      </p:sp>
      <p:sp>
        <p:nvSpPr>
          <p:cNvPr id="3" name="Title 2">
            <a:extLst>
              <a:ext uri="{FF2B5EF4-FFF2-40B4-BE49-F238E27FC236}">
                <a16:creationId xmlns:a16="http://schemas.microsoft.com/office/drawing/2014/main" id="{99932B85-A229-4A36-8822-F4A281DD009E}"/>
              </a:ext>
            </a:extLst>
          </p:cNvPr>
          <p:cNvSpPr>
            <a:spLocks noGrp="1"/>
          </p:cNvSpPr>
          <p:nvPr>
            <p:ph type="title"/>
          </p:nvPr>
        </p:nvSpPr>
        <p:spPr/>
        <p:txBody>
          <a:bodyPr/>
          <a:lstStyle/>
          <a:p>
            <a:r>
              <a:rPr lang="en-US" dirty="0"/>
              <a:t>Capital Requirements and Mini-Perms</a:t>
            </a:r>
            <a:endParaRPr lang="en-CH" dirty="0"/>
          </a:p>
        </p:txBody>
      </p:sp>
    </p:spTree>
    <p:extLst>
      <p:ext uri="{BB962C8B-B14F-4D97-AF65-F5344CB8AC3E}">
        <p14:creationId xmlns:p14="http://schemas.microsoft.com/office/powerpoint/2010/main" val="24913897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E2A0F-8699-4604-A89E-AE47CF09C45F}"/>
              </a:ext>
            </a:extLst>
          </p:cNvPr>
          <p:cNvSpPr>
            <a:spLocks noGrp="1"/>
          </p:cNvSpPr>
          <p:nvPr>
            <p:ph idx="1"/>
          </p:nvPr>
        </p:nvSpPr>
        <p:spPr>
          <a:xfrm>
            <a:off x="84484" y="1055803"/>
            <a:ext cx="3831533" cy="4649257"/>
          </a:xfrm>
        </p:spPr>
        <p:txBody>
          <a:bodyPr>
            <a:normAutofit/>
          </a:bodyPr>
          <a:lstStyle/>
          <a:p>
            <a:pPr algn="l"/>
            <a:r>
              <a:rPr lang="en-US" sz="1600" dirty="0"/>
              <a:t>Term Loan Principal Scheduled Payments.  Borrower shall repay to Administrative Agent, for the account of each Lender, the aggregate unpaid principal amount of the Term Loans made by such Lender in installments payable on each Repayment Date in accordance with the Amortization Schedule set forth below, together with any remaining unpaid principal, interest, fees and costs due and payable on the Term Loan Maturity Date.  The Parties hereto acknowledge and agree that the Amortization Schedule set forth below shows the amount of each installment payment of the Term Loans to be made on each Repayment Date:</a:t>
            </a:r>
          </a:p>
          <a:p>
            <a:pPr algn="l"/>
            <a:endParaRPr lang="en-CH" sz="1600" dirty="0"/>
          </a:p>
        </p:txBody>
      </p:sp>
      <p:sp>
        <p:nvSpPr>
          <p:cNvPr id="3" name="Title 2">
            <a:extLst>
              <a:ext uri="{FF2B5EF4-FFF2-40B4-BE49-F238E27FC236}">
                <a16:creationId xmlns:a16="http://schemas.microsoft.com/office/drawing/2014/main" id="{B130E9AC-A3FB-4032-9633-AF3AAAF494F8}"/>
              </a:ext>
            </a:extLst>
          </p:cNvPr>
          <p:cNvSpPr>
            <a:spLocks noGrp="1"/>
          </p:cNvSpPr>
          <p:nvPr>
            <p:ph type="title"/>
          </p:nvPr>
        </p:nvSpPr>
        <p:spPr/>
        <p:txBody>
          <a:bodyPr/>
          <a:lstStyle/>
          <a:p>
            <a:r>
              <a:rPr lang="en-US" dirty="0"/>
              <a:t>Mini-Perm Example</a:t>
            </a:r>
            <a:endParaRPr lang="en-CH" dirty="0"/>
          </a:p>
        </p:txBody>
      </p:sp>
      <p:sp>
        <p:nvSpPr>
          <p:cNvPr id="4" name="Slide Number Placeholder 3">
            <a:extLst>
              <a:ext uri="{FF2B5EF4-FFF2-40B4-BE49-F238E27FC236}">
                <a16:creationId xmlns:a16="http://schemas.microsoft.com/office/drawing/2014/main" id="{946BFEAD-F415-4A61-AFA9-60BF38BC582F}"/>
              </a:ext>
            </a:extLst>
          </p:cNvPr>
          <p:cNvSpPr>
            <a:spLocks noGrp="1"/>
          </p:cNvSpPr>
          <p:nvPr>
            <p:ph type="sldNum" sz="quarter" idx="12"/>
          </p:nvPr>
        </p:nvSpPr>
        <p:spPr/>
        <p:txBody>
          <a:bodyPr/>
          <a:lstStyle/>
          <a:p>
            <a:pPr algn="ctr"/>
            <a:fld id="{0C3A1854-6B63-4059-B360-A3C4972BF0FC}" type="slidenum">
              <a:rPr lang="ko-KR" altLang="en-US" smtClean="0"/>
              <a:pPr algn="ctr"/>
              <a:t>178</a:t>
            </a:fld>
            <a:endParaRPr lang="ko-KR" altLang="en-US" dirty="0"/>
          </a:p>
        </p:txBody>
      </p:sp>
      <p:graphicFrame>
        <p:nvGraphicFramePr>
          <p:cNvPr id="5" name="Content Placeholder 4">
            <a:extLst>
              <a:ext uri="{FF2B5EF4-FFF2-40B4-BE49-F238E27FC236}">
                <a16:creationId xmlns:a16="http://schemas.microsoft.com/office/drawing/2014/main" id="{2DF8F91B-F3E3-4AE6-BECB-DB960F726F68}"/>
              </a:ext>
            </a:extLst>
          </p:cNvPr>
          <p:cNvGraphicFramePr>
            <a:graphicFrameLocks/>
          </p:cNvGraphicFramePr>
          <p:nvPr/>
        </p:nvGraphicFramePr>
        <p:xfrm>
          <a:off x="4467225" y="2510314"/>
          <a:ext cx="4183380" cy="2194560"/>
        </p:xfrm>
        <a:graphic>
          <a:graphicData uri="http://schemas.openxmlformats.org/drawingml/2006/table">
            <a:tbl>
              <a:tblPr firstRow="1" firstCol="1" bandRow="1">
                <a:tableStyleId>{5C22544A-7EE6-4342-B048-85BDC9FD1C3A}</a:tableStyleId>
              </a:tblPr>
              <a:tblGrid>
                <a:gridCol w="2240280">
                  <a:extLst>
                    <a:ext uri="{9D8B030D-6E8A-4147-A177-3AD203B41FA5}">
                      <a16:colId xmlns:a16="http://schemas.microsoft.com/office/drawing/2014/main" val="1810613067"/>
                    </a:ext>
                  </a:extLst>
                </a:gridCol>
                <a:gridCol w="1943100">
                  <a:extLst>
                    <a:ext uri="{9D8B030D-6E8A-4147-A177-3AD203B41FA5}">
                      <a16:colId xmlns:a16="http://schemas.microsoft.com/office/drawing/2014/main" val="2259106492"/>
                    </a:ext>
                  </a:extLst>
                </a:gridCol>
              </a:tblGrid>
              <a:tr h="0">
                <a:tc gridSpan="2">
                  <a:txBody>
                    <a:bodyPr/>
                    <a:lstStyle/>
                    <a:p>
                      <a:pPr indent="457200" algn="ctr">
                        <a:spcAft>
                          <a:spcPts val="0"/>
                        </a:spcAft>
                      </a:pPr>
                      <a:r>
                        <a:rPr lang="en-US" sz="1200" u="sng">
                          <a:effectLst/>
                        </a:rPr>
                        <a:t>Amortization Schedule</a:t>
                      </a:r>
                      <a:endParaRPr lang="en-CH"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CH"/>
                    </a:p>
                  </a:txBody>
                  <a:tcPr/>
                </a:tc>
                <a:extLst>
                  <a:ext uri="{0D108BD9-81ED-4DB2-BD59-A6C34878D82A}">
                    <a16:rowId xmlns:a16="http://schemas.microsoft.com/office/drawing/2014/main" val="2015671948"/>
                  </a:ext>
                </a:extLst>
              </a:tr>
              <a:tr h="0">
                <a:tc>
                  <a:txBody>
                    <a:bodyPr/>
                    <a:lstStyle/>
                    <a:p>
                      <a:pPr indent="457200" algn="ctr">
                        <a:spcAft>
                          <a:spcPts val="0"/>
                        </a:spcAft>
                      </a:pPr>
                      <a:r>
                        <a:rPr lang="en-US" sz="1200" u="sng">
                          <a:effectLst/>
                        </a:rPr>
                        <a:t>Quarterly Payments</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u="sng">
                          <a:effectLst/>
                        </a:rPr>
                        <a:t>Amount</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5149747"/>
                  </a:ext>
                </a:extLst>
              </a:tr>
              <a:tr h="0">
                <a:tc>
                  <a:txBody>
                    <a:bodyPr/>
                    <a:lstStyle/>
                    <a:p>
                      <a:pPr indent="457200" algn="ctr">
                        <a:spcAft>
                          <a:spcPts val="0"/>
                        </a:spcAft>
                      </a:pPr>
                      <a:r>
                        <a:rPr lang="en-US" sz="1200">
                          <a:effectLst/>
                        </a:rPr>
                        <a:t>1-4</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$102,600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79069940"/>
                  </a:ext>
                </a:extLst>
              </a:tr>
              <a:tr h="0">
                <a:tc>
                  <a:txBody>
                    <a:bodyPr/>
                    <a:lstStyle/>
                    <a:p>
                      <a:pPr indent="457200" algn="ctr">
                        <a:spcAft>
                          <a:spcPts val="0"/>
                        </a:spcAft>
                      </a:pPr>
                      <a:r>
                        <a:rPr lang="en-US" sz="1200">
                          <a:effectLst/>
                        </a:rPr>
                        <a:t>5-8</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$111,400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88684228"/>
                  </a:ext>
                </a:extLst>
              </a:tr>
              <a:tr h="0">
                <a:tc>
                  <a:txBody>
                    <a:bodyPr/>
                    <a:lstStyle/>
                    <a:p>
                      <a:pPr indent="457200" algn="ctr">
                        <a:spcAft>
                          <a:spcPts val="0"/>
                        </a:spcAft>
                      </a:pPr>
                      <a:r>
                        <a:rPr lang="en-US" sz="1200">
                          <a:effectLst/>
                        </a:rPr>
                        <a:t>9-12</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$118,500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57402042"/>
                  </a:ext>
                </a:extLst>
              </a:tr>
              <a:tr h="0">
                <a:tc>
                  <a:txBody>
                    <a:bodyPr/>
                    <a:lstStyle/>
                    <a:p>
                      <a:pPr indent="457200" algn="ctr">
                        <a:spcAft>
                          <a:spcPts val="0"/>
                        </a:spcAft>
                      </a:pPr>
                      <a:r>
                        <a:rPr lang="en-US" sz="1200">
                          <a:effectLst/>
                        </a:rPr>
                        <a:t>13-16</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$128,000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27970182"/>
                  </a:ext>
                </a:extLst>
              </a:tr>
              <a:tr h="0">
                <a:tc>
                  <a:txBody>
                    <a:bodyPr/>
                    <a:lstStyle/>
                    <a:p>
                      <a:pPr indent="457200" algn="ctr">
                        <a:spcAft>
                          <a:spcPts val="0"/>
                        </a:spcAft>
                      </a:pPr>
                      <a:r>
                        <a:rPr lang="en-US" sz="1200">
                          <a:effectLst/>
                        </a:rPr>
                        <a:t>17-20</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$136,000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7852134"/>
                  </a:ext>
                </a:extLst>
              </a:tr>
              <a:tr h="0">
                <a:tc>
                  <a:txBody>
                    <a:bodyPr/>
                    <a:lstStyle/>
                    <a:p>
                      <a:pPr indent="457200" algn="ctr">
                        <a:spcAft>
                          <a:spcPts val="0"/>
                        </a:spcAft>
                      </a:pPr>
                      <a:r>
                        <a:rPr lang="en-US" sz="1200" dirty="0">
                          <a:effectLst/>
                        </a:rPr>
                        <a:t>21-24</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$146,250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7030686"/>
                  </a:ext>
                </a:extLst>
              </a:tr>
              <a:tr h="0">
                <a:tc>
                  <a:txBody>
                    <a:bodyPr/>
                    <a:lstStyle/>
                    <a:p>
                      <a:pPr indent="457200" algn="ctr">
                        <a:spcAft>
                          <a:spcPts val="0"/>
                        </a:spcAft>
                      </a:pPr>
                      <a:r>
                        <a:rPr lang="en-US" sz="1200">
                          <a:effectLst/>
                        </a:rPr>
                        <a:t>25-28</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$157,000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09757230"/>
                  </a:ext>
                </a:extLst>
              </a:tr>
              <a:tr h="0">
                <a:tc>
                  <a:txBody>
                    <a:bodyPr/>
                    <a:lstStyle/>
                    <a:p>
                      <a:pPr indent="457200" algn="ctr">
                        <a:spcAft>
                          <a:spcPts val="0"/>
                        </a:spcAft>
                      </a:pPr>
                      <a:r>
                        <a:rPr lang="en-US" sz="1200">
                          <a:effectLst/>
                        </a:rPr>
                        <a:t>29-32</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$168,250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17592723"/>
                  </a:ext>
                </a:extLst>
              </a:tr>
              <a:tr h="0">
                <a:tc>
                  <a:txBody>
                    <a:bodyPr/>
                    <a:lstStyle/>
                    <a:p>
                      <a:pPr indent="457200" algn="ctr">
                        <a:spcAft>
                          <a:spcPts val="0"/>
                        </a:spcAft>
                      </a:pPr>
                      <a:r>
                        <a:rPr lang="en-US" sz="1200">
                          <a:effectLst/>
                        </a:rPr>
                        <a:t>33-36</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$180,000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19639505"/>
                  </a:ext>
                </a:extLst>
              </a:tr>
              <a:tr h="0">
                <a:tc>
                  <a:txBody>
                    <a:bodyPr/>
                    <a:lstStyle/>
                    <a:p>
                      <a:pPr indent="457200" algn="ctr">
                        <a:spcAft>
                          <a:spcPts val="0"/>
                        </a:spcAft>
                      </a:pPr>
                      <a:r>
                        <a:rPr lang="en-US" sz="1200">
                          <a:effectLst/>
                        </a:rPr>
                        <a:t>Term Loan Maturity Date</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 $5,508,000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5041895"/>
                  </a:ext>
                </a:extLst>
              </a:tr>
            </a:tbl>
          </a:graphicData>
        </a:graphic>
      </p:graphicFrame>
    </p:spTree>
    <p:extLst>
      <p:ext uri="{BB962C8B-B14F-4D97-AF65-F5344CB8AC3E}">
        <p14:creationId xmlns:p14="http://schemas.microsoft.com/office/powerpoint/2010/main" val="19832488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2D7128-5B13-46B1-AB33-D8C0824F9D7A}"/>
              </a:ext>
            </a:extLst>
          </p:cNvPr>
          <p:cNvSpPr>
            <a:spLocks noGrp="1"/>
          </p:cNvSpPr>
          <p:nvPr>
            <p:ph idx="1"/>
          </p:nvPr>
        </p:nvSpPr>
        <p:spPr/>
        <p:txBody>
          <a:bodyPr/>
          <a:lstStyle/>
          <a:p>
            <a:r>
              <a:rPr lang="en-US" dirty="0"/>
              <a:t>Some kind of re-financing assumption must be made.</a:t>
            </a:r>
          </a:p>
          <a:p>
            <a:endParaRPr lang="en-CH" dirty="0"/>
          </a:p>
        </p:txBody>
      </p:sp>
      <p:sp>
        <p:nvSpPr>
          <p:cNvPr id="3" name="Title 2">
            <a:extLst>
              <a:ext uri="{FF2B5EF4-FFF2-40B4-BE49-F238E27FC236}">
                <a16:creationId xmlns:a16="http://schemas.microsoft.com/office/drawing/2014/main" id="{FD57152D-C85C-4AA2-86DF-F1A830B43D1D}"/>
              </a:ext>
            </a:extLst>
          </p:cNvPr>
          <p:cNvSpPr>
            <a:spLocks noGrp="1"/>
          </p:cNvSpPr>
          <p:nvPr>
            <p:ph type="title"/>
          </p:nvPr>
        </p:nvSpPr>
        <p:spPr/>
        <p:txBody>
          <a:bodyPr/>
          <a:lstStyle/>
          <a:p>
            <a:r>
              <a:rPr lang="en-US" dirty="0"/>
              <a:t>Mini-Perm Assumptions in Solar Case</a:t>
            </a:r>
            <a:endParaRPr lang="en-CH" dirty="0"/>
          </a:p>
        </p:txBody>
      </p:sp>
      <p:sp>
        <p:nvSpPr>
          <p:cNvPr id="4" name="Slide Number Placeholder 3">
            <a:extLst>
              <a:ext uri="{FF2B5EF4-FFF2-40B4-BE49-F238E27FC236}">
                <a16:creationId xmlns:a16="http://schemas.microsoft.com/office/drawing/2014/main" id="{02840884-A2AC-4634-82D0-610809A19612}"/>
              </a:ext>
            </a:extLst>
          </p:cNvPr>
          <p:cNvSpPr>
            <a:spLocks noGrp="1"/>
          </p:cNvSpPr>
          <p:nvPr>
            <p:ph type="sldNum" sz="quarter" idx="12"/>
          </p:nvPr>
        </p:nvSpPr>
        <p:spPr/>
        <p:txBody>
          <a:bodyPr/>
          <a:lstStyle/>
          <a:p>
            <a:pPr algn="ctr"/>
            <a:fld id="{0C3A1854-6B63-4059-B360-A3C4972BF0FC}" type="slidenum">
              <a:rPr lang="ko-KR" altLang="en-US" smtClean="0"/>
              <a:pPr algn="ctr"/>
              <a:t>179</a:t>
            </a:fld>
            <a:endParaRPr lang="ko-KR" altLang="en-US" dirty="0"/>
          </a:p>
        </p:txBody>
      </p:sp>
      <p:pic>
        <p:nvPicPr>
          <p:cNvPr id="5" name="Picture 4">
            <a:extLst>
              <a:ext uri="{FF2B5EF4-FFF2-40B4-BE49-F238E27FC236}">
                <a16:creationId xmlns:a16="http://schemas.microsoft.com/office/drawing/2014/main" id="{B07F257F-1E87-4675-A5F0-294FB19B0BAA}"/>
              </a:ext>
            </a:extLst>
          </p:cNvPr>
          <p:cNvPicPr>
            <a:picLocks noChangeAspect="1"/>
          </p:cNvPicPr>
          <p:nvPr/>
        </p:nvPicPr>
        <p:blipFill>
          <a:blip r:embed="rId2"/>
          <a:stretch>
            <a:fillRect/>
          </a:stretch>
        </p:blipFill>
        <p:spPr>
          <a:xfrm>
            <a:off x="799793" y="1849385"/>
            <a:ext cx="7326701" cy="4053394"/>
          </a:xfrm>
          <a:prstGeom prst="rect">
            <a:avLst/>
          </a:prstGeom>
        </p:spPr>
      </p:pic>
    </p:spTree>
    <p:extLst>
      <p:ext uri="{BB962C8B-B14F-4D97-AF65-F5344CB8AC3E}">
        <p14:creationId xmlns:p14="http://schemas.microsoft.com/office/powerpoint/2010/main" val="2620755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1554-01CE-BEFC-930C-64E12C8E9E4B}"/>
              </a:ext>
            </a:extLst>
          </p:cNvPr>
          <p:cNvSpPr>
            <a:spLocks noGrp="1"/>
          </p:cNvSpPr>
          <p:nvPr>
            <p:ph type="title"/>
          </p:nvPr>
        </p:nvSpPr>
        <p:spPr/>
        <p:txBody>
          <a:bodyPr>
            <a:normAutofit fontScale="90000"/>
          </a:bodyPr>
          <a:lstStyle/>
          <a:p>
            <a:r>
              <a:rPr lang="en-US" dirty="0"/>
              <a:t>Monte Carlo Simulation as Illustration of Project Finance</a:t>
            </a:r>
          </a:p>
        </p:txBody>
      </p:sp>
      <p:sp>
        <p:nvSpPr>
          <p:cNvPr id="3" name="Text Placeholder 2">
            <a:extLst>
              <a:ext uri="{FF2B5EF4-FFF2-40B4-BE49-F238E27FC236}">
                <a16:creationId xmlns:a16="http://schemas.microsoft.com/office/drawing/2014/main" id="{891501B8-57D3-6CDD-0CB6-271667DD22D6}"/>
              </a:ext>
            </a:extLst>
          </p:cNvPr>
          <p:cNvSpPr>
            <a:spLocks noGrp="1"/>
          </p:cNvSpPr>
          <p:nvPr>
            <p:ph idx="1"/>
          </p:nvPr>
        </p:nvSpPr>
        <p:spPr/>
        <p:txBody>
          <a:bodyPr/>
          <a:lstStyle/>
          <a:p>
            <a:r>
              <a:rPr lang="en-US" dirty="0"/>
              <a:t>Structure the Debt</a:t>
            </a:r>
          </a:p>
          <a:p>
            <a:endParaRPr lang="en-US" dirty="0"/>
          </a:p>
          <a:p>
            <a:endParaRPr lang="en-US" dirty="0"/>
          </a:p>
          <a:p>
            <a:endParaRPr lang="en-US" dirty="0"/>
          </a:p>
          <a:p>
            <a:endParaRPr lang="en-US" dirty="0"/>
          </a:p>
          <a:p>
            <a:pPr marL="0" indent="0">
              <a:buNone/>
            </a:pPr>
            <a:endParaRPr lang="en-US" dirty="0"/>
          </a:p>
          <a:p>
            <a:pPr marL="0" indent="0">
              <a:buNone/>
            </a:pPr>
            <a:r>
              <a:rPr lang="en-US" dirty="0"/>
              <a:t>Simulation with Volatility</a:t>
            </a:r>
          </a:p>
          <a:p>
            <a:endParaRPr lang="en-US" dirty="0"/>
          </a:p>
        </p:txBody>
      </p:sp>
      <p:graphicFrame>
        <p:nvGraphicFramePr>
          <p:cNvPr id="4" name="Chart 3">
            <a:extLst>
              <a:ext uri="{FF2B5EF4-FFF2-40B4-BE49-F238E27FC236}">
                <a16:creationId xmlns:a16="http://schemas.microsoft.com/office/drawing/2014/main" id="{1D2C77A4-82F9-4194-9806-D14D62535C67}"/>
              </a:ext>
            </a:extLst>
          </p:cNvPr>
          <p:cNvGraphicFramePr>
            <a:graphicFrameLocks/>
          </p:cNvGraphicFramePr>
          <p:nvPr/>
        </p:nvGraphicFramePr>
        <p:xfrm>
          <a:off x="1440903" y="1611138"/>
          <a:ext cx="2106675" cy="1371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a:extLst>
              <a:ext uri="{FF2B5EF4-FFF2-40B4-BE49-F238E27FC236}">
                <a16:creationId xmlns:a16="http://schemas.microsoft.com/office/drawing/2014/main" id="{1002465B-911B-BF8C-E924-604048AD066B}"/>
              </a:ext>
            </a:extLst>
          </p:cNvPr>
          <p:cNvSpPr txBox="1">
            <a:spLocks/>
          </p:cNvSpPr>
          <p:nvPr/>
        </p:nvSpPr>
        <p:spPr>
          <a:xfrm>
            <a:off x="4290763" y="2076450"/>
            <a:ext cx="4514141" cy="372687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Volatility and Mean Reversion Equations</a:t>
            </a:r>
          </a:p>
          <a:p>
            <a:pPr lvl="1"/>
            <a:r>
              <a:rPr lang="en-US" sz="1125" dirty="0"/>
              <a:t>CF1 = Cf0 + CF0 * Rand x Volatility</a:t>
            </a:r>
          </a:p>
          <a:p>
            <a:pPr lvl="1"/>
            <a:r>
              <a:rPr lang="en-US" sz="1125" dirty="0"/>
              <a:t>CF1  = Cf0 + CFO * Normal Inverse (Rand()) * Volatility</a:t>
            </a:r>
          </a:p>
          <a:p>
            <a:pPr lvl="1"/>
            <a:r>
              <a:rPr lang="en-US" sz="1125" dirty="0"/>
              <a:t>With Mean Reversion</a:t>
            </a:r>
          </a:p>
          <a:p>
            <a:pPr lvl="1"/>
            <a:r>
              <a:rPr lang="en-US" sz="1125" dirty="0"/>
              <a:t>CF1 = CF0 + (Mean – CF0) * Mean Reversion Factor + Volatility from Above</a:t>
            </a:r>
          </a:p>
          <a:p>
            <a:r>
              <a:rPr lang="en-US" sz="1800" dirty="0"/>
              <a:t>Results</a:t>
            </a:r>
          </a:p>
          <a:p>
            <a:endParaRPr lang="en-US" sz="1800" dirty="0"/>
          </a:p>
        </p:txBody>
      </p:sp>
      <p:pic>
        <p:nvPicPr>
          <p:cNvPr id="7" name="Picture 6">
            <a:extLst>
              <a:ext uri="{FF2B5EF4-FFF2-40B4-BE49-F238E27FC236}">
                <a16:creationId xmlns:a16="http://schemas.microsoft.com/office/drawing/2014/main" id="{C72B3142-8B0A-33B1-44D9-2CC6B97698A4}"/>
              </a:ext>
            </a:extLst>
          </p:cNvPr>
          <p:cNvPicPr>
            <a:picLocks noChangeAspect="1"/>
          </p:cNvPicPr>
          <p:nvPr/>
        </p:nvPicPr>
        <p:blipFill>
          <a:blip r:embed="rId3"/>
          <a:stretch>
            <a:fillRect/>
          </a:stretch>
        </p:blipFill>
        <p:spPr>
          <a:xfrm>
            <a:off x="339095" y="3758172"/>
            <a:ext cx="3917373" cy="1785657"/>
          </a:xfrm>
          <a:prstGeom prst="rect">
            <a:avLst/>
          </a:prstGeom>
        </p:spPr>
      </p:pic>
      <p:pic>
        <p:nvPicPr>
          <p:cNvPr id="8" name="Picture 7">
            <a:extLst>
              <a:ext uri="{FF2B5EF4-FFF2-40B4-BE49-F238E27FC236}">
                <a16:creationId xmlns:a16="http://schemas.microsoft.com/office/drawing/2014/main" id="{81CAA1B6-9F60-403A-B2D9-FF7E2DF1A815}"/>
              </a:ext>
            </a:extLst>
          </p:cNvPr>
          <p:cNvPicPr>
            <a:picLocks noChangeAspect="1"/>
          </p:cNvPicPr>
          <p:nvPr/>
        </p:nvPicPr>
        <p:blipFill>
          <a:blip r:embed="rId4"/>
          <a:stretch>
            <a:fillRect/>
          </a:stretch>
        </p:blipFill>
        <p:spPr>
          <a:xfrm>
            <a:off x="5455015" y="3758172"/>
            <a:ext cx="2573695" cy="1916283"/>
          </a:xfrm>
          <a:prstGeom prst="rect">
            <a:avLst/>
          </a:prstGeom>
        </p:spPr>
      </p:pic>
    </p:spTree>
    <p:extLst>
      <p:ext uri="{BB962C8B-B14F-4D97-AF65-F5344CB8AC3E}">
        <p14:creationId xmlns:p14="http://schemas.microsoft.com/office/powerpoint/2010/main" val="3504249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 and Re-financing Assumption</a:t>
            </a:r>
          </a:p>
        </p:txBody>
      </p:sp>
      <p:pic>
        <p:nvPicPr>
          <p:cNvPr id="5" name="Content Placeholder 4"/>
          <p:cNvPicPr>
            <a:picLocks noGrp="1" noChangeAspect="1"/>
          </p:cNvPicPr>
          <p:nvPr>
            <p:ph idx="1"/>
          </p:nvPr>
        </p:nvPicPr>
        <p:blipFill>
          <a:blip r:embed="rId2"/>
          <a:stretch>
            <a:fillRect/>
          </a:stretch>
        </p:blipFill>
        <p:spPr>
          <a:xfrm>
            <a:off x="375648" y="1200266"/>
            <a:ext cx="8036832" cy="4685207"/>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180</a:t>
            </a:fld>
            <a:endParaRPr lang="en-GB" dirty="0"/>
          </a:p>
        </p:txBody>
      </p:sp>
    </p:spTree>
    <p:extLst>
      <p:ext uri="{BB962C8B-B14F-4D97-AF65-F5344CB8AC3E}">
        <p14:creationId xmlns:p14="http://schemas.microsoft.com/office/powerpoint/2010/main" val="401207501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Analysis of Mini-Perm</a:t>
            </a:r>
          </a:p>
        </p:txBody>
      </p:sp>
      <p:sp>
        <p:nvSpPr>
          <p:cNvPr id="3" name="Content Placeholder 2"/>
          <p:cNvSpPr>
            <a:spLocks noGrp="1"/>
          </p:cNvSpPr>
          <p:nvPr>
            <p:ph idx="1"/>
          </p:nvPr>
        </p:nvSpPr>
        <p:spPr/>
        <p:txBody>
          <a:bodyPr/>
          <a:lstStyle/>
          <a:p>
            <a:r>
              <a:rPr lang="en-US" dirty="0"/>
              <a:t>To evaluate the effects of being unable to re-finance a cash sweep assumption can be used.</a:t>
            </a:r>
          </a:p>
          <a:p>
            <a:r>
              <a:rPr lang="en-US" dirty="0"/>
              <a:t>You can then see how low a variable can go before the loan will not be re-paid.</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181</a:t>
            </a:fld>
            <a:endParaRPr lang="en-GB" dirty="0"/>
          </a:p>
        </p:txBody>
      </p:sp>
      <p:pic>
        <p:nvPicPr>
          <p:cNvPr id="5" name="Picture 4"/>
          <p:cNvPicPr>
            <a:picLocks noChangeAspect="1"/>
          </p:cNvPicPr>
          <p:nvPr/>
        </p:nvPicPr>
        <p:blipFill>
          <a:blip r:embed="rId2"/>
          <a:stretch>
            <a:fillRect/>
          </a:stretch>
        </p:blipFill>
        <p:spPr>
          <a:xfrm>
            <a:off x="766941" y="3261674"/>
            <a:ext cx="8150816" cy="2270422"/>
          </a:xfrm>
          <a:prstGeom prst="rect">
            <a:avLst/>
          </a:prstGeom>
        </p:spPr>
      </p:pic>
    </p:spTree>
    <p:extLst>
      <p:ext uri="{BB962C8B-B14F-4D97-AF65-F5344CB8AC3E}">
        <p14:creationId xmlns:p14="http://schemas.microsoft.com/office/powerpoint/2010/main" val="3856044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3EF6DA-3F4C-4C97-9800-3F5B304781FB}"/>
              </a:ext>
            </a:extLst>
          </p:cNvPr>
          <p:cNvSpPr>
            <a:spLocks noGrp="1"/>
          </p:cNvSpPr>
          <p:nvPr>
            <p:ph idx="1"/>
          </p:nvPr>
        </p:nvSpPr>
        <p:spPr/>
        <p:txBody>
          <a:bodyPr>
            <a:normAutofit/>
          </a:bodyPr>
          <a:lstStyle/>
          <a:p>
            <a:r>
              <a:rPr lang="en-US" dirty="0"/>
              <a:t>Term Loan Maturity Date Extension. </a:t>
            </a:r>
          </a:p>
          <a:p>
            <a:r>
              <a:rPr lang="en-US" dirty="0"/>
              <a:t>The Borrower may:</a:t>
            </a:r>
          </a:p>
          <a:p>
            <a:pPr lvl="1"/>
            <a:r>
              <a:rPr lang="en-US" dirty="0"/>
              <a:t>not sooner than twelve (12) months and,</a:t>
            </a:r>
          </a:p>
          <a:p>
            <a:pPr lvl="1"/>
            <a:r>
              <a:rPr lang="en-US" dirty="0"/>
              <a:t>not later than six (6) months prior to the then-current Term Loan Maturity Date</a:t>
            </a:r>
          </a:p>
          <a:p>
            <a:r>
              <a:rPr lang="en-US" dirty="0"/>
              <a:t>Request that the Term Loan Maturity Date be extended for an additional period selected by Borrower of up to an additional five (5) years (an “Extension Request”).</a:t>
            </a:r>
          </a:p>
          <a:p>
            <a:r>
              <a:rPr lang="en-US" dirty="0"/>
              <a:t>Borrower and the Lenders mutually agree to alternate terms and conditions not later than four (4) months prior to the then-current Term Loan Maturity Date</a:t>
            </a:r>
          </a:p>
          <a:p>
            <a:r>
              <a:rPr lang="en-US" dirty="0"/>
              <a:t>No Lender shall have any obligation to agree to have any of its Term Loans extended pursuant to any Extension Request.  </a:t>
            </a:r>
          </a:p>
          <a:p>
            <a:r>
              <a:rPr lang="en-US" dirty="0"/>
              <a:t>To the extent that not all Lenders approve an Extension Request, the Borrower shall have the right to replace each Lender that voted not to approve such Extension Request, and add as “Lenders” </a:t>
            </a:r>
          </a:p>
          <a:p>
            <a:r>
              <a:rPr lang="en-US" dirty="0"/>
              <a:t>On the then-current Term Loan Maturity Date, the Borrower shall repay each non-consenting Lender its Proportionate Share of the Term Loans.</a:t>
            </a:r>
            <a:endParaRPr lang="en-CH" dirty="0"/>
          </a:p>
          <a:p>
            <a:endParaRPr lang="en-CH" dirty="0"/>
          </a:p>
          <a:p>
            <a:endParaRPr lang="en-US" dirty="0"/>
          </a:p>
          <a:p>
            <a:endParaRPr lang="en-CH" dirty="0"/>
          </a:p>
        </p:txBody>
      </p:sp>
      <p:sp>
        <p:nvSpPr>
          <p:cNvPr id="3" name="Title 2">
            <a:extLst>
              <a:ext uri="{FF2B5EF4-FFF2-40B4-BE49-F238E27FC236}">
                <a16:creationId xmlns:a16="http://schemas.microsoft.com/office/drawing/2014/main" id="{53E7018D-CEE6-4488-9768-5B6B43117376}"/>
              </a:ext>
            </a:extLst>
          </p:cNvPr>
          <p:cNvSpPr>
            <a:spLocks noGrp="1"/>
          </p:cNvSpPr>
          <p:nvPr>
            <p:ph type="title"/>
          </p:nvPr>
        </p:nvSpPr>
        <p:spPr/>
        <p:txBody>
          <a:bodyPr/>
          <a:lstStyle/>
          <a:p>
            <a:r>
              <a:rPr lang="en-US" dirty="0"/>
              <a:t>Mini-Perm Extension</a:t>
            </a:r>
            <a:endParaRPr lang="en-CH" dirty="0"/>
          </a:p>
        </p:txBody>
      </p:sp>
      <p:sp>
        <p:nvSpPr>
          <p:cNvPr id="4" name="Slide Number Placeholder 3">
            <a:extLst>
              <a:ext uri="{FF2B5EF4-FFF2-40B4-BE49-F238E27FC236}">
                <a16:creationId xmlns:a16="http://schemas.microsoft.com/office/drawing/2014/main" id="{70E3E726-AAEA-4A53-AB9E-4BAF0B5DCFFF}"/>
              </a:ext>
            </a:extLst>
          </p:cNvPr>
          <p:cNvSpPr>
            <a:spLocks noGrp="1"/>
          </p:cNvSpPr>
          <p:nvPr>
            <p:ph type="sldNum" sz="quarter" idx="12"/>
          </p:nvPr>
        </p:nvSpPr>
        <p:spPr/>
        <p:txBody>
          <a:bodyPr/>
          <a:lstStyle/>
          <a:p>
            <a:pPr algn="ctr"/>
            <a:fld id="{0C3A1854-6B63-4059-B360-A3C4972BF0FC}" type="slidenum">
              <a:rPr lang="ko-KR" altLang="en-US" smtClean="0"/>
              <a:pPr algn="ctr"/>
              <a:t>182</a:t>
            </a:fld>
            <a:endParaRPr lang="ko-KR" altLang="en-US" dirty="0"/>
          </a:p>
        </p:txBody>
      </p:sp>
    </p:spTree>
    <p:extLst>
      <p:ext uri="{BB962C8B-B14F-4D97-AF65-F5344CB8AC3E}">
        <p14:creationId xmlns:p14="http://schemas.microsoft.com/office/powerpoint/2010/main" val="17633329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46D2-E2B3-3AF4-B179-B70C78414B78}"/>
              </a:ext>
            </a:extLst>
          </p:cNvPr>
          <p:cNvSpPr>
            <a:spLocks noGrp="1"/>
          </p:cNvSpPr>
          <p:nvPr>
            <p:ph type="ctrTitle"/>
          </p:nvPr>
        </p:nvSpPr>
        <p:spPr/>
        <p:txBody>
          <a:bodyPr>
            <a:normAutofit fontScale="90000"/>
          </a:bodyPr>
          <a:lstStyle/>
          <a:p>
            <a:r>
              <a:rPr lang="en-US" dirty="0"/>
              <a:t>Subordinated Debt and Other Tools to Encourage Investment</a:t>
            </a:r>
            <a:br>
              <a:rPr lang="en-US" dirty="0"/>
            </a:br>
            <a:br>
              <a:rPr lang="en-US" dirty="0"/>
            </a:br>
            <a:r>
              <a:rPr lang="en-US" dirty="0"/>
              <a:t>Hydrogen Case</a:t>
            </a:r>
          </a:p>
        </p:txBody>
      </p:sp>
    </p:spTree>
    <p:extLst>
      <p:ext uri="{BB962C8B-B14F-4D97-AF65-F5344CB8AC3E}">
        <p14:creationId xmlns:p14="http://schemas.microsoft.com/office/powerpoint/2010/main" val="67234455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7B81F7-DD47-53E5-C852-32CE12612467}"/>
              </a:ext>
            </a:extLst>
          </p:cNvPr>
          <p:cNvSpPr>
            <a:spLocks noGrp="1"/>
          </p:cNvSpPr>
          <p:nvPr>
            <p:ph type="title"/>
          </p:nvPr>
        </p:nvSpPr>
        <p:spPr/>
        <p:txBody>
          <a:bodyPr/>
          <a:lstStyle/>
          <a:p>
            <a:r>
              <a:rPr lang="en-US" dirty="0"/>
              <a:t>Issues</a:t>
            </a:r>
          </a:p>
        </p:txBody>
      </p:sp>
      <p:sp>
        <p:nvSpPr>
          <p:cNvPr id="5" name="Content Placeholder 4">
            <a:extLst>
              <a:ext uri="{FF2B5EF4-FFF2-40B4-BE49-F238E27FC236}">
                <a16:creationId xmlns:a16="http://schemas.microsoft.com/office/drawing/2014/main" id="{D82D005E-4FC2-7EAA-92CD-F41589E98EA8}"/>
              </a:ext>
            </a:extLst>
          </p:cNvPr>
          <p:cNvSpPr>
            <a:spLocks noGrp="1"/>
          </p:cNvSpPr>
          <p:nvPr>
            <p:ph idx="1"/>
          </p:nvPr>
        </p:nvSpPr>
        <p:spPr/>
        <p:txBody>
          <a:bodyPr/>
          <a:lstStyle/>
          <a:p>
            <a:r>
              <a:rPr lang="en-US" dirty="0"/>
              <a:t>PPP projects</a:t>
            </a:r>
          </a:p>
          <a:p>
            <a:r>
              <a:rPr lang="en-US" dirty="0"/>
              <a:t>Protection of Senior Debt</a:t>
            </a:r>
          </a:p>
          <a:p>
            <a:r>
              <a:rPr lang="en-US" dirty="0"/>
              <a:t>Alternative Ways to Support Investments</a:t>
            </a:r>
          </a:p>
          <a:p>
            <a:r>
              <a:rPr lang="en-US" dirty="0"/>
              <a:t>Computing EIRR</a:t>
            </a:r>
          </a:p>
        </p:txBody>
      </p:sp>
      <p:sp>
        <p:nvSpPr>
          <p:cNvPr id="3" name="Slide Number Placeholder 2">
            <a:extLst>
              <a:ext uri="{FF2B5EF4-FFF2-40B4-BE49-F238E27FC236}">
                <a16:creationId xmlns:a16="http://schemas.microsoft.com/office/drawing/2014/main" id="{26F0827A-D458-DC8A-6E69-2218FA8585C7}"/>
              </a:ext>
            </a:extLst>
          </p:cNvPr>
          <p:cNvSpPr>
            <a:spLocks noGrp="1"/>
          </p:cNvSpPr>
          <p:nvPr>
            <p:ph type="sldNum" sz="quarter" idx="12"/>
          </p:nvPr>
        </p:nvSpPr>
        <p:spPr/>
        <p:txBody>
          <a:bodyPr/>
          <a:lstStyle/>
          <a:p>
            <a:fld id="{EB241CD2-1E45-42A3-B213-66A034DF9A3B}" type="slidenum">
              <a:rPr lang="en-GB" smtClean="0"/>
              <a:t>184</a:t>
            </a:fld>
            <a:endParaRPr lang="en-GB" dirty="0"/>
          </a:p>
        </p:txBody>
      </p:sp>
    </p:spTree>
    <p:extLst>
      <p:ext uri="{BB962C8B-B14F-4D97-AF65-F5344CB8AC3E}">
        <p14:creationId xmlns:p14="http://schemas.microsoft.com/office/powerpoint/2010/main" val="31173293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E513B-56AE-F5E8-9E0D-E626A853D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B8865-1E54-547F-7B82-646FA1198AEC}"/>
              </a:ext>
            </a:extLst>
          </p:cNvPr>
          <p:cNvSpPr>
            <a:spLocks noGrp="1"/>
          </p:cNvSpPr>
          <p:nvPr>
            <p:ph type="ctrTitle"/>
          </p:nvPr>
        </p:nvSpPr>
        <p:spPr/>
        <p:txBody>
          <a:bodyPr>
            <a:normAutofit/>
          </a:bodyPr>
          <a:lstStyle/>
          <a:p>
            <a:r>
              <a:rPr lang="en-US" dirty="0"/>
              <a:t>Case 5: Project Contracts</a:t>
            </a:r>
            <a:br>
              <a:rPr lang="en-US" dirty="0"/>
            </a:br>
            <a:br>
              <a:rPr lang="en-US" dirty="0"/>
            </a:br>
            <a:r>
              <a:rPr lang="en-US" dirty="0"/>
              <a:t>Battery Case</a:t>
            </a:r>
          </a:p>
        </p:txBody>
      </p:sp>
    </p:spTree>
    <p:extLst>
      <p:ext uri="{BB962C8B-B14F-4D97-AF65-F5344CB8AC3E}">
        <p14:creationId xmlns:p14="http://schemas.microsoft.com/office/powerpoint/2010/main" val="402731432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002FC-82AD-FBAC-2F7A-260481FAFD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F4917B-15D1-C9F1-1575-EFD85791A132}"/>
              </a:ext>
            </a:extLst>
          </p:cNvPr>
          <p:cNvSpPr>
            <a:spLocks noGrp="1"/>
          </p:cNvSpPr>
          <p:nvPr>
            <p:ph type="title"/>
          </p:nvPr>
        </p:nvSpPr>
        <p:spPr/>
        <p:txBody>
          <a:bodyPr/>
          <a:lstStyle/>
          <a:p>
            <a:r>
              <a:rPr lang="en-US" dirty="0"/>
              <a:t>Issues</a:t>
            </a:r>
          </a:p>
        </p:txBody>
      </p:sp>
      <p:sp>
        <p:nvSpPr>
          <p:cNvPr id="5" name="Content Placeholder 4">
            <a:extLst>
              <a:ext uri="{FF2B5EF4-FFF2-40B4-BE49-F238E27FC236}">
                <a16:creationId xmlns:a16="http://schemas.microsoft.com/office/drawing/2014/main" id="{778BF310-A4A4-BC5E-E248-9B60DCC2FAB2}"/>
              </a:ext>
            </a:extLst>
          </p:cNvPr>
          <p:cNvSpPr>
            <a:spLocks noGrp="1"/>
          </p:cNvSpPr>
          <p:nvPr>
            <p:ph idx="1"/>
          </p:nvPr>
        </p:nvSpPr>
        <p:spPr/>
        <p:txBody>
          <a:bodyPr/>
          <a:lstStyle/>
          <a:p>
            <a:r>
              <a:rPr lang="en-US" dirty="0"/>
              <a:t>What to Look For in Documents</a:t>
            </a:r>
          </a:p>
          <a:p>
            <a:pPr lvl="1"/>
            <a:r>
              <a:rPr lang="en-US" dirty="0"/>
              <a:t>Pricing Formulas</a:t>
            </a:r>
          </a:p>
          <a:p>
            <a:pPr lvl="1"/>
            <a:r>
              <a:rPr lang="en-US" dirty="0"/>
              <a:t>Penalties and Bonus</a:t>
            </a:r>
          </a:p>
          <a:p>
            <a:pPr lvl="1"/>
            <a:r>
              <a:rPr lang="en-US" dirty="0"/>
              <a:t>Liquidated Damage and Transfer</a:t>
            </a:r>
          </a:p>
          <a:p>
            <a:pPr lvl="1"/>
            <a:r>
              <a:rPr lang="en-US" dirty="0"/>
              <a:t>Key Terms</a:t>
            </a:r>
          </a:p>
          <a:p>
            <a:r>
              <a:rPr lang="en-US" dirty="0"/>
              <a:t>Battery Characteristics and Project Contracts</a:t>
            </a:r>
          </a:p>
          <a:p>
            <a:r>
              <a:rPr lang="en-US" dirty="0"/>
              <a:t>Capacity versus Output Project</a:t>
            </a:r>
          </a:p>
          <a:p>
            <a:r>
              <a:rPr lang="en-US" dirty="0"/>
              <a:t>Pricing Formulas</a:t>
            </a:r>
          </a:p>
          <a:p>
            <a:r>
              <a:rPr lang="en-US" dirty="0"/>
              <a:t>Concept of Liquidated Damage and Examples</a:t>
            </a:r>
          </a:p>
          <a:p>
            <a:r>
              <a:rPr lang="en-US" dirty="0"/>
              <a:t>Economics of Availability Penalties and Degradation Targets</a:t>
            </a:r>
          </a:p>
          <a:p>
            <a:r>
              <a:rPr lang="en-US" dirty="0"/>
              <a:t>Issues in Allocating Costs of Degradation and Augmentation to Parties</a:t>
            </a:r>
          </a:p>
        </p:txBody>
      </p:sp>
      <p:sp>
        <p:nvSpPr>
          <p:cNvPr id="3" name="Slide Number Placeholder 2">
            <a:extLst>
              <a:ext uri="{FF2B5EF4-FFF2-40B4-BE49-F238E27FC236}">
                <a16:creationId xmlns:a16="http://schemas.microsoft.com/office/drawing/2014/main" id="{02D34374-7661-4EB5-CBA9-89A0FEF51D13}"/>
              </a:ext>
            </a:extLst>
          </p:cNvPr>
          <p:cNvSpPr>
            <a:spLocks noGrp="1"/>
          </p:cNvSpPr>
          <p:nvPr>
            <p:ph type="sldNum" sz="quarter" idx="12"/>
          </p:nvPr>
        </p:nvSpPr>
        <p:spPr/>
        <p:txBody>
          <a:bodyPr/>
          <a:lstStyle/>
          <a:p>
            <a:fld id="{EB241CD2-1E45-42A3-B213-66A034DF9A3B}" type="slidenum">
              <a:rPr lang="en-GB" smtClean="0"/>
              <a:t>186</a:t>
            </a:fld>
            <a:endParaRPr lang="en-GB" dirty="0"/>
          </a:p>
        </p:txBody>
      </p:sp>
    </p:spTree>
    <p:extLst>
      <p:ext uri="{BB962C8B-B14F-4D97-AF65-F5344CB8AC3E}">
        <p14:creationId xmlns:p14="http://schemas.microsoft.com/office/powerpoint/2010/main" val="42330090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6211B-9440-9F89-8F25-D580F90B0BCD}"/>
              </a:ext>
            </a:extLst>
          </p:cNvPr>
          <p:cNvSpPr>
            <a:spLocks noGrp="1"/>
          </p:cNvSpPr>
          <p:nvPr>
            <p:ph type="ctrTitle"/>
          </p:nvPr>
        </p:nvSpPr>
        <p:spPr/>
        <p:txBody>
          <a:bodyPr/>
          <a:lstStyle/>
          <a:p>
            <a:r>
              <a:rPr lang="en-US" dirty="0"/>
              <a:t>Background on Batteries for Electricity Storage</a:t>
            </a:r>
          </a:p>
        </p:txBody>
      </p:sp>
    </p:spTree>
    <p:extLst>
      <p:ext uri="{BB962C8B-B14F-4D97-AF65-F5344CB8AC3E}">
        <p14:creationId xmlns:p14="http://schemas.microsoft.com/office/powerpoint/2010/main" val="149688208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10D1-F9C1-BB14-21D3-D71924F70C4F}"/>
              </a:ext>
            </a:extLst>
          </p:cNvPr>
          <p:cNvSpPr>
            <a:spLocks noGrp="1"/>
          </p:cNvSpPr>
          <p:nvPr>
            <p:ph type="title"/>
          </p:nvPr>
        </p:nvSpPr>
        <p:spPr/>
        <p:txBody>
          <a:bodyPr/>
          <a:lstStyle/>
          <a:p>
            <a:r>
              <a:rPr lang="en-US" dirty="0"/>
              <a:t>Duck Curve and Solar</a:t>
            </a:r>
          </a:p>
        </p:txBody>
      </p:sp>
      <p:sp>
        <p:nvSpPr>
          <p:cNvPr id="3" name="Content Placeholder 2">
            <a:extLst>
              <a:ext uri="{FF2B5EF4-FFF2-40B4-BE49-F238E27FC236}">
                <a16:creationId xmlns:a16="http://schemas.microsoft.com/office/drawing/2014/main" id="{2B86B7A3-2E4A-8846-5047-7BB93ACA010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F7C8F4-80A3-50D5-DF98-42067CD07B55}"/>
              </a:ext>
            </a:extLst>
          </p:cNvPr>
          <p:cNvPicPr>
            <a:picLocks noChangeAspect="1"/>
          </p:cNvPicPr>
          <p:nvPr/>
        </p:nvPicPr>
        <p:blipFill>
          <a:blip r:embed="rId2"/>
          <a:stretch>
            <a:fillRect/>
          </a:stretch>
        </p:blipFill>
        <p:spPr>
          <a:xfrm>
            <a:off x="551793" y="1324748"/>
            <a:ext cx="7772399" cy="5190351"/>
          </a:xfrm>
          <a:prstGeom prst="rect">
            <a:avLst/>
          </a:prstGeom>
        </p:spPr>
      </p:pic>
    </p:spTree>
    <p:extLst>
      <p:ext uri="{BB962C8B-B14F-4D97-AF65-F5344CB8AC3E}">
        <p14:creationId xmlns:p14="http://schemas.microsoft.com/office/powerpoint/2010/main" val="8656238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E3E6-FB4B-804F-7690-5400EDA1CC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A03AC1-1A97-EBCB-EB11-5FA853155821}"/>
              </a:ext>
            </a:extLst>
          </p:cNvPr>
          <p:cNvSpPr>
            <a:spLocks noGrp="1"/>
          </p:cNvSpPr>
          <p:nvPr>
            <p:ph type="ctrTitle"/>
          </p:nvPr>
        </p:nvSpPr>
        <p:spPr/>
        <p:txBody>
          <a:bodyPr>
            <a:normAutofit fontScale="90000"/>
          </a:bodyPr>
          <a:lstStyle/>
          <a:p>
            <a:r>
              <a:rPr lang="en-US" dirty="0"/>
              <a:t>California Duck Diagram and More Extreme Need for Ramping and Spinning Reserve</a:t>
            </a:r>
            <a:endParaRPr lang="en-CH" dirty="0"/>
          </a:p>
        </p:txBody>
      </p:sp>
      <p:sp>
        <p:nvSpPr>
          <p:cNvPr id="4" name="Slide Number Placeholder 3">
            <a:extLst>
              <a:ext uri="{FF2B5EF4-FFF2-40B4-BE49-F238E27FC236}">
                <a16:creationId xmlns:a16="http://schemas.microsoft.com/office/drawing/2014/main" id="{C16D8F82-5065-D95D-EDDD-1EEEA78EF9F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189</a:t>
            </a:fld>
            <a:endParaRPr lang="ko-KR" altLang="en-US" dirty="0"/>
          </a:p>
        </p:txBody>
      </p:sp>
      <p:pic>
        <p:nvPicPr>
          <p:cNvPr id="5" name="Content Placeholder 4">
            <a:extLst>
              <a:ext uri="{FF2B5EF4-FFF2-40B4-BE49-F238E27FC236}">
                <a16:creationId xmlns:a16="http://schemas.microsoft.com/office/drawing/2014/main" id="{C0E352F6-5172-32E4-A2A3-21F1E188D197}"/>
              </a:ext>
            </a:extLst>
          </p:cNvPr>
          <p:cNvPicPr>
            <a:picLocks noGrp="1" noChangeAspect="1"/>
          </p:cNvPicPr>
          <p:nvPr>
            <p:ph idx="4294967295"/>
          </p:nvPr>
        </p:nvPicPr>
        <p:blipFill>
          <a:blip r:embed="rId2"/>
          <a:stretch>
            <a:fillRect/>
          </a:stretch>
        </p:blipFill>
        <p:spPr>
          <a:xfrm>
            <a:off x="1155939" y="1504682"/>
            <a:ext cx="7199785" cy="5067667"/>
          </a:xfrm>
          <a:prstGeom prst="rect">
            <a:avLst/>
          </a:prstGeom>
        </p:spPr>
      </p:pic>
    </p:spTree>
    <p:extLst>
      <p:ext uri="{BB962C8B-B14F-4D97-AF65-F5344CB8AC3E}">
        <p14:creationId xmlns:p14="http://schemas.microsoft.com/office/powerpoint/2010/main" val="2597956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02F5F-FE7D-B98D-C315-F5417E113DA6}"/>
              </a:ext>
            </a:extLst>
          </p:cNvPr>
          <p:cNvSpPr>
            <a:spLocks noGrp="1"/>
          </p:cNvSpPr>
          <p:nvPr>
            <p:ph type="title"/>
          </p:nvPr>
        </p:nvSpPr>
        <p:spPr>
          <a:xfrm>
            <a:off x="345057" y="396816"/>
            <a:ext cx="8410754" cy="1147312"/>
          </a:xfrm>
        </p:spPr>
        <p:txBody>
          <a:bodyPr>
            <a:normAutofit/>
          </a:bodyPr>
          <a:lstStyle/>
          <a:p>
            <a:r>
              <a:rPr lang="en-US" dirty="0"/>
              <a:t>Understanding of DSCR, LLCR and PLCR </a:t>
            </a:r>
            <a:br>
              <a:rPr lang="en-US" dirty="0"/>
            </a:br>
            <a:r>
              <a:rPr lang="en-US" dirty="0"/>
              <a:t>(DSCR-1)/DSCR = Break Even Cash Flow</a:t>
            </a:r>
          </a:p>
        </p:txBody>
      </p:sp>
      <p:sp>
        <p:nvSpPr>
          <p:cNvPr id="3" name="Content Placeholder 2">
            <a:extLst>
              <a:ext uri="{FF2B5EF4-FFF2-40B4-BE49-F238E27FC236}">
                <a16:creationId xmlns:a16="http://schemas.microsoft.com/office/drawing/2014/main" id="{6D6C7C8B-15FF-ED6B-BAD2-FA3508288F79}"/>
              </a:ext>
            </a:extLst>
          </p:cNvPr>
          <p:cNvSpPr>
            <a:spLocks noGrp="1"/>
          </p:cNvSpPr>
          <p:nvPr>
            <p:ph sz="quarter" idx="12"/>
          </p:nvPr>
        </p:nvSpPr>
        <p:spPr>
          <a:xfrm>
            <a:off x="250306" y="2057398"/>
            <a:ext cx="2550371" cy="3374090"/>
          </a:xfrm>
        </p:spPr>
        <p:txBody>
          <a:bodyPr>
            <a:normAutofit lnSpcReduction="10000"/>
          </a:bodyPr>
          <a:lstStyle/>
          <a:p>
            <a:pPr>
              <a:lnSpc>
                <a:spcPct val="100000"/>
              </a:lnSpc>
            </a:pPr>
            <a:r>
              <a:rPr lang="en-US" sz="1200" dirty="0"/>
              <a:t>All ratios are measures of buffer and driven by possibility of decline in cash flow</a:t>
            </a:r>
          </a:p>
          <a:p>
            <a:pPr lvl="1">
              <a:lnSpc>
                <a:spcPct val="100000"/>
              </a:lnSpc>
            </a:pPr>
            <a:r>
              <a:rPr lang="en-US" sz="1200" dirty="0"/>
              <a:t>Example</a:t>
            </a:r>
          </a:p>
          <a:p>
            <a:pPr lvl="2">
              <a:lnSpc>
                <a:spcPct val="100000"/>
              </a:lnSpc>
            </a:pPr>
            <a:r>
              <a:rPr lang="en-US" sz="1200" dirty="0"/>
              <a:t>DSCR = CFADS/DS</a:t>
            </a:r>
          </a:p>
          <a:p>
            <a:pPr lvl="2">
              <a:lnSpc>
                <a:spcPct val="100000"/>
              </a:lnSpc>
            </a:pPr>
            <a:r>
              <a:rPr lang="en-US" sz="1200" dirty="0"/>
              <a:t>CFADS            150</a:t>
            </a:r>
          </a:p>
          <a:p>
            <a:pPr lvl="2">
              <a:lnSpc>
                <a:spcPct val="100000"/>
              </a:lnSpc>
            </a:pPr>
            <a:r>
              <a:rPr lang="en-US" sz="1200" dirty="0"/>
              <a:t>Debt Service    100</a:t>
            </a:r>
          </a:p>
          <a:p>
            <a:pPr lvl="2">
              <a:lnSpc>
                <a:spcPct val="100000"/>
              </a:lnSpc>
            </a:pPr>
            <a:r>
              <a:rPr lang="en-US" sz="1200" dirty="0"/>
              <a:t>DSCR               1.5</a:t>
            </a:r>
          </a:p>
          <a:p>
            <a:pPr lvl="1">
              <a:lnSpc>
                <a:spcPct val="100000"/>
              </a:lnSpc>
            </a:pPr>
            <a:r>
              <a:rPr lang="en-US" sz="1200" dirty="0"/>
              <a:t>How much can cash go down before cannot meet debt service:  150-100 = 50</a:t>
            </a:r>
          </a:p>
          <a:p>
            <a:pPr lvl="1">
              <a:lnSpc>
                <a:spcPct val="100000"/>
              </a:lnSpc>
            </a:pPr>
            <a:r>
              <a:rPr lang="en-US" sz="1200" dirty="0"/>
              <a:t>How much can cash go down in percent : 50/150 = 33.33%</a:t>
            </a:r>
          </a:p>
          <a:p>
            <a:pPr lvl="1">
              <a:lnSpc>
                <a:spcPct val="100000"/>
              </a:lnSpc>
            </a:pPr>
            <a:r>
              <a:rPr lang="en-US" sz="1200" dirty="0"/>
              <a:t>Formula for minimum break-even: (1.5-1)/1.5 = 33.33%</a:t>
            </a:r>
          </a:p>
        </p:txBody>
      </p:sp>
      <p:sp>
        <p:nvSpPr>
          <p:cNvPr id="4" name="Content Placeholder 3">
            <a:extLst>
              <a:ext uri="{FF2B5EF4-FFF2-40B4-BE49-F238E27FC236}">
                <a16:creationId xmlns:a16="http://schemas.microsoft.com/office/drawing/2014/main" id="{7BCB50E5-C5B2-6F74-4F6A-7989FEDC2017}"/>
              </a:ext>
            </a:extLst>
          </p:cNvPr>
          <p:cNvSpPr>
            <a:spLocks noGrp="1"/>
          </p:cNvSpPr>
          <p:nvPr>
            <p:ph sz="quarter" idx="13"/>
          </p:nvPr>
        </p:nvSpPr>
        <p:spPr>
          <a:xfrm>
            <a:off x="3075256" y="2057398"/>
            <a:ext cx="2736841" cy="3288725"/>
          </a:xfrm>
        </p:spPr>
        <p:txBody>
          <a:bodyPr>
            <a:normAutofit/>
          </a:bodyPr>
          <a:lstStyle/>
          <a:p>
            <a:r>
              <a:rPr lang="en-US" sz="1200" dirty="0"/>
              <a:t>LLCR measures break-even over the entire debt life (it is possible that DSCR is below 1)</a:t>
            </a:r>
          </a:p>
          <a:p>
            <a:pPr lvl="1"/>
            <a:r>
              <a:rPr lang="en-US" sz="1200" dirty="0"/>
              <a:t>LLCR = NPV (CFADS </a:t>
            </a:r>
            <a:r>
              <a:rPr lang="en-US" sz="1200" dirty="0" err="1"/>
              <a:t>ll</a:t>
            </a:r>
            <a:r>
              <a:rPr lang="en-US" sz="1200" dirty="0"/>
              <a:t>)/NPV of DS (NPV of DS = Loan at COD)</a:t>
            </a:r>
          </a:p>
          <a:p>
            <a:pPr lvl="1"/>
            <a:r>
              <a:rPr lang="en-US" sz="1200" dirty="0"/>
              <a:t>How much can cash flow go down before cannot pay off loan at end of the loan life</a:t>
            </a:r>
          </a:p>
          <a:p>
            <a:pPr lvl="2"/>
            <a:r>
              <a:rPr lang="en-US" sz="1200" dirty="0"/>
              <a:t>LLCR = 1.6</a:t>
            </a:r>
          </a:p>
          <a:p>
            <a:pPr lvl="2"/>
            <a:r>
              <a:rPr lang="en-US" sz="1200" dirty="0"/>
              <a:t>Break-even over loan life (1.6-1)/1.2 = 37.5% </a:t>
            </a:r>
          </a:p>
          <a:p>
            <a:endParaRPr lang="en-US" sz="4800" dirty="0"/>
          </a:p>
        </p:txBody>
      </p:sp>
      <p:sp>
        <p:nvSpPr>
          <p:cNvPr id="5" name="Content Placeholder 4">
            <a:extLst>
              <a:ext uri="{FF2B5EF4-FFF2-40B4-BE49-F238E27FC236}">
                <a16:creationId xmlns:a16="http://schemas.microsoft.com/office/drawing/2014/main" id="{24E32C3D-C727-44E1-C3AF-009B06F99DA6}"/>
              </a:ext>
            </a:extLst>
          </p:cNvPr>
          <p:cNvSpPr>
            <a:spLocks noGrp="1"/>
          </p:cNvSpPr>
          <p:nvPr>
            <p:ph sz="quarter" idx="14"/>
          </p:nvPr>
        </p:nvSpPr>
        <p:spPr>
          <a:xfrm>
            <a:off x="6156853" y="2108446"/>
            <a:ext cx="2736841" cy="3374090"/>
          </a:xfrm>
        </p:spPr>
        <p:txBody>
          <a:bodyPr>
            <a:normAutofit/>
          </a:bodyPr>
          <a:lstStyle/>
          <a:p>
            <a:r>
              <a:rPr lang="en-US" sz="1200" dirty="0"/>
              <a:t>PLCR measures the break-even over the entire life and give the value of the tail</a:t>
            </a:r>
          </a:p>
          <a:p>
            <a:pPr lvl="1"/>
            <a:r>
              <a:rPr lang="en-US" sz="1200" dirty="0"/>
              <a:t>PLCR = NPV (CFADS pl)/NPV of DS (NPV of DS = Loan at COD)</a:t>
            </a:r>
          </a:p>
          <a:p>
            <a:pPr lvl="1"/>
            <a:r>
              <a:rPr lang="en-US" sz="1200" dirty="0"/>
              <a:t>How much can cash flow go down before cannot pay off loan at end of the loan life</a:t>
            </a:r>
          </a:p>
          <a:p>
            <a:pPr lvl="2"/>
            <a:r>
              <a:rPr lang="en-US" sz="1200" dirty="0"/>
              <a:t>PCR = 2.0</a:t>
            </a:r>
          </a:p>
          <a:p>
            <a:pPr lvl="2"/>
            <a:r>
              <a:rPr lang="en-US" sz="1200" dirty="0"/>
              <a:t>Break-even over loan life (2-1)/2 = 50% </a:t>
            </a:r>
          </a:p>
          <a:p>
            <a:pPr lvl="1"/>
            <a:endParaRPr lang="en-US" sz="1200" dirty="0"/>
          </a:p>
          <a:p>
            <a:endParaRPr lang="en-US" sz="4800" dirty="0"/>
          </a:p>
        </p:txBody>
      </p:sp>
      <p:sp>
        <p:nvSpPr>
          <p:cNvPr id="9" name="TextBox 8">
            <a:extLst>
              <a:ext uri="{FF2B5EF4-FFF2-40B4-BE49-F238E27FC236}">
                <a16:creationId xmlns:a16="http://schemas.microsoft.com/office/drawing/2014/main" id="{8B5EADE0-A5D5-EA87-1965-AAF2CFA03FD7}"/>
              </a:ext>
            </a:extLst>
          </p:cNvPr>
          <p:cNvSpPr txBox="1"/>
          <p:nvPr/>
        </p:nvSpPr>
        <p:spPr>
          <a:xfrm>
            <a:off x="3941618" y="4646468"/>
            <a:ext cx="3574473" cy="581891"/>
          </a:xfrm>
          <a:prstGeom prst="rect">
            <a:avLst/>
          </a:prstGeom>
          <a:solidFill>
            <a:srgbClr val="FFFF00"/>
          </a:solidFill>
        </p:spPr>
        <p:txBody>
          <a:bodyPr vert="horz" wrap="square" lIns="0" tIns="0" rIns="0" bIns="0" rtlCol="0">
            <a:noAutofit/>
          </a:bodyPr>
          <a:lstStyle/>
          <a:p>
            <a:pPr algn="l"/>
            <a:r>
              <a:rPr lang="en-US" sz="1350" dirty="0"/>
              <a:t>Formulas work if there is a 100% cash flow sweep</a:t>
            </a:r>
          </a:p>
        </p:txBody>
      </p:sp>
    </p:spTree>
    <p:extLst>
      <p:ext uri="{BB962C8B-B14F-4D97-AF65-F5344CB8AC3E}">
        <p14:creationId xmlns:p14="http://schemas.microsoft.com/office/powerpoint/2010/main" val="295073716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8A62F-F4FF-43A0-475F-EA4779208310}"/>
              </a:ext>
            </a:extLst>
          </p:cNvPr>
          <p:cNvSpPr>
            <a:spLocks noGrp="1"/>
          </p:cNvSpPr>
          <p:nvPr>
            <p:ph type="title"/>
          </p:nvPr>
        </p:nvSpPr>
        <p:spPr/>
        <p:txBody>
          <a:bodyPr/>
          <a:lstStyle/>
          <a:p>
            <a:r>
              <a:rPr lang="en-US" dirty="0"/>
              <a:t>Results of Dispatch for Nagonha</a:t>
            </a:r>
          </a:p>
        </p:txBody>
      </p:sp>
      <p:sp>
        <p:nvSpPr>
          <p:cNvPr id="5" name="Content Placeholder 4">
            <a:extLst>
              <a:ext uri="{FF2B5EF4-FFF2-40B4-BE49-F238E27FC236}">
                <a16:creationId xmlns:a16="http://schemas.microsoft.com/office/drawing/2014/main" id="{980F31AF-2A60-8302-FCFD-43129869BBFA}"/>
              </a:ext>
            </a:extLst>
          </p:cNvPr>
          <p:cNvSpPr>
            <a:spLocks noGrp="1"/>
          </p:cNvSpPr>
          <p:nvPr>
            <p:ph idx="1"/>
          </p:nvPr>
        </p:nvSpPr>
        <p:spPr/>
        <p:txBody>
          <a:bodyPr/>
          <a:lstStyle/>
          <a:p>
            <a:r>
              <a:rPr lang="en-US" dirty="0"/>
              <a:t>For the Nagonha case, the sizing of the system was relatively small relative to the demand. This is illustrated by the two graphs below where there was not sufficient solar and battery capacity to meet 24-hour demand in periods with relatively low solar. Note that in July there is a lot of purple area represented by required diesel capacity.</a:t>
            </a:r>
          </a:p>
          <a:p>
            <a:endParaRPr lang="en-US" dirty="0"/>
          </a:p>
        </p:txBody>
      </p:sp>
      <p:pic>
        <p:nvPicPr>
          <p:cNvPr id="7" name="Picture 6" descr="A graph of different colored lines&#10;&#10;AI-generated content may be incorrect.">
            <a:extLst>
              <a:ext uri="{FF2B5EF4-FFF2-40B4-BE49-F238E27FC236}">
                <a16:creationId xmlns:a16="http://schemas.microsoft.com/office/drawing/2014/main" id="{B53EE5CB-9CB1-9651-853B-BADAF266DC8E}"/>
              </a:ext>
            </a:extLst>
          </p:cNvPr>
          <p:cNvPicPr>
            <a:picLocks noChangeAspect="1"/>
          </p:cNvPicPr>
          <p:nvPr/>
        </p:nvPicPr>
        <p:blipFill>
          <a:blip r:embed="rId2"/>
          <a:stretch>
            <a:fillRect/>
          </a:stretch>
        </p:blipFill>
        <p:spPr>
          <a:xfrm>
            <a:off x="200025" y="2707502"/>
            <a:ext cx="4054238" cy="2946139"/>
          </a:xfrm>
          <a:prstGeom prst="rect">
            <a:avLst/>
          </a:prstGeom>
        </p:spPr>
      </p:pic>
      <p:pic>
        <p:nvPicPr>
          <p:cNvPr id="9" name="Picture 8" descr="A graph with different colored lines&#10;&#10;AI-generated content may be incorrect.">
            <a:extLst>
              <a:ext uri="{FF2B5EF4-FFF2-40B4-BE49-F238E27FC236}">
                <a16:creationId xmlns:a16="http://schemas.microsoft.com/office/drawing/2014/main" id="{A02630BA-80B8-E18D-6B4D-DE1327F6F39B}"/>
              </a:ext>
            </a:extLst>
          </p:cNvPr>
          <p:cNvPicPr>
            <a:picLocks noChangeAspect="1"/>
          </p:cNvPicPr>
          <p:nvPr/>
        </p:nvPicPr>
        <p:blipFill>
          <a:blip r:embed="rId3"/>
          <a:stretch>
            <a:fillRect/>
          </a:stretch>
        </p:blipFill>
        <p:spPr>
          <a:xfrm>
            <a:off x="4572000" y="2702186"/>
            <a:ext cx="3924886" cy="2878826"/>
          </a:xfrm>
          <a:prstGeom prst="rect">
            <a:avLst/>
          </a:prstGeom>
        </p:spPr>
      </p:pic>
    </p:spTree>
    <p:extLst>
      <p:ext uri="{BB962C8B-B14F-4D97-AF65-F5344CB8AC3E}">
        <p14:creationId xmlns:p14="http://schemas.microsoft.com/office/powerpoint/2010/main" val="10677415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023B-5B2E-02B6-6DAF-E4FCCC65D49D}"/>
              </a:ext>
            </a:extLst>
          </p:cNvPr>
          <p:cNvSpPr>
            <a:spLocks noGrp="1"/>
          </p:cNvSpPr>
          <p:nvPr>
            <p:ph type="title"/>
          </p:nvPr>
        </p:nvSpPr>
        <p:spPr/>
        <p:txBody>
          <a:bodyPr>
            <a:normAutofit fontScale="90000"/>
          </a:bodyPr>
          <a:lstStyle/>
          <a:p>
            <a:r>
              <a:rPr lang="en-US"/>
              <a:t>Temperature and Electricity Usage for Battery</a:t>
            </a:r>
          </a:p>
        </p:txBody>
      </p:sp>
      <p:sp>
        <p:nvSpPr>
          <p:cNvPr id="3" name="Content Placeholder 2">
            <a:extLst>
              <a:ext uri="{FF2B5EF4-FFF2-40B4-BE49-F238E27FC236}">
                <a16:creationId xmlns:a16="http://schemas.microsoft.com/office/drawing/2014/main" id="{3C879590-2621-0B86-E6B7-EA594004FFB7}"/>
              </a:ext>
            </a:extLst>
          </p:cNvPr>
          <p:cNvSpPr>
            <a:spLocks noGrp="1"/>
          </p:cNvSpPr>
          <p:nvPr>
            <p:ph idx="1"/>
          </p:nvPr>
        </p:nvSpPr>
        <p:spPr/>
        <p:txBody>
          <a:bodyPr/>
          <a:lstStyle/>
          <a:p>
            <a:r>
              <a:rPr lang="en-US" dirty="0"/>
              <a:t>As further illustration of the data collected by Enabel, the excerpt below shows that the temperature in the battery cabinet was tabulated and managed.</a:t>
            </a:r>
          </a:p>
          <a:p>
            <a:endParaRPr lang="en-US" dirty="0"/>
          </a:p>
        </p:txBody>
      </p:sp>
      <p:pic>
        <p:nvPicPr>
          <p:cNvPr id="4" name="Picture 3" descr="A close-up of a text&#10;&#10;AI-generated content may be incorrect.">
            <a:extLst>
              <a:ext uri="{FF2B5EF4-FFF2-40B4-BE49-F238E27FC236}">
                <a16:creationId xmlns:a16="http://schemas.microsoft.com/office/drawing/2014/main" id="{63A6F1E4-7E99-C07E-D3B4-506703142F08}"/>
              </a:ext>
            </a:extLst>
          </p:cNvPr>
          <p:cNvPicPr>
            <a:picLocks noChangeAspect="1"/>
          </p:cNvPicPr>
          <p:nvPr/>
        </p:nvPicPr>
        <p:blipFill>
          <a:blip r:embed="rId2"/>
          <a:stretch>
            <a:fillRect/>
          </a:stretch>
        </p:blipFill>
        <p:spPr>
          <a:xfrm>
            <a:off x="751318" y="2435883"/>
            <a:ext cx="7423651" cy="3385058"/>
          </a:xfrm>
          <a:prstGeom prst="rect">
            <a:avLst/>
          </a:prstGeom>
        </p:spPr>
      </p:pic>
    </p:spTree>
    <p:extLst>
      <p:ext uri="{BB962C8B-B14F-4D97-AF65-F5344CB8AC3E}">
        <p14:creationId xmlns:p14="http://schemas.microsoft.com/office/powerpoint/2010/main" val="5939046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DB18-2DA3-C4D6-FEA1-C53C30AF5E4C}"/>
              </a:ext>
            </a:extLst>
          </p:cNvPr>
          <p:cNvSpPr>
            <a:spLocks noGrp="1"/>
          </p:cNvSpPr>
          <p:nvPr>
            <p:ph type="title"/>
          </p:nvPr>
        </p:nvSpPr>
        <p:spPr/>
        <p:txBody>
          <a:bodyPr>
            <a:normAutofit fontScale="90000"/>
          </a:bodyPr>
          <a:lstStyle/>
          <a:p>
            <a:r>
              <a:rPr lang="en-US" dirty="0"/>
              <a:t>Results of Simulated State of Charge for the Nagonha Case</a:t>
            </a:r>
          </a:p>
        </p:txBody>
      </p:sp>
      <p:sp>
        <p:nvSpPr>
          <p:cNvPr id="3" name="Content Placeholder 2">
            <a:extLst>
              <a:ext uri="{FF2B5EF4-FFF2-40B4-BE49-F238E27FC236}">
                <a16:creationId xmlns:a16="http://schemas.microsoft.com/office/drawing/2014/main" id="{A86432BD-1CB1-C5AB-2D81-EEDA578765F9}"/>
              </a:ext>
            </a:extLst>
          </p:cNvPr>
          <p:cNvSpPr>
            <a:spLocks noGrp="1"/>
          </p:cNvSpPr>
          <p:nvPr>
            <p:ph idx="1"/>
          </p:nvPr>
        </p:nvSpPr>
        <p:spPr>
          <a:xfrm>
            <a:off x="300112" y="1209675"/>
            <a:ext cx="8316686" cy="4395258"/>
          </a:xfrm>
        </p:spPr>
        <p:txBody>
          <a:bodyPr/>
          <a:lstStyle/>
          <a:p>
            <a:r>
              <a:rPr lang="en-US" dirty="0"/>
              <a:t>For the Nagonha case unlike other cases, the state of charge can decline to the minimum state of charge. We have used the same example months as in the prior dispatch examples. As mentioned elsewhere, the quality of data collected and funded by Enabel can be used to simulate alternative potential operations.</a:t>
            </a:r>
          </a:p>
        </p:txBody>
      </p:sp>
      <p:pic>
        <p:nvPicPr>
          <p:cNvPr id="5" name="Picture 4" descr="A graph with blue lines&#10;&#10;AI-generated content may be incorrect.">
            <a:extLst>
              <a:ext uri="{FF2B5EF4-FFF2-40B4-BE49-F238E27FC236}">
                <a16:creationId xmlns:a16="http://schemas.microsoft.com/office/drawing/2014/main" id="{DD046CAB-7A01-D3A0-1ABC-D0BB2FD00260}"/>
              </a:ext>
            </a:extLst>
          </p:cNvPr>
          <p:cNvPicPr>
            <a:picLocks noChangeAspect="1"/>
          </p:cNvPicPr>
          <p:nvPr/>
        </p:nvPicPr>
        <p:blipFill>
          <a:blip r:embed="rId2"/>
          <a:stretch>
            <a:fillRect/>
          </a:stretch>
        </p:blipFill>
        <p:spPr>
          <a:xfrm>
            <a:off x="4655730" y="2414915"/>
            <a:ext cx="4019347" cy="2924138"/>
          </a:xfrm>
          <a:prstGeom prst="rect">
            <a:avLst/>
          </a:prstGeom>
        </p:spPr>
      </p:pic>
      <p:pic>
        <p:nvPicPr>
          <p:cNvPr id="7" name="Picture 6" descr="A screen shot of a graph&#10;&#10;AI-generated content may be incorrect.">
            <a:extLst>
              <a:ext uri="{FF2B5EF4-FFF2-40B4-BE49-F238E27FC236}">
                <a16:creationId xmlns:a16="http://schemas.microsoft.com/office/drawing/2014/main" id="{FA77072D-97E3-373C-B024-1864371E0F4E}"/>
              </a:ext>
            </a:extLst>
          </p:cNvPr>
          <p:cNvPicPr>
            <a:picLocks noChangeAspect="1"/>
          </p:cNvPicPr>
          <p:nvPr/>
        </p:nvPicPr>
        <p:blipFill>
          <a:blip r:embed="rId3"/>
          <a:stretch>
            <a:fillRect/>
          </a:stretch>
        </p:blipFill>
        <p:spPr>
          <a:xfrm>
            <a:off x="389205" y="2414915"/>
            <a:ext cx="3948333" cy="2876642"/>
          </a:xfrm>
          <a:prstGeom prst="rect">
            <a:avLst/>
          </a:prstGeom>
        </p:spPr>
      </p:pic>
    </p:spTree>
    <p:extLst>
      <p:ext uri="{BB962C8B-B14F-4D97-AF65-F5344CB8AC3E}">
        <p14:creationId xmlns:p14="http://schemas.microsoft.com/office/powerpoint/2010/main" val="164371828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D77F-D736-9584-A831-66BF744182A3}"/>
              </a:ext>
            </a:extLst>
          </p:cNvPr>
          <p:cNvSpPr>
            <a:spLocks noGrp="1"/>
          </p:cNvSpPr>
          <p:nvPr>
            <p:ph type="ctrTitle"/>
          </p:nvPr>
        </p:nvSpPr>
        <p:spPr/>
        <p:txBody>
          <a:bodyPr/>
          <a:lstStyle/>
          <a:p>
            <a:r>
              <a:rPr lang="en-US" dirty="0"/>
              <a:t>Battery Use Case</a:t>
            </a:r>
            <a:br>
              <a:rPr lang="en-US" dirty="0"/>
            </a:br>
            <a:r>
              <a:rPr lang="en-US" dirty="0"/>
              <a:t>Analysis</a:t>
            </a:r>
          </a:p>
        </p:txBody>
      </p:sp>
    </p:spTree>
    <p:extLst>
      <p:ext uri="{BB962C8B-B14F-4D97-AF65-F5344CB8AC3E}">
        <p14:creationId xmlns:p14="http://schemas.microsoft.com/office/powerpoint/2010/main" val="336267842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552FB-4E2A-11CC-23DC-B97D20BB0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AB3F1-1FA7-DE4A-BC9D-226D16B9E906}"/>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2647A12-61AB-38D2-6D12-87A1760B6AB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ED72C2-25AF-9645-E784-92D9E5B20CD8}"/>
              </a:ext>
            </a:extLst>
          </p:cNvPr>
          <p:cNvPicPr>
            <a:picLocks noChangeAspect="1"/>
          </p:cNvPicPr>
          <p:nvPr/>
        </p:nvPicPr>
        <p:blipFill>
          <a:blip r:embed="rId2"/>
          <a:stretch>
            <a:fillRect/>
          </a:stretch>
        </p:blipFill>
        <p:spPr>
          <a:xfrm>
            <a:off x="1229710" y="1369079"/>
            <a:ext cx="7062952" cy="5320279"/>
          </a:xfrm>
          <a:prstGeom prst="rect">
            <a:avLst/>
          </a:prstGeom>
        </p:spPr>
      </p:pic>
      <p:sp>
        <p:nvSpPr>
          <p:cNvPr id="4" name="Freeform: Shape 3">
            <a:extLst>
              <a:ext uri="{FF2B5EF4-FFF2-40B4-BE49-F238E27FC236}">
                <a16:creationId xmlns:a16="http://schemas.microsoft.com/office/drawing/2014/main" id="{6D16FAEC-C2BE-ADB9-1D60-6FBADA4BABAA}"/>
              </a:ext>
            </a:extLst>
          </p:cNvPr>
          <p:cNvSpPr/>
          <p:nvPr/>
        </p:nvSpPr>
        <p:spPr>
          <a:xfrm>
            <a:off x="5252384" y="1896533"/>
            <a:ext cx="2045883" cy="1524000"/>
          </a:xfrm>
          <a:custGeom>
            <a:avLst/>
            <a:gdLst>
              <a:gd name="connsiteX0" fmla="*/ 742016 w 2045883"/>
              <a:gd name="connsiteY0" fmla="*/ 0 h 1524000"/>
              <a:gd name="connsiteX1" fmla="*/ 301749 w 2045883"/>
              <a:gd name="connsiteY1" fmla="*/ 406400 h 1524000"/>
              <a:gd name="connsiteX2" fmla="*/ 115483 w 2045883"/>
              <a:gd name="connsiteY2" fmla="*/ 609600 h 1524000"/>
              <a:gd name="connsiteX3" fmla="*/ 81616 w 2045883"/>
              <a:gd name="connsiteY3" fmla="*/ 711200 h 1524000"/>
              <a:gd name="connsiteX4" fmla="*/ 200149 w 2045883"/>
              <a:gd name="connsiteY4" fmla="*/ 1185334 h 1524000"/>
              <a:gd name="connsiteX5" fmla="*/ 284816 w 2045883"/>
              <a:gd name="connsiteY5" fmla="*/ 1286934 h 1524000"/>
              <a:gd name="connsiteX6" fmla="*/ 521883 w 2045883"/>
              <a:gd name="connsiteY6" fmla="*/ 1388534 h 1524000"/>
              <a:gd name="connsiteX7" fmla="*/ 589616 w 2045883"/>
              <a:gd name="connsiteY7" fmla="*/ 1473200 h 1524000"/>
              <a:gd name="connsiteX8" fmla="*/ 674283 w 2045883"/>
              <a:gd name="connsiteY8" fmla="*/ 1507067 h 1524000"/>
              <a:gd name="connsiteX9" fmla="*/ 1080683 w 2045883"/>
              <a:gd name="connsiteY9" fmla="*/ 1524000 h 1524000"/>
              <a:gd name="connsiteX10" fmla="*/ 1453216 w 2045883"/>
              <a:gd name="connsiteY10" fmla="*/ 1490134 h 1524000"/>
              <a:gd name="connsiteX11" fmla="*/ 1554816 w 2045883"/>
              <a:gd name="connsiteY11" fmla="*/ 1439334 h 1524000"/>
              <a:gd name="connsiteX12" fmla="*/ 1639483 w 2045883"/>
              <a:gd name="connsiteY12" fmla="*/ 1405467 h 1524000"/>
              <a:gd name="connsiteX13" fmla="*/ 1724149 w 2045883"/>
              <a:gd name="connsiteY13" fmla="*/ 1354667 h 1524000"/>
              <a:gd name="connsiteX14" fmla="*/ 1859616 w 2045883"/>
              <a:gd name="connsiteY14" fmla="*/ 1320800 h 1524000"/>
              <a:gd name="connsiteX15" fmla="*/ 1944283 w 2045883"/>
              <a:gd name="connsiteY15" fmla="*/ 1286934 h 1524000"/>
              <a:gd name="connsiteX16" fmla="*/ 2012016 w 2045883"/>
              <a:gd name="connsiteY16" fmla="*/ 1185334 h 1524000"/>
              <a:gd name="connsiteX17" fmla="*/ 1978149 w 2045883"/>
              <a:gd name="connsiteY17" fmla="*/ 897467 h 1524000"/>
              <a:gd name="connsiteX18" fmla="*/ 1758016 w 2045883"/>
              <a:gd name="connsiteY18" fmla="*/ 745067 h 1524000"/>
              <a:gd name="connsiteX19" fmla="*/ 1571749 w 2045883"/>
              <a:gd name="connsiteY19" fmla="*/ 491067 h 1524000"/>
              <a:gd name="connsiteX20" fmla="*/ 1419349 w 2045883"/>
              <a:gd name="connsiteY20" fmla="*/ 389467 h 1524000"/>
              <a:gd name="connsiteX21" fmla="*/ 1317749 w 2045883"/>
              <a:gd name="connsiteY21" fmla="*/ 355600 h 1524000"/>
              <a:gd name="connsiteX22" fmla="*/ 1182283 w 2045883"/>
              <a:gd name="connsiteY22" fmla="*/ 254000 h 1524000"/>
              <a:gd name="connsiteX23" fmla="*/ 1114549 w 2045883"/>
              <a:gd name="connsiteY23" fmla="*/ 237067 h 1524000"/>
              <a:gd name="connsiteX24" fmla="*/ 1012949 w 2045883"/>
              <a:gd name="connsiteY24" fmla="*/ 169334 h 1524000"/>
              <a:gd name="connsiteX25" fmla="*/ 877483 w 2045883"/>
              <a:gd name="connsiteY25" fmla="*/ 152400 h 1524000"/>
              <a:gd name="connsiteX26" fmla="*/ 792816 w 2045883"/>
              <a:gd name="connsiteY26" fmla="*/ 101600 h 1524000"/>
              <a:gd name="connsiteX27" fmla="*/ 742016 w 2045883"/>
              <a:gd name="connsiteY27" fmla="*/ 84667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5883" h="1524000">
                <a:moveTo>
                  <a:pt x="742016" y="0"/>
                </a:moveTo>
                <a:cubicBezTo>
                  <a:pt x="523771" y="261893"/>
                  <a:pt x="809928" y="-70019"/>
                  <a:pt x="301749" y="406400"/>
                </a:cubicBezTo>
                <a:cubicBezTo>
                  <a:pt x="234716" y="469244"/>
                  <a:pt x="177572" y="541867"/>
                  <a:pt x="115483" y="609600"/>
                </a:cubicBezTo>
                <a:cubicBezTo>
                  <a:pt x="104194" y="643467"/>
                  <a:pt x="94874" y="678055"/>
                  <a:pt x="81616" y="711200"/>
                </a:cubicBezTo>
                <a:cubicBezTo>
                  <a:pt x="7520" y="896439"/>
                  <a:pt x="-101381" y="823499"/>
                  <a:pt x="200149" y="1185334"/>
                </a:cubicBezTo>
                <a:cubicBezTo>
                  <a:pt x="228371" y="1219201"/>
                  <a:pt x="247543" y="1263393"/>
                  <a:pt x="284816" y="1286934"/>
                </a:cubicBezTo>
                <a:cubicBezTo>
                  <a:pt x="357506" y="1332843"/>
                  <a:pt x="521883" y="1388534"/>
                  <a:pt x="521883" y="1388534"/>
                </a:cubicBezTo>
                <a:cubicBezTo>
                  <a:pt x="544461" y="1416756"/>
                  <a:pt x="561087" y="1451011"/>
                  <a:pt x="589616" y="1473200"/>
                </a:cubicBezTo>
                <a:cubicBezTo>
                  <a:pt x="613609" y="1491862"/>
                  <a:pt x="644048" y="1503939"/>
                  <a:pt x="674283" y="1507067"/>
                </a:cubicBezTo>
                <a:cubicBezTo>
                  <a:pt x="809147" y="1521018"/>
                  <a:pt x="945216" y="1518356"/>
                  <a:pt x="1080683" y="1524000"/>
                </a:cubicBezTo>
                <a:cubicBezTo>
                  <a:pt x="1204861" y="1512711"/>
                  <a:pt x="1330468" y="1512053"/>
                  <a:pt x="1453216" y="1490134"/>
                </a:cubicBezTo>
                <a:cubicBezTo>
                  <a:pt x="1490490" y="1483478"/>
                  <a:pt x="1520346" y="1455002"/>
                  <a:pt x="1554816" y="1439334"/>
                </a:cubicBezTo>
                <a:cubicBezTo>
                  <a:pt x="1582488" y="1426756"/>
                  <a:pt x="1612296" y="1419061"/>
                  <a:pt x="1639483" y="1405467"/>
                </a:cubicBezTo>
                <a:cubicBezTo>
                  <a:pt x="1668921" y="1390748"/>
                  <a:pt x="1693430" y="1366482"/>
                  <a:pt x="1724149" y="1354667"/>
                </a:cubicBezTo>
                <a:cubicBezTo>
                  <a:pt x="1767592" y="1337958"/>
                  <a:pt x="1815129" y="1334488"/>
                  <a:pt x="1859616" y="1320800"/>
                </a:cubicBezTo>
                <a:cubicBezTo>
                  <a:pt x="1888668" y="1311861"/>
                  <a:pt x="1916061" y="1298223"/>
                  <a:pt x="1944283" y="1286934"/>
                </a:cubicBezTo>
                <a:cubicBezTo>
                  <a:pt x="1966861" y="1253067"/>
                  <a:pt x="1995982" y="1222746"/>
                  <a:pt x="2012016" y="1185334"/>
                </a:cubicBezTo>
                <a:cubicBezTo>
                  <a:pt x="2057158" y="1080004"/>
                  <a:pt x="2067425" y="991994"/>
                  <a:pt x="1978149" y="897467"/>
                </a:cubicBezTo>
                <a:cubicBezTo>
                  <a:pt x="1916870" y="832584"/>
                  <a:pt x="1821123" y="808174"/>
                  <a:pt x="1758016" y="745067"/>
                </a:cubicBezTo>
                <a:cubicBezTo>
                  <a:pt x="1683775" y="670826"/>
                  <a:pt x="1639379" y="571377"/>
                  <a:pt x="1571749" y="491067"/>
                </a:cubicBezTo>
                <a:cubicBezTo>
                  <a:pt x="1536923" y="449712"/>
                  <a:pt x="1470831" y="410060"/>
                  <a:pt x="1419349" y="389467"/>
                </a:cubicBezTo>
                <a:cubicBezTo>
                  <a:pt x="1386204" y="376209"/>
                  <a:pt x="1351616" y="366889"/>
                  <a:pt x="1317749" y="355600"/>
                </a:cubicBezTo>
                <a:cubicBezTo>
                  <a:pt x="1272594" y="321733"/>
                  <a:pt x="1231038" y="282441"/>
                  <a:pt x="1182283" y="254000"/>
                </a:cubicBezTo>
                <a:cubicBezTo>
                  <a:pt x="1162180" y="242274"/>
                  <a:pt x="1135365" y="247475"/>
                  <a:pt x="1114549" y="237067"/>
                </a:cubicBezTo>
                <a:cubicBezTo>
                  <a:pt x="1078143" y="218864"/>
                  <a:pt x="1051280" y="183024"/>
                  <a:pt x="1012949" y="169334"/>
                </a:cubicBezTo>
                <a:cubicBezTo>
                  <a:pt x="970093" y="154028"/>
                  <a:pt x="922638" y="158045"/>
                  <a:pt x="877483" y="152400"/>
                </a:cubicBezTo>
                <a:cubicBezTo>
                  <a:pt x="849261" y="135467"/>
                  <a:pt x="822254" y="116319"/>
                  <a:pt x="792816" y="101600"/>
                </a:cubicBezTo>
                <a:cubicBezTo>
                  <a:pt x="776851" y="93618"/>
                  <a:pt x="742016" y="84667"/>
                  <a:pt x="742016" y="8466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7450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2A03-456B-C967-D5D0-56690A652A0E}"/>
              </a:ext>
            </a:extLst>
          </p:cNvPr>
          <p:cNvSpPr>
            <a:spLocks noGrp="1"/>
          </p:cNvSpPr>
          <p:nvPr>
            <p:ph type="title"/>
          </p:nvPr>
        </p:nvSpPr>
        <p:spPr>
          <a:xfrm>
            <a:off x="189007" y="263388"/>
            <a:ext cx="8274125" cy="653285"/>
          </a:xfrm>
        </p:spPr>
        <p:txBody>
          <a:bodyPr>
            <a:normAutofit fontScale="90000"/>
          </a:bodyPr>
          <a:lstStyle/>
          <a:p>
            <a:r>
              <a:rPr lang="en-US" dirty="0"/>
              <a:t>Section 1, Part 7 – Myth of Using Batteries for Multiple Uses</a:t>
            </a:r>
          </a:p>
        </p:txBody>
      </p:sp>
      <p:sp>
        <p:nvSpPr>
          <p:cNvPr id="3" name="Content Placeholder 2">
            <a:extLst>
              <a:ext uri="{FF2B5EF4-FFF2-40B4-BE49-F238E27FC236}">
                <a16:creationId xmlns:a16="http://schemas.microsoft.com/office/drawing/2014/main" id="{CA61467E-5BD3-6D6F-AAB3-B7C910E70D41}"/>
              </a:ext>
            </a:extLst>
          </p:cNvPr>
          <p:cNvSpPr>
            <a:spLocks noGrp="1"/>
          </p:cNvSpPr>
          <p:nvPr>
            <p:ph idx="1"/>
          </p:nvPr>
        </p:nvSpPr>
        <p:spPr>
          <a:xfrm>
            <a:off x="189007" y="1187641"/>
            <a:ext cx="8519160" cy="4861942"/>
          </a:xfrm>
        </p:spPr>
        <p:txBody>
          <a:bodyPr/>
          <a:lstStyle/>
          <a:p>
            <a:r>
              <a:rPr lang="en-US" dirty="0"/>
              <a:t>South Africa Mine Case</a:t>
            </a:r>
          </a:p>
        </p:txBody>
      </p:sp>
      <p:pic>
        <p:nvPicPr>
          <p:cNvPr id="5" name="Picture 4">
            <a:extLst>
              <a:ext uri="{FF2B5EF4-FFF2-40B4-BE49-F238E27FC236}">
                <a16:creationId xmlns:a16="http://schemas.microsoft.com/office/drawing/2014/main" id="{A65E6AAC-E16D-152C-DCFF-FE2B6D80B4AA}"/>
              </a:ext>
            </a:extLst>
          </p:cNvPr>
          <p:cNvPicPr>
            <a:picLocks noChangeAspect="1"/>
          </p:cNvPicPr>
          <p:nvPr/>
        </p:nvPicPr>
        <p:blipFill>
          <a:blip r:embed="rId2"/>
          <a:stretch>
            <a:fillRect/>
          </a:stretch>
        </p:blipFill>
        <p:spPr>
          <a:xfrm>
            <a:off x="161106" y="1793143"/>
            <a:ext cx="4772691" cy="3877216"/>
          </a:xfrm>
          <a:prstGeom prst="rect">
            <a:avLst/>
          </a:prstGeom>
        </p:spPr>
      </p:pic>
      <p:pic>
        <p:nvPicPr>
          <p:cNvPr id="7" name="Picture 6">
            <a:extLst>
              <a:ext uri="{FF2B5EF4-FFF2-40B4-BE49-F238E27FC236}">
                <a16:creationId xmlns:a16="http://schemas.microsoft.com/office/drawing/2014/main" id="{0891BCA8-C71D-3803-113B-D17A147D6824}"/>
              </a:ext>
            </a:extLst>
          </p:cNvPr>
          <p:cNvPicPr>
            <a:picLocks noChangeAspect="1"/>
          </p:cNvPicPr>
          <p:nvPr/>
        </p:nvPicPr>
        <p:blipFill>
          <a:blip r:embed="rId3"/>
          <a:stretch>
            <a:fillRect/>
          </a:stretch>
        </p:blipFill>
        <p:spPr>
          <a:xfrm>
            <a:off x="5067416" y="2506717"/>
            <a:ext cx="3915478" cy="2889090"/>
          </a:xfrm>
          <a:prstGeom prst="rect">
            <a:avLst/>
          </a:prstGeom>
        </p:spPr>
      </p:pic>
    </p:spTree>
    <p:extLst>
      <p:ext uri="{BB962C8B-B14F-4D97-AF65-F5344CB8AC3E}">
        <p14:creationId xmlns:p14="http://schemas.microsoft.com/office/powerpoint/2010/main" val="98705040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D040-E724-42E8-9A00-5613C9B51479}"/>
              </a:ext>
            </a:extLst>
          </p:cNvPr>
          <p:cNvSpPr>
            <a:spLocks noGrp="1"/>
          </p:cNvSpPr>
          <p:nvPr>
            <p:ph type="ctrTitle"/>
          </p:nvPr>
        </p:nvSpPr>
        <p:spPr>
          <a:xfrm>
            <a:off x="597728" y="2308043"/>
            <a:ext cx="5562440" cy="2244705"/>
          </a:xfrm>
        </p:spPr>
        <p:txBody>
          <a:bodyPr/>
          <a:lstStyle/>
          <a:p>
            <a:r>
              <a:rPr lang="en-US" dirty="0"/>
              <a:t>Batteries for Ancillary Services</a:t>
            </a:r>
          </a:p>
        </p:txBody>
      </p:sp>
    </p:spTree>
    <p:extLst>
      <p:ext uri="{BB962C8B-B14F-4D97-AF65-F5344CB8AC3E}">
        <p14:creationId xmlns:p14="http://schemas.microsoft.com/office/powerpoint/2010/main" val="122291231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9170-3DA6-5FB4-B328-938A4389FCFB}"/>
              </a:ext>
            </a:extLst>
          </p:cNvPr>
          <p:cNvSpPr>
            <a:spLocks noGrp="1"/>
          </p:cNvSpPr>
          <p:nvPr>
            <p:ph type="title"/>
          </p:nvPr>
        </p:nvSpPr>
        <p:spPr/>
        <p:txBody>
          <a:bodyPr/>
          <a:lstStyle/>
          <a:p>
            <a:r>
              <a:rPr lang="en-US" dirty="0"/>
              <a:t>Hourly May Mask Shorter Term Variability</a:t>
            </a:r>
          </a:p>
        </p:txBody>
      </p:sp>
      <p:sp>
        <p:nvSpPr>
          <p:cNvPr id="3" name="Content Placeholder 2">
            <a:extLst>
              <a:ext uri="{FF2B5EF4-FFF2-40B4-BE49-F238E27FC236}">
                <a16:creationId xmlns:a16="http://schemas.microsoft.com/office/drawing/2014/main" id="{81F91EFB-001F-9C4E-CBF0-77B505EF61D6}"/>
              </a:ext>
            </a:extLst>
          </p:cNvPr>
          <p:cNvSpPr>
            <a:spLocks noGrp="1"/>
          </p:cNvSpPr>
          <p:nvPr>
            <p:ph idx="1"/>
          </p:nvPr>
        </p:nvSpPr>
        <p:spPr/>
        <p:txBody>
          <a:bodyPr/>
          <a:lstStyle/>
          <a:p>
            <a:r>
              <a:rPr lang="en-US" dirty="0"/>
              <a:t>Note the variation in the solar irradiation.</a:t>
            </a:r>
          </a:p>
          <a:p>
            <a:endParaRPr lang="en-US" dirty="0"/>
          </a:p>
        </p:txBody>
      </p:sp>
      <p:pic>
        <p:nvPicPr>
          <p:cNvPr id="5" name="Picture 4">
            <a:extLst>
              <a:ext uri="{FF2B5EF4-FFF2-40B4-BE49-F238E27FC236}">
                <a16:creationId xmlns:a16="http://schemas.microsoft.com/office/drawing/2014/main" id="{7FDB2635-0534-BC6D-C3B7-133FDC070E77}"/>
              </a:ext>
            </a:extLst>
          </p:cNvPr>
          <p:cNvPicPr>
            <a:picLocks noChangeAspect="1"/>
          </p:cNvPicPr>
          <p:nvPr/>
        </p:nvPicPr>
        <p:blipFill>
          <a:blip r:embed="rId2"/>
          <a:stretch>
            <a:fillRect/>
          </a:stretch>
        </p:blipFill>
        <p:spPr>
          <a:xfrm>
            <a:off x="1429352" y="1800279"/>
            <a:ext cx="6831530" cy="4349060"/>
          </a:xfrm>
          <a:prstGeom prst="rect">
            <a:avLst/>
          </a:prstGeom>
        </p:spPr>
      </p:pic>
    </p:spTree>
    <p:extLst>
      <p:ext uri="{BB962C8B-B14F-4D97-AF65-F5344CB8AC3E}">
        <p14:creationId xmlns:p14="http://schemas.microsoft.com/office/powerpoint/2010/main" val="312223571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81D0-354A-C060-290E-F27F552B51A0}"/>
              </a:ext>
            </a:extLst>
          </p:cNvPr>
          <p:cNvSpPr>
            <a:spLocks noGrp="1"/>
          </p:cNvSpPr>
          <p:nvPr>
            <p:ph type="title"/>
          </p:nvPr>
        </p:nvSpPr>
        <p:spPr/>
        <p:txBody>
          <a:bodyPr/>
          <a:lstStyle/>
          <a:p>
            <a:r>
              <a:rPr lang="en-US" dirty="0"/>
              <a:t>Case of Short-term Ancillary Services</a:t>
            </a:r>
          </a:p>
        </p:txBody>
      </p:sp>
      <p:sp>
        <p:nvSpPr>
          <p:cNvPr id="3" name="Content Placeholder 2">
            <a:extLst>
              <a:ext uri="{FF2B5EF4-FFF2-40B4-BE49-F238E27FC236}">
                <a16:creationId xmlns:a16="http://schemas.microsoft.com/office/drawing/2014/main" id="{7907B122-8367-565C-036A-DC208DF035AD}"/>
              </a:ext>
            </a:extLst>
          </p:cNvPr>
          <p:cNvSpPr>
            <a:spLocks noGrp="1"/>
          </p:cNvSpPr>
          <p:nvPr>
            <p:ph idx="1"/>
          </p:nvPr>
        </p:nvSpPr>
        <p:spPr>
          <a:xfrm>
            <a:off x="304800" y="1209675"/>
            <a:ext cx="4661338" cy="4655097"/>
          </a:xfrm>
        </p:spPr>
        <p:txBody>
          <a:bodyPr>
            <a:normAutofit/>
          </a:bodyPr>
          <a:lstStyle/>
          <a:p>
            <a:pPr algn="l"/>
            <a:r>
              <a:rPr lang="en-US" sz="2000" dirty="0"/>
              <a:t>Recall the firming of solar.</a:t>
            </a:r>
          </a:p>
          <a:p>
            <a:pPr algn="l"/>
            <a:r>
              <a:rPr lang="en-US" sz="2000" dirty="0"/>
              <a:t>Assume limited storage for short-term fluctuations – 10% of Solar</a:t>
            </a:r>
          </a:p>
          <a:p>
            <a:pPr algn="l"/>
            <a:r>
              <a:rPr lang="en-US" sz="2000" dirty="0"/>
              <a:t>Use a higher cost to reflect the higher kW relative to kWh – Assume $450/kWh to $550/kWh depending on the hours or minutes of storage.</a:t>
            </a:r>
          </a:p>
          <a:p>
            <a:pPr algn="l"/>
            <a:r>
              <a:rPr lang="en-US" sz="2000" dirty="0"/>
              <a:t>Assume a lifespan of 10 years (discussion of the number of full cycles).</a:t>
            </a:r>
          </a:p>
          <a:p>
            <a:pPr algn="l"/>
            <a:r>
              <a:rPr lang="en-US" sz="2000" dirty="0"/>
              <a:t>Use alternative storage amounts ranging from 15 minutes to two hours.</a:t>
            </a:r>
          </a:p>
          <a:p>
            <a:pPr algn="l"/>
            <a:r>
              <a:rPr lang="en-US" sz="2000" dirty="0"/>
              <a:t>Assume the battery capacity is ½ of the solar project.</a:t>
            </a:r>
          </a:p>
          <a:p>
            <a:pPr algn="l"/>
            <a:endParaRPr lang="en-US" sz="2000" dirty="0"/>
          </a:p>
        </p:txBody>
      </p:sp>
      <p:pic>
        <p:nvPicPr>
          <p:cNvPr id="4" name="Picture 3">
            <a:extLst>
              <a:ext uri="{FF2B5EF4-FFF2-40B4-BE49-F238E27FC236}">
                <a16:creationId xmlns:a16="http://schemas.microsoft.com/office/drawing/2014/main" id="{D0DA3451-739C-ADB5-96F1-97C63126EFAE}"/>
              </a:ext>
            </a:extLst>
          </p:cNvPr>
          <p:cNvPicPr>
            <a:picLocks noChangeAspect="1"/>
          </p:cNvPicPr>
          <p:nvPr/>
        </p:nvPicPr>
        <p:blipFill>
          <a:blip r:embed="rId2"/>
          <a:stretch>
            <a:fillRect/>
          </a:stretch>
        </p:blipFill>
        <p:spPr>
          <a:xfrm>
            <a:off x="4878305" y="2071195"/>
            <a:ext cx="4265695" cy="2715609"/>
          </a:xfrm>
          <a:prstGeom prst="rect">
            <a:avLst/>
          </a:prstGeom>
        </p:spPr>
      </p:pic>
    </p:spTree>
    <p:extLst>
      <p:ext uri="{BB962C8B-B14F-4D97-AF65-F5344CB8AC3E}">
        <p14:creationId xmlns:p14="http://schemas.microsoft.com/office/powerpoint/2010/main" val="51889521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82F7-78BC-8C02-1EFC-B7BDCBB4DABE}"/>
              </a:ext>
            </a:extLst>
          </p:cNvPr>
          <p:cNvSpPr>
            <a:spLocks noGrp="1"/>
          </p:cNvSpPr>
          <p:nvPr>
            <p:ph type="title"/>
          </p:nvPr>
        </p:nvSpPr>
        <p:spPr/>
        <p:txBody>
          <a:bodyPr/>
          <a:lstStyle/>
          <a:p>
            <a:r>
              <a:rPr lang="en-US" dirty="0"/>
              <a:t>Ancillary Services, Duration and Cycles</a:t>
            </a:r>
          </a:p>
        </p:txBody>
      </p:sp>
      <p:pic>
        <p:nvPicPr>
          <p:cNvPr id="5" name="Content Placeholder 4">
            <a:extLst>
              <a:ext uri="{FF2B5EF4-FFF2-40B4-BE49-F238E27FC236}">
                <a16:creationId xmlns:a16="http://schemas.microsoft.com/office/drawing/2014/main" id="{26D5F8D3-C773-16F7-DB9B-ED919BDBFB81}"/>
              </a:ext>
            </a:extLst>
          </p:cNvPr>
          <p:cNvPicPr>
            <a:picLocks noGrp="1" noChangeAspect="1"/>
          </p:cNvPicPr>
          <p:nvPr>
            <p:ph idx="1"/>
          </p:nvPr>
        </p:nvPicPr>
        <p:blipFill>
          <a:blip r:embed="rId2"/>
          <a:stretch>
            <a:fillRect/>
          </a:stretch>
        </p:blipFill>
        <p:spPr>
          <a:xfrm>
            <a:off x="1371600" y="1291289"/>
            <a:ext cx="6400800" cy="1190022"/>
          </a:xfrm>
        </p:spPr>
      </p:pic>
      <p:pic>
        <p:nvPicPr>
          <p:cNvPr id="7" name="Picture 6">
            <a:extLst>
              <a:ext uri="{FF2B5EF4-FFF2-40B4-BE49-F238E27FC236}">
                <a16:creationId xmlns:a16="http://schemas.microsoft.com/office/drawing/2014/main" id="{5B170A02-E30B-DB8C-E498-4AF7B70E59D5}"/>
              </a:ext>
            </a:extLst>
          </p:cNvPr>
          <p:cNvPicPr>
            <a:picLocks noChangeAspect="1"/>
          </p:cNvPicPr>
          <p:nvPr/>
        </p:nvPicPr>
        <p:blipFill>
          <a:blip r:embed="rId3"/>
          <a:stretch>
            <a:fillRect/>
          </a:stretch>
        </p:blipFill>
        <p:spPr>
          <a:xfrm>
            <a:off x="1371600" y="2600811"/>
            <a:ext cx="6243041" cy="3914288"/>
          </a:xfrm>
          <a:prstGeom prst="rect">
            <a:avLst/>
          </a:prstGeom>
        </p:spPr>
      </p:pic>
    </p:spTree>
    <p:extLst>
      <p:ext uri="{BB962C8B-B14F-4D97-AF65-F5344CB8AC3E}">
        <p14:creationId xmlns:p14="http://schemas.microsoft.com/office/powerpoint/2010/main" val="3931387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D7F9-E4FE-6B81-E545-6266C4530E3E}"/>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A8297578-9141-99A9-11B0-45FC3EBFA8D8}"/>
              </a:ext>
            </a:extLst>
          </p:cNvPr>
          <p:cNvSpPr>
            <a:spLocks noGrp="1"/>
          </p:cNvSpPr>
          <p:nvPr>
            <p:ph idx="1"/>
          </p:nvPr>
        </p:nvSpPr>
        <p:spPr>
          <a:xfrm>
            <a:off x="304801" y="1209675"/>
            <a:ext cx="3324725" cy="4661736"/>
          </a:xfrm>
        </p:spPr>
        <p:txBody>
          <a:bodyPr/>
          <a:lstStyle/>
          <a:p>
            <a:pPr algn="l"/>
            <a:r>
              <a:rPr lang="en-US" dirty="0"/>
              <a:t>Europe</a:t>
            </a:r>
          </a:p>
          <a:p>
            <a:pPr algn="l"/>
            <a:r>
              <a:rPr lang="en-US" dirty="0"/>
              <a:t>Nuanced Financial Issues</a:t>
            </a:r>
          </a:p>
          <a:p>
            <a:pPr algn="l"/>
            <a:r>
              <a:rPr lang="en-US" dirty="0"/>
              <a:t>Alternative Debt Structuring</a:t>
            </a:r>
          </a:p>
          <a:p>
            <a:pPr algn="l"/>
            <a:r>
              <a:rPr lang="en-US" dirty="0"/>
              <a:t>Cost and Benefits of Credit Enhancements</a:t>
            </a:r>
          </a:p>
          <a:p>
            <a:pPr algn="l"/>
            <a:r>
              <a:rPr lang="en-US" dirty="0"/>
              <a:t>Detailed and Tricky Contract Issues</a:t>
            </a:r>
          </a:p>
          <a:p>
            <a:pPr algn="l"/>
            <a:r>
              <a:rPr lang="en-US" dirty="0"/>
              <a:t>Technical Issues in Priority Projects Like Energy Storage, Rail Transport, Hydrogen</a:t>
            </a:r>
          </a:p>
          <a:p>
            <a:pPr algn="l"/>
            <a:r>
              <a:rPr lang="en-US" dirty="0"/>
              <a:t>Understanding Political Issues with Project Finance</a:t>
            </a:r>
          </a:p>
          <a:p>
            <a:pPr algn="l"/>
            <a:endParaRPr lang="en-US" dirty="0"/>
          </a:p>
        </p:txBody>
      </p:sp>
      <p:sp>
        <p:nvSpPr>
          <p:cNvPr id="4" name="Slide Number Placeholder 3">
            <a:extLst>
              <a:ext uri="{FF2B5EF4-FFF2-40B4-BE49-F238E27FC236}">
                <a16:creationId xmlns:a16="http://schemas.microsoft.com/office/drawing/2014/main" id="{3F6305D6-79E1-15AE-B1FC-91AC8C9BE651}"/>
              </a:ext>
            </a:extLst>
          </p:cNvPr>
          <p:cNvSpPr>
            <a:spLocks noGrp="1"/>
          </p:cNvSpPr>
          <p:nvPr>
            <p:ph type="sldNum" sz="quarter" idx="12"/>
          </p:nvPr>
        </p:nvSpPr>
        <p:spPr/>
        <p:txBody>
          <a:bodyPr/>
          <a:lstStyle/>
          <a:p>
            <a:fld id="{EB241CD2-1E45-42A3-B213-66A034DF9A3B}" type="slidenum">
              <a:rPr lang="en-GB" smtClean="0"/>
              <a:t>2</a:t>
            </a:fld>
            <a:endParaRPr lang="en-GB" dirty="0"/>
          </a:p>
        </p:txBody>
      </p:sp>
      <p:pic>
        <p:nvPicPr>
          <p:cNvPr id="7" name="Picture 6">
            <a:extLst>
              <a:ext uri="{FF2B5EF4-FFF2-40B4-BE49-F238E27FC236}">
                <a16:creationId xmlns:a16="http://schemas.microsoft.com/office/drawing/2014/main" id="{555FEA34-87F7-53BC-1045-A2CEBA3CEE8D}"/>
              </a:ext>
            </a:extLst>
          </p:cNvPr>
          <p:cNvPicPr>
            <a:picLocks noChangeAspect="1"/>
          </p:cNvPicPr>
          <p:nvPr/>
        </p:nvPicPr>
        <p:blipFill>
          <a:blip r:embed="rId2"/>
          <a:stretch>
            <a:fillRect/>
          </a:stretch>
        </p:blipFill>
        <p:spPr>
          <a:xfrm>
            <a:off x="3793620" y="167714"/>
            <a:ext cx="5206283" cy="2030450"/>
          </a:xfrm>
          <a:prstGeom prst="rect">
            <a:avLst/>
          </a:prstGeom>
        </p:spPr>
      </p:pic>
      <p:pic>
        <p:nvPicPr>
          <p:cNvPr id="9" name="Picture 8">
            <a:extLst>
              <a:ext uri="{FF2B5EF4-FFF2-40B4-BE49-F238E27FC236}">
                <a16:creationId xmlns:a16="http://schemas.microsoft.com/office/drawing/2014/main" id="{48E8136A-3DC3-9242-5375-ED168DA41189}"/>
              </a:ext>
            </a:extLst>
          </p:cNvPr>
          <p:cNvPicPr>
            <a:picLocks noChangeAspect="1"/>
          </p:cNvPicPr>
          <p:nvPr/>
        </p:nvPicPr>
        <p:blipFill>
          <a:blip r:embed="rId3"/>
          <a:stretch>
            <a:fillRect/>
          </a:stretch>
        </p:blipFill>
        <p:spPr>
          <a:xfrm>
            <a:off x="4459020" y="2770946"/>
            <a:ext cx="3631832" cy="2240692"/>
          </a:xfrm>
          <a:prstGeom prst="rect">
            <a:avLst/>
          </a:prstGeom>
        </p:spPr>
      </p:pic>
    </p:spTree>
    <p:extLst>
      <p:ext uri="{BB962C8B-B14F-4D97-AF65-F5344CB8AC3E}">
        <p14:creationId xmlns:p14="http://schemas.microsoft.com/office/powerpoint/2010/main" val="2715478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0B3D6C90-9D93-4452-B3D4-D014685C54F2}"/>
              </a:ext>
            </a:extLst>
          </p:cNvPr>
          <p:cNvSpPr>
            <a:spLocks noGrp="1"/>
          </p:cNvSpPr>
          <p:nvPr>
            <p:ph type="title"/>
          </p:nvPr>
        </p:nvSpPr>
        <p:spPr>
          <a:xfrm>
            <a:off x="267419" y="370936"/>
            <a:ext cx="7643003" cy="632003"/>
          </a:xfrm>
        </p:spPr>
        <p:txBody>
          <a:bodyPr>
            <a:normAutofit fontScale="90000"/>
          </a:bodyPr>
          <a:lstStyle/>
          <a:p>
            <a:r>
              <a:rPr lang="en-US" altLang="en-US" dirty="0"/>
              <a:t>DSCR versus LLCR versus PLCR and Sculpting</a:t>
            </a:r>
          </a:p>
        </p:txBody>
      </p:sp>
      <p:pic>
        <p:nvPicPr>
          <p:cNvPr id="117763" name="Picture 3">
            <a:extLst>
              <a:ext uri="{FF2B5EF4-FFF2-40B4-BE49-F238E27FC236}">
                <a16:creationId xmlns:a16="http://schemas.microsoft.com/office/drawing/2014/main" id="{04E4F353-0D18-4919-BA29-49EEFC4C83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520781" y="3026670"/>
            <a:ext cx="3126522" cy="1689444"/>
          </a:xfrm>
          <a:noFill/>
        </p:spPr>
      </p:pic>
      <p:pic>
        <p:nvPicPr>
          <p:cNvPr id="117764" name="Picture 4">
            <a:extLst>
              <a:ext uri="{FF2B5EF4-FFF2-40B4-BE49-F238E27FC236}">
                <a16:creationId xmlns:a16="http://schemas.microsoft.com/office/drawing/2014/main" id="{ED62EDEA-1553-44B3-90EF-B494B78B5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186" y="1484591"/>
            <a:ext cx="3137037" cy="14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17765" name="Picture 5">
            <a:extLst>
              <a:ext uri="{FF2B5EF4-FFF2-40B4-BE49-F238E27FC236}">
                <a16:creationId xmlns:a16="http://schemas.microsoft.com/office/drawing/2014/main" id="{73C8C990-F163-4A79-B21B-5204872EF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700" y="4853231"/>
            <a:ext cx="3126523" cy="14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EFEE4D5A-B62C-4823-9138-C5FB126D3D65}"/>
              </a:ext>
            </a:extLst>
          </p:cNvPr>
          <p:cNvSpPr txBox="1"/>
          <p:nvPr/>
        </p:nvSpPr>
        <p:spPr>
          <a:xfrm>
            <a:off x="5146546" y="5183600"/>
            <a:ext cx="2207966" cy="300082"/>
          </a:xfrm>
          <a:prstGeom prst="rect">
            <a:avLst/>
          </a:prstGeom>
          <a:noFill/>
        </p:spPr>
        <p:txBody>
          <a:bodyPr wrap="square" rtlCol="0">
            <a:spAutoFit/>
          </a:bodyPr>
          <a:lstStyle/>
          <a:p>
            <a:r>
              <a:rPr lang="en-US" sz="1350" dirty="0"/>
              <a:t>DSCR = LLCR = PLCR</a:t>
            </a:r>
          </a:p>
        </p:txBody>
      </p:sp>
      <p:sp>
        <p:nvSpPr>
          <p:cNvPr id="7" name="TextBox 6">
            <a:extLst>
              <a:ext uri="{FF2B5EF4-FFF2-40B4-BE49-F238E27FC236}">
                <a16:creationId xmlns:a16="http://schemas.microsoft.com/office/drawing/2014/main" id="{9228B4A5-E04F-4DB9-B2C0-DE406196B806}"/>
              </a:ext>
            </a:extLst>
          </p:cNvPr>
          <p:cNvSpPr txBox="1"/>
          <p:nvPr/>
        </p:nvSpPr>
        <p:spPr>
          <a:xfrm>
            <a:off x="5156726" y="3563543"/>
            <a:ext cx="2207966" cy="300082"/>
          </a:xfrm>
          <a:prstGeom prst="rect">
            <a:avLst/>
          </a:prstGeom>
          <a:noFill/>
        </p:spPr>
        <p:txBody>
          <a:bodyPr wrap="square" rtlCol="0">
            <a:spAutoFit/>
          </a:bodyPr>
          <a:lstStyle/>
          <a:p>
            <a:r>
              <a:rPr lang="en-US" sz="1350" dirty="0"/>
              <a:t>DSCR = LLCR &lt; PLCR</a:t>
            </a:r>
          </a:p>
        </p:txBody>
      </p:sp>
      <p:sp>
        <p:nvSpPr>
          <p:cNvPr id="8" name="TextBox 7">
            <a:extLst>
              <a:ext uri="{FF2B5EF4-FFF2-40B4-BE49-F238E27FC236}">
                <a16:creationId xmlns:a16="http://schemas.microsoft.com/office/drawing/2014/main" id="{47D5C2F0-79FA-479B-B02E-714C95A6C558}"/>
              </a:ext>
            </a:extLst>
          </p:cNvPr>
          <p:cNvSpPr txBox="1"/>
          <p:nvPr/>
        </p:nvSpPr>
        <p:spPr>
          <a:xfrm>
            <a:off x="5146546" y="2322913"/>
            <a:ext cx="2207966" cy="300082"/>
          </a:xfrm>
          <a:prstGeom prst="rect">
            <a:avLst/>
          </a:prstGeom>
          <a:noFill/>
        </p:spPr>
        <p:txBody>
          <a:bodyPr wrap="square" rtlCol="0">
            <a:spAutoFit/>
          </a:bodyPr>
          <a:lstStyle/>
          <a:p>
            <a:r>
              <a:rPr lang="en-US" sz="1350" dirty="0"/>
              <a:t>Min DSCR &lt; LLCR &lt; PLCR</a:t>
            </a:r>
          </a:p>
        </p:txBody>
      </p:sp>
      <p:sp>
        <p:nvSpPr>
          <p:cNvPr id="9" name="TextBox 8">
            <a:extLst>
              <a:ext uri="{FF2B5EF4-FFF2-40B4-BE49-F238E27FC236}">
                <a16:creationId xmlns:a16="http://schemas.microsoft.com/office/drawing/2014/main" id="{A8D1495E-F65E-4E76-BED1-6D7B381D0F08}"/>
              </a:ext>
            </a:extLst>
          </p:cNvPr>
          <p:cNvSpPr txBox="1"/>
          <p:nvPr/>
        </p:nvSpPr>
        <p:spPr>
          <a:xfrm>
            <a:off x="5146546" y="1963765"/>
            <a:ext cx="2207966" cy="300082"/>
          </a:xfrm>
          <a:prstGeom prst="rect">
            <a:avLst/>
          </a:prstGeom>
          <a:solidFill>
            <a:srgbClr val="FFC000"/>
          </a:solidFill>
          <a:ln>
            <a:solidFill>
              <a:srgbClr val="FFC000"/>
            </a:solidFill>
          </a:ln>
        </p:spPr>
        <p:txBody>
          <a:bodyPr wrap="square" rtlCol="0">
            <a:spAutoFit/>
          </a:bodyPr>
          <a:lstStyle/>
          <a:p>
            <a:r>
              <a:rPr lang="en-US" sz="1350" dirty="0"/>
              <a:t>Level Payment and Tail</a:t>
            </a:r>
          </a:p>
        </p:txBody>
      </p:sp>
      <p:sp>
        <p:nvSpPr>
          <p:cNvPr id="10" name="TextBox 9">
            <a:extLst>
              <a:ext uri="{FF2B5EF4-FFF2-40B4-BE49-F238E27FC236}">
                <a16:creationId xmlns:a16="http://schemas.microsoft.com/office/drawing/2014/main" id="{4C8FABB7-8DBF-48FF-80C2-94832AFCD8DD}"/>
              </a:ext>
            </a:extLst>
          </p:cNvPr>
          <p:cNvSpPr txBox="1"/>
          <p:nvPr/>
        </p:nvSpPr>
        <p:spPr>
          <a:xfrm>
            <a:off x="5156726" y="3232491"/>
            <a:ext cx="2207966" cy="300082"/>
          </a:xfrm>
          <a:prstGeom prst="rect">
            <a:avLst/>
          </a:prstGeom>
          <a:solidFill>
            <a:srgbClr val="FFC000"/>
          </a:solidFill>
          <a:ln>
            <a:solidFill>
              <a:srgbClr val="FFC000"/>
            </a:solidFill>
          </a:ln>
        </p:spPr>
        <p:txBody>
          <a:bodyPr wrap="square" rtlCol="0">
            <a:spAutoFit/>
          </a:bodyPr>
          <a:lstStyle/>
          <a:p>
            <a:r>
              <a:rPr lang="en-US" sz="1350" dirty="0"/>
              <a:t>Sculpting and Tail</a:t>
            </a:r>
          </a:p>
        </p:txBody>
      </p:sp>
      <p:sp>
        <p:nvSpPr>
          <p:cNvPr id="11" name="TextBox 10">
            <a:extLst>
              <a:ext uri="{FF2B5EF4-FFF2-40B4-BE49-F238E27FC236}">
                <a16:creationId xmlns:a16="http://schemas.microsoft.com/office/drawing/2014/main" id="{9F3FE9DF-BB24-4E38-8F03-8A646736A016}"/>
              </a:ext>
            </a:extLst>
          </p:cNvPr>
          <p:cNvSpPr txBox="1"/>
          <p:nvPr/>
        </p:nvSpPr>
        <p:spPr>
          <a:xfrm>
            <a:off x="5146546" y="4776167"/>
            <a:ext cx="2207966" cy="300082"/>
          </a:xfrm>
          <a:prstGeom prst="rect">
            <a:avLst/>
          </a:prstGeom>
          <a:solidFill>
            <a:srgbClr val="FFC000"/>
          </a:solidFill>
          <a:ln>
            <a:solidFill>
              <a:srgbClr val="FFC000"/>
            </a:solidFill>
          </a:ln>
        </p:spPr>
        <p:txBody>
          <a:bodyPr wrap="square" rtlCol="0">
            <a:spAutoFit/>
          </a:bodyPr>
          <a:lstStyle/>
          <a:p>
            <a:r>
              <a:rPr lang="en-US" sz="1350" dirty="0"/>
              <a:t>Sculpting and No Tail</a:t>
            </a:r>
          </a:p>
        </p:txBody>
      </p:sp>
    </p:spTree>
    <p:extLst>
      <p:ext uri="{BB962C8B-B14F-4D97-AF65-F5344CB8AC3E}">
        <p14:creationId xmlns:p14="http://schemas.microsoft.com/office/powerpoint/2010/main" val="254343989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34B25-72F8-5D09-3D56-98143AD91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8A3A6-A736-BFF0-20C3-2827A9E98834}"/>
              </a:ext>
            </a:extLst>
          </p:cNvPr>
          <p:cNvSpPr>
            <a:spLocks noGrp="1"/>
          </p:cNvSpPr>
          <p:nvPr>
            <p:ph type="title"/>
          </p:nvPr>
        </p:nvSpPr>
        <p:spPr/>
        <p:txBody>
          <a:bodyPr>
            <a:normAutofit fontScale="90000"/>
          </a:bodyPr>
          <a:lstStyle/>
          <a:p>
            <a:r>
              <a:rPr lang="en-US" dirty="0"/>
              <a:t>Use Case is Something Like Two Rainy Day Case </a:t>
            </a:r>
          </a:p>
        </p:txBody>
      </p:sp>
      <p:sp>
        <p:nvSpPr>
          <p:cNvPr id="3" name="Content Placeholder 2">
            <a:extLst>
              <a:ext uri="{FF2B5EF4-FFF2-40B4-BE49-F238E27FC236}">
                <a16:creationId xmlns:a16="http://schemas.microsoft.com/office/drawing/2014/main" id="{6BAC2C2C-B153-D4C5-5508-5E78B74AA26F}"/>
              </a:ext>
            </a:extLst>
          </p:cNvPr>
          <p:cNvSpPr>
            <a:spLocks noGrp="1"/>
          </p:cNvSpPr>
          <p:nvPr>
            <p:ph idx="1"/>
          </p:nvPr>
        </p:nvSpPr>
        <p:spPr/>
        <p:txBody>
          <a:bodyPr/>
          <a:lstStyle/>
          <a:p>
            <a:pPr marL="0" indent="0">
              <a:buNone/>
            </a:pPr>
            <a:r>
              <a:rPr lang="en-US" dirty="0"/>
              <a:t>.</a:t>
            </a:r>
          </a:p>
          <a:p>
            <a:pPr marL="0" indent="0">
              <a:buNone/>
            </a:pPr>
            <a:endParaRPr lang="en-US" dirty="0"/>
          </a:p>
        </p:txBody>
      </p:sp>
      <p:pic>
        <p:nvPicPr>
          <p:cNvPr id="7" name="Picture 6">
            <a:extLst>
              <a:ext uri="{FF2B5EF4-FFF2-40B4-BE49-F238E27FC236}">
                <a16:creationId xmlns:a16="http://schemas.microsoft.com/office/drawing/2014/main" id="{1F8D77E1-C000-23C4-DF0B-9A33D66249AC}"/>
              </a:ext>
            </a:extLst>
          </p:cNvPr>
          <p:cNvPicPr>
            <a:picLocks noChangeAspect="1"/>
          </p:cNvPicPr>
          <p:nvPr/>
        </p:nvPicPr>
        <p:blipFill>
          <a:blip r:embed="rId2"/>
          <a:stretch>
            <a:fillRect/>
          </a:stretch>
        </p:blipFill>
        <p:spPr>
          <a:xfrm>
            <a:off x="1462846" y="1209675"/>
            <a:ext cx="7681154" cy="5357005"/>
          </a:xfrm>
          <a:prstGeom prst="rect">
            <a:avLst/>
          </a:prstGeom>
        </p:spPr>
      </p:pic>
      <p:sp>
        <p:nvSpPr>
          <p:cNvPr id="8" name="TextBox 7">
            <a:extLst>
              <a:ext uri="{FF2B5EF4-FFF2-40B4-BE49-F238E27FC236}">
                <a16:creationId xmlns:a16="http://schemas.microsoft.com/office/drawing/2014/main" id="{496839B0-AF37-5F72-9244-474FBEC3367E}"/>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spTree>
    <p:extLst>
      <p:ext uri="{BB962C8B-B14F-4D97-AF65-F5344CB8AC3E}">
        <p14:creationId xmlns:p14="http://schemas.microsoft.com/office/powerpoint/2010/main" val="37722121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EC25-E778-7A40-1C47-65CD58A376CB}"/>
              </a:ext>
            </a:extLst>
          </p:cNvPr>
          <p:cNvSpPr>
            <a:spLocks noGrp="1"/>
          </p:cNvSpPr>
          <p:nvPr>
            <p:ph type="title"/>
          </p:nvPr>
        </p:nvSpPr>
        <p:spPr/>
        <p:txBody>
          <a:bodyPr/>
          <a:lstStyle/>
          <a:p>
            <a:r>
              <a:rPr lang="en-US" dirty="0"/>
              <a:t>Illustration of Surplus Solar and Flat Loads</a:t>
            </a:r>
          </a:p>
        </p:txBody>
      </p:sp>
      <p:sp>
        <p:nvSpPr>
          <p:cNvPr id="3" name="Content Placeholder 2">
            <a:extLst>
              <a:ext uri="{FF2B5EF4-FFF2-40B4-BE49-F238E27FC236}">
                <a16:creationId xmlns:a16="http://schemas.microsoft.com/office/drawing/2014/main" id="{305F85D3-03F3-F25A-1144-DB929548D5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4D496A8-5A97-0205-E54A-C02A97D2B60B}"/>
              </a:ext>
            </a:extLst>
          </p:cNvPr>
          <p:cNvPicPr>
            <a:picLocks noChangeAspect="1"/>
          </p:cNvPicPr>
          <p:nvPr/>
        </p:nvPicPr>
        <p:blipFill>
          <a:blip r:embed="rId2"/>
          <a:stretch>
            <a:fillRect/>
          </a:stretch>
        </p:blipFill>
        <p:spPr>
          <a:xfrm>
            <a:off x="700134" y="1156979"/>
            <a:ext cx="7664933" cy="5589896"/>
          </a:xfrm>
          <a:prstGeom prst="rect">
            <a:avLst/>
          </a:prstGeom>
        </p:spPr>
      </p:pic>
    </p:spTree>
    <p:extLst>
      <p:ext uri="{BB962C8B-B14F-4D97-AF65-F5344CB8AC3E}">
        <p14:creationId xmlns:p14="http://schemas.microsoft.com/office/powerpoint/2010/main" val="14498875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9156D-A3B9-4CEC-B5BF-41EBC9C23758}"/>
              </a:ext>
            </a:extLst>
          </p:cNvPr>
          <p:cNvSpPr>
            <a:spLocks noGrp="1"/>
          </p:cNvSpPr>
          <p:nvPr>
            <p:ph type="ctrTitle"/>
          </p:nvPr>
        </p:nvSpPr>
        <p:spPr/>
        <p:txBody>
          <a:bodyPr/>
          <a:lstStyle/>
          <a:p>
            <a:r>
              <a:rPr lang="en-US" dirty="0"/>
              <a:t>Battery Capacity and a Water Tower</a:t>
            </a:r>
          </a:p>
        </p:txBody>
      </p:sp>
      <p:sp>
        <p:nvSpPr>
          <p:cNvPr id="4" name="Content Placeholder 3">
            <a:extLst>
              <a:ext uri="{FF2B5EF4-FFF2-40B4-BE49-F238E27FC236}">
                <a16:creationId xmlns:a16="http://schemas.microsoft.com/office/drawing/2014/main" id="{01AD65DD-74D5-4D2C-941C-FF2F3EB96FCF}"/>
              </a:ext>
            </a:extLst>
          </p:cNvPr>
          <p:cNvSpPr>
            <a:spLocks noGrp="1"/>
          </p:cNvSpPr>
          <p:nvPr>
            <p:ph type="body" sz="quarter" idx="13"/>
          </p:nvPr>
        </p:nvSpPr>
        <p:spPr>
          <a:xfrm>
            <a:off x="242608" y="1593852"/>
            <a:ext cx="5230672" cy="4151340"/>
          </a:xfrm>
        </p:spPr>
        <p:txBody>
          <a:bodyPr>
            <a:normAutofit/>
          </a:bodyPr>
          <a:lstStyle/>
          <a:p>
            <a:r>
              <a:rPr lang="en-US" dirty="0"/>
              <a:t>The issue of capacity is illustrated by picture of a water tower below.  The capacity to charge or discharge in an instant is illustrated by the pipe leading up to the storage tank.</a:t>
            </a:r>
          </a:p>
          <a:p>
            <a:r>
              <a:rPr lang="en-US" dirty="0"/>
              <a:t>The amount of energy from one charge is illustrated by the size of the tank.</a:t>
            </a:r>
          </a:p>
          <a:p>
            <a:r>
              <a:rPr lang="en-US" dirty="0"/>
              <a:t>Think of the pipe as how long it takes to discharge</a:t>
            </a:r>
          </a:p>
          <a:p>
            <a:endParaRPr lang="en-US" dirty="0"/>
          </a:p>
          <a:p>
            <a:endParaRPr lang="en-US" dirty="0"/>
          </a:p>
        </p:txBody>
      </p:sp>
      <p:pic>
        <p:nvPicPr>
          <p:cNvPr id="5" name="Content Placeholder 4">
            <a:extLst>
              <a:ext uri="{FF2B5EF4-FFF2-40B4-BE49-F238E27FC236}">
                <a16:creationId xmlns:a16="http://schemas.microsoft.com/office/drawing/2014/main" id="{E5E8F428-C6E2-4394-B6D3-1A907791A36E}"/>
              </a:ext>
            </a:extLst>
          </p:cNvPr>
          <p:cNvPicPr>
            <a:picLocks noChangeAspect="1"/>
          </p:cNvPicPr>
          <p:nvPr/>
        </p:nvPicPr>
        <p:blipFill>
          <a:blip r:embed="rId2"/>
          <a:stretch>
            <a:fillRect/>
          </a:stretch>
        </p:blipFill>
        <p:spPr>
          <a:xfrm>
            <a:off x="5880750" y="2119124"/>
            <a:ext cx="2647950" cy="2781300"/>
          </a:xfrm>
          <a:prstGeom prst="rect">
            <a:avLst/>
          </a:prstGeom>
        </p:spPr>
      </p:pic>
    </p:spTree>
    <p:extLst>
      <p:ext uri="{BB962C8B-B14F-4D97-AF65-F5344CB8AC3E}">
        <p14:creationId xmlns:p14="http://schemas.microsoft.com/office/powerpoint/2010/main" val="358368565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16069E-5019-4E0C-BC0D-15A68FDA9EAB}"/>
              </a:ext>
            </a:extLst>
          </p:cNvPr>
          <p:cNvSpPr>
            <a:spLocks noGrp="1"/>
          </p:cNvSpPr>
          <p:nvPr>
            <p:ph type="ctrTitle"/>
          </p:nvPr>
        </p:nvSpPr>
        <p:spPr/>
        <p:txBody>
          <a:bodyPr>
            <a:normAutofit fontScale="90000"/>
          </a:bodyPr>
          <a:lstStyle/>
          <a:p>
            <a:r>
              <a:rPr lang="en-029" dirty="0"/>
              <a:t>Capacity and Storage of Batteries - Think of a Battery Like a Water Tower or a Warehouse</a:t>
            </a:r>
          </a:p>
        </p:txBody>
      </p:sp>
      <p:sp>
        <p:nvSpPr>
          <p:cNvPr id="6" name="TextBox 5">
            <a:extLst>
              <a:ext uri="{FF2B5EF4-FFF2-40B4-BE49-F238E27FC236}">
                <a16:creationId xmlns:a16="http://schemas.microsoft.com/office/drawing/2014/main" id="{FEE3166C-F350-415A-93DA-B91040D75CAB}"/>
              </a:ext>
            </a:extLst>
          </p:cNvPr>
          <p:cNvSpPr txBox="1"/>
          <p:nvPr/>
        </p:nvSpPr>
        <p:spPr>
          <a:xfrm>
            <a:off x="271419" y="1439324"/>
            <a:ext cx="3422708" cy="1754326"/>
          </a:xfrm>
          <a:prstGeom prst="rect">
            <a:avLst/>
          </a:prstGeom>
          <a:noFill/>
        </p:spPr>
        <p:txBody>
          <a:bodyPr wrap="square" rtlCol="0">
            <a:spAutoFit/>
          </a:bodyPr>
          <a:lstStyle/>
          <a:p>
            <a:r>
              <a:rPr lang="en-029" dirty="0"/>
              <a:t>The pipe is the capacity at any instant.  If this pipe capacity is 100 kW, then in one hour, the maximum that can be charged or delivered in one single hour is 100 kWh</a:t>
            </a:r>
          </a:p>
        </p:txBody>
      </p:sp>
      <p:sp>
        <p:nvSpPr>
          <p:cNvPr id="7" name="TextBox 6">
            <a:extLst>
              <a:ext uri="{FF2B5EF4-FFF2-40B4-BE49-F238E27FC236}">
                <a16:creationId xmlns:a16="http://schemas.microsoft.com/office/drawing/2014/main" id="{C9B7FDE3-EEAD-41C4-8B64-45E157D2AAF8}"/>
              </a:ext>
            </a:extLst>
          </p:cNvPr>
          <p:cNvSpPr txBox="1"/>
          <p:nvPr/>
        </p:nvSpPr>
        <p:spPr>
          <a:xfrm>
            <a:off x="271419" y="3193650"/>
            <a:ext cx="4430390" cy="1200329"/>
          </a:xfrm>
          <a:prstGeom prst="rect">
            <a:avLst/>
          </a:prstGeom>
          <a:noFill/>
        </p:spPr>
        <p:txBody>
          <a:bodyPr wrap="square" rtlCol="0">
            <a:spAutoFit/>
          </a:bodyPr>
          <a:lstStyle/>
          <a:p>
            <a:r>
              <a:rPr lang="en-029" dirty="0"/>
              <a:t>The storage tank is the number of hours that be stored and then delivered.  It is measured in kWh. If the capacity is 100 kW and the storage is 4 hours, then the kWh is 400 kWh.</a:t>
            </a:r>
          </a:p>
        </p:txBody>
      </p:sp>
      <p:cxnSp>
        <p:nvCxnSpPr>
          <p:cNvPr id="9" name="Straight Arrow Connector 8">
            <a:extLst>
              <a:ext uri="{FF2B5EF4-FFF2-40B4-BE49-F238E27FC236}">
                <a16:creationId xmlns:a16="http://schemas.microsoft.com/office/drawing/2014/main" id="{F7639770-4A97-4938-B388-2F798F13014D}"/>
              </a:ext>
            </a:extLst>
          </p:cNvPr>
          <p:cNvCxnSpPr>
            <a:cxnSpLocks/>
          </p:cNvCxnSpPr>
          <p:nvPr/>
        </p:nvCxnSpPr>
        <p:spPr>
          <a:xfrm flipV="1">
            <a:off x="1573445" y="2727537"/>
            <a:ext cx="4102736" cy="5637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9A980C9-6D38-4C91-B986-210F9B636548}"/>
              </a:ext>
            </a:extLst>
          </p:cNvPr>
          <p:cNvPicPr>
            <a:picLocks noChangeAspect="1"/>
          </p:cNvPicPr>
          <p:nvPr/>
        </p:nvPicPr>
        <p:blipFill>
          <a:blip r:embed="rId2"/>
          <a:stretch>
            <a:fillRect/>
          </a:stretch>
        </p:blipFill>
        <p:spPr>
          <a:xfrm>
            <a:off x="5080958" y="4346929"/>
            <a:ext cx="3371211" cy="1687983"/>
          </a:xfrm>
          <a:prstGeom prst="rect">
            <a:avLst/>
          </a:prstGeom>
        </p:spPr>
      </p:pic>
      <p:sp>
        <p:nvSpPr>
          <p:cNvPr id="8" name="TextBox 7">
            <a:extLst>
              <a:ext uri="{FF2B5EF4-FFF2-40B4-BE49-F238E27FC236}">
                <a16:creationId xmlns:a16="http://schemas.microsoft.com/office/drawing/2014/main" id="{4EAD548D-ED50-4228-B8CD-EAE8474EF895}"/>
              </a:ext>
            </a:extLst>
          </p:cNvPr>
          <p:cNvSpPr txBox="1"/>
          <p:nvPr/>
        </p:nvSpPr>
        <p:spPr>
          <a:xfrm>
            <a:off x="335783" y="4548095"/>
            <a:ext cx="3840480" cy="1477328"/>
          </a:xfrm>
          <a:prstGeom prst="rect">
            <a:avLst/>
          </a:prstGeom>
          <a:noFill/>
        </p:spPr>
        <p:txBody>
          <a:bodyPr wrap="square" rtlCol="0">
            <a:spAutoFit/>
          </a:bodyPr>
          <a:lstStyle/>
          <a:p>
            <a:r>
              <a:rPr lang="en-US" dirty="0"/>
              <a:t>In the warehouse, the movement in and out is the capacity (kW) – how many boxes in and out. The time in storage is kWh – you need the space for the boxes.</a:t>
            </a:r>
          </a:p>
        </p:txBody>
      </p:sp>
      <p:pic>
        <p:nvPicPr>
          <p:cNvPr id="10" name="Picture 9">
            <a:extLst>
              <a:ext uri="{FF2B5EF4-FFF2-40B4-BE49-F238E27FC236}">
                <a16:creationId xmlns:a16="http://schemas.microsoft.com/office/drawing/2014/main" id="{B931D3D9-EC68-438A-381E-EDCDE3AAC15F}"/>
              </a:ext>
            </a:extLst>
          </p:cNvPr>
          <p:cNvPicPr>
            <a:picLocks noChangeAspect="1"/>
          </p:cNvPicPr>
          <p:nvPr/>
        </p:nvPicPr>
        <p:blipFill>
          <a:blip r:embed="rId3"/>
          <a:stretch>
            <a:fillRect/>
          </a:stretch>
        </p:blipFill>
        <p:spPr>
          <a:xfrm>
            <a:off x="5759841" y="1198179"/>
            <a:ext cx="2411818" cy="2860654"/>
          </a:xfrm>
          <a:prstGeom prst="rect">
            <a:avLst/>
          </a:prstGeom>
        </p:spPr>
      </p:pic>
      <p:sp>
        <p:nvSpPr>
          <p:cNvPr id="11" name="TextBox 10">
            <a:extLst>
              <a:ext uri="{FF2B5EF4-FFF2-40B4-BE49-F238E27FC236}">
                <a16:creationId xmlns:a16="http://schemas.microsoft.com/office/drawing/2014/main" id="{158C3689-BAFC-097D-821F-A2E9B1EF2E5A}"/>
              </a:ext>
            </a:extLst>
          </p:cNvPr>
          <p:cNvSpPr txBox="1"/>
          <p:nvPr/>
        </p:nvSpPr>
        <p:spPr>
          <a:xfrm>
            <a:off x="7882759" y="1718441"/>
            <a:ext cx="989822" cy="369332"/>
          </a:xfrm>
          <a:prstGeom prst="rect">
            <a:avLst/>
          </a:prstGeom>
          <a:noFill/>
        </p:spPr>
        <p:txBody>
          <a:bodyPr wrap="square" rtlCol="0">
            <a:spAutoFit/>
          </a:bodyPr>
          <a:lstStyle/>
          <a:p>
            <a:r>
              <a:rPr lang="en-US" dirty="0"/>
              <a:t>kwh</a:t>
            </a:r>
          </a:p>
        </p:txBody>
      </p:sp>
      <p:sp>
        <p:nvSpPr>
          <p:cNvPr id="12" name="TextBox 11">
            <a:extLst>
              <a:ext uri="{FF2B5EF4-FFF2-40B4-BE49-F238E27FC236}">
                <a16:creationId xmlns:a16="http://schemas.microsoft.com/office/drawing/2014/main" id="{8A30D6B2-0C95-3042-A14C-7AD85FBE5205}"/>
              </a:ext>
            </a:extLst>
          </p:cNvPr>
          <p:cNvSpPr txBox="1"/>
          <p:nvPr/>
        </p:nvSpPr>
        <p:spPr>
          <a:xfrm>
            <a:off x="7740869" y="3429000"/>
            <a:ext cx="989822" cy="369332"/>
          </a:xfrm>
          <a:prstGeom prst="rect">
            <a:avLst/>
          </a:prstGeom>
          <a:noFill/>
        </p:spPr>
        <p:txBody>
          <a:bodyPr wrap="square" rtlCol="0">
            <a:spAutoFit/>
          </a:bodyPr>
          <a:lstStyle/>
          <a:p>
            <a:r>
              <a:rPr lang="en-US" dirty="0"/>
              <a:t>kw</a:t>
            </a:r>
          </a:p>
        </p:txBody>
      </p:sp>
      <p:sp>
        <p:nvSpPr>
          <p:cNvPr id="13" name="TextBox 12">
            <a:extLst>
              <a:ext uri="{FF2B5EF4-FFF2-40B4-BE49-F238E27FC236}">
                <a16:creationId xmlns:a16="http://schemas.microsoft.com/office/drawing/2014/main" id="{1199A76F-6413-C853-EEB7-4B78CA1679B7}"/>
              </a:ext>
            </a:extLst>
          </p:cNvPr>
          <p:cNvSpPr txBox="1"/>
          <p:nvPr/>
        </p:nvSpPr>
        <p:spPr>
          <a:xfrm>
            <a:off x="4962810" y="3147270"/>
            <a:ext cx="1404647" cy="923330"/>
          </a:xfrm>
          <a:prstGeom prst="rect">
            <a:avLst/>
          </a:prstGeom>
          <a:noFill/>
        </p:spPr>
        <p:txBody>
          <a:bodyPr wrap="square" rtlCol="0">
            <a:spAutoFit/>
          </a:bodyPr>
          <a:lstStyle/>
          <a:p>
            <a:r>
              <a:rPr lang="en-US" dirty="0"/>
              <a:t>Bigger Spout gives faster water</a:t>
            </a:r>
          </a:p>
        </p:txBody>
      </p:sp>
      <p:cxnSp>
        <p:nvCxnSpPr>
          <p:cNvPr id="15" name="Straight Arrow Connector 14">
            <a:extLst>
              <a:ext uri="{FF2B5EF4-FFF2-40B4-BE49-F238E27FC236}">
                <a16:creationId xmlns:a16="http://schemas.microsoft.com/office/drawing/2014/main" id="{E0C4490B-E2F9-5167-8F40-BAA7F3A0A80E}"/>
              </a:ext>
            </a:extLst>
          </p:cNvPr>
          <p:cNvCxnSpPr/>
          <p:nvPr/>
        </p:nvCxnSpPr>
        <p:spPr>
          <a:xfrm flipV="1">
            <a:off x="6132786" y="3711022"/>
            <a:ext cx="646386" cy="325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42916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FE048-54EC-4C0D-99A9-3B5935A2A0E2}"/>
              </a:ext>
            </a:extLst>
          </p:cNvPr>
          <p:cNvSpPr>
            <a:spLocks noGrp="1"/>
          </p:cNvSpPr>
          <p:nvPr>
            <p:ph type="ctrTitle"/>
          </p:nvPr>
        </p:nvSpPr>
        <p:spPr/>
        <p:txBody>
          <a:bodyPr>
            <a:normAutofit fontScale="90000"/>
          </a:bodyPr>
          <a:lstStyle/>
          <a:p>
            <a:r>
              <a:rPr lang="en-US" dirty="0"/>
              <a:t>Different Capacity and Energy of Different Batteries</a:t>
            </a:r>
          </a:p>
        </p:txBody>
      </p:sp>
      <p:sp>
        <p:nvSpPr>
          <p:cNvPr id="2" name="Content Placeholder 1">
            <a:extLst>
              <a:ext uri="{FF2B5EF4-FFF2-40B4-BE49-F238E27FC236}">
                <a16:creationId xmlns:a16="http://schemas.microsoft.com/office/drawing/2014/main" id="{D74C594B-7E67-47B3-9702-4B6BCC7E6D63}"/>
              </a:ext>
            </a:extLst>
          </p:cNvPr>
          <p:cNvSpPr>
            <a:spLocks noGrp="1"/>
          </p:cNvSpPr>
          <p:nvPr>
            <p:ph type="body" sz="quarter" idx="13"/>
          </p:nvPr>
        </p:nvSpPr>
        <p:spPr/>
        <p:txBody>
          <a:bodyPr/>
          <a:lstStyle/>
          <a:p>
            <a:r>
              <a:rPr lang="en-US" dirty="0"/>
              <a:t> Compute the kW/kWh</a:t>
            </a:r>
          </a:p>
          <a:p>
            <a:endParaRPr lang="en-US" dirty="0"/>
          </a:p>
          <a:p>
            <a:endParaRPr lang="en-US" dirty="0"/>
          </a:p>
        </p:txBody>
      </p:sp>
      <p:sp>
        <p:nvSpPr>
          <p:cNvPr id="4" name="Slide Number Placeholder 3">
            <a:extLst>
              <a:ext uri="{FF2B5EF4-FFF2-40B4-BE49-F238E27FC236}">
                <a16:creationId xmlns:a16="http://schemas.microsoft.com/office/drawing/2014/main" id="{08AE0EFB-954E-4144-8692-4D860BF9D53D}"/>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204</a:t>
            </a:fld>
            <a:endParaRPr lang="ko-KR" altLang="en-US" dirty="0"/>
          </a:p>
        </p:txBody>
      </p:sp>
      <p:pic>
        <p:nvPicPr>
          <p:cNvPr id="8" name="Picture 7">
            <a:extLst>
              <a:ext uri="{FF2B5EF4-FFF2-40B4-BE49-F238E27FC236}">
                <a16:creationId xmlns:a16="http://schemas.microsoft.com/office/drawing/2014/main" id="{0D4DDDAF-9A11-4EB1-8D0B-1C8FC6858309}"/>
              </a:ext>
            </a:extLst>
          </p:cNvPr>
          <p:cNvPicPr>
            <a:picLocks noChangeAspect="1"/>
          </p:cNvPicPr>
          <p:nvPr/>
        </p:nvPicPr>
        <p:blipFill>
          <a:blip r:embed="rId2"/>
          <a:stretch>
            <a:fillRect/>
          </a:stretch>
        </p:blipFill>
        <p:spPr>
          <a:xfrm>
            <a:off x="967596" y="1739812"/>
            <a:ext cx="6693044" cy="4406807"/>
          </a:xfrm>
          <a:prstGeom prst="rect">
            <a:avLst/>
          </a:prstGeom>
        </p:spPr>
      </p:pic>
      <p:sp>
        <p:nvSpPr>
          <p:cNvPr id="9" name="TextBox 8">
            <a:extLst>
              <a:ext uri="{FF2B5EF4-FFF2-40B4-BE49-F238E27FC236}">
                <a16:creationId xmlns:a16="http://schemas.microsoft.com/office/drawing/2014/main" id="{76982E91-FB52-4368-8DE5-388D4531D332}"/>
              </a:ext>
            </a:extLst>
          </p:cNvPr>
          <p:cNvSpPr txBox="1"/>
          <p:nvPr/>
        </p:nvSpPr>
        <p:spPr>
          <a:xfrm>
            <a:off x="7162800" y="1055803"/>
            <a:ext cx="1368458" cy="923330"/>
          </a:xfrm>
          <a:prstGeom prst="rect">
            <a:avLst/>
          </a:prstGeom>
          <a:solidFill>
            <a:srgbClr val="FFFF00"/>
          </a:solidFill>
        </p:spPr>
        <p:txBody>
          <a:bodyPr wrap="square" rtlCol="0">
            <a:spAutoFit/>
          </a:bodyPr>
          <a:lstStyle/>
          <a:p>
            <a:r>
              <a:rPr lang="en-US" dirty="0"/>
              <a:t>Hours of storage is kWh/kW</a:t>
            </a:r>
          </a:p>
        </p:txBody>
      </p:sp>
      <p:sp>
        <p:nvSpPr>
          <p:cNvPr id="7" name="TextBox 6">
            <a:extLst>
              <a:ext uri="{FF2B5EF4-FFF2-40B4-BE49-F238E27FC236}">
                <a16:creationId xmlns:a16="http://schemas.microsoft.com/office/drawing/2014/main" id="{DA950213-E757-47D8-8553-7C0A181191F0}"/>
              </a:ext>
            </a:extLst>
          </p:cNvPr>
          <p:cNvSpPr txBox="1"/>
          <p:nvPr/>
        </p:nvSpPr>
        <p:spPr>
          <a:xfrm>
            <a:off x="7448432" y="3898855"/>
            <a:ext cx="1368458" cy="646331"/>
          </a:xfrm>
          <a:prstGeom prst="rect">
            <a:avLst/>
          </a:prstGeom>
          <a:solidFill>
            <a:srgbClr val="FFFF00"/>
          </a:solidFill>
        </p:spPr>
        <p:txBody>
          <a:bodyPr wrap="square" rtlCol="0">
            <a:spAutoFit/>
          </a:bodyPr>
          <a:lstStyle/>
          <a:p>
            <a:r>
              <a:rPr lang="en-US" dirty="0"/>
              <a:t>Need to Charge Fast</a:t>
            </a:r>
          </a:p>
        </p:txBody>
      </p:sp>
      <p:sp>
        <p:nvSpPr>
          <p:cNvPr id="10" name="TextBox 9">
            <a:extLst>
              <a:ext uri="{FF2B5EF4-FFF2-40B4-BE49-F238E27FC236}">
                <a16:creationId xmlns:a16="http://schemas.microsoft.com/office/drawing/2014/main" id="{2DDB1BF2-7C77-4DD9-AF26-35875E86F8C4}"/>
              </a:ext>
            </a:extLst>
          </p:cNvPr>
          <p:cNvSpPr txBox="1"/>
          <p:nvPr/>
        </p:nvSpPr>
        <p:spPr>
          <a:xfrm>
            <a:off x="149544" y="6074498"/>
            <a:ext cx="2191320" cy="646331"/>
          </a:xfrm>
          <a:prstGeom prst="rect">
            <a:avLst/>
          </a:prstGeom>
          <a:solidFill>
            <a:srgbClr val="FFFF00"/>
          </a:solidFill>
        </p:spPr>
        <p:txBody>
          <a:bodyPr wrap="square" rtlCol="0">
            <a:spAutoFit/>
          </a:bodyPr>
          <a:lstStyle/>
          <a:p>
            <a:r>
              <a:rPr lang="en-US" dirty="0"/>
              <a:t>Length of Storage more Important</a:t>
            </a:r>
          </a:p>
        </p:txBody>
      </p:sp>
    </p:spTree>
    <p:extLst>
      <p:ext uri="{BB962C8B-B14F-4D97-AF65-F5344CB8AC3E}">
        <p14:creationId xmlns:p14="http://schemas.microsoft.com/office/powerpoint/2010/main" val="42117056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A5DC-0D68-7059-1205-0E8B040FB493}"/>
              </a:ext>
            </a:extLst>
          </p:cNvPr>
          <p:cNvSpPr>
            <a:spLocks noGrp="1"/>
          </p:cNvSpPr>
          <p:nvPr>
            <p:ph type="ctrTitle"/>
          </p:nvPr>
        </p:nvSpPr>
        <p:spPr/>
        <p:txBody>
          <a:bodyPr/>
          <a:lstStyle/>
          <a:p>
            <a:r>
              <a:rPr lang="en-US" dirty="0"/>
              <a:t>Characteristic 1: </a:t>
            </a:r>
            <a:br>
              <a:rPr lang="en-US" dirty="0"/>
            </a:br>
            <a:r>
              <a:rPr lang="en-US" dirty="0"/>
              <a:t>Battery Cost</a:t>
            </a:r>
          </a:p>
        </p:txBody>
      </p:sp>
    </p:spTree>
    <p:extLst>
      <p:ext uri="{BB962C8B-B14F-4D97-AF65-F5344CB8AC3E}">
        <p14:creationId xmlns:p14="http://schemas.microsoft.com/office/powerpoint/2010/main" val="274009246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1F68-CC3C-DB6E-44CC-5D7F7D87B780}"/>
              </a:ext>
            </a:extLst>
          </p:cNvPr>
          <p:cNvSpPr>
            <a:spLocks noGrp="1"/>
          </p:cNvSpPr>
          <p:nvPr>
            <p:ph type="ctrTitle"/>
          </p:nvPr>
        </p:nvSpPr>
        <p:spPr/>
        <p:txBody>
          <a:bodyPr/>
          <a:lstStyle/>
          <a:p>
            <a:r>
              <a:rPr lang="en-US" dirty="0"/>
              <a:t>Recent Cell Price Price</a:t>
            </a:r>
          </a:p>
        </p:txBody>
      </p:sp>
      <p:pic>
        <p:nvPicPr>
          <p:cNvPr id="5" name="Picture 4">
            <a:extLst>
              <a:ext uri="{FF2B5EF4-FFF2-40B4-BE49-F238E27FC236}">
                <a16:creationId xmlns:a16="http://schemas.microsoft.com/office/drawing/2014/main" id="{9468F194-1CB6-688E-C543-115F742929E6}"/>
              </a:ext>
            </a:extLst>
          </p:cNvPr>
          <p:cNvPicPr>
            <a:picLocks noChangeAspect="1"/>
          </p:cNvPicPr>
          <p:nvPr/>
        </p:nvPicPr>
        <p:blipFill>
          <a:blip r:embed="rId2"/>
          <a:stretch>
            <a:fillRect/>
          </a:stretch>
        </p:blipFill>
        <p:spPr>
          <a:xfrm>
            <a:off x="914083" y="1123750"/>
            <a:ext cx="7315834" cy="4610500"/>
          </a:xfrm>
          <a:prstGeom prst="rect">
            <a:avLst/>
          </a:prstGeom>
        </p:spPr>
      </p:pic>
    </p:spTree>
    <p:extLst>
      <p:ext uri="{BB962C8B-B14F-4D97-AF65-F5344CB8AC3E}">
        <p14:creationId xmlns:p14="http://schemas.microsoft.com/office/powerpoint/2010/main" val="40325938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8F22-8259-2107-351E-D72A1E3F9D69}"/>
              </a:ext>
            </a:extLst>
          </p:cNvPr>
          <p:cNvSpPr>
            <a:spLocks noGrp="1"/>
          </p:cNvSpPr>
          <p:nvPr>
            <p:ph type="title"/>
          </p:nvPr>
        </p:nvSpPr>
        <p:spPr/>
        <p:txBody>
          <a:bodyPr/>
          <a:lstStyle/>
          <a:p>
            <a:r>
              <a:rPr lang="en-US" dirty="0"/>
              <a:t>Range in Cost from Lazard</a:t>
            </a:r>
          </a:p>
        </p:txBody>
      </p:sp>
      <p:sp>
        <p:nvSpPr>
          <p:cNvPr id="3" name="Content Placeholder 2">
            <a:extLst>
              <a:ext uri="{FF2B5EF4-FFF2-40B4-BE49-F238E27FC236}">
                <a16:creationId xmlns:a16="http://schemas.microsoft.com/office/drawing/2014/main" id="{71F800DD-3858-DC21-12B0-10CF6624AAE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0351A2E-1E57-659A-8A31-F35AE625B72B}"/>
              </a:ext>
            </a:extLst>
          </p:cNvPr>
          <p:cNvPicPr>
            <a:picLocks noChangeAspect="1"/>
          </p:cNvPicPr>
          <p:nvPr/>
        </p:nvPicPr>
        <p:blipFill>
          <a:blip r:embed="rId2"/>
          <a:stretch>
            <a:fillRect/>
          </a:stretch>
        </p:blipFill>
        <p:spPr>
          <a:xfrm>
            <a:off x="836069" y="1209675"/>
            <a:ext cx="7756137" cy="5541736"/>
          </a:xfrm>
          <a:prstGeom prst="rect">
            <a:avLst/>
          </a:prstGeom>
        </p:spPr>
      </p:pic>
    </p:spTree>
    <p:extLst>
      <p:ext uri="{BB962C8B-B14F-4D97-AF65-F5344CB8AC3E}">
        <p14:creationId xmlns:p14="http://schemas.microsoft.com/office/powerpoint/2010/main" val="361226440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F43B-8A62-2569-D4DA-7D62D6E1B578}"/>
              </a:ext>
            </a:extLst>
          </p:cNvPr>
          <p:cNvSpPr>
            <a:spLocks noGrp="1"/>
          </p:cNvSpPr>
          <p:nvPr>
            <p:ph type="title"/>
          </p:nvPr>
        </p:nvSpPr>
        <p:spPr/>
        <p:txBody>
          <a:bodyPr/>
          <a:lstStyle/>
          <a:p>
            <a:r>
              <a:rPr lang="en-US" dirty="0"/>
              <a:t>Lithium and Cobalt Prices</a:t>
            </a:r>
          </a:p>
        </p:txBody>
      </p:sp>
      <p:pic>
        <p:nvPicPr>
          <p:cNvPr id="9" name="Content Placeholder 8">
            <a:extLst>
              <a:ext uri="{FF2B5EF4-FFF2-40B4-BE49-F238E27FC236}">
                <a16:creationId xmlns:a16="http://schemas.microsoft.com/office/drawing/2014/main" id="{91B31F25-6855-8522-8E05-DD06FD740FEE}"/>
              </a:ext>
            </a:extLst>
          </p:cNvPr>
          <p:cNvPicPr>
            <a:picLocks noGrp="1" noChangeAspect="1"/>
          </p:cNvPicPr>
          <p:nvPr>
            <p:ph idx="1"/>
          </p:nvPr>
        </p:nvPicPr>
        <p:blipFill>
          <a:blip r:embed="rId2"/>
          <a:stretch>
            <a:fillRect/>
          </a:stretch>
        </p:blipFill>
        <p:spPr>
          <a:xfrm>
            <a:off x="998459" y="1159798"/>
            <a:ext cx="6699126" cy="4663578"/>
          </a:xfrm>
        </p:spPr>
      </p:pic>
    </p:spTree>
    <p:extLst>
      <p:ext uri="{BB962C8B-B14F-4D97-AF65-F5344CB8AC3E}">
        <p14:creationId xmlns:p14="http://schemas.microsoft.com/office/powerpoint/2010/main" val="19819793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28BA-C31F-4552-9A9F-9BB079BB1C9D}"/>
              </a:ext>
            </a:extLst>
          </p:cNvPr>
          <p:cNvSpPr>
            <a:spLocks noGrp="1"/>
          </p:cNvSpPr>
          <p:nvPr>
            <p:ph type="ctrTitle"/>
          </p:nvPr>
        </p:nvSpPr>
        <p:spPr/>
        <p:txBody>
          <a:bodyPr/>
          <a:lstStyle/>
          <a:p>
            <a:r>
              <a:rPr lang="en-US" dirty="0"/>
              <a:t>Characteristic Number 2</a:t>
            </a:r>
            <a:br>
              <a:rPr lang="en-US" dirty="0"/>
            </a:br>
            <a:r>
              <a:rPr lang="en-US" dirty="0"/>
              <a:t>Operating Life and Cycle</a:t>
            </a:r>
          </a:p>
        </p:txBody>
      </p:sp>
    </p:spTree>
    <p:extLst>
      <p:ext uri="{BB962C8B-B14F-4D97-AF65-F5344CB8AC3E}">
        <p14:creationId xmlns:p14="http://schemas.microsoft.com/office/powerpoint/2010/main" val="22946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A205-D6D1-AF3D-96A0-B25CFBB193D1}"/>
              </a:ext>
            </a:extLst>
          </p:cNvPr>
          <p:cNvSpPr>
            <a:spLocks noGrp="1"/>
          </p:cNvSpPr>
          <p:nvPr>
            <p:ph type="title"/>
          </p:nvPr>
        </p:nvSpPr>
        <p:spPr>
          <a:xfrm>
            <a:off x="616745" y="390912"/>
            <a:ext cx="6213938" cy="452628"/>
          </a:xfrm>
        </p:spPr>
        <p:txBody>
          <a:bodyPr>
            <a:normAutofit fontScale="90000"/>
          </a:bodyPr>
          <a:lstStyle/>
          <a:p>
            <a:r>
              <a:rPr lang="en-US" dirty="0"/>
              <a:t>Illustration of Cases</a:t>
            </a:r>
          </a:p>
        </p:txBody>
      </p:sp>
      <p:sp>
        <p:nvSpPr>
          <p:cNvPr id="3" name="Content Placeholder 2">
            <a:extLst>
              <a:ext uri="{FF2B5EF4-FFF2-40B4-BE49-F238E27FC236}">
                <a16:creationId xmlns:a16="http://schemas.microsoft.com/office/drawing/2014/main" id="{A4E59161-76EB-7CD6-406D-BCF4C8918855}"/>
              </a:ext>
            </a:extLst>
          </p:cNvPr>
          <p:cNvSpPr>
            <a:spLocks noGrp="1"/>
          </p:cNvSpPr>
          <p:nvPr>
            <p:ph idx="1"/>
          </p:nvPr>
        </p:nvSpPr>
        <p:spPr>
          <a:xfrm>
            <a:off x="1831169" y="1766455"/>
            <a:ext cx="6000750" cy="3486149"/>
          </a:xfrm>
        </p:spPr>
        <p:txBody>
          <a:bodyPr/>
          <a:lstStyle/>
          <a:p>
            <a:r>
              <a:rPr lang="en-US" dirty="0"/>
              <a:t>Break Even % = (LLCR-1)/LLCR, (DSCR-1)/DSCR etc.</a:t>
            </a:r>
          </a:p>
          <a:p>
            <a:endParaRPr lang="en-US" dirty="0"/>
          </a:p>
        </p:txBody>
      </p:sp>
      <p:pic>
        <p:nvPicPr>
          <p:cNvPr id="5" name="Picture 4">
            <a:extLst>
              <a:ext uri="{FF2B5EF4-FFF2-40B4-BE49-F238E27FC236}">
                <a16:creationId xmlns:a16="http://schemas.microsoft.com/office/drawing/2014/main" id="{DD6E6A64-E2B7-3BAC-5696-A3CD2692770E}"/>
              </a:ext>
            </a:extLst>
          </p:cNvPr>
          <p:cNvPicPr>
            <a:picLocks noChangeAspect="1"/>
          </p:cNvPicPr>
          <p:nvPr/>
        </p:nvPicPr>
        <p:blipFill>
          <a:blip r:embed="rId2"/>
          <a:stretch>
            <a:fillRect/>
          </a:stretch>
        </p:blipFill>
        <p:spPr>
          <a:xfrm>
            <a:off x="224927" y="4105303"/>
            <a:ext cx="4112808" cy="1796933"/>
          </a:xfrm>
          <a:prstGeom prst="rect">
            <a:avLst/>
          </a:prstGeom>
        </p:spPr>
      </p:pic>
      <p:pic>
        <p:nvPicPr>
          <p:cNvPr id="7" name="Picture 6">
            <a:extLst>
              <a:ext uri="{FF2B5EF4-FFF2-40B4-BE49-F238E27FC236}">
                <a16:creationId xmlns:a16="http://schemas.microsoft.com/office/drawing/2014/main" id="{7AE4C792-D19A-A1B2-BA6B-C23462E21D83}"/>
              </a:ext>
            </a:extLst>
          </p:cNvPr>
          <p:cNvPicPr>
            <a:picLocks noChangeAspect="1"/>
          </p:cNvPicPr>
          <p:nvPr/>
        </p:nvPicPr>
        <p:blipFill>
          <a:blip r:embed="rId3"/>
          <a:stretch>
            <a:fillRect/>
          </a:stretch>
        </p:blipFill>
        <p:spPr>
          <a:xfrm>
            <a:off x="387386" y="2306442"/>
            <a:ext cx="4101358" cy="1796933"/>
          </a:xfrm>
          <a:prstGeom prst="rect">
            <a:avLst/>
          </a:prstGeom>
        </p:spPr>
      </p:pic>
      <p:pic>
        <p:nvPicPr>
          <p:cNvPr id="9" name="Picture 8">
            <a:extLst>
              <a:ext uri="{FF2B5EF4-FFF2-40B4-BE49-F238E27FC236}">
                <a16:creationId xmlns:a16="http://schemas.microsoft.com/office/drawing/2014/main" id="{4D3BFBF9-9F76-2D09-B5A6-A429139B7378}"/>
              </a:ext>
            </a:extLst>
          </p:cNvPr>
          <p:cNvPicPr>
            <a:picLocks noChangeAspect="1"/>
          </p:cNvPicPr>
          <p:nvPr/>
        </p:nvPicPr>
        <p:blipFill>
          <a:blip r:embed="rId4"/>
          <a:stretch>
            <a:fillRect/>
          </a:stretch>
        </p:blipFill>
        <p:spPr>
          <a:xfrm>
            <a:off x="5174343" y="2382786"/>
            <a:ext cx="3744731" cy="1630391"/>
          </a:xfrm>
          <a:prstGeom prst="rect">
            <a:avLst/>
          </a:prstGeom>
        </p:spPr>
      </p:pic>
      <p:pic>
        <p:nvPicPr>
          <p:cNvPr id="11" name="Picture 10">
            <a:extLst>
              <a:ext uri="{FF2B5EF4-FFF2-40B4-BE49-F238E27FC236}">
                <a16:creationId xmlns:a16="http://schemas.microsoft.com/office/drawing/2014/main" id="{83398C93-AA38-7E97-897F-5EEB0B3573B8}"/>
              </a:ext>
            </a:extLst>
          </p:cNvPr>
          <p:cNvPicPr>
            <a:picLocks noChangeAspect="1"/>
          </p:cNvPicPr>
          <p:nvPr/>
        </p:nvPicPr>
        <p:blipFill>
          <a:blip r:embed="rId5"/>
          <a:stretch>
            <a:fillRect/>
          </a:stretch>
        </p:blipFill>
        <p:spPr>
          <a:xfrm>
            <a:off x="5223178" y="4164325"/>
            <a:ext cx="3765369" cy="1630391"/>
          </a:xfrm>
          <a:prstGeom prst="rect">
            <a:avLst/>
          </a:prstGeom>
        </p:spPr>
      </p:pic>
    </p:spTree>
    <p:extLst>
      <p:ext uri="{BB962C8B-B14F-4D97-AF65-F5344CB8AC3E}">
        <p14:creationId xmlns:p14="http://schemas.microsoft.com/office/powerpoint/2010/main" val="9782314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2A0F-595F-69B7-0D49-194509FB6D5D}"/>
              </a:ext>
            </a:extLst>
          </p:cNvPr>
          <p:cNvSpPr>
            <a:spLocks noGrp="1"/>
          </p:cNvSpPr>
          <p:nvPr>
            <p:ph type="title"/>
          </p:nvPr>
        </p:nvSpPr>
        <p:spPr/>
        <p:txBody>
          <a:bodyPr/>
          <a:lstStyle/>
          <a:p>
            <a:r>
              <a:rPr lang="en-US" dirty="0"/>
              <a:t>Section 2, Part 2 – Battery Lifespan</a:t>
            </a:r>
          </a:p>
        </p:txBody>
      </p:sp>
      <p:sp>
        <p:nvSpPr>
          <p:cNvPr id="3" name="Content Placeholder 2">
            <a:extLst>
              <a:ext uri="{FF2B5EF4-FFF2-40B4-BE49-F238E27FC236}">
                <a16:creationId xmlns:a16="http://schemas.microsoft.com/office/drawing/2014/main" id="{305149DD-AD01-BAEC-CC64-12B68DA770B6}"/>
              </a:ext>
            </a:extLst>
          </p:cNvPr>
          <p:cNvSpPr>
            <a:spLocks noGrp="1"/>
          </p:cNvSpPr>
          <p:nvPr>
            <p:ph idx="1"/>
          </p:nvPr>
        </p:nvSpPr>
        <p:spPr/>
        <p:txBody>
          <a:bodyPr>
            <a:normAutofit/>
          </a:bodyPr>
          <a:lstStyle/>
          <a:p>
            <a:r>
              <a:rPr lang="en-US" sz="2400" dirty="0"/>
              <a:t>Importance of Lifespan Issue</a:t>
            </a:r>
          </a:p>
          <a:p>
            <a:endParaRPr lang="en-US" sz="2400" dirty="0"/>
          </a:p>
          <a:p>
            <a:r>
              <a:rPr lang="en-US" sz="2400" dirty="0"/>
              <a:t>What is a cycle</a:t>
            </a:r>
          </a:p>
          <a:p>
            <a:r>
              <a:rPr lang="en-US" sz="2400" dirty="0"/>
              <a:t>Depends on number of cycles</a:t>
            </a:r>
          </a:p>
          <a:p>
            <a:r>
              <a:rPr lang="en-US" sz="2400" dirty="0"/>
              <a:t>Battery life management</a:t>
            </a:r>
          </a:p>
          <a:p>
            <a:endParaRPr lang="en-US" sz="2400" dirty="0"/>
          </a:p>
        </p:txBody>
      </p:sp>
    </p:spTree>
    <p:extLst>
      <p:ext uri="{BB962C8B-B14F-4D97-AF65-F5344CB8AC3E}">
        <p14:creationId xmlns:p14="http://schemas.microsoft.com/office/powerpoint/2010/main" val="131851616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82EC-6EC9-50BE-A603-A3651EB0CCB7}"/>
              </a:ext>
            </a:extLst>
          </p:cNvPr>
          <p:cNvSpPr>
            <a:spLocks noGrp="1"/>
          </p:cNvSpPr>
          <p:nvPr>
            <p:ph type="title"/>
          </p:nvPr>
        </p:nvSpPr>
        <p:spPr/>
        <p:txBody>
          <a:bodyPr/>
          <a:lstStyle/>
          <a:p>
            <a:r>
              <a:rPr lang="en-US" dirty="0"/>
              <a:t>Definition of Cycle in RFP/PPA</a:t>
            </a:r>
          </a:p>
        </p:txBody>
      </p:sp>
      <p:sp>
        <p:nvSpPr>
          <p:cNvPr id="3" name="Content Placeholder 2">
            <a:extLst>
              <a:ext uri="{FF2B5EF4-FFF2-40B4-BE49-F238E27FC236}">
                <a16:creationId xmlns:a16="http://schemas.microsoft.com/office/drawing/2014/main" id="{461E08EE-DE27-0EA6-F30B-F019B2CD0E05}"/>
              </a:ext>
            </a:extLst>
          </p:cNvPr>
          <p:cNvSpPr>
            <a:spLocks noGrp="1"/>
          </p:cNvSpPr>
          <p:nvPr>
            <p:ph idx="1"/>
          </p:nvPr>
        </p:nvSpPr>
        <p:spPr/>
        <p:txBody>
          <a:bodyPr/>
          <a:lstStyle/>
          <a:p>
            <a:r>
              <a:rPr lang="en-US" dirty="0"/>
              <a:t>India RFP</a:t>
            </a:r>
          </a:p>
          <a:p>
            <a:endParaRPr lang="en-US" dirty="0"/>
          </a:p>
          <a:p>
            <a:endParaRPr lang="en-US" dirty="0"/>
          </a:p>
        </p:txBody>
      </p:sp>
      <p:pic>
        <p:nvPicPr>
          <p:cNvPr id="5" name="Picture 4">
            <a:extLst>
              <a:ext uri="{FF2B5EF4-FFF2-40B4-BE49-F238E27FC236}">
                <a16:creationId xmlns:a16="http://schemas.microsoft.com/office/drawing/2014/main" id="{391CCF0A-903B-A817-9C53-415A06FD2080}"/>
              </a:ext>
            </a:extLst>
          </p:cNvPr>
          <p:cNvPicPr>
            <a:picLocks noChangeAspect="1"/>
          </p:cNvPicPr>
          <p:nvPr/>
        </p:nvPicPr>
        <p:blipFill>
          <a:blip r:embed="rId2"/>
          <a:stretch>
            <a:fillRect/>
          </a:stretch>
        </p:blipFill>
        <p:spPr>
          <a:xfrm>
            <a:off x="31746" y="2087593"/>
            <a:ext cx="8046775" cy="1654831"/>
          </a:xfrm>
          <a:prstGeom prst="rect">
            <a:avLst/>
          </a:prstGeom>
        </p:spPr>
      </p:pic>
    </p:spTree>
    <p:extLst>
      <p:ext uri="{BB962C8B-B14F-4D97-AF65-F5344CB8AC3E}">
        <p14:creationId xmlns:p14="http://schemas.microsoft.com/office/powerpoint/2010/main" val="34641201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D84F-A3CD-F749-BAC6-82AC4DEFF76A}"/>
              </a:ext>
            </a:extLst>
          </p:cNvPr>
          <p:cNvSpPr>
            <a:spLocks noGrp="1"/>
          </p:cNvSpPr>
          <p:nvPr>
            <p:ph type="title"/>
          </p:nvPr>
        </p:nvSpPr>
        <p:spPr/>
        <p:txBody>
          <a:bodyPr/>
          <a:lstStyle/>
          <a:p>
            <a:r>
              <a:rPr lang="en-US" dirty="0"/>
              <a:t>Lifespan from RFP and PPA</a:t>
            </a:r>
          </a:p>
        </p:txBody>
      </p:sp>
      <p:sp>
        <p:nvSpPr>
          <p:cNvPr id="3" name="Content Placeholder 2">
            <a:extLst>
              <a:ext uri="{FF2B5EF4-FFF2-40B4-BE49-F238E27FC236}">
                <a16:creationId xmlns:a16="http://schemas.microsoft.com/office/drawing/2014/main" id="{C1840473-F57B-E2E0-BC9C-A7DA24C61BC1}"/>
              </a:ext>
            </a:extLst>
          </p:cNvPr>
          <p:cNvSpPr>
            <a:spLocks noGrp="1"/>
          </p:cNvSpPr>
          <p:nvPr>
            <p:ph idx="1"/>
          </p:nvPr>
        </p:nvSpPr>
        <p:spPr/>
        <p:txBody>
          <a:bodyPr/>
          <a:lstStyle/>
          <a:p>
            <a:r>
              <a:rPr lang="en-US" dirty="0"/>
              <a:t>12 or 10 years</a:t>
            </a:r>
          </a:p>
          <a:p>
            <a:endParaRPr lang="en-US" dirty="0"/>
          </a:p>
          <a:p>
            <a:endParaRPr lang="en-US" dirty="0"/>
          </a:p>
        </p:txBody>
      </p:sp>
      <p:pic>
        <p:nvPicPr>
          <p:cNvPr id="5" name="Picture 4">
            <a:extLst>
              <a:ext uri="{FF2B5EF4-FFF2-40B4-BE49-F238E27FC236}">
                <a16:creationId xmlns:a16="http://schemas.microsoft.com/office/drawing/2014/main" id="{5D23CF7B-BA55-A1CE-E245-EF478224055E}"/>
              </a:ext>
            </a:extLst>
          </p:cNvPr>
          <p:cNvPicPr>
            <a:picLocks noChangeAspect="1"/>
          </p:cNvPicPr>
          <p:nvPr/>
        </p:nvPicPr>
        <p:blipFill>
          <a:blip r:embed="rId2"/>
          <a:stretch>
            <a:fillRect/>
          </a:stretch>
        </p:blipFill>
        <p:spPr>
          <a:xfrm>
            <a:off x="304800" y="2471300"/>
            <a:ext cx="8534400" cy="2500219"/>
          </a:xfrm>
          <a:prstGeom prst="rect">
            <a:avLst/>
          </a:prstGeom>
        </p:spPr>
      </p:pic>
      <p:pic>
        <p:nvPicPr>
          <p:cNvPr id="6" name="Picture 5">
            <a:extLst>
              <a:ext uri="{FF2B5EF4-FFF2-40B4-BE49-F238E27FC236}">
                <a16:creationId xmlns:a16="http://schemas.microsoft.com/office/drawing/2014/main" id="{C31D9F3D-3E31-AE5A-08F4-FC03E9CD023D}"/>
              </a:ext>
            </a:extLst>
          </p:cNvPr>
          <p:cNvPicPr>
            <a:picLocks noChangeAspect="1"/>
          </p:cNvPicPr>
          <p:nvPr/>
        </p:nvPicPr>
        <p:blipFill>
          <a:blip r:embed="rId3"/>
          <a:stretch>
            <a:fillRect/>
          </a:stretch>
        </p:blipFill>
        <p:spPr>
          <a:xfrm>
            <a:off x="1050353" y="5327692"/>
            <a:ext cx="7558822" cy="591193"/>
          </a:xfrm>
          <a:prstGeom prst="rect">
            <a:avLst/>
          </a:prstGeom>
        </p:spPr>
      </p:pic>
    </p:spTree>
    <p:extLst>
      <p:ext uri="{BB962C8B-B14F-4D97-AF65-F5344CB8AC3E}">
        <p14:creationId xmlns:p14="http://schemas.microsoft.com/office/powerpoint/2010/main" val="180514217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6B43A-D044-4486-90C4-CCE539107789}"/>
              </a:ext>
            </a:extLst>
          </p:cNvPr>
          <p:cNvSpPr>
            <a:spLocks noGrp="1"/>
          </p:cNvSpPr>
          <p:nvPr>
            <p:ph type="title"/>
          </p:nvPr>
        </p:nvSpPr>
        <p:spPr/>
        <p:txBody>
          <a:bodyPr/>
          <a:lstStyle/>
          <a:p>
            <a:r>
              <a:rPr lang="en-US" dirty="0"/>
              <a:t>Life and Number of Discharge Cycles</a:t>
            </a:r>
            <a:endParaRPr lang="en-CH" dirty="0"/>
          </a:p>
        </p:txBody>
      </p:sp>
      <p:sp>
        <p:nvSpPr>
          <p:cNvPr id="4" name="Content Placeholder 3">
            <a:extLst>
              <a:ext uri="{FF2B5EF4-FFF2-40B4-BE49-F238E27FC236}">
                <a16:creationId xmlns:a16="http://schemas.microsoft.com/office/drawing/2014/main" id="{3B6B7D09-D340-4C5A-A304-655E19A1700A}"/>
              </a:ext>
            </a:extLst>
          </p:cNvPr>
          <p:cNvSpPr>
            <a:spLocks noGrp="1"/>
          </p:cNvSpPr>
          <p:nvPr>
            <p:ph idx="1"/>
          </p:nvPr>
        </p:nvSpPr>
        <p:spPr/>
        <p:txBody>
          <a:bodyPr>
            <a:normAutofit/>
          </a:bodyPr>
          <a:lstStyle/>
          <a:p>
            <a:pPr algn="l"/>
            <a:r>
              <a:rPr lang="en-US" dirty="0"/>
              <a:t>The lithium-ion battery works on ion movement between the positive and negative electrodes. </a:t>
            </a:r>
          </a:p>
          <a:p>
            <a:pPr algn="l"/>
            <a:r>
              <a:rPr lang="en-US" dirty="0"/>
              <a:t>In theory such a mechanism should work forever. </a:t>
            </a:r>
          </a:p>
          <a:p>
            <a:pPr algn="l"/>
            <a:r>
              <a:rPr lang="en-US" dirty="0"/>
              <a:t>Cycling, elevated temperature and aging decrease the performance over time.</a:t>
            </a:r>
          </a:p>
        </p:txBody>
      </p:sp>
    </p:spTree>
    <p:extLst>
      <p:ext uri="{BB962C8B-B14F-4D97-AF65-F5344CB8AC3E}">
        <p14:creationId xmlns:p14="http://schemas.microsoft.com/office/powerpoint/2010/main" val="19111838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62B6-701E-CC70-C894-8B94C411D9F9}"/>
              </a:ext>
            </a:extLst>
          </p:cNvPr>
          <p:cNvSpPr>
            <a:spLocks noGrp="1"/>
          </p:cNvSpPr>
          <p:nvPr>
            <p:ph type="ctrTitle"/>
          </p:nvPr>
        </p:nvSpPr>
        <p:spPr/>
        <p:txBody>
          <a:bodyPr/>
          <a:lstStyle/>
          <a:p>
            <a:r>
              <a:rPr lang="en-US" dirty="0"/>
              <a:t>Battery Characteristic 3:</a:t>
            </a:r>
            <a:br>
              <a:rPr lang="en-US" dirty="0"/>
            </a:br>
            <a:r>
              <a:rPr lang="en-US" dirty="0"/>
              <a:t>Operation and Maintenance</a:t>
            </a:r>
          </a:p>
        </p:txBody>
      </p:sp>
    </p:spTree>
    <p:extLst>
      <p:ext uri="{BB962C8B-B14F-4D97-AF65-F5344CB8AC3E}">
        <p14:creationId xmlns:p14="http://schemas.microsoft.com/office/powerpoint/2010/main" val="110365706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2214-1EE3-226F-4319-96703A258A52}"/>
              </a:ext>
            </a:extLst>
          </p:cNvPr>
          <p:cNvSpPr>
            <a:spLocks noGrp="1"/>
          </p:cNvSpPr>
          <p:nvPr>
            <p:ph type="title"/>
          </p:nvPr>
        </p:nvSpPr>
        <p:spPr/>
        <p:txBody>
          <a:bodyPr/>
          <a:lstStyle/>
          <a:p>
            <a:r>
              <a:rPr lang="en-US" dirty="0"/>
              <a:t>O&amp;M Components</a:t>
            </a:r>
          </a:p>
        </p:txBody>
      </p:sp>
      <p:sp>
        <p:nvSpPr>
          <p:cNvPr id="3" name="Content Placeholder 2">
            <a:extLst>
              <a:ext uri="{FF2B5EF4-FFF2-40B4-BE49-F238E27FC236}">
                <a16:creationId xmlns:a16="http://schemas.microsoft.com/office/drawing/2014/main" id="{A26E8764-A199-0C0F-4415-8780AE2C34A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F7CF0B1-9D70-99E5-6651-331A90E873A0}"/>
              </a:ext>
            </a:extLst>
          </p:cNvPr>
          <p:cNvPicPr>
            <a:picLocks noChangeAspect="1"/>
          </p:cNvPicPr>
          <p:nvPr/>
        </p:nvPicPr>
        <p:blipFill>
          <a:blip r:embed="rId2"/>
          <a:stretch>
            <a:fillRect/>
          </a:stretch>
        </p:blipFill>
        <p:spPr>
          <a:xfrm>
            <a:off x="228600" y="1910099"/>
            <a:ext cx="8686800" cy="3461093"/>
          </a:xfrm>
          <a:prstGeom prst="rect">
            <a:avLst/>
          </a:prstGeom>
        </p:spPr>
      </p:pic>
    </p:spTree>
    <p:extLst>
      <p:ext uri="{BB962C8B-B14F-4D97-AF65-F5344CB8AC3E}">
        <p14:creationId xmlns:p14="http://schemas.microsoft.com/office/powerpoint/2010/main" val="334565890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42877-87B1-4CAA-B051-6B1A293D3D98}"/>
              </a:ext>
            </a:extLst>
          </p:cNvPr>
          <p:cNvSpPr>
            <a:spLocks noGrp="1"/>
          </p:cNvSpPr>
          <p:nvPr>
            <p:ph type="ctrTitle"/>
          </p:nvPr>
        </p:nvSpPr>
        <p:spPr/>
        <p:txBody>
          <a:bodyPr/>
          <a:lstStyle/>
          <a:p>
            <a:r>
              <a:rPr lang="en-US" dirty="0"/>
              <a:t>O&amp;M Cost From Lazard</a:t>
            </a:r>
          </a:p>
        </p:txBody>
      </p:sp>
      <p:sp>
        <p:nvSpPr>
          <p:cNvPr id="4" name="Slide Number Placeholder 3">
            <a:extLst>
              <a:ext uri="{FF2B5EF4-FFF2-40B4-BE49-F238E27FC236}">
                <a16:creationId xmlns:a16="http://schemas.microsoft.com/office/drawing/2014/main" id="{5AFA68D0-2BBF-4680-A0AB-46765C790BAE}"/>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216</a:t>
            </a:fld>
            <a:endParaRPr lang="ko-KR" altLang="en-US" dirty="0"/>
          </a:p>
        </p:txBody>
      </p:sp>
      <p:pic>
        <p:nvPicPr>
          <p:cNvPr id="7" name="Picture 6">
            <a:extLst>
              <a:ext uri="{FF2B5EF4-FFF2-40B4-BE49-F238E27FC236}">
                <a16:creationId xmlns:a16="http://schemas.microsoft.com/office/drawing/2014/main" id="{9F496ED3-5398-0054-B9E3-F0B0EF294AC8}"/>
              </a:ext>
            </a:extLst>
          </p:cNvPr>
          <p:cNvPicPr>
            <a:picLocks noChangeAspect="1"/>
          </p:cNvPicPr>
          <p:nvPr/>
        </p:nvPicPr>
        <p:blipFill>
          <a:blip r:embed="rId2"/>
          <a:stretch>
            <a:fillRect/>
          </a:stretch>
        </p:blipFill>
        <p:spPr>
          <a:xfrm>
            <a:off x="157664" y="1256761"/>
            <a:ext cx="8819396" cy="4910597"/>
          </a:xfrm>
          <a:prstGeom prst="rect">
            <a:avLst/>
          </a:prstGeom>
        </p:spPr>
      </p:pic>
    </p:spTree>
    <p:extLst>
      <p:ext uri="{BB962C8B-B14F-4D97-AF65-F5344CB8AC3E}">
        <p14:creationId xmlns:p14="http://schemas.microsoft.com/office/powerpoint/2010/main" val="224487037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991-31B2-48DE-B9C9-6D7750BE1FEF}"/>
              </a:ext>
            </a:extLst>
          </p:cNvPr>
          <p:cNvSpPr>
            <a:spLocks noGrp="1"/>
          </p:cNvSpPr>
          <p:nvPr>
            <p:ph type="ctrTitle"/>
          </p:nvPr>
        </p:nvSpPr>
        <p:spPr/>
        <p:txBody>
          <a:bodyPr>
            <a:normAutofit/>
          </a:bodyPr>
          <a:lstStyle/>
          <a:p>
            <a:r>
              <a:rPr lang="en-US" dirty="0"/>
              <a:t>Characteristic Number 3</a:t>
            </a:r>
            <a:br>
              <a:rPr lang="en-US" dirty="0"/>
            </a:br>
            <a:r>
              <a:rPr lang="en-US" dirty="0"/>
              <a:t>Degradation</a:t>
            </a:r>
          </a:p>
        </p:txBody>
      </p:sp>
    </p:spTree>
    <p:extLst>
      <p:ext uri="{BB962C8B-B14F-4D97-AF65-F5344CB8AC3E}">
        <p14:creationId xmlns:p14="http://schemas.microsoft.com/office/powerpoint/2010/main" val="7714078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37D8-9DE8-2F73-8D4F-9E497C9E66A0}"/>
              </a:ext>
            </a:extLst>
          </p:cNvPr>
          <p:cNvSpPr>
            <a:spLocks noGrp="1"/>
          </p:cNvSpPr>
          <p:nvPr>
            <p:ph type="title"/>
          </p:nvPr>
        </p:nvSpPr>
        <p:spPr/>
        <p:txBody>
          <a:bodyPr/>
          <a:lstStyle/>
          <a:p>
            <a:r>
              <a:rPr lang="en-US" dirty="0"/>
              <a:t>Section 2, Part 4 – Battery Degradation</a:t>
            </a:r>
          </a:p>
        </p:txBody>
      </p:sp>
      <p:sp>
        <p:nvSpPr>
          <p:cNvPr id="3" name="Content Placeholder 2">
            <a:extLst>
              <a:ext uri="{FF2B5EF4-FFF2-40B4-BE49-F238E27FC236}">
                <a16:creationId xmlns:a16="http://schemas.microsoft.com/office/drawing/2014/main" id="{ECE07E4B-26B2-1EF1-A7A7-1C9877D3C279}"/>
              </a:ext>
            </a:extLst>
          </p:cNvPr>
          <p:cNvSpPr>
            <a:spLocks noGrp="1"/>
          </p:cNvSpPr>
          <p:nvPr>
            <p:ph idx="1"/>
          </p:nvPr>
        </p:nvSpPr>
        <p:spPr/>
        <p:txBody>
          <a:bodyPr>
            <a:normAutofit/>
          </a:bodyPr>
          <a:lstStyle/>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Battery Degradation</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Changes in Degradation over Time</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Degradation and end of life </a:t>
            </a:r>
          </a:p>
          <a:p>
            <a:endParaRPr lang="en-US" sz="2400" dirty="0"/>
          </a:p>
        </p:txBody>
      </p:sp>
      <p:pic>
        <p:nvPicPr>
          <p:cNvPr id="5" name="Picture 4">
            <a:extLst>
              <a:ext uri="{FF2B5EF4-FFF2-40B4-BE49-F238E27FC236}">
                <a16:creationId xmlns:a16="http://schemas.microsoft.com/office/drawing/2014/main" id="{34431880-3F9B-D331-57F2-542D202FAFCA}"/>
              </a:ext>
            </a:extLst>
          </p:cNvPr>
          <p:cNvPicPr>
            <a:picLocks noChangeAspect="1"/>
          </p:cNvPicPr>
          <p:nvPr/>
        </p:nvPicPr>
        <p:blipFill>
          <a:blip r:embed="rId2"/>
          <a:stretch>
            <a:fillRect/>
          </a:stretch>
        </p:blipFill>
        <p:spPr>
          <a:xfrm>
            <a:off x="644586" y="3966520"/>
            <a:ext cx="7122835" cy="1419950"/>
          </a:xfrm>
          <a:prstGeom prst="rect">
            <a:avLst/>
          </a:prstGeom>
        </p:spPr>
      </p:pic>
    </p:spTree>
    <p:extLst>
      <p:ext uri="{BB962C8B-B14F-4D97-AF65-F5344CB8AC3E}">
        <p14:creationId xmlns:p14="http://schemas.microsoft.com/office/powerpoint/2010/main" val="986582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583D00-DE9C-4E77-961E-C8388ABD0AA2}"/>
              </a:ext>
            </a:extLst>
          </p:cNvPr>
          <p:cNvSpPr>
            <a:spLocks noGrp="1"/>
          </p:cNvSpPr>
          <p:nvPr>
            <p:ph type="title"/>
          </p:nvPr>
        </p:nvSpPr>
        <p:spPr/>
        <p:txBody>
          <a:bodyPr>
            <a:normAutofit fontScale="90000"/>
          </a:bodyPr>
          <a:lstStyle/>
          <a:p>
            <a:r>
              <a:rPr lang="en-US" dirty="0"/>
              <a:t>Degradation, Depth of Discharge and Usable Capacity</a:t>
            </a:r>
            <a:endParaRPr lang="en-CH" dirty="0"/>
          </a:p>
        </p:txBody>
      </p:sp>
      <p:sp>
        <p:nvSpPr>
          <p:cNvPr id="2" name="Content Placeholder 1">
            <a:extLst>
              <a:ext uri="{FF2B5EF4-FFF2-40B4-BE49-F238E27FC236}">
                <a16:creationId xmlns:a16="http://schemas.microsoft.com/office/drawing/2014/main" id="{A57331CE-588A-4168-A167-5C7F6A4B316E}"/>
              </a:ext>
            </a:extLst>
          </p:cNvPr>
          <p:cNvSpPr>
            <a:spLocks noGrp="1"/>
          </p:cNvSpPr>
          <p:nvPr>
            <p:ph idx="1"/>
          </p:nvPr>
        </p:nvSpPr>
        <p:spPr/>
        <p:txBody>
          <a:bodyPr>
            <a:normAutofit/>
          </a:bodyPr>
          <a:lstStyle/>
          <a:p>
            <a:r>
              <a:rPr lang="en-US" dirty="0"/>
              <a:t>How many kWh per cycle can be used by the battery? </a:t>
            </a:r>
          </a:p>
          <a:p>
            <a:r>
              <a:rPr lang="en-US" dirty="0"/>
              <a:t>Meaning how many kWh can be discharged from the storage. </a:t>
            </a:r>
          </a:p>
          <a:p>
            <a:r>
              <a:rPr lang="en-US" dirty="0"/>
              <a:t>The usable capacity of the battery storage degrades (decreases) the more frequently the battery is used. Depending on the number of cycles, degradation is between 2% and 4% per year. </a:t>
            </a:r>
          </a:p>
          <a:p>
            <a:r>
              <a:rPr lang="en-US" dirty="0"/>
              <a:t>The usable capacity differs from the nominal capacity or gross capacity because depth of discharge (DoD) limits the nominal capacity. </a:t>
            </a:r>
          </a:p>
          <a:p>
            <a:r>
              <a:rPr lang="en-US" dirty="0"/>
              <a:t>You can calculate the usable capacity by multiplying the nominal capacity and discharging depth (in%).</a:t>
            </a:r>
            <a:endParaRPr lang="en-CH" dirty="0"/>
          </a:p>
        </p:txBody>
      </p:sp>
      <p:sp>
        <p:nvSpPr>
          <p:cNvPr id="4" name="Slide Number Placeholder 3">
            <a:extLst>
              <a:ext uri="{FF2B5EF4-FFF2-40B4-BE49-F238E27FC236}">
                <a16:creationId xmlns:a16="http://schemas.microsoft.com/office/drawing/2014/main" id="{DB9D51AB-7DA2-45B7-A96E-5C733B39A767}"/>
              </a:ext>
            </a:extLst>
          </p:cNvPr>
          <p:cNvSpPr>
            <a:spLocks noGrp="1"/>
          </p:cNvSpPr>
          <p:nvPr>
            <p:ph type="sldNum" sz="quarter" idx="12"/>
          </p:nvPr>
        </p:nvSpPr>
        <p:spPr/>
        <p:txBody>
          <a:bodyPr/>
          <a:lstStyle/>
          <a:p>
            <a:pPr algn="ctr"/>
            <a:fld id="{0C3A1854-6B63-4059-B360-A3C4972BF0FC}" type="slidenum">
              <a:rPr lang="ko-KR" altLang="en-US" smtClean="0"/>
              <a:pPr algn="ctr"/>
              <a:t>219</a:t>
            </a:fld>
            <a:endParaRPr lang="ko-KR" altLang="en-US" dirty="0"/>
          </a:p>
        </p:txBody>
      </p:sp>
    </p:spTree>
    <p:extLst>
      <p:ext uri="{BB962C8B-B14F-4D97-AF65-F5344CB8AC3E}">
        <p14:creationId xmlns:p14="http://schemas.microsoft.com/office/powerpoint/2010/main" val="2162788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72D8-25DB-6F06-A72A-DC9E75E40A3C}"/>
              </a:ext>
            </a:extLst>
          </p:cNvPr>
          <p:cNvSpPr>
            <a:spLocks noGrp="1"/>
          </p:cNvSpPr>
          <p:nvPr>
            <p:ph type="ctrTitle"/>
          </p:nvPr>
        </p:nvSpPr>
        <p:spPr/>
        <p:txBody>
          <a:bodyPr/>
          <a:lstStyle/>
          <a:p>
            <a:r>
              <a:rPr lang="en-US" dirty="0"/>
              <a:t>Mean Reversion and Use of Monte Carlo (it is easy) to Demonstrate Probability of Loss</a:t>
            </a:r>
          </a:p>
        </p:txBody>
      </p:sp>
    </p:spTree>
    <p:extLst>
      <p:ext uri="{BB962C8B-B14F-4D97-AF65-F5344CB8AC3E}">
        <p14:creationId xmlns:p14="http://schemas.microsoft.com/office/powerpoint/2010/main" val="322211311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B66DF-B96F-4E16-8ECD-A92BF7C5FAB2}"/>
              </a:ext>
            </a:extLst>
          </p:cNvPr>
          <p:cNvSpPr>
            <a:spLocks noGrp="1"/>
          </p:cNvSpPr>
          <p:nvPr>
            <p:ph type="title"/>
          </p:nvPr>
        </p:nvSpPr>
        <p:spPr/>
        <p:txBody>
          <a:bodyPr/>
          <a:lstStyle/>
          <a:p>
            <a:r>
              <a:rPr lang="en-US" dirty="0"/>
              <a:t>Degradation and Age</a:t>
            </a:r>
            <a:endParaRPr lang="en-CH" dirty="0"/>
          </a:p>
        </p:txBody>
      </p:sp>
      <p:sp>
        <p:nvSpPr>
          <p:cNvPr id="2" name="Content Placeholder 1">
            <a:extLst>
              <a:ext uri="{FF2B5EF4-FFF2-40B4-BE49-F238E27FC236}">
                <a16:creationId xmlns:a16="http://schemas.microsoft.com/office/drawing/2014/main" id="{B20016E8-8AE9-43DB-8E45-23A96A468C90}"/>
              </a:ext>
            </a:extLst>
          </p:cNvPr>
          <p:cNvSpPr>
            <a:spLocks noGrp="1"/>
          </p:cNvSpPr>
          <p:nvPr>
            <p:ph idx="1"/>
          </p:nvPr>
        </p:nvSpPr>
        <p:spPr/>
        <p:txBody>
          <a:bodyPr/>
          <a:lstStyle/>
          <a:p>
            <a:r>
              <a:rPr lang="en-US" dirty="0"/>
              <a:t>Compute the implied annual degradation</a:t>
            </a:r>
          </a:p>
          <a:p>
            <a:endParaRPr lang="en-CH" dirty="0"/>
          </a:p>
        </p:txBody>
      </p:sp>
      <p:sp>
        <p:nvSpPr>
          <p:cNvPr id="4" name="Slide Number Placeholder 3">
            <a:extLst>
              <a:ext uri="{FF2B5EF4-FFF2-40B4-BE49-F238E27FC236}">
                <a16:creationId xmlns:a16="http://schemas.microsoft.com/office/drawing/2014/main" id="{EEF74860-527D-4BA7-8F85-60F11BB077C6}"/>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220</a:t>
            </a:fld>
            <a:endParaRPr lang="ko-KR" altLang="en-US" dirty="0"/>
          </a:p>
        </p:txBody>
      </p:sp>
      <p:pic>
        <p:nvPicPr>
          <p:cNvPr id="5" name="Picture 4">
            <a:extLst>
              <a:ext uri="{FF2B5EF4-FFF2-40B4-BE49-F238E27FC236}">
                <a16:creationId xmlns:a16="http://schemas.microsoft.com/office/drawing/2014/main" id="{FF9FAB72-B6AA-42AE-AF3D-F149138E0B95}"/>
              </a:ext>
            </a:extLst>
          </p:cNvPr>
          <p:cNvPicPr>
            <a:picLocks noChangeAspect="1"/>
          </p:cNvPicPr>
          <p:nvPr/>
        </p:nvPicPr>
        <p:blipFill>
          <a:blip r:embed="rId2"/>
          <a:stretch>
            <a:fillRect/>
          </a:stretch>
        </p:blipFill>
        <p:spPr>
          <a:xfrm>
            <a:off x="242608" y="2131678"/>
            <a:ext cx="7405694" cy="4618372"/>
          </a:xfrm>
          <a:prstGeom prst="rect">
            <a:avLst/>
          </a:prstGeom>
        </p:spPr>
      </p:pic>
    </p:spTree>
    <p:extLst>
      <p:ext uri="{BB962C8B-B14F-4D97-AF65-F5344CB8AC3E}">
        <p14:creationId xmlns:p14="http://schemas.microsoft.com/office/powerpoint/2010/main" val="1020335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F182E-3E0D-4FD1-A378-8EDD47537641}"/>
              </a:ext>
            </a:extLst>
          </p:cNvPr>
          <p:cNvSpPr>
            <a:spLocks noGrp="1"/>
          </p:cNvSpPr>
          <p:nvPr>
            <p:ph type="ctrTitle"/>
          </p:nvPr>
        </p:nvSpPr>
        <p:spPr/>
        <p:txBody>
          <a:bodyPr/>
          <a:lstStyle/>
          <a:p>
            <a:r>
              <a:rPr lang="en-US" dirty="0"/>
              <a:t>Degradation from Age and Cycling</a:t>
            </a:r>
            <a:endParaRPr lang="en-CH" dirty="0"/>
          </a:p>
        </p:txBody>
      </p:sp>
      <p:sp>
        <p:nvSpPr>
          <p:cNvPr id="4" name="Content Placeholder 3">
            <a:extLst>
              <a:ext uri="{FF2B5EF4-FFF2-40B4-BE49-F238E27FC236}">
                <a16:creationId xmlns:a16="http://schemas.microsoft.com/office/drawing/2014/main" id="{7D992A5D-01D4-4CB5-B1B8-0532BD2B2DAC}"/>
              </a:ext>
            </a:extLst>
          </p:cNvPr>
          <p:cNvSpPr>
            <a:spLocks noGrp="1"/>
          </p:cNvSpPr>
          <p:nvPr>
            <p:ph type="body" sz="quarter" idx="13"/>
          </p:nvPr>
        </p:nvSpPr>
        <p:spPr/>
        <p:txBody>
          <a:bodyPr>
            <a:normAutofit/>
          </a:bodyPr>
          <a:lstStyle/>
          <a:p>
            <a:r>
              <a:rPr lang="en-US" dirty="0"/>
              <a:t>For the annual battery degradation, the calendar capacity loss contributes more to the total capacity loss than the cycling capacity loss. The battery degradation can largely increase the energy consumption and GHG emissions of EV per km driven.</a:t>
            </a:r>
          </a:p>
          <a:p>
            <a:endParaRPr lang="en-CH" dirty="0"/>
          </a:p>
        </p:txBody>
      </p:sp>
      <p:pic>
        <p:nvPicPr>
          <p:cNvPr id="5" name="Picture 4">
            <a:extLst>
              <a:ext uri="{FF2B5EF4-FFF2-40B4-BE49-F238E27FC236}">
                <a16:creationId xmlns:a16="http://schemas.microsoft.com/office/drawing/2014/main" id="{008FD2CF-5858-4867-8BA5-D7B765B69258}"/>
              </a:ext>
            </a:extLst>
          </p:cNvPr>
          <p:cNvPicPr>
            <a:picLocks noChangeAspect="1"/>
          </p:cNvPicPr>
          <p:nvPr/>
        </p:nvPicPr>
        <p:blipFill>
          <a:blip r:embed="rId2"/>
          <a:stretch>
            <a:fillRect/>
          </a:stretch>
        </p:blipFill>
        <p:spPr>
          <a:xfrm>
            <a:off x="2193256" y="3015484"/>
            <a:ext cx="4748212" cy="3072372"/>
          </a:xfrm>
          <a:prstGeom prst="rect">
            <a:avLst/>
          </a:prstGeom>
        </p:spPr>
      </p:pic>
    </p:spTree>
    <p:extLst>
      <p:ext uri="{BB962C8B-B14F-4D97-AF65-F5344CB8AC3E}">
        <p14:creationId xmlns:p14="http://schemas.microsoft.com/office/powerpoint/2010/main" val="121940945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1A0B-E5D0-C2BA-3F56-D32D6994E84D}"/>
              </a:ext>
            </a:extLst>
          </p:cNvPr>
          <p:cNvSpPr>
            <a:spLocks noGrp="1"/>
          </p:cNvSpPr>
          <p:nvPr>
            <p:ph type="title"/>
          </p:nvPr>
        </p:nvSpPr>
        <p:spPr/>
        <p:txBody>
          <a:bodyPr>
            <a:normAutofit fontScale="90000"/>
          </a:bodyPr>
          <a:lstStyle/>
          <a:p>
            <a:r>
              <a:rPr lang="en-US" dirty="0"/>
              <a:t>Implied Degradation and Augmentation from India RFP</a:t>
            </a:r>
          </a:p>
        </p:txBody>
      </p:sp>
      <p:sp>
        <p:nvSpPr>
          <p:cNvPr id="3" name="Content Placeholder 2">
            <a:extLst>
              <a:ext uri="{FF2B5EF4-FFF2-40B4-BE49-F238E27FC236}">
                <a16:creationId xmlns:a16="http://schemas.microsoft.com/office/drawing/2014/main" id="{E3F0FF2E-762B-F0EC-2103-9771B6E614FA}"/>
              </a:ext>
            </a:extLst>
          </p:cNvPr>
          <p:cNvSpPr>
            <a:spLocks noGrp="1"/>
          </p:cNvSpPr>
          <p:nvPr>
            <p:ph idx="1"/>
          </p:nvPr>
        </p:nvSpPr>
        <p:spPr/>
        <p:txBody>
          <a:bodyPr/>
          <a:lstStyle/>
          <a:p>
            <a:r>
              <a:rPr lang="en-US" dirty="0"/>
              <a:t>Compute the annual degradation</a:t>
            </a:r>
          </a:p>
          <a:p>
            <a:endParaRPr lang="en-US" dirty="0"/>
          </a:p>
        </p:txBody>
      </p:sp>
      <p:pic>
        <p:nvPicPr>
          <p:cNvPr id="5" name="Picture 4">
            <a:extLst>
              <a:ext uri="{FF2B5EF4-FFF2-40B4-BE49-F238E27FC236}">
                <a16:creationId xmlns:a16="http://schemas.microsoft.com/office/drawing/2014/main" id="{B9C85CA9-2789-1365-C3D9-F7A39A5F8832}"/>
              </a:ext>
            </a:extLst>
          </p:cNvPr>
          <p:cNvPicPr>
            <a:picLocks noChangeAspect="1"/>
          </p:cNvPicPr>
          <p:nvPr/>
        </p:nvPicPr>
        <p:blipFill>
          <a:blip r:embed="rId2"/>
          <a:stretch>
            <a:fillRect/>
          </a:stretch>
        </p:blipFill>
        <p:spPr>
          <a:xfrm>
            <a:off x="3020917" y="1375447"/>
            <a:ext cx="6123083" cy="4696170"/>
          </a:xfrm>
          <a:prstGeom prst="rect">
            <a:avLst/>
          </a:prstGeom>
        </p:spPr>
      </p:pic>
      <p:sp>
        <p:nvSpPr>
          <p:cNvPr id="6" name="TextBox 5">
            <a:extLst>
              <a:ext uri="{FF2B5EF4-FFF2-40B4-BE49-F238E27FC236}">
                <a16:creationId xmlns:a16="http://schemas.microsoft.com/office/drawing/2014/main" id="{D9EC5A68-EA89-12DC-989D-702A1DF0985A}"/>
              </a:ext>
            </a:extLst>
          </p:cNvPr>
          <p:cNvSpPr txBox="1"/>
          <p:nvPr/>
        </p:nvSpPr>
        <p:spPr>
          <a:xfrm>
            <a:off x="304800" y="2632841"/>
            <a:ext cx="2716117" cy="2585323"/>
          </a:xfrm>
          <a:prstGeom prst="rect">
            <a:avLst/>
          </a:prstGeom>
          <a:solidFill>
            <a:srgbClr val="FFFF00"/>
          </a:solidFill>
        </p:spPr>
        <p:txBody>
          <a:bodyPr wrap="square" rtlCol="0">
            <a:spAutoFit/>
          </a:bodyPr>
          <a:lstStyle/>
          <a:p>
            <a:r>
              <a:rPr lang="en-US" dirty="0"/>
              <a:t>Annual degradation</a:t>
            </a:r>
          </a:p>
          <a:p>
            <a:endParaRPr lang="en-US" dirty="0"/>
          </a:p>
          <a:p>
            <a:r>
              <a:rPr lang="en-US" dirty="0"/>
              <a:t>.7 = (1-annual) ^ (12)</a:t>
            </a:r>
          </a:p>
          <a:p>
            <a:endParaRPr lang="en-US" dirty="0"/>
          </a:p>
          <a:p>
            <a:r>
              <a:rPr lang="en-US" dirty="0"/>
              <a:t>.7 ^ (1/12) = 1 – annual</a:t>
            </a:r>
          </a:p>
          <a:p>
            <a:endParaRPr lang="en-US" dirty="0"/>
          </a:p>
          <a:p>
            <a:r>
              <a:rPr lang="en-US" dirty="0"/>
              <a:t>Annual = 1 - .7 ^ (1/12)</a:t>
            </a:r>
          </a:p>
          <a:p>
            <a:endParaRPr lang="en-US" dirty="0"/>
          </a:p>
          <a:p>
            <a:r>
              <a:rPr lang="en-US" dirty="0"/>
              <a:t>Annual = </a:t>
            </a:r>
          </a:p>
        </p:txBody>
      </p:sp>
    </p:spTree>
    <p:extLst>
      <p:ext uri="{BB962C8B-B14F-4D97-AF65-F5344CB8AC3E}">
        <p14:creationId xmlns:p14="http://schemas.microsoft.com/office/powerpoint/2010/main" val="44723187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217A-75A5-2795-8CB3-DF353CC83393}"/>
              </a:ext>
            </a:extLst>
          </p:cNvPr>
          <p:cNvSpPr>
            <a:spLocks noGrp="1"/>
          </p:cNvSpPr>
          <p:nvPr>
            <p:ph type="title"/>
          </p:nvPr>
        </p:nvSpPr>
        <p:spPr/>
        <p:txBody>
          <a:bodyPr/>
          <a:lstStyle/>
          <a:p>
            <a:r>
              <a:rPr lang="en-US" dirty="0"/>
              <a:t>Degradation, Cycles and Battery Life</a:t>
            </a:r>
          </a:p>
        </p:txBody>
      </p:sp>
      <p:sp>
        <p:nvSpPr>
          <p:cNvPr id="3" name="Content Placeholder 2">
            <a:extLst>
              <a:ext uri="{FF2B5EF4-FFF2-40B4-BE49-F238E27FC236}">
                <a16:creationId xmlns:a16="http://schemas.microsoft.com/office/drawing/2014/main" id="{0552CE24-29A2-D9D9-47AD-37911951CE6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06B505-47F6-6880-BAC1-048C48684004}"/>
              </a:ext>
            </a:extLst>
          </p:cNvPr>
          <p:cNvPicPr>
            <a:picLocks noChangeAspect="1"/>
          </p:cNvPicPr>
          <p:nvPr/>
        </p:nvPicPr>
        <p:blipFill>
          <a:blip r:embed="rId2"/>
          <a:stretch>
            <a:fillRect/>
          </a:stretch>
        </p:blipFill>
        <p:spPr>
          <a:xfrm>
            <a:off x="536027" y="1465288"/>
            <a:ext cx="7394028" cy="5219842"/>
          </a:xfrm>
          <a:prstGeom prst="rect">
            <a:avLst/>
          </a:prstGeom>
        </p:spPr>
      </p:pic>
    </p:spTree>
    <p:extLst>
      <p:ext uri="{BB962C8B-B14F-4D97-AF65-F5344CB8AC3E}">
        <p14:creationId xmlns:p14="http://schemas.microsoft.com/office/powerpoint/2010/main" val="129467593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4CB8-610C-1BDA-D8AC-62CF685599CD}"/>
              </a:ext>
            </a:extLst>
          </p:cNvPr>
          <p:cNvSpPr>
            <a:spLocks noGrp="1"/>
          </p:cNvSpPr>
          <p:nvPr>
            <p:ph type="title"/>
          </p:nvPr>
        </p:nvSpPr>
        <p:spPr/>
        <p:txBody>
          <a:bodyPr/>
          <a:lstStyle/>
          <a:p>
            <a:r>
              <a:rPr lang="en-US" dirty="0"/>
              <a:t>Degradation in PPA</a:t>
            </a:r>
          </a:p>
        </p:txBody>
      </p:sp>
      <p:sp>
        <p:nvSpPr>
          <p:cNvPr id="3" name="Content Placeholder 2">
            <a:extLst>
              <a:ext uri="{FF2B5EF4-FFF2-40B4-BE49-F238E27FC236}">
                <a16:creationId xmlns:a16="http://schemas.microsoft.com/office/drawing/2014/main" id="{87456711-7DA7-AEF9-E9E5-EECB301368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0514D9F-0FBD-AD08-575F-261AC0C03CD5}"/>
              </a:ext>
            </a:extLst>
          </p:cNvPr>
          <p:cNvPicPr>
            <a:picLocks noChangeAspect="1"/>
          </p:cNvPicPr>
          <p:nvPr/>
        </p:nvPicPr>
        <p:blipFill>
          <a:blip r:embed="rId2"/>
          <a:stretch>
            <a:fillRect/>
          </a:stretch>
        </p:blipFill>
        <p:spPr>
          <a:xfrm>
            <a:off x="1291901" y="1047647"/>
            <a:ext cx="5868219" cy="3057952"/>
          </a:xfrm>
          <a:prstGeom prst="rect">
            <a:avLst/>
          </a:prstGeom>
        </p:spPr>
      </p:pic>
      <p:pic>
        <p:nvPicPr>
          <p:cNvPr id="7" name="Picture 6">
            <a:extLst>
              <a:ext uri="{FF2B5EF4-FFF2-40B4-BE49-F238E27FC236}">
                <a16:creationId xmlns:a16="http://schemas.microsoft.com/office/drawing/2014/main" id="{DD667544-712D-BE60-ADF2-6393AE0F02AD}"/>
              </a:ext>
            </a:extLst>
          </p:cNvPr>
          <p:cNvPicPr>
            <a:picLocks noChangeAspect="1"/>
          </p:cNvPicPr>
          <p:nvPr/>
        </p:nvPicPr>
        <p:blipFill>
          <a:blip r:embed="rId3"/>
          <a:stretch>
            <a:fillRect/>
          </a:stretch>
        </p:blipFill>
        <p:spPr>
          <a:xfrm>
            <a:off x="1691611" y="4144101"/>
            <a:ext cx="5430008" cy="1295581"/>
          </a:xfrm>
          <a:prstGeom prst="rect">
            <a:avLst/>
          </a:prstGeom>
        </p:spPr>
      </p:pic>
    </p:spTree>
    <p:extLst>
      <p:ext uri="{BB962C8B-B14F-4D97-AF65-F5344CB8AC3E}">
        <p14:creationId xmlns:p14="http://schemas.microsoft.com/office/powerpoint/2010/main" val="135260546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8886-5A34-4CC6-A3CD-E614A3E8A9D4}"/>
              </a:ext>
            </a:extLst>
          </p:cNvPr>
          <p:cNvSpPr>
            <a:spLocks noGrp="1"/>
          </p:cNvSpPr>
          <p:nvPr>
            <p:ph type="ctrTitle"/>
          </p:nvPr>
        </p:nvSpPr>
        <p:spPr/>
        <p:txBody>
          <a:bodyPr/>
          <a:lstStyle/>
          <a:p>
            <a:r>
              <a:rPr lang="en-US" dirty="0"/>
              <a:t>Operating Characteristic 5</a:t>
            </a:r>
            <a:br>
              <a:rPr lang="en-US" dirty="0"/>
            </a:br>
            <a:r>
              <a:rPr lang="en-US" dirty="0"/>
              <a:t>Round Trip Efficiency</a:t>
            </a:r>
          </a:p>
        </p:txBody>
      </p:sp>
    </p:spTree>
    <p:extLst>
      <p:ext uri="{BB962C8B-B14F-4D97-AF65-F5344CB8AC3E}">
        <p14:creationId xmlns:p14="http://schemas.microsoft.com/office/powerpoint/2010/main" val="132505934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50C34E-0851-4E62-A63C-EDD0503324C8}"/>
              </a:ext>
            </a:extLst>
          </p:cNvPr>
          <p:cNvSpPr>
            <a:spLocks noGrp="1"/>
          </p:cNvSpPr>
          <p:nvPr>
            <p:ph type="title"/>
          </p:nvPr>
        </p:nvSpPr>
        <p:spPr/>
        <p:txBody>
          <a:bodyPr/>
          <a:lstStyle/>
          <a:p>
            <a:r>
              <a:rPr lang="en-US" dirty="0"/>
              <a:t>Roundtrip Efficiency</a:t>
            </a:r>
            <a:endParaRPr lang="en-CH" dirty="0"/>
          </a:p>
        </p:txBody>
      </p:sp>
      <p:sp>
        <p:nvSpPr>
          <p:cNvPr id="4" name="Content Placeholder 3">
            <a:extLst>
              <a:ext uri="{FF2B5EF4-FFF2-40B4-BE49-F238E27FC236}">
                <a16:creationId xmlns:a16="http://schemas.microsoft.com/office/drawing/2014/main" id="{B70CD514-A8AE-4080-AFCE-430D245EC199}"/>
              </a:ext>
            </a:extLst>
          </p:cNvPr>
          <p:cNvSpPr>
            <a:spLocks noGrp="1"/>
          </p:cNvSpPr>
          <p:nvPr>
            <p:ph idx="1"/>
          </p:nvPr>
        </p:nvSpPr>
        <p:spPr/>
        <p:txBody>
          <a:bodyPr>
            <a:normAutofit/>
          </a:bodyPr>
          <a:lstStyle/>
          <a:p>
            <a:r>
              <a:rPr lang="en-US" sz="2000" dirty="0"/>
              <a:t>Efficiency is the charging and discharging efficiency or losses during cycle use.  The kWh capacity is measured at the discharge.</a:t>
            </a:r>
          </a:p>
          <a:p>
            <a:r>
              <a:rPr lang="en-US" sz="2000" dirty="0"/>
              <a:t>The transfer of energy from one form to another (in the case of batteries from electrical to chemical energy) will always result in some losses. </a:t>
            </a:r>
          </a:p>
          <a:p>
            <a:r>
              <a:rPr lang="en-US" sz="2000" dirty="0"/>
              <a:t>Generally, charge/discharge losses from a lead-acid based battery is close to 20% </a:t>
            </a:r>
          </a:p>
          <a:p>
            <a:r>
              <a:rPr lang="en-US" sz="2000" dirty="0"/>
              <a:t>Most new lithium-based batteries can be as low as 2% but generally in the 5-8% range.</a:t>
            </a:r>
            <a:endParaRPr lang="en-CH" sz="2000" dirty="0"/>
          </a:p>
        </p:txBody>
      </p:sp>
    </p:spTree>
    <p:extLst>
      <p:ext uri="{BB962C8B-B14F-4D97-AF65-F5344CB8AC3E}">
        <p14:creationId xmlns:p14="http://schemas.microsoft.com/office/powerpoint/2010/main" val="110988884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23C9C7-F7A5-47C0-85DB-73E0A5378037}"/>
              </a:ext>
            </a:extLst>
          </p:cNvPr>
          <p:cNvSpPr>
            <a:spLocks noGrp="1"/>
          </p:cNvSpPr>
          <p:nvPr>
            <p:ph type="title"/>
          </p:nvPr>
        </p:nvSpPr>
        <p:spPr/>
        <p:txBody>
          <a:bodyPr/>
          <a:lstStyle/>
          <a:p>
            <a:r>
              <a:rPr lang="en-US" dirty="0"/>
              <a:t>Differences in Battery Efficiency </a:t>
            </a:r>
            <a:endParaRPr lang="en-CH" dirty="0"/>
          </a:p>
        </p:txBody>
      </p:sp>
      <p:pic>
        <p:nvPicPr>
          <p:cNvPr id="5" name="Content Placeholder 4">
            <a:extLst>
              <a:ext uri="{FF2B5EF4-FFF2-40B4-BE49-F238E27FC236}">
                <a16:creationId xmlns:a16="http://schemas.microsoft.com/office/drawing/2014/main" id="{AFE4B407-FD5C-4BB3-B420-C754A7B21D19}"/>
              </a:ext>
            </a:extLst>
          </p:cNvPr>
          <p:cNvPicPr>
            <a:picLocks noGrp="1" noChangeAspect="1"/>
          </p:cNvPicPr>
          <p:nvPr>
            <p:ph idx="1"/>
          </p:nvPr>
        </p:nvPicPr>
        <p:blipFill>
          <a:blip r:embed="rId2"/>
          <a:stretch>
            <a:fillRect/>
          </a:stretch>
        </p:blipFill>
        <p:spPr>
          <a:xfrm>
            <a:off x="473178" y="1209675"/>
            <a:ext cx="7980156" cy="4692650"/>
          </a:xfrm>
          <a:prstGeom prst="rect">
            <a:avLst/>
          </a:prstGeom>
        </p:spPr>
      </p:pic>
      <p:sp>
        <p:nvSpPr>
          <p:cNvPr id="4" name="Slide Number Placeholder 3">
            <a:extLst>
              <a:ext uri="{FF2B5EF4-FFF2-40B4-BE49-F238E27FC236}">
                <a16:creationId xmlns:a16="http://schemas.microsoft.com/office/drawing/2014/main" id="{9DD8A49E-F343-414E-B990-AB5467B3D3A3}"/>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227</a:t>
            </a:fld>
            <a:endParaRPr lang="ko-KR" altLang="en-US" dirty="0"/>
          </a:p>
        </p:txBody>
      </p:sp>
    </p:spTree>
    <p:extLst>
      <p:ext uri="{BB962C8B-B14F-4D97-AF65-F5344CB8AC3E}">
        <p14:creationId xmlns:p14="http://schemas.microsoft.com/office/powerpoint/2010/main" val="119089658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AD5-AB93-4CF9-9066-3ECE06528C8F}"/>
              </a:ext>
            </a:extLst>
          </p:cNvPr>
          <p:cNvSpPr>
            <a:spLocks noGrp="1"/>
          </p:cNvSpPr>
          <p:nvPr>
            <p:ph type="ctrTitle"/>
          </p:nvPr>
        </p:nvSpPr>
        <p:spPr/>
        <p:txBody>
          <a:bodyPr/>
          <a:lstStyle/>
          <a:p>
            <a:r>
              <a:rPr lang="en-US" dirty="0"/>
              <a:t>Characteristic 5</a:t>
            </a:r>
            <a:br>
              <a:rPr lang="en-US" dirty="0"/>
            </a:br>
            <a:r>
              <a:rPr lang="en-US" dirty="0"/>
              <a:t>Depth of Discharge</a:t>
            </a:r>
          </a:p>
        </p:txBody>
      </p:sp>
    </p:spTree>
    <p:extLst>
      <p:ext uri="{BB962C8B-B14F-4D97-AF65-F5344CB8AC3E}">
        <p14:creationId xmlns:p14="http://schemas.microsoft.com/office/powerpoint/2010/main" val="36092950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85395-5FA2-45D4-945E-57F383D9782C}"/>
              </a:ext>
            </a:extLst>
          </p:cNvPr>
          <p:cNvSpPr>
            <a:spLocks noGrp="1"/>
          </p:cNvSpPr>
          <p:nvPr>
            <p:ph type="title"/>
          </p:nvPr>
        </p:nvSpPr>
        <p:spPr/>
        <p:txBody>
          <a:bodyPr>
            <a:normAutofit fontScale="90000"/>
          </a:bodyPr>
          <a:lstStyle/>
          <a:p>
            <a:r>
              <a:rPr lang="en-US" dirty="0"/>
              <a:t>Tradeoffs between Cost, Life and Depth of Discharge</a:t>
            </a:r>
            <a:endParaRPr lang="en-CH" dirty="0"/>
          </a:p>
        </p:txBody>
      </p:sp>
      <p:pic>
        <p:nvPicPr>
          <p:cNvPr id="5" name="Content Placeholder 4">
            <a:extLst>
              <a:ext uri="{FF2B5EF4-FFF2-40B4-BE49-F238E27FC236}">
                <a16:creationId xmlns:a16="http://schemas.microsoft.com/office/drawing/2014/main" id="{4D8456C5-1B16-41BD-9CE9-DA4BE198B3C6}"/>
              </a:ext>
            </a:extLst>
          </p:cNvPr>
          <p:cNvPicPr>
            <a:picLocks noGrp="1" noChangeAspect="1"/>
          </p:cNvPicPr>
          <p:nvPr>
            <p:ph idx="1"/>
          </p:nvPr>
        </p:nvPicPr>
        <p:blipFill>
          <a:blip r:embed="rId2"/>
          <a:stretch>
            <a:fillRect/>
          </a:stretch>
        </p:blipFill>
        <p:spPr>
          <a:xfrm>
            <a:off x="304800" y="1760303"/>
            <a:ext cx="8316913" cy="3591394"/>
          </a:xfrm>
          <a:prstGeom prst="rect">
            <a:avLst/>
          </a:prstGeom>
        </p:spPr>
      </p:pic>
      <p:sp>
        <p:nvSpPr>
          <p:cNvPr id="4" name="Slide Number Placeholder 3">
            <a:extLst>
              <a:ext uri="{FF2B5EF4-FFF2-40B4-BE49-F238E27FC236}">
                <a16:creationId xmlns:a16="http://schemas.microsoft.com/office/drawing/2014/main" id="{FEA9695D-A454-4CAE-89EB-438305C68A41}"/>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229</a:t>
            </a:fld>
            <a:endParaRPr lang="ko-KR" altLang="en-US" dirty="0"/>
          </a:p>
        </p:txBody>
      </p:sp>
    </p:spTree>
    <p:extLst>
      <p:ext uri="{BB962C8B-B14F-4D97-AF65-F5344CB8AC3E}">
        <p14:creationId xmlns:p14="http://schemas.microsoft.com/office/powerpoint/2010/main" val="1637289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73E5-6DB8-4FBB-D242-F4A9BBB9D937}"/>
              </a:ext>
            </a:extLst>
          </p:cNvPr>
          <p:cNvSpPr>
            <a:spLocks noGrp="1"/>
          </p:cNvSpPr>
          <p:nvPr>
            <p:ph type="title"/>
          </p:nvPr>
        </p:nvSpPr>
        <p:spPr/>
        <p:txBody>
          <a:bodyPr/>
          <a:lstStyle/>
          <a:p>
            <a:r>
              <a:rPr lang="en-US" dirty="0"/>
              <a:t>Oil Price from Database File</a:t>
            </a:r>
          </a:p>
        </p:txBody>
      </p:sp>
      <p:sp>
        <p:nvSpPr>
          <p:cNvPr id="3" name="Content Placeholder 2">
            <a:extLst>
              <a:ext uri="{FF2B5EF4-FFF2-40B4-BE49-F238E27FC236}">
                <a16:creationId xmlns:a16="http://schemas.microsoft.com/office/drawing/2014/main" id="{12A63FBD-4B58-F5DC-CBA1-AE14B9164ACC}"/>
              </a:ext>
            </a:extLst>
          </p:cNvPr>
          <p:cNvSpPr>
            <a:spLocks noGrp="1"/>
          </p:cNvSpPr>
          <p:nvPr>
            <p:ph idx="1"/>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0A4DA47D-F16B-BFAC-9A2E-DD333A30B26C}"/>
              </a:ext>
            </a:extLst>
          </p:cNvPr>
          <p:cNvPicPr>
            <a:picLocks noChangeAspect="1"/>
          </p:cNvPicPr>
          <p:nvPr/>
        </p:nvPicPr>
        <p:blipFill>
          <a:blip r:embed="rId2"/>
          <a:stretch>
            <a:fillRect/>
          </a:stretch>
        </p:blipFill>
        <p:spPr>
          <a:xfrm>
            <a:off x="175241" y="2119744"/>
            <a:ext cx="8793517" cy="3281307"/>
          </a:xfrm>
          <a:prstGeom prst="rect">
            <a:avLst/>
          </a:prstGeom>
        </p:spPr>
      </p:pic>
    </p:spTree>
    <p:extLst>
      <p:ext uri="{BB962C8B-B14F-4D97-AF65-F5344CB8AC3E}">
        <p14:creationId xmlns:p14="http://schemas.microsoft.com/office/powerpoint/2010/main" val="108729211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64DF6-67D2-AB4F-B035-A3F5545B54EA}"/>
              </a:ext>
            </a:extLst>
          </p:cNvPr>
          <p:cNvSpPr>
            <a:spLocks noGrp="1"/>
          </p:cNvSpPr>
          <p:nvPr>
            <p:ph type="ctrTitle"/>
          </p:nvPr>
        </p:nvSpPr>
        <p:spPr>
          <a:xfrm>
            <a:off x="597728" y="2308043"/>
            <a:ext cx="5316996" cy="2408335"/>
          </a:xfrm>
        </p:spPr>
        <p:txBody>
          <a:bodyPr>
            <a:normAutofit/>
          </a:bodyPr>
          <a:lstStyle/>
          <a:p>
            <a:r>
              <a:rPr lang="en-US" dirty="0"/>
              <a:t>PPA Agreements with Renewable and Batteries	</a:t>
            </a:r>
          </a:p>
        </p:txBody>
      </p:sp>
    </p:spTree>
    <p:extLst>
      <p:ext uri="{BB962C8B-B14F-4D97-AF65-F5344CB8AC3E}">
        <p14:creationId xmlns:p14="http://schemas.microsoft.com/office/powerpoint/2010/main" val="158392523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p:txBody>
          <a:bodyPr/>
          <a:lstStyle/>
          <a:p>
            <a:r>
              <a:rPr lang="en-US" dirty="0"/>
              <a:t>Can you Add Revenue Streams</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12"/>
          </p:nvPr>
        </p:nvSpPr>
        <p:spPr/>
        <p:txBody>
          <a:bodyPr/>
          <a:lstStyle/>
          <a:p>
            <a:pPr algn="ctr"/>
            <a:fld id="{0C3A1854-6B63-4059-B360-A3C4972BF0FC}" type="slidenum">
              <a:rPr lang="ko-KR" altLang="en-US" smtClean="0"/>
              <a:pPr algn="ctr"/>
              <a:t>231</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380685" y="4237168"/>
            <a:ext cx="3105509" cy="1742937"/>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4567362" y="4237168"/>
            <a:ext cx="2759266" cy="1742937"/>
          </a:xfrm>
          <a:prstGeom prst="rect">
            <a:avLst/>
          </a:prstGeom>
        </p:spPr>
      </p:pic>
    </p:spTree>
    <p:extLst>
      <p:ext uri="{BB962C8B-B14F-4D97-AF65-F5344CB8AC3E}">
        <p14:creationId xmlns:p14="http://schemas.microsoft.com/office/powerpoint/2010/main" val="101569862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F9C0-609F-8860-21D2-266E9123975E}"/>
              </a:ext>
            </a:extLst>
          </p:cNvPr>
          <p:cNvSpPr>
            <a:spLocks noGrp="1"/>
          </p:cNvSpPr>
          <p:nvPr>
            <p:ph type="title"/>
          </p:nvPr>
        </p:nvSpPr>
        <p:spPr/>
        <p:txBody>
          <a:bodyPr/>
          <a:lstStyle/>
          <a:p>
            <a:r>
              <a:rPr lang="en-US" dirty="0"/>
              <a:t>PPA Example 1</a:t>
            </a:r>
          </a:p>
        </p:txBody>
      </p:sp>
      <p:sp>
        <p:nvSpPr>
          <p:cNvPr id="3" name="Content Placeholder 2">
            <a:extLst>
              <a:ext uri="{FF2B5EF4-FFF2-40B4-BE49-F238E27FC236}">
                <a16:creationId xmlns:a16="http://schemas.microsoft.com/office/drawing/2014/main" id="{66D0182A-69F4-2A6C-EA15-7D12E004268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B194A89-CDE1-AF99-25A3-31CB02A7A288}"/>
              </a:ext>
            </a:extLst>
          </p:cNvPr>
          <p:cNvPicPr>
            <a:picLocks noChangeAspect="1"/>
          </p:cNvPicPr>
          <p:nvPr/>
        </p:nvPicPr>
        <p:blipFill>
          <a:blip r:embed="rId2"/>
          <a:stretch>
            <a:fillRect/>
          </a:stretch>
        </p:blipFill>
        <p:spPr>
          <a:xfrm>
            <a:off x="2273470" y="1555664"/>
            <a:ext cx="4057373" cy="5167724"/>
          </a:xfrm>
          <a:prstGeom prst="rect">
            <a:avLst/>
          </a:prstGeom>
        </p:spPr>
      </p:pic>
    </p:spTree>
    <p:extLst>
      <p:ext uri="{BB962C8B-B14F-4D97-AF65-F5344CB8AC3E}">
        <p14:creationId xmlns:p14="http://schemas.microsoft.com/office/powerpoint/2010/main" val="89837178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718B-D12C-2430-DB8C-2CA72E5B5F86}"/>
              </a:ext>
            </a:extLst>
          </p:cNvPr>
          <p:cNvSpPr>
            <a:spLocks noGrp="1"/>
          </p:cNvSpPr>
          <p:nvPr>
            <p:ph type="title"/>
          </p:nvPr>
        </p:nvSpPr>
        <p:spPr/>
        <p:txBody>
          <a:bodyPr/>
          <a:lstStyle/>
          <a:p>
            <a:r>
              <a:rPr lang="en-US" dirty="0"/>
              <a:t>PPA Issues from Examples</a:t>
            </a:r>
          </a:p>
        </p:txBody>
      </p:sp>
      <p:sp>
        <p:nvSpPr>
          <p:cNvPr id="3" name="Content Placeholder 2">
            <a:extLst>
              <a:ext uri="{FF2B5EF4-FFF2-40B4-BE49-F238E27FC236}">
                <a16:creationId xmlns:a16="http://schemas.microsoft.com/office/drawing/2014/main" id="{0A7B9000-4376-5FBC-F4A5-8AF4A6CDE9CC}"/>
              </a:ext>
            </a:extLst>
          </p:cNvPr>
          <p:cNvSpPr>
            <a:spLocks noGrp="1"/>
          </p:cNvSpPr>
          <p:nvPr>
            <p:ph idx="1"/>
          </p:nvPr>
        </p:nvSpPr>
        <p:spPr/>
        <p:txBody>
          <a:bodyPr/>
          <a:lstStyle/>
          <a:p>
            <a:r>
              <a:rPr lang="en-US" dirty="0"/>
              <a:t>Risks of construction over-run to investors</a:t>
            </a:r>
          </a:p>
          <a:p>
            <a:r>
              <a:rPr lang="en-US" dirty="0"/>
              <a:t>Risks of O&amp;M to investors</a:t>
            </a:r>
          </a:p>
          <a:p>
            <a:r>
              <a:rPr lang="en-US" dirty="0"/>
              <a:t>Risks of initial capacity in performance test</a:t>
            </a:r>
          </a:p>
          <a:p>
            <a:endParaRPr lang="en-US" dirty="0"/>
          </a:p>
          <a:p>
            <a:r>
              <a:rPr lang="en-US" dirty="0"/>
              <a:t>Should capacity be required or should it be allowed to degrade</a:t>
            </a:r>
          </a:p>
          <a:p>
            <a:r>
              <a:rPr lang="en-US" dirty="0"/>
              <a:t>Should capacity price be based on the kW of capacity or on the kWh of storage</a:t>
            </a:r>
          </a:p>
          <a:p>
            <a:r>
              <a:rPr lang="en-US" dirty="0"/>
              <a:t>Should risks of round-trip efficiency be allocated to battery investors</a:t>
            </a:r>
          </a:p>
          <a:p>
            <a:r>
              <a:rPr lang="en-US" dirty="0"/>
              <a:t>Should risks of degradation rate be allocated to investors</a:t>
            </a:r>
          </a:p>
          <a:p>
            <a:r>
              <a:rPr lang="en-US" dirty="0"/>
              <a:t>Should the risks of lifespan be allocated to investors</a:t>
            </a:r>
          </a:p>
          <a:p>
            <a:endParaRPr lang="en-US" dirty="0"/>
          </a:p>
          <a:p>
            <a:r>
              <a:rPr lang="en-US" dirty="0"/>
              <a:t>If buyer controls the cycles and operation, the degradation is affected</a:t>
            </a:r>
          </a:p>
          <a:p>
            <a:r>
              <a:rPr lang="en-US" dirty="0"/>
              <a:t> Could address with augmentation</a:t>
            </a:r>
          </a:p>
          <a:p>
            <a:r>
              <a:rPr lang="en-US" dirty="0"/>
              <a:t>Derivation of optimal LD charges that are not treated like random penalties</a:t>
            </a:r>
          </a:p>
        </p:txBody>
      </p:sp>
    </p:spTree>
    <p:extLst>
      <p:ext uri="{BB962C8B-B14F-4D97-AF65-F5344CB8AC3E}">
        <p14:creationId xmlns:p14="http://schemas.microsoft.com/office/powerpoint/2010/main" val="53184803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31B6-DF28-0013-EBFA-42E885B9CA3A}"/>
              </a:ext>
            </a:extLst>
          </p:cNvPr>
          <p:cNvSpPr>
            <a:spLocks noGrp="1"/>
          </p:cNvSpPr>
          <p:nvPr>
            <p:ph type="title"/>
          </p:nvPr>
        </p:nvSpPr>
        <p:spPr/>
        <p:txBody>
          <a:bodyPr/>
          <a:lstStyle/>
          <a:p>
            <a:r>
              <a:rPr lang="en-US" dirty="0"/>
              <a:t>  Comment About PPAs</a:t>
            </a:r>
          </a:p>
        </p:txBody>
      </p:sp>
      <p:sp>
        <p:nvSpPr>
          <p:cNvPr id="3" name="Content Placeholder 2">
            <a:extLst>
              <a:ext uri="{FF2B5EF4-FFF2-40B4-BE49-F238E27FC236}">
                <a16:creationId xmlns:a16="http://schemas.microsoft.com/office/drawing/2014/main" id="{B98647F4-F4E2-0DE3-1D24-400EC779E567}"/>
              </a:ext>
            </a:extLst>
          </p:cNvPr>
          <p:cNvSpPr>
            <a:spLocks noGrp="1"/>
          </p:cNvSpPr>
          <p:nvPr>
            <p:ph idx="1"/>
          </p:nvPr>
        </p:nvSpPr>
        <p:spPr>
          <a:xfrm>
            <a:off x="304800" y="1209676"/>
            <a:ext cx="8332574" cy="2219324"/>
          </a:xfrm>
          <a:noFill/>
        </p:spPr>
        <p:txBody>
          <a:bodyPr>
            <a:normAutofit/>
          </a:bodyPr>
          <a:lstStyle/>
          <a:p>
            <a:pPr algn="l"/>
            <a:r>
              <a:rPr lang="en-US" sz="2400" i="0" dirty="0">
                <a:solidFill>
                  <a:srgbClr val="1F497D"/>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400" i="0" dirty="0" err="1">
                <a:solidFill>
                  <a:srgbClr val="1F497D"/>
                </a:solidFill>
                <a:effectLst/>
                <a:latin typeface="Calibri" panose="020F0502020204030204" pitchFamily="34" charset="0"/>
              </a:rPr>
              <a:t>etc</a:t>
            </a:r>
            <a:r>
              <a:rPr lang="en-US" sz="2400" i="0" dirty="0">
                <a:solidFill>
                  <a:srgbClr val="1F497D"/>
                </a:solidFill>
                <a:effectLst/>
                <a:latin typeface="Calibri" panose="020F0502020204030204" pitchFamily="34" charset="0"/>
              </a:rPr>
              <a:t>).</a:t>
            </a:r>
          </a:p>
          <a:p>
            <a:pPr algn="l"/>
            <a:endParaRPr lang="en-US" sz="2000" dirty="0"/>
          </a:p>
        </p:txBody>
      </p:sp>
      <p:pic>
        <p:nvPicPr>
          <p:cNvPr id="6" name="Picture 5">
            <a:extLst>
              <a:ext uri="{FF2B5EF4-FFF2-40B4-BE49-F238E27FC236}">
                <a16:creationId xmlns:a16="http://schemas.microsoft.com/office/drawing/2014/main" id="{C4A19230-104F-3A8C-D91C-3307706EF632}"/>
              </a:ext>
            </a:extLst>
          </p:cNvPr>
          <p:cNvPicPr>
            <a:picLocks noChangeAspect="1"/>
          </p:cNvPicPr>
          <p:nvPr/>
        </p:nvPicPr>
        <p:blipFill>
          <a:blip r:embed="rId2"/>
          <a:stretch>
            <a:fillRect/>
          </a:stretch>
        </p:blipFill>
        <p:spPr>
          <a:xfrm>
            <a:off x="532625" y="4241835"/>
            <a:ext cx="7411484" cy="1714739"/>
          </a:xfrm>
          <a:prstGeom prst="rect">
            <a:avLst/>
          </a:prstGeom>
        </p:spPr>
      </p:pic>
      <p:sp>
        <p:nvSpPr>
          <p:cNvPr id="7" name="TextBox 6">
            <a:extLst>
              <a:ext uri="{FF2B5EF4-FFF2-40B4-BE49-F238E27FC236}">
                <a16:creationId xmlns:a16="http://schemas.microsoft.com/office/drawing/2014/main" id="{C81FD769-2957-D057-6B9B-0ECA0E55FC17}"/>
              </a:ext>
            </a:extLst>
          </p:cNvPr>
          <p:cNvSpPr txBox="1"/>
          <p:nvPr/>
        </p:nvSpPr>
        <p:spPr>
          <a:xfrm>
            <a:off x="469556" y="3719384"/>
            <a:ext cx="5931243" cy="369332"/>
          </a:xfrm>
          <a:prstGeom prst="rect">
            <a:avLst/>
          </a:prstGeom>
          <a:noFill/>
        </p:spPr>
        <p:txBody>
          <a:bodyPr wrap="square" rtlCol="0">
            <a:spAutoFit/>
          </a:bodyPr>
          <a:lstStyle/>
          <a:p>
            <a:r>
              <a:rPr lang="en-US" dirty="0"/>
              <a:t>Could define cycles which lowers degradation risk - Entergy </a:t>
            </a:r>
          </a:p>
        </p:txBody>
      </p:sp>
    </p:spTree>
    <p:extLst>
      <p:ext uri="{BB962C8B-B14F-4D97-AF65-F5344CB8AC3E}">
        <p14:creationId xmlns:p14="http://schemas.microsoft.com/office/powerpoint/2010/main" val="75073427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67F8-5EDB-D57D-D0EE-492C37438432}"/>
              </a:ext>
            </a:extLst>
          </p:cNvPr>
          <p:cNvSpPr>
            <a:spLocks noGrp="1"/>
          </p:cNvSpPr>
          <p:nvPr>
            <p:ph type="title"/>
          </p:nvPr>
        </p:nvSpPr>
        <p:spPr/>
        <p:txBody>
          <a:bodyPr/>
          <a:lstStyle/>
          <a:p>
            <a:r>
              <a:rPr lang="en-US" dirty="0"/>
              <a:t>Use of Batteries Discussion in PPA</a:t>
            </a:r>
          </a:p>
        </p:txBody>
      </p:sp>
      <p:sp>
        <p:nvSpPr>
          <p:cNvPr id="3" name="Content Placeholder 2">
            <a:extLst>
              <a:ext uri="{FF2B5EF4-FFF2-40B4-BE49-F238E27FC236}">
                <a16:creationId xmlns:a16="http://schemas.microsoft.com/office/drawing/2014/main" id="{E5B38DD7-F742-28B8-CC75-1F990DAA4674}"/>
              </a:ext>
            </a:extLst>
          </p:cNvPr>
          <p:cNvSpPr>
            <a:spLocks noGrp="1"/>
          </p:cNvSpPr>
          <p:nvPr>
            <p:ph idx="1"/>
          </p:nvPr>
        </p:nvSpPr>
        <p:spPr/>
        <p:txBody>
          <a:bodyPr/>
          <a:lstStyle/>
          <a:p>
            <a:r>
              <a:rPr lang="en-US" dirty="0"/>
              <a:t>Kazakhstan Buyer in the PPA can use the battery however it wants to.</a:t>
            </a:r>
          </a:p>
          <a:p>
            <a:endParaRPr lang="en-US" dirty="0"/>
          </a:p>
        </p:txBody>
      </p:sp>
      <p:pic>
        <p:nvPicPr>
          <p:cNvPr id="5" name="Picture 4">
            <a:extLst>
              <a:ext uri="{FF2B5EF4-FFF2-40B4-BE49-F238E27FC236}">
                <a16:creationId xmlns:a16="http://schemas.microsoft.com/office/drawing/2014/main" id="{EF4F1105-AA1C-3BBB-4ABC-BFBD42D047FC}"/>
              </a:ext>
            </a:extLst>
          </p:cNvPr>
          <p:cNvPicPr>
            <a:picLocks noChangeAspect="1"/>
          </p:cNvPicPr>
          <p:nvPr/>
        </p:nvPicPr>
        <p:blipFill>
          <a:blip r:embed="rId2"/>
          <a:stretch>
            <a:fillRect/>
          </a:stretch>
        </p:blipFill>
        <p:spPr>
          <a:xfrm>
            <a:off x="711482" y="2208246"/>
            <a:ext cx="6961916" cy="2141332"/>
          </a:xfrm>
          <a:prstGeom prst="rect">
            <a:avLst/>
          </a:prstGeom>
        </p:spPr>
      </p:pic>
    </p:spTree>
    <p:extLst>
      <p:ext uri="{BB962C8B-B14F-4D97-AF65-F5344CB8AC3E}">
        <p14:creationId xmlns:p14="http://schemas.microsoft.com/office/powerpoint/2010/main" val="64892383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8D45-A017-F2A7-7E2B-5A097F271984}"/>
              </a:ext>
            </a:extLst>
          </p:cNvPr>
          <p:cNvSpPr>
            <a:spLocks noGrp="1"/>
          </p:cNvSpPr>
          <p:nvPr>
            <p:ph type="title"/>
          </p:nvPr>
        </p:nvSpPr>
        <p:spPr/>
        <p:txBody>
          <a:bodyPr/>
          <a:lstStyle/>
          <a:p>
            <a:r>
              <a:rPr lang="en-US" dirty="0"/>
              <a:t>Functions Defined in Scope Book</a:t>
            </a:r>
          </a:p>
        </p:txBody>
      </p:sp>
      <p:sp>
        <p:nvSpPr>
          <p:cNvPr id="3" name="Content Placeholder 2">
            <a:extLst>
              <a:ext uri="{FF2B5EF4-FFF2-40B4-BE49-F238E27FC236}">
                <a16:creationId xmlns:a16="http://schemas.microsoft.com/office/drawing/2014/main" id="{8BEEA550-6611-E00D-1CB0-633E8E8C01C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C1FDCFC-A813-33DE-29F9-245CBDF74FAA}"/>
              </a:ext>
            </a:extLst>
          </p:cNvPr>
          <p:cNvPicPr>
            <a:picLocks noChangeAspect="1"/>
          </p:cNvPicPr>
          <p:nvPr/>
        </p:nvPicPr>
        <p:blipFill>
          <a:blip r:embed="rId2"/>
          <a:stretch>
            <a:fillRect/>
          </a:stretch>
        </p:blipFill>
        <p:spPr>
          <a:xfrm>
            <a:off x="159402" y="1904788"/>
            <a:ext cx="6253755" cy="2492156"/>
          </a:xfrm>
          <a:prstGeom prst="rect">
            <a:avLst/>
          </a:prstGeom>
        </p:spPr>
      </p:pic>
      <p:pic>
        <p:nvPicPr>
          <p:cNvPr id="7" name="Picture 6">
            <a:extLst>
              <a:ext uri="{FF2B5EF4-FFF2-40B4-BE49-F238E27FC236}">
                <a16:creationId xmlns:a16="http://schemas.microsoft.com/office/drawing/2014/main" id="{4EC63EB7-BF82-6F1D-0144-B64FBC876554}"/>
              </a:ext>
            </a:extLst>
          </p:cNvPr>
          <p:cNvPicPr>
            <a:picLocks noChangeAspect="1"/>
          </p:cNvPicPr>
          <p:nvPr/>
        </p:nvPicPr>
        <p:blipFill>
          <a:blip r:embed="rId3"/>
          <a:stretch>
            <a:fillRect/>
          </a:stretch>
        </p:blipFill>
        <p:spPr>
          <a:xfrm>
            <a:off x="6011531" y="2062117"/>
            <a:ext cx="2973067" cy="2334827"/>
          </a:xfrm>
          <a:prstGeom prst="rect">
            <a:avLst/>
          </a:prstGeom>
        </p:spPr>
      </p:pic>
    </p:spTree>
    <p:extLst>
      <p:ext uri="{BB962C8B-B14F-4D97-AF65-F5344CB8AC3E}">
        <p14:creationId xmlns:p14="http://schemas.microsoft.com/office/powerpoint/2010/main" val="304385816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3EB4-E5B0-3BC7-F3D5-458E1CDC529E}"/>
              </a:ext>
            </a:extLst>
          </p:cNvPr>
          <p:cNvSpPr>
            <a:spLocks noGrp="1"/>
          </p:cNvSpPr>
          <p:nvPr>
            <p:ph type="title"/>
          </p:nvPr>
        </p:nvSpPr>
        <p:spPr/>
        <p:txBody>
          <a:bodyPr>
            <a:normAutofit fontScale="90000"/>
          </a:bodyPr>
          <a:lstStyle/>
          <a:p>
            <a:r>
              <a:rPr lang="en-US" dirty="0"/>
              <a:t>Control of Charge and Discharge to Buyer and not the Seller</a:t>
            </a:r>
          </a:p>
        </p:txBody>
      </p:sp>
      <p:sp>
        <p:nvSpPr>
          <p:cNvPr id="3" name="Content Placeholder 2">
            <a:extLst>
              <a:ext uri="{FF2B5EF4-FFF2-40B4-BE49-F238E27FC236}">
                <a16:creationId xmlns:a16="http://schemas.microsoft.com/office/drawing/2014/main" id="{43A92C20-61D0-8783-DCFF-30E7B586F2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AF00B26-2C4D-DFAD-4799-78E140A62995}"/>
              </a:ext>
            </a:extLst>
          </p:cNvPr>
          <p:cNvPicPr>
            <a:picLocks noChangeAspect="1"/>
          </p:cNvPicPr>
          <p:nvPr/>
        </p:nvPicPr>
        <p:blipFill>
          <a:blip r:embed="rId2"/>
          <a:stretch>
            <a:fillRect/>
          </a:stretch>
        </p:blipFill>
        <p:spPr>
          <a:xfrm>
            <a:off x="2010613" y="1457050"/>
            <a:ext cx="6496957" cy="1971950"/>
          </a:xfrm>
          <a:prstGeom prst="rect">
            <a:avLst/>
          </a:prstGeom>
        </p:spPr>
      </p:pic>
      <p:pic>
        <p:nvPicPr>
          <p:cNvPr id="7" name="Picture 6">
            <a:extLst>
              <a:ext uri="{FF2B5EF4-FFF2-40B4-BE49-F238E27FC236}">
                <a16:creationId xmlns:a16="http://schemas.microsoft.com/office/drawing/2014/main" id="{B5A2D3B7-71CB-E2CE-69D1-522E340987A0}"/>
              </a:ext>
            </a:extLst>
          </p:cNvPr>
          <p:cNvPicPr>
            <a:picLocks noChangeAspect="1"/>
          </p:cNvPicPr>
          <p:nvPr/>
        </p:nvPicPr>
        <p:blipFill>
          <a:blip r:embed="rId3"/>
          <a:stretch>
            <a:fillRect/>
          </a:stretch>
        </p:blipFill>
        <p:spPr>
          <a:xfrm>
            <a:off x="2086824" y="3728191"/>
            <a:ext cx="6420746" cy="2772162"/>
          </a:xfrm>
          <a:prstGeom prst="rect">
            <a:avLst/>
          </a:prstGeom>
        </p:spPr>
      </p:pic>
      <p:sp>
        <p:nvSpPr>
          <p:cNvPr id="8" name="TextBox 7">
            <a:extLst>
              <a:ext uri="{FF2B5EF4-FFF2-40B4-BE49-F238E27FC236}">
                <a16:creationId xmlns:a16="http://schemas.microsoft.com/office/drawing/2014/main" id="{4FEE89CE-76D3-0FFF-E5B3-B56844BFDE1F}"/>
              </a:ext>
            </a:extLst>
          </p:cNvPr>
          <p:cNvSpPr txBox="1"/>
          <p:nvPr/>
        </p:nvSpPr>
        <p:spPr>
          <a:xfrm>
            <a:off x="123568" y="2088292"/>
            <a:ext cx="1570656" cy="3693319"/>
          </a:xfrm>
          <a:prstGeom prst="rect">
            <a:avLst/>
          </a:prstGeom>
          <a:solidFill>
            <a:srgbClr val="FFFF00"/>
          </a:solidFill>
        </p:spPr>
        <p:txBody>
          <a:bodyPr wrap="square" rtlCol="0">
            <a:spAutoFit/>
          </a:bodyPr>
          <a:lstStyle/>
          <a:p>
            <a:r>
              <a:rPr lang="en-US" dirty="0"/>
              <a:t>Variable cost of increased cycles issue</a:t>
            </a:r>
          </a:p>
          <a:p>
            <a:endParaRPr lang="en-US" dirty="0"/>
          </a:p>
          <a:p>
            <a:r>
              <a:rPr lang="en-US" dirty="0"/>
              <a:t>Is there a counting of the number of cycles</a:t>
            </a:r>
          </a:p>
          <a:p>
            <a:endParaRPr lang="en-US" dirty="0"/>
          </a:p>
          <a:p>
            <a:r>
              <a:rPr lang="en-US" dirty="0"/>
              <a:t>Is there a limit on cycles to replace variable cost</a:t>
            </a:r>
          </a:p>
        </p:txBody>
      </p:sp>
    </p:spTree>
    <p:extLst>
      <p:ext uri="{BB962C8B-B14F-4D97-AF65-F5344CB8AC3E}">
        <p14:creationId xmlns:p14="http://schemas.microsoft.com/office/powerpoint/2010/main" val="207496707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2E5B-4382-4E59-FD62-890B8F1D043A}"/>
              </a:ext>
            </a:extLst>
          </p:cNvPr>
          <p:cNvSpPr>
            <a:spLocks noGrp="1"/>
          </p:cNvSpPr>
          <p:nvPr>
            <p:ph type="ctrTitle"/>
          </p:nvPr>
        </p:nvSpPr>
        <p:spPr>
          <a:xfrm>
            <a:off x="393905" y="2773703"/>
            <a:ext cx="6363947" cy="1310594"/>
          </a:xfrm>
        </p:spPr>
        <p:txBody>
          <a:bodyPr>
            <a:normAutofit fontScale="90000"/>
          </a:bodyPr>
          <a:lstStyle/>
          <a:p>
            <a:r>
              <a:rPr lang="en-US" dirty="0"/>
              <a:t>Output and Available Capacity in PPA (Take or Pay versus Take and Pay)</a:t>
            </a:r>
          </a:p>
        </p:txBody>
      </p:sp>
    </p:spTree>
    <p:extLst>
      <p:ext uri="{BB962C8B-B14F-4D97-AF65-F5344CB8AC3E}">
        <p14:creationId xmlns:p14="http://schemas.microsoft.com/office/powerpoint/2010/main" val="2633608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57E0-1B41-7884-4301-8F840D929950}"/>
              </a:ext>
            </a:extLst>
          </p:cNvPr>
          <p:cNvSpPr>
            <a:spLocks noGrp="1"/>
          </p:cNvSpPr>
          <p:nvPr>
            <p:ph type="title"/>
          </p:nvPr>
        </p:nvSpPr>
        <p:spPr/>
        <p:txBody>
          <a:bodyPr/>
          <a:lstStyle/>
          <a:p>
            <a:r>
              <a:rPr lang="en-US" dirty="0"/>
              <a:t>PPA 1 – Storage Capacity in MW</a:t>
            </a:r>
          </a:p>
        </p:txBody>
      </p:sp>
      <p:sp>
        <p:nvSpPr>
          <p:cNvPr id="3" name="Content Placeholder 2">
            <a:extLst>
              <a:ext uri="{FF2B5EF4-FFF2-40B4-BE49-F238E27FC236}">
                <a16:creationId xmlns:a16="http://schemas.microsoft.com/office/drawing/2014/main" id="{FFABF72D-6B0E-5991-8E6D-2BB45C100EC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B08E623-6F0B-5DBA-25BB-DCECAC6C43BA}"/>
              </a:ext>
            </a:extLst>
          </p:cNvPr>
          <p:cNvPicPr>
            <a:picLocks noChangeAspect="1"/>
          </p:cNvPicPr>
          <p:nvPr/>
        </p:nvPicPr>
        <p:blipFill>
          <a:blip r:embed="rId2"/>
          <a:stretch>
            <a:fillRect/>
          </a:stretch>
        </p:blipFill>
        <p:spPr>
          <a:xfrm>
            <a:off x="580768" y="1339230"/>
            <a:ext cx="6487297" cy="1398637"/>
          </a:xfrm>
          <a:prstGeom prst="rect">
            <a:avLst/>
          </a:prstGeom>
        </p:spPr>
      </p:pic>
      <p:pic>
        <p:nvPicPr>
          <p:cNvPr id="7" name="Picture 6">
            <a:extLst>
              <a:ext uri="{FF2B5EF4-FFF2-40B4-BE49-F238E27FC236}">
                <a16:creationId xmlns:a16="http://schemas.microsoft.com/office/drawing/2014/main" id="{14E82F24-DA49-C74C-455A-43094034D471}"/>
              </a:ext>
            </a:extLst>
          </p:cNvPr>
          <p:cNvPicPr>
            <a:picLocks noChangeAspect="1"/>
          </p:cNvPicPr>
          <p:nvPr/>
        </p:nvPicPr>
        <p:blipFill>
          <a:blip r:embed="rId3"/>
          <a:stretch>
            <a:fillRect/>
          </a:stretch>
        </p:blipFill>
        <p:spPr>
          <a:xfrm>
            <a:off x="405125" y="3008001"/>
            <a:ext cx="6838582" cy="1265289"/>
          </a:xfrm>
          <a:prstGeom prst="rect">
            <a:avLst/>
          </a:prstGeom>
        </p:spPr>
      </p:pic>
      <p:pic>
        <p:nvPicPr>
          <p:cNvPr id="9" name="Picture 8">
            <a:extLst>
              <a:ext uri="{FF2B5EF4-FFF2-40B4-BE49-F238E27FC236}">
                <a16:creationId xmlns:a16="http://schemas.microsoft.com/office/drawing/2014/main" id="{1B628E32-C689-1757-3865-DD84CEFFE148}"/>
              </a:ext>
            </a:extLst>
          </p:cNvPr>
          <p:cNvPicPr>
            <a:picLocks noChangeAspect="1"/>
          </p:cNvPicPr>
          <p:nvPr/>
        </p:nvPicPr>
        <p:blipFill>
          <a:blip r:embed="rId4"/>
          <a:stretch>
            <a:fillRect/>
          </a:stretch>
        </p:blipFill>
        <p:spPr>
          <a:xfrm>
            <a:off x="467317" y="4447796"/>
            <a:ext cx="6714198" cy="1241198"/>
          </a:xfrm>
          <a:prstGeom prst="rect">
            <a:avLst/>
          </a:prstGeom>
        </p:spPr>
      </p:pic>
      <p:sp>
        <p:nvSpPr>
          <p:cNvPr id="10" name="TextBox 9">
            <a:extLst>
              <a:ext uri="{FF2B5EF4-FFF2-40B4-BE49-F238E27FC236}">
                <a16:creationId xmlns:a16="http://schemas.microsoft.com/office/drawing/2014/main" id="{9C8B3543-F86B-0C94-4F79-A1E55E9BD8D9}"/>
              </a:ext>
            </a:extLst>
          </p:cNvPr>
          <p:cNvSpPr txBox="1"/>
          <p:nvPr/>
        </p:nvSpPr>
        <p:spPr>
          <a:xfrm>
            <a:off x="7339914" y="1488239"/>
            <a:ext cx="1499286" cy="1754326"/>
          </a:xfrm>
          <a:prstGeom prst="rect">
            <a:avLst/>
          </a:prstGeom>
          <a:solidFill>
            <a:srgbClr val="FFFF00"/>
          </a:solidFill>
        </p:spPr>
        <p:txBody>
          <a:bodyPr wrap="square" rtlCol="0">
            <a:spAutoFit/>
          </a:bodyPr>
          <a:lstStyle/>
          <a:p>
            <a:r>
              <a:rPr lang="en-US" dirty="0"/>
              <a:t>Should this be adjusted for the minimum state of charge</a:t>
            </a:r>
          </a:p>
        </p:txBody>
      </p:sp>
    </p:spTree>
    <p:extLst>
      <p:ext uri="{BB962C8B-B14F-4D97-AF65-F5344CB8AC3E}">
        <p14:creationId xmlns:p14="http://schemas.microsoft.com/office/powerpoint/2010/main" val="81115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38ED-433A-0996-A230-AEDCBA798E9E}"/>
              </a:ext>
            </a:extLst>
          </p:cNvPr>
          <p:cNvSpPr>
            <a:spLocks noGrp="1"/>
          </p:cNvSpPr>
          <p:nvPr>
            <p:ph type="title"/>
          </p:nvPr>
        </p:nvSpPr>
        <p:spPr/>
        <p:txBody>
          <a:bodyPr/>
          <a:lstStyle/>
          <a:p>
            <a:r>
              <a:rPr lang="en-US" dirty="0"/>
              <a:t>Illustration of Non-Mean Reverting </a:t>
            </a:r>
          </a:p>
        </p:txBody>
      </p:sp>
      <p:sp>
        <p:nvSpPr>
          <p:cNvPr id="3" name="Content Placeholder 2">
            <a:extLst>
              <a:ext uri="{FF2B5EF4-FFF2-40B4-BE49-F238E27FC236}">
                <a16:creationId xmlns:a16="http://schemas.microsoft.com/office/drawing/2014/main" id="{0A0496A3-5C7B-408E-6E34-3FD75CB4C01C}"/>
              </a:ext>
            </a:extLst>
          </p:cNvPr>
          <p:cNvSpPr>
            <a:spLocks noGrp="1"/>
          </p:cNvSpPr>
          <p:nvPr>
            <p:ph idx="1"/>
          </p:nvPr>
        </p:nvSpPr>
        <p:spPr/>
        <p:txBody>
          <a:bodyPr/>
          <a:lstStyle/>
          <a:p>
            <a:r>
              <a:rPr lang="en-US" dirty="0"/>
              <a:t>Blackberry Price and Apple Price</a:t>
            </a:r>
          </a:p>
          <a:p>
            <a:r>
              <a:rPr lang="en-US" dirty="0"/>
              <a:t>Volatility driven by fashion, changes in technology, one-time non-recurring events.</a:t>
            </a:r>
          </a:p>
          <a:p>
            <a:r>
              <a:rPr lang="en-US" dirty="0"/>
              <a:t>Volatility of one year,  three-year, five-year</a:t>
            </a:r>
          </a:p>
        </p:txBody>
      </p:sp>
      <p:pic>
        <p:nvPicPr>
          <p:cNvPr id="7" name="Picture 6">
            <a:extLst>
              <a:ext uri="{FF2B5EF4-FFF2-40B4-BE49-F238E27FC236}">
                <a16:creationId xmlns:a16="http://schemas.microsoft.com/office/drawing/2014/main" id="{68484357-7A91-5DA8-A7A1-4017C93BC429}"/>
              </a:ext>
            </a:extLst>
          </p:cNvPr>
          <p:cNvPicPr>
            <a:picLocks noChangeAspect="1"/>
          </p:cNvPicPr>
          <p:nvPr/>
        </p:nvPicPr>
        <p:blipFill>
          <a:blip r:embed="rId2"/>
          <a:stretch>
            <a:fillRect/>
          </a:stretch>
        </p:blipFill>
        <p:spPr>
          <a:xfrm>
            <a:off x="747892" y="2274891"/>
            <a:ext cx="6301302" cy="2041267"/>
          </a:xfrm>
          <a:prstGeom prst="rect">
            <a:avLst/>
          </a:prstGeom>
        </p:spPr>
      </p:pic>
      <p:pic>
        <p:nvPicPr>
          <p:cNvPr id="9" name="Picture 8">
            <a:extLst>
              <a:ext uri="{FF2B5EF4-FFF2-40B4-BE49-F238E27FC236}">
                <a16:creationId xmlns:a16="http://schemas.microsoft.com/office/drawing/2014/main" id="{D7A9B2FD-C7EB-8FF4-6FE1-565FB266A52D}"/>
              </a:ext>
            </a:extLst>
          </p:cNvPr>
          <p:cNvPicPr>
            <a:picLocks noChangeAspect="1"/>
          </p:cNvPicPr>
          <p:nvPr/>
        </p:nvPicPr>
        <p:blipFill>
          <a:blip r:embed="rId3"/>
          <a:stretch>
            <a:fillRect/>
          </a:stretch>
        </p:blipFill>
        <p:spPr>
          <a:xfrm>
            <a:off x="747892" y="4608191"/>
            <a:ext cx="6301302" cy="2061958"/>
          </a:xfrm>
          <a:prstGeom prst="rect">
            <a:avLst/>
          </a:prstGeom>
        </p:spPr>
      </p:pic>
    </p:spTree>
    <p:extLst>
      <p:ext uri="{BB962C8B-B14F-4D97-AF65-F5344CB8AC3E}">
        <p14:creationId xmlns:p14="http://schemas.microsoft.com/office/powerpoint/2010/main" val="310919528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FDF4-DE16-A87F-ADD2-B3799E976F60}"/>
              </a:ext>
            </a:extLst>
          </p:cNvPr>
          <p:cNvSpPr>
            <a:spLocks noGrp="1"/>
          </p:cNvSpPr>
          <p:nvPr>
            <p:ph type="title"/>
          </p:nvPr>
        </p:nvSpPr>
        <p:spPr/>
        <p:txBody>
          <a:bodyPr/>
          <a:lstStyle/>
          <a:p>
            <a:r>
              <a:rPr lang="en-US" dirty="0"/>
              <a:t>PPA Introduction</a:t>
            </a:r>
          </a:p>
        </p:txBody>
      </p:sp>
      <p:sp>
        <p:nvSpPr>
          <p:cNvPr id="3" name="Content Placeholder 2">
            <a:extLst>
              <a:ext uri="{FF2B5EF4-FFF2-40B4-BE49-F238E27FC236}">
                <a16:creationId xmlns:a16="http://schemas.microsoft.com/office/drawing/2014/main" id="{6EAF04D8-7244-ABF1-5295-65BD47F7BEB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ABDCEED-A365-483F-D865-081A4D60B709}"/>
              </a:ext>
            </a:extLst>
          </p:cNvPr>
          <p:cNvPicPr>
            <a:picLocks noChangeAspect="1"/>
          </p:cNvPicPr>
          <p:nvPr/>
        </p:nvPicPr>
        <p:blipFill>
          <a:blip r:embed="rId2"/>
          <a:stretch>
            <a:fillRect/>
          </a:stretch>
        </p:blipFill>
        <p:spPr>
          <a:xfrm>
            <a:off x="990424" y="1072238"/>
            <a:ext cx="7163152" cy="1684282"/>
          </a:xfrm>
          <a:prstGeom prst="rect">
            <a:avLst/>
          </a:prstGeom>
        </p:spPr>
      </p:pic>
      <p:pic>
        <p:nvPicPr>
          <p:cNvPr id="7" name="Picture 6">
            <a:extLst>
              <a:ext uri="{FF2B5EF4-FFF2-40B4-BE49-F238E27FC236}">
                <a16:creationId xmlns:a16="http://schemas.microsoft.com/office/drawing/2014/main" id="{0629758B-B165-1C75-DC67-2FE5A0F1EF5C}"/>
              </a:ext>
            </a:extLst>
          </p:cNvPr>
          <p:cNvPicPr>
            <a:picLocks noChangeAspect="1"/>
          </p:cNvPicPr>
          <p:nvPr/>
        </p:nvPicPr>
        <p:blipFill>
          <a:blip r:embed="rId3"/>
          <a:stretch>
            <a:fillRect/>
          </a:stretch>
        </p:blipFill>
        <p:spPr>
          <a:xfrm>
            <a:off x="2130272" y="2898428"/>
            <a:ext cx="4883455" cy="1988427"/>
          </a:xfrm>
          <a:prstGeom prst="rect">
            <a:avLst/>
          </a:prstGeom>
        </p:spPr>
      </p:pic>
      <p:pic>
        <p:nvPicPr>
          <p:cNvPr id="9" name="Picture 8">
            <a:extLst>
              <a:ext uri="{FF2B5EF4-FFF2-40B4-BE49-F238E27FC236}">
                <a16:creationId xmlns:a16="http://schemas.microsoft.com/office/drawing/2014/main" id="{30AC8AB9-4AEC-CFDA-5070-F17B6AF703B6}"/>
              </a:ext>
            </a:extLst>
          </p:cNvPr>
          <p:cNvPicPr>
            <a:picLocks noChangeAspect="1"/>
          </p:cNvPicPr>
          <p:nvPr/>
        </p:nvPicPr>
        <p:blipFill>
          <a:blip r:embed="rId4"/>
          <a:stretch>
            <a:fillRect/>
          </a:stretch>
        </p:blipFill>
        <p:spPr>
          <a:xfrm>
            <a:off x="2130272" y="4955574"/>
            <a:ext cx="4883455" cy="1789540"/>
          </a:xfrm>
          <a:prstGeom prst="rect">
            <a:avLst/>
          </a:prstGeom>
        </p:spPr>
      </p:pic>
    </p:spTree>
    <p:extLst>
      <p:ext uri="{BB962C8B-B14F-4D97-AF65-F5344CB8AC3E}">
        <p14:creationId xmlns:p14="http://schemas.microsoft.com/office/powerpoint/2010/main" val="31553440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6071-E994-0E79-F844-BE4C622D6500}"/>
              </a:ext>
            </a:extLst>
          </p:cNvPr>
          <p:cNvSpPr>
            <a:spLocks noGrp="1"/>
          </p:cNvSpPr>
          <p:nvPr>
            <p:ph type="title"/>
          </p:nvPr>
        </p:nvSpPr>
        <p:spPr/>
        <p:txBody>
          <a:bodyPr>
            <a:normAutofit fontScale="90000"/>
          </a:bodyPr>
          <a:lstStyle/>
          <a:p>
            <a:r>
              <a:rPr lang="en-US" dirty="0"/>
              <a:t>Capacity Adjusted for Target Degradation – PPA 1</a:t>
            </a:r>
          </a:p>
        </p:txBody>
      </p:sp>
      <p:sp>
        <p:nvSpPr>
          <p:cNvPr id="3" name="Content Placeholder 2">
            <a:extLst>
              <a:ext uri="{FF2B5EF4-FFF2-40B4-BE49-F238E27FC236}">
                <a16:creationId xmlns:a16="http://schemas.microsoft.com/office/drawing/2014/main" id="{EAE0071B-DD6D-FB2A-F8CB-4992CC628D21}"/>
              </a:ext>
            </a:extLst>
          </p:cNvPr>
          <p:cNvSpPr>
            <a:spLocks noGrp="1"/>
          </p:cNvSpPr>
          <p:nvPr>
            <p:ph idx="1"/>
          </p:nvPr>
        </p:nvSpPr>
        <p:spPr/>
        <p:txBody>
          <a:bodyPr/>
          <a:lstStyle/>
          <a:p>
            <a:r>
              <a:rPr lang="en-US" dirty="0"/>
              <a:t>Contracted capacity is reduced by the degradation of 2%.</a:t>
            </a:r>
          </a:p>
          <a:p>
            <a:r>
              <a:rPr lang="en-US" dirty="0"/>
              <a:t>If the degradation is more than the investor takes the risk.</a:t>
            </a:r>
          </a:p>
          <a:p>
            <a:endParaRPr lang="en-US" dirty="0"/>
          </a:p>
          <a:p>
            <a:endParaRPr lang="en-US" dirty="0"/>
          </a:p>
        </p:txBody>
      </p:sp>
      <p:pic>
        <p:nvPicPr>
          <p:cNvPr id="5" name="Picture 4">
            <a:extLst>
              <a:ext uri="{FF2B5EF4-FFF2-40B4-BE49-F238E27FC236}">
                <a16:creationId xmlns:a16="http://schemas.microsoft.com/office/drawing/2014/main" id="{1FD9866E-5396-2B9D-0309-8E75D8F09ECF}"/>
              </a:ext>
            </a:extLst>
          </p:cNvPr>
          <p:cNvPicPr>
            <a:picLocks noChangeAspect="1"/>
          </p:cNvPicPr>
          <p:nvPr/>
        </p:nvPicPr>
        <p:blipFill>
          <a:blip r:embed="rId2"/>
          <a:stretch>
            <a:fillRect/>
          </a:stretch>
        </p:blipFill>
        <p:spPr>
          <a:xfrm>
            <a:off x="1912570" y="3633688"/>
            <a:ext cx="4735365" cy="2413657"/>
          </a:xfrm>
          <a:prstGeom prst="rect">
            <a:avLst/>
          </a:prstGeom>
        </p:spPr>
      </p:pic>
      <p:pic>
        <p:nvPicPr>
          <p:cNvPr id="7" name="Picture 6">
            <a:extLst>
              <a:ext uri="{FF2B5EF4-FFF2-40B4-BE49-F238E27FC236}">
                <a16:creationId xmlns:a16="http://schemas.microsoft.com/office/drawing/2014/main" id="{1D6B1A88-2DA6-1FF1-9B90-2D05D77AFBF4}"/>
              </a:ext>
            </a:extLst>
          </p:cNvPr>
          <p:cNvPicPr>
            <a:picLocks noChangeAspect="1"/>
          </p:cNvPicPr>
          <p:nvPr/>
        </p:nvPicPr>
        <p:blipFill>
          <a:blip r:embed="rId3"/>
          <a:stretch>
            <a:fillRect/>
          </a:stretch>
        </p:blipFill>
        <p:spPr>
          <a:xfrm>
            <a:off x="2316167" y="1966836"/>
            <a:ext cx="5792008" cy="571580"/>
          </a:xfrm>
          <a:prstGeom prst="rect">
            <a:avLst/>
          </a:prstGeom>
        </p:spPr>
      </p:pic>
      <p:pic>
        <p:nvPicPr>
          <p:cNvPr id="9" name="Picture 8">
            <a:extLst>
              <a:ext uri="{FF2B5EF4-FFF2-40B4-BE49-F238E27FC236}">
                <a16:creationId xmlns:a16="http://schemas.microsoft.com/office/drawing/2014/main" id="{DA719065-0F97-8150-2BBA-C038F7E9E2A4}"/>
              </a:ext>
            </a:extLst>
          </p:cNvPr>
          <p:cNvPicPr>
            <a:picLocks noChangeAspect="1"/>
          </p:cNvPicPr>
          <p:nvPr/>
        </p:nvPicPr>
        <p:blipFill>
          <a:blip r:embed="rId4"/>
          <a:stretch>
            <a:fillRect/>
          </a:stretch>
        </p:blipFill>
        <p:spPr>
          <a:xfrm>
            <a:off x="1668376" y="2743104"/>
            <a:ext cx="6439799" cy="685896"/>
          </a:xfrm>
          <a:prstGeom prst="rect">
            <a:avLst/>
          </a:prstGeom>
        </p:spPr>
      </p:pic>
      <p:sp>
        <p:nvSpPr>
          <p:cNvPr id="10" name="TextBox 9">
            <a:extLst>
              <a:ext uri="{FF2B5EF4-FFF2-40B4-BE49-F238E27FC236}">
                <a16:creationId xmlns:a16="http://schemas.microsoft.com/office/drawing/2014/main" id="{9D675EFB-9E4E-C40C-F354-190319F0B570}"/>
              </a:ext>
            </a:extLst>
          </p:cNvPr>
          <p:cNvSpPr txBox="1"/>
          <p:nvPr/>
        </p:nvSpPr>
        <p:spPr>
          <a:xfrm>
            <a:off x="6845643" y="3830595"/>
            <a:ext cx="1779373" cy="1200329"/>
          </a:xfrm>
          <a:prstGeom prst="rect">
            <a:avLst/>
          </a:prstGeom>
          <a:noFill/>
        </p:spPr>
        <p:txBody>
          <a:bodyPr wrap="square" rtlCol="0">
            <a:spAutoFit/>
          </a:bodyPr>
          <a:lstStyle/>
          <a:p>
            <a:r>
              <a:rPr lang="en-US" dirty="0"/>
              <a:t>Degradation is affected by the cycles that are used</a:t>
            </a:r>
          </a:p>
        </p:txBody>
      </p:sp>
      <p:sp>
        <p:nvSpPr>
          <p:cNvPr id="12" name="TextBox 11">
            <a:extLst>
              <a:ext uri="{FF2B5EF4-FFF2-40B4-BE49-F238E27FC236}">
                <a16:creationId xmlns:a16="http://schemas.microsoft.com/office/drawing/2014/main" id="{37EBCE24-059A-5CE4-7BAB-8209518E976C}"/>
              </a:ext>
            </a:extLst>
          </p:cNvPr>
          <p:cNvSpPr txBox="1"/>
          <p:nvPr/>
        </p:nvSpPr>
        <p:spPr>
          <a:xfrm>
            <a:off x="98854" y="2743104"/>
            <a:ext cx="1370578" cy="1754326"/>
          </a:xfrm>
          <a:prstGeom prst="rect">
            <a:avLst/>
          </a:prstGeom>
          <a:noFill/>
        </p:spPr>
        <p:txBody>
          <a:bodyPr wrap="square" rtlCol="0">
            <a:spAutoFit/>
          </a:bodyPr>
          <a:lstStyle/>
          <a:p>
            <a:r>
              <a:rPr lang="en-US" dirty="0"/>
              <a:t>Understand the difference between actual and target</a:t>
            </a:r>
          </a:p>
        </p:txBody>
      </p:sp>
    </p:spTree>
    <p:extLst>
      <p:ext uri="{BB962C8B-B14F-4D97-AF65-F5344CB8AC3E}">
        <p14:creationId xmlns:p14="http://schemas.microsoft.com/office/powerpoint/2010/main" val="151920999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4BDF-D0D9-3E36-CA76-2B3595C3C8FE}"/>
              </a:ext>
            </a:extLst>
          </p:cNvPr>
          <p:cNvSpPr>
            <a:spLocks noGrp="1"/>
          </p:cNvSpPr>
          <p:nvPr>
            <p:ph type="title"/>
          </p:nvPr>
        </p:nvSpPr>
        <p:spPr/>
        <p:txBody>
          <a:bodyPr>
            <a:normAutofit fontScale="90000"/>
          </a:bodyPr>
          <a:lstStyle/>
          <a:p>
            <a:r>
              <a:rPr lang="en-US" dirty="0"/>
              <a:t>Power Rating, RT and Storage in PPA Number 2</a:t>
            </a:r>
          </a:p>
        </p:txBody>
      </p:sp>
      <p:sp>
        <p:nvSpPr>
          <p:cNvPr id="3" name="Content Placeholder 2">
            <a:extLst>
              <a:ext uri="{FF2B5EF4-FFF2-40B4-BE49-F238E27FC236}">
                <a16:creationId xmlns:a16="http://schemas.microsoft.com/office/drawing/2014/main" id="{7E84BD28-3B28-57AA-A035-D7426CBC00B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1E000C-140F-604B-A068-DA6EF2AB740D}"/>
              </a:ext>
            </a:extLst>
          </p:cNvPr>
          <p:cNvPicPr>
            <a:picLocks noChangeAspect="1"/>
          </p:cNvPicPr>
          <p:nvPr/>
        </p:nvPicPr>
        <p:blipFill>
          <a:blip r:embed="rId2"/>
          <a:stretch>
            <a:fillRect/>
          </a:stretch>
        </p:blipFill>
        <p:spPr>
          <a:xfrm>
            <a:off x="467113" y="1427425"/>
            <a:ext cx="7401958" cy="847843"/>
          </a:xfrm>
          <a:prstGeom prst="rect">
            <a:avLst/>
          </a:prstGeom>
        </p:spPr>
      </p:pic>
      <p:pic>
        <p:nvPicPr>
          <p:cNvPr id="7" name="Picture 6">
            <a:extLst>
              <a:ext uri="{FF2B5EF4-FFF2-40B4-BE49-F238E27FC236}">
                <a16:creationId xmlns:a16="http://schemas.microsoft.com/office/drawing/2014/main" id="{2937D8F9-5BD3-7A11-6A16-FF9A610C5F67}"/>
              </a:ext>
            </a:extLst>
          </p:cNvPr>
          <p:cNvPicPr>
            <a:picLocks noChangeAspect="1"/>
          </p:cNvPicPr>
          <p:nvPr/>
        </p:nvPicPr>
        <p:blipFill>
          <a:blip r:embed="rId3"/>
          <a:stretch>
            <a:fillRect/>
          </a:stretch>
        </p:blipFill>
        <p:spPr>
          <a:xfrm>
            <a:off x="467113" y="2437296"/>
            <a:ext cx="7344800" cy="2924583"/>
          </a:xfrm>
          <a:prstGeom prst="rect">
            <a:avLst/>
          </a:prstGeom>
        </p:spPr>
      </p:pic>
    </p:spTree>
    <p:extLst>
      <p:ext uri="{BB962C8B-B14F-4D97-AF65-F5344CB8AC3E}">
        <p14:creationId xmlns:p14="http://schemas.microsoft.com/office/powerpoint/2010/main" val="237660950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D5E1-F779-BB53-5DAA-AFEA58B425B4}"/>
              </a:ext>
            </a:extLst>
          </p:cNvPr>
          <p:cNvSpPr>
            <a:spLocks noGrp="1"/>
          </p:cNvSpPr>
          <p:nvPr>
            <p:ph type="title"/>
          </p:nvPr>
        </p:nvSpPr>
        <p:spPr/>
        <p:txBody>
          <a:bodyPr>
            <a:normAutofit fontScale="90000"/>
          </a:bodyPr>
          <a:lstStyle/>
          <a:p>
            <a:r>
              <a:rPr lang="en-US" dirty="0"/>
              <a:t>Quantity of Capacity as the Basis for Capacity Payment – PPA Number 3</a:t>
            </a:r>
          </a:p>
        </p:txBody>
      </p:sp>
      <p:sp>
        <p:nvSpPr>
          <p:cNvPr id="3" name="Content Placeholder 2">
            <a:extLst>
              <a:ext uri="{FF2B5EF4-FFF2-40B4-BE49-F238E27FC236}">
                <a16:creationId xmlns:a16="http://schemas.microsoft.com/office/drawing/2014/main" id="{E952E7AB-90A1-A54E-46CF-06DC9EE2EE4E}"/>
              </a:ext>
            </a:extLst>
          </p:cNvPr>
          <p:cNvSpPr>
            <a:spLocks noGrp="1"/>
          </p:cNvSpPr>
          <p:nvPr>
            <p:ph idx="1"/>
          </p:nvPr>
        </p:nvSpPr>
        <p:spPr/>
        <p:txBody>
          <a:bodyPr/>
          <a:lstStyle/>
          <a:p>
            <a:r>
              <a:rPr lang="en-US" dirty="0"/>
              <a:t>India example</a:t>
            </a:r>
          </a:p>
          <a:p>
            <a:endParaRPr lang="en-US" dirty="0"/>
          </a:p>
        </p:txBody>
      </p:sp>
      <p:pic>
        <p:nvPicPr>
          <p:cNvPr id="5" name="Picture 4">
            <a:extLst>
              <a:ext uri="{FF2B5EF4-FFF2-40B4-BE49-F238E27FC236}">
                <a16:creationId xmlns:a16="http://schemas.microsoft.com/office/drawing/2014/main" id="{DC5BB27C-55D9-03F1-273A-8E8F65C1AD52}"/>
              </a:ext>
            </a:extLst>
          </p:cNvPr>
          <p:cNvPicPr>
            <a:picLocks noChangeAspect="1"/>
          </p:cNvPicPr>
          <p:nvPr/>
        </p:nvPicPr>
        <p:blipFill>
          <a:blip r:embed="rId2"/>
          <a:stretch>
            <a:fillRect/>
          </a:stretch>
        </p:blipFill>
        <p:spPr>
          <a:xfrm>
            <a:off x="2079319" y="1965769"/>
            <a:ext cx="6744641" cy="4105848"/>
          </a:xfrm>
          <a:prstGeom prst="rect">
            <a:avLst/>
          </a:prstGeom>
        </p:spPr>
      </p:pic>
      <p:sp>
        <p:nvSpPr>
          <p:cNvPr id="6" name="TextBox 5">
            <a:extLst>
              <a:ext uri="{FF2B5EF4-FFF2-40B4-BE49-F238E27FC236}">
                <a16:creationId xmlns:a16="http://schemas.microsoft.com/office/drawing/2014/main" id="{8D1FC920-68D8-D735-4D30-B8A637E9AE85}"/>
              </a:ext>
            </a:extLst>
          </p:cNvPr>
          <p:cNvSpPr txBox="1"/>
          <p:nvPr/>
        </p:nvSpPr>
        <p:spPr>
          <a:xfrm>
            <a:off x="126124" y="2128345"/>
            <a:ext cx="1953195" cy="2031325"/>
          </a:xfrm>
          <a:prstGeom prst="rect">
            <a:avLst/>
          </a:prstGeom>
          <a:noFill/>
        </p:spPr>
        <p:txBody>
          <a:bodyPr wrap="square" rtlCol="0">
            <a:spAutoFit/>
          </a:bodyPr>
          <a:lstStyle/>
          <a:p>
            <a:r>
              <a:rPr lang="en-US" dirty="0"/>
              <a:t>Compute the round-trip efficiency</a:t>
            </a:r>
          </a:p>
          <a:p>
            <a:endParaRPr lang="en-US" dirty="0"/>
          </a:p>
          <a:p>
            <a:r>
              <a:rPr lang="en-US" dirty="0"/>
              <a:t>Note the guaranteed round-trip efficiency</a:t>
            </a:r>
          </a:p>
        </p:txBody>
      </p:sp>
    </p:spTree>
    <p:extLst>
      <p:ext uri="{BB962C8B-B14F-4D97-AF65-F5344CB8AC3E}">
        <p14:creationId xmlns:p14="http://schemas.microsoft.com/office/powerpoint/2010/main" val="265024984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E738-53AC-23D8-B226-0DD60A125BA5}"/>
              </a:ext>
            </a:extLst>
          </p:cNvPr>
          <p:cNvSpPr>
            <a:spLocks noGrp="1"/>
          </p:cNvSpPr>
          <p:nvPr>
            <p:ph type="title"/>
          </p:nvPr>
        </p:nvSpPr>
        <p:spPr/>
        <p:txBody>
          <a:bodyPr>
            <a:normAutofit fontScale="90000"/>
          </a:bodyPr>
          <a:lstStyle/>
          <a:p>
            <a:r>
              <a:rPr lang="en-US" dirty="0"/>
              <a:t>Guaranteed Power, RT and Storage Capacity with Liquidated Damages</a:t>
            </a:r>
          </a:p>
        </p:txBody>
      </p:sp>
      <p:pic>
        <p:nvPicPr>
          <p:cNvPr id="5" name="Content Placeholder 4">
            <a:extLst>
              <a:ext uri="{FF2B5EF4-FFF2-40B4-BE49-F238E27FC236}">
                <a16:creationId xmlns:a16="http://schemas.microsoft.com/office/drawing/2014/main" id="{2403F59E-319D-51B9-A2DE-871537016E07}"/>
              </a:ext>
            </a:extLst>
          </p:cNvPr>
          <p:cNvPicPr>
            <a:picLocks noGrp="1" noChangeAspect="1"/>
          </p:cNvPicPr>
          <p:nvPr>
            <p:ph idx="1"/>
          </p:nvPr>
        </p:nvPicPr>
        <p:blipFill>
          <a:blip r:embed="rId2"/>
          <a:stretch>
            <a:fillRect/>
          </a:stretch>
        </p:blipFill>
        <p:spPr>
          <a:xfrm>
            <a:off x="666205" y="1268836"/>
            <a:ext cx="7811590" cy="2191056"/>
          </a:xfrm>
        </p:spPr>
      </p:pic>
      <p:pic>
        <p:nvPicPr>
          <p:cNvPr id="7" name="Picture 6">
            <a:extLst>
              <a:ext uri="{FF2B5EF4-FFF2-40B4-BE49-F238E27FC236}">
                <a16:creationId xmlns:a16="http://schemas.microsoft.com/office/drawing/2014/main" id="{E452AC05-B334-9974-D22D-678544B9D4BC}"/>
              </a:ext>
            </a:extLst>
          </p:cNvPr>
          <p:cNvPicPr>
            <a:picLocks noChangeAspect="1"/>
          </p:cNvPicPr>
          <p:nvPr/>
        </p:nvPicPr>
        <p:blipFill>
          <a:blip r:embed="rId3"/>
          <a:stretch>
            <a:fillRect/>
          </a:stretch>
        </p:blipFill>
        <p:spPr>
          <a:xfrm>
            <a:off x="1356773" y="4063201"/>
            <a:ext cx="7068536" cy="1448002"/>
          </a:xfrm>
          <a:prstGeom prst="rect">
            <a:avLst/>
          </a:prstGeom>
        </p:spPr>
      </p:pic>
    </p:spTree>
    <p:extLst>
      <p:ext uri="{BB962C8B-B14F-4D97-AF65-F5344CB8AC3E}">
        <p14:creationId xmlns:p14="http://schemas.microsoft.com/office/powerpoint/2010/main" val="196760244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EC33-9791-0BA4-054B-1941C307EEE2}"/>
              </a:ext>
            </a:extLst>
          </p:cNvPr>
          <p:cNvSpPr>
            <a:spLocks noGrp="1"/>
          </p:cNvSpPr>
          <p:nvPr>
            <p:ph type="title"/>
          </p:nvPr>
        </p:nvSpPr>
        <p:spPr/>
        <p:txBody>
          <a:bodyPr>
            <a:normAutofit fontScale="90000"/>
          </a:bodyPr>
          <a:lstStyle/>
          <a:p>
            <a:r>
              <a:rPr lang="en-US" dirty="0"/>
              <a:t>Performance Tests and Penalties in Entergy PPA – Not Penalty for both kW and kWh</a:t>
            </a:r>
          </a:p>
        </p:txBody>
      </p:sp>
      <p:sp>
        <p:nvSpPr>
          <p:cNvPr id="3" name="Content Placeholder 2">
            <a:extLst>
              <a:ext uri="{FF2B5EF4-FFF2-40B4-BE49-F238E27FC236}">
                <a16:creationId xmlns:a16="http://schemas.microsoft.com/office/drawing/2014/main" id="{2E6A5CAC-A68C-392A-C689-C4F5799FC81D}"/>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76886999-91CE-713D-06F8-0A8351886E54}"/>
              </a:ext>
            </a:extLst>
          </p:cNvPr>
          <p:cNvPicPr>
            <a:picLocks noChangeAspect="1"/>
          </p:cNvPicPr>
          <p:nvPr/>
        </p:nvPicPr>
        <p:blipFill>
          <a:blip r:embed="rId2"/>
          <a:stretch>
            <a:fillRect/>
          </a:stretch>
        </p:blipFill>
        <p:spPr>
          <a:xfrm>
            <a:off x="765498" y="1377854"/>
            <a:ext cx="7597764" cy="3325255"/>
          </a:xfrm>
          <a:prstGeom prst="rect">
            <a:avLst/>
          </a:prstGeom>
        </p:spPr>
      </p:pic>
      <p:sp>
        <p:nvSpPr>
          <p:cNvPr id="8" name="TextBox 7">
            <a:extLst>
              <a:ext uri="{FF2B5EF4-FFF2-40B4-BE49-F238E27FC236}">
                <a16:creationId xmlns:a16="http://schemas.microsoft.com/office/drawing/2014/main" id="{0CBE46A1-4AF0-BBAB-1FB5-415595B5000D}"/>
              </a:ext>
            </a:extLst>
          </p:cNvPr>
          <p:cNvSpPr txBox="1"/>
          <p:nvPr/>
        </p:nvSpPr>
        <p:spPr>
          <a:xfrm>
            <a:off x="304800" y="5018031"/>
            <a:ext cx="6785095" cy="369332"/>
          </a:xfrm>
          <a:prstGeom prst="rect">
            <a:avLst/>
          </a:prstGeom>
          <a:solidFill>
            <a:srgbClr val="FFFF00"/>
          </a:solidFill>
        </p:spPr>
        <p:txBody>
          <a:bodyPr wrap="square" rtlCol="0">
            <a:spAutoFit/>
          </a:bodyPr>
          <a:lstStyle/>
          <a:p>
            <a:r>
              <a:rPr lang="en-US" dirty="0"/>
              <a:t>Note that there is a penalty for both capacity kW and storage kWh</a:t>
            </a:r>
          </a:p>
        </p:txBody>
      </p:sp>
    </p:spTree>
    <p:extLst>
      <p:ext uri="{BB962C8B-B14F-4D97-AF65-F5344CB8AC3E}">
        <p14:creationId xmlns:p14="http://schemas.microsoft.com/office/powerpoint/2010/main" val="387968047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B14-2163-FE1E-AC57-91B22B5A9947}"/>
              </a:ext>
            </a:extLst>
          </p:cNvPr>
          <p:cNvSpPr>
            <a:spLocks noGrp="1"/>
          </p:cNvSpPr>
          <p:nvPr>
            <p:ph type="title"/>
          </p:nvPr>
        </p:nvSpPr>
        <p:spPr/>
        <p:txBody>
          <a:bodyPr/>
          <a:lstStyle/>
          <a:p>
            <a:r>
              <a:rPr lang="en-US" dirty="0"/>
              <a:t>Performance Test in Entergy Contract</a:t>
            </a:r>
          </a:p>
        </p:txBody>
      </p:sp>
      <p:sp>
        <p:nvSpPr>
          <p:cNvPr id="3" name="Content Placeholder 2">
            <a:extLst>
              <a:ext uri="{FF2B5EF4-FFF2-40B4-BE49-F238E27FC236}">
                <a16:creationId xmlns:a16="http://schemas.microsoft.com/office/drawing/2014/main" id="{A7628512-9489-1D22-E9C0-5082EABCAED6}"/>
              </a:ext>
            </a:extLst>
          </p:cNvPr>
          <p:cNvSpPr>
            <a:spLocks noGrp="1"/>
          </p:cNvSpPr>
          <p:nvPr>
            <p:ph idx="1"/>
          </p:nvPr>
        </p:nvSpPr>
        <p:spPr>
          <a:xfrm>
            <a:off x="304800" y="1209675"/>
            <a:ext cx="2401330" cy="1743950"/>
          </a:xfrm>
        </p:spPr>
        <p:txBody>
          <a:bodyPr/>
          <a:lstStyle/>
          <a:p>
            <a:r>
              <a:rPr lang="en-US" dirty="0"/>
              <a:t>Seller pays for the performance test</a:t>
            </a:r>
          </a:p>
          <a:p>
            <a:endParaRPr lang="en-US" dirty="0"/>
          </a:p>
        </p:txBody>
      </p:sp>
      <p:pic>
        <p:nvPicPr>
          <p:cNvPr id="5" name="Picture 4">
            <a:extLst>
              <a:ext uri="{FF2B5EF4-FFF2-40B4-BE49-F238E27FC236}">
                <a16:creationId xmlns:a16="http://schemas.microsoft.com/office/drawing/2014/main" id="{F24E6703-1B2C-B29B-0A44-E6D9FA0139C3}"/>
              </a:ext>
            </a:extLst>
          </p:cNvPr>
          <p:cNvPicPr>
            <a:picLocks noChangeAspect="1"/>
          </p:cNvPicPr>
          <p:nvPr/>
        </p:nvPicPr>
        <p:blipFill>
          <a:blip r:embed="rId2"/>
          <a:stretch>
            <a:fillRect/>
          </a:stretch>
        </p:blipFill>
        <p:spPr>
          <a:xfrm>
            <a:off x="3252823" y="1209675"/>
            <a:ext cx="5753606" cy="1743950"/>
          </a:xfrm>
          <a:prstGeom prst="rect">
            <a:avLst/>
          </a:prstGeom>
        </p:spPr>
      </p:pic>
      <p:pic>
        <p:nvPicPr>
          <p:cNvPr id="7" name="Picture 6">
            <a:extLst>
              <a:ext uri="{FF2B5EF4-FFF2-40B4-BE49-F238E27FC236}">
                <a16:creationId xmlns:a16="http://schemas.microsoft.com/office/drawing/2014/main" id="{E3EBEEA7-3049-C446-8017-5CC174E6D93B}"/>
              </a:ext>
            </a:extLst>
          </p:cNvPr>
          <p:cNvPicPr>
            <a:picLocks noChangeAspect="1"/>
          </p:cNvPicPr>
          <p:nvPr/>
        </p:nvPicPr>
        <p:blipFill>
          <a:blip r:embed="rId3"/>
          <a:stretch>
            <a:fillRect/>
          </a:stretch>
        </p:blipFill>
        <p:spPr>
          <a:xfrm>
            <a:off x="97617" y="3593883"/>
            <a:ext cx="4202534" cy="1942791"/>
          </a:xfrm>
          <a:prstGeom prst="rect">
            <a:avLst/>
          </a:prstGeom>
        </p:spPr>
      </p:pic>
      <p:pic>
        <p:nvPicPr>
          <p:cNvPr id="9" name="Picture 8">
            <a:extLst>
              <a:ext uri="{FF2B5EF4-FFF2-40B4-BE49-F238E27FC236}">
                <a16:creationId xmlns:a16="http://schemas.microsoft.com/office/drawing/2014/main" id="{90E3093B-2739-AF6A-D460-4FA9DABDED1F}"/>
              </a:ext>
            </a:extLst>
          </p:cNvPr>
          <p:cNvPicPr>
            <a:picLocks noChangeAspect="1"/>
          </p:cNvPicPr>
          <p:nvPr/>
        </p:nvPicPr>
        <p:blipFill>
          <a:blip r:embed="rId4"/>
          <a:stretch>
            <a:fillRect/>
          </a:stretch>
        </p:blipFill>
        <p:spPr>
          <a:xfrm>
            <a:off x="4456777" y="3608534"/>
            <a:ext cx="4589606" cy="1928140"/>
          </a:xfrm>
          <a:prstGeom prst="rect">
            <a:avLst/>
          </a:prstGeom>
        </p:spPr>
      </p:pic>
    </p:spTree>
    <p:extLst>
      <p:ext uri="{BB962C8B-B14F-4D97-AF65-F5344CB8AC3E}">
        <p14:creationId xmlns:p14="http://schemas.microsoft.com/office/powerpoint/2010/main" val="51246830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A9E3-58A2-5208-3353-D31F14F1D149}"/>
              </a:ext>
            </a:extLst>
          </p:cNvPr>
          <p:cNvSpPr>
            <a:spLocks noGrp="1"/>
          </p:cNvSpPr>
          <p:nvPr>
            <p:ph type="title"/>
          </p:nvPr>
        </p:nvSpPr>
        <p:spPr/>
        <p:txBody>
          <a:bodyPr/>
          <a:lstStyle/>
          <a:p>
            <a:r>
              <a:rPr lang="en-US" dirty="0"/>
              <a:t>Capacity Documentation and Monitoring</a:t>
            </a:r>
          </a:p>
        </p:txBody>
      </p:sp>
      <p:sp>
        <p:nvSpPr>
          <p:cNvPr id="3" name="Content Placeholder 2">
            <a:extLst>
              <a:ext uri="{FF2B5EF4-FFF2-40B4-BE49-F238E27FC236}">
                <a16:creationId xmlns:a16="http://schemas.microsoft.com/office/drawing/2014/main" id="{5A36A3E3-EC95-E9EB-16B9-C11CB58CF357}"/>
              </a:ext>
            </a:extLst>
          </p:cNvPr>
          <p:cNvSpPr>
            <a:spLocks noGrp="1"/>
          </p:cNvSpPr>
          <p:nvPr>
            <p:ph idx="1"/>
          </p:nvPr>
        </p:nvSpPr>
        <p:spPr/>
        <p:txBody>
          <a:bodyPr/>
          <a:lstStyle/>
          <a:p>
            <a:r>
              <a:rPr lang="en-US" dirty="0"/>
              <a:t>Documenting base of capacity</a:t>
            </a:r>
          </a:p>
          <a:p>
            <a:endParaRPr lang="en-US" dirty="0"/>
          </a:p>
        </p:txBody>
      </p:sp>
      <p:pic>
        <p:nvPicPr>
          <p:cNvPr id="5" name="Picture 4">
            <a:extLst>
              <a:ext uri="{FF2B5EF4-FFF2-40B4-BE49-F238E27FC236}">
                <a16:creationId xmlns:a16="http://schemas.microsoft.com/office/drawing/2014/main" id="{A72718A3-6530-1C74-D9BE-58BB4936A9C3}"/>
              </a:ext>
            </a:extLst>
          </p:cNvPr>
          <p:cNvPicPr>
            <a:picLocks noChangeAspect="1"/>
          </p:cNvPicPr>
          <p:nvPr/>
        </p:nvPicPr>
        <p:blipFill>
          <a:blip r:embed="rId2"/>
          <a:stretch>
            <a:fillRect/>
          </a:stretch>
        </p:blipFill>
        <p:spPr>
          <a:xfrm>
            <a:off x="1256837" y="1695208"/>
            <a:ext cx="6630325" cy="3467584"/>
          </a:xfrm>
          <a:prstGeom prst="rect">
            <a:avLst/>
          </a:prstGeom>
        </p:spPr>
      </p:pic>
    </p:spTree>
    <p:extLst>
      <p:ext uri="{BB962C8B-B14F-4D97-AF65-F5344CB8AC3E}">
        <p14:creationId xmlns:p14="http://schemas.microsoft.com/office/powerpoint/2010/main" val="146369069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4AEF-C76E-BB79-5A64-1DB40F4050F6}"/>
              </a:ext>
            </a:extLst>
          </p:cNvPr>
          <p:cNvSpPr>
            <a:spLocks noGrp="1"/>
          </p:cNvSpPr>
          <p:nvPr>
            <p:ph type="ctrTitle"/>
          </p:nvPr>
        </p:nvSpPr>
        <p:spPr/>
        <p:txBody>
          <a:bodyPr/>
          <a:lstStyle/>
          <a:p>
            <a:r>
              <a:rPr lang="en-US" dirty="0"/>
              <a:t>Pricing in Battery PPA</a:t>
            </a:r>
          </a:p>
        </p:txBody>
      </p:sp>
    </p:spTree>
    <p:extLst>
      <p:ext uri="{BB962C8B-B14F-4D97-AF65-F5344CB8AC3E}">
        <p14:creationId xmlns:p14="http://schemas.microsoft.com/office/powerpoint/2010/main" val="131105812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7FAE-CE96-7D26-12B2-EFD377E68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85F21-28F5-D8EF-7016-441439419D38}"/>
              </a:ext>
            </a:extLst>
          </p:cNvPr>
          <p:cNvSpPr>
            <a:spLocks noGrp="1"/>
          </p:cNvSpPr>
          <p:nvPr>
            <p:ph type="title"/>
          </p:nvPr>
        </p:nvSpPr>
        <p:spPr/>
        <p:txBody>
          <a:bodyPr>
            <a:normAutofit fontScale="90000"/>
          </a:bodyPr>
          <a:lstStyle/>
          <a:p>
            <a:r>
              <a:rPr lang="en-US" dirty="0"/>
              <a:t>Section 5, Part 4 – Pricing of Batteries in PPA Contracts -- Examples</a:t>
            </a:r>
          </a:p>
        </p:txBody>
      </p:sp>
      <p:sp>
        <p:nvSpPr>
          <p:cNvPr id="3" name="Content Placeholder 2">
            <a:extLst>
              <a:ext uri="{FF2B5EF4-FFF2-40B4-BE49-F238E27FC236}">
                <a16:creationId xmlns:a16="http://schemas.microsoft.com/office/drawing/2014/main" id="{E804B351-62D8-10B9-383A-59C7517B2370}"/>
              </a:ext>
            </a:extLst>
          </p:cNvPr>
          <p:cNvSpPr>
            <a:spLocks noGrp="1"/>
          </p:cNvSpPr>
          <p:nvPr>
            <p:ph idx="1"/>
          </p:nvPr>
        </p:nvSpPr>
        <p:spPr/>
        <p:txBody>
          <a:bodyPr/>
          <a:lstStyle/>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Capacity Payments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Minimum Cycles</a:t>
            </a: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Variable Energy Charges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Example of Language</a:t>
            </a:r>
          </a:p>
          <a:p>
            <a:pPr marL="458788" indent="-285750">
              <a:lnSpc>
                <a:spcPct val="107000"/>
              </a:lnSpc>
              <a:spcAft>
                <a:spcPts val="800"/>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Research on alternative practices in different countries (dispatch of batteries in PPA agreements, battery requirements in renewable PPAs; structure of tolling contracts; financing of batteries by electricity distribution companies).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availability on Battery Storage PPA Agreements</a:t>
            </a:r>
          </a:p>
          <a:p>
            <a:pPr marL="173038" marR="0" indent="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Study on PPA Agreements – Entergy Case </a:t>
            </a:r>
          </a:p>
          <a:p>
            <a:pPr marL="173038" indent="0"/>
            <a:endParaRPr lang="en-US" dirty="0"/>
          </a:p>
        </p:txBody>
      </p:sp>
    </p:spTree>
    <p:extLst>
      <p:ext uri="{BB962C8B-B14F-4D97-AF65-F5344CB8AC3E}">
        <p14:creationId xmlns:p14="http://schemas.microsoft.com/office/powerpoint/2010/main" val="3089104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872D-9DA1-FD96-CD8B-6142DB1F686C}"/>
              </a:ext>
            </a:extLst>
          </p:cNvPr>
          <p:cNvSpPr>
            <a:spLocks noGrp="1"/>
          </p:cNvSpPr>
          <p:nvPr>
            <p:ph type="title"/>
          </p:nvPr>
        </p:nvSpPr>
        <p:spPr>
          <a:xfrm>
            <a:off x="200024" y="186270"/>
            <a:ext cx="7908805" cy="883405"/>
          </a:xfrm>
        </p:spPr>
        <p:txBody>
          <a:bodyPr>
            <a:normAutofit/>
          </a:bodyPr>
          <a:lstStyle/>
          <a:p>
            <a:r>
              <a:rPr lang="en-US" dirty="0"/>
              <a:t>Non-Mean Reverting Series - Blackberry and Apple</a:t>
            </a:r>
          </a:p>
        </p:txBody>
      </p:sp>
      <p:sp>
        <p:nvSpPr>
          <p:cNvPr id="3" name="Content Placeholder 2">
            <a:extLst>
              <a:ext uri="{FF2B5EF4-FFF2-40B4-BE49-F238E27FC236}">
                <a16:creationId xmlns:a16="http://schemas.microsoft.com/office/drawing/2014/main" id="{150A92B6-C365-76C4-393C-51228736342F}"/>
              </a:ext>
            </a:extLst>
          </p:cNvPr>
          <p:cNvSpPr>
            <a:spLocks noGrp="1"/>
          </p:cNvSpPr>
          <p:nvPr>
            <p:ph idx="1"/>
          </p:nvPr>
        </p:nvSpPr>
        <p:spPr>
          <a:xfrm>
            <a:off x="304801" y="1201049"/>
            <a:ext cx="8316686" cy="4395258"/>
          </a:xfrm>
        </p:spPr>
        <p:txBody>
          <a:bodyPr/>
          <a:lstStyle/>
          <a:p>
            <a:r>
              <a:rPr lang="en-US" dirty="0"/>
              <a:t>Blackberry Price and Apple Price</a:t>
            </a:r>
          </a:p>
          <a:p>
            <a:r>
              <a:rPr lang="en-US" dirty="0"/>
              <a:t>Volatility driven by fashion, changes in technology, one-time non-recurring events.</a:t>
            </a:r>
          </a:p>
          <a:p>
            <a:r>
              <a:rPr lang="en-US" dirty="0"/>
              <a:t>Volatility of one year,  three-year, five-year does not diminish</a:t>
            </a:r>
          </a:p>
          <a:p>
            <a:endParaRPr lang="en-US" dirty="0"/>
          </a:p>
        </p:txBody>
      </p:sp>
      <p:pic>
        <p:nvPicPr>
          <p:cNvPr id="5" name="Picture 4">
            <a:extLst>
              <a:ext uri="{FF2B5EF4-FFF2-40B4-BE49-F238E27FC236}">
                <a16:creationId xmlns:a16="http://schemas.microsoft.com/office/drawing/2014/main" id="{68A26026-EB9F-8E7A-C542-975EDA039189}"/>
              </a:ext>
            </a:extLst>
          </p:cNvPr>
          <p:cNvPicPr>
            <a:picLocks noChangeAspect="1"/>
          </p:cNvPicPr>
          <p:nvPr/>
        </p:nvPicPr>
        <p:blipFill>
          <a:blip r:embed="rId2"/>
          <a:stretch>
            <a:fillRect/>
          </a:stretch>
        </p:blipFill>
        <p:spPr>
          <a:xfrm>
            <a:off x="279554" y="2817722"/>
            <a:ext cx="8559645" cy="2839229"/>
          </a:xfrm>
          <a:prstGeom prst="rect">
            <a:avLst/>
          </a:prstGeom>
        </p:spPr>
      </p:pic>
    </p:spTree>
    <p:extLst>
      <p:ext uri="{BB962C8B-B14F-4D97-AF65-F5344CB8AC3E}">
        <p14:creationId xmlns:p14="http://schemas.microsoft.com/office/powerpoint/2010/main" val="2644732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9BD0-28A3-1991-4B72-76998BEF270F}"/>
              </a:ext>
            </a:extLst>
          </p:cNvPr>
          <p:cNvSpPr>
            <a:spLocks noGrp="1"/>
          </p:cNvSpPr>
          <p:nvPr>
            <p:ph type="title"/>
          </p:nvPr>
        </p:nvSpPr>
        <p:spPr/>
        <p:txBody>
          <a:bodyPr/>
          <a:lstStyle/>
          <a:p>
            <a:r>
              <a:rPr lang="en-US" dirty="0"/>
              <a:t>Pricing of Energy and Capacity – PPA 1</a:t>
            </a:r>
          </a:p>
        </p:txBody>
      </p:sp>
      <p:sp>
        <p:nvSpPr>
          <p:cNvPr id="3" name="Content Placeholder 2">
            <a:extLst>
              <a:ext uri="{FF2B5EF4-FFF2-40B4-BE49-F238E27FC236}">
                <a16:creationId xmlns:a16="http://schemas.microsoft.com/office/drawing/2014/main" id="{33FEE3DF-657F-5322-D0F8-FFC37B94F2B3}"/>
              </a:ext>
            </a:extLst>
          </p:cNvPr>
          <p:cNvSpPr>
            <a:spLocks noGrp="1"/>
          </p:cNvSpPr>
          <p:nvPr>
            <p:ph idx="1"/>
          </p:nvPr>
        </p:nvSpPr>
        <p:spPr/>
        <p:txBody>
          <a:bodyPr/>
          <a:lstStyle/>
          <a:p>
            <a:r>
              <a:rPr lang="en-US" dirty="0"/>
              <a:t>Energy Charge from metered energy for solar and available storage capacity.</a:t>
            </a:r>
          </a:p>
          <a:p>
            <a:endParaRPr lang="en-US" dirty="0"/>
          </a:p>
          <a:p>
            <a:endParaRPr lang="en-US" dirty="0"/>
          </a:p>
        </p:txBody>
      </p:sp>
      <p:pic>
        <p:nvPicPr>
          <p:cNvPr id="5" name="Picture 4">
            <a:extLst>
              <a:ext uri="{FF2B5EF4-FFF2-40B4-BE49-F238E27FC236}">
                <a16:creationId xmlns:a16="http://schemas.microsoft.com/office/drawing/2014/main" id="{F18FF8B7-DAC2-53A0-C984-C5DC8BCC0AE9}"/>
              </a:ext>
            </a:extLst>
          </p:cNvPr>
          <p:cNvPicPr>
            <a:picLocks noChangeAspect="1"/>
          </p:cNvPicPr>
          <p:nvPr/>
        </p:nvPicPr>
        <p:blipFill>
          <a:blip r:embed="rId2"/>
          <a:stretch>
            <a:fillRect/>
          </a:stretch>
        </p:blipFill>
        <p:spPr>
          <a:xfrm>
            <a:off x="320040" y="1711842"/>
            <a:ext cx="6487430" cy="3038899"/>
          </a:xfrm>
          <a:prstGeom prst="rect">
            <a:avLst/>
          </a:prstGeom>
        </p:spPr>
      </p:pic>
      <p:pic>
        <p:nvPicPr>
          <p:cNvPr id="7" name="Picture 6">
            <a:extLst>
              <a:ext uri="{FF2B5EF4-FFF2-40B4-BE49-F238E27FC236}">
                <a16:creationId xmlns:a16="http://schemas.microsoft.com/office/drawing/2014/main" id="{818766CD-4EF6-E56A-6B25-35B3C6863459}"/>
              </a:ext>
            </a:extLst>
          </p:cNvPr>
          <p:cNvPicPr>
            <a:picLocks noChangeAspect="1"/>
          </p:cNvPicPr>
          <p:nvPr/>
        </p:nvPicPr>
        <p:blipFill>
          <a:blip r:embed="rId3"/>
          <a:stretch>
            <a:fillRect/>
          </a:stretch>
        </p:blipFill>
        <p:spPr>
          <a:xfrm>
            <a:off x="2536965" y="5252908"/>
            <a:ext cx="5973009" cy="571580"/>
          </a:xfrm>
          <a:prstGeom prst="rect">
            <a:avLst/>
          </a:prstGeom>
        </p:spPr>
      </p:pic>
      <p:cxnSp>
        <p:nvCxnSpPr>
          <p:cNvPr id="9" name="Straight Arrow Connector 8">
            <a:extLst>
              <a:ext uri="{FF2B5EF4-FFF2-40B4-BE49-F238E27FC236}">
                <a16:creationId xmlns:a16="http://schemas.microsoft.com/office/drawing/2014/main" id="{382056D6-25B9-AAD4-9E1E-12C7C757E02A}"/>
              </a:ext>
            </a:extLst>
          </p:cNvPr>
          <p:cNvCxnSpPr>
            <a:cxnSpLocks/>
          </p:cNvCxnSpPr>
          <p:nvPr/>
        </p:nvCxnSpPr>
        <p:spPr>
          <a:xfrm>
            <a:off x="6672649" y="3429000"/>
            <a:ext cx="134821" cy="168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987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11B6-C908-74D2-4C01-D81714A3120F}"/>
              </a:ext>
            </a:extLst>
          </p:cNvPr>
          <p:cNvSpPr>
            <a:spLocks noGrp="1"/>
          </p:cNvSpPr>
          <p:nvPr>
            <p:ph type="title"/>
          </p:nvPr>
        </p:nvSpPr>
        <p:spPr/>
        <p:txBody>
          <a:bodyPr/>
          <a:lstStyle/>
          <a:p>
            <a:r>
              <a:rPr lang="en-US" dirty="0"/>
              <a:t>Capacity Payment Formula – PPA 1</a:t>
            </a:r>
          </a:p>
        </p:txBody>
      </p:sp>
      <p:sp>
        <p:nvSpPr>
          <p:cNvPr id="3" name="Content Placeholder 2">
            <a:extLst>
              <a:ext uri="{FF2B5EF4-FFF2-40B4-BE49-F238E27FC236}">
                <a16:creationId xmlns:a16="http://schemas.microsoft.com/office/drawing/2014/main" id="{A44F26C9-F5FB-54F9-2065-E5970189221B}"/>
              </a:ext>
            </a:extLst>
          </p:cNvPr>
          <p:cNvSpPr>
            <a:spLocks noGrp="1"/>
          </p:cNvSpPr>
          <p:nvPr>
            <p:ph idx="1"/>
          </p:nvPr>
        </p:nvSpPr>
        <p:spPr/>
        <p:txBody>
          <a:bodyPr/>
          <a:lstStyle/>
          <a:p>
            <a:r>
              <a:rPr lang="en-US" dirty="0"/>
              <a:t>Use capacity because of 1 hour duration battery</a:t>
            </a:r>
          </a:p>
          <a:p>
            <a:endParaRPr lang="en-US" dirty="0"/>
          </a:p>
        </p:txBody>
      </p:sp>
      <p:pic>
        <p:nvPicPr>
          <p:cNvPr id="5" name="Picture 4">
            <a:extLst>
              <a:ext uri="{FF2B5EF4-FFF2-40B4-BE49-F238E27FC236}">
                <a16:creationId xmlns:a16="http://schemas.microsoft.com/office/drawing/2014/main" id="{71D19A77-6928-D732-9447-193ECF56F10D}"/>
              </a:ext>
            </a:extLst>
          </p:cNvPr>
          <p:cNvPicPr>
            <a:picLocks noChangeAspect="1"/>
          </p:cNvPicPr>
          <p:nvPr/>
        </p:nvPicPr>
        <p:blipFill>
          <a:blip r:embed="rId2"/>
          <a:stretch>
            <a:fillRect/>
          </a:stretch>
        </p:blipFill>
        <p:spPr>
          <a:xfrm>
            <a:off x="823663" y="1965769"/>
            <a:ext cx="7249537" cy="4105848"/>
          </a:xfrm>
          <a:prstGeom prst="rect">
            <a:avLst/>
          </a:prstGeom>
        </p:spPr>
      </p:pic>
    </p:spTree>
    <p:extLst>
      <p:ext uri="{BB962C8B-B14F-4D97-AF65-F5344CB8AC3E}">
        <p14:creationId xmlns:p14="http://schemas.microsoft.com/office/powerpoint/2010/main" val="236481142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078D-D62C-AA26-D9F0-3E77FE463AE5}"/>
              </a:ext>
            </a:extLst>
          </p:cNvPr>
          <p:cNvSpPr>
            <a:spLocks noGrp="1"/>
          </p:cNvSpPr>
          <p:nvPr>
            <p:ph type="title"/>
          </p:nvPr>
        </p:nvSpPr>
        <p:spPr/>
        <p:txBody>
          <a:bodyPr/>
          <a:lstStyle/>
          <a:p>
            <a:r>
              <a:rPr lang="en-US" dirty="0"/>
              <a:t>Pricing in PPA and Back of Envelope </a:t>
            </a:r>
          </a:p>
        </p:txBody>
      </p:sp>
      <p:sp>
        <p:nvSpPr>
          <p:cNvPr id="3" name="Content Placeholder 2">
            <a:extLst>
              <a:ext uri="{FF2B5EF4-FFF2-40B4-BE49-F238E27FC236}">
                <a16:creationId xmlns:a16="http://schemas.microsoft.com/office/drawing/2014/main" id="{CE0A24A7-1595-95CB-9B34-38EEE77FDB76}"/>
              </a:ext>
            </a:extLst>
          </p:cNvPr>
          <p:cNvSpPr>
            <a:spLocks noGrp="1"/>
          </p:cNvSpPr>
          <p:nvPr>
            <p:ph idx="1"/>
          </p:nvPr>
        </p:nvSpPr>
        <p:spPr/>
        <p:txBody>
          <a:bodyPr/>
          <a:lstStyle/>
          <a:p>
            <a:endParaRPr lang="en-US" dirty="0"/>
          </a:p>
          <a:p>
            <a:pPr marL="0" indent="0">
              <a:buNone/>
            </a:pPr>
            <a:r>
              <a:rPr lang="en-US" dirty="0"/>
              <a:t>Should there be a variable charge.</a:t>
            </a:r>
          </a:p>
          <a:p>
            <a:pPr marL="0" indent="0">
              <a:buNone/>
            </a:pPr>
            <a:endParaRPr lang="en-US" dirty="0"/>
          </a:p>
          <a:p>
            <a:pPr marL="0" indent="0">
              <a:buNone/>
            </a:pPr>
            <a:r>
              <a:rPr lang="en-US" dirty="0"/>
              <a:t>Is overhaul that is a function of hours a variable or fixed cost</a:t>
            </a:r>
          </a:p>
          <a:p>
            <a:endParaRPr lang="en-US" dirty="0"/>
          </a:p>
        </p:txBody>
      </p:sp>
      <p:pic>
        <p:nvPicPr>
          <p:cNvPr id="7" name="Picture 6">
            <a:extLst>
              <a:ext uri="{FF2B5EF4-FFF2-40B4-BE49-F238E27FC236}">
                <a16:creationId xmlns:a16="http://schemas.microsoft.com/office/drawing/2014/main" id="{FEB693E7-2688-6E3C-5812-AECEC64D40BD}"/>
              </a:ext>
            </a:extLst>
          </p:cNvPr>
          <p:cNvPicPr>
            <a:picLocks noChangeAspect="1"/>
          </p:cNvPicPr>
          <p:nvPr/>
        </p:nvPicPr>
        <p:blipFill>
          <a:blip r:embed="rId2"/>
          <a:stretch>
            <a:fillRect/>
          </a:stretch>
        </p:blipFill>
        <p:spPr>
          <a:xfrm>
            <a:off x="406036" y="1942782"/>
            <a:ext cx="8316687" cy="1915565"/>
          </a:xfrm>
          <a:prstGeom prst="rect">
            <a:avLst/>
          </a:prstGeom>
        </p:spPr>
      </p:pic>
      <p:pic>
        <p:nvPicPr>
          <p:cNvPr id="10" name="Picture 9">
            <a:extLst>
              <a:ext uri="{FF2B5EF4-FFF2-40B4-BE49-F238E27FC236}">
                <a16:creationId xmlns:a16="http://schemas.microsoft.com/office/drawing/2014/main" id="{86D384BB-59C7-2F79-15CF-9DB425169CC6}"/>
              </a:ext>
            </a:extLst>
          </p:cNvPr>
          <p:cNvPicPr>
            <a:picLocks noChangeAspect="1"/>
          </p:cNvPicPr>
          <p:nvPr/>
        </p:nvPicPr>
        <p:blipFill>
          <a:blip r:embed="rId3"/>
          <a:stretch>
            <a:fillRect/>
          </a:stretch>
        </p:blipFill>
        <p:spPr>
          <a:xfrm>
            <a:off x="4523635" y="3941256"/>
            <a:ext cx="4002095" cy="2052608"/>
          </a:xfrm>
          <a:prstGeom prst="rect">
            <a:avLst/>
          </a:prstGeom>
        </p:spPr>
      </p:pic>
      <p:pic>
        <p:nvPicPr>
          <p:cNvPr id="12" name="Picture 11">
            <a:extLst>
              <a:ext uri="{FF2B5EF4-FFF2-40B4-BE49-F238E27FC236}">
                <a16:creationId xmlns:a16="http://schemas.microsoft.com/office/drawing/2014/main" id="{C3A3043B-BAF3-1F14-8E88-7AB4055013E0}"/>
              </a:ext>
            </a:extLst>
          </p:cNvPr>
          <p:cNvPicPr>
            <a:picLocks noChangeAspect="1"/>
          </p:cNvPicPr>
          <p:nvPr/>
        </p:nvPicPr>
        <p:blipFill>
          <a:blip r:embed="rId4"/>
          <a:stretch>
            <a:fillRect/>
          </a:stretch>
        </p:blipFill>
        <p:spPr>
          <a:xfrm>
            <a:off x="244875" y="4050142"/>
            <a:ext cx="3915970" cy="2052608"/>
          </a:xfrm>
          <a:prstGeom prst="rect">
            <a:avLst/>
          </a:prstGeom>
        </p:spPr>
      </p:pic>
    </p:spTree>
    <p:extLst>
      <p:ext uri="{BB962C8B-B14F-4D97-AF65-F5344CB8AC3E}">
        <p14:creationId xmlns:p14="http://schemas.microsoft.com/office/powerpoint/2010/main" val="4044627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A8A-DEC7-7E02-98AF-AFD1DC7B923A}"/>
              </a:ext>
            </a:extLst>
          </p:cNvPr>
          <p:cNvSpPr>
            <a:spLocks noGrp="1"/>
          </p:cNvSpPr>
          <p:nvPr>
            <p:ph type="title"/>
          </p:nvPr>
        </p:nvSpPr>
        <p:spPr/>
        <p:txBody>
          <a:bodyPr>
            <a:normAutofit fontScale="90000"/>
          </a:bodyPr>
          <a:lstStyle/>
          <a:p>
            <a:r>
              <a:rPr lang="en-US" dirty="0"/>
              <a:t>Pricing in a PPA Contract for Batteries – PPA Number 3</a:t>
            </a:r>
          </a:p>
        </p:txBody>
      </p:sp>
      <p:sp>
        <p:nvSpPr>
          <p:cNvPr id="3" name="Content Placeholder 2">
            <a:extLst>
              <a:ext uri="{FF2B5EF4-FFF2-40B4-BE49-F238E27FC236}">
                <a16:creationId xmlns:a16="http://schemas.microsoft.com/office/drawing/2014/main" id="{CEECBB4B-76A9-B4F5-099E-49CBF7577816}"/>
              </a:ext>
            </a:extLst>
          </p:cNvPr>
          <p:cNvSpPr>
            <a:spLocks noGrp="1"/>
          </p:cNvSpPr>
          <p:nvPr>
            <p:ph idx="1"/>
          </p:nvPr>
        </p:nvSpPr>
        <p:spPr/>
        <p:txBody>
          <a:bodyPr/>
          <a:lstStyle/>
          <a:p>
            <a:r>
              <a:rPr lang="en-US" dirty="0"/>
              <a:t>Capacity based – No discussion of a variable energy charge</a:t>
            </a:r>
          </a:p>
          <a:p>
            <a:endParaRPr lang="en-US" dirty="0"/>
          </a:p>
        </p:txBody>
      </p:sp>
      <p:pic>
        <p:nvPicPr>
          <p:cNvPr id="5" name="Picture 4">
            <a:extLst>
              <a:ext uri="{FF2B5EF4-FFF2-40B4-BE49-F238E27FC236}">
                <a16:creationId xmlns:a16="http://schemas.microsoft.com/office/drawing/2014/main" id="{CEBE3054-A12D-DB21-3384-EC0C554A2E32}"/>
              </a:ext>
            </a:extLst>
          </p:cNvPr>
          <p:cNvPicPr>
            <a:picLocks noChangeAspect="1"/>
          </p:cNvPicPr>
          <p:nvPr/>
        </p:nvPicPr>
        <p:blipFill>
          <a:blip r:embed="rId2"/>
          <a:stretch>
            <a:fillRect/>
          </a:stretch>
        </p:blipFill>
        <p:spPr>
          <a:xfrm>
            <a:off x="269602" y="2006547"/>
            <a:ext cx="8164950" cy="3006888"/>
          </a:xfrm>
          <a:prstGeom prst="rect">
            <a:avLst/>
          </a:prstGeom>
        </p:spPr>
      </p:pic>
      <p:sp>
        <p:nvSpPr>
          <p:cNvPr id="4" name="TextBox 3">
            <a:extLst>
              <a:ext uri="{FF2B5EF4-FFF2-40B4-BE49-F238E27FC236}">
                <a16:creationId xmlns:a16="http://schemas.microsoft.com/office/drawing/2014/main" id="{8CB79858-A0CA-342B-D6C7-E26FC2323F65}"/>
              </a:ext>
            </a:extLst>
          </p:cNvPr>
          <p:cNvSpPr txBox="1"/>
          <p:nvPr/>
        </p:nvSpPr>
        <p:spPr>
          <a:xfrm>
            <a:off x="4794422" y="1717589"/>
            <a:ext cx="3032093" cy="646331"/>
          </a:xfrm>
          <a:prstGeom prst="rect">
            <a:avLst/>
          </a:prstGeom>
          <a:solidFill>
            <a:srgbClr val="FFFF00"/>
          </a:solidFill>
        </p:spPr>
        <p:txBody>
          <a:bodyPr wrap="square" rtlCol="0">
            <a:spAutoFit/>
          </a:bodyPr>
          <a:lstStyle/>
          <a:p>
            <a:r>
              <a:rPr lang="en-US" dirty="0"/>
              <a:t>This is MW of capacity and not MWH</a:t>
            </a:r>
          </a:p>
        </p:txBody>
      </p:sp>
    </p:spTree>
    <p:extLst>
      <p:ext uri="{BB962C8B-B14F-4D97-AF65-F5344CB8AC3E}">
        <p14:creationId xmlns:p14="http://schemas.microsoft.com/office/powerpoint/2010/main" val="418182865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7E41-E46C-4AD1-3F1B-91320CE34222}"/>
              </a:ext>
            </a:extLst>
          </p:cNvPr>
          <p:cNvSpPr>
            <a:spLocks noGrp="1"/>
          </p:cNvSpPr>
          <p:nvPr>
            <p:ph type="title"/>
          </p:nvPr>
        </p:nvSpPr>
        <p:spPr/>
        <p:txBody>
          <a:bodyPr/>
          <a:lstStyle/>
          <a:p>
            <a:r>
              <a:rPr lang="en-US" dirty="0"/>
              <a:t>Pricing in PPA Contract with Batteries</a:t>
            </a:r>
          </a:p>
        </p:txBody>
      </p:sp>
      <p:sp>
        <p:nvSpPr>
          <p:cNvPr id="3" name="Content Placeholder 2">
            <a:extLst>
              <a:ext uri="{FF2B5EF4-FFF2-40B4-BE49-F238E27FC236}">
                <a16:creationId xmlns:a16="http://schemas.microsoft.com/office/drawing/2014/main" id="{2D0FD2C2-0777-4404-D650-64B56542EA2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D8571B-CFF4-F672-3280-215967AB0317}"/>
              </a:ext>
            </a:extLst>
          </p:cNvPr>
          <p:cNvPicPr>
            <a:picLocks noChangeAspect="1"/>
          </p:cNvPicPr>
          <p:nvPr/>
        </p:nvPicPr>
        <p:blipFill>
          <a:blip r:embed="rId2"/>
          <a:stretch>
            <a:fillRect/>
          </a:stretch>
        </p:blipFill>
        <p:spPr>
          <a:xfrm>
            <a:off x="2112580" y="1285906"/>
            <a:ext cx="5202619" cy="4709480"/>
          </a:xfrm>
          <a:prstGeom prst="rect">
            <a:avLst/>
          </a:prstGeom>
        </p:spPr>
      </p:pic>
    </p:spTree>
    <p:extLst>
      <p:ext uri="{BB962C8B-B14F-4D97-AF65-F5344CB8AC3E}">
        <p14:creationId xmlns:p14="http://schemas.microsoft.com/office/powerpoint/2010/main" val="419976472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7F03-3C84-A237-947F-4DD15FA7427D}"/>
              </a:ext>
            </a:extLst>
          </p:cNvPr>
          <p:cNvSpPr>
            <a:spLocks noGrp="1"/>
          </p:cNvSpPr>
          <p:nvPr>
            <p:ph type="title"/>
          </p:nvPr>
        </p:nvSpPr>
        <p:spPr/>
        <p:txBody>
          <a:bodyPr>
            <a:normAutofit fontScale="90000"/>
          </a:bodyPr>
          <a:lstStyle/>
          <a:p>
            <a:r>
              <a:rPr lang="en-US" dirty="0"/>
              <a:t>Documentation of Charging and Discharging</a:t>
            </a:r>
          </a:p>
        </p:txBody>
      </p:sp>
      <p:sp>
        <p:nvSpPr>
          <p:cNvPr id="3" name="Content Placeholder 2">
            <a:extLst>
              <a:ext uri="{FF2B5EF4-FFF2-40B4-BE49-F238E27FC236}">
                <a16:creationId xmlns:a16="http://schemas.microsoft.com/office/drawing/2014/main" id="{A57B4DD2-68BD-77CD-7100-53389E0EBF42}"/>
              </a:ext>
            </a:extLst>
          </p:cNvPr>
          <p:cNvSpPr>
            <a:spLocks noGrp="1"/>
          </p:cNvSpPr>
          <p:nvPr>
            <p:ph idx="1"/>
          </p:nvPr>
        </p:nvSpPr>
        <p:spPr/>
        <p:txBody>
          <a:bodyPr/>
          <a:lstStyle/>
          <a:p>
            <a:r>
              <a:rPr lang="en-US" dirty="0"/>
              <a:t>From RFP</a:t>
            </a:r>
          </a:p>
          <a:p>
            <a:endParaRPr lang="en-US" dirty="0"/>
          </a:p>
        </p:txBody>
      </p:sp>
      <p:pic>
        <p:nvPicPr>
          <p:cNvPr id="5" name="Picture 4">
            <a:extLst>
              <a:ext uri="{FF2B5EF4-FFF2-40B4-BE49-F238E27FC236}">
                <a16:creationId xmlns:a16="http://schemas.microsoft.com/office/drawing/2014/main" id="{E0E4DAA0-A682-CF8B-13D1-16F08EE10DD6}"/>
              </a:ext>
            </a:extLst>
          </p:cNvPr>
          <p:cNvPicPr>
            <a:picLocks noChangeAspect="1"/>
          </p:cNvPicPr>
          <p:nvPr/>
        </p:nvPicPr>
        <p:blipFill>
          <a:blip r:embed="rId2"/>
          <a:stretch>
            <a:fillRect/>
          </a:stretch>
        </p:blipFill>
        <p:spPr>
          <a:xfrm>
            <a:off x="135982" y="2473495"/>
            <a:ext cx="8121791" cy="1911010"/>
          </a:xfrm>
          <a:prstGeom prst="rect">
            <a:avLst/>
          </a:prstGeom>
        </p:spPr>
      </p:pic>
    </p:spTree>
    <p:extLst>
      <p:ext uri="{BB962C8B-B14F-4D97-AF65-F5344CB8AC3E}">
        <p14:creationId xmlns:p14="http://schemas.microsoft.com/office/powerpoint/2010/main" val="8455287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C765-8A86-3180-583E-B03D7C490AFF}"/>
              </a:ext>
            </a:extLst>
          </p:cNvPr>
          <p:cNvSpPr>
            <a:spLocks noGrp="1"/>
          </p:cNvSpPr>
          <p:nvPr>
            <p:ph type="ctrTitle"/>
          </p:nvPr>
        </p:nvSpPr>
        <p:spPr/>
        <p:txBody>
          <a:bodyPr/>
          <a:lstStyle/>
          <a:p>
            <a:r>
              <a:rPr lang="en-US" dirty="0"/>
              <a:t>Liquidated Damages</a:t>
            </a:r>
          </a:p>
        </p:txBody>
      </p:sp>
    </p:spTree>
    <p:extLst>
      <p:ext uri="{BB962C8B-B14F-4D97-AF65-F5344CB8AC3E}">
        <p14:creationId xmlns:p14="http://schemas.microsoft.com/office/powerpoint/2010/main" val="30200384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E6FE-9B8B-709C-A858-13306ECFE667}"/>
              </a:ext>
            </a:extLst>
          </p:cNvPr>
          <p:cNvSpPr>
            <a:spLocks noGrp="1"/>
          </p:cNvSpPr>
          <p:nvPr>
            <p:ph type="title"/>
          </p:nvPr>
        </p:nvSpPr>
        <p:spPr/>
        <p:txBody>
          <a:bodyPr>
            <a:normAutofit fontScale="90000"/>
          </a:bodyPr>
          <a:lstStyle/>
          <a:p>
            <a:r>
              <a:rPr lang="en-US" dirty="0"/>
              <a:t>Liquidated Damage for Capacity Availability – PPA 1</a:t>
            </a:r>
          </a:p>
        </p:txBody>
      </p:sp>
      <p:sp>
        <p:nvSpPr>
          <p:cNvPr id="3" name="Content Placeholder 2">
            <a:extLst>
              <a:ext uri="{FF2B5EF4-FFF2-40B4-BE49-F238E27FC236}">
                <a16:creationId xmlns:a16="http://schemas.microsoft.com/office/drawing/2014/main" id="{4DC2BB0F-83EE-6005-26A6-188C9240CFD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B4A045-6A8F-186A-77B8-770B3A2907D4}"/>
              </a:ext>
            </a:extLst>
          </p:cNvPr>
          <p:cNvPicPr>
            <a:picLocks noChangeAspect="1"/>
          </p:cNvPicPr>
          <p:nvPr/>
        </p:nvPicPr>
        <p:blipFill>
          <a:blip r:embed="rId2"/>
          <a:stretch>
            <a:fillRect/>
          </a:stretch>
        </p:blipFill>
        <p:spPr>
          <a:xfrm>
            <a:off x="856731" y="1142681"/>
            <a:ext cx="7430537" cy="4572638"/>
          </a:xfrm>
          <a:prstGeom prst="rect">
            <a:avLst/>
          </a:prstGeom>
        </p:spPr>
      </p:pic>
    </p:spTree>
    <p:extLst>
      <p:ext uri="{BB962C8B-B14F-4D97-AF65-F5344CB8AC3E}">
        <p14:creationId xmlns:p14="http://schemas.microsoft.com/office/powerpoint/2010/main" val="113576314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CABC1-6DC5-376B-F164-6590DB965B15}"/>
              </a:ext>
            </a:extLst>
          </p:cNvPr>
          <p:cNvSpPr>
            <a:spLocks noGrp="1"/>
          </p:cNvSpPr>
          <p:nvPr>
            <p:ph type="title"/>
          </p:nvPr>
        </p:nvSpPr>
        <p:spPr/>
        <p:txBody>
          <a:bodyPr>
            <a:normAutofit fontScale="90000"/>
          </a:bodyPr>
          <a:lstStyle/>
          <a:p>
            <a:r>
              <a:rPr lang="en-US" dirty="0"/>
              <a:t>Amount of Liquidated Damage – PPA Number 1</a:t>
            </a:r>
          </a:p>
        </p:txBody>
      </p:sp>
      <p:sp>
        <p:nvSpPr>
          <p:cNvPr id="3" name="Content Placeholder 2">
            <a:extLst>
              <a:ext uri="{FF2B5EF4-FFF2-40B4-BE49-F238E27FC236}">
                <a16:creationId xmlns:a16="http://schemas.microsoft.com/office/drawing/2014/main" id="{77E4D4E1-31D1-B26B-3047-8FD633D3F7C4}"/>
              </a:ext>
            </a:extLst>
          </p:cNvPr>
          <p:cNvSpPr>
            <a:spLocks noGrp="1"/>
          </p:cNvSpPr>
          <p:nvPr>
            <p:ph idx="1"/>
          </p:nvPr>
        </p:nvSpPr>
        <p:spPr/>
        <p:txBody>
          <a:bodyPr/>
          <a:lstStyle/>
          <a:p>
            <a:r>
              <a:rPr lang="en-US" dirty="0"/>
              <a:t>Seems to have a large penalty on degradation more than 2% allowed</a:t>
            </a:r>
          </a:p>
          <a:p>
            <a:endParaRPr lang="en-US" dirty="0"/>
          </a:p>
        </p:txBody>
      </p:sp>
      <p:pic>
        <p:nvPicPr>
          <p:cNvPr id="5" name="Picture 4">
            <a:extLst>
              <a:ext uri="{FF2B5EF4-FFF2-40B4-BE49-F238E27FC236}">
                <a16:creationId xmlns:a16="http://schemas.microsoft.com/office/drawing/2014/main" id="{59492100-B1A9-B797-7E62-E0A48DAF2493}"/>
              </a:ext>
            </a:extLst>
          </p:cNvPr>
          <p:cNvPicPr>
            <a:picLocks noChangeAspect="1"/>
          </p:cNvPicPr>
          <p:nvPr/>
        </p:nvPicPr>
        <p:blipFill>
          <a:blip r:embed="rId2"/>
          <a:stretch>
            <a:fillRect/>
          </a:stretch>
        </p:blipFill>
        <p:spPr>
          <a:xfrm>
            <a:off x="320040" y="2075935"/>
            <a:ext cx="6458851" cy="2924583"/>
          </a:xfrm>
          <a:prstGeom prst="rect">
            <a:avLst/>
          </a:prstGeom>
        </p:spPr>
      </p:pic>
      <p:sp>
        <p:nvSpPr>
          <p:cNvPr id="6" name="TextBox 5">
            <a:extLst>
              <a:ext uri="{FF2B5EF4-FFF2-40B4-BE49-F238E27FC236}">
                <a16:creationId xmlns:a16="http://schemas.microsoft.com/office/drawing/2014/main" id="{C5EA141E-CDDB-C59A-9D15-A925EC61EC18}"/>
              </a:ext>
            </a:extLst>
          </p:cNvPr>
          <p:cNvSpPr txBox="1"/>
          <p:nvPr/>
        </p:nvSpPr>
        <p:spPr>
          <a:xfrm>
            <a:off x="7092778" y="2075935"/>
            <a:ext cx="1746422" cy="939114"/>
          </a:xfrm>
          <a:prstGeom prst="rect">
            <a:avLst/>
          </a:prstGeom>
          <a:noFill/>
        </p:spPr>
        <p:txBody>
          <a:bodyPr wrap="square" rtlCol="0">
            <a:spAutoFit/>
          </a:bodyPr>
          <a:lstStyle/>
          <a:p>
            <a:r>
              <a:rPr lang="en-US" dirty="0"/>
              <a:t>$ 44/MW-year or .044 per kW year</a:t>
            </a:r>
          </a:p>
        </p:txBody>
      </p:sp>
    </p:spTree>
    <p:extLst>
      <p:ext uri="{BB962C8B-B14F-4D97-AF65-F5344CB8AC3E}">
        <p14:creationId xmlns:p14="http://schemas.microsoft.com/office/powerpoint/2010/main" val="195591154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389A-B4A1-0E0C-8365-0E00AF9072F2}"/>
              </a:ext>
            </a:extLst>
          </p:cNvPr>
          <p:cNvSpPr>
            <a:spLocks noGrp="1"/>
          </p:cNvSpPr>
          <p:nvPr>
            <p:ph type="title"/>
          </p:nvPr>
        </p:nvSpPr>
        <p:spPr/>
        <p:txBody>
          <a:bodyPr/>
          <a:lstStyle/>
          <a:p>
            <a:r>
              <a:rPr lang="en-US" dirty="0"/>
              <a:t>Capacity Penalty – PPA Number 3</a:t>
            </a:r>
          </a:p>
        </p:txBody>
      </p:sp>
      <p:sp>
        <p:nvSpPr>
          <p:cNvPr id="3" name="Content Placeholder 2">
            <a:extLst>
              <a:ext uri="{FF2B5EF4-FFF2-40B4-BE49-F238E27FC236}">
                <a16:creationId xmlns:a16="http://schemas.microsoft.com/office/drawing/2014/main" id="{A8D0C525-60D7-6B91-EEFC-7EADAF3CD1A2}"/>
              </a:ext>
            </a:extLst>
          </p:cNvPr>
          <p:cNvSpPr>
            <a:spLocks noGrp="1"/>
          </p:cNvSpPr>
          <p:nvPr>
            <p:ph idx="1"/>
          </p:nvPr>
        </p:nvSpPr>
        <p:spPr/>
        <p:txBody>
          <a:bodyPr/>
          <a:lstStyle/>
          <a:p>
            <a:r>
              <a:rPr lang="en-US" dirty="0"/>
              <a:t>India RFP</a:t>
            </a:r>
          </a:p>
          <a:p>
            <a:endParaRPr lang="en-US" dirty="0"/>
          </a:p>
        </p:txBody>
      </p:sp>
      <p:pic>
        <p:nvPicPr>
          <p:cNvPr id="5" name="Picture 4">
            <a:extLst>
              <a:ext uri="{FF2B5EF4-FFF2-40B4-BE49-F238E27FC236}">
                <a16:creationId xmlns:a16="http://schemas.microsoft.com/office/drawing/2014/main" id="{554AE8B7-CC91-96B6-9CDE-97EBB99A050B}"/>
              </a:ext>
            </a:extLst>
          </p:cNvPr>
          <p:cNvPicPr>
            <a:picLocks noChangeAspect="1"/>
          </p:cNvPicPr>
          <p:nvPr/>
        </p:nvPicPr>
        <p:blipFill>
          <a:blip r:embed="rId2"/>
          <a:stretch>
            <a:fillRect/>
          </a:stretch>
        </p:blipFill>
        <p:spPr>
          <a:xfrm>
            <a:off x="120770" y="2206318"/>
            <a:ext cx="8519160" cy="3614576"/>
          </a:xfrm>
          <a:prstGeom prst="rect">
            <a:avLst/>
          </a:prstGeom>
        </p:spPr>
      </p:pic>
      <p:sp>
        <p:nvSpPr>
          <p:cNvPr id="4" name="TextBox 3">
            <a:extLst>
              <a:ext uri="{FF2B5EF4-FFF2-40B4-BE49-F238E27FC236}">
                <a16:creationId xmlns:a16="http://schemas.microsoft.com/office/drawing/2014/main" id="{48AD96DC-2201-E2BF-68F4-4CE3B4D744B1}"/>
              </a:ext>
            </a:extLst>
          </p:cNvPr>
          <p:cNvSpPr txBox="1"/>
          <p:nvPr/>
        </p:nvSpPr>
        <p:spPr>
          <a:xfrm>
            <a:off x="6610865" y="1209675"/>
            <a:ext cx="1631092" cy="923330"/>
          </a:xfrm>
          <a:prstGeom prst="rect">
            <a:avLst/>
          </a:prstGeom>
          <a:noFill/>
        </p:spPr>
        <p:txBody>
          <a:bodyPr wrap="square" rtlCol="0">
            <a:spAutoFit/>
          </a:bodyPr>
          <a:lstStyle/>
          <a:p>
            <a:r>
              <a:rPr lang="en-US" dirty="0"/>
              <a:t>Lose more than the capacity payment</a:t>
            </a:r>
          </a:p>
        </p:txBody>
      </p:sp>
    </p:spTree>
    <p:extLst>
      <p:ext uri="{BB962C8B-B14F-4D97-AF65-F5344CB8AC3E}">
        <p14:creationId xmlns:p14="http://schemas.microsoft.com/office/powerpoint/2010/main" val="1457619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E4BF-CFC1-C21F-0340-C2B055D07223}"/>
              </a:ext>
            </a:extLst>
          </p:cNvPr>
          <p:cNvSpPr>
            <a:spLocks noGrp="1"/>
          </p:cNvSpPr>
          <p:nvPr>
            <p:ph type="title"/>
          </p:nvPr>
        </p:nvSpPr>
        <p:spPr>
          <a:xfrm>
            <a:off x="304801" y="599018"/>
            <a:ext cx="7606242" cy="654049"/>
          </a:xfrm>
        </p:spPr>
        <p:txBody>
          <a:bodyPr>
            <a:normAutofit fontScale="90000"/>
          </a:bodyPr>
          <a:lstStyle/>
          <a:p>
            <a:r>
              <a:rPr lang="en-US" dirty="0"/>
              <a:t>Illustration of Mean Reverting Cash Flows – Commodity Prices Except Change in Oil Prices in 1973</a:t>
            </a:r>
          </a:p>
        </p:txBody>
      </p:sp>
      <p:sp>
        <p:nvSpPr>
          <p:cNvPr id="3" name="Content Placeholder 2">
            <a:extLst>
              <a:ext uri="{FF2B5EF4-FFF2-40B4-BE49-F238E27FC236}">
                <a16:creationId xmlns:a16="http://schemas.microsoft.com/office/drawing/2014/main" id="{BC878598-7B7B-783E-46A9-4301E0C7B4CE}"/>
              </a:ext>
            </a:extLst>
          </p:cNvPr>
          <p:cNvSpPr>
            <a:spLocks noGrp="1"/>
          </p:cNvSpPr>
          <p:nvPr>
            <p:ph idx="1"/>
          </p:nvPr>
        </p:nvSpPr>
        <p:spPr>
          <a:xfrm>
            <a:off x="304801" y="1795549"/>
            <a:ext cx="8273934" cy="3809384"/>
          </a:xfrm>
        </p:spPr>
        <p:txBody>
          <a:bodyPr/>
          <a:lstStyle/>
          <a:p>
            <a:r>
              <a:rPr lang="en-US" dirty="0"/>
              <a:t>Volatility of prices for 1-year, 5-years, 10-years</a:t>
            </a:r>
          </a:p>
          <a:p>
            <a:endParaRPr lang="en-US" dirty="0"/>
          </a:p>
        </p:txBody>
      </p:sp>
      <p:pic>
        <p:nvPicPr>
          <p:cNvPr id="5" name="Picture 4">
            <a:extLst>
              <a:ext uri="{FF2B5EF4-FFF2-40B4-BE49-F238E27FC236}">
                <a16:creationId xmlns:a16="http://schemas.microsoft.com/office/drawing/2014/main" id="{87270CDF-37AF-D9B8-DE98-042C9A3A55B8}"/>
              </a:ext>
            </a:extLst>
          </p:cNvPr>
          <p:cNvPicPr>
            <a:picLocks noChangeAspect="1"/>
          </p:cNvPicPr>
          <p:nvPr/>
        </p:nvPicPr>
        <p:blipFill>
          <a:blip r:embed="rId2"/>
          <a:stretch>
            <a:fillRect/>
          </a:stretch>
        </p:blipFill>
        <p:spPr>
          <a:xfrm>
            <a:off x="185650" y="2483066"/>
            <a:ext cx="8653549" cy="3292110"/>
          </a:xfrm>
          <a:prstGeom prst="rect">
            <a:avLst/>
          </a:prstGeom>
        </p:spPr>
      </p:pic>
    </p:spTree>
    <p:extLst>
      <p:ext uri="{BB962C8B-B14F-4D97-AF65-F5344CB8AC3E}">
        <p14:creationId xmlns:p14="http://schemas.microsoft.com/office/powerpoint/2010/main" val="373603171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B9C2-0A84-7B28-57ED-B21FC97EDEF8}"/>
              </a:ext>
            </a:extLst>
          </p:cNvPr>
          <p:cNvSpPr>
            <a:spLocks noGrp="1"/>
          </p:cNvSpPr>
          <p:nvPr>
            <p:ph type="title"/>
          </p:nvPr>
        </p:nvSpPr>
        <p:spPr/>
        <p:txBody>
          <a:bodyPr/>
          <a:lstStyle/>
          <a:p>
            <a:r>
              <a:rPr lang="en-US" dirty="0"/>
              <a:t>Performance Bond Example</a:t>
            </a:r>
          </a:p>
        </p:txBody>
      </p:sp>
      <p:sp>
        <p:nvSpPr>
          <p:cNvPr id="3" name="Content Placeholder 2">
            <a:extLst>
              <a:ext uri="{FF2B5EF4-FFF2-40B4-BE49-F238E27FC236}">
                <a16:creationId xmlns:a16="http://schemas.microsoft.com/office/drawing/2014/main" id="{36F38946-E4F2-8191-8066-F9F2A9B5EC73}"/>
              </a:ext>
            </a:extLst>
          </p:cNvPr>
          <p:cNvSpPr>
            <a:spLocks noGrp="1"/>
          </p:cNvSpPr>
          <p:nvPr>
            <p:ph idx="1"/>
          </p:nvPr>
        </p:nvSpPr>
        <p:spPr/>
        <p:txBody>
          <a:bodyPr/>
          <a:lstStyle/>
          <a:p>
            <a:r>
              <a:rPr lang="en-US" dirty="0"/>
              <a:t>Example from India</a:t>
            </a:r>
          </a:p>
          <a:p>
            <a:endParaRPr lang="en-US" dirty="0"/>
          </a:p>
        </p:txBody>
      </p:sp>
      <p:pic>
        <p:nvPicPr>
          <p:cNvPr id="5" name="Picture 4">
            <a:extLst>
              <a:ext uri="{FF2B5EF4-FFF2-40B4-BE49-F238E27FC236}">
                <a16:creationId xmlns:a16="http://schemas.microsoft.com/office/drawing/2014/main" id="{2B8B5A2C-8B14-3AEF-5C53-FAA5046DD0D7}"/>
              </a:ext>
            </a:extLst>
          </p:cNvPr>
          <p:cNvPicPr>
            <a:picLocks noChangeAspect="1"/>
          </p:cNvPicPr>
          <p:nvPr/>
        </p:nvPicPr>
        <p:blipFill>
          <a:blip r:embed="rId2"/>
          <a:stretch>
            <a:fillRect/>
          </a:stretch>
        </p:blipFill>
        <p:spPr>
          <a:xfrm>
            <a:off x="2059340" y="1923394"/>
            <a:ext cx="5882163" cy="3918520"/>
          </a:xfrm>
          <a:prstGeom prst="rect">
            <a:avLst/>
          </a:prstGeom>
        </p:spPr>
      </p:pic>
    </p:spTree>
    <p:extLst>
      <p:ext uri="{BB962C8B-B14F-4D97-AF65-F5344CB8AC3E}">
        <p14:creationId xmlns:p14="http://schemas.microsoft.com/office/powerpoint/2010/main" val="187463443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561E-4DCC-129E-0F6B-A8A53D1FCDD4}"/>
              </a:ext>
            </a:extLst>
          </p:cNvPr>
          <p:cNvSpPr>
            <a:spLocks noGrp="1"/>
          </p:cNvSpPr>
          <p:nvPr>
            <p:ph type="title"/>
          </p:nvPr>
        </p:nvSpPr>
        <p:spPr/>
        <p:txBody>
          <a:bodyPr/>
          <a:lstStyle/>
          <a:p>
            <a:r>
              <a:rPr lang="en-US" dirty="0"/>
              <a:t>Liquidated Damage for Delay in PPA 2</a:t>
            </a:r>
          </a:p>
        </p:txBody>
      </p:sp>
      <p:sp>
        <p:nvSpPr>
          <p:cNvPr id="3" name="Content Placeholder 2">
            <a:extLst>
              <a:ext uri="{FF2B5EF4-FFF2-40B4-BE49-F238E27FC236}">
                <a16:creationId xmlns:a16="http://schemas.microsoft.com/office/drawing/2014/main" id="{854916F8-F7E9-429C-DAEA-725FEF7D4216}"/>
              </a:ext>
            </a:extLst>
          </p:cNvPr>
          <p:cNvSpPr>
            <a:spLocks noGrp="1"/>
          </p:cNvSpPr>
          <p:nvPr>
            <p:ph idx="1"/>
          </p:nvPr>
        </p:nvSpPr>
        <p:spPr>
          <a:xfrm>
            <a:off x="304800" y="1184962"/>
            <a:ext cx="8519160" cy="4861942"/>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E0110A1B-7AE5-CBE0-B21A-6055C99183F7}"/>
              </a:ext>
            </a:extLst>
          </p:cNvPr>
          <p:cNvPicPr>
            <a:picLocks noChangeAspect="1"/>
          </p:cNvPicPr>
          <p:nvPr/>
        </p:nvPicPr>
        <p:blipFill>
          <a:blip r:embed="rId2"/>
          <a:stretch>
            <a:fillRect/>
          </a:stretch>
        </p:blipFill>
        <p:spPr>
          <a:xfrm>
            <a:off x="994863" y="1538559"/>
            <a:ext cx="7154273" cy="1648055"/>
          </a:xfrm>
          <a:prstGeom prst="rect">
            <a:avLst/>
          </a:prstGeom>
        </p:spPr>
      </p:pic>
      <p:pic>
        <p:nvPicPr>
          <p:cNvPr id="9" name="Picture 8">
            <a:extLst>
              <a:ext uri="{FF2B5EF4-FFF2-40B4-BE49-F238E27FC236}">
                <a16:creationId xmlns:a16="http://schemas.microsoft.com/office/drawing/2014/main" id="{8D40B095-F27E-E0DA-E21D-DBC928A7BDC7}"/>
              </a:ext>
            </a:extLst>
          </p:cNvPr>
          <p:cNvPicPr>
            <a:picLocks noChangeAspect="1"/>
          </p:cNvPicPr>
          <p:nvPr/>
        </p:nvPicPr>
        <p:blipFill>
          <a:blip r:embed="rId3"/>
          <a:stretch>
            <a:fillRect/>
          </a:stretch>
        </p:blipFill>
        <p:spPr>
          <a:xfrm>
            <a:off x="264846" y="3540211"/>
            <a:ext cx="8254314" cy="1379282"/>
          </a:xfrm>
          <a:prstGeom prst="rect">
            <a:avLst/>
          </a:prstGeom>
        </p:spPr>
      </p:pic>
    </p:spTree>
    <p:extLst>
      <p:ext uri="{BB962C8B-B14F-4D97-AF65-F5344CB8AC3E}">
        <p14:creationId xmlns:p14="http://schemas.microsoft.com/office/powerpoint/2010/main" val="85367912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9005-91E9-39C7-BF8A-A6E188E48FCD}"/>
              </a:ext>
            </a:extLst>
          </p:cNvPr>
          <p:cNvSpPr>
            <a:spLocks noGrp="1"/>
          </p:cNvSpPr>
          <p:nvPr>
            <p:ph type="title"/>
          </p:nvPr>
        </p:nvSpPr>
        <p:spPr/>
        <p:txBody>
          <a:bodyPr>
            <a:normAutofit fontScale="90000"/>
          </a:bodyPr>
          <a:lstStyle/>
          <a:p>
            <a:r>
              <a:rPr lang="en-US" dirty="0"/>
              <a:t>Liquidated Damage Amount per Day – PPA 2</a:t>
            </a:r>
          </a:p>
        </p:txBody>
      </p:sp>
      <p:sp>
        <p:nvSpPr>
          <p:cNvPr id="3" name="Content Placeholder 2">
            <a:extLst>
              <a:ext uri="{FF2B5EF4-FFF2-40B4-BE49-F238E27FC236}">
                <a16:creationId xmlns:a16="http://schemas.microsoft.com/office/drawing/2014/main" id="{357A5FE7-4FA6-7332-FC35-A1937FFF9A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C297C0D-0DC8-7A69-490F-96AE56FDCBA5}"/>
              </a:ext>
            </a:extLst>
          </p:cNvPr>
          <p:cNvPicPr>
            <a:picLocks noChangeAspect="1"/>
          </p:cNvPicPr>
          <p:nvPr/>
        </p:nvPicPr>
        <p:blipFill>
          <a:blip r:embed="rId2"/>
          <a:stretch>
            <a:fillRect/>
          </a:stretch>
        </p:blipFill>
        <p:spPr>
          <a:xfrm>
            <a:off x="632515" y="2151402"/>
            <a:ext cx="7335274" cy="3410426"/>
          </a:xfrm>
          <a:prstGeom prst="rect">
            <a:avLst/>
          </a:prstGeom>
        </p:spPr>
      </p:pic>
    </p:spTree>
    <p:extLst>
      <p:ext uri="{BB962C8B-B14F-4D97-AF65-F5344CB8AC3E}">
        <p14:creationId xmlns:p14="http://schemas.microsoft.com/office/powerpoint/2010/main" val="351628603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DEF5-5169-1A83-F2CC-A45FFD8E1329}"/>
              </a:ext>
            </a:extLst>
          </p:cNvPr>
          <p:cNvSpPr>
            <a:spLocks noGrp="1"/>
          </p:cNvSpPr>
          <p:nvPr>
            <p:ph type="title"/>
          </p:nvPr>
        </p:nvSpPr>
        <p:spPr/>
        <p:txBody>
          <a:bodyPr>
            <a:normAutofit fontScale="90000"/>
          </a:bodyPr>
          <a:lstStyle/>
          <a:p>
            <a:r>
              <a:rPr lang="en-US" dirty="0"/>
              <a:t>Liquidated Damage for Delay – PPA 3 (India RFP)</a:t>
            </a:r>
          </a:p>
        </p:txBody>
      </p:sp>
      <p:sp>
        <p:nvSpPr>
          <p:cNvPr id="3" name="Content Placeholder 2">
            <a:extLst>
              <a:ext uri="{FF2B5EF4-FFF2-40B4-BE49-F238E27FC236}">
                <a16:creationId xmlns:a16="http://schemas.microsoft.com/office/drawing/2014/main" id="{1CF1E873-2018-A3F9-456A-96952CBD11DE}"/>
              </a:ext>
            </a:extLst>
          </p:cNvPr>
          <p:cNvSpPr>
            <a:spLocks noGrp="1"/>
          </p:cNvSpPr>
          <p:nvPr>
            <p:ph idx="1"/>
          </p:nvPr>
        </p:nvSpPr>
        <p:spPr/>
        <p:txBody>
          <a:bodyPr/>
          <a:lstStyle/>
          <a:p>
            <a:r>
              <a:rPr lang="en-US" dirty="0"/>
              <a:t>Classic</a:t>
            </a:r>
          </a:p>
          <a:p>
            <a:endParaRPr lang="en-US" dirty="0"/>
          </a:p>
        </p:txBody>
      </p:sp>
      <p:pic>
        <p:nvPicPr>
          <p:cNvPr id="5" name="Picture 4">
            <a:extLst>
              <a:ext uri="{FF2B5EF4-FFF2-40B4-BE49-F238E27FC236}">
                <a16:creationId xmlns:a16="http://schemas.microsoft.com/office/drawing/2014/main" id="{722EAFE3-79E1-C31F-5EA3-7E974B2635A0}"/>
              </a:ext>
            </a:extLst>
          </p:cNvPr>
          <p:cNvPicPr>
            <a:picLocks noChangeAspect="1"/>
          </p:cNvPicPr>
          <p:nvPr/>
        </p:nvPicPr>
        <p:blipFill>
          <a:blip r:embed="rId2"/>
          <a:stretch>
            <a:fillRect/>
          </a:stretch>
        </p:blipFill>
        <p:spPr>
          <a:xfrm>
            <a:off x="2169804" y="1124843"/>
            <a:ext cx="6669395" cy="5375808"/>
          </a:xfrm>
          <a:prstGeom prst="rect">
            <a:avLst/>
          </a:prstGeom>
        </p:spPr>
      </p:pic>
    </p:spTree>
    <p:extLst>
      <p:ext uri="{BB962C8B-B14F-4D97-AF65-F5344CB8AC3E}">
        <p14:creationId xmlns:p14="http://schemas.microsoft.com/office/powerpoint/2010/main" val="98139462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460CB-CE66-C0D6-1D0A-28C8245BA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E28FE-823F-8FCA-52DD-6662CC877A26}"/>
              </a:ext>
            </a:extLst>
          </p:cNvPr>
          <p:cNvSpPr>
            <a:spLocks noGrp="1"/>
          </p:cNvSpPr>
          <p:nvPr>
            <p:ph type="title"/>
          </p:nvPr>
        </p:nvSpPr>
        <p:spPr>
          <a:xfrm>
            <a:off x="312420" y="547853"/>
            <a:ext cx="8519160" cy="704746"/>
          </a:xfrm>
        </p:spPr>
        <p:txBody>
          <a:bodyPr>
            <a:normAutofit fontScale="90000"/>
          </a:bodyPr>
          <a:lstStyle/>
          <a:p>
            <a:r>
              <a:rPr lang="en-US" dirty="0"/>
              <a:t>Section 5, Part 5 – Liquidated Damages, Incentives and Other Charges in PPAs with Batteries</a:t>
            </a:r>
          </a:p>
        </p:txBody>
      </p:sp>
      <p:sp>
        <p:nvSpPr>
          <p:cNvPr id="3" name="Content Placeholder 2">
            <a:extLst>
              <a:ext uri="{FF2B5EF4-FFF2-40B4-BE49-F238E27FC236}">
                <a16:creationId xmlns:a16="http://schemas.microsoft.com/office/drawing/2014/main" id="{E7E5044D-4613-44F9-0339-8F9050D9BD79}"/>
              </a:ext>
            </a:extLst>
          </p:cNvPr>
          <p:cNvSpPr>
            <a:spLocks noGrp="1"/>
          </p:cNvSpPr>
          <p:nvPr>
            <p:ph idx="1"/>
          </p:nvPr>
        </p:nvSpPr>
        <p:spPr>
          <a:xfrm>
            <a:off x="304800" y="1671145"/>
            <a:ext cx="8519160" cy="4400472"/>
          </a:xfrm>
        </p:spPr>
        <p:txBody>
          <a:bodyPr/>
          <a:lstStyle/>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measurement of capacity and availability in PPA</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Availability KPI’s in PPA agreements and liquidated damages for missing availability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Efficiency KPI’s in PPA agreements and liquidated damages for missing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Degradation and Augmentation KPI’s and requirements in PPA’s and how to structure capacity requirements in PPA’s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PPA price mechanisms Alterative pricing for batteries – Capacity payment; Pay-as-produced, Limits on Cycles, Correspondence with supply contracts</a:t>
            </a:r>
          </a:p>
          <a:p>
            <a:pPr marL="457200" indent="-285750"/>
            <a:r>
              <a:rPr lang="en-US" sz="1800" dirty="0">
                <a:effectLst/>
                <a:latin typeface="Calibri" panose="020F0502020204030204" pitchFamily="34" charset="0"/>
                <a:ea typeface="Calibri" panose="020F0502020204030204" pitchFamily="34" charset="0"/>
                <a:cs typeface="Times New Roman" panose="02020603050405020304" pitchFamily="18" charset="0"/>
              </a:rPr>
              <a:t>Batteries in the context of Physical and Virtual PPAs for renewable energy such as corporate PPAs for datacenters and other non-utility consumers.</a:t>
            </a:r>
            <a:endParaRPr lang="en-US" dirty="0"/>
          </a:p>
        </p:txBody>
      </p:sp>
    </p:spTree>
    <p:extLst>
      <p:ext uri="{BB962C8B-B14F-4D97-AF65-F5344CB8AC3E}">
        <p14:creationId xmlns:p14="http://schemas.microsoft.com/office/powerpoint/2010/main" val="305783311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CC28-6222-7DB9-B310-A181B30CDB47}"/>
              </a:ext>
            </a:extLst>
          </p:cNvPr>
          <p:cNvSpPr>
            <a:spLocks noGrp="1"/>
          </p:cNvSpPr>
          <p:nvPr>
            <p:ph type="ctrTitle"/>
          </p:nvPr>
        </p:nvSpPr>
        <p:spPr/>
        <p:txBody>
          <a:bodyPr/>
          <a:lstStyle/>
          <a:p>
            <a:r>
              <a:rPr lang="en-US" dirty="0"/>
              <a:t>Case 6: Evaluation of Large Project Finance Model</a:t>
            </a:r>
          </a:p>
        </p:txBody>
      </p:sp>
    </p:spTree>
    <p:extLst>
      <p:ext uri="{BB962C8B-B14F-4D97-AF65-F5344CB8AC3E}">
        <p14:creationId xmlns:p14="http://schemas.microsoft.com/office/powerpoint/2010/main" val="109892458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30FF-1479-CC2C-7D71-FA4A3ACB0B89}"/>
              </a:ext>
            </a:extLst>
          </p:cNvPr>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402708824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852" y="745891"/>
            <a:ext cx="6722269" cy="536686"/>
          </a:xfrm>
        </p:spPr>
        <p:txBody>
          <a:bodyPr>
            <a:normAutofit fontScale="90000"/>
          </a:bodyPr>
          <a:lstStyle/>
          <a:p>
            <a:pPr eaLnBrk="0" latinLnBrk="0" hangingPunct="0"/>
            <a:r>
              <a:rPr lang="en-US" dirty="0"/>
              <a:t>Family is Like a Corporation; Person is Like Project Finance – How would Value the Family</a:t>
            </a:r>
          </a:p>
        </p:txBody>
      </p:sp>
      <p:sp>
        <p:nvSpPr>
          <p:cNvPr id="3" name="TextBox 2">
            <a:extLst>
              <a:ext uri="{FF2B5EF4-FFF2-40B4-BE49-F238E27FC236}">
                <a16:creationId xmlns:a16="http://schemas.microsoft.com/office/drawing/2014/main" id="{30E1D567-B7EC-4E4C-8D6F-9AF7DD879055}"/>
              </a:ext>
            </a:extLst>
          </p:cNvPr>
          <p:cNvSpPr txBox="1"/>
          <p:nvPr/>
        </p:nvSpPr>
        <p:spPr>
          <a:xfrm>
            <a:off x="6224815" y="3080490"/>
            <a:ext cx="1352309" cy="559961"/>
          </a:xfrm>
          <a:prstGeom prst="rect">
            <a:avLst/>
          </a:prstGeom>
          <a:solidFill>
            <a:srgbClr val="FFFF00"/>
          </a:solidFill>
        </p:spPr>
        <p:txBody>
          <a:bodyPr wrap="square" rtlCol="0">
            <a:spAutoFit/>
          </a:bodyPr>
          <a:lstStyle/>
          <a:p>
            <a:r>
              <a:rPr lang="en-US" sz="1013" dirty="0"/>
              <a:t>Person is the project going through different phases</a:t>
            </a:r>
          </a:p>
        </p:txBody>
      </p:sp>
      <p:cxnSp>
        <p:nvCxnSpPr>
          <p:cNvPr id="7" name="Straight Arrow Connector 6">
            <a:extLst>
              <a:ext uri="{FF2B5EF4-FFF2-40B4-BE49-F238E27FC236}">
                <a16:creationId xmlns:a16="http://schemas.microsoft.com/office/drawing/2014/main" id="{7298C546-1605-41F9-99EF-512BD6294292}"/>
              </a:ext>
            </a:extLst>
          </p:cNvPr>
          <p:cNvCxnSpPr/>
          <p:nvPr/>
        </p:nvCxnSpPr>
        <p:spPr>
          <a:xfrm flipH="1">
            <a:off x="4948485" y="3014409"/>
            <a:ext cx="1150660" cy="272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A5C325-3EAE-4E89-B010-B0057AA00259}"/>
              </a:ext>
            </a:extLst>
          </p:cNvPr>
          <p:cNvSpPr txBox="1"/>
          <p:nvPr/>
        </p:nvSpPr>
        <p:spPr>
          <a:xfrm>
            <a:off x="4446445" y="4732014"/>
            <a:ext cx="837808" cy="715837"/>
          </a:xfrm>
          <a:prstGeom prst="rect">
            <a:avLst/>
          </a:prstGeom>
          <a:solidFill>
            <a:srgbClr val="FFFF00"/>
          </a:solidFill>
        </p:spPr>
        <p:txBody>
          <a:bodyPr wrap="square" rtlCol="0">
            <a:spAutoFit/>
          </a:bodyPr>
          <a:lstStyle/>
          <a:p>
            <a:r>
              <a:rPr lang="en-US" sz="1013" dirty="0"/>
              <a:t>Entire Family is the Corporation</a:t>
            </a:r>
          </a:p>
        </p:txBody>
      </p:sp>
      <p:sp>
        <p:nvSpPr>
          <p:cNvPr id="9" name="TextBox 8">
            <a:extLst>
              <a:ext uri="{FF2B5EF4-FFF2-40B4-BE49-F238E27FC236}">
                <a16:creationId xmlns:a16="http://schemas.microsoft.com/office/drawing/2014/main" id="{9E294743-B908-1D69-1D1B-A4F01C5FDB47}"/>
              </a:ext>
            </a:extLst>
          </p:cNvPr>
          <p:cNvSpPr txBox="1"/>
          <p:nvPr/>
        </p:nvSpPr>
        <p:spPr>
          <a:xfrm>
            <a:off x="1566877" y="3018814"/>
            <a:ext cx="1644362" cy="559961"/>
          </a:xfrm>
          <a:prstGeom prst="rect">
            <a:avLst/>
          </a:prstGeom>
          <a:solidFill>
            <a:srgbClr val="00B0F0"/>
          </a:solidFill>
        </p:spPr>
        <p:txBody>
          <a:bodyPr wrap="square" rtlCol="0">
            <a:spAutoFit/>
          </a:bodyPr>
          <a:lstStyle/>
          <a:p>
            <a:r>
              <a:rPr lang="en-US" sz="1013" dirty="0"/>
              <a:t>Success of a family depends on the success of individuals in the family</a:t>
            </a:r>
          </a:p>
        </p:txBody>
      </p:sp>
      <p:sp>
        <p:nvSpPr>
          <p:cNvPr id="6" name="TextBox 5">
            <a:extLst>
              <a:ext uri="{FF2B5EF4-FFF2-40B4-BE49-F238E27FC236}">
                <a16:creationId xmlns:a16="http://schemas.microsoft.com/office/drawing/2014/main" id="{6F732432-550F-B012-AB0D-9135EFFCE77D}"/>
              </a:ext>
            </a:extLst>
          </p:cNvPr>
          <p:cNvSpPr txBox="1"/>
          <p:nvPr/>
        </p:nvSpPr>
        <p:spPr>
          <a:xfrm>
            <a:off x="6347417" y="4703169"/>
            <a:ext cx="2264179" cy="559961"/>
          </a:xfrm>
          <a:prstGeom prst="rect">
            <a:avLst/>
          </a:prstGeom>
          <a:solidFill>
            <a:srgbClr val="92D050"/>
          </a:solidFill>
        </p:spPr>
        <p:txBody>
          <a:bodyPr wrap="square" rtlCol="0">
            <a:spAutoFit/>
          </a:bodyPr>
          <a:lstStyle/>
          <a:p>
            <a:r>
              <a:rPr lang="en-US" sz="1013" dirty="0"/>
              <a:t>Terminal Value of Future Generations Difficult to Compute – Comes from Potential from Future Generations</a:t>
            </a:r>
          </a:p>
        </p:txBody>
      </p:sp>
      <p:sp>
        <p:nvSpPr>
          <p:cNvPr id="10" name="TextBox 9">
            <a:extLst>
              <a:ext uri="{FF2B5EF4-FFF2-40B4-BE49-F238E27FC236}">
                <a16:creationId xmlns:a16="http://schemas.microsoft.com/office/drawing/2014/main" id="{470F2D88-D201-6DED-3287-24B5A3ECFBB4}"/>
              </a:ext>
            </a:extLst>
          </p:cNvPr>
          <p:cNvSpPr txBox="1"/>
          <p:nvPr/>
        </p:nvSpPr>
        <p:spPr>
          <a:xfrm>
            <a:off x="947061" y="4765362"/>
            <a:ext cx="2264179" cy="559961"/>
          </a:xfrm>
          <a:prstGeom prst="rect">
            <a:avLst/>
          </a:prstGeom>
          <a:solidFill>
            <a:srgbClr val="92D050"/>
          </a:solidFill>
        </p:spPr>
        <p:txBody>
          <a:bodyPr wrap="square" rtlCol="0">
            <a:spAutoFit/>
          </a:bodyPr>
          <a:lstStyle/>
          <a:p>
            <a:r>
              <a:rPr lang="en-US" sz="1013" dirty="0"/>
              <a:t>Potential for Next Generation as a Guide for the Performance History of Prior Generation</a:t>
            </a:r>
          </a:p>
        </p:txBody>
      </p:sp>
      <p:pic>
        <p:nvPicPr>
          <p:cNvPr id="16" name="Picture 15" descr="A picture containing text, queen&#10;&#10;Description automatically generated">
            <a:extLst>
              <a:ext uri="{FF2B5EF4-FFF2-40B4-BE49-F238E27FC236}">
                <a16:creationId xmlns:a16="http://schemas.microsoft.com/office/drawing/2014/main" id="{55457399-7EE7-75B0-FE07-5A9E293FC575}"/>
              </a:ext>
            </a:extLst>
          </p:cNvPr>
          <p:cNvPicPr>
            <a:picLocks noChangeAspect="1"/>
          </p:cNvPicPr>
          <p:nvPr/>
        </p:nvPicPr>
        <p:blipFill>
          <a:blip r:embed="rId2"/>
          <a:stretch>
            <a:fillRect/>
          </a:stretch>
        </p:blipFill>
        <p:spPr>
          <a:xfrm>
            <a:off x="3633296" y="1982997"/>
            <a:ext cx="2455395" cy="2541267"/>
          </a:xfrm>
          <a:prstGeom prst="rect">
            <a:avLst/>
          </a:prstGeom>
        </p:spPr>
      </p:pic>
    </p:spTree>
    <p:extLst>
      <p:ext uri="{BB962C8B-B14F-4D97-AF65-F5344CB8AC3E}">
        <p14:creationId xmlns:p14="http://schemas.microsoft.com/office/powerpoint/2010/main" val="271633172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A65A-DBF0-8BB3-A50C-441684EE5729}"/>
              </a:ext>
            </a:extLst>
          </p:cNvPr>
          <p:cNvSpPr>
            <a:spLocks noGrp="1"/>
          </p:cNvSpPr>
          <p:nvPr>
            <p:ph type="title"/>
          </p:nvPr>
        </p:nvSpPr>
        <p:spPr>
          <a:xfrm>
            <a:off x="207035" y="327805"/>
            <a:ext cx="8367622" cy="1009289"/>
          </a:xfrm>
        </p:spPr>
        <p:txBody>
          <a:bodyPr>
            <a:normAutofit fontScale="90000"/>
          </a:bodyPr>
          <a:lstStyle/>
          <a:p>
            <a:r>
              <a:rPr lang="en-US" dirty="0"/>
              <a:t>Problems that Make Corporate Finance into Magic Portion and a Bad wat to Evaluate Investments</a:t>
            </a:r>
          </a:p>
        </p:txBody>
      </p:sp>
      <p:sp>
        <p:nvSpPr>
          <p:cNvPr id="3" name="Content Placeholder 2">
            <a:extLst>
              <a:ext uri="{FF2B5EF4-FFF2-40B4-BE49-F238E27FC236}">
                <a16:creationId xmlns:a16="http://schemas.microsoft.com/office/drawing/2014/main" id="{7209EB4A-AE77-324A-6EB7-7726D5486D9F}"/>
              </a:ext>
            </a:extLst>
          </p:cNvPr>
          <p:cNvSpPr>
            <a:spLocks noGrp="1"/>
          </p:cNvSpPr>
          <p:nvPr>
            <p:ph idx="1"/>
          </p:nvPr>
        </p:nvSpPr>
        <p:spPr>
          <a:xfrm>
            <a:off x="335973" y="1647645"/>
            <a:ext cx="7410548" cy="4528406"/>
          </a:xfrm>
        </p:spPr>
        <p:txBody>
          <a:bodyPr>
            <a:normAutofit lnSpcReduction="10000"/>
          </a:bodyPr>
          <a:lstStyle/>
          <a:p>
            <a:r>
              <a:rPr lang="en-US" b="1" dirty="0"/>
              <a:t>The biggest item of value in a corporate DCF analysis is the terminal value as a corporation is assumed to last indefinitely (forever).</a:t>
            </a:r>
          </a:p>
          <a:p>
            <a:pPr lvl="1"/>
            <a:r>
              <a:rPr lang="en-US" dirty="0"/>
              <a:t>In the long-term future, all of the management will be replaced</a:t>
            </a:r>
          </a:p>
          <a:p>
            <a:pPr lvl="1"/>
            <a:r>
              <a:rPr lang="en-US" dirty="0"/>
              <a:t>In the long-term future, all of the current products will be obsolete</a:t>
            </a:r>
          </a:p>
          <a:p>
            <a:pPr lvl="1"/>
            <a:r>
              <a:rPr lang="en-US" dirty="0"/>
              <a:t>In the long-term, all existing assets (except land) will be retired</a:t>
            </a:r>
          </a:p>
          <a:p>
            <a:pPr lvl="1"/>
            <a:r>
              <a:rPr lang="en-US" dirty="0"/>
              <a:t>Value in the long-term comes from the ability of management to earn returns above the cost of capital; why should we assume management can continually earn high returns on new projects</a:t>
            </a:r>
          </a:p>
          <a:p>
            <a:r>
              <a:rPr lang="en-US" b="1" dirty="0"/>
              <a:t>A really big problem in corporation is what WACC to use in valuation</a:t>
            </a:r>
          </a:p>
          <a:p>
            <a:pPr lvl="1"/>
            <a:r>
              <a:rPr lang="en-US" dirty="0"/>
              <a:t>Assuming a constant WACC or that all risk can be stuffed into one beta statistic is absurd </a:t>
            </a:r>
          </a:p>
          <a:p>
            <a:pPr lvl="1"/>
            <a:r>
              <a:rPr lang="en-US" dirty="0"/>
              <a:t>Everybody has different opinions about what the equity risk premium and the beta are, leading to dramatic differences in WACC</a:t>
            </a:r>
          </a:p>
          <a:p>
            <a:pPr lvl="1"/>
            <a:r>
              <a:rPr lang="en-US" dirty="0"/>
              <a:t>There continue to be problems with valuing the tax shield from interest in WACC and debates about un-levering and re-levering Beta and adjusted net present value</a:t>
            </a:r>
          </a:p>
          <a:p>
            <a:r>
              <a:rPr lang="en-US" b="1" dirty="0"/>
              <a:t>Another big problem in corporate finance is interpreting EPS, ROE and ROIC along with P/E, EV/EBITDA and Price to Book Ratio</a:t>
            </a:r>
          </a:p>
          <a:p>
            <a:pPr lvl="1"/>
            <a:r>
              <a:rPr lang="en-US" dirty="0"/>
              <a:t>When companies are growing fast, the ROE and ROIC will be lower than the equity or project IRR while when companies are not investing the reverse will be true</a:t>
            </a:r>
          </a:p>
          <a:p>
            <a:pPr lvl="1"/>
            <a:r>
              <a:rPr lang="en-US" dirty="0"/>
              <a:t>With straight line depreciation, earnings are distorted, and income is too low when companies grow and then too high when companies contract. </a:t>
            </a:r>
          </a:p>
        </p:txBody>
      </p:sp>
      <p:pic>
        <p:nvPicPr>
          <p:cNvPr id="10" name="Picture 9">
            <a:extLst>
              <a:ext uri="{FF2B5EF4-FFF2-40B4-BE49-F238E27FC236}">
                <a16:creationId xmlns:a16="http://schemas.microsoft.com/office/drawing/2014/main" id="{59EDECDF-3C75-5F72-3DDE-A99C43FE3E6E}"/>
              </a:ext>
            </a:extLst>
          </p:cNvPr>
          <p:cNvPicPr>
            <a:picLocks noChangeAspect="1"/>
          </p:cNvPicPr>
          <p:nvPr/>
        </p:nvPicPr>
        <p:blipFill>
          <a:blip r:embed="rId2"/>
          <a:stretch>
            <a:fillRect/>
          </a:stretch>
        </p:blipFill>
        <p:spPr>
          <a:xfrm>
            <a:off x="7834747" y="975468"/>
            <a:ext cx="1250180" cy="2018584"/>
          </a:xfrm>
          <a:prstGeom prst="rect">
            <a:avLst/>
          </a:prstGeom>
        </p:spPr>
      </p:pic>
    </p:spTree>
    <p:extLst>
      <p:ext uri="{BB962C8B-B14F-4D97-AF65-F5344CB8AC3E}">
        <p14:creationId xmlns:p14="http://schemas.microsoft.com/office/powerpoint/2010/main" val="31800361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65A48-178A-1D73-3BB8-FA2180AFA0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70C35B-7BF7-8582-97C5-A7FFBACF8779}"/>
              </a:ext>
            </a:extLst>
          </p:cNvPr>
          <p:cNvSpPr>
            <a:spLocks noGrp="1"/>
          </p:cNvSpPr>
          <p:nvPr>
            <p:ph type="title"/>
          </p:nvPr>
        </p:nvSpPr>
        <p:spPr>
          <a:xfrm>
            <a:off x="392110" y="490105"/>
            <a:ext cx="7924800" cy="679396"/>
          </a:xfrm>
        </p:spPr>
        <p:txBody>
          <a:bodyPr>
            <a:normAutofit fontScale="90000"/>
          </a:bodyPr>
          <a:lstStyle/>
          <a:p>
            <a:r>
              <a:rPr lang="en-US" dirty="0"/>
              <a:t>Three Big Problems in Corporate Finance that are Resolved with Project Finance</a:t>
            </a:r>
          </a:p>
        </p:txBody>
      </p:sp>
      <p:sp>
        <p:nvSpPr>
          <p:cNvPr id="6" name="Content Placeholder 5">
            <a:extLst>
              <a:ext uri="{FF2B5EF4-FFF2-40B4-BE49-F238E27FC236}">
                <a16:creationId xmlns:a16="http://schemas.microsoft.com/office/drawing/2014/main" id="{1315A139-EB8D-7ED6-F444-0489500E7792}"/>
              </a:ext>
            </a:extLst>
          </p:cNvPr>
          <p:cNvSpPr>
            <a:spLocks noGrp="1"/>
          </p:cNvSpPr>
          <p:nvPr>
            <p:ph sz="quarter" idx="13"/>
          </p:nvPr>
        </p:nvSpPr>
        <p:spPr>
          <a:xfrm>
            <a:off x="4632647" y="1647645"/>
            <a:ext cx="4295692" cy="4321833"/>
          </a:xfrm>
        </p:spPr>
        <p:txBody>
          <a:bodyPr>
            <a:normAutofit/>
          </a:bodyPr>
          <a:lstStyle/>
          <a:p>
            <a:pPr marL="0" indent="0" algn="ctr">
              <a:buNone/>
            </a:pPr>
            <a:r>
              <a:rPr lang="en-US" b="1" dirty="0"/>
              <a:t>Why Project Finance is Better</a:t>
            </a:r>
          </a:p>
          <a:p>
            <a:pPr algn="l"/>
            <a:r>
              <a:rPr lang="en-US" dirty="0"/>
              <a:t>You don’t compute terminal value; as you are measuring risk and cash flow for a single asset, you just need the discount rate.</a:t>
            </a:r>
          </a:p>
          <a:p>
            <a:pPr algn="l"/>
            <a:r>
              <a:rPr lang="en-US" dirty="0"/>
              <a:t>You do not waste time with beta, CAPM or WACC; instead, you look to implied minimum target IRRs in purchases and sales of other projects, and you realize that the cost of capital is mainly debt.</a:t>
            </a:r>
          </a:p>
          <a:p>
            <a:pPr algn="l"/>
            <a:r>
              <a:rPr lang="en-US" dirty="0"/>
              <a:t>You do not worry about ratios that come from financial statements, but instead, you focus on cash flow which drives the IRR and the DSCR</a:t>
            </a:r>
          </a:p>
          <a:p>
            <a:endParaRPr lang="en-US" dirty="0"/>
          </a:p>
        </p:txBody>
      </p:sp>
      <p:sp>
        <p:nvSpPr>
          <p:cNvPr id="10" name="Content Placeholder 5">
            <a:extLst>
              <a:ext uri="{FF2B5EF4-FFF2-40B4-BE49-F238E27FC236}">
                <a16:creationId xmlns:a16="http://schemas.microsoft.com/office/drawing/2014/main" id="{B0A37C2A-A668-B471-DC03-344BEA672AAC}"/>
              </a:ext>
            </a:extLst>
          </p:cNvPr>
          <p:cNvSpPr txBox="1">
            <a:spLocks/>
          </p:cNvSpPr>
          <p:nvPr/>
        </p:nvSpPr>
        <p:spPr>
          <a:xfrm>
            <a:off x="215661" y="1647645"/>
            <a:ext cx="4149306" cy="3873261"/>
          </a:xfrm>
          <a:prstGeom prst="rect">
            <a:avLst/>
          </a:prstGeom>
        </p:spPr>
        <p:txBody>
          <a:bodyPr vert="horz" lIns="0" tIns="0" rIns="0" bIns="0" rtlCol="0">
            <a:normAutofit/>
          </a:bodyPr>
          <a:lstStyle>
            <a:lvl1pPr marL="228594" indent="-228594" algn="l" defTabSz="914377"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189" indent="-228594" algn="l" defTabSz="914377"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783" indent="-228594" algn="l" defTabSz="914377"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377" indent="-228594" algn="l" defTabSz="914377"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2971" indent="-228594" algn="l" defTabSz="914377"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90000"/>
              </a:lnSpc>
              <a:spcBef>
                <a:spcPts val="750"/>
              </a:spcBef>
              <a:buNone/>
            </a:pPr>
            <a:r>
              <a:rPr lang="en-US" sz="1500" b="1" dirty="0">
                <a:solidFill>
                  <a:schemeClr val="tx1">
                    <a:lumMod val="65000"/>
                    <a:lumOff val="35000"/>
                  </a:schemeClr>
                </a:solidFill>
                <a:latin typeface="Arial" panose="020B0604020202020204" pitchFamily="34" charset="0"/>
                <a:cs typeface="Arial" panose="020B0604020202020204" pitchFamily="34" charset="0"/>
              </a:rPr>
              <a:t>Corporate Finance Magic Potion</a:t>
            </a:r>
          </a:p>
          <a:p>
            <a:pPr marL="171450" indent="-171450" defTabSz="685800">
              <a:lnSpc>
                <a:spcPct val="90000"/>
              </a:lnSpc>
              <a:spcBef>
                <a:spcPts val="750"/>
              </a:spcBef>
            </a:pPr>
            <a:r>
              <a:rPr lang="en-US" sz="1500" dirty="0">
                <a:solidFill>
                  <a:schemeClr val="tx1">
                    <a:lumMod val="65000"/>
                    <a:lumOff val="35000"/>
                  </a:schemeClr>
                </a:solidFill>
                <a:latin typeface="Arial" panose="020B0604020202020204" pitchFamily="34" charset="0"/>
                <a:cs typeface="Arial" panose="020B0604020202020204" pitchFamily="34" charset="0"/>
              </a:rPr>
              <a:t>The biggest item of value in a corporate DCF analysis is the terminal value which is modelled using a simplistic formula when the problem is philosophy.</a:t>
            </a:r>
          </a:p>
          <a:p>
            <a:pPr marL="171450" indent="-171450" defTabSz="685800">
              <a:lnSpc>
                <a:spcPct val="90000"/>
              </a:lnSpc>
              <a:spcBef>
                <a:spcPts val="750"/>
              </a:spcBef>
            </a:pPr>
            <a:r>
              <a:rPr lang="en-US" sz="1500" dirty="0">
                <a:solidFill>
                  <a:schemeClr val="tx1">
                    <a:lumMod val="65000"/>
                    <a:lumOff val="35000"/>
                  </a:schemeClr>
                </a:solidFill>
                <a:latin typeface="Arial" panose="020B0604020202020204" pitchFamily="34" charset="0"/>
                <a:cs typeface="Arial" panose="020B0604020202020204" pitchFamily="34" charset="0"/>
              </a:rPr>
              <a:t>Risk and Cost of Capital Analysis in DCF or Alternative is Stuffed into Beta, an unproven theory with many ambiguities</a:t>
            </a:r>
          </a:p>
          <a:p>
            <a:pPr marL="171450" indent="-171450" defTabSz="685800">
              <a:lnSpc>
                <a:spcPct val="90000"/>
              </a:lnSpc>
              <a:spcBef>
                <a:spcPts val="750"/>
              </a:spcBef>
            </a:pPr>
            <a:r>
              <a:rPr lang="en-US" sz="1500" dirty="0">
                <a:solidFill>
                  <a:schemeClr val="tx1">
                    <a:lumMod val="65000"/>
                    <a:lumOff val="35000"/>
                  </a:schemeClr>
                </a:solidFill>
                <a:latin typeface="Arial" panose="020B0604020202020204" pitchFamily="34" charset="0"/>
                <a:cs typeface="Arial" panose="020B0604020202020204" pitchFamily="34" charset="0"/>
              </a:rPr>
              <a:t>Financial Ratios Underlying Value Including EPS, ROE and ROIC along with P/E, EV/EBITDA are Distorted by Asset Age, Write-offs, Accounting Conventions</a:t>
            </a:r>
          </a:p>
          <a:p>
            <a:endParaRPr lang="en-US" sz="1500" dirty="0"/>
          </a:p>
        </p:txBody>
      </p:sp>
    </p:spTree>
    <p:custDataLst>
      <p:tags r:id="rId1"/>
    </p:custDataLst>
    <p:extLst>
      <p:ext uri="{BB962C8B-B14F-4D97-AF65-F5344CB8AC3E}">
        <p14:creationId xmlns:p14="http://schemas.microsoft.com/office/powerpoint/2010/main" val="261637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56348-B39C-56CE-E319-0FE669BB3117}"/>
              </a:ext>
            </a:extLst>
          </p:cNvPr>
          <p:cNvSpPr>
            <a:spLocks noGrp="1"/>
          </p:cNvSpPr>
          <p:nvPr>
            <p:ph type="ctrTitle"/>
          </p:nvPr>
        </p:nvSpPr>
        <p:spPr/>
        <p:txBody>
          <a:bodyPr/>
          <a:lstStyle/>
          <a:p>
            <a:r>
              <a:rPr lang="en-US" dirty="0"/>
              <a:t>Session 3 – Default and Implementation of Monte Carlo Simulation</a:t>
            </a:r>
          </a:p>
        </p:txBody>
      </p:sp>
    </p:spTree>
    <p:extLst>
      <p:ext uri="{BB962C8B-B14F-4D97-AF65-F5344CB8AC3E}">
        <p14:creationId xmlns:p14="http://schemas.microsoft.com/office/powerpoint/2010/main" val="262192617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E54E-4A7D-75DD-D645-6FCA04F41B59}"/>
              </a:ext>
            </a:extLst>
          </p:cNvPr>
          <p:cNvSpPr>
            <a:spLocks noGrp="1"/>
          </p:cNvSpPr>
          <p:nvPr>
            <p:ph type="title"/>
          </p:nvPr>
        </p:nvSpPr>
        <p:spPr>
          <a:xfrm>
            <a:off x="483080" y="750570"/>
            <a:ext cx="7953554" cy="948833"/>
          </a:xfrm>
        </p:spPr>
        <p:txBody>
          <a:bodyPr>
            <a:normAutofit fontScale="90000"/>
          </a:bodyPr>
          <a:lstStyle/>
          <a:p>
            <a:r>
              <a:rPr lang="en-US" dirty="0"/>
              <a:t>Radical Idea: The Best Way to Evaluate Corporate Value is to Understand Individual Investments in the Portfolio using Project Finance Analysis</a:t>
            </a:r>
          </a:p>
        </p:txBody>
      </p:sp>
      <p:sp>
        <p:nvSpPr>
          <p:cNvPr id="3" name="Content Placeholder 2">
            <a:extLst>
              <a:ext uri="{FF2B5EF4-FFF2-40B4-BE49-F238E27FC236}">
                <a16:creationId xmlns:a16="http://schemas.microsoft.com/office/drawing/2014/main" id="{EAD3ADD9-2248-AB02-3CA9-9415BB5EC579}"/>
              </a:ext>
            </a:extLst>
          </p:cNvPr>
          <p:cNvSpPr>
            <a:spLocks noGrp="1"/>
          </p:cNvSpPr>
          <p:nvPr>
            <p:ph idx="1"/>
          </p:nvPr>
        </p:nvSpPr>
        <p:spPr>
          <a:xfrm>
            <a:off x="422694" y="2501660"/>
            <a:ext cx="7831740" cy="3434927"/>
          </a:xfrm>
        </p:spPr>
        <p:txBody>
          <a:bodyPr>
            <a:normAutofit/>
          </a:bodyPr>
          <a:lstStyle/>
          <a:p>
            <a:r>
              <a:rPr lang="en-US" dirty="0"/>
              <a:t>To begin the discussion, I note that any corporation is a portfolio of different investments. </a:t>
            </a:r>
          </a:p>
          <a:p>
            <a:r>
              <a:rPr lang="en-US" dirty="0"/>
              <a:t>An investment is anything that costs you something and you have to wait to receive benefits – you may only have to wait one day, but the benefits are uncertain relative to the cost.</a:t>
            </a:r>
          </a:p>
          <a:p>
            <a:r>
              <a:rPr lang="en-US" dirty="0"/>
              <a:t>The investments could be factories, advertising, an internet website, investments in R&amp;D, training of employees and many other things and you want to test whether the benefits of each investment exceed the cost of the investment.</a:t>
            </a:r>
          </a:p>
          <a:p>
            <a:r>
              <a:rPr lang="en-US" dirty="0"/>
              <a:t>The way I think about this portfolio of investments is a family tree where the family has a history and may last for many generations into the future. </a:t>
            </a:r>
          </a:p>
          <a:p>
            <a:r>
              <a:rPr lang="en-US" dirty="0"/>
              <a:t>If we for some reason want to value the family, we would need to not only value the current generation, but also future generations that will be there long after we are gone.</a:t>
            </a:r>
          </a:p>
        </p:txBody>
      </p:sp>
    </p:spTree>
    <p:extLst>
      <p:ext uri="{BB962C8B-B14F-4D97-AF65-F5344CB8AC3E}">
        <p14:creationId xmlns:p14="http://schemas.microsoft.com/office/powerpoint/2010/main" val="241130491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8BE28-77E5-B725-C7AE-851E9BC8B3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B0A7DB-3648-BD3E-D91B-53D20E09D407}"/>
              </a:ext>
            </a:extLst>
          </p:cNvPr>
          <p:cNvSpPr>
            <a:spLocks noGrp="1"/>
          </p:cNvSpPr>
          <p:nvPr>
            <p:ph type="title"/>
          </p:nvPr>
        </p:nvSpPr>
        <p:spPr>
          <a:xfrm>
            <a:off x="558888" y="566705"/>
            <a:ext cx="6367028" cy="597371"/>
          </a:xfrm>
        </p:spPr>
        <p:txBody>
          <a:bodyPr>
            <a:normAutofit fontScale="90000"/>
          </a:bodyPr>
          <a:lstStyle/>
          <a:p>
            <a:r>
              <a:rPr lang="en-US" dirty="0"/>
              <a:t>Theoretical, Mythical Valuation of a Corporation using Project Finance Concepts</a:t>
            </a:r>
          </a:p>
        </p:txBody>
      </p:sp>
      <p:sp>
        <p:nvSpPr>
          <p:cNvPr id="2" name="Content Placeholder 1">
            <a:extLst>
              <a:ext uri="{FF2B5EF4-FFF2-40B4-BE49-F238E27FC236}">
                <a16:creationId xmlns:a16="http://schemas.microsoft.com/office/drawing/2014/main" id="{04C05BEF-D99B-EE36-4944-D37675C52318}"/>
              </a:ext>
            </a:extLst>
          </p:cNvPr>
          <p:cNvSpPr>
            <a:spLocks noGrp="1"/>
          </p:cNvSpPr>
          <p:nvPr>
            <p:ph sz="quarter" idx="12"/>
          </p:nvPr>
        </p:nvSpPr>
        <p:spPr>
          <a:xfrm>
            <a:off x="284673" y="1751162"/>
            <a:ext cx="8220972" cy="3985404"/>
          </a:xfrm>
        </p:spPr>
        <p:txBody>
          <a:bodyPr>
            <a:normAutofit lnSpcReduction="10000"/>
          </a:bodyPr>
          <a:lstStyle/>
          <a:p>
            <a:r>
              <a:rPr lang="en-US" sz="1200" b="1" dirty="0"/>
              <a:t>Existing Investments</a:t>
            </a:r>
          </a:p>
          <a:p>
            <a:pPr lvl="1">
              <a:lnSpc>
                <a:spcPct val="120000"/>
              </a:lnSpc>
            </a:pPr>
            <a:r>
              <a:rPr lang="en-US" sz="1200" dirty="0"/>
              <a:t>Compute the remaining cash flow of each investment made by a corporation. </a:t>
            </a:r>
          </a:p>
          <a:p>
            <a:pPr lvl="1">
              <a:lnSpc>
                <a:spcPct val="120000"/>
              </a:lnSpc>
            </a:pPr>
            <a:r>
              <a:rPr lang="en-US" sz="1200" dirty="0"/>
              <a:t>Value the cash flow of each investment using objective data on target IRR’s of sellers in competitive bidding transactions and account for the stage of development of the investment (e.g. development of new investment is valued like venture capital).</a:t>
            </a:r>
          </a:p>
          <a:p>
            <a:pPr lvl="1">
              <a:lnSpc>
                <a:spcPct val="120000"/>
              </a:lnSpc>
            </a:pPr>
            <a:r>
              <a:rPr lang="en-US" sz="1200" dirty="0"/>
              <a:t>The value of each investment is derived from the IRR relative to the minimum target IRR in transactions which is the cost of capital</a:t>
            </a:r>
          </a:p>
          <a:p>
            <a:endParaRPr lang="en-US" sz="1200" b="1" dirty="0"/>
          </a:p>
          <a:p>
            <a:r>
              <a:rPr lang="en-US" sz="1200" b="1" dirty="0"/>
              <a:t>Prospective Investments</a:t>
            </a:r>
          </a:p>
          <a:p>
            <a:pPr lvl="1"/>
            <a:r>
              <a:rPr lang="en-US" sz="1200" dirty="0"/>
              <a:t>Somehow know the project IRR on new investments relative to the cost of capital. </a:t>
            </a:r>
          </a:p>
          <a:p>
            <a:pPr lvl="1"/>
            <a:r>
              <a:rPr lang="en-US" sz="1200" dirty="0"/>
              <a:t>The ability to earn a return above the cost of capital depends on some kind of unique management ability to differentiate products or other monopoly power.</a:t>
            </a:r>
          </a:p>
          <a:p>
            <a:pPr lvl="1"/>
            <a:r>
              <a:rPr lang="en-US" sz="1200" dirty="0"/>
              <a:t>Somehow know the potential for growth in new investments that earn returns above the cost of capital</a:t>
            </a:r>
          </a:p>
          <a:p>
            <a:endParaRPr lang="en-US" sz="1200" dirty="0"/>
          </a:p>
          <a:p>
            <a:r>
              <a:rPr lang="en-US" sz="1200" dirty="0"/>
              <a:t>In a mythical perfect world, a bank would establish the viability of each investment and valuation would be made from equity cash flows.</a:t>
            </a:r>
          </a:p>
          <a:p>
            <a:r>
              <a:rPr lang="en-US" sz="1200" dirty="0"/>
              <a:t>In this perfect mythical world, you could make a reasonable assessment about the IRR versus the growth rate of new investments where the only factor that really drives value is the skills of management</a:t>
            </a:r>
          </a:p>
          <a:p>
            <a:pPr marL="0" indent="0">
              <a:buNone/>
            </a:pPr>
            <a:endParaRPr lang="en-US" sz="1200" b="1" dirty="0">
              <a:solidFill>
                <a:schemeClr val="tx2"/>
              </a:solidFill>
            </a:endParaRPr>
          </a:p>
          <a:p>
            <a:endParaRPr lang="en-US" sz="1200" dirty="0"/>
          </a:p>
        </p:txBody>
      </p:sp>
      <p:pic>
        <p:nvPicPr>
          <p:cNvPr id="8" name="Picture 7">
            <a:extLst>
              <a:ext uri="{FF2B5EF4-FFF2-40B4-BE49-F238E27FC236}">
                <a16:creationId xmlns:a16="http://schemas.microsoft.com/office/drawing/2014/main" id="{B80E8326-795D-7BD3-8A87-1E6950BAFB46}"/>
              </a:ext>
            </a:extLst>
          </p:cNvPr>
          <p:cNvPicPr>
            <a:picLocks noChangeAspect="1"/>
          </p:cNvPicPr>
          <p:nvPr/>
        </p:nvPicPr>
        <p:blipFill>
          <a:blip r:embed="rId4"/>
          <a:stretch>
            <a:fillRect/>
          </a:stretch>
        </p:blipFill>
        <p:spPr>
          <a:xfrm>
            <a:off x="7381039" y="1031636"/>
            <a:ext cx="1285941" cy="1133534"/>
          </a:xfrm>
          <a:prstGeom prst="rect">
            <a:avLst/>
          </a:prstGeom>
        </p:spPr>
      </p:pic>
    </p:spTree>
    <p:custDataLst>
      <p:tags r:id="rId1"/>
    </p:custDataLst>
    <p:extLst>
      <p:ext uri="{BB962C8B-B14F-4D97-AF65-F5344CB8AC3E}">
        <p14:creationId xmlns:p14="http://schemas.microsoft.com/office/powerpoint/2010/main" val="141663595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D428-B4C6-B1C3-982D-DF2A88A69555}"/>
              </a:ext>
            </a:extLst>
          </p:cNvPr>
          <p:cNvSpPr>
            <a:spLocks noGrp="1"/>
          </p:cNvSpPr>
          <p:nvPr>
            <p:ph type="title"/>
          </p:nvPr>
        </p:nvSpPr>
        <p:spPr/>
        <p:txBody>
          <a:bodyPr>
            <a:normAutofit fontScale="90000"/>
          </a:bodyPr>
          <a:lstStyle/>
          <a:p>
            <a:r>
              <a:rPr lang="en-US" dirty="0"/>
              <a:t>These Problems Do Not Exist in Project Finance</a:t>
            </a:r>
          </a:p>
        </p:txBody>
      </p:sp>
      <p:sp>
        <p:nvSpPr>
          <p:cNvPr id="3" name="Content Placeholder 2">
            <a:extLst>
              <a:ext uri="{FF2B5EF4-FFF2-40B4-BE49-F238E27FC236}">
                <a16:creationId xmlns:a16="http://schemas.microsoft.com/office/drawing/2014/main" id="{BE1E98AB-7B48-CD3D-21DF-DD64D130F930}"/>
              </a:ext>
            </a:extLst>
          </p:cNvPr>
          <p:cNvSpPr>
            <a:spLocks noGrp="1"/>
          </p:cNvSpPr>
          <p:nvPr>
            <p:ph idx="1"/>
          </p:nvPr>
        </p:nvSpPr>
        <p:spPr/>
        <p:txBody>
          <a:bodyPr/>
          <a:lstStyle/>
          <a:p>
            <a:r>
              <a:rPr lang="en-US" dirty="0"/>
              <a:t>Value a project over its life and don’t need terminal value</a:t>
            </a:r>
          </a:p>
          <a:p>
            <a:r>
              <a:rPr lang="en-US" dirty="0"/>
              <a:t>Discount rate changes, but stable discount rate for a mature project can be established from transactions (when your children become mature, you know their value)</a:t>
            </a:r>
          </a:p>
          <a:p>
            <a:r>
              <a:rPr lang="en-US" dirty="0"/>
              <a:t>Most of the cost of capital comes from debt and the mature equity cost of capital is a bit above (or even below) the interest rate</a:t>
            </a:r>
          </a:p>
          <a:p>
            <a:r>
              <a:rPr lang="en-US" dirty="0"/>
              <a:t>Problems: Irrelevant to use ROIC, ROE, EV/EBITDA, P/E – this makes these ratios irrelevant in fast growing or fast declining corporations. It may be depressing, but this can make just about all financial statement analysis irrelevant for corporate valuation.</a:t>
            </a:r>
          </a:p>
          <a:p>
            <a:r>
              <a:rPr lang="en-US" dirty="0"/>
              <a:t>Market to Book Value can be assessed by the ability to earn returns above the cost of capital.</a:t>
            </a:r>
          </a:p>
          <a:p>
            <a:pPr lvl="1"/>
            <a:r>
              <a:rPr lang="en-US" dirty="0"/>
              <a:t>Book Value (without write-offs) is the equity value on the balance sheet</a:t>
            </a:r>
          </a:p>
          <a:p>
            <a:pPr lvl="1"/>
            <a:r>
              <a:rPr lang="en-US" dirty="0"/>
              <a:t>Cash Flow from Book Value at Cost of Capital can be computed with PMT</a:t>
            </a:r>
          </a:p>
          <a:p>
            <a:pPr lvl="1"/>
            <a:r>
              <a:rPr lang="en-US" dirty="0"/>
              <a:t>Cash Flow from Premium Above Book Value can be computed with PMT and Higher Interest Rate</a:t>
            </a:r>
          </a:p>
          <a:p>
            <a:pPr lvl="1"/>
            <a:r>
              <a:rPr lang="en-US" dirty="0"/>
              <a:t>Theoretical Price to Book Ratio can be computed from PV</a:t>
            </a:r>
          </a:p>
        </p:txBody>
      </p:sp>
    </p:spTree>
    <p:extLst>
      <p:ext uri="{BB962C8B-B14F-4D97-AF65-F5344CB8AC3E}">
        <p14:creationId xmlns:p14="http://schemas.microsoft.com/office/powerpoint/2010/main" val="143078158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1AE69-55AE-8292-5EF7-C2F9B42D5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29434-3658-97AA-3064-DE19368E2D37}"/>
              </a:ext>
            </a:extLst>
          </p:cNvPr>
          <p:cNvSpPr>
            <a:spLocks noGrp="1"/>
          </p:cNvSpPr>
          <p:nvPr>
            <p:ph type="title"/>
          </p:nvPr>
        </p:nvSpPr>
        <p:spPr>
          <a:xfrm>
            <a:off x="304801" y="458604"/>
            <a:ext cx="7606242" cy="654049"/>
          </a:xfrm>
        </p:spPr>
        <p:txBody>
          <a:bodyPr>
            <a:normAutofit fontScale="90000"/>
          </a:bodyPr>
          <a:lstStyle/>
          <a:p>
            <a:r>
              <a:rPr lang="en-US" dirty="0"/>
              <a:t>Stable Company EV/EBITDA, ROIC and Project IRR</a:t>
            </a:r>
          </a:p>
        </p:txBody>
      </p:sp>
      <p:sp>
        <p:nvSpPr>
          <p:cNvPr id="3" name="Content Placeholder 2">
            <a:extLst>
              <a:ext uri="{FF2B5EF4-FFF2-40B4-BE49-F238E27FC236}">
                <a16:creationId xmlns:a16="http://schemas.microsoft.com/office/drawing/2014/main" id="{077D177E-EAB8-917B-CC46-9C18F963834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B826235-949B-DC7B-6710-49D76B61DF48}"/>
              </a:ext>
            </a:extLst>
          </p:cNvPr>
          <p:cNvPicPr>
            <a:picLocks noChangeAspect="1"/>
          </p:cNvPicPr>
          <p:nvPr/>
        </p:nvPicPr>
        <p:blipFill>
          <a:blip r:embed="rId2"/>
          <a:stretch>
            <a:fillRect/>
          </a:stretch>
        </p:blipFill>
        <p:spPr>
          <a:xfrm>
            <a:off x="261256" y="1766612"/>
            <a:ext cx="8621487" cy="3741299"/>
          </a:xfrm>
          <a:prstGeom prst="rect">
            <a:avLst/>
          </a:prstGeom>
        </p:spPr>
      </p:pic>
    </p:spTree>
    <p:extLst>
      <p:ext uri="{BB962C8B-B14F-4D97-AF65-F5344CB8AC3E}">
        <p14:creationId xmlns:p14="http://schemas.microsoft.com/office/powerpoint/2010/main" val="164515241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09561-CBC2-326A-B6D8-55C1D0DA1D04}"/>
              </a:ext>
            </a:extLst>
          </p:cNvPr>
          <p:cNvSpPr>
            <a:spLocks noGrp="1"/>
          </p:cNvSpPr>
          <p:nvPr>
            <p:ph type="title"/>
          </p:nvPr>
        </p:nvSpPr>
        <p:spPr/>
        <p:txBody>
          <a:bodyPr>
            <a:normAutofit fontScale="90000"/>
          </a:bodyPr>
          <a:lstStyle/>
          <a:p>
            <a:r>
              <a:rPr lang="en-US" dirty="0"/>
              <a:t>Return and Price to Book Ratio for Oil Companies</a:t>
            </a:r>
          </a:p>
        </p:txBody>
      </p:sp>
      <p:sp>
        <p:nvSpPr>
          <p:cNvPr id="3" name="Content Placeholder 2">
            <a:extLst>
              <a:ext uri="{FF2B5EF4-FFF2-40B4-BE49-F238E27FC236}">
                <a16:creationId xmlns:a16="http://schemas.microsoft.com/office/drawing/2014/main" id="{F0557BD5-8313-5DA4-3041-9B22BD8C3406}"/>
              </a:ext>
            </a:extLst>
          </p:cNvPr>
          <p:cNvSpPr>
            <a:spLocks noGrp="1"/>
          </p:cNvSpPr>
          <p:nvPr>
            <p:ph idx="1"/>
          </p:nvPr>
        </p:nvSpPr>
        <p:spPr/>
        <p:txBody>
          <a:bodyPr/>
          <a:lstStyle/>
          <a:p>
            <a:r>
              <a:rPr lang="en-US" dirty="0"/>
              <a:t>Look at Equity IRR -- Seems to require about 15% to 18% to generate value of 2.0 to 2.5x value relative to the investment. Note that the beta is .9</a:t>
            </a:r>
          </a:p>
          <a:p>
            <a:endParaRPr lang="en-US" dirty="0"/>
          </a:p>
        </p:txBody>
      </p:sp>
      <p:pic>
        <p:nvPicPr>
          <p:cNvPr id="8" name="Picture 7">
            <a:extLst>
              <a:ext uri="{FF2B5EF4-FFF2-40B4-BE49-F238E27FC236}">
                <a16:creationId xmlns:a16="http://schemas.microsoft.com/office/drawing/2014/main" id="{DAC44DC6-B3AA-5D08-A196-D091A40536F3}"/>
              </a:ext>
            </a:extLst>
          </p:cNvPr>
          <p:cNvPicPr>
            <a:picLocks noChangeAspect="1"/>
          </p:cNvPicPr>
          <p:nvPr/>
        </p:nvPicPr>
        <p:blipFill>
          <a:blip r:embed="rId2"/>
          <a:stretch>
            <a:fillRect/>
          </a:stretch>
        </p:blipFill>
        <p:spPr>
          <a:xfrm>
            <a:off x="354058" y="2468783"/>
            <a:ext cx="7598304" cy="3454986"/>
          </a:xfrm>
          <a:prstGeom prst="rect">
            <a:avLst/>
          </a:prstGeom>
        </p:spPr>
      </p:pic>
    </p:spTree>
    <p:extLst>
      <p:ext uri="{BB962C8B-B14F-4D97-AF65-F5344CB8AC3E}">
        <p14:creationId xmlns:p14="http://schemas.microsoft.com/office/powerpoint/2010/main" val="1296300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5D78B-F5E5-3BEA-44AE-CD0A5011AE25}"/>
              </a:ext>
            </a:extLst>
          </p:cNvPr>
          <p:cNvSpPr>
            <a:spLocks noGrp="1"/>
          </p:cNvSpPr>
          <p:nvPr>
            <p:ph type="title"/>
          </p:nvPr>
        </p:nvSpPr>
        <p:spPr/>
        <p:txBody>
          <a:bodyPr/>
          <a:lstStyle/>
          <a:p>
            <a:r>
              <a:rPr lang="en-US" dirty="0"/>
              <a:t>Default Studies</a:t>
            </a:r>
          </a:p>
        </p:txBody>
      </p:sp>
      <p:sp>
        <p:nvSpPr>
          <p:cNvPr id="3" name="Content Placeholder 2">
            <a:extLst>
              <a:ext uri="{FF2B5EF4-FFF2-40B4-BE49-F238E27FC236}">
                <a16:creationId xmlns:a16="http://schemas.microsoft.com/office/drawing/2014/main" id="{6635BCA3-93DA-071B-A4DE-36CA765C903A}"/>
              </a:ext>
            </a:extLst>
          </p:cNvPr>
          <p:cNvSpPr>
            <a:spLocks noGrp="1"/>
          </p:cNvSpPr>
          <p:nvPr>
            <p:ph idx="1"/>
          </p:nvPr>
        </p:nvSpPr>
        <p:spPr/>
        <p:txBody>
          <a:bodyPr/>
          <a:lstStyle/>
          <a:p>
            <a:r>
              <a:rPr lang="en-US" dirty="0"/>
              <a:t>Probability of Loss = Probability of Default x Loss Given Default</a:t>
            </a:r>
          </a:p>
          <a:p>
            <a:r>
              <a:rPr lang="en-US" dirty="0"/>
              <a:t>Measure with Default at Loan Life or LLCR or PLCR</a:t>
            </a:r>
          </a:p>
          <a:p>
            <a:r>
              <a:rPr lang="en-US" dirty="0"/>
              <a:t>For project finance, loss given default is relatively low</a:t>
            </a:r>
          </a:p>
          <a:p>
            <a:endParaRPr lang="en-US" dirty="0"/>
          </a:p>
        </p:txBody>
      </p:sp>
    </p:spTree>
    <p:extLst>
      <p:ext uri="{BB962C8B-B14F-4D97-AF65-F5344CB8AC3E}">
        <p14:creationId xmlns:p14="http://schemas.microsoft.com/office/powerpoint/2010/main" val="3466959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a:extLst>
              <a:ext uri="{FF2B5EF4-FFF2-40B4-BE49-F238E27FC236}">
                <a16:creationId xmlns:a16="http://schemas.microsoft.com/office/drawing/2014/main" id="{403B3294-D4AA-41EC-8D55-E99B00408F7D}"/>
              </a:ext>
            </a:extLst>
          </p:cNvPr>
          <p:cNvSpPr txBox="1">
            <a:spLocks noChangeArrowheads="1"/>
          </p:cNvSpPr>
          <p:nvPr/>
        </p:nvSpPr>
        <p:spPr bwMode="auto">
          <a:xfrm>
            <a:off x="304800" y="2743200"/>
            <a:ext cx="1752600" cy="169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spcBef>
                <a:spcPct val="50000"/>
              </a:spcBef>
            </a:pPr>
            <a:r>
              <a:rPr lang="en-US" altLang="en-US" sz="1600" b="1" dirty="0">
                <a:latin typeface="Times New Roman" panose="02020603050405020304" pitchFamily="18" charset="0"/>
              </a:rPr>
              <a:t>EXPECTED LOSS</a:t>
            </a:r>
          </a:p>
          <a:p>
            <a:pPr algn="ctr" eaLnBrk="1" hangingPunct="1">
              <a:spcBef>
                <a:spcPct val="50000"/>
              </a:spcBef>
            </a:pPr>
            <a:endParaRPr lang="en-US" altLang="en-US" sz="1600" b="1" dirty="0">
              <a:latin typeface="Times New Roman" panose="02020603050405020304" pitchFamily="18" charset="0"/>
            </a:endParaRPr>
          </a:p>
          <a:p>
            <a:pPr algn="ctr" eaLnBrk="1" hangingPunct="1">
              <a:spcBef>
                <a:spcPct val="50000"/>
              </a:spcBef>
            </a:pPr>
            <a:r>
              <a:rPr lang="en-US" altLang="en-US" sz="1600" b="1" dirty="0">
                <a:latin typeface="Times New Roman" panose="02020603050405020304" pitchFamily="18" charset="0"/>
              </a:rPr>
              <a:t>$$</a:t>
            </a:r>
          </a:p>
        </p:txBody>
      </p:sp>
      <p:sp>
        <p:nvSpPr>
          <p:cNvPr id="137219" name="Text Box 3">
            <a:extLst>
              <a:ext uri="{FF2B5EF4-FFF2-40B4-BE49-F238E27FC236}">
                <a16:creationId xmlns:a16="http://schemas.microsoft.com/office/drawing/2014/main" id="{0509A89D-F175-4362-89D9-3869DD904499}"/>
              </a:ext>
            </a:extLst>
          </p:cNvPr>
          <p:cNvSpPr txBox="1">
            <a:spLocks noChangeArrowheads="1"/>
          </p:cNvSpPr>
          <p:nvPr/>
        </p:nvSpPr>
        <p:spPr bwMode="auto">
          <a:xfrm>
            <a:off x="2133600" y="34290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rPr>
              <a:t>=</a:t>
            </a:r>
          </a:p>
        </p:txBody>
      </p:sp>
      <p:sp>
        <p:nvSpPr>
          <p:cNvPr id="137220" name="Text Box 4">
            <a:extLst>
              <a:ext uri="{FF2B5EF4-FFF2-40B4-BE49-F238E27FC236}">
                <a16:creationId xmlns:a16="http://schemas.microsoft.com/office/drawing/2014/main" id="{CA2D4A9E-1C3F-44CA-A41B-0295EED20E9E}"/>
              </a:ext>
            </a:extLst>
          </p:cNvPr>
          <p:cNvSpPr txBox="1">
            <a:spLocks noChangeArrowheads="1"/>
          </p:cNvSpPr>
          <p:nvPr/>
        </p:nvSpPr>
        <p:spPr bwMode="auto">
          <a:xfrm>
            <a:off x="2514600" y="2743200"/>
            <a:ext cx="1752600" cy="169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spcBef>
                <a:spcPct val="50000"/>
              </a:spcBef>
            </a:pPr>
            <a:r>
              <a:rPr lang="en-US" altLang="en-US" sz="1600" b="1" dirty="0">
                <a:latin typeface="Times New Roman" panose="02020603050405020304" pitchFamily="18" charset="0"/>
              </a:rPr>
              <a:t>Probability of Default</a:t>
            </a:r>
          </a:p>
          <a:p>
            <a:pPr algn="ctr" eaLnBrk="1" hangingPunct="1">
              <a:spcBef>
                <a:spcPct val="50000"/>
              </a:spcBef>
            </a:pPr>
            <a:r>
              <a:rPr lang="en-US" altLang="en-US" sz="1600" b="1" dirty="0">
                <a:latin typeface="Times New Roman" panose="02020603050405020304" pitchFamily="18" charset="0"/>
              </a:rPr>
              <a:t>(PD)</a:t>
            </a:r>
          </a:p>
          <a:p>
            <a:pPr algn="ctr" eaLnBrk="1" hangingPunct="1">
              <a:spcBef>
                <a:spcPct val="50000"/>
              </a:spcBef>
            </a:pPr>
            <a:r>
              <a:rPr lang="en-US" altLang="en-US" sz="1600" b="1" dirty="0">
                <a:latin typeface="Times New Roman" panose="02020603050405020304" pitchFamily="18" charset="0"/>
              </a:rPr>
              <a:t>%</a:t>
            </a:r>
          </a:p>
        </p:txBody>
      </p:sp>
      <p:sp>
        <p:nvSpPr>
          <p:cNvPr id="137221" name="Text Box 5">
            <a:extLst>
              <a:ext uri="{FF2B5EF4-FFF2-40B4-BE49-F238E27FC236}">
                <a16:creationId xmlns:a16="http://schemas.microsoft.com/office/drawing/2014/main" id="{5C3236B0-84A3-4739-A3A2-6C408FC99FCE}"/>
              </a:ext>
            </a:extLst>
          </p:cNvPr>
          <p:cNvSpPr txBox="1">
            <a:spLocks noChangeArrowheads="1"/>
          </p:cNvSpPr>
          <p:nvPr/>
        </p:nvSpPr>
        <p:spPr bwMode="auto">
          <a:xfrm>
            <a:off x="4343400" y="335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dirty="0"/>
              <a:t>x</a:t>
            </a:r>
          </a:p>
        </p:txBody>
      </p:sp>
      <p:sp>
        <p:nvSpPr>
          <p:cNvPr id="137222" name="Text Box 6">
            <a:extLst>
              <a:ext uri="{FF2B5EF4-FFF2-40B4-BE49-F238E27FC236}">
                <a16:creationId xmlns:a16="http://schemas.microsoft.com/office/drawing/2014/main" id="{4F83712B-BE0D-4DEB-AC62-2011D432C079}"/>
              </a:ext>
            </a:extLst>
          </p:cNvPr>
          <p:cNvSpPr txBox="1">
            <a:spLocks noChangeArrowheads="1"/>
          </p:cNvSpPr>
          <p:nvPr/>
        </p:nvSpPr>
        <p:spPr bwMode="auto">
          <a:xfrm>
            <a:off x="4724400" y="2743200"/>
            <a:ext cx="1752600"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lnSpc>
                <a:spcPct val="75000"/>
              </a:lnSpc>
              <a:spcBef>
                <a:spcPct val="50000"/>
              </a:spcBef>
            </a:pPr>
            <a:r>
              <a:rPr lang="en-US" altLang="en-US" sz="1600" b="1" dirty="0">
                <a:latin typeface="Times New Roman" panose="02020603050405020304" pitchFamily="18" charset="0"/>
              </a:rPr>
              <a:t>Loss Severity </a:t>
            </a:r>
          </a:p>
          <a:p>
            <a:pPr algn="ctr" eaLnBrk="1" hangingPunct="1">
              <a:lnSpc>
                <a:spcPct val="75000"/>
              </a:lnSpc>
              <a:spcBef>
                <a:spcPct val="50000"/>
              </a:spcBef>
            </a:pPr>
            <a:r>
              <a:rPr lang="en-US" altLang="en-US" sz="1600" b="1" dirty="0">
                <a:latin typeface="Times New Roman" panose="02020603050405020304" pitchFamily="18" charset="0"/>
              </a:rPr>
              <a:t>Given Default</a:t>
            </a:r>
          </a:p>
          <a:p>
            <a:pPr algn="ctr" eaLnBrk="1" hangingPunct="1">
              <a:spcBef>
                <a:spcPct val="50000"/>
              </a:spcBef>
            </a:pPr>
            <a:r>
              <a:rPr lang="en-US" altLang="en-US" sz="1600" b="1" dirty="0">
                <a:latin typeface="Times New Roman" panose="02020603050405020304" pitchFamily="18" charset="0"/>
              </a:rPr>
              <a:t>(Severity)</a:t>
            </a:r>
          </a:p>
          <a:p>
            <a:pPr algn="ctr" eaLnBrk="1" hangingPunct="1">
              <a:spcBef>
                <a:spcPct val="50000"/>
              </a:spcBef>
            </a:pPr>
            <a:r>
              <a:rPr lang="en-US" altLang="en-US" sz="1600" b="1" dirty="0">
                <a:latin typeface="Times New Roman" panose="02020603050405020304" pitchFamily="18" charset="0"/>
              </a:rPr>
              <a:t>%</a:t>
            </a:r>
          </a:p>
        </p:txBody>
      </p:sp>
      <p:sp>
        <p:nvSpPr>
          <p:cNvPr id="137223" name="Text Box 7">
            <a:extLst>
              <a:ext uri="{FF2B5EF4-FFF2-40B4-BE49-F238E27FC236}">
                <a16:creationId xmlns:a16="http://schemas.microsoft.com/office/drawing/2014/main" id="{6E6F9FF8-94DF-4CFA-AC07-9D3AE2814555}"/>
              </a:ext>
            </a:extLst>
          </p:cNvPr>
          <p:cNvSpPr txBox="1">
            <a:spLocks noChangeArrowheads="1"/>
          </p:cNvSpPr>
          <p:nvPr/>
        </p:nvSpPr>
        <p:spPr bwMode="auto">
          <a:xfrm>
            <a:off x="6934200" y="2743200"/>
            <a:ext cx="1752600"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lnSpc>
                <a:spcPct val="75000"/>
              </a:lnSpc>
              <a:spcBef>
                <a:spcPct val="50000"/>
              </a:spcBef>
            </a:pPr>
            <a:r>
              <a:rPr lang="en-US" altLang="en-US" sz="1600" b="1" dirty="0">
                <a:latin typeface="Times New Roman" panose="02020603050405020304" pitchFamily="18" charset="0"/>
              </a:rPr>
              <a:t>Loan Equivalent</a:t>
            </a:r>
          </a:p>
          <a:p>
            <a:pPr algn="ctr" eaLnBrk="1" hangingPunct="1">
              <a:lnSpc>
                <a:spcPct val="75000"/>
              </a:lnSpc>
              <a:spcBef>
                <a:spcPct val="50000"/>
              </a:spcBef>
            </a:pPr>
            <a:r>
              <a:rPr lang="en-US" altLang="en-US" sz="1600" b="1" dirty="0">
                <a:latin typeface="Times New Roman" panose="02020603050405020304" pitchFamily="18" charset="0"/>
              </a:rPr>
              <a:t>Exposure</a:t>
            </a:r>
          </a:p>
          <a:p>
            <a:pPr algn="ctr" eaLnBrk="1" hangingPunct="1">
              <a:spcBef>
                <a:spcPct val="50000"/>
              </a:spcBef>
            </a:pPr>
            <a:r>
              <a:rPr lang="en-US" altLang="en-US" sz="1600" b="1" dirty="0">
                <a:latin typeface="Times New Roman" panose="02020603050405020304" pitchFamily="18" charset="0"/>
              </a:rPr>
              <a:t>(Exposure)</a:t>
            </a:r>
          </a:p>
          <a:p>
            <a:pPr algn="ctr" eaLnBrk="1" hangingPunct="1">
              <a:spcBef>
                <a:spcPct val="50000"/>
              </a:spcBef>
            </a:pPr>
            <a:r>
              <a:rPr lang="en-US" altLang="en-US" sz="1600" b="1" dirty="0">
                <a:latin typeface="Times New Roman" panose="02020603050405020304" pitchFamily="18" charset="0"/>
              </a:rPr>
              <a:t>$$</a:t>
            </a:r>
          </a:p>
        </p:txBody>
      </p:sp>
      <p:sp>
        <p:nvSpPr>
          <p:cNvPr id="137224" name="Text Box 8">
            <a:extLst>
              <a:ext uri="{FF2B5EF4-FFF2-40B4-BE49-F238E27FC236}">
                <a16:creationId xmlns:a16="http://schemas.microsoft.com/office/drawing/2014/main" id="{1FC8D69C-B8D8-4D13-BC53-2A0992E57ABD}"/>
              </a:ext>
            </a:extLst>
          </p:cNvPr>
          <p:cNvSpPr txBox="1">
            <a:spLocks noChangeArrowheads="1"/>
          </p:cNvSpPr>
          <p:nvPr/>
        </p:nvSpPr>
        <p:spPr bwMode="auto">
          <a:xfrm>
            <a:off x="6553200" y="335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dirty="0"/>
              <a:t>x</a:t>
            </a:r>
          </a:p>
        </p:txBody>
      </p:sp>
      <p:sp>
        <p:nvSpPr>
          <p:cNvPr id="137225" name="Text Box 9">
            <a:extLst>
              <a:ext uri="{FF2B5EF4-FFF2-40B4-BE49-F238E27FC236}">
                <a16:creationId xmlns:a16="http://schemas.microsoft.com/office/drawing/2014/main" id="{FFB3E261-B0F1-44BF-A164-D090EA925C88}"/>
              </a:ext>
            </a:extLst>
          </p:cNvPr>
          <p:cNvSpPr txBox="1">
            <a:spLocks noChangeArrowheads="1"/>
          </p:cNvSpPr>
          <p:nvPr/>
        </p:nvSpPr>
        <p:spPr bwMode="auto">
          <a:xfrm>
            <a:off x="304800" y="5486400"/>
            <a:ext cx="548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1800" b="1" dirty="0">
                <a:latin typeface="Times New Roman" panose="02020603050405020304" pitchFamily="18" charset="0"/>
              </a:rPr>
              <a:t>The focus of grading tools is on modeling PD</a:t>
            </a:r>
          </a:p>
        </p:txBody>
      </p:sp>
      <p:sp>
        <p:nvSpPr>
          <p:cNvPr id="137226" name="Text Box 10">
            <a:extLst>
              <a:ext uri="{FF2B5EF4-FFF2-40B4-BE49-F238E27FC236}">
                <a16:creationId xmlns:a16="http://schemas.microsoft.com/office/drawing/2014/main" id="{6594069C-E76E-4EA6-92D0-B9749532F2F7}"/>
              </a:ext>
            </a:extLst>
          </p:cNvPr>
          <p:cNvSpPr txBox="1">
            <a:spLocks noChangeArrowheads="1"/>
          </p:cNvSpPr>
          <p:nvPr/>
        </p:nvSpPr>
        <p:spPr bwMode="auto">
          <a:xfrm>
            <a:off x="2438400" y="4648200"/>
            <a:ext cx="1981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400" dirty="0">
                <a:latin typeface="Times New Roman" panose="02020603050405020304" pitchFamily="18" charset="0"/>
              </a:rPr>
              <a:t>What is the probability of the counterparty defaulting?</a:t>
            </a:r>
          </a:p>
        </p:txBody>
      </p:sp>
      <p:sp>
        <p:nvSpPr>
          <p:cNvPr id="137227" name="Text Box 11">
            <a:extLst>
              <a:ext uri="{FF2B5EF4-FFF2-40B4-BE49-F238E27FC236}">
                <a16:creationId xmlns:a16="http://schemas.microsoft.com/office/drawing/2014/main" id="{33E5B84D-4D50-40B7-A2AF-4ABC4B1F83CC}"/>
              </a:ext>
            </a:extLst>
          </p:cNvPr>
          <p:cNvSpPr txBox="1">
            <a:spLocks noChangeArrowheads="1"/>
          </p:cNvSpPr>
          <p:nvPr/>
        </p:nvSpPr>
        <p:spPr bwMode="auto">
          <a:xfrm>
            <a:off x="4648200" y="4648200"/>
            <a:ext cx="1981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400" dirty="0">
                <a:latin typeface="Times New Roman" panose="02020603050405020304" pitchFamily="18" charset="0"/>
              </a:rPr>
              <a:t>If default occurs, how much of this do we expect to lose?</a:t>
            </a:r>
          </a:p>
        </p:txBody>
      </p:sp>
      <p:sp>
        <p:nvSpPr>
          <p:cNvPr id="137228" name="Text Box 12">
            <a:extLst>
              <a:ext uri="{FF2B5EF4-FFF2-40B4-BE49-F238E27FC236}">
                <a16:creationId xmlns:a16="http://schemas.microsoft.com/office/drawing/2014/main" id="{9DBEAF53-83E7-4847-AD52-005EC6C44426}"/>
              </a:ext>
            </a:extLst>
          </p:cNvPr>
          <p:cNvSpPr txBox="1">
            <a:spLocks noChangeArrowheads="1"/>
          </p:cNvSpPr>
          <p:nvPr/>
        </p:nvSpPr>
        <p:spPr bwMode="auto">
          <a:xfrm>
            <a:off x="6781800" y="4648200"/>
            <a:ext cx="1981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400" dirty="0">
                <a:latin typeface="Times New Roman" panose="02020603050405020304" pitchFamily="18" charset="0"/>
              </a:rPr>
              <a:t>If default occurs, how much exposure do we expect to have?</a:t>
            </a:r>
          </a:p>
        </p:txBody>
      </p:sp>
      <p:sp>
        <p:nvSpPr>
          <p:cNvPr id="137229" name="AutoShape 13">
            <a:extLst>
              <a:ext uri="{FF2B5EF4-FFF2-40B4-BE49-F238E27FC236}">
                <a16:creationId xmlns:a16="http://schemas.microsoft.com/office/drawing/2014/main" id="{A561E27C-8E51-4AFA-99B8-1E59AFE721D9}"/>
              </a:ext>
            </a:extLst>
          </p:cNvPr>
          <p:cNvSpPr>
            <a:spLocks/>
          </p:cNvSpPr>
          <p:nvPr/>
        </p:nvSpPr>
        <p:spPr bwMode="auto">
          <a:xfrm rot="5400000">
            <a:off x="3314700" y="1638300"/>
            <a:ext cx="152400" cy="1752600"/>
          </a:xfrm>
          <a:prstGeom prst="leftBracket">
            <a:avLst>
              <a:gd name="adj" fmla="val 958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dirty="0"/>
          </a:p>
        </p:txBody>
      </p:sp>
      <p:sp>
        <p:nvSpPr>
          <p:cNvPr id="137230" name="AutoShape 14">
            <a:extLst>
              <a:ext uri="{FF2B5EF4-FFF2-40B4-BE49-F238E27FC236}">
                <a16:creationId xmlns:a16="http://schemas.microsoft.com/office/drawing/2014/main" id="{A970198E-51F7-40AF-9E63-005C17F635AA}"/>
              </a:ext>
            </a:extLst>
          </p:cNvPr>
          <p:cNvSpPr>
            <a:spLocks/>
          </p:cNvSpPr>
          <p:nvPr/>
        </p:nvSpPr>
        <p:spPr bwMode="auto">
          <a:xfrm rot="5400000">
            <a:off x="6629400" y="533400"/>
            <a:ext cx="152400" cy="3962400"/>
          </a:xfrm>
          <a:prstGeom prst="leftBracket">
            <a:avLst>
              <a:gd name="adj" fmla="val 2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dirty="0"/>
          </a:p>
        </p:txBody>
      </p:sp>
      <p:sp>
        <p:nvSpPr>
          <p:cNvPr id="137231" name="Text Box 15">
            <a:extLst>
              <a:ext uri="{FF2B5EF4-FFF2-40B4-BE49-F238E27FC236}">
                <a16:creationId xmlns:a16="http://schemas.microsoft.com/office/drawing/2014/main" id="{711C4B41-13F4-41E2-B5C1-81EC1BECCF4F}"/>
              </a:ext>
            </a:extLst>
          </p:cNvPr>
          <p:cNvSpPr txBox="1">
            <a:spLocks noChangeArrowheads="1"/>
          </p:cNvSpPr>
          <p:nvPr/>
        </p:nvSpPr>
        <p:spPr bwMode="auto">
          <a:xfrm>
            <a:off x="2667000" y="19050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endParaRPr lang="en-US" altLang="en-US" sz="1600" dirty="0">
              <a:latin typeface="Times New Roman" panose="02020603050405020304" pitchFamily="18" charset="0"/>
            </a:endParaRPr>
          </a:p>
        </p:txBody>
      </p:sp>
      <p:sp>
        <p:nvSpPr>
          <p:cNvPr id="137232" name="Text Box 16">
            <a:extLst>
              <a:ext uri="{FF2B5EF4-FFF2-40B4-BE49-F238E27FC236}">
                <a16:creationId xmlns:a16="http://schemas.microsoft.com/office/drawing/2014/main" id="{FA0F6445-AF64-4A8D-BF3F-33FA1B095042}"/>
              </a:ext>
            </a:extLst>
          </p:cNvPr>
          <p:cNvSpPr txBox="1">
            <a:spLocks noChangeArrowheads="1"/>
          </p:cNvSpPr>
          <p:nvPr/>
        </p:nvSpPr>
        <p:spPr bwMode="auto">
          <a:xfrm>
            <a:off x="2514600" y="19812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600" b="1" dirty="0">
                <a:latin typeface="Times New Roman" panose="02020603050405020304" pitchFamily="18" charset="0"/>
              </a:rPr>
              <a:t>Borrower Risk</a:t>
            </a:r>
            <a:r>
              <a:rPr lang="en-US" altLang="en-US" sz="1600" dirty="0">
                <a:latin typeface="Times New Roman" panose="02020603050405020304" pitchFamily="18" charset="0"/>
              </a:rPr>
              <a:t> </a:t>
            </a:r>
          </a:p>
        </p:txBody>
      </p:sp>
      <p:sp>
        <p:nvSpPr>
          <p:cNvPr id="137233" name="Text Box 17">
            <a:extLst>
              <a:ext uri="{FF2B5EF4-FFF2-40B4-BE49-F238E27FC236}">
                <a16:creationId xmlns:a16="http://schemas.microsoft.com/office/drawing/2014/main" id="{5270BEA9-4F67-4695-A60D-421EE9572962}"/>
              </a:ext>
            </a:extLst>
          </p:cNvPr>
          <p:cNvSpPr txBox="1">
            <a:spLocks noChangeArrowheads="1"/>
          </p:cNvSpPr>
          <p:nvPr/>
        </p:nvSpPr>
        <p:spPr bwMode="auto">
          <a:xfrm>
            <a:off x="5334000" y="1981200"/>
            <a:ext cx="289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600" b="1" dirty="0">
                <a:latin typeface="Times New Roman" panose="02020603050405020304" pitchFamily="18" charset="0"/>
              </a:rPr>
              <a:t>Facility Risk Related</a:t>
            </a:r>
          </a:p>
        </p:txBody>
      </p:sp>
      <p:sp>
        <p:nvSpPr>
          <p:cNvPr id="137234" name="Rectangle 18">
            <a:extLst>
              <a:ext uri="{FF2B5EF4-FFF2-40B4-BE49-F238E27FC236}">
                <a16:creationId xmlns:a16="http://schemas.microsoft.com/office/drawing/2014/main" id="{74F9299D-B6CA-4823-8253-9A4EA21D3646}"/>
              </a:ext>
            </a:extLst>
          </p:cNvPr>
          <p:cNvSpPr>
            <a:spLocks noGrp="1" noChangeArrowheads="1"/>
          </p:cNvSpPr>
          <p:nvPr>
            <p:ph type="title"/>
          </p:nvPr>
        </p:nvSpPr>
        <p:spPr/>
        <p:txBody>
          <a:bodyPr>
            <a:normAutofit fontScale="90000"/>
          </a:bodyPr>
          <a:lstStyle/>
          <a:p>
            <a:r>
              <a:rPr lang="en-US" altLang="en-US" dirty="0"/>
              <a:t>Expected Loss Can Be Broken Down Into Three Components</a:t>
            </a:r>
          </a:p>
        </p:txBody>
      </p:sp>
      <p:sp>
        <p:nvSpPr>
          <p:cNvPr id="2" name="TextBox 1">
            <a:extLst>
              <a:ext uri="{FF2B5EF4-FFF2-40B4-BE49-F238E27FC236}">
                <a16:creationId xmlns:a16="http://schemas.microsoft.com/office/drawing/2014/main" id="{0D106153-0D6F-4DA5-BFBD-977C0B01AA52}"/>
              </a:ext>
            </a:extLst>
          </p:cNvPr>
          <p:cNvSpPr txBox="1"/>
          <p:nvPr/>
        </p:nvSpPr>
        <p:spPr>
          <a:xfrm>
            <a:off x="562465" y="1035766"/>
            <a:ext cx="4612849" cy="923330"/>
          </a:xfrm>
          <a:prstGeom prst="rect">
            <a:avLst/>
          </a:prstGeom>
          <a:solidFill>
            <a:srgbClr val="00B0F0"/>
          </a:solidFill>
        </p:spPr>
        <p:txBody>
          <a:bodyPr wrap="square" rtlCol="0">
            <a:spAutoFit/>
          </a:bodyPr>
          <a:lstStyle/>
          <a:p>
            <a:r>
              <a:rPr lang="en-US" dirty="0"/>
              <a:t>Credit Spread must cover the expected loss and is driven by probability of default x loss given default</a:t>
            </a:r>
          </a:p>
        </p:txBody>
      </p:sp>
    </p:spTree>
    <p:extLst>
      <p:ext uri="{BB962C8B-B14F-4D97-AF65-F5344CB8AC3E}">
        <p14:creationId xmlns:p14="http://schemas.microsoft.com/office/powerpoint/2010/main" val="719192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ED7B-D2E5-07EC-EDFE-47479FF3FDFD}"/>
              </a:ext>
            </a:extLst>
          </p:cNvPr>
          <p:cNvSpPr>
            <a:spLocks noGrp="1"/>
          </p:cNvSpPr>
          <p:nvPr>
            <p:ph type="title"/>
          </p:nvPr>
        </p:nvSpPr>
        <p:spPr/>
        <p:txBody>
          <a:bodyPr>
            <a:normAutofit fontScale="90000"/>
          </a:bodyPr>
          <a:lstStyle/>
          <a:p>
            <a:r>
              <a:rPr lang="en-US" dirty="0"/>
              <a:t>Difference between Foundations and Advanced</a:t>
            </a:r>
          </a:p>
        </p:txBody>
      </p:sp>
      <p:sp>
        <p:nvSpPr>
          <p:cNvPr id="3" name="Content Placeholder 2">
            <a:extLst>
              <a:ext uri="{FF2B5EF4-FFF2-40B4-BE49-F238E27FC236}">
                <a16:creationId xmlns:a16="http://schemas.microsoft.com/office/drawing/2014/main" id="{6560E542-78EC-A266-9F84-BF6232EB1BDA}"/>
              </a:ext>
            </a:extLst>
          </p:cNvPr>
          <p:cNvSpPr>
            <a:spLocks noGrp="1"/>
          </p:cNvSpPr>
          <p:nvPr>
            <p:ph idx="1"/>
          </p:nvPr>
        </p:nvSpPr>
        <p:spPr/>
        <p:txBody>
          <a:bodyPr>
            <a:normAutofit lnSpcReduction="10000"/>
          </a:bodyPr>
          <a:lstStyle/>
          <a:p>
            <a:r>
              <a:rPr lang="en-US" dirty="0"/>
              <a:t>More Nuanced and Advanced Financial Analysis</a:t>
            </a:r>
          </a:p>
          <a:p>
            <a:pPr lvl="1"/>
            <a:r>
              <a:rPr lang="en-US" dirty="0"/>
              <a:t>Problems with IRR in measuring economics</a:t>
            </a:r>
          </a:p>
          <a:p>
            <a:pPr lvl="1"/>
            <a:r>
              <a:rPr lang="en-US" dirty="0"/>
              <a:t>Costs and benefits of credit enhancements (cash sweeps)</a:t>
            </a:r>
          </a:p>
          <a:p>
            <a:pPr lvl="1"/>
            <a:r>
              <a:rPr lang="en-US" dirty="0"/>
              <a:t>Use of LLCR and PLCR in Structuring and Credit</a:t>
            </a:r>
          </a:p>
          <a:p>
            <a:pPr lvl="1"/>
            <a:r>
              <a:rPr lang="en-US" dirty="0"/>
              <a:t>Debt Structuring with Changing DSCR, Negative Repayment</a:t>
            </a:r>
          </a:p>
          <a:p>
            <a:pPr lvl="1"/>
            <a:r>
              <a:rPr lang="en-US" dirty="0"/>
              <a:t>Use of Government Supported Subordinated Debt</a:t>
            </a:r>
          </a:p>
          <a:p>
            <a:pPr lvl="1"/>
            <a:r>
              <a:rPr lang="en-US" dirty="0"/>
              <a:t>Development Fees and Risk Changes over Life</a:t>
            </a:r>
          </a:p>
          <a:p>
            <a:pPr lvl="1"/>
            <a:r>
              <a:rPr lang="en-US" dirty="0"/>
              <a:t>Management of Varying Cash Flow with Cash Sweep</a:t>
            </a:r>
          </a:p>
          <a:p>
            <a:pPr lvl="1"/>
            <a:r>
              <a:rPr lang="en-US" dirty="0"/>
              <a:t>Equity Bridge Loans</a:t>
            </a:r>
          </a:p>
          <a:p>
            <a:pPr lvl="1"/>
            <a:r>
              <a:rPr lang="en-US" dirty="0"/>
              <a:t>Maintenance Reserve Accounts and DSRA with Alternative Structures</a:t>
            </a:r>
          </a:p>
          <a:p>
            <a:pPr lvl="1"/>
            <a:r>
              <a:rPr lang="en-US" dirty="0"/>
              <a:t>Mini-perm Loans and Re-financing</a:t>
            </a:r>
          </a:p>
          <a:p>
            <a:pPr lvl="1"/>
            <a:r>
              <a:rPr lang="en-US" dirty="0"/>
              <a:t>Contract challenges and incentives for Batteries</a:t>
            </a:r>
          </a:p>
          <a:p>
            <a:pPr lvl="1"/>
            <a:r>
              <a:rPr lang="en-US" dirty="0"/>
              <a:t>Alternative forms of concessional financing</a:t>
            </a:r>
          </a:p>
          <a:p>
            <a:pPr lvl="1"/>
            <a:r>
              <a:rPr lang="en-US" dirty="0"/>
              <a:t>Policy Issues and Incentives in Contracting (Batteries, Merchant in Offshore Wind, Hydrogen)</a:t>
            </a:r>
          </a:p>
          <a:p>
            <a:pPr lvl="1"/>
            <a:endParaRPr lang="en-US" dirty="0"/>
          </a:p>
          <a:p>
            <a:r>
              <a:rPr lang="en-US" dirty="0"/>
              <a:t>More Modelling Detail</a:t>
            </a:r>
          </a:p>
          <a:p>
            <a:pPr lvl="1"/>
            <a:r>
              <a:rPr lang="en-US" dirty="0"/>
              <a:t>What are advanced modelling</a:t>
            </a:r>
          </a:p>
          <a:p>
            <a:pPr lvl="1"/>
            <a:r>
              <a:rPr lang="en-US" dirty="0"/>
              <a:t>Review of monster models</a:t>
            </a:r>
          </a:p>
          <a:p>
            <a:pPr lvl="1"/>
            <a:r>
              <a:rPr lang="en-US" dirty="0"/>
              <a:t>Hands-on exercises for unconventional structuring issues</a:t>
            </a:r>
          </a:p>
          <a:p>
            <a:pPr lvl="1"/>
            <a:r>
              <a:rPr lang="en-US" dirty="0"/>
              <a:t>Complexity in measuring return and risk</a:t>
            </a:r>
          </a:p>
          <a:p>
            <a:pPr lvl="1"/>
            <a:endParaRPr lang="en-US" dirty="0"/>
          </a:p>
        </p:txBody>
      </p:sp>
      <p:sp>
        <p:nvSpPr>
          <p:cNvPr id="4" name="Slide Number Placeholder 3">
            <a:extLst>
              <a:ext uri="{FF2B5EF4-FFF2-40B4-BE49-F238E27FC236}">
                <a16:creationId xmlns:a16="http://schemas.microsoft.com/office/drawing/2014/main" id="{AE26A186-118F-6F33-52EA-494E5C0B54AD}"/>
              </a:ext>
            </a:extLst>
          </p:cNvPr>
          <p:cNvSpPr>
            <a:spLocks noGrp="1"/>
          </p:cNvSpPr>
          <p:nvPr>
            <p:ph type="sldNum" sz="quarter" idx="12"/>
          </p:nvPr>
        </p:nvSpPr>
        <p:spPr/>
        <p:txBody>
          <a:bodyPr/>
          <a:lstStyle/>
          <a:p>
            <a:fld id="{EB241CD2-1E45-42A3-B213-66A034DF9A3B}" type="slidenum">
              <a:rPr lang="en-GB" smtClean="0"/>
              <a:t>3</a:t>
            </a:fld>
            <a:endParaRPr lang="en-GB" dirty="0"/>
          </a:p>
        </p:txBody>
      </p:sp>
    </p:spTree>
    <p:extLst>
      <p:ext uri="{BB962C8B-B14F-4D97-AF65-F5344CB8AC3E}">
        <p14:creationId xmlns:p14="http://schemas.microsoft.com/office/powerpoint/2010/main" val="2414491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74839" y="581714"/>
            <a:ext cx="7606242" cy="654049"/>
          </a:xfrm>
        </p:spPr>
        <p:txBody>
          <a:bodyPr>
            <a:normAutofit fontScale="90000"/>
          </a:bodyPr>
          <a:lstStyle/>
          <a:p>
            <a:pPr eaLnBrk="0" latinLnBrk="0" hangingPunct="0"/>
            <a:r>
              <a:rPr lang="en-US" dirty="0"/>
              <a:t>Measurement of Credit Risk with Rating Systems – How Do you Come Up with Good Rating</a:t>
            </a:r>
          </a:p>
        </p:txBody>
      </p:sp>
      <p:graphicFrame>
        <p:nvGraphicFramePr>
          <p:cNvPr id="1026" name="Object 3"/>
          <p:cNvGraphicFramePr>
            <a:graphicFrameLocks noChangeAspect="1"/>
          </p:cNvGraphicFramePr>
          <p:nvPr/>
        </p:nvGraphicFramePr>
        <p:xfrm>
          <a:off x="2457450" y="2343151"/>
          <a:ext cx="3829050" cy="3156347"/>
        </p:xfrm>
        <a:graphic>
          <a:graphicData uri="http://schemas.openxmlformats.org/presentationml/2006/ole">
            <mc:AlternateContent xmlns:mc="http://schemas.openxmlformats.org/markup-compatibility/2006">
              <mc:Choice xmlns:v="urn:schemas-microsoft-com:vml" Requires="v">
                <p:oleObj name="Worksheet" r:id="rId3" imgW="5685840" imgH="4843440" progId="Excel.Sheet.8">
                  <p:embed/>
                </p:oleObj>
              </mc:Choice>
              <mc:Fallback>
                <p:oleObj name="Worksheet" r:id="rId3" imgW="5685840" imgH="4843440" progId="Excel.Sheet.8">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450" y="2343151"/>
                        <a:ext cx="3829050" cy="315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4"/>
          <p:cNvSpPr txBox="1">
            <a:spLocks noChangeArrowheads="1"/>
          </p:cNvSpPr>
          <p:nvPr/>
        </p:nvSpPr>
        <p:spPr bwMode="auto">
          <a:xfrm>
            <a:off x="1428750" y="1943101"/>
            <a:ext cx="6172200" cy="323165"/>
          </a:xfrm>
          <a:prstGeom prst="rect">
            <a:avLst/>
          </a:prstGeom>
          <a:noFill/>
          <a:ln w="9525">
            <a:noFill/>
            <a:miter lim="800000"/>
            <a:headEnd/>
            <a:tailEnd/>
          </a:ln>
        </p:spPr>
        <p:txBody>
          <a:bodyPr>
            <a:spAutoFit/>
          </a:bodyPr>
          <a:lstStyle/>
          <a:p>
            <a:pPr>
              <a:spcBef>
                <a:spcPct val="50000"/>
              </a:spcBef>
            </a:pPr>
            <a:r>
              <a:rPr lang="en-US" sz="1500" b="1" dirty="0"/>
              <a:t>Map of Internal Ratings to Public Rating Agencies</a:t>
            </a:r>
          </a:p>
        </p:txBody>
      </p:sp>
      <p:sp>
        <p:nvSpPr>
          <p:cNvPr id="3" name="Slide Number Placeholder 2"/>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30</a:t>
            </a:fld>
            <a:endParaRPr lang="ko-KR" altLang="en-US" dirty="0"/>
          </a:p>
        </p:txBody>
      </p:sp>
      <p:cxnSp>
        <p:nvCxnSpPr>
          <p:cNvPr id="4" name="Straight Connector 3"/>
          <p:cNvCxnSpPr/>
          <p:nvPr/>
        </p:nvCxnSpPr>
        <p:spPr>
          <a:xfrm>
            <a:off x="1645315" y="3903878"/>
            <a:ext cx="5715000" cy="0"/>
          </a:xfrm>
          <a:prstGeom prst="line">
            <a:avLst/>
          </a:prstGeom>
          <a:ln w="8255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400800" y="2914650"/>
            <a:ext cx="1200150" cy="553998"/>
          </a:xfrm>
          <a:prstGeom prst="rect">
            <a:avLst/>
          </a:prstGeom>
          <a:noFill/>
        </p:spPr>
        <p:txBody>
          <a:bodyPr wrap="square" rtlCol="0">
            <a:spAutoFit/>
          </a:bodyPr>
          <a:lstStyle/>
          <a:p>
            <a:r>
              <a:rPr lang="en-US" sz="1500" dirty="0">
                <a:highlight>
                  <a:srgbClr val="FFFF00"/>
                </a:highlight>
              </a:rPr>
              <a:t>Investment Grade</a:t>
            </a:r>
          </a:p>
        </p:txBody>
      </p:sp>
      <p:sp>
        <p:nvSpPr>
          <p:cNvPr id="6" name="TextBox 5"/>
          <p:cNvSpPr txBox="1"/>
          <p:nvPr/>
        </p:nvSpPr>
        <p:spPr>
          <a:xfrm>
            <a:off x="6457950" y="4343400"/>
            <a:ext cx="1028700" cy="323165"/>
          </a:xfrm>
          <a:prstGeom prst="rect">
            <a:avLst/>
          </a:prstGeom>
          <a:noFill/>
        </p:spPr>
        <p:txBody>
          <a:bodyPr wrap="square" rtlCol="0">
            <a:spAutoFit/>
          </a:bodyPr>
          <a:lstStyle/>
          <a:p>
            <a:r>
              <a:rPr lang="en-US" sz="1500" dirty="0">
                <a:highlight>
                  <a:srgbClr val="FFFF00"/>
                </a:highlight>
              </a:rPr>
              <a:t>Junk</a:t>
            </a:r>
          </a:p>
        </p:txBody>
      </p:sp>
    </p:spTree>
    <p:extLst>
      <p:ext uri="{BB962C8B-B14F-4D97-AF65-F5344CB8AC3E}">
        <p14:creationId xmlns:p14="http://schemas.microsoft.com/office/powerpoint/2010/main" val="841242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Finance ties to BBB- (Baa3)</a:t>
            </a:r>
          </a:p>
        </p:txBody>
      </p:sp>
      <p:pic>
        <p:nvPicPr>
          <p:cNvPr id="5" name="Content Placeholder 4"/>
          <p:cNvPicPr>
            <a:picLocks noGrp="1" noChangeAspect="1"/>
          </p:cNvPicPr>
          <p:nvPr>
            <p:ph idx="1"/>
          </p:nvPr>
        </p:nvPicPr>
        <p:blipFill>
          <a:blip r:embed="rId2"/>
          <a:stretch>
            <a:fillRect/>
          </a:stretch>
        </p:blipFill>
        <p:spPr>
          <a:xfrm>
            <a:off x="1771650" y="1826074"/>
            <a:ext cx="5372100" cy="3640305"/>
          </a:xfrm>
          <a:prstGeom prst="rect">
            <a:avLst/>
          </a:prstGeom>
        </p:spPr>
      </p:pic>
      <p:sp>
        <p:nvSpPr>
          <p:cNvPr id="4" name="Slide Number Placeholder 3"/>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31</a:t>
            </a:fld>
            <a:endParaRPr lang="ko-KR" altLang="en-US" dirty="0"/>
          </a:p>
        </p:txBody>
      </p:sp>
      <p:cxnSp>
        <p:nvCxnSpPr>
          <p:cNvPr id="7" name="Straight Connector 6"/>
          <p:cNvCxnSpPr/>
          <p:nvPr/>
        </p:nvCxnSpPr>
        <p:spPr>
          <a:xfrm>
            <a:off x="4343400" y="2228850"/>
            <a:ext cx="0" cy="211455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25516" y="2193666"/>
            <a:ext cx="2114550" cy="323165"/>
          </a:xfrm>
          <a:prstGeom prst="rect">
            <a:avLst/>
          </a:prstGeom>
          <a:noFill/>
        </p:spPr>
        <p:txBody>
          <a:bodyPr wrap="square" rtlCol="0">
            <a:spAutoFit/>
          </a:bodyPr>
          <a:lstStyle/>
          <a:p>
            <a:r>
              <a:rPr lang="en-US" sz="1500" dirty="0">
                <a:highlight>
                  <a:srgbClr val="FFFF00"/>
                </a:highlight>
              </a:rPr>
              <a:t>Investment Grade</a:t>
            </a:r>
          </a:p>
        </p:txBody>
      </p:sp>
      <p:sp>
        <p:nvSpPr>
          <p:cNvPr id="9" name="TextBox 8"/>
          <p:cNvSpPr txBox="1"/>
          <p:nvPr/>
        </p:nvSpPr>
        <p:spPr>
          <a:xfrm>
            <a:off x="4886324" y="2286000"/>
            <a:ext cx="1257300" cy="323165"/>
          </a:xfrm>
          <a:prstGeom prst="rect">
            <a:avLst/>
          </a:prstGeom>
          <a:noFill/>
        </p:spPr>
        <p:txBody>
          <a:bodyPr wrap="square" rtlCol="0">
            <a:spAutoFit/>
          </a:bodyPr>
          <a:lstStyle/>
          <a:p>
            <a:r>
              <a:rPr lang="en-US" sz="1500" dirty="0">
                <a:highlight>
                  <a:srgbClr val="FFFF00"/>
                </a:highlight>
              </a:rPr>
              <a:t>Junk</a:t>
            </a:r>
          </a:p>
        </p:txBody>
      </p:sp>
      <p:sp>
        <p:nvSpPr>
          <p:cNvPr id="3" name="TextBox 2">
            <a:extLst>
              <a:ext uri="{FF2B5EF4-FFF2-40B4-BE49-F238E27FC236}">
                <a16:creationId xmlns:a16="http://schemas.microsoft.com/office/drawing/2014/main" id="{1428D49F-B826-4736-25D3-E91A9007E53D}"/>
              </a:ext>
            </a:extLst>
          </p:cNvPr>
          <p:cNvSpPr txBox="1"/>
          <p:nvPr/>
        </p:nvSpPr>
        <p:spPr>
          <a:xfrm>
            <a:off x="1911927" y="4779818"/>
            <a:ext cx="4738250" cy="47382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57667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568E-F312-572A-6CA6-04A66902F155}"/>
              </a:ext>
            </a:extLst>
          </p:cNvPr>
          <p:cNvSpPr>
            <a:spLocks noGrp="1"/>
          </p:cNvSpPr>
          <p:nvPr>
            <p:ph type="title"/>
          </p:nvPr>
        </p:nvSpPr>
        <p:spPr>
          <a:xfrm>
            <a:off x="200024" y="186270"/>
            <a:ext cx="7979699" cy="706721"/>
          </a:xfrm>
        </p:spPr>
        <p:txBody>
          <a:bodyPr>
            <a:normAutofit fontScale="90000"/>
          </a:bodyPr>
          <a:lstStyle/>
          <a:p>
            <a:r>
              <a:rPr lang="en-US" dirty="0"/>
              <a:t>Default Studies – Probability of DSCR Below 1</a:t>
            </a:r>
          </a:p>
        </p:txBody>
      </p:sp>
      <p:sp>
        <p:nvSpPr>
          <p:cNvPr id="3" name="Content Placeholder 2">
            <a:extLst>
              <a:ext uri="{FF2B5EF4-FFF2-40B4-BE49-F238E27FC236}">
                <a16:creationId xmlns:a16="http://schemas.microsoft.com/office/drawing/2014/main" id="{9DF819B9-BCFE-21CC-1EDC-E8A750219D7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151E7A7-5832-BF48-1944-B6ECB5B79A92}"/>
              </a:ext>
            </a:extLst>
          </p:cNvPr>
          <p:cNvPicPr>
            <a:picLocks noChangeAspect="1"/>
          </p:cNvPicPr>
          <p:nvPr/>
        </p:nvPicPr>
        <p:blipFill>
          <a:blip r:embed="rId2"/>
          <a:stretch>
            <a:fillRect/>
          </a:stretch>
        </p:blipFill>
        <p:spPr>
          <a:xfrm>
            <a:off x="1377786" y="1073029"/>
            <a:ext cx="6388428" cy="4711942"/>
          </a:xfrm>
          <a:prstGeom prst="rect">
            <a:avLst/>
          </a:prstGeom>
        </p:spPr>
      </p:pic>
    </p:spTree>
    <p:extLst>
      <p:ext uri="{BB962C8B-B14F-4D97-AF65-F5344CB8AC3E}">
        <p14:creationId xmlns:p14="http://schemas.microsoft.com/office/powerpoint/2010/main" val="1375831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2AB157-AC27-4F33-9100-9AA95AE40B90}"/>
              </a:ext>
            </a:extLst>
          </p:cNvPr>
          <p:cNvPicPr>
            <a:picLocks noGrp="1" noChangeAspect="1"/>
          </p:cNvPicPr>
          <p:nvPr>
            <p:ph idx="1"/>
          </p:nvPr>
        </p:nvPicPr>
        <p:blipFill>
          <a:blip r:embed="rId2"/>
          <a:stretch>
            <a:fillRect/>
          </a:stretch>
        </p:blipFill>
        <p:spPr>
          <a:xfrm>
            <a:off x="1178868" y="1055688"/>
            <a:ext cx="7008514" cy="4913312"/>
          </a:xfrm>
          <a:prstGeom prst="rect">
            <a:avLst/>
          </a:prstGeom>
        </p:spPr>
      </p:pic>
      <p:sp>
        <p:nvSpPr>
          <p:cNvPr id="3" name="Title 2">
            <a:extLst>
              <a:ext uri="{FF2B5EF4-FFF2-40B4-BE49-F238E27FC236}">
                <a16:creationId xmlns:a16="http://schemas.microsoft.com/office/drawing/2014/main" id="{EBF2C325-AB55-4F66-8990-F86CEED0E17A}"/>
              </a:ext>
            </a:extLst>
          </p:cNvPr>
          <p:cNvSpPr>
            <a:spLocks noGrp="1"/>
          </p:cNvSpPr>
          <p:nvPr>
            <p:ph type="title"/>
          </p:nvPr>
        </p:nvSpPr>
        <p:spPr/>
        <p:txBody>
          <a:bodyPr/>
          <a:lstStyle/>
          <a:p>
            <a:r>
              <a:rPr lang="en-US" dirty="0"/>
              <a:t>Useless but Interesting Chart on PD</a:t>
            </a:r>
          </a:p>
        </p:txBody>
      </p:sp>
    </p:spTree>
    <p:extLst>
      <p:ext uri="{BB962C8B-B14F-4D97-AF65-F5344CB8AC3E}">
        <p14:creationId xmlns:p14="http://schemas.microsoft.com/office/powerpoint/2010/main" val="2049322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052" y="969806"/>
            <a:ext cx="7606242" cy="654049"/>
          </a:xfrm>
        </p:spPr>
        <p:txBody>
          <a:bodyPr>
            <a:normAutofit fontScale="90000"/>
          </a:bodyPr>
          <a:lstStyle/>
          <a:p>
            <a:pPr algn="ctr" eaLnBrk="0" latinLnBrk="0" hangingPunct="0"/>
            <a:r>
              <a:rPr lang="en-US" dirty="0"/>
              <a:t>Use of Ratios Different Ratios in Different Industries: DSCR and Credit Ratings in Project Finance</a:t>
            </a:r>
          </a:p>
        </p:txBody>
      </p:sp>
      <p:sp>
        <p:nvSpPr>
          <p:cNvPr id="3" name="Content Placeholder 2"/>
          <p:cNvSpPr>
            <a:spLocks noGrp="1"/>
          </p:cNvSpPr>
          <p:nvPr>
            <p:ph idx="1"/>
          </p:nvPr>
        </p:nvSpPr>
        <p:spPr>
          <a:xfrm>
            <a:off x="338052" y="2032635"/>
            <a:ext cx="8316686" cy="4395258"/>
          </a:xfrm>
        </p:spPr>
        <p:txBody>
          <a:bodyPr/>
          <a:lstStyle/>
          <a:p>
            <a:r>
              <a:rPr lang="en-US" dirty="0"/>
              <a:t>Target rating of BBB-</a:t>
            </a:r>
          </a:p>
          <a:p>
            <a:r>
              <a:rPr lang="en-US" dirty="0"/>
              <a:t>Target DSCR or LLCR</a:t>
            </a:r>
          </a:p>
          <a:p>
            <a:r>
              <a:rPr lang="en-US" dirty="0"/>
              <a:t>Example of Toll-roads</a:t>
            </a:r>
          </a:p>
        </p:txBody>
      </p:sp>
      <p:pic>
        <p:nvPicPr>
          <p:cNvPr id="4" name="Picture 3"/>
          <p:cNvPicPr>
            <a:picLocks noChangeAspect="1"/>
          </p:cNvPicPr>
          <p:nvPr/>
        </p:nvPicPr>
        <p:blipFill>
          <a:blip r:embed="rId2"/>
          <a:stretch>
            <a:fillRect/>
          </a:stretch>
        </p:blipFill>
        <p:spPr>
          <a:xfrm>
            <a:off x="1389453" y="3124200"/>
            <a:ext cx="6365096" cy="3162320"/>
          </a:xfrm>
          <a:prstGeom prst="rect">
            <a:avLst/>
          </a:prstGeom>
        </p:spPr>
      </p:pic>
      <p:sp>
        <p:nvSpPr>
          <p:cNvPr id="6" name="Slide Number Placeholder 5"/>
          <p:cNvSpPr>
            <a:spLocks noGrp="1"/>
          </p:cNvSpPr>
          <p:nvPr>
            <p:ph type="sldNum" sz="quarter" idx="12"/>
          </p:nvPr>
        </p:nvSpPr>
        <p:spPr>
          <a:xfrm>
            <a:off x="7864102" y="6591405"/>
            <a:ext cx="851303" cy="214314"/>
          </a:xfrm>
        </p:spPr>
        <p:txBody>
          <a:bodyPr/>
          <a:lstStyle>
            <a:defPPr>
              <a:defRPr lang="en-US"/>
            </a:defPPr>
            <a:lvl1pPr marL="0" algn="l" defTabSz="457200" rtl="0" eaLnBrk="1" latinLnBrk="0" hangingPunct="1">
              <a:defRPr sz="1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C3A1854-6B63-4059-B360-A3C4972BF0FC}" type="slidenum">
              <a:rPr lang="ko-KR" altLang="en-US" smtClean="0"/>
              <a:pPr algn="ctr"/>
              <a:t>34</a:t>
            </a:fld>
            <a:endParaRPr lang="ko-KR" altLang="en-US" dirty="0"/>
          </a:p>
        </p:txBody>
      </p:sp>
      <p:cxnSp>
        <p:nvCxnSpPr>
          <p:cNvPr id="8" name="Connector: Curved 7"/>
          <p:cNvCxnSpPr/>
          <p:nvPr/>
        </p:nvCxnSpPr>
        <p:spPr>
          <a:xfrm rot="5400000">
            <a:off x="2895600" y="5791200"/>
            <a:ext cx="533400" cy="7620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437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343B03-CF39-4EED-8173-D6DBD31C82C6}"/>
              </a:ext>
            </a:extLst>
          </p:cNvPr>
          <p:cNvPicPr>
            <a:picLocks noGrp="1" noChangeAspect="1"/>
          </p:cNvPicPr>
          <p:nvPr>
            <p:ph idx="1"/>
          </p:nvPr>
        </p:nvPicPr>
        <p:blipFill>
          <a:blip r:embed="rId2"/>
          <a:stretch>
            <a:fillRect/>
          </a:stretch>
        </p:blipFill>
        <p:spPr>
          <a:xfrm>
            <a:off x="0" y="1002201"/>
            <a:ext cx="4876605" cy="3322293"/>
          </a:xfrm>
          <a:prstGeom prst="rect">
            <a:avLst/>
          </a:prstGeom>
        </p:spPr>
      </p:pic>
      <p:sp>
        <p:nvSpPr>
          <p:cNvPr id="3" name="Title 2">
            <a:extLst>
              <a:ext uri="{FF2B5EF4-FFF2-40B4-BE49-F238E27FC236}">
                <a16:creationId xmlns:a16="http://schemas.microsoft.com/office/drawing/2014/main" id="{2BA19487-9F45-4D5E-8A81-C62ACD4D1851}"/>
              </a:ext>
            </a:extLst>
          </p:cNvPr>
          <p:cNvSpPr>
            <a:spLocks noGrp="1"/>
          </p:cNvSpPr>
          <p:nvPr>
            <p:ph type="title"/>
          </p:nvPr>
        </p:nvSpPr>
        <p:spPr/>
        <p:txBody>
          <a:bodyPr>
            <a:normAutofit fontScale="90000"/>
          </a:bodyPr>
          <a:lstStyle/>
          <a:p>
            <a:r>
              <a:rPr lang="en-US" dirty="0"/>
              <a:t>S&amp;P Study of PD and LGD for Project Finance</a:t>
            </a:r>
          </a:p>
        </p:txBody>
      </p:sp>
      <p:pic>
        <p:nvPicPr>
          <p:cNvPr id="6" name="Picture 5">
            <a:extLst>
              <a:ext uri="{FF2B5EF4-FFF2-40B4-BE49-F238E27FC236}">
                <a16:creationId xmlns:a16="http://schemas.microsoft.com/office/drawing/2014/main" id="{E795A38A-7E1F-472E-B986-B7B8CECF23F6}"/>
              </a:ext>
            </a:extLst>
          </p:cNvPr>
          <p:cNvPicPr>
            <a:picLocks noChangeAspect="1"/>
          </p:cNvPicPr>
          <p:nvPr/>
        </p:nvPicPr>
        <p:blipFill>
          <a:blip r:embed="rId3"/>
          <a:stretch>
            <a:fillRect/>
          </a:stretch>
        </p:blipFill>
        <p:spPr>
          <a:xfrm>
            <a:off x="4330764" y="2733773"/>
            <a:ext cx="4690686" cy="3259905"/>
          </a:xfrm>
          <a:prstGeom prst="rect">
            <a:avLst/>
          </a:prstGeom>
        </p:spPr>
      </p:pic>
      <p:sp>
        <p:nvSpPr>
          <p:cNvPr id="7" name="TextBox 6">
            <a:extLst>
              <a:ext uri="{FF2B5EF4-FFF2-40B4-BE49-F238E27FC236}">
                <a16:creationId xmlns:a16="http://schemas.microsoft.com/office/drawing/2014/main" id="{2E6F8E9C-A373-4935-B03D-9E84F8D4596C}"/>
              </a:ext>
            </a:extLst>
          </p:cNvPr>
          <p:cNvSpPr txBox="1"/>
          <p:nvPr/>
        </p:nvSpPr>
        <p:spPr>
          <a:xfrm>
            <a:off x="5599522" y="1054418"/>
            <a:ext cx="2799760" cy="1754326"/>
          </a:xfrm>
          <a:prstGeom prst="rect">
            <a:avLst/>
          </a:prstGeom>
          <a:solidFill>
            <a:srgbClr val="92D050"/>
          </a:solidFill>
        </p:spPr>
        <p:txBody>
          <a:bodyPr wrap="square" rtlCol="0">
            <a:spAutoFit/>
          </a:bodyPr>
          <a:lstStyle/>
          <a:p>
            <a:r>
              <a:rPr lang="en-US" dirty="0"/>
              <a:t>There is not much data, but the data shows that the LGD is very high for project finance. This is logical given the long-term nature of the assets.</a:t>
            </a:r>
          </a:p>
        </p:txBody>
      </p:sp>
    </p:spTree>
    <p:extLst>
      <p:ext uri="{BB962C8B-B14F-4D97-AF65-F5344CB8AC3E}">
        <p14:creationId xmlns:p14="http://schemas.microsoft.com/office/powerpoint/2010/main" val="39961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71335D-97B9-4F5B-9C62-8D10F2320AEE}"/>
              </a:ext>
            </a:extLst>
          </p:cNvPr>
          <p:cNvPicPr>
            <a:picLocks noGrp="1" noChangeAspect="1"/>
          </p:cNvPicPr>
          <p:nvPr>
            <p:ph idx="1"/>
          </p:nvPr>
        </p:nvPicPr>
        <p:blipFill>
          <a:blip r:embed="rId2"/>
          <a:stretch>
            <a:fillRect/>
          </a:stretch>
        </p:blipFill>
        <p:spPr>
          <a:xfrm>
            <a:off x="732344" y="741261"/>
            <a:ext cx="7666938" cy="5377599"/>
          </a:xfrm>
          <a:prstGeom prst="rect">
            <a:avLst/>
          </a:prstGeom>
        </p:spPr>
      </p:pic>
      <p:sp>
        <p:nvSpPr>
          <p:cNvPr id="3" name="Title 2">
            <a:extLst>
              <a:ext uri="{FF2B5EF4-FFF2-40B4-BE49-F238E27FC236}">
                <a16:creationId xmlns:a16="http://schemas.microsoft.com/office/drawing/2014/main" id="{0158F2E3-B1D8-4278-8576-7278E5B155AF}"/>
              </a:ext>
            </a:extLst>
          </p:cNvPr>
          <p:cNvSpPr>
            <a:spLocks noGrp="1"/>
          </p:cNvSpPr>
          <p:nvPr>
            <p:ph type="title"/>
          </p:nvPr>
        </p:nvSpPr>
        <p:spPr/>
        <p:txBody>
          <a:bodyPr/>
          <a:lstStyle/>
          <a:p>
            <a:r>
              <a:rPr lang="en-US" dirty="0"/>
              <a:t>Project Finance Defaults</a:t>
            </a:r>
          </a:p>
        </p:txBody>
      </p:sp>
      <p:sp>
        <p:nvSpPr>
          <p:cNvPr id="6" name="TextBox 5">
            <a:extLst>
              <a:ext uri="{FF2B5EF4-FFF2-40B4-BE49-F238E27FC236}">
                <a16:creationId xmlns:a16="http://schemas.microsoft.com/office/drawing/2014/main" id="{559090D0-5E62-4DD3-8325-D158E6B14AD7}"/>
              </a:ext>
            </a:extLst>
          </p:cNvPr>
          <p:cNvSpPr txBox="1"/>
          <p:nvPr/>
        </p:nvSpPr>
        <p:spPr>
          <a:xfrm>
            <a:off x="65988" y="3063712"/>
            <a:ext cx="1527143" cy="1754326"/>
          </a:xfrm>
          <a:prstGeom prst="rect">
            <a:avLst/>
          </a:prstGeom>
          <a:noFill/>
        </p:spPr>
        <p:txBody>
          <a:bodyPr wrap="square" rtlCol="0">
            <a:spAutoFit/>
          </a:bodyPr>
          <a:lstStyle/>
          <a:p>
            <a:r>
              <a:rPr lang="en-US" dirty="0"/>
              <a:t>A lot of merchant plants in US. Note the initial rating of BBB-</a:t>
            </a:r>
          </a:p>
        </p:txBody>
      </p:sp>
      <p:cxnSp>
        <p:nvCxnSpPr>
          <p:cNvPr id="8" name="Straight Arrow Connector 7">
            <a:extLst>
              <a:ext uri="{FF2B5EF4-FFF2-40B4-BE49-F238E27FC236}">
                <a16:creationId xmlns:a16="http://schemas.microsoft.com/office/drawing/2014/main" id="{A61C5622-FDEB-4492-99AF-6DEA08080853}"/>
              </a:ext>
            </a:extLst>
          </p:cNvPr>
          <p:cNvCxnSpPr/>
          <p:nvPr/>
        </p:nvCxnSpPr>
        <p:spPr>
          <a:xfrm flipV="1">
            <a:off x="1404594" y="3648173"/>
            <a:ext cx="3214540" cy="556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06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DFFF4A-FE5D-4E53-8C5D-0E0A1519E70B}"/>
              </a:ext>
            </a:extLst>
          </p:cNvPr>
          <p:cNvPicPr>
            <a:picLocks noGrp="1" noChangeAspect="1"/>
          </p:cNvPicPr>
          <p:nvPr>
            <p:ph idx="1"/>
          </p:nvPr>
        </p:nvPicPr>
        <p:blipFill>
          <a:blip r:embed="rId2"/>
          <a:stretch>
            <a:fillRect/>
          </a:stretch>
        </p:blipFill>
        <p:spPr>
          <a:xfrm>
            <a:off x="952768" y="1055688"/>
            <a:ext cx="7460715" cy="4913312"/>
          </a:xfrm>
          <a:prstGeom prst="rect">
            <a:avLst/>
          </a:prstGeom>
        </p:spPr>
      </p:pic>
      <p:sp>
        <p:nvSpPr>
          <p:cNvPr id="3" name="Title 2">
            <a:extLst>
              <a:ext uri="{FF2B5EF4-FFF2-40B4-BE49-F238E27FC236}">
                <a16:creationId xmlns:a16="http://schemas.microsoft.com/office/drawing/2014/main" id="{183A90A9-4769-43E5-9FC7-D8F1EAC50261}"/>
              </a:ext>
            </a:extLst>
          </p:cNvPr>
          <p:cNvSpPr>
            <a:spLocks noGrp="1"/>
          </p:cNvSpPr>
          <p:nvPr>
            <p:ph type="title"/>
          </p:nvPr>
        </p:nvSpPr>
        <p:spPr/>
        <p:txBody>
          <a:bodyPr/>
          <a:lstStyle/>
          <a:p>
            <a:r>
              <a:rPr lang="en-US" dirty="0"/>
              <a:t>S&amp;P Recovery Rates</a:t>
            </a:r>
          </a:p>
        </p:txBody>
      </p:sp>
      <p:sp>
        <p:nvSpPr>
          <p:cNvPr id="6" name="TextBox 5">
            <a:extLst>
              <a:ext uri="{FF2B5EF4-FFF2-40B4-BE49-F238E27FC236}">
                <a16:creationId xmlns:a16="http://schemas.microsoft.com/office/drawing/2014/main" id="{48F0793B-4ACC-4671-A15B-7A54D6BF050D}"/>
              </a:ext>
            </a:extLst>
          </p:cNvPr>
          <p:cNvSpPr txBox="1"/>
          <p:nvPr/>
        </p:nvSpPr>
        <p:spPr>
          <a:xfrm>
            <a:off x="6787299" y="103695"/>
            <a:ext cx="1432875" cy="1200329"/>
          </a:xfrm>
          <a:prstGeom prst="rect">
            <a:avLst/>
          </a:prstGeom>
          <a:solidFill>
            <a:srgbClr val="92D050"/>
          </a:solidFill>
        </p:spPr>
        <p:txBody>
          <a:bodyPr wrap="square" rtlCol="0">
            <a:spAutoFit/>
          </a:bodyPr>
          <a:lstStyle/>
          <a:p>
            <a:r>
              <a:rPr lang="en-US" dirty="0"/>
              <a:t>LGD for Defaults – Not much data</a:t>
            </a:r>
          </a:p>
        </p:txBody>
      </p:sp>
      <p:cxnSp>
        <p:nvCxnSpPr>
          <p:cNvPr id="8" name="Straight Arrow Connector 7">
            <a:extLst>
              <a:ext uri="{FF2B5EF4-FFF2-40B4-BE49-F238E27FC236}">
                <a16:creationId xmlns:a16="http://schemas.microsoft.com/office/drawing/2014/main" id="{41414319-8721-4362-9F78-89223F7CF2E5}"/>
              </a:ext>
            </a:extLst>
          </p:cNvPr>
          <p:cNvCxnSpPr/>
          <p:nvPr/>
        </p:nvCxnSpPr>
        <p:spPr>
          <a:xfrm>
            <a:off x="7126664" y="2168165"/>
            <a:ext cx="377072" cy="1527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650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91647D-5A17-4B69-ABD4-0055216297B9}"/>
              </a:ext>
            </a:extLst>
          </p:cNvPr>
          <p:cNvPicPr>
            <a:picLocks noGrp="1" noChangeAspect="1"/>
          </p:cNvPicPr>
          <p:nvPr>
            <p:ph idx="1"/>
          </p:nvPr>
        </p:nvPicPr>
        <p:blipFill>
          <a:blip r:embed="rId2"/>
          <a:stretch>
            <a:fillRect/>
          </a:stretch>
        </p:blipFill>
        <p:spPr>
          <a:xfrm>
            <a:off x="998141" y="1055688"/>
            <a:ext cx="7369968" cy="4913312"/>
          </a:xfrm>
          <a:prstGeom prst="rect">
            <a:avLst/>
          </a:prstGeom>
        </p:spPr>
      </p:pic>
      <p:sp>
        <p:nvSpPr>
          <p:cNvPr id="3" name="Title 2">
            <a:extLst>
              <a:ext uri="{FF2B5EF4-FFF2-40B4-BE49-F238E27FC236}">
                <a16:creationId xmlns:a16="http://schemas.microsoft.com/office/drawing/2014/main" id="{5E182C3F-DC53-4496-B283-3A2E53793882}"/>
              </a:ext>
            </a:extLst>
          </p:cNvPr>
          <p:cNvSpPr>
            <a:spLocks noGrp="1"/>
          </p:cNvSpPr>
          <p:nvPr>
            <p:ph type="title"/>
          </p:nvPr>
        </p:nvSpPr>
        <p:spPr/>
        <p:txBody>
          <a:bodyPr/>
          <a:lstStyle/>
          <a:p>
            <a:r>
              <a:rPr lang="en-US" dirty="0"/>
              <a:t>Project Finance is Unfair to Africa</a:t>
            </a:r>
          </a:p>
        </p:txBody>
      </p:sp>
      <p:sp>
        <p:nvSpPr>
          <p:cNvPr id="6" name="TextBox 5">
            <a:extLst>
              <a:ext uri="{FF2B5EF4-FFF2-40B4-BE49-F238E27FC236}">
                <a16:creationId xmlns:a16="http://schemas.microsoft.com/office/drawing/2014/main" id="{26C4604B-F6CB-4A09-800E-87EDB58F3567}"/>
              </a:ext>
            </a:extLst>
          </p:cNvPr>
          <p:cNvSpPr txBox="1"/>
          <p:nvPr/>
        </p:nvSpPr>
        <p:spPr>
          <a:xfrm>
            <a:off x="6759019" y="2275681"/>
            <a:ext cx="2196445" cy="3693319"/>
          </a:xfrm>
          <a:prstGeom prst="rect">
            <a:avLst/>
          </a:prstGeom>
          <a:solidFill>
            <a:srgbClr val="92D050"/>
          </a:solidFill>
          <a:ln>
            <a:solidFill>
              <a:srgbClr val="92D050"/>
            </a:solidFill>
          </a:ln>
        </p:spPr>
        <p:txBody>
          <a:bodyPr wrap="square" rtlCol="0">
            <a:spAutoFit/>
          </a:bodyPr>
          <a:lstStyle/>
          <a:p>
            <a:r>
              <a:rPr lang="en-US" dirty="0"/>
              <a:t>Credit spreads are much higher in Africa, but compute the ratio of defaults to loans.</a:t>
            </a:r>
          </a:p>
          <a:p>
            <a:endParaRPr lang="en-US" dirty="0"/>
          </a:p>
          <a:p>
            <a:r>
              <a:rPr lang="en-US" dirty="0"/>
              <a:t>For U.S. the ratio is 32/21 or 1.53.</a:t>
            </a:r>
          </a:p>
          <a:p>
            <a:endParaRPr lang="en-US" dirty="0"/>
          </a:p>
          <a:p>
            <a:r>
              <a:rPr lang="en-US" dirty="0"/>
              <a:t>For Africa the ratio is 3/8 = .375.</a:t>
            </a:r>
          </a:p>
          <a:p>
            <a:endParaRPr lang="en-US" dirty="0"/>
          </a:p>
          <a:p>
            <a:endParaRPr lang="en-US" dirty="0"/>
          </a:p>
        </p:txBody>
      </p:sp>
    </p:spTree>
    <p:extLst>
      <p:ext uri="{BB962C8B-B14F-4D97-AF65-F5344CB8AC3E}">
        <p14:creationId xmlns:p14="http://schemas.microsoft.com/office/powerpoint/2010/main" val="1070594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5E41-CD99-7835-F787-DC7A075EEF32}"/>
              </a:ext>
            </a:extLst>
          </p:cNvPr>
          <p:cNvSpPr>
            <a:spLocks noGrp="1"/>
          </p:cNvSpPr>
          <p:nvPr>
            <p:ph type="ctrTitle"/>
          </p:nvPr>
        </p:nvSpPr>
        <p:spPr/>
        <p:txBody>
          <a:bodyPr/>
          <a:lstStyle/>
          <a:p>
            <a:r>
              <a:rPr lang="en-US" dirty="0"/>
              <a:t>Session 4: Valuation</a:t>
            </a:r>
          </a:p>
        </p:txBody>
      </p:sp>
    </p:spTree>
    <p:extLst>
      <p:ext uri="{BB962C8B-B14F-4D97-AF65-F5344CB8AC3E}">
        <p14:creationId xmlns:p14="http://schemas.microsoft.com/office/powerpoint/2010/main" val="3849790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Overlap with Foundations Course </a:t>
            </a:r>
          </a:p>
        </p:txBody>
      </p:sp>
      <p:sp>
        <p:nvSpPr>
          <p:cNvPr id="3" name="Content Placeholder 2"/>
          <p:cNvSpPr>
            <a:spLocks noGrp="1"/>
          </p:cNvSpPr>
          <p:nvPr>
            <p:ph idx="1"/>
          </p:nvPr>
        </p:nvSpPr>
        <p:spPr/>
        <p:txBody>
          <a:bodyPr/>
          <a:lstStyle/>
          <a:p>
            <a:r>
              <a:rPr lang="en-GB" dirty="0"/>
              <a:t>The course is not necessarily meant to be immediately practical</a:t>
            </a:r>
          </a:p>
          <a:p>
            <a:endParaRPr lang="en-GB" dirty="0"/>
          </a:p>
          <a:p>
            <a:r>
              <a:rPr lang="en-GB" dirty="0"/>
              <a:t>Ideas behind ideas when working on transactions rather than details</a:t>
            </a:r>
          </a:p>
          <a:p>
            <a:pPr lvl="1"/>
            <a:r>
              <a:rPr lang="en-GB" dirty="0"/>
              <a:t>What is the essence of project finance and how does project finance relate to societal goals</a:t>
            </a:r>
          </a:p>
          <a:p>
            <a:pPr lvl="1"/>
            <a:r>
              <a:rPr lang="en-GB" dirty="0"/>
              <a:t>Why is everybody so obsessed with IRR</a:t>
            </a:r>
          </a:p>
          <a:p>
            <a:pPr lvl="1"/>
            <a:r>
              <a:rPr lang="en-GB" dirty="0"/>
              <a:t>What is the meaning of DSCR and why is this so important</a:t>
            </a:r>
          </a:p>
          <a:p>
            <a:pPr lvl="1"/>
            <a:r>
              <a:rPr lang="en-GB" dirty="0"/>
              <a:t>Understand principals of contracts before delving into individual language</a:t>
            </a:r>
          </a:p>
          <a:p>
            <a:pPr lvl="2"/>
            <a:endParaRPr lang="en-GB" dirty="0"/>
          </a:p>
          <a:p>
            <a:r>
              <a:rPr lang="en-GB" dirty="0"/>
              <a:t>Fundamental Principals</a:t>
            </a:r>
          </a:p>
          <a:p>
            <a:pPr lvl="1"/>
            <a:r>
              <a:rPr lang="en-GB" dirty="0"/>
              <a:t>Objective of low cost of capital and incentives to construct and operate efficiently</a:t>
            </a:r>
          </a:p>
          <a:p>
            <a:pPr lvl="1"/>
            <a:r>
              <a:rPr lang="en-GB" dirty="0"/>
              <a:t>Lender risk analysis defines the viability of the investments</a:t>
            </a:r>
          </a:p>
          <a:p>
            <a:pPr lvl="1"/>
            <a:r>
              <a:rPr lang="en-GB" dirty="0"/>
              <a:t>Contract terms driven by allocation of risks to encourage efficiency without unnecessarily increasing risk</a:t>
            </a:r>
          </a:p>
          <a:p>
            <a:pPr lvl="1"/>
            <a:r>
              <a:rPr lang="en-GB" dirty="0"/>
              <a:t>Measure financial performance with a model that encompasses the entire life of a project</a:t>
            </a:r>
          </a:p>
          <a:p>
            <a:pPr lvl="1"/>
            <a:endParaRPr lang="en-GB" dirty="0"/>
          </a:p>
          <a:p>
            <a:pPr lvl="1"/>
            <a:endParaRPr lang="en-GB" dirty="0"/>
          </a:p>
        </p:txBody>
      </p:sp>
      <p:sp>
        <p:nvSpPr>
          <p:cNvPr id="4" name="Slide Number Placeholder 3"/>
          <p:cNvSpPr>
            <a:spLocks noGrp="1"/>
          </p:cNvSpPr>
          <p:nvPr>
            <p:ph type="sldNum" sz="quarter" idx="12"/>
          </p:nvPr>
        </p:nvSpPr>
        <p:spPr/>
        <p:txBody>
          <a:bodyPr/>
          <a:lstStyle/>
          <a:p>
            <a:fld id="{EB241CD2-1E45-42A3-B213-66A034DF9A3B}" type="slidenum">
              <a:rPr lang="en-GB" smtClean="0"/>
              <a:t>4</a:t>
            </a:fld>
            <a:endParaRPr lang="en-GB" dirty="0"/>
          </a:p>
        </p:txBody>
      </p:sp>
    </p:spTree>
    <p:extLst>
      <p:ext uri="{BB962C8B-B14F-4D97-AF65-F5344CB8AC3E}">
        <p14:creationId xmlns:p14="http://schemas.microsoft.com/office/powerpoint/2010/main" val="3151463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FCEA-079C-4278-B0D5-0FC17F28C1A1}"/>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030C54D8-39CA-27C5-7DC7-1BFD380506E3}"/>
              </a:ext>
            </a:extLst>
          </p:cNvPr>
          <p:cNvSpPr>
            <a:spLocks noGrp="1"/>
          </p:cNvSpPr>
          <p:nvPr>
            <p:ph idx="1"/>
          </p:nvPr>
        </p:nvSpPr>
        <p:spPr/>
        <p:txBody>
          <a:bodyPr>
            <a:normAutofit/>
          </a:bodyPr>
          <a:lstStyle/>
          <a:p>
            <a:pPr lvl="0"/>
            <a:r>
              <a:rPr lang="en-US" sz="1600" dirty="0"/>
              <a:t>Valuation should be done using DDM methodology (equity value and enterprise value), alongside relevant returns and key sensitivities that a prospective buyer might look at</a:t>
            </a:r>
          </a:p>
          <a:p>
            <a:pPr lvl="1"/>
            <a:r>
              <a:rPr lang="en-US" sz="1400" dirty="0"/>
              <a:t>Use your discretion on which sensitivities to highlight</a:t>
            </a:r>
          </a:p>
          <a:p>
            <a:pPr lvl="1"/>
            <a:r>
              <a:rPr lang="en-US" sz="1400" dirty="0"/>
              <a:t>For pricing the asset, you are expected to triangulate between precedent transactions and the bottom-up rate derived using CAPM methodology (for the CAPM buildup specifically, you’re allowed to do desktop research and are encouraged to make sensible assumptions as needed), and include relevant build-ups in the files</a:t>
            </a:r>
          </a:p>
          <a:p>
            <a:pPr lvl="1"/>
            <a:r>
              <a:rPr lang="en-US" sz="1400" dirty="0"/>
              <a:t>For the returns analysis, assume a 7-year hold period with a prudent yield compression between entry and exit discount rates</a:t>
            </a:r>
            <a:r>
              <a:rPr lang="en-US" sz="1600" dirty="0"/>
              <a:t> </a:t>
            </a:r>
          </a:p>
          <a:p>
            <a:pPr lvl="0"/>
            <a:r>
              <a:rPr lang="en-US" sz="1600" dirty="0"/>
              <a:t>Illustrative precedent transactions</a:t>
            </a:r>
          </a:p>
          <a:p>
            <a:pPr lvl="1"/>
            <a:r>
              <a:rPr lang="en-US" sz="1400" dirty="0"/>
              <a:t>No. Size (MW) Technology Year</a:t>
            </a:r>
          </a:p>
          <a:p>
            <a:pPr lvl="1"/>
            <a:r>
              <a:rPr lang="en-US" sz="1400" dirty="0"/>
              <a:t>Implied exit discount rate (USD)</a:t>
            </a:r>
          </a:p>
          <a:p>
            <a:pPr lvl="2"/>
            <a:r>
              <a:rPr lang="de-DE" sz="1300" dirty="0"/>
              <a:t>1 350 Solar 2023 9.0%</a:t>
            </a:r>
            <a:endParaRPr lang="en-US" sz="1300" dirty="0"/>
          </a:p>
          <a:p>
            <a:pPr lvl="2"/>
            <a:r>
              <a:rPr lang="de-DE" sz="1300" dirty="0"/>
              <a:t>2 150 Wind 2022 11.0%</a:t>
            </a:r>
            <a:endParaRPr lang="en-US" sz="1300" dirty="0"/>
          </a:p>
          <a:p>
            <a:pPr lvl="2"/>
            <a:r>
              <a:rPr lang="de-DE" sz="1300" dirty="0"/>
              <a:t>3 180 Solar &amp; Wind 2022 9.0%</a:t>
            </a:r>
            <a:endParaRPr lang="en-US" sz="1300" dirty="0"/>
          </a:p>
          <a:p>
            <a:pPr lvl="2"/>
            <a:r>
              <a:rPr lang="de-DE" sz="1300" dirty="0"/>
              <a:t>4 225 Wind 2022 10.0%</a:t>
            </a:r>
            <a:endParaRPr lang="en-US" sz="1300" dirty="0"/>
          </a:p>
          <a:p>
            <a:pPr lvl="2"/>
            <a:r>
              <a:rPr lang="en-US" sz="1300" dirty="0"/>
              <a:t>5 200 Solar 2021 8.0%</a:t>
            </a:r>
          </a:p>
          <a:p>
            <a:endParaRPr lang="en-US" dirty="0"/>
          </a:p>
        </p:txBody>
      </p:sp>
    </p:spTree>
    <p:extLst>
      <p:ext uri="{BB962C8B-B14F-4D97-AF65-F5344CB8AC3E}">
        <p14:creationId xmlns:p14="http://schemas.microsoft.com/office/powerpoint/2010/main" val="2996459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7B39-B462-5142-5599-78B2FCC803AD}"/>
              </a:ext>
            </a:extLst>
          </p:cNvPr>
          <p:cNvSpPr>
            <a:spLocks noGrp="1"/>
          </p:cNvSpPr>
          <p:nvPr>
            <p:ph type="title"/>
          </p:nvPr>
        </p:nvSpPr>
        <p:spPr/>
        <p:txBody>
          <a:bodyPr>
            <a:normAutofit/>
          </a:bodyPr>
          <a:lstStyle/>
          <a:p>
            <a:r>
              <a:rPr lang="en-US" dirty="0"/>
              <a:t>Start with Basic Valuation </a:t>
            </a:r>
          </a:p>
        </p:txBody>
      </p:sp>
      <p:sp>
        <p:nvSpPr>
          <p:cNvPr id="3" name="Content Placeholder 2">
            <a:extLst>
              <a:ext uri="{FF2B5EF4-FFF2-40B4-BE49-F238E27FC236}">
                <a16:creationId xmlns:a16="http://schemas.microsoft.com/office/drawing/2014/main" id="{DC4C8795-FBE3-958B-5F2C-5F416FA87454}"/>
              </a:ext>
            </a:extLst>
          </p:cNvPr>
          <p:cNvSpPr>
            <a:spLocks noGrp="1"/>
          </p:cNvSpPr>
          <p:nvPr>
            <p:ph idx="1"/>
          </p:nvPr>
        </p:nvSpPr>
        <p:spPr/>
        <p:txBody>
          <a:bodyPr/>
          <a:lstStyle/>
          <a:p>
            <a:r>
              <a:rPr lang="en-US" dirty="0"/>
              <a:t>Timeline and Discounting</a:t>
            </a:r>
          </a:p>
          <a:p>
            <a:r>
              <a:rPr lang="en-US" dirty="0"/>
              <a:t>In project finance no need for the big problem of terminal value</a:t>
            </a:r>
          </a:p>
          <a:p>
            <a:endParaRPr lang="en-US" dirty="0"/>
          </a:p>
        </p:txBody>
      </p:sp>
      <p:pic>
        <p:nvPicPr>
          <p:cNvPr id="5" name="Picture 4">
            <a:extLst>
              <a:ext uri="{FF2B5EF4-FFF2-40B4-BE49-F238E27FC236}">
                <a16:creationId xmlns:a16="http://schemas.microsoft.com/office/drawing/2014/main" id="{D6F8E166-C07A-6950-8863-EF86A11474C9}"/>
              </a:ext>
            </a:extLst>
          </p:cNvPr>
          <p:cNvPicPr>
            <a:picLocks noChangeAspect="1"/>
          </p:cNvPicPr>
          <p:nvPr/>
        </p:nvPicPr>
        <p:blipFill>
          <a:blip r:embed="rId2"/>
          <a:stretch>
            <a:fillRect/>
          </a:stretch>
        </p:blipFill>
        <p:spPr>
          <a:xfrm>
            <a:off x="219973" y="2102229"/>
            <a:ext cx="8704053" cy="3546096"/>
          </a:xfrm>
          <a:prstGeom prst="rect">
            <a:avLst/>
          </a:prstGeom>
        </p:spPr>
      </p:pic>
    </p:spTree>
    <p:extLst>
      <p:ext uri="{BB962C8B-B14F-4D97-AF65-F5344CB8AC3E}">
        <p14:creationId xmlns:p14="http://schemas.microsoft.com/office/powerpoint/2010/main" val="3393539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6DF68ED-81DF-46BA-B09B-A9571628D205}"/>
              </a:ext>
            </a:extLst>
          </p:cNvPr>
          <p:cNvCxnSpPr>
            <a:cxnSpLocks/>
          </p:cNvCxnSpPr>
          <p:nvPr/>
        </p:nvCxnSpPr>
        <p:spPr>
          <a:xfrm>
            <a:off x="1786667" y="4542540"/>
            <a:ext cx="51419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4418695" y="3741741"/>
            <a:ext cx="20710" cy="80079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1424598" y="3921963"/>
            <a:ext cx="1411574" cy="738664"/>
          </a:xfrm>
          <a:prstGeom prst="rect">
            <a:avLst/>
          </a:prstGeom>
          <a:solidFill>
            <a:srgbClr val="00B0F0"/>
          </a:solidFill>
        </p:spPr>
        <p:txBody>
          <a:bodyPr wrap="square" rtlCol="0">
            <a:spAutoFit/>
          </a:bodyPr>
          <a:lstStyle/>
          <a:p>
            <a:r>
              <a:rPr lang="en-US" sz="1050" dirty="0"/>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a:cxnSpLocks/>
          </p:cNvCxnSpPr>
          <p:nvPr/>
        </p:nvCxnSpPr>
        <p:spPr>
          <a:xfrm flipH="1">
            <a:off x="3078911" y="3741740"/>
            <a:ext cx="1" cy="80080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2792003" y="3077371"/>
            <a:ext cx="674459" cy="572457"/>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1547799" y="4799640"/>
            <a:ext cx="820660" cy="545944"/>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2599113" y="4587140"/>
            <a:ext cx="1305786" cy="923330"/>
          </a:xfrm>
          <a:prstGeom prst="rect">
            <a:avLst/>
          </a:prstGeom>
          <a:solidFill>
            <a:srgbClr val="FF0000"/>
          </a:solidFill>
        </p:spPr>
        <p:txBody>
          <a:bodyPr wrap="square" rtlCol="0">
            <a:spAutoFit/>
          </a:bodyPr>
          <a:lstStyle/>
          <a:p>
            <a:r>
              <a:rPr lang="en-US" sz="1350" dirty="0">
                <a:solidFill>
                  <a:schemeClr val="bg1">
                    <a:lumMod val="95000"/>
                  </a:schemeClr>
                </a:solidFill>
              </a:rPr>
              <a:t>FC is making promises (that you may not keep)</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6928581" y="3695784"/>
            <a:ext cx="18024" cy="80079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4840404" y="3896631"/>
            <a:ext cx="1795117" cy="738664"/>
          </a:xfrm>
          <a:prstGeom prst="rect">
            <a:avLst/>
          </a:prstGeom>
          <a:solidFill>
            <a:srgbClr val="00B0F0"/>
          </a:solidFill>
        </p:spPr>
        <p:txBody>
          <a:bodyPr wrap="square" rtlCol="0">
            <a:spAutoFit/>
          </a:bodyPr>
          <a:lstStyle/>
          <a:p>
            <a:r>
              <a:rPr lang="en-US" sz="1050" dirty="0"/>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6732166" y="3013889"/>
            <a:ext cx="432881" cy="680018"/>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a:cxnSpLocks/>
          </p:cNvCxnSpPr>
          <p:nvPr/>
        </p:nvCxnSpPr>
        <p:spPr>
          <a:xfrm flipH="1">
            <a:off x="3308688" y="2506351"/>
            <a:ext cx="523187" cy="657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3158084" y="2344005"/>
            <a:ext cx="1298616" cy="522781"/>
          </a:xfrm>
          <a:prstGeom prst="rect">
            <a:avLst/>
          </a:prstGeom>
          <a:solidFill>
            <a:srgbClr val="FFFF00"/>
          </a:solidFill>
        </p:spPr>
        <p:txBody>
          <a:bodyPr wrap="square" rtlCol="0">
            <a:spAutoFit/>
          </a:bodyPr>
          <a:lstStyle/>
          <a:p>
            <a:r>
              <a:rPr lang="en-US" sz="1350" dirty="0"/>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6249657" y="4726363"/>
            <a:ext cx="1406905" cy="507831"/>
          </a:xfrm>
          <a:prstGeom prst="rect">
            <a:avLst/>
          </a:prstGeom>
          <a:solidFill>
            <a:schemeClr val="accent1">
              <a:lumMod val="40000"/>
              <a:lumOff val="60000"/>
            </a:schemeClr>
          </a:solidFill>
        </p:spPr>
        <p:txBody>
          <a:bodyPr wrap="square" rtlCol="0">
            <a:spAutoFit/>
          </a:bodyPr>
          <a:lstStyle/>
          <a:p>
            <a:r>
              <a:rPr lang="en-US" sz="1350" dirty="0"/>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1371600" y="2294247"/>
            <a:ext cx="1131098" cy="1131079"/>
          </a:xfrm>
          <a:prstGeom prst="rect">
            <a:avLst/>
          </a:prstGeom>
          <a:solidFill>
            <a:srgbClr val="FFFF00"/>
          </a:solidFill>
        </p:spPr>
        <p:txBody>
          <a:bodyPr wrap="square" rtlCol="0">
            <a:spAutoFit/>
          </a:bodyPr>
          <a:lstStyle/>
          <a:p>
            <a:r>
              <a:rPr lang="en-US" sz="1350" dirty="0"/>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a:cxnSpLocks/>
          </p:cNvCxnSpPr>
          <p:nvPr/>
        </p:nvCxnSpPr>
        <p:spPr>
          <a:xfrm>
            <a:off x="2269385" y="3402243"/>
            <a:ext cx="876692" cy="1140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3194016" y="3991214"/>
            <a:ext cx="1111072" cy="507831"/>
          </a:xfrm>
          <a:prstGeom prst="rect">
            <a:avLst/>
          </a:prstGeom>
          <a:solidFill>
            <a:srgbClr val="00B0F0"/>
          </a:solidFill>
        </p:spPr>
        <p:txBody>
          <a:bodyPr wrap="square" rtlCol="0">
            <a:spAutoFit/>
          </a:bodyPr>
          <a:lstStyle/>
          <a:p>
            <a:r>
              <a:rPr lang="en-US" sz="900" dirty="0"/>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a:cxnSpLocks/>
          </p:cNvCxnSpPr>
          <p:nvPr/>
        </p:nvCxnSpPr>
        <p:spPr>
          <a:xfrm flipV="1">
            <a:off x="4436719" y="1650331"/>
            <a:ext cx="0" cy="4122254"/>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5537796" y="1473323"/>
            <a:ext cx="1795117" cy="923330"/>
          </a:xfrm>
          <a:prstGeom prst="rect">
            <a:avLst/>
          </a:prstGeom>
          <a:solidFill>
            <a:srgbClr val="92D050"/>
          </a:solidFill>
        </p:spPr>
        <p:txBody>
          <a:bodyPr wrap="square" rtlCol="0">
            <a:spAutoFit/>
          </a:bodyPr>
          <a:lstStyle/>
          <a:p>
            <a:r>
              <a:rPr lang="en-US" sz="1350" dirty="0"/>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2350288" y="1451295"/>
            <a:ext cx="1795117" cy="923330"/>
          </a:xfrm>
          <a:prstGeom prst="rect">
            <a:avLst/>
          </a:prstGeom>
          <a:solidFill>
            <a:srgbClr val="92D050"/>
          </a:solidFill>
        </p:spPr>
        <p:txBody>
          <a:bodyPr wrap="square" rtlCol="0">
            <a:spAutoFit/>
          </a:bodyPr>
          <a:lstStyle/>
          <a:p>
            <a:r>
              <a:rPr lang="en-US" sz="1350" dirty="0"/>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4149030" y="3033831"/>
            <a:ext cx="580749" cy="707910"/>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4033326" y="4726362"/>
            <a:ext cx="854651" cy="715581"/>
          </a:xfrm>
          <a:prstGeom prst="rect">
            <a:avLst/>
          </a:prstGeom>
          <a:solidFill>
            <a:schemeClr val="accent1">
              <a:lumMod val="40000"/>
              <a:lumOff val="60000"/>
            </a:schemeClr>
          </a:solidFill>
        </p:spPr>
        <p:txBody>
          <a:bodyPr wrap="square" rtlCol="0">
            <a:spAutoFit/>
          </a:bodyPr>
          <a:lstStyle/>
          <a:p>
            <a:r>
              <a:rPr lang="en-US" sz="1350" dirty="0"/>
              <a:t>COD is Wedding Date</a:t>
            </a:r>
          </a:p>
        </p:txBody>
      </p:sp>
      <p:sp>
        <p:nvSpPr>
          <p:cNvPr id="26" name="Title 25">
            <a:extLst>
              <a:ext uri="{FF2B5EF4-FFF2-40B4-BE49-F238E27FC236}">
                <a16:creationId xmlns:a16="http://schemas.microsoft.com/office/drawing/2014/main" id="{626DAB0C-2441-DF24-946B-DFC4021F3654}"/>
              </a:ext>
            </a:extLst>
          </p:cNvPr>
          <p:cNvSpPr>
            <a:spLocks noGrp="1"/>
          </p:cNvSpPr>
          <p:nvPr>
            <p:ph type="title"/>
          </p:nvPr>
        </p:nvSpPr>
        <p:spPr>
          <a:xfrm>
            <a:off x="269707" y="186270"/>
            <a:ext cx="7536560" cy="654049"/>
          </a:xfrm>
        </p:spPr>
        <p:txBody>
          <a:bodyPr/>
          <a:lstStyle/>
          <a:p>
            <a:r>
              <a:rPr lang="en-US" dirty="0"/>
              <a:t>Project Finance and Changing Risk</a:t>
            </a:r>
          </a:p>
        </p:txBody>
      </p:sp>
      <p:sp>
        <p:nvSpPr>
          <p:cNvPr id="3" name="TextBox 2">
            <a:extLst>
              <a:ext uri="{FF2B5EF4-FFF2-40B4-BE49-F238E27FC236}">
                <a16:creationId xmlns:a16="http://schemas.microsoft.com/office/drawing/2014/main" id="{4D344D2C-399C-31C6-5F3D-0C5F2732B629}"/>
              </a:ext>
            </a:extLst>
          </p:cNvPr>
          <p:cNvSpPr txBox="1"/>
          <p:nvPr/>
        </p:nvSpPr>
        <p:spPr>
          <a:xfrm>
            <a:off x="4810683" y="2646589"/>
            <a:ext cx="1789086" cy="923330"/>
          </a:xfrm>
          <a:prstGeom prst="rect">
            <a:avLst/>
          </a:prstGeom>
          <a:solidFill>
            <a:srgbClr val="FF0000"/>
          </a:solidFill>
          <a:ln>
            <a:solidFill>
              <a:schemeClr val="bg1">
                <a:lumMod val="95000"/>
              </a:schemeClr>
            </a:solidFill>
          </a:ln>
        </p:spPr>
        <p:txBody>
          <a:bodyPr wrap="square" rtlCol="0">
            <a:spAutoFit/>
          </a:bodyPr>
          <a:lstStyle/>
          <a:p>
            <a:r>
              <a:rPr lang="en-US" sz="1350" dirty="0">
                <a:solidFill>
                  <a:schemeClr val="bg1"/>
                </a:solidFill>
              </a:rPr>
              <a:t>Date at which you realize that the wedding is working or is a complete disaster</a:t>
            </a:r>
          </a:p>
        </p:txBody>
      </p:sp>
      <p:cxnSp>
        <p:nvCxnSpPr>
          <p:cNvPr id="21" name="Straight Arrow Connector 20">
            <a:extLst>
              <a:ext uri="{FF2B5EF4-FFF2-40B4-BE49-F238E27FC236}">
                <a16:creationId xmlns:a16="http://schemas.microsoft.com/office/drawing/2014/main" id="{5C6785C9-06FC-01F0-7303-2E3EC265BE73}"/>
              </a:ext>
            </a:extLst>
          </p:cNvPr>
          <p:cNvCxnSpPr>
            <a:stCxn id="3" idx="2"/>
          </p:cNvCxnSpPr>
          <p:nvPr/>
        </p:nvCxnSpPr>
        <p:spPr>
          <a:xfrm flipH="1">
            <a:off x="5110249" y="3569919"/>
            <a:ext cx="594977" cy="972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272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5B62-CD0B-3CCB-E69D-DD5B08782E1B}"/>
              </a:ext>
            </a:extLst>
          </p:cNvPr>
          <p:cNvSpPr>
            <a:spLocks noGrp="1"/>
          </p:cNvSpPr>
          <p:nvPr>
            <p:ph type="title"/>
          </p:nvPr>
        </p:nvSpPr>
        <p:spPr/>
        <p:txBody>
          <a:bodyPr>
            <a:normAutofit fontScale="90000"/>
          </a:bodyPr>
          <a:lstStyle/>
          <a:p>
            <a:r>
              <a:rPr lang="en-US" dirty="0"/>
              <a:t>Reasons for Risk Reduction After a Couple Years of Operation</a:t>
            </a:r>
          </a:p>
        </p:txBody>
      </p:sp>
      <p:sp>
        <p:nvSpPr>
          <p:cNvPr id="3" name="Content Placeholder 2">
            <a:extLst>
              <a:ext uri="{FF2B5EF4-FFF2-40B4-BE49-F238E27FC236}">
                <a16:creationId xmlns:a16="http://schemas.microsoft.com/office/drawing/2014/main" id="{210EE2D0-5F53-DC53-0A6B-BF46FFE470FD}"/>
              </a:ext>
            </a:extLst>
          </p:cNvPr>
          <p:cNvSpPr>
            <a:spLocks noGrp="1"/>
          </p:cNvSpPr>
          <p:nvPr>
            <p:ph idx="1"/>
          </p:nvPr>
        </p:nvSpPr>
        <p:spPr>
          <a:xfrm>
            <a:off x="304801" y="1192423"/>
            <a:ext cx="8316686" cy="4395258"/>
          </a:xfrm>
        </p:spPr>
        <p:txBody>
          <a:bodyPr>
            <a:normAutofit/>
          </a:bodyPr>
          <a:lstStyle/>
          <a:p>
            <a:r>
              <a:rPr lang="en-US" sz="2400" dirty="0"/>
              <a:t>Examples of Risk Resolution After A Couple of Years of Operation</a:t>
            </a:r>
          </a:p>
          <a:p>
            <a:pPr marL="569913" lvl="1" indent="-227013"/>
            <a:r>
              <a:rPr lang="en-US" sz="2000" dirty="0"/>
              <a:t>Finished with Development Risk – Big Probability of Failure</a:t>
            </a:r>
          </a:p>
          <a:p>
            <a:pPr lvl="1"/>
            <a:r>
              <a:rPr lang="en-US" sz="2000" dirty="0"/>
              <a:t>Finished with Financing – Things May Not Work Out</a:t>
            </a:r>
          </a:p>
          <a:p>
            <a:pPr lvl="1"/>
            <a:r>
              <a:rPr lang="en-US" sz="2000" dirty="0"/>
              <a:t>Finished with Construction – Many Things Can Go Wrong</a:t>
            </a:r>
          </a:p>
          <a:p>
            <a:pPr marL="569913" lvl="1" indent="-227013"/>
            <a:r>
              <a:rPr lang="en-US" sz="2000" dirty="0"/>
              <a:t>Establish Historic Volumes – Test Whether Base Estimates are Wrong</a:t>
            </a:r>
          </a:p>
          <a:p>
            <a:pPr lvl="1"/>
            <a:r>
              <a:rPr lang="en-US" sz="2000" dirty="0"/>
              <a:t>Establish Ability to Collect Revenues – Political Risk Resolved</a:t>
            </a:r>
          </a:p>
          <a:p>
            <a:pPr marL="569913" lvl="1" indent="-227013"/>
            <a:r>
              <a:rPr lang="en-US" sz="2000" dirty="0"/>
              <a:t>Establish O&amp;M Expenses from History – E.g. Evaluate Insurance Expenses</a:t>
            </a:r>
          </a:p>
          <a:p>
            <a:pPr marL="569913" lvl="1" indent="-227013"/>
            <a:endParaRPr lang="en-US" sz="2000" dirty="0"/>
          </a:p>
          <a:p>
            <a:pPr marL="227013" indent="-227013"/>
            <a:r>
              <a:rPr lang="en-US" sz="2150" dirty="0"/>
              <a:t>How much more of a return do you need for taking these risks. Anybody who says that you can find this from </a:t>
            </a:r>
          </a:p>
          <a:p>
            <a:endParaRPr lang="en-US" sz="1800" dirty="0"/>
          </a:p>
        </p:txBody>
      </p:sp>
    </p:spTree>
    <p:extLst>
      <p:ext uri="{BB962C8B-B14F-4D97-AF65-F5344CB8AC3E}">
        <p14:creationId xmlns:p14="http://schemas.microsoft.com/office/powerpoint/2010/main" val="1870991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C934-6DE5-DD5C-ED14-A6A5CA20D0BF}"/>
              </a:ext>
            </a:extLst>
          </p:cNvPr>
          <p:cNvSpPr>
            <a:spLocks noGrp="1"/>
          </p:cNvSpPr>
          <p:nvPr>
            <p:ph type="title"/>
          </p:nvPr>
        </p:nvSpPr>
        <p:spPr/>
        <p:txBody>
          <a:bodyPr/>
          <a:lstStyle/>
          <a:p>
            <a:r>
              <a:rPr lang="en-US" dirty="0"/>
              <a:t>Back to Assignment - Triangulation</a:t>
            </a:r>
          </a:p>
        </p:txBody>
      </p:sp>
      <p:sp>
        <p:nvSpPr>
          <p:cNvPr id="3" name="Content Placeholder 2">
            <a:extLst>
              <a:ext uri="{FF2B5EF4-FFF2-40B4-BE49-F238E27FC236}">
                <a16:creationId xmlns:a16="http://schemas.microsoft.com/office/drawing/2014/main" id="{634AD2F6-65E9-BB38-69BF-61FACD0E2888}"/>
              </a:ext>
            </a:extLst>
          </p:cNvPr>
          <p:cNvSpPr>
            <a:spLocks noGrp="1"/>
          </p:cNvSpPr>
          <p:nvPr>
            <p:ph idx="1"/>
          </p:nvPr>
        </p:nvSpPr>
        <p:spPr/>
        <p:txBody>
          <a:bodyPr/>
          <a:lstStyle/>
          <a:p>
            <a:r>
              <a:rPr lang="en-US" dirty="0"/>
              <a:t>Comments in Assignment</a:t>
            </a:r>
          </a:p>
          <a:p>
            <a:endParaRPr lang="en-US" dirty="0"/>
          </a:p>
          <a:p>
            <a:endParaRPr lang="en-US" dirty="0"/>
          </a:p>
          <a:p>
            <a:endParaRPr lang="en-US" dirty="0"/>
          </a:p>
          <a:p>
            <a:endParaRPr lang="en-US" dirty="0"/>
          </a:p>
          <a:p>
            <a:endParaRPr lang="en-US" dirty="0"/>
          </a:p>
          <a:p>
            <a:endParaRPr lang="en-US" dirty="0"/>
          </a:p>
          <a:p>
            <a:endParaRPr lang="en-US" dirty="0"/>
          </a:p>
          <a:p>
            <a:r>
              <a:rPr lang="en-US" dirty="0"/>
              <a:t>What does DDM methodology</a:t>
            </a:r>
          </a:p>
          <a:p>
            <a:r>
              <a:rPr lang="en-US" dirty="0"/>
              <a:t>More sensible process</a:t>
            </a:r>
          </a:p>
          <a:p>
            <a:pPr lvl="1"/>
            <a:r>
              <a:rPr lang="en-US" dirty="0"/>
              <a:t>Start at end with stable cash flows</a:t>
            </a:r>
          </a:p>
          <a:p>
            <a:pPr lvl="1"/>
            <a:r>
              <a:rPr lang="en-US" dirty="0"/>
              <a:t>Select reasonable holding period as short as possible</a:t>
            </a:r>
          </a:p>
          <a:p>
            <a:pPr lvl="1"/>
            <a:r>
              <a:rPr lang="en-US" dirty="0"/>
              <a:t>Make reasonable assessment of required yield</a:t>
            </a:r>
          </a:p>
          <a:p>
            <a:pPr lvl="1"/>
            <a:r>
              <a:rPr lang="en-US" dirty="0"/>
              <a:t>Use goal seek to find the price with IRR that includes sale</a:t>
            </a:r>
          </a:p>
          <a:p>
            <a:pPr lvl="1"/>
            <a:endParaRPr lang="en-US" dirty="0"/>
          </a:p>
          <a:p>
            <a:endParaRPr lang="en-US" dirty="0"/>
          </a:p>
        </p:txBody>
      </p:sp>
      <p:pic>
        <p:nvPicPr>
          <p:cNvPr id="5" name="Picture 4">
            <a:extLst>
              <a:ext uri="{FF2B5EF4-FFF2-40B4-BE49-F238E27FC236}">
                <a16:creationId xmlns:a16="http://schemas.microsoft.com/office/drawing/2014/main" id="{F621D79A-42D4-1A00-054D-4D05FBF0D547}"/>
              </a:ext>
            </a:extLst>
          </p:cNvPr>
          <p:cNvPicPr>
            <a:picLocks noChangeAspect="1"/>
          </p:cNvPicPr>
          <p:nvPr/>
        </p:nvPicPr>
        <p:blipFill>
          <a:blip r:embed="rId2"/>
          <a:stretch>
            <a:fillRect/>
          </a:stretch>
        </p:blipFill>
        <p:spPr>
          <a:xfrm>
            <a:off x="522513" y="1743035"/>
            <a:ext cx="6591817" cy="1880060"/>
          </a:xfrm>
          <a:prstGeom prst="rect">
            <a:avLst/>
          </a:prstGeom>
        </p:spPr>
      </p:pic>
    </p:spTree>
    <p:extLst>
      <p:ext uri="{BB962C8B-B14F-4D97-AF65-F5344CB8AC3E}">
        <p14:creationId xmlns:p14="http://schemas.microsoft.com/office/powerpoint/2010/main" val="556927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AAF8C-7AE2-3C58-01A6-06BCBFF4121C}"/>
              </a:ext>
            </a:extLst>
          </p:cNvPr>
          <p:cNvSpPr>
            <a:spLocks noGrp="1"/>
          </p:cNvSpPr>
          <p:nvPr>
            <p:ph type="title"/>
          </p:nvPr>
        </p:nvSpPr>
        <p:spPr/>
        <p:txBody>
          <a:bodyPr/>
          <a:lstStyle/>
          <a:p>
            <a:r>
              <a:rPr lang="en-US" dirty="0"/>
              <a:t>Process of Adjusted for Risk Changes</a:t>
            </a:r>
          </a:p>
        </p:txBody>
      </p:sp>
      <p:sp>
        <p:nvSpPr>
          <p:cNvPr id="3" name="Content Placeholder 2">
            <a:extLst>
              <a:ext uri="{FF2B5EF4-FFF2-40B4-BE49-F238E27FC236}">
                <a16:creationId xmlns:a16="http://schemas.microsoft.com/office/drawing/2014/main" id="{BD0A6CB4-A56D-F1E2-C268-AC4FC4B006F6}"/>
              </a:ext>
            </a:extLst>
          </p:cNvPr>
          <p:cNvSpPr>
            <a:spLocks noGrp="1"/>
          </p:cNvSpPr>
          <p:nvPr>
            <p:ph idx="1"/>
          </p:nvPr>
        </p:nvSpPr>
        <p:spPr/>
        <p:txBody>
          <a:bodyPr/>
          <a:lstStyle/>
          <a:p>
            <a:r>
              <a:rPr lang="en-US" dirty="0"/>
              <a:t>Start at the End with Target Equity IRR for Stable IRR</a:t>
            </a:r>
          </a:p>
          <a:p>
            <a:r>
              <a:rPr lang="en-US" dirty="0"/>
              <a:t>Set PPA with Higher IRR</a:t>
            </a:r>
          </a:p>
          <a:p>
            <a:r>
              <a:rPr lang="en-US" dirty="0"/>
              <a:t>Use Flags to Test Exit and Holding Period</a:t>
            </a:r>
          </a:p>
          <a:p>
            <a:r>
              <a:rPr lang="en-US" dirty="0"/>
              <a:t>Compute Exit and Holding Company Valuation with Discount Rate</a:t>
            </a:r>
          </a:p>
          <a:p>
            <a:r>
              <a:rPr lang="en-US" dirty="0"/>
              <a:t>Why Cannot Compute Terminal Value because of Distortions from EV/EBITDA or P/E Ratio</a:t>
            </a:r>
          </a:p>
          <a:p>
            <a:r>
              <a:rPr lang="en-US" dirty="0"/>
              <a:t>Evaluate the IRR with Compression between Initial Discount and Exit Discount Rate</a:t>
            </a:r>
          </a:p>
          <a:p>
            <a:r>
              <a:rPr lang="en-US" dirty="0"/>
              <a:t> </a:t>
            </a:r>
          </a:p>
        </p:txBody>
      </p:sp>
      <p:pic>
        <p:nvPicPr>
          <p:cNvPr id="6" name="Picture 5">
            <a:extLst>
              <a:ext uri="{FF2B5EF4-FFF2-40B4-BE49-F238E27FC236}">
                <a16:creationId xmlns:a16="http://schemas.microsoft.com/office/drawing/2014/main" id="{4D0EF1F6-CE86-7330-5449-A5A037D206BD}"/>
              </a:ext>
            </a:extLst>
          </p:cNvPr>
          <p:cNvPicPr>
            <a:picLocks noChangeAspect="1"/>
          </p:cNvPicPr>
          <p:nvPr/>
        </p:nvPicPr>
        <p:blipFill>
          <a:blip r:embed="rId2"/>
          <a:stretch>
            <a:fillRect/>
          </a:stretch>
        </p:blipFill>
        <p:spPr>
          <a:xfrm>
            <a:off x="2147977" y="3257323"/>
            <a:ext cx="4714262" cy="3470479"/>
          </a:xfrm>
          <a:prstGeom prst="rect">
            <a:avLst/>
          </a:prstGeom>
        </p:spPr>
      </p:pic>
    </p:spTree>
    <p:extLst>
      <p:ext uri="{BB962C8B-B14F-4D97-AF65-F5344CB8AC3E}">
        <p14:creationId xmlns:p14="http://schemas.microsoft.com/office/powerpoint/2010/main" val="2362609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018F2-EBB5-CD1B-A1F7-91F9EFC2C389}"/>
              </a:ext>
            </a:extLst>
          </p:cNvPr>
          <p:cNvSpPr>
            <a:spLocks noGrp="1"/>
          </p:cNvSpPr>
          <p:nvPr>
            <p:ph type="title"/>
          </p:nvPr>
        </p:nvSpPr>
        <p:spPr/>
        <p:txBody>
          <a:bodyPr/>
          <a:lstStyle/>
          <a:p>
            <a:r>
              <a:rPr lang="en-US" dirty="0"/>
              <a:t>Assumptions for Transaction</a:t>
            </a:r>
          </a:p>
        </p:txBody>
      </p:sp>
      <p:sp>
        <p:nvSpPr>
          <p:cNvPr id="3" name="Content Placeholder 2">
            <a:extLst>
              <a:ext uri="{FF2B5EF4-FFF2-40B4-BE49-F238E27FC236}">
                <a16:creationId xmlns:a16="http://schemas.microsoft.com/office/drawing/2014/main" id="{D051D42F-6835-4714-DC89-FC6851A9D6FE}"/>
              </a:ext>
            </a:extLst>
          </p:cNvPr>
          <p:cNvSpPr>
            <a:spLocks noGrp="1"/>
          </p:cNvSpPr>
          <p:nvPr>
            <p:ph idx="1"/>
          </p:nvPr>
        </p:nvSpPr>
        <p:spPr/>
        <p:txBody>
          <a:bodyPr/>
          <a:lstStyle/>
          <a:p>
            <a:r>
              <a:rPr lang="en-US" dirty="0"/>
              <a:t>In InputC, put in some synergies (not very credible for projects)</a:t>
            </a:r>
          </a:p>
          <a:p>
            <a:r>
              <a:rPr lang="en-US" dirty="0"/>
              <a:t>Allow Valuation from Pre-tax project cash flow, After-tax project cash flow, Equity cash flow with different discount rates.</a:t>
            </a:r>
          </a:p>
          <a:p>
            <a:r>
              <a:rPr lang="en-US" dirty="0"/>
              <a:t>If purchasing projects from Orsted and companies without project finance, use project cash flow and assume financing</a:t>
            </a:r>
          </a:p>
          <a:p>
            <a:r>
              <a:rPr lang="en-US" dirty="0"/>
              <a:t>Incorporate re-financing where debt size comes from the present value of debt service and debt sculpting.</a:t>
            </a:r>
          </a:p>
          <a:p>
            <a:endParaRPr lang="en-US" dirty="0"/>
          </a:p>
        </p:txBody>
      </p:sp>
      <p:pic>
        <p:nvPicPr>
          <p:cNvPr id="5" name="Picture 4">
            <a:extLst>
              <a:ext uri="{FF2B5EF4-FFF2-40B4-BE49-F238E27FC236}">
                <a16:creationId xmlns:a16="http://schemas.microsoft.com/office/drawing/2014/main" id="{36CCAE54-CC3F-68A9-97BE-34E6B25A27FF}"/>
              </a:ext>
            </a:extLst>
          </p:cNvPr>
          <p:cNvPicPr>
            <a:picLocks noChangeAspect="1"/>
          </p:cNvPicPr>
          <p:nvPr/>
        </p:nvPicPr>
        <p:blipFill>
          <a:blip r:embed="rId2"/>
          <a:stretch>
            <a:fillRect/>
          </a:stretch>
        </p:blipFill>
        <p:spPr>
          <a:xfrm>
            <a:off x="974786" y="3237860"/>
            <a:ext cx="6935638" cy="3499370"/>
          </a:xfrm>
          <a:prstGeom prst="rect">
            <a:avLst/>
          </a:prstGeom>
        </p:spPr>
      </p:pic>
    </p:spTree>
    <p:extLst>
      <p:ext uri="{BB962C8B-B14F-4D97-AF65-F5344CB8AC3E}">
        <p14:creationId xmlns:p14="http://schemas.microsoft.com/office/powerpoint/2010/main" val="3260754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DA56-79A0-EAC6-16ED-8334F46C0D78}"/>
              </a:ext>
            </a:extLst>
          </p:cNvPr>
          <p:cNvSpPr>
            <a:spLocks noGrp="1"/>
          </p:cNvSpPr>
          <p:nvPr>
            <p:ph type="title"/>
          </p:nvPr>
        </p:nvSpPr>
        <p:spPr/>
        <p:txBody>
          <a:bodyPr/>
          <a:lstStyle/>
          <a:p>
            <a:r>
              <a:rPr lang="en-US" dirty="0"/>
              <a:t>Timing Problem with Valuation</a:t>
            </a:r>
          </a:p>
        </p:txBody>
      </p:sp>
      <p:sp>
        <p:nvSpPr>
          <p:cNvPr id="3" name="Content Placeholder 2">
            <a:extLst>
              <a:ext uri="{FF2B5EF4-FFF2-40B4-BE49-F238E27FC236}">
                <a16:creationId xmlns:a16="http://schemas.microsoft.com/office/drawing/2014/main" id="{E4FC0DF9-91BA-5026-C583-D8515BDD3FF1}"/>
              </a:ext>
            </a:extLst>
          </p:cNvPr>
          <p:cNvSpPr>
            <a:spLocks noGrp="1"/>
          </p:cNvSpPr>
          <p:nvPr>
            <p:ph idx="1"/>
          </p:nvPr>
        </p:nvSpPr>
        <p:spPr/>
        <p:txBody>
          <a:bodyPr/>
          <a:lstStyle/>
          <a:p>
            <a:r>
              <a:rPr lang="en-US" dirty="0"/>
              <a:t>Nice thing about valuation – no terminal value</a:t>
            </a:r>
          </a:p>
          <a:p>
            <a:r>
              <a:rPr lang="en-US" dirty="0"/>
              <a:t>Nice thing about valuation – objective discount rates</a:t>
            </a:r>
          </a:p>
          <a:p>
            <a:endParaRPr lang="en-US" dirty="0"/>
          </a:p>
        </p:txBody>
      </p:sp>
      <p:pic>
        <p:nvPicPr>
          <p:cNvPr id="5" name="Picture 4">
            <a:extLst>
              <a:ext uri="{FF2B5EF4-FFF2-40B4-BE49-F238E27FC236}">
                <a16:creationId xmlns:a16="http://schemas.microsoft.com/office/drawing/2014/main" id="{F932BCD0-BCF7-E358-A702-161BB3BD92AF}"/>
              </a:ext>
            </a:extLst>
          </p:cNvPr>
          <p:cNvPicPr>
            <a:picLocks noChangeAspect="1"/>
          </p:cNvPicPr>
          <p:nvPr/>
        </p:nvPicPr>
        <p:blipFill>
          <a:blip r:embed="rId2"/>
          <a:stretch>
            <a:fillRect/>
          </a:stretch>
        </p:blipFill>
        <p:spPr>
          <a:xfrm>
            <a:off x="217712" y="2526387"/>
            <a:ext cx="8621487" cy="2656325"/>
          </a:xfrm>
          <a:prstGeom prst="rect">
            <a:avLst/>
          </a:prstGeom>
        </p:spPr>
      </p:pic>
    </p:spTree>
    <p:extLst>
      <p:ext uri="{BB962C8B-B14F-4D97-AF65-F5344CB8AC3E}">
        <p14:creationId xmlns:p14="http://schemas.microsoft.com/office/powerpoint/2010/main" val="1984269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61DB-2779-CF1A-CE2B-B972B001F0A6}"/>
              </a:ext>
            </a:extLst>
          </p:cNvPr>
          <p:cNvSpPr>
            <a:spLocks noGrp="1"/>
          </p:cNvSpPr>
          <p:nvPr>
            <p:ph type="ctrTitle"/>
          </p:nvPr>
        </p:nvSpPr>
        <p:spPr>
          <a:xfrm>
            <a:off x="601578" y="2656572"/>
            <a:ext cx="5842535" cy="1828800"/>
          </a:xfrm>
        </p:spPr>
        <p:txBody>
          <a:bodyPr>
            <a:normAutofit fontScale="90000"/>
          </a:bodyPr>
          <a:lstStyle/>
          <a:p>
            <a:r>
              <a:rPr lang="en-US" dirty="0"/>
              <a:t>Section 1: Nuances of IRR and DSCR</a:t>
            </a:r>
            <a:br>
              <a:rPr lang="en-US" dirty="0"/>
            </a:br>
            <a:br>
              <a:rPr lang="en-US" dirty="0"/>
            </a:br>
            <a:r>
              <a:rPr lang="en-US" dirty="0"/>
              <a:t>Petrozuata Case Study</a:t>
            </a:r>
          </a:p>
        </p:txBody>
      </p:sp>
    </p:spTree>
    <p:extLst>
      <p:ext uri="{BB962C8B-B14F-4D97-AF65-F5344CB8AC3E}">
        <p14:creationId xmlns:p14="http://schemas.microsoft.com/office/powerpoint/2010/main" val="545370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08E6-99E2-6B9A-9FA3-2AC0F4377981}"/>
              </a:ext>
            </a:extLst>
          </p:cNvPr>
          <p:cNvSpPr>
            <a:spLocks noGrp="1"/>
          </p:cNvSpPr>
          <p:nvPr>
            <p:ph type="title"/>
          </p:nvPr>
        </p:nvSpPr>
        <p:spPr/>
        <p:txBody>
          <a:bodyPr/>
          <a:lstStyle/>
          <a:p>
            <a:r>
              <a:rPr lang="en-US" dirty="0"/>
              <a:t>Nuances of IRR and Debt Service Coverage</a:t>
            </a:r>
          </a:p>
        </p:txBody>
      </p:sp>
      <p:sp>
        <p:nvSpPr>
          <p:cNvPr id="3" name="Content Placeholder 2">
            <a:extLst>
              <a:ext uri="{FF2B5EF4-FFF2-40B4-BE49-F238E27FC236}">
                <a16:creationId xmlns:a16="http://schemas.microsoft.com/office/drawing/2014/main" id="{076A419B-E5BC-43BC-18ED-4F3A0B096924}"/>
              </a:ext>
            </a:extLst>
          </p:cNvPr>
          <p:cNvSpPr>
            <a:spLocks noGrp="1"/>
          </p:cNvSpPr>
          <p:nvPr>
            <p:ph idx="1"/>
          </p:nvPr>
        </p:nvSpPr>
        <p:spPr/>
        <p:txBody>
          <a:bodyPr/>
          <a:lstStyle/>
          <a:p>
            <a:r>
              <a:rPr lang="en-US" dirty="0"/>
              <a:t>Understanding that IRR is Growth Rate with Assumed Re-financing</a:t>
            </a:r>
          </a:p>
          <a:p>
            <a:r>
              <a:rPr lang="en-US" dirty="0"/>
              <a:t>How IRR has Taken Over the World</a:t>
            </a:r>
          </a:p>
          <a:p>
            <a:r>
              <a:rPr lang="en-US" dirty="0"/>
              <a:t>A Little Modelling</a:t>
            </a:r>
          </a:p>
          <a:p>
            <a:r>
              <a:rPr lang="en-US" dirty="0"/>
              <a:t>Reconciliation of IRR and Growth with Modelling Exercise</a:t>
            </a:r>
          </a:p>
          <a:p>
            <a:r>
              <a:rPr lang="en-US" dirty="0"/>
              <a:t>Break-Even Oil Price with DSCR</a:t>
            </a:r>
          </a:p>
          <a:p>
            <a:r>
              <a:rPr lang="en-US" dirty="0"/>
              <a:t>Understanding Loss Given Default and Probability of Default</a:t>
            </a:r>
          </a:p>
          <a:p>
            <a:r>
              <a:rPr lang="en-US" dirty="0"/>
              <a:t>Break-Even with LLCR and PLCR</a:t>
            </a:r>
          </a:p>
        </p:txBody>
      </p:sp>
      <p:sp>
        <p:nvSpPr>
          <p:cNvPr id="4" name="Slide Number Placeholder 3">
            <a:extLst>
              <a:ext uri="{FF2B5EF4-FFF2-40B4-BE49-F238E27FC236}">
                <a16:creationId xmlns:a16="http://schemas.microsoft.com/office/drawing/2014/main" id="{F5A303B6-8C55-960D-E237-636E80E38FEF}"/>
              </a:ext>
            </a:extLst>
          </p:cNvPr>
          <p:cNvSpPr>
            <a:spLocks noGrp="1"/>
          </p:cNvSpPr>
          <p:nvPr>
            <p:ph type="sldNum" sz="quarter" idx="12"/>
          </p:nvPr>
        </p:nvSpPr>
        <p:spPr/>
        <p:txBody>
          <a:bodyPr/>
          <a:lstStyle/>
          <a:p>
            <a:fld id="{EB241CD2-1E45-42A3-B213-66A034DF9A3B}" type="slidenum">
              <a:rPr lang="en-GB" smtClean="0"/>
              <a:t>49</a:t>
            </a:fld>
            <a:endParaRPr lang="en-GB" dirty="0"/>
          </a:p>
        </p:txBody>
      </p:sp>
    </p:spTree>
    <p:extLst>
      <p:ext uri="{BB962C8B-B14F-4D97-AF65-F5344CB8AC3E}">
        <p14:creationId xmlns:p14="http://schemas.microsoft.com/office/powerpoint/2010/main" val="51903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9F96-8904-7562-7ED2-D860014976FE}"/>
              </a:ext>
            </a:extLst>
          </p:cNvPr>
          <p:cNvSpPr>
            <a:spLocks noGrp="1"/>
          </p:cNvSpPr>
          <p:nvPr>
            <p:ph type="title"/>
          </p:nvPr>
        </p:nvSpPr>
        <p:spPr/>
        <p:txBody>
          <a:bodyPr>
            <a:normAutofit/>
          </a:bodyPr>
          <a:lstStyle/>
          <a:p>
            <a:r>
              <a:rPr lang="en-US" dirty="0"/>
              <a:t>General Instructions from EIB</a:t>
            </a:r>
          </a:p>
        </p:txBody>
      </p:sp>
      <p:sp>
        <p:nvSpPr>
          <p:cNvPr id="3" name="Content Placeholder 2">
            <a:extLst>
              <a:ext uri="{FF2B5EF4-FFF2-40B4-BE49-F238E27FC236}">
                <a16:creationId xmlns:a16="http://schemas.microsoft.com/office/drawing/2014/main" id="{699BE201-F479-52CF-192A-5412B7D51D3F}"/>
              </a:ext>
            </a:extLst>
          </p:cNvPr>
          <p:cNvSpPr>
            <a:spLocks noGrp="1"/>
          </p:cNvSpPr>
          <p:nvPr>
            <p:ph idx="1"/>
          </p:nvPr>
        </p:nvSpPr>
        <p:spPr>
          <a:xfrm>
            <a:off x="304802" y="1214437"/>
            <a:ext cx="6486524" cy="4981576"/>
          </a:xfrm>
        </p:spPr>
        <p:txBody>
          <a:bodyPr>
            <a:normAutofit lnSpcReduction="10000"/>
          </a:bodyPr>
          <a:lstStyle/>
          <a:p>
            <a:pPr algn="l"/>
            <a:r>
              <a:rPr lang="en-US" sz="1800" dirty="0"/>
              <a:t>Modifications to better reflect the evolving nature and scope of the types of projects that EIB sees. </a:t>
            </a:r>
          </a:p>
          <a:p>
            <a:pPr algn="l"/>
            <a:r>
              <a:rPr lang="en-US" sz="1800" dirty="0"/>
              <a:t>Traditional Sectors and the Core</a:t>
            </a:r>
          </a:p>
          <a:p>
            <a:pPr lvl="1" algn="l"/>
            <a:r>
              <a:rPr lang="en-US" sz="1600" dirty="0"/>
              <a:t>Renewable energy</a:t>
            </a:r>
          </a:p>
          <a:p>
            <a:pPr lvl="1" algn="l"/>
            <a:r>
              <a:rPr lang="en-US" sz="1600" dirty="0"/>
              <a:t>Rail</a:t>
            </a:r>
          </a:p>
          <a:p>
            <a:pPr lvl="1" algn="l"/>
            <a:r>
              <a:rPr lang="en-US" sz="1600" dirty="0"/>
              <a:t>PPP’s Schools, Hospital PPPs </a:t>
            </a:r>
          </a:p>
          <a:p>
            <a:pPr algn="l"/>
            <a:r>
              <a:rPr lang="en-US" sz="1800" dirty="0"/>
              <a:t>Project Finance used in new areas with ever complex structures. </a:t>
            </a:r>
          </a:p>
          <a:p>
            <a:pPr lvl="1" algn="l"/>
            <a:r>
              <a:rPr lang="en-US" sz="1600" dirty="0"/>
              <a:t>Greater use of Natural Resources (Lithium)</a:t>
            </a:r>
          </a:p>
          <a:p>
            <a:pPr lvl="1" algn="l"/>
            <a:r>
              <a:rPr lang="en-US" sz="1600" dirty="0"/>
              <a:t>Developments in Green Hydrogen and Green steel</a:t>
            </a:r>
          </a:p>
          <a:p>
            <a:pPr lvl="1" algn="l"/>
            <a:r>
              <a:rPr lang="en-US" sz="1600" dirty="0"/>
              <a:t>Battery Analysis</a:t>
            </a:r>
          </a:p>
          <a:p>
            <a:pPr algn="l"/>
            <a:r>
              <a:rPr lang="en-US" sz="1800" dirty="0"/>
              <a:t>Much of the fundamental principles of project finance remain</a:t>
            </a:r>
          </a:p>
          <a:p>
            <a:pPr lvl="1" algn="l"/>
            <a:r>
              <a:rPr lang="en-US" sz="1600" dirty="0"/>
              <a:t>More complex, multi-faceted partnerships, particularly those that rely on significant government support</a:t>
            </a:r>
          </a:p>
          <a:p>
            <a:pPr lvl="1" algn="l"/>
            <a:r>
              <a:rPr lang="en-US" sz="1600" dirty="0"/>
              <a:t>Innovative financing structures, technology collaboration, and robust risk management. </a:t>
            </a:r>
          </a:p>
          <a:p>
            <a:pPr lvl="1" algn="l"/>
            <a:r>
              <a:rPr lang="en-US" sz="1600" dirty="0"/>
              <a:t>PPPs in these new areas can drive sustainable growth (for example, electric busses, railways) in these emerging high-potential industries, helping countries achieve their environmental and economic goals. </a:t>
            </a:r>
          </a:p>
        </p:txBody>
      </p:sp>
      <p:pic>
        <p:nvPicPr>
          <p:cNvPr id="6" name="Picture 5">
            <a:extLst>
              <a:ext uri="{FF2B5EF4-FFF2-40B4-BE49-F238E27FC236}">
                <a16:creationId xmlns:a16="http://schemas.microsoft.com/office/drawing/2014/main" id="{CF207A0D-B33D-3ECA-2F78-3B3CA840973C}"/>
              </a:ext>
            </a:extLst>
          </p:cNvPr>
          <p:cNvPicPr>
            <a:picLocks noChangeAspect="1"/>
          </p:cNvPicPr>
          <p:nvPr/>
        </p:nvPicPr>
        <p:blipFill>
          <a:blip r:embed="rId2"/>
          <a:stretch>
            <a:fillRect/>
          </a:stretch>
        </p:blipFill>
        <p:spPr>
          <a:xfrm>
            <a:off x="6938957" y="1881179"/>
            <a:ext cx="1362085" cy="2171716"/>
          </a:xfrm>
          <a:prstGeom prst="rect">
            <a:avLst/>
          </a:prstGeom>
        </p:spPr>
      </p:pic>
    </p:spTree>
    <p:extLst>
      <p:ext uri="{BB962C8B-B14F-4D97-AF65-F5344CB8AC3E}">
        <p14:creationId xmlns:p14="http://schemas.microsoft.com/office/powerpoint/2010/main" val="1774048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01D1-0ACB-FAD9-2C71-9B8E12859624}"/>
              </a:ext>
            </a:extLst>
          </p:cNvPr>
          <p:cNvSpPr>
            <a:spLocks noGrp="1"/>
          </p:cNvSpPr>
          <p:nvPr>
            <p:ph type="title"/>
          </p:nvPr>
        </p:nvSpPr>
        <p:spPr/>
        <p:txBody>
          <a:bodyPr/>
          <a:lstStyle/>
          <a:p>
            <a:r>
              <a:rPr lang="en-US" dirty="0"/>
              <a:t>Case 1: Petrozuata</a:t>
            </a:r>
          </a:p>
        </p:txBody>
      </p:sp>
      <p:sp>
        <p:nvSpPr>
          <p:cNvPr id="3" name="Content Placeholder 2">
            <a:extLst>
              <a:ext uri="{FF2B5EF4-FFF2-40B4-BE49-F238E27FC236}">
                <a16:creationId xmlns:a16="http://schemas.microsoft.com/office/drawing/2014/main" id="{C3167E53-5E2F-1368-9567-9CFFD400612D}"/>
              </a:ext>
            </a:extLst>
          </p:cNvPr>
          <p:cNvSpPr>
            <a:spLocks noGrp="1"/>
          </p:cNvSpPr>
          <p:nvPr>
            <p:ph idx="1"/>
          </p:nvPr>
        </p:nvSpPr>
        <p:spPr/>
        <p:txBody>
          <a:bodyPr/>
          <a:lstStyle/>
          <a:p>
            <a:r>
              <a:rPr lang="en-US" dirty="0"/>
              <a:t>Petrozuata</a:t>
            </a:r>
          </a:p>
          <a:p>
            <a:pPr lvl="1"/>
            <a:r>
              <a:rPr lang="en-US" dirty="0"/>
              <a:t>Famous HBS Case</a:t>
            </a:r>
          </a:p>
          <a:p>
            <a:pPr lvl="1"/>
            <a:r>
              <a:rPr lang="en-US" dirty="0"/>
              <a:t>Interesting to Review in Light of Current Events</a:t>
            </a:r>
          </a:p>
          <a:p>
            <a:pPr lvl="1"/>
            <a:r>
              <a:rPr lang="en-US" dirty="0"/>
              <a:t>Shows Project Finance and Understanding of the World</a:t>
            </a:r>
          </a:p>
          <a:p>
            <a:pPr lvl="1"/>
            <a:r>
              <a:rPr lang="en-US" dirty="0"/>
              <a:t>Balancing of Investor and Consumer in the Economy</a:t>
            </a:r>
          </a:p>
          <a:p>
            <a:pPr lvl="1"/>
            <a:r>
              <a:rPr lang="en-US" dirty="0"/>
              <a:t>Demonstrates Problems with Financial Education (in US MBA)</a:t>
            </a:r>
          </a:p>
          <a:p>
            <a:r>
              <a:rPr lang="en-US" dirty="0"/>
              <a:t>Project Finance</a:t>
            </a:r>
          </a:p>
          <a:p>
            <a:pPr lvl="1"/>
            <a:r>
              <a:rPr lang="en-US" dirty="0"/>
              <a:t>How would you assess the cost structure as background for risks</a:t>
            </a:r>
          </a:p>
          <a:p>
            <a:pPr lvl="1"/>
            <a:r>
              <a:rPr lang="en-US" dirty="0"/>
              <a:t>What are risks and what would you do for a risk matrix</a:t>
            </a:r>
          </a:p>
          <a:p>
            <a:pPr lvl="1"/>
            <a:r>
              <a:rPr lang="en-US" dirty="0"/>
              <a:t>Re-structure the project diagram</a:t>
            </a:r>
          </a:p>
          <a:p>
            <a:pPr lvl="1"/>
            <a:r>
              <a:rPr lang="en-US" dirty="0"/>
              <a:t>What would you do first when you receive the case</a:t>
            </a:r>
          </a:p>
          <a:p>
            <a:pPr lvl="1"/>
            <a:r>
              <a:rPr lang="en-US" dirty="0"/>
              <a:t>From credit perspective, what ratio would you use and how</a:t>
            </a:r>
          </a:p>
          <a:p>
            <a:pPr lvl="1"/>
            <a:r>
              <a:rPr lang="en-US" dirty="0"/>
              <a:t>From Investor perspective what are nuances with IRR and measuring profit</a:t>
            </a:r>
          </a:p>
          <a:p>
            <a:pPr lvl="1"/>
            <a:r>
              <a:rPr lang="en-US" dirty="0"/>
              <a:t>General discussion of resource projects</a:t>
            </a:r>
          </a:p>
          <a:p>
            <a:r>
              <a:rPr lang="en-US" dirty="0"/>
              <a:t>Financial Modelling</a:t>
            </a:r>
          </a:p>
          <a:p>
            <a:pPr lvl="1"/>
            <a:r>
              <a:rPr lang="en-US" dirty="0"/>
              <a:t>Familiarizing with project finance partner program</a:t>
            </a:r>
          </a:p>
          <a:p>
            <a:pPr lvl="1"/>
            <a:r>
              <a:rPr lang="en-US" dirty="0"/>
              <a:t>Computation of key ratios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3AA488E7-A5DF-22A8-2ED5-93C4C836C5F8}"/>
              </a:ext>
            </a:extLst>
          </p:cNvPr>
          <p:cNvSpPr>
            <a:spLocks noGrp="1"/>
          </p:cNvSpPr>
          <p:nvPr>
            <p:ph type="sldNum" sz="quarter" idx="12"/>
          </p:nvPr>
        </p:nvSpPr>
        <p:spPr/>
        <p:txBody>
          <a:bodyPr/>
          <a:lstStyle/>
          <a:p>
            <a:fld id="{EB241CD2-1E45-42A3-B213-66A034DF9A3B}" type="slidenum">
              <a:rPr lang="en-GB" smtClean="0"/>
              <a:t>50</a:t>
            </a:fld>
            <a:endParaRPr lang="en-GB" dirty="0"/>
          </a:p>
        </p:txBody>
      </p:sp>
    </p:spTree>
    <p:extLst>
      <p:ext uri="{BB962C8B-B14F-4D97-AF65-F5344CB8AC3E}">
        <p14:creationId xmlns:p14="http://schemas.microsoft.com/office/powerpoint/2010/main" val="35643514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94CD-32EE-340C-2CEA-608025818949}"/>
              </a:ext>
            </a:extLst>
          </p:cNvPr>
          <p:cNvSpPr>
            <a:spLocks noGrp="1"/>
          </p:cNvSpPr>
          <p:nvPr>
            <p:ph type="title"/>
          </p:nvPr>
        </p:nvSpPr>
        <p:spPr/>
        <p:txBody>
          <a:bodyPr/>
          <a:lstStyle/>
          <a:p>
            <a:r>
              <a:rPr lang="en-US" dirty="0"/>
              <a:t>HBS Case Study</a:t>
            </a:r>
          </a:p>
        </p:txBody>
      </p:sp>
      <p:sp>
        <p:nvSpPr>
          <p:cNvPr id="3" name="Content Placeholder 2">
            <a:extLst>
              <a:ext uri="{FF2B5EF4-FFF2-40B4-BE49-F238E27FC236}">
                <a16:creationId xmlns:a16="http://schemas.microsoft.com/office/drawing/2014/main" id="{3FC9F6F8-D1A0-A1F9-5218-2B98DC884C3C}"/>
              </a:ext>
            </a:extLst>
          </p:cNvPr>
          <p:cNvSpPr>
            <a:spLocks noGrp="1"/>
          </p:cNvSpPr>
          <p:nvPr>
            <p:ph idx="1"/>
          </p:nvPr>
        </p:nvSpPr>
        <p:spPr/>
        <p:txBody>
          <a:bodyPr/>
          <a:lstStyle/>
          <a:p>
            <a:r>
              <a:rPr lang="en-US" dirty="0"/>
              <a:t>Read through case study – what would you look for</a:t>
            </a:r>
          </a:p>
          <a:p>
            <a:endParaRPr lang="en-US" dirty="0"/>
          </a:p>
        </p:txBody>
      </p:sp>
      <p:sp>
        <p:nvSpPr>
          <p:cNvPr id="4" name="Slide Number Placeholder 3">
            <a:extLst>
              <a:ext uri="{FF2B5EF4-FFF2-40B4-BE49-F238E27FC236}">
                <a16:creationId xmlns:a16="http://schemas.microsoft.com/office/drawing/2014/main" id="{0007F1EB-73A1-B3C9-D5C9-15875D0B6FA7}"/>
              </a:ext>
            </a:extLst>
          </p:cNvPr>
          <p:cNvSpPr>
            <a:spLocks noGrp="1"/>
          </p:cNvSpPr>
          <p:nvPr>
            <p:ph type="sldNum" sz="quarter" idx="12"/>
          </p:nvPr>
        </p:nvSpPr>
        <p:spPr/>
        <p:txBody>
          <a:bodyPr/>
          <a:lstStyle/>
          <a:p>
            <a:fld id="{EB241CD2-1E45-42A3-B213-66A034DF9A3B}" type="slidenum">
              <a:rPr lang="en-GB" smtClean="0"/>
              <a:t>51</a:t>
            </a:fld>
            <a:endParaRPr lang="en-GB" dirty="0"/>
          </a:p>
        </p:txBody>
      </p:sp>
      <p:pic>
        <p:nvPicPr>
          <p:cNvPr id="6" name="Picture 5">
            <a:extLst>
              <a:ext uri="{FF2B5EF4-FFF2-40B4-BE49-F238E27FC236}">
                <a16:creationId xmlns:a16="http://schemas.microsoft.com/office/drawing/2014/main" id="{FC871693-2FAC-6905-C6F9-08B050288049}"/>
              </a:ext>
            </a:extLst>
          </p:cNvPr>
          <p:cNvPicPr>
            <a:picLocks noChangeAspect="1"/>
          </p:cNvPicPr>
          <p:nvPr/>
        </p:nvPicPr>
        <p:blipFill>
          <a:blip r:embed="rId2"/>
          <a:stretch>
            <a:fillRect/>
          </a:stretch>
        </p:blipFill>
        <p:spPr>
          <a:xfrm>
            <a:off x="2018024" y="1856603"/>
            <a:ext cx="5021788" cy="4798194"/>
          </a:xfrm>
          <a:prstGeom prst="rect">
            <a:avLst/>
          </a:prstGeom>
        </p:spPr>
      </p:pic>
    </p:spTree>
    <p:extLst>
      <p:ext uri="{BB962C8B-B14F-4D97-AF65-F5344CB8AC3E}">
        <p14:creationId xmlns:p14="http://schemas.microsoft.com/office/powerpoint/2010/main" val="842945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1B69E57-C5CC-0D97-0213-CD65B6B4F193}"/>
              </a:ext>
            </a:extLst>
          </p:cNvPr>
          <p:cNvSpPr>
            <a:spLocks noGrp="1" noChangeArrowheads="1"/>
          </p:cNvSpPr>
          <p:nvPr>
            <p:ph type="title"/>
          </p:nvPr>
        </p:nvSpPr>
        <p:spPr/>
        <p:txBody>
          <a:bodyPr/>
          <a:lstStyle/>
          <a:p>
            <a:r>
              <a:rPr lang="en-US" altLang="en-US"/>
              <a:t>Diagram of Facilities</a:t>
            </a:r>
          </a:p>
        </p:txBody>
      </p:sp>
      <p:sp>
        <p:nvSpPr>
          <p:cNvPr id="7171" name="Rectangle 3">
            <a:extLst>
              <a:ext uri="{FF2B5EF4-FFF2-40B4-BE49-F238E27FC236}">
                <a16:creationId xmlns:a16="http://schemas.microsoft.com/office/drawing/2014/main" id="{A4F0F018-F671-0E7F-5F21-873B5D20FD76}"/>
              </a:ext>
            </a:extLst>
          </p:cNvPr>
          <p:cNvSpPr>
            <a:spLocks noGrp="1" noChangeArrowheads="1"/>
          </p:cNvSpPr>
          <p:nvPr>
            <p:ph type="body" idx="1"/>
          </p:nvPr>
        </p:nvSpPr>
        <p:spPr>
          <a:xfrm>
            <a:off x="139566" y="1524000"/>
            <a:ext cx="2070234" cy="4191000"/>
          </a:xfrm>
        </p:spPr>
        <p:txBody>
          <a:bodyPr/>
          <a:lstStyle/>
          <a:p>
            <a:pPr indent="0">
              <a:buFontTx/>
              <a:buNone/>
            </a:pPr>
            <a:r>
              <a:rPr lang="en-US" altLang="en-US" dirty="0"/>
              <a:t>This shows the location of facilities</a:t>
            </a:r>
          </a:p>
          <a:p>
            <a:pPr indent="0">
              <a:buFontTx/>
              <a:buNone/>
            </a:pPr>
            <a:r>
              <a:rPr lang="en-US" altLang="en-US" dirty="0"/>
              <a:t>Heavy oil is analogous to mining</a:t>
            </a:r>
          </a:p>
          <a:p>
            <a:pPr indent="0">
              <a:buFontTx/>
              <a:buNone/>
            </a:pPr>
            <a:r>
              <a:rPr lang="en-US" altLang="en-US" dirty="0"/>
              <a:t>The upgrader is similar to a refiner</a:t>
            </a:r>
          </a:p>
        </p:txBody>
      </p:sp>
      <p:pic>
        <p:nvPicPr>
          <p:cNvPr id="7172" name="Picture 4">
            <a:extLst>
              <a:ext uri="{FF2B5EF4-FFF2-40B4-BE49-F238E27FC236}">
                <a16:creationId xmlns:a16="http://schemas.microsoft.com/office/drawing/2014/main" id="{2F1E135E-A40C-721B-8D0D-34C336BCA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47800"/>
            <a:ext cx="5895975"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32B3B18-242D-FE01-CAF9-DE978EF99EEF}"/>
              </a:ext>
            </a:extLst>
          </p:cNvPr>
          <p:cNvSpPr>
            <a:spLocks noGrp="1" noChangeArrowheads="1"/>
          </p:cNvSpPr>
          <p:nvPr>
            <p:ph type="title"/>
          </p:nvPr>
        </p:nvSpPr>
        <p:spPr/>
        <p:txBody>
          <a:bodyPr>
            <a:normAutofit fontScale="90000"/>
          </a:bodyPr>
          <a:lstStyle/>
          <a:p>
            <a:r>
              <a:rPr lang="en-US" altLang="en-US"/>
              <a:t>Petroleos de Venezuela (PDVsa) Perspective</a:t>
            </a:r>
          </a:p>
        </p:txBody>
      </p:sp>
      <p:pic>
        <p:nvPicPr>
          <p:cNvPr id="4100" name="Picture 4" descr="venesula">
            <a:extLst>
              <a:ext uri="{FF2B5EF4-FFF2-40B4-BE49-F238E27FC236}">
                <a16:creationId xmlns:a16="http://schemas.microsoft.com/office/drawing/2014/main" id="{5B8373DB-31D0-4860-C672-9B0EC3FAC93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572000" y="3124200"/>
            <a:ext cx="4229100" cy="2697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Text Box 5">
            <a:extLst>
              <a:ext uri="{FF2B5EF4-FFF2-40B4-BE49-F238E27FC236}">
                <a16:creationId xmlns:a16="http://schemas.microsoft.com/office/drawing/2014/main" id="{BAF45BE1-A7CD-C925-9017-7325D3C7FA4D}"/>
              </a:ext>
            </a:extLst>
          </p:cNvPr>
          <p:cNvSpPr txBox="1">
            <a:spLocks noChangeArrowheads="1"/>
          </p:cNvSpPr>
          <p:nvPr/>
        </p:nvSpPr>
        <p:spPr bwMode="auto">
          <a:xfrm>
            <a:off x="898525" y="2606675"/>
            <a:ext cx="2911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algn="l" eaLnBrk="1" hangingPunct="1"/>
            <a:endParaRPr lang="en-US" altLang="en-US" sz="3200">
              <a:solidFill>
                <a:schemeClr val="tx2"/>
              </a:solidFill>
            </a:endParaRPr>
          </a:p>
        </p:txBody>
      </p:sp>
      <p:pic>
        <p:nvPicPr>
          <p:cNvPr id="4" name="Picture 4">
            <a:extLst>
              <a:ext uri="{FF2B5EF4-FFF2-40B4-BE49-F238E27FC236}">
                <a16:creationId xmlns:a16="http://schemas.microsoft.com/office/drawing/2014/main" id="{EAC16E26-82A5-0F92-32C1-AADB46E5F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7503"/>
            <a:ext cx="4043813" cy="287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510B-D940-1F50-E323-AABCEE364321}"/>
              </a:ext>
            </a:extLst>
          </p:cNvPr>
          <p:cNvSpPr>
            <a:spLocks noGrp="1"/>
          </p:cNvSpPr>
          <p:nvPr>
            <p:ph type="title"/>
          </p:nvPr>
        </p:nvSpPr>
        <p:spPr/>
        <p:txBody>
          <a:bodyPr/>
          <a:lstStyle/>
          <a:p>
            <a:r>
              <a:rPr lang="en-US" dirty="0"/>
              <a:t>Key Exhibits to in Case Study</a:t>
            </a:r>
          </a:p>
        </p:txBody>
      </p:sp>
      <p:sp>
        <p:nvSpPr>
          <p:cNvPr id="3" name="Content Placeholder 2">
            <a:extLst>
              <a:ext uri="{FF2B5EF4-FFF2-40B4-BE49-F238E27FC236}">
                <a16:creationId xmlns:a16="http://schemas.microsoft.com/office/drawing/2014/main" id="{BBDE1062-2255-50C0-15E5-08AAC44C9C9A}"/>
              </a:ext>
            </a:extLst>
          </p:cNvPr>
          <p:cNvSpPr>
            <a:spLocks noGrp="1"/>
          </p:cNvSpPr>
          <p:nvPr>
            <p:ph idx="1"/>
          </p:nvPr>
        </p:nvSpPr>
        <p:spPr>
          <a:xfrm>
            <a:off x="304801" y="1209676"/>
            <a:ext cx="2250706" cy="4295976"/>
          </a:xfrm>
        </p:spPr>
        <p:txBody>
          <a:bodyPr/>
          <a:lstStyle/>
          <a:p>
            <a:pPr algn="l"/>
            <a:r>
              <a:rPr lang="en-US" dirty="0"/>
              <a:t>Understand construction period</a:t>
            </a:r>
          </a:p>
          <a:p>
            <a:endParaRPr lang="en-US" dirty="0"/>
          </a:p>
        </p:txBody>
      </p:sp>
      <p:sp>
        <p:nvSpPr>
          <p:cNvPr id="4" name="Slide Number Placeholder 3">
            <a:extLst>
              <a:ext uri="{FF2B5EF4-FFF2-40B4-BE49-F238E27FC236}">
                <a16:creationId xmlns:a16="http://schemas.microsoft.com/office/drawing/2014/main" id="{71B252B9-521B-5450-9860-8CA0B0B5FC26}"/>
              </a:ext>
            </a:extLst>
          </p:cNvPr>
          <p:cNvSpPr>
            <a:spLocks noGrp="1"/>
          </p:cNvSpPr>
          <p:nvPr>
            <p:ph type="sldNum" sz="quarter" idx="12"/>
          </p:nvPr>
        </p:nvSpPr>
        <p:spPr/>
        <p:txBody>
          <a:bodyPr/>
          <a:lstStyle/>
          <a:p>
            <a:fld id="{EB241CD2-1E45-42A3-B213-66A034DF9A3B}" type="slidenum">
              <a:rPr lang="en-GB" smtClean="0"/>
              <a:t>54</a:t>
            </a:fld>
            <a:endParaRPr lang="en-GB" dirty="0"/>
          </a:p>
        </p:txBody>
      </p:sp>
      <p:pic>
        <p:nvPicPr>
          <p:cNvPr id="6" name="Picture 5">
            <a:extLst>
              <a:ext uri="{FF2B5EF4-FFF2-40B4-BE49-F238E27FC236}">
                <a16:creationId xmlns:a16="http://schemas.microsoft.com/office/drawing/2014/main" id="{10BD4CEA-F2F2-03EF-E92D-941DE717F1D7}"/>
              </a:ext>
            </a:extLst>
          </p:cNvPr>
          <p:cNvPicPr>
            <a:picLocks noChangeAspect="1"/>
          </p:cNvPicPr>
          <p:nvPr/>
        </p:nvPicPr>
        <p:blipFill>
          <a:blip r:embed="rId2"/>
          <a:stretch>
            <a:fillRect/>
          </a:stretch>
        </p:blipFill>
        <p:spPr>
          <a:xfrm>
            <a:off x="2875651" y="965819"/>
            <a:ext cx="5560892" cy="5211350"/>
          </a:xfrm>
          <a:prstGeom prst="rect">
            <a:avLst/>
          </a:prstGeom>
        </p:spPr>
      </p:pic>
    </p:spTree>
    <p:extLst>
      <p:ext uri="{BB962C8B-B14F-4D97-AF65-F5344CB8AC3E}">
        <p14:creationId xmlns:p14="http://schemas.microsoft.com/office/powerpoint/2010/main" val="343364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7A8DA05-E743-CB38-15D3-8F44162D73E3}"/>
              </a:ext>
            </a:extLst>
          </p:cNvPr>
          <p:cNvSpPr>
            <a:spLocks noGrp="1" noChangeArrowheads="1"/>
          </p:cNvSpPr>
          <p:nvPr>
            <p:ph type="title"/>
          </p:nvPr>
        </p:nvSpPr>
        <p:spPr/>
        <p:txBody>
          <a:bodyPr/>
          <a:lstStyle/>
          <a:p>
            <a:r>
              <a:rPr lang="en-US" altLang="en-US"/>
              <a:t>Cash Collection in Petrozuata</a:t>
            </a:r>
          </a:p>
        </p:txBody>
      </p:sp>
      <p:pic>
        <p:nvPicPr>
          <p:cNvPr id="13315" name="Picture 3">
            <a:extLst>
              <a:ext uri="{FF2B5EF4-FFF2-40B4-BE49-F238E27FC236}">
                <a16:creationId xmlns:a16="http://schemas.microsoft.com/office/drawing/2014/main" id="{99AF3AD1-7D0F-0D1E-2637-626C12BB13B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AAD0BBCE-1F44-B5E7-057C-F836C07B6E86}"/>
              </a:ext>
            </a:extLst>
          </p:cNvPr>
          <p:cNvSpPr/>
          <p:nvPr/>
        </p:nvSpPr>
        <p:spPr>
          <a:xfrm>
            <a:off x="4536652" y="4139257"/>
            <a:ext cx="2145632" cy="1843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60138E9-BD86-6A71-B5D1-74251440E549}"/>
              </a:ext>
            </a:extLst>
          </p:cNvPr>
          <p:cNvSpPr/>
          <p:nvPr/>
        </p:nvSpPr>
        <p:spPr>
          <a:xfrm>
            <a:off x="2029326" y="4077339"/>
            <a:ext cx="2145632" cy="1843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5C723-AEBF-F239-96F1-145C54295C75}"/>
              </a:ext>
            </a:extLst>
          </p:cNvPr>
          <p:cNvSpPr>
            <a:spLocks noGrp="1"/>
          </p:cNvSpPr>
          <p:nvPr>
            <p:ph type="title"/>
          </p:nvPr>
        </p:nvSpPr>
        <p:spPr>
          <a:xfrm>
            <a:off x="933364" y="386841"/>
            <a:ext cx="6275333" cy="433137"/>
          </a:xfrm>
        </p:spPr>
        <p:txBody>
          <a:bodyPr>
            <a:normAutofit/>
          </a:bodyPr>
          <a:lstStyle/>
          <a:p>
            <a:r>
              <a:rPr lang="en-US" sz="2000" dirty="0"/>
              <a:t>Revised Diagram</a:t>
            </a:r>
          </a:p>
        </p:txBody>
      </p:sp>
      <p:sp>
        <p:nvSpPr>
          <p:cNvPr id="4" name="Slide Number Placeholder 3">
            <a:extLst>
              <a:ext uri="{FF2B5EF4-FFF2-40B4-BE49-F238E27FC236}">
                <a16:creationId xmlns:a16="http://schemas.microsoft.com/office/drawing/2014/main" id="{63883B89-C16E-44E5-493F-7046C3B903A9}"/>
              </a:ext>
            </a:extLst>
          </p:cNvPr>
          <p:cNvSpPr>
            <a:spLocks noGrp="1"/>
          </p:cNvSpPr>
          <p:nvPr>
            <p:ph type="sldNum" sz="quarter" idx="12"/>
          </p:nvPr>
        </p:nvSpPr>
        <p:spPr>
          <a:xfrm>
            <a:off x="8712913" y="6457951"/>
            <a:ext cx="431087" cy="264929"/>
          </a:xfrm>
        </p:spPr>
        <p:txBody>
          <a:bodyPr/>
          <a:lstStyle/>
          <a:p>
            <a:fld id="{EB241CD2-1E45-42A3-B213-66A034DF9A3B}" type="slidenum">
              <a:rPr lang="en-GB" sz="800" smtClean="0"/>
              <a:t>56</a:t>
            </a:fld>
            <a:endParaRPr lang="en-GB" sz="800" dirty="0"/>
          </a:p>
        </p:txBody>
      </p:sp>
      <p:sp>
        <p:nvSpPr>
          <p:cNvPr id="5" name="Oval 4">
            <a:extLst>
              <a:ext uri="{FF2B5EF4-FFF2-40B4-BE49-F238E27FC236}">
                <a16:creationId xmlns:a16="http://schemas.microsoft.com/office/drawing/2014/main" id="{4E228CF8-5A8F-84F0-62A4-951529D693A6}"/>
              </a:ext>
            </a:extLst>
          </p:cNvPr>
          <p:cNvSpPr/>
          <p:nvPr/>
        </p:nvSpPr>
        <p:spPr>
          <a:xfrm>
            <a:off x="3435572" y="1732548"/>
            <a:ext cx="1528657" cy="49719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Conoco</a:t>
            </a:r>
          </a:p>
        </p:txBody>
      </p:sp>
      <p:sp>
        <p:nvSpPr>
          <p:cNvPr id="6" name="Oval 5">
            <a:extLst>
              <a:ext uri="{FF2B5EF4-FFF2-40B4-BE49-F238E27FC236}">
                <a16:creationId xmlns:a16="http://schemas.microsoft.com/office/drawing/2014/main" id="{163014DC-59CC-FC93-714F-F65A7B70E955}"/>
              </a:ext>
            </a:extLst>
          </p:cNvPr>
          <p:cNvSpPr/>
          <p:nvPr/>
        </p:nvSpPr>
        <p:spPr>
          <a:xfrm>
            <a:off x="1451811" y="986589"/>
            <a:ext cx="1353952" cy="433137"/>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 US Refinery</a:t>
            </a:r>
          </a:p>
        </p:txBody>
      </p:sp>
      <p:sp>
        <p:nvSpPr>
          <p:cNvPr id="8" name="Oval 7">
            <a:extLst>
              <a:ext uri="{FF2B5EF4-FFF2-40B4-BE49-F238E27FC236}">
                <a16:creationId xmlns:a16="http://schemas.microsoft.com/office/drawing/2014/main" id="{B2045D3C-463B-DE13-42C4-074D9DFA1997}"/>
              </a:ext>
            </a:extLst>
          </p:cNvPr>
          <p:cNvSpPr/>
          <p:nvPr/>
        </p:nvSpPr>
        <p:spPr>
          <a:xfrm>
            <a:off x="3487581" y="2813261"/>
            <a:ext cx="1396638" cy="64738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SPV – Petrozuata</a:t>
            </a:r>
          </a:p>
          <a:p>
            <a:pPr algn="ctr"/>
            <a:r>
              <a:rPr lang="en-US" sz="800" dirty="0"/>
              <a:t>BBB+</a:t>
            </a:r>
          </a:p>
        </p:txBody>
      </p:sp>
      <p:sp>
        <p:nvSpPr>
          <p:cNvPr id="10" name="Oval 9">
            <a:extLst>
              <a:ext uri="{FF2B5EF4-FFF2-40B4-BE49-F238E27FC236}">
                <a16:creationId xmlns:a16="http://schemas.microsoft.com/office/drawing/2014/main" id="{2788EF83-BDAC-3DF4-0F71-ADCA623F01A7}"/>
              </a:ext>
            </a:extLst>
          </p:cNvPr>
          <p:cNvSpPr/>
          <p:nvPr/>
        </p:nvSpPr>
        <p:spPr>
          <a:xfrm>
            <a:off x="2374566" y="4374683"/>
            <a:ext cx="1528657" cy="49719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Bonds</a:t>
            </a:r>
          </a:p>
        </p:txBody>
      </p:sp>
      <p:sp>
        <p:nvSpPr>
          <p:cNvPr id="11" name="Oval 10">
            <a:extLst>
              <a:ext uri="{FF2B5EF4-FFF2-40B4-BE49-F238E27FC236}">
                <a16:creationId xmlns:a16="http://schemas.microsoft.com/office/drawing/2014/main" id="{9E184DDF-0923-4F99-28AB-747A32DA926F}"/>
              </a:ext>
            </a:extLst>
          </p:cNvPr>
          <p:cNvSpPr/>
          <p:nvPr/>
        </p:nvSpPr>
        <p:spPr>
          <a:xfrm>
            <a:off x="5105507" y="5423837"/>
            <a:ext cx="1528657" cy="49719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PDVSA 49%</a:t>
            </a:r>
          </a:p>
        </p:txBody>
      </p:sp>
      <p:sp>
        <p:nvSpPr>
          <p:cNvPr id="12" name="Oval 11">
            <a:extLst>
              <a:ext uri="{FF2B5EF4-FFF2-40B4-BE49-F238E27FC236}">
                <a16:creationId xmlns:a16="http://schemas.microsoft.com/office/drawing/2014/main" id="{22F9C246-CB6E-59D2-A740-AC5CD6753BBF}"/>
              </a:ext>
            </a:extLst>
          </p:cNvPr>
          <p:cNvSpPr/>
          <p:nvPr/>
        </p:nvSpPr>
        <p:spPr>
          <a:xfrm>
            <a:off x="5021154" y="4374683"/>
            <a:ext cx="1528657" cy="49719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 51%</a:t>
            </a:r>
          </a:p>
        </p:txBody>
      </p:sp>
      <p:sp>
        <p:nvSpPr>
          <p:cNvPr id="13" name="Oval 12">
            <a:extLst>
              <a:ext uri="{FF2B5EF4-FFF2-40B4-BE49-F238E27FC236}">
                <a16:creationId xmlns:a16="http://schemas.microsoft.com/office/drawing/2014/main" id="{F20F7693-A35A-F91A-8F86-E138B118A87F}"/>
              </a:ext>
            </a:extLst>
          </p:cNvPr>
          <p:cNvSpPr/>
          <p:nvPr/>
        </p:nvSpPr>
        <p:spPr>
          <a:xfrm>
            <a:off x="2374566" y="5342018"/>
            <a:ext cx="1528657" cy="49719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Bank Debt</a:t>
            </a:r>
          </a:p>
        </p:txBody>
      </p:sp>
      <p:sp>
        <p:nvSpPr>
          <p:cNvPr id="14" name="Oval 13">
            <a:extLst>
              <a:ext uri="{FF2B5EF4-FFF2-40B4-BE49-F238E27FC236}">
                <a16:creationId xmlns:a16="http://schemas.microsoft.com/office/drawing/2014/main" id="{08E7ACE3-D15E-630C-8AA4-21FA8B86CDBC}"/>
              </a:ext>
            </a:extLst>
          </p:cNvPr>
          <p:cNvSpPr/>
          <p:nvPr/>
        </p:nvSpPr>
        <p:spPr>
          <a:xfrm>
            <a:off x="6907082" y="1981143"/>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Venezuela Govt - Royalty</a:t>
            </a:r>
          </a:p>
        </p:txBody>
      </p:sp>
      <p:sp>
        <p:nvSpPr>
          <p:cNvPr id="15" name="Oval 14">
            <a:extLst>
              <a:ext uri="{FF2B5EF4-FFF2-40B4-BE49-F238E27FC236}">
                <a16:creationId xmlns:a16="http://schemas.microsoft.com/office/drawing/2014/main" id="{75BE118B-9759-0A68-05A5-410E93788876}"/>
              </a:ext>
            </a:extLst>
          </p:cNvPr>
          <p:cNvSpPr/>
          <p:nvPr/>
        </p:nvSpPr>
        <p:spPr>
          <a:xfrm>
            <a:off x="779964" y="2290209"/>
            <a:ext cx="1484979" cy="3792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a:t>
            </a:r>
          </a:p>
        </p:txBody>
      </p:sp>
      <p:sp>
        <p:nvSpPr>
          <p:cNvPr id="16" name="Oval 15">
            <a:extLst>
              <a:ext uri="{FF2B5EF4-FFF2-40B4-BE49-F238E27FC236}">
                <a16:creationId xmlns:a16="http://schemas.microsoft.com/office/drawing/2014/main" id="{C83A5D49-E55D-923F-5FD6-9C7C38195D65}"/>
              </a:ext>
            </a:extLst>
          </p:cNvPr>
          <p:cNvSpPr/>
          <p:nvPr/>
        </p:nvSpPr>
        <p:spPr>
          <a:xfrm>
            <a:off x="5851316" y="1020278"/>
            <a:ext cx="1482333" cy="410826"/>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 PDVSA </a:t>
            </a:r>
          </a:p>
          <a:p>
            <a:pPr algn="ctr"/>
            <a:r>
              <a:rPr lang="en-US" sz="800" dirty="0"/>
              <a:t>Refinery</a:t>
            </a:r>
          </a:p>
        </p:txBody>
      </p:sp>
      <p:cxnSp>
        <p:nvCxnSpPr>
          <p:cNvPr id="18" name="Straight Arrow Connector 17">
            <a:extLst>
              <a:ext uri="{FF2B5EF4-FFF2-40B4-BE49-F238E27FC236}">
                <a16:creationId xmlns:a16="http://schemas.microsoft.com/office/drawing/2014/main" id="{472CB9E6-B5E8-A9EE-AF51-49A22B0DBC6E}"/>
              </a:ext>
            </a:extLst>
          </p:cNvPr>
          <p:cNvCxnSpPr>
            <a:stCxn id="6" idx="4"/>
            <a:endCxn id="5" idx="2"/>
          </p:cNvCxnSpPr>
          <p:nvPr/>
        </p:nvCxnSpPr>
        <p:spPr>
          <a:xfrm>
            <a:off x="2128787" y="1419726"/>
            <a:ext cx="1306785" cy="561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B64BF4-AE4F-690B-C2FB-C82044AEF2FA}"/>
              </a:ext>
            </a:extLst>
          </p:cNvPr>
          <p:cNvCxnSpPr>
            <a:stCxn id="16" idx="4"/>
            <a:endCxn id="5" idx="6"/>
          </p:cNvCxnSpPr>
          <p:nvPr/>
        </p:nvCxnSpPr>
        <p:spPr>
          <a:xfrm flipH="1">
            <a:off x="4964229" y="1431104"/>
            <a:ext cx="1628254" cy="550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0D272A9-86F0-9E0F-AAE8-0132BD457AA5}"/>
              </a:ext>
            </a:extLst>
          </p:cNvPr>
          <p:cNvSpPr/>
          <p:nvPr/>
        </p:nvSpPr>
        <p:spPr>
          <a:xfrm>
            <a:off x="6905589" y="2690582"/>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Venezuela Govt - Tax</a:t>
            </a:r>
          </a:p>
        </p:txBody>
      </p:sp>
      <p:cxnSp>
        <p:nvCxnSpPr>
          <p:cNvPr id="23" name="Straight Arrow Connector 22">
            <a:extLst>
              <a:ext uri="{FF2B5EF4-FFF2-40B4-BE49-F238E27FC236}">
                <a16:creationId xmlns:a16="http://schemas.microsoft.com/office/drawing/2014/main" id="{70E75116-7F8E-9053-0B7E-B3E1FB60EF91}"/>
              </a:ext>
            </a:extLst>
          </p:cNvPr>
          <p:cNvCxnSpPr>
            <a:cxnSpLocks/>
          </p:cNvCxnSpPr>
          <p:nvPr/>
        </p:nvCxnSpPr>
        <p:spPr>
          <a:xfrm>
            <a:off x="3903223" y="2229738"/>
            <a:ext cx="19101" cy="616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E13CAA6-3CBE-AD32-D377-D387F9AEBBF3}"/>
              </a:ext>
            </a:extLst>
          </p:cNvPr>
          <p:cNvSpPr/>
          <p:nvPr/>
        </p:nvSpPr>
        <p:spPr>
          <a:xfrm>
            <a:off x="779964" y="3142650"/>
            <a:ext cx="1484979" cy="3792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Exploration</a:t>
            </a:r>
          </a:p>
        </p:txBody>
      </p:sp>
      <p:cxnSp>
        <p:nvCxnSpPr>
          <p:cNvPr id="26" name="Straight Arrow Connector 25">
            <a:extLst>
              <a:ext uri="{FF2B5EF4-FFF2-40B4-BE49-F238E27FC236}">
                <a16:creationId xmlns:a16="http://schemas.microsoft.com/office/drawing/2014/main" id="{FC4CAA97-3FED-271C-23BB-FCB50A2020EA}"/>
              </a:ext>
            </a:extLst>
          </p:cNvPr>
          <p:cNvCxnSpPr>
            <a:cxnSpLocks/>
          </p:cNvCxnSpPr>
          <p:nvPr/>
        </p:nvCxnSpPr>
        <p:spPr>
          <a:xfrm>
            <a:off x="4373910" y="2229738"/>
            <a:ext cx="11852" cy="58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A9143FA-9904-A382-D273-5E5E47DAAA51}"/>
              </a:ext>
            </a:extLst>
          </p:cNvPr>
          <p:cNvCxnSpPr>
            <a:cxnSpLocks/>
          </p:cNvCxnSpPr>
          <p:nvPr/>
        </p:nvCxnSpPr>
        <p:spPr>
          <a:xfrm flipH="1">
            <a:off x="3118811" y="3412241"/>
            <a:ext cx="633522" cy="727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1A53159-E7C2-2A5E-94D3-A45A5D6E526D}"/>
              </a:ext>
            </a:extLst>
          </p:cNvPr>
          <p:cNvCxnSpPr>
            <a:cxnSpLocks/>
          </p:cNvCxnSpPr>
          <p:nvPr/>
        </p:nvCxnSpPr>
        <p:spPr>
          <a:xfrm>
            <a:off x="4572000" y="3393792"/>
            <a:ext cx="945648" cy="683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210BEA1-ECC1-58C6-AA28-AECDD6F3EFD4}"/>
              </a:ext>
            </a:extLst>
          </p:cNvPr>
          <p:cNvCxnSpPr>
            <a:cxnSpLocks/>
          </p:cNvCxnSpPr>
          <p:nvPr/>
        </p:nvCxnSpPr>
        <p:spPr>
          <a:xfrm flipH="1" flipV="1">
            <a:off x="4385762" y="3484361"/>
            <a:ext cx="873615" cy="654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96483D1-2529-20BC-9210-5D9548A74536}"/>
              </a:ext>
            </a:extLst>
          </p:cNvPr>
          <p:cNvCxnSpPr>
            <a:cxnSpLocks/>
          </p:cNvCxnSpPr>
          <p:nvPr/>
        </p:nvCxnSpPr>
        <p:spPr>
          <a:xfrm flipV="1">
            <a:off x="3491286" y="3484361"/>
            <a:ext cx="530392" cy="582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C7D59B2-AACD-4EE2-1E47-B172C80019EB}"/>
              </a:ext>
            </a:extLst>
          </p:cNvPr>
          <p:cNvCxnSpPr>
            <a:cxnSpLocks/>
            <a:endCxn id="15" idx="6"/>
          </p:cNvCxnSpPr>
          <p:nvPr/>
        </p:nvCxnSpPr>
        <p:spPr>
          <a:xfrm flipH="1" flipV="1">
            <a:off x="2264943" y="2479842"/>
            <a:ext cx="1280362" cy="459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A18C7E4-E5A2-DE50-A2CB-CE8979FF8216}"/>
              </a:ext>
            </a:extLst>
          </p:cNvPr>
          <p:cNvCxnSpPr>
            <a:cxnSpLocks/>
            <a:stCxn id="8" idx="2"/>
            <a:endCxn id="25" idx="6"/>
          </p:cNvCxnSpPr>
          <p:nvPr/>
        </p:nvCxnSpPr>
        <p:spPr>
          <a:xfrm flipH="1">
            <a:off x="2264943" y="3136953"/>
            <a:ext cx="1222638" cy="195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D3DC2FF3-901A-48B6-819B-1FA0FE16CB32}"/>
              </a:ext>
            </a:extLst>
          </p:cNvPr>
          <p:cNvSpPr/>
          <p:nvPr/>
        </p:nvSpPr>
        <p:spPr>
          <a:xfrm>
            <a:off x="6104977" y="3304252"/>
            <a:ext cx="1904021" cy="400600"/>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Conoco, PDVSA</a:t>
            </a:r>
          </a:p>
        </p:txBody>
      </p:sp>
      <p:cxnSp>
        <p:nvCxnSpPr>
          <p:cNvPr id="63" name="Straight Arrow Connector 62">
            <a:extLst>
              <a:ext uri="{FF2B5EF4-FFF2-40B4-BE49-F238E27FC236}">
                <a16:creationId xmlns:a16="http://schemas.microsoft.com/office/drawing/2014/main" id="{E5C38192-DB04-8E37-7FCF-C7D02988CDD7}"/>
              </a:ext>
            </a:extLst>
          </p:cNvPr>
          <p:cNvCxnSpPr>
            <a:cxnSpLocks/>
            <a:endCxn id="62" idx="2"/>
          </p:cNvCxnSpPr>
          <p:nvPr/>
        </p:nvCxnSpPr>
        <p:spPr>
          <a:xfrm>
            <a:off x="4836752" y="3304252"/>
            <a:ext cx="1268225" cy="200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7FF0192-5084-E5C9-F5CC-4C656B3C4A6C}"/>
              </a:ext>
            </a:extLst>
          </p:cNvPr>
          <p:cNvCxnSpPr>
            <a:cxnSpLocks/>
            <a:endCxn id="21" idx="2"/>
          </p:cNvCxnSpPr>
          <p:nvPr/>
        </p:nvCxnSpPr>
        <p:spPr>
          <a:xfrm flipV="1">
            <a:off x="4964229" y="2890882"/>
            <a:ext cx="1941360" cy="246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60D181F-9D42-F892-E1A6-B383F86FE1CC}"/>
              </a:ext>
            </a:extLst>
          </p:cNvPr>
          <p:cNvCxnSpPr>
            <a:cxnSpLocks/>
            <a:endCxn id="14" idx="2"/>
          </p:cNvCxnSpPr>
          <p:nvPr/>
        </p:nvCxnSpPr>
        <p:spPr>
          <a:xfrm flipV="1">
            <a:off x="4715934" y="2181443"/>
            <a:ext cx="2191148" cy="743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982E06A3-355E-A334-BF8D-8E74FD311DAA}"/>
              </a:ext>
            </a:extLst>
          </p:cNvPr>
          <p:cNvSpPr/>
          <p:nvPr/>
        </p:nvSpPr>
        <p:spPr>
          <a:xfrm>
            <a:off x="5133613" y="3291482"/>
            <a:ext cx="593558" cy="22146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O&amp;M</a:t>
            </a:r>
          </a:p>
        </p:txBody>
      </p:sp>
      <p:sp>
        <p:nvSpPr>
          <p:cNvPr id="74" name="Rectangle 73">
            <a:extLst>
              <a:ext uri="{FF2B5EF4-FFF2-40B4-BE49-F238E27FC236}">
                <a16:creationId xmlns:a16="http://schemas.microsoft.com/office/drawing/2014/main" id="{4F0ACC57-FB2E-DD05-D8EA-6DC3442BE916}"/>
              </a:ext>
            </a:extLst>
          </p:cNvPr>
          <p:cNvSpPr/>
          <p:nvPr/>
        </p:nvSpPr>
        <p:spPr>
          <a:xfrm>
            <a:off x="2863516" y="3604815"/>
            <a:ext cx="1263976" cy="3259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Loan Agreement, Inter Creditor</a:t>
            </a:r>
          </a:p>
        </p:txBody>
      </p:sp>
      <p:sp>
        <p:nvSpPr>
          <p:cNvPr id="76" name="Rectangle 75">
            <a:extLst>
              <a:ext uri="{FF2B5EF4-FFF2-40B4-BE49-F238E27FC236}">
                <a16:creationId xmlns:a16="http://schemas.microsoft.com/office/drawing/2014/main" id="{9E3F66B7-2EEA-DFF9-800D-7AB7156ADE0E}"/>
              </a:ext>
            </a:extLst>
          </p:cNvPr>
          <p:cNvSpPr/>
          <p:nvPr/>
        </p:nvSpPr>
        <p:spPr>
          <a:xfrm>
            <a:off x="3346715" y="2340736"/>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Purchase Agreement</a:t>
            </a:r>
          </a:p>
        </p:txBody>
      </p:sp>
      <p:sp>
        <p:nvSpPr>
          <p:cNvPr id="77" name="Rectangle 76">
            <a:extLst>
              <a:ext uri="{FF2B5EF4-FFF2-40B4-BE49-F238E27FC236}">
                <a16:creationId xmlns:a16="http://schemas.microsoft.com/office/drawing/2014/main" id="{E326182A-6D1C-B208-AF4D-600E2A861266}"/>
              </a:ext>
            </a:extLst>
          </p:cNvPr>
          <p:cNvSpPr/>
          <p:nvPr/>
        </p:nvSpPr>
        <p:spPr>
          <a:xfrm>
            <a:off x="4537452" y="3681892"/>
            <a:ext cx="899294" cy="24195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Shareholder  Agreement</a:t>
            </a:r>
          </a:p>
        </p:txBody>
      </p:sp>
      <p:sp>
        <p:nvSpPr>
          <p:cNvPr id="78" name="Rectangle 77">
            <a:extLst>
              <a:ext uri="{FF2B5EF4-FFF2-40B4-BE49-F238E27FC236}">
                <a16:creationId xmlns:a16="http://schemas.microsoft.com/office/drawing/2014/main" id="{F66BFBA8-0669-7AD0-9F0C-6EB9B450EC97}"/>
              </a:ext>
            </a:extLst>
          </p:cNvPr>
          <p:cNvSpPr/>
          <p:nvPr/>
        </p:nvSpPr>
        <p:spPr>
          <a:xfrm>
            <a:off x="2568924" y="2595589"/>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EPC Contracts</a:t>
            </a:r>
          </a:p>
        </p:txBody>
      </p:sp>
      <p:sp>
        <p:nvSpPr>
          <p:cNvPr id="80" name="Rectangle 79">
            <a:extLst>
              <a:ext uri="{FF2B5EF4-FFF2-40B4-BE49-F238E27FC236}">
                <a16:creationId xmlns:a16="http://schemas.microsoft.com/office/drawing/2014/main" id="{9D1AFF49-E1A5-5E99-1C60-5BCE142746F2}"/>
              </a:ext>
            </a:extLst>
          </p:cNvPr>
          <p:cNvSpPr/>
          <p:nvPr/>
        </p:nvSpPr>
        <p:spPr>
          <a:xfrm>
            <a:off x="5429087" y="2357336"/>
            <a:ext cx="1351780" cy="48220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Opening of Orinoco Belt Agreement</a:t>
            </a:r>
          </a:p>
          <a:p>
            <a:pPr algn="ctr"/>
            <a:r>
              <a:rPr lang="en-US" sz="900" dirty="0">
                <a:solidFill>
                  <a:schemeClr val="tx1"/>
                </a:solidFill>
              </a:rPr>
              <a:t>Royalty 1%; Tax 34%</a:t>
            </a:r>
          </a:p>
        </p:txBody>
      </p:sp>
      <p:sp>
        <p:nvSpPr>
          <p:cNvPr id="83" name="Rectangle 82">
            <a:extLst>
              <a:ext uri="{FF2B5EF4-FFF2-40B4-BE49-F238E27FC236}">
                <a16:creationId xmlns:a16="http://schemas.microsoft.com/office/drawing/2014/main" id="{1339130D-A196-67C4-A209-A3F67219F541}"/>
              </a:ext>
            </a:extLst>
          </p:cNvPr>
          <p:cNvSpPr/>
          <p:nvPr/>
        </p:nvSpPr>
        <p:spPr>
          <a:xfrm>
            <a:off x="4280242" y="2322161"/>
            <a:ext cx="734272" cy="28646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Oil Price</a:t>
            </a:r>
          </a:p>
        </p:txBody>
      </p:sp>
    </p:spTree>
    <p:extLst>
      <p:ext uri="{BB962C8B-B14F-4D97-AF65-F5344CB8AC3E}">
        <p14:creationId xmlns:p14="http://schemas.microsoft.com/office/powerpoint/2010/main" val="2057336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9E8C-8696-74E3-8055-F6BBC8E40139}"/>
              </a:ext>
            </a:extLst>
          </p:cNvPr>
          <p:cNvSpPr>
            <a:spLocks noGrp="1"/>
          </p:cNvSpPr>
          <p:nvPr>
            <p:ph type="title"/>
          </p:nvPr>
        </p:nvSpPr>
        <p:spPr/>
        <p:txBody>
          <a:bodyPr/>
          <a:lstStyle/>
          <a:p>
            <a:r>
              <a:rPr lang="en-US" dirty="0"/>
              <a:t>Post Construction – What to Compute</a:t>
            </a:r>
          </a:p>
        </p:txBody>
      </p:sp>
      <p:sp>
        <p:nvSpPr>
          <p:cNvPr id="3" name="Content Placeholder 2">
            <a:extLst>
              <a:ext uri="{FF2B5EF4-FFF2-40B4-BE49-F238E27FC236}">
                <a16:creationId xmlns:a16="http://schemas.microsoft.com/office/drawing/2014/main" id="{BB45930C-AEE8-ACF4-933A-743E1867A283}"/>
              </a:ext>
            </a:extLst>
          </p:cNvPr>
          <p:cNvSpPr>
            <a:spLocks noGrp="1"/>
          </p:cNvSpPr>
          <p:nvPr>
            <p:ph idx="1"/>
          </p:nvPr>
        </p:nvSpPr>
        <p:spPr>
          <a:xfrm>
            <a:off x="304802" y="1209675"/>
            <a:ext cx="2005262" cy="4729914"/>
          </a:xfrm>
        </p:spPr>
        <p:txBody>
          <a:bodyPr/>
          <a:lstStyle/>
          <a:p>
            <a:r>
              <a:rPr lang="en-US" dirty="0"/>
              <a:t>Convert to financial model</a:t>
            </a:r>
          </a:p>
          <a:p>
            <a:pPr algn="l"/>
            <a:r>
              <a:rPr lang="en-US" dirty="0"/>
              <a:t>Historic oil price comparison</a:t>
            </a:r>
          </a:p>
          <a:p>
            <a:endParaRPr lang="en-US" dirty="0"/>
          </a:p>
        </p:txBody>
      </p:sp>
      <p:sp>
        <p:nvSpPr>
          <p:cNvPr id="4" name="Slide Number Placeholder 3">
            <a:extLst>
              <a:ext uri="{FF2B5EF4-FFF2-40B4-BE49-F238E27FC236}">
                <a16:creationId xmlns:a16="http://schemas.microsoft.com/office/drawing/2014/main" id="{AB77FA4D-A919-01DF-8992-EE9DD4B197F4}"/>
              </a:ext>
            </a:extLst>
          </p:cNvPr>
          <p:cNvSpPr>
            <a:spLocks noGrp="1"/>
          </p:cNvSpPr>
          <p:nvPr>
            <p:ph type="sldNum" sz="quarter" idx="12"/>
          </p:nvPr>
        </p:nvSpPr>
        <p:spPr/>
        <p:txBody>
          <a:bodyPr/>
          <a:lstStyle/>
          <a:p>
            <a:fld id="{EB241CD2-1E45-42A3-B213-66A034DF9A3B}" type="slidenum">
              <a:rPr lang="en-GB" smtClean="0"/>
              <a:t>57</a:t>
            </a:fld>
            <a:endParaRPr lang="en-GB" dirty="0"/>
          </a:p>
        </p:txBody>
      </p:sp>
      <p:pic>
        <p:nvPicPr>
          <p:cNvPr id="6" name="Picture 5">
            <a:extLst>
              <a:ext uri="{FF2B5EF4-FFF2-40B4-BE49-F238E27FC236}">
                <a16:creationId xmlns:a16="http://schemas.microsoft.com/office/drawing/2014/main" id="{3404E28C-266A-7B6F-AA50-04033E5C8D72}"/>
              </a:ext>
            </a:extLst>
          </p:cNvPr>
          <p:cNvPicPr>
            <a:picLocks noChangeAspect="1"/>
          </p:cNvPicPr>
          <p:nvPr/>
        </p:nvPicPr>
        <p:blipFill>
          <a:blip r:embed="rId2"/>
          <a:stretch>
            <a:fillRect/>
          </a:stretch>
        </p:blipFill>
        <p:spPr>
          <a:xfrm>
            <a:off x="2663562" y="955221"/>
            <a:ext cx="6219182" cy="5447196"/>
          </a:xfrm>
          <a:prstGeom prst="rect">
            <a:avLst/>
          </a:prstGeom>
        </p:spPr>
      </p:pic>
    </p:spTree>
    <p:extLst>
      <p:ext uri="{BB962C8B-B14F-4D97-AF65-F5344CB8AC3E}">
        <p14:creationId xmlns:p14="http://schemas.microsoft.com/office/powerpoint/2010/main" val="208327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911F609-6729-23CA-AA83-B7A734C0A27E}"/>
              </a:ext>
            </a:extLst>
          </p:cNvPr>
          <p:cNvSpPr>
            <a:spLocks noGrp="1" noChangeArrowheads="1"/>
          </p:cNvSpPr>
          <p:nvPr>
            <p:ph type="title"/>
          </p:nvPr>
        </p:nvSpPr>
        <p:spPr/>
        <p:txBody>
          <a:bodyPr/>
          <a:lstStyle/>
          <a:p>
            <a:r>
              <a:rPr lang="en-US" altLang="en-US"/>
              <a:t>Financing Process</a:t>
            </a:r>
          </a:p>
        </p:txBody>
      </p:sp>
      <p:sp>
        <p:nvSpPr>
          <p:cNvPr id="14339" name="Rectangle 3">
            <a:extLst>
              <a:ext uri="{FF2B5EF4-FFF2-40B4-BE49-F238E27FC236}">
                <a16:creationId xmlns:a16="http://schemas.microsoft.com/office/drawing/2014/main" id="{99282A59-2470-181A-9B50-963F5DEDA46F}"/>
              </a:ext>
            </a:extLst>
          </p:cNvPr>
          <p:cNvSpPr>
            <a:spLocks noGrp="1" noChangeArrowheads="1"/>
          </p:cNvSpPr>
          <p:nvPr>
            <p:ph type="body" idx="1"/>
          </p:nvPr>
        </p:nvSpPr>
        <p:spPr>
          <a:xfrm>
            <a:off x="457200" y="1524000"/>
            <a:ext cx="7391400" cy="4191000"/>
          </a:xfrm>
        </p:spPr>
        <p:txBody>
          <a:bodyPr/>
          <a:lstStyle/>
          <a:p>
            <a:pPr marL="342900" indent="-342900">
              <a:lnSpc>
                <a:spcPct val="80000"/>
              </a:lnSpc>
            </a:pPr>
            <a:r>
              <a:rPr lang="en-US" altLang="en-US" sz="1400" dirty="0"/>
              <a:t>Banks responded with $5 billion in bids</a:t>
            </a:r>
          </a:p>
          <a:p>
            <a:pPr marL="342900" indent="-342900">
              <a:lnSpc>
                <a:spcPct val="80000"/>
              </a:lnSpc>
            </a:pPr>
            <a:r>
              <a:rPr lang="en-US" altLang="en-US" sz="1400" dirty="0"/>
              <a:t>With bank debt, could do “road show” for the public debt</a:t>
            </a:r>
          </a:p>
          <a:p>
            <a:pPr marL="342900" indent="-342900">
              <a:lnSpc>
                <a:spcPct val="80000"/>
              </a:lnSpc>
            </a:pPr>
            <a:r>
              <a:rPr lang="en-US" altLang="en-US" sz="1400" dirty="0"/>
              <a:t>Because of favorable response in bond market, raised more than expected from banks and used $450 million in bank debt.</a:t>
            </a:r>
          </a:p>
          <a:p>
            <a:pPr marL="342900" indent="-342900">
              <a:lnSpc>
                <a:spcPct val="80000"/>
              </a:lnSpc>
            </a:pPr>
            <a:r>
              <a:rPr lang="en-US" altLang="en-US" sz="1400" dirty="0"/>
              <a:t>Tranches of public debt</a:t>
            </a:r>
          </a:p>
          <a:p>
            <a:pPr marL="742950" lvl="1" indent="-285750">
              <a:lnSpc>
                <a:spcPct val="80000"/>
              </a:lnSpc>
            </a:pPr>
            <a:r>
              <a:rPr lang="en-US" altLang="en-US" sz="1400" dirty="0"/>
              <a:t>$300 million 12-year maturity at 130 over treasuries (7.63%)</a:t>
            </a:r>
          </a:p>
          <a:p>
            <a:pPr marL="742950" lvl="1" indent="-285750">
              <a:lnSpc>
                <a:spcPct val="80000"/>
              </a:lnSpc>
            </a:pPr>
            <a:r>
              <a:rPr lang="en-US" altLang="en-US" sz="1400" dirty="0"/>
              <a:t>$625 million 20-year maturity at 145 over treasuries (8.22%)</a:t>
            </a:r>
          </a:p>
          <a:p>
            <a:pPr marL="742950" lvl="1" indent="-285750">
              <a:lnSpc>
                <a:spcPct val="80000"/>
              </a:lnSpc>
            </a:pPr>
            <a:r>
              <a:rPr lang="en-US" altLang="en-US" sz="1400" dirty="0"/>
              <a:t>$75 million 25-year bullet bonds at 160 over treasuries (8.73%)</a:t>
            </a:r>
          </a:p>
          <a:p>
            <a:pPr marL="342900" indent="-342900">
              <a:lnSpc>
                <a:spcPct val="80000"/>
              </a:lnSpc>
            </a:pPr>
            <a:r>
              <a:rPr lang="en-US" altLang="en-US" sz="1400" dirty="0"/>
              <a:t>Tranches of bank debt</a:t>
            </a:r>
          </a:p>
          <a:p>
            <a:pPr marL="742950" lvl="1" indent="-285750">
              <a:lnSpc>
                <a:spcPct val="80000"/>
              </a:lnSpc>
            </a:pPr>
            <a:r>
              <a:rPr lang="en-US" altLang="en-US" sz="1400" dirty="0"/>
              <a:t>$200 million 14-year maturity at 220 basis points</a:t>
            </a:r>
          </a:p>
          <a:p>
            <a:pPr marL="742950" lvl="1" indent="-285750">
              <a:lnSpc>
                <a:spcPct val="80000"/>
              </a:lnSpc>
            </a:pPr>
            <a:r>
              <a:rPr lang="en-US" altLang="en-US" sz="1400" dirty="0"/>
              <a:t>$250 million 12-year maturity at 208 basis points.</a:t>
            </a:r>
          </a:p>
          <a:p>
            <a:pPr marL="342900" indent="-342900">
              <a:lnSpc>
                <a:spcPct val="80000"/>
              </a:lnSpc>
            </a:pPr>
            <a:r>
              <a:rPr lang="en-US" altLang="en-US" sz="1400" dirty="0"/>
              <a:t>Bonds purchased by investment advisors, insurance companies, mutual funds, pension funds and individuals.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581A-6F96-AF9A-AA25-D948B67856F1}"/>
              </a:ext>
            </a:extLst>
          </p:cNvPr>
          <p:cNvSpPr>
            <a:spLocks noGrp="1"/>
          </p:cNvSpPr>
          <p:nvPr>
            <p:ph type="title"/>
          </p:nvPr>
        </p:nvSpPr>
        <p:spPr/>
        <p:txBody>
          <a:bodyPr/>
          <a:lstStyle/>
          <a:p>
            <a:r>
              <a:rPr lang="en-US" dirty="0"/>
              <a:t>Cost of Capital</a:t>
            </a:r>
          </a:p>
        </p:txBody>
      </p:sp>
      <p:sp>
        <p:nvSpPr>
          <p:cNvPr id="3" name="Content Placeholder 2">
            <a:extLst>
              <a:ext uri="{FF2B5EF4-FFF2-40B4-BE49-F238E27FC236}">
                <a16:creationId xmlns:a16="http://schemas.microsoft.com/office/drawing/2014/main" id="{191A7C82-E121-8BFF-BD62-DE405131BA79}"/>
              </a:ext>
            </a:extLst>
          </p:cNvPr>
          <p:cNvSpPr>
            <a:spLocks noGrp="1"/>
          </p:cNvSpPr>
          <p:nvPr>
            <p:ph idx="1"/>
          </p:nvPr>
        </p:nvSpPr>
        <p:spPr>
          <a:xfrm>
            <a:off x="304801" y="1209675"/>
            <a:ext cx="3164304" cy="4232609"/>
          </a:xfrm>
        </p:spPr>
        <p:txBody>
          <a:bodyPr/>
          <a:lstStyle/>
          <a:p>
            <a:r>
              <a:rPr lang="en-US" dirty="0"/>
              <a:t>Evaluation of cost of capital and bias in financial evaluation</a:t>
            </a:r>
          </a:p>
          <a:p>
            <a:endParaRPr lang="en-US" dirty="0"/>
          </a:p>
        </p:txBody>
      </p:sp>
      <p:sp>
        <p:nvSpPr>
          <p:cNvPr id="4" name="Slide Number Placeholder 3">
            <a:extLst>
              <a:ext uri="{FF2B5EF4-FFF2-40B4-BE49-F238E27FC236}">
                <a16:creationId xmlns:a16="http://schemas.microsoft.com/office/drawing/2014/main" id="{7809E827-C2A3-5053-0B8A-0355F2F79363}"/>
              </a:ext>
            </a:extLst>
          </p:cNvPr>
          <p:cNvSpPr>
            <a:spLocks noGrp="1"/>
          </p:cNvSpPr>
          <p:nvPr>
            <p:ph type="sldNum" sz="quarter" idx="12"/>
          </p:nvPr>
        </p:nvSpPr>
        <p:spPr/>
        <p:txBody>
          <a:bodyPr/>
          <a:lstStyle/>
          <a:p>
            <a:fld id="{EB241CD2-1E45-42A3-B213-66A034DF9A3B}" type="slidenum">
              <a:rPr lang="en-GB" smtClean="0"/>
              <a:t>59</a:t>
            </a:fld>
            <a:endParaRPr lang="en-GB" dirty="0"/>
          </a:p>
        </p:txBody>
      </p:sp>
      <p:pic>
        <p:nvPicPr>
          <p:cNvPr id="6" name="Picture 5">
            <a:extLst>
              <a:ext uri="{FF2B5EF4-FFF2-40B4-BE49-F238E27FC236}">
                <a16:creationId xmlns:a16="http://schemas.microsoft.com/office/drawing/2014/main" id="{61704ACF-38D6-D4CC-227A-98BD78F2B7B3}"/>
              </a:ext>
            </a:extLst>
          </p:cNvPr>
          <p:cNvPicPr>
            <a:picLocks noChangeAspect="1"/>
          </p:cNvPicPr>
          <p:nvPr/>
        </p:nvPicPr>
        <p:blipFill>
          <a:blip r:embed="rId2"/>
          <a:stretch>
            <a:fillRect/>
          </a:stretch>
        </p:blipFill>
        <p:spPr>
          <a:xfrm>
            <a:off x="3543300" y="209545"/>
            <a:ext cx="5444977" cy="6445252"/>
          </a:xfrm>
          <a:prstGeom prst="rect">
            <a:avLst/>
          </a:prstGeom>
        </p:spPr>
      </p:pic>
    </p:spTree>
    <p:extLst>
      <p:ext uri="{BB962C8B-B14F-4D97-AF65-F5344CB8AC3E}">
        <p14:creationId xmlns:p14="http://schemas.microsoft.com/office/powerpoint/2010/main" val="393747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2DA4-80A2-70B8-9338-958D3DCD07A7}"/>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C51AE07F-6723-7E93-FE50-144174F15694}"/>
              </a:ext>
            </a:extLst>
          </p:cNvPr>
          <p:cNvSpPr>
            <a:spLocks noGrp="1"/>
          </p:cNvSpPr>
          <p:nvPr>
            <p:ph idx="1"/>
          </p:nvPr>
        </p:nvSpPr>
        <p:spPr/>
        <p:txBody>
          <a:bodyPr>
            <a:normAutofit fontScale="92500" lnSpcReduction="10000"/>
          </a:bodyPr>
          <a:lstStyle/>
          <a:p>
            <a:pPr marL="628650" indent="-285750"/>
            <a:r>
              <a:rPr lang="en-US" sz="2000" dirty="0"/>
              <a:t>Critical learnings will be: </a:t>
            </a:r>
          </a:p>
          <a:p>
            <a:pPr marL="628650" indent="-285750"/>
            <a:endParaRPr lang="en-US" sz="2000" dirty="0"/>
          </a:p>
          <a:p>
            <a:pPr marL="971550" lvl="2" indent="-285750" algn="l"/>
            <a:r>
              <a:rPr lang="en-US" sz="1825" dirty="0"/>
              <a:t>Identify the key risks in a project and how to handle and structure them including the use of risk sharing contracts.</a:t>
            </a:r>
          </a:p>
          <a:p>
            <a:pPr marL="971550" lvl="2" indent="-285750" algn="l"/>
            <a:endParaRPr lang="en-US" sz="1825" dirty="0"/>
          </a:p>
          <a:p>
            <a:pPr marL="971550" lvl="2" indent="-285750" algn="l"/>
            <a:r>
              <a:rPr lang="en-US" sz="1825" dirty="0"/>
              <a:t>Define the essential parameters and logic flow for a robust project finance model. For example: financial model role of a model in assessing the overall financial feasibility of a project.</a:t>
            </a:r>
          </a:p>
          <a:p>
            <a:pPr marL="685800" lvl="2" indent="0" algn="l">
              <a:buNone/>
            </a:pPr>
            <a:endParaRPr lang="en-US" sz="1825" dirty="0"/>
          </a:p>
          <a:p>
            <a:pPr marL="971550" lvl="2" indent="-285750" algn="l"/>
            <a:r>
              <a:rPr lang="en-US" sz="1825" dirty="0"/>
              <a:t>Implications when dealing with projects such as green hydrogen or battery, technology, extraction and other related uncertainties</a:t>
            </a:r>
          </a:p>
          <a:p>
            <a:pPr marL="685800" lvl="2" indent="0" algn="l">
              <a:buNone/>
            </a:pPr>
            <a:endParaRPr lang="en-US" sz="1825" dirty="0"/>
          </a:p>
          <a:p>
            <a:pPr marL="971550" lvl="2" indent="-285750" algn="l"/>
            <a:r>
              <a:rPr lang="en-US" sz="1925" dirty="0"/>
              <a:t>Understand the foundations of the Project Finance industry, recent developments and trends </a:t>
            </a:r>
          </a:p>
          <a:p>
            <a:pPr marL="685800" lvl="2" indent="0" algn="l">
              <a:buNone/>
            </a:pPr>
            <a:endParaRPr lang="en-US" sz="1925" dirty="0"/>
          </a:p>
          <a:p>
            <a:pPr marL="971550" lvl="2" indent="-285750" algn="l"/>
            <a:r>
              <a:rPr lang="en-US" sz="1900" dirty="0"/>
              <a:t>Define the stages in the structuring and negotiation of key commercial and financial terms particularly as they relate to issues involving blended financing and Government Support </a:t>
            </a:r>
          </a:p>
          <a:p>
            <a:pPr marL="628650" lvl="1" indent="-285750" algn="l">
              <a:buNone/>
            </a:pPr>
            <a:endParaRPr lang="en-US" sz="1900" dirty="0"/>
          </a:p>
          <a:p>
            <a:pPr marL="628650" lvl="1" indent="-285750"/>
            <a:endParaRPr lang="en-US" sz="1800" dirty="0"/>
          </a:p>
          <a:p>
            <a:pPr marL="628650" indent="-285750"/>
            <a:endParaRPr lang="en-US" dirty="0"/>
          </a:p>
        </p:txBody>
      </p:sp>
    </p:spTree>
    <p:extLst>
      <p:ext uri="{BB962C8B-B14F-4D97-AF65-F5344CB8AC3E}">
        <p14:creationId xmlns:p14="http://schemas.microsoft.com/office/powerpoint/2010/main" val="1392527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7FC16D8-7943-9820-EE81-7890239FC747}"/>
              </a:ext>
            </a:extLst>
          </p:cNvPr>
          <p:cNvSpPr>
            <a:spLocks noGrp="1" noChangeArrowheads="1"/>
          </p:cNvSpPr>
          <p:nvPr>
            <p:ph type="title"/>
          </p:nvPr>
        </p:nvSpPr>
        <p:spPr/>
        <p:txBody>
          <a:bodyPr/>
          <a:lstStyle/>
          <a:p>
            <a:r>
              <a:rPr lang="en-US" altLang="en-US"/>
              <a:t>Financing</a:t>
            </a:r>
          </a:p>
        </p:txBody>
      </p:sp>
      <p:sp>
        <p:nvSpPr>
          <p:cNvPr id="15363" name="Rectangle 3">
            <a:extLst>
              <a:ext uri="{FF2B5EF4-FFF2-40B4-BE49-F238E27FC236}">
                <a16:creationId xmlns:a16="http://schemas.microsoft.com/office/drawing/2014/main" id="{95205C15-9AF9-A42F-5235-96609544C99A}"/>
              </a:ext>
            </a:extLst>
          </p:cNvPr>
          <p:cNvSpPr>
            <a:spLocks noGrp="1" noChangeArrowheads="1"/>
          </p:cNvSpPr>
          <p:nvPr>
            <p:ph type="body" idx="1"/>
          </p:nvPr>
        </p:nvSpPr>
        <p:spPr/>
        <p:txBody>
          <a:bodyPr/>
          <a:lstStyle/>
          <a:p>
            <a:r>
              <a:rPr lang="en-US" altLang="en-US" dirty="0"/>
              <a:t>1997 Americas Project Finance Deal of the Year (</a:t>
            </a:r>
            <a:r>
              <a:rPr lang="en-US" altLang="en-US" i="1" dirty="0"/>
              <a:t>IFLR</a:t>
            </a:r>
            <a:r>
              <a:rPr lang="en-US" altLang="en-US" dirty="0"/>
              <a:t>) </a:t>
            </a:r>
          </a:p>
          <a:p>
            <a:r>
              <a:rPr lang="en-US" altLang="en-US" dirty="0"/>
              <a:t>1997 Project Finance Deals of the Year (</a:t>
            </a:r>
            <a:r>
              <a:rPr lang="en-US" altLang="en-US" i="1" dirty="0"/>
              <a:t>Institutional Investor</a:t>
            </a:r>
            <a:r>
              <a:rPr lang="en-US" altLang="en-US" dirty="0"/>
              <a:t>) </a:t>
            </a:r>
          </a:p>
          <a:p>
            <a:r>
              <a:rPr lang="en-US" altLang="en-US" dirty="0"/>
              <a:t>1997 Americas Oil &amp; Gas/Petrochemicals Deal of the Year (</a:t>
            </a:r>
            <a:r>
              <a:rPr lang="en-US" altLang="en-US" i="1" dirty="0"/>
              <a:t>PFI</a:t>
            </a:r>
            <a:r>
              <a:rPr lang="en-US" altLang="en-US" dirty="0"/>
              <a:t>)</a:t>
            </a:r>
          </a:p>
          <a:p>
            <a:r>
              <a:rPr lang="en-US" altLang="en-US" dirty="0"/>
              <a:t>The project is a stunning achievement for the sponsors and for Venezuela” (Oil and Gas Journal)</a:t>
            </a:r>
          </a:p>
          <a:p>
            <a:pPr algn="l"/>
            <a:r>
              <a:rPr lang="en-US" altLang="en-US" dirty="0"/>
              <a:t>“The deal attracted rave reviews across the project finance industry.  Scores of bankers not even involved in the deal refer to it as the best ever done in project finance” (Euro week)</a:t>
            </a:r>
          </a:p>
          <a:p>
            <a:pPr algn="l"/>
            <a:r>
              <a:rPr lang="en-US" altLang="en-US" dirty="0"/>
              <a:t>“</a:t>
            </a:r>
            <a:r>
              <a:rPr lang="en-US" altLang="en-US" dirty="0" err="1"/>
              <a:t>Petrozuata’s</a:t>
            </a:r>
            <a:r>
              <a:rPr lang="en-US" altLang="en-US" dirty="0"/>
              <a:t> feat in raising funds is nothing short of amazing.  In terms of the amounts taken from both the bank and bond markets, the tenors achieved, pricing and the structure of the project itself, the package has no parallel (IFR)</a:t>
            </a:r>
          </a:p>
          <a:p>
            <a:pPr algn="l"/>
            <a:r>
              <a:rPr lang="en-US" altLang="en-US" dirty="0"/>
              <a:t>“Petrozuata Finance … bulldozed over previous boundaries for bond maturities and deal size in the Rule 144A market, showcasing the growing ability of stronger-rated credits to borrow without political risk insurance.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593C1-2290-A41F-90AD-98247918A6E0}"/>
              </a:ext>
            </a:extLst>
          </p:cNvPr>
          <p:cNvSpPr>
            <a:spLocks noGrp="1"/>
          </p:cNvSpPr>
          <p:nvPr>
            <p:ph type="title"/>
          </p:nvPr>
        </p:nvSpPr>
        <p:spPr/>
        <p:txBody>
          <a:bodyPr/>
          <a:lstStyle/>
          <a:p>
            <a:r>
              <a:rPr lang="en-US" dirty="0"/>
              <a:t>Article on Project</a:t>
            </a:r>
          </a:p>
        </p:txBody>
      </p:sp>
      <p:sp>
        <p:nvSpPr>
          <p:cNvPr id="3" name="Content Placeholder 2">
            <a:extLst>
              <a:ext uri="{FF2B5EF4-FFF2-40B4-BE49-F238E27FC236}">
                <a16:creationId xmlns:a16="http://schemas.microsoft.com/office/drawing/2014/main" id="{125455A2-0D5D-0D09-FDDE-209346756D89}"/>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302B5C31-7604-6252-9CD7-DF9F8E0D9349}"/>
              </a:ext>
            </a:extLst>
          </p:cNvPr>
          <p:cNvSpPr>
            <a:spLocks noGrp="1"/>
          </p:cNvSpPr>
          <p:nvPr>
            <p:ph type="sldNum" sz="quarter" idx="12"/>
          </p:nvPr>
        </p:nvSpPr>
        <p:spPr/>
        <p:txBody>
          <a:bodyPr/>
          <a:lstStyle/>
          <a:p>
            <a:fld id="{EB241CD2-1E45-42A3-B213-66A034DF9A3B}" type="slidenum">
              <a:rPr lang="en-GB" smtClean="0"/>
              <a:t>61</a:t>
            </a:fld>
            <a:endParaRPr lang="en-GB" dirty="0"/>
          </a:p>
        </p:txBody>
      </p:sp>
      <p:pic>
        <p:nvPicPr>
          <p:cNvPr id="6" name="Picture 5">
            <a:extLst>
              <a:ext uri="{FF2B5EF4-FFF2-40B4-BE49-F238E27FC236}">
                <a16:creationId xmlns:a16="http://schemas.microsoft.com/office/drawing/2014/main" id="{7BA8AD06-9A53-4EC9-ACCA-F4218EEED419}"/>
              </a:ext>
            </a:extLst>
          </p:cNvPr>
          <p:cNvPicPr>
            <a:picLocks noChangeAspect="1"/>
          </p:cNvPicPr>
          <p:nvPr/>
        </p:nvPicPr>
        <p:blipFill>
          <a:blip r:embed="rId2"/>
          <a:stretch>
            <a:fillRect/>
          </a:stretch>
        </p:blipFill>
        <p:spPr>
          <a:xfrm>
            <a:off x="1950167" y="955221"/>
            <a:ext cx="5661811" cy="5033440"/>
          </a:xfrm>
          <a:prstGeom prst="rect">
            <a:avLst/>
          </a:prstGeom>
        </p:spPr>
      </p:pic>
    </p:spTree>
    <p:extLst>
      <p:ext uri="{BB962C8B-B14F-4D97-AF65-F5344CB8AC3E}">
        <p14:creationId xmlns:p14="http://schemas.microsoft.com/office/powerpoint/2010/main" val="783128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ACC7-1F24-8570-D166-821D653CF480}"/>
              </a:ext>
            </a:extLst>
          </p:cNvPr>
          <p:cNvSpPr>
            <a:spLocks noGrp="1"/>
          </p:cNvSpPr>
          <p:nvPr>
            <p:ph type="title"/>
          </p:nvPr>
        </p:nvSpPr>
        <p:spPr/>
        <p:txBody>
          <a:bodyPr/>
          <a:lstStyle/>
          <a:p>
            <a:r>
              <a:rPr lang="en-US" dirty="0"/>
              <a:t>Teaching Note</a:t>
            </a:r>
          </a:p>
        </p:txBody>
      </p:sp>
      <p:sp>
        <p:nvSpPr>
          <p:cNvPr id="3" name="Content Placeholder 2">
            <a:extLst>
              <a:ext uri="{FF2B5EF4-FFF2-40B4-BE49-F238E27FC236}">
                <a16:creationId xmlns:a16="http://schemas.microsoft.com/office/drawing/2014/main" id="{7DA87362-51CB-9A33-FC40-4A989CB822E8}"/>
              </a:ext>
            </a:extLst>
          </p:cNvPr>
          <p:cNvSpPr>
            <a:spLocks noGrp="1"/>
          </p:cNvSpPr>
          <p:nvPr>
            <p:ph idx="1"/>
          </p:nvPr>
        </p:nvSpPr>
        <p:spPr>
          <a:xfrm>
            <a:off x="120317" y="1029201"/>
            <a:ext cx="8316686" cy="4693104"/>
          </a:xfrm>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5391EFD-00FD-B6ED-F80E-10854DD32980}"/>
              </a:ext>
            </a:extLst>
          </p:cNvPr>
          <p:cNvSpPr>
            <a:spLocks noGrp="1"/>
          </p:cNvSpPr>
          <p:nvPr>
            <p:ph type="sldNum" sz="quarter" idx="12"/>
          </p:nvPr>
        </p:nvSpPr>
        <p:spPr/>
        <p:txBody>
          <a:bodyPr/>
          <a:lstStyle/>
          <a:p>
            <a:fld id="{EB241CD2-1E45-42A3-B213-66A034DF9A3B}" type="slidenum">
              <a:rPr lang="en-GB" smtClean="0"/>
              <a:t>62</a:t>
            </a:fld>
            <a:endParaRPr lang="en-GB" dirty="0"/>
          </a:p>
        </p:txBody>
      </p:sp>
      <p:pic>
        <p:nvPicPr>
          <p:cNvPr id="6" name="Picture 5">
            <a:extLst>
              <a:ext uri="{FF2B5EF4-FFF2-40B4-BE49-F238E27FC236}">
                <a16:creationId xmlns:a16="http://schemas.microsoft.com/office/drawing/2014/main" id="{989BEEC8-EC2E-3CF4-1EC4-0E1D952499EC}"/>
              </a:ext>
            </a:extLst>
          </p:cNvPr>
          <p:cNvPicPr>
            <a:picLocks noChangeAspect="1"/>
          </p:cNvPicPr>
          <p:nvPr/>
        </p:nvPicPr>
        <p:blipFill>
          <a:blip r:embed="rId2"/>
          <a:stretch>
            <a:fillRect/>
          </a:stretch>
        </p:blipFill>
        <p:spPr>
          <a:xfrm>
            <a:off x="2077454" y="1279111"/>
            <a:ext cx="6125354" cy="4886344"/>
          </a:xfrm>
          <a:prstGeom prst="rect">
            <a:avLst/>
          </a:prstGeom>
        </p:spPr>
      </p:pic>
    </p:spTree>
    <p:extLst>
      <p:ext uri="{BB962C8B-B14F-4D97-AF65-F5344CB8AC3E}">
        <p14:creationId xmlns:p14="http://schemas.microsoft.com/office/powerpoint/2010/main" val="2032638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AECA7D7-69CA-DA23-D879-2A74D90C2A46}"/>
              </a:ext>
            </a:extLst>
          </p:cNvPr>
          <p:cNvSpPr>
            <a:spLocks noGrp="1" noChangeArrowheads="1"/>
          </p:cNvSpPr>
          <p:nvPr>
            <p:ph type="title"/>
          </p:nvPr>
        </p:nvSpPr>
        <p:spPr/>
        <p:txBody>
          <a:bodyPr/>
          <a:lstStyle/>
          <a:p>
            <a:r>
              <a:rPr lang="en-US" altLang="en-US"/>
              <a:t>Fitch Downgrade in 2006</a:t>
            </a:r>
          </a:p>
        </p:txBody>
      </p:sp>
      <p:sp>
        <p:nvSpPr>
          <p:cNvPr id="33795" name="Rectangle 3">
            <a:extLst>
              <a:ext uri="{FF2B5EF4-FFF2-40B4-BE49-F238E27FC236}">
                <a16:creationId xmlns:a16="http://schemas.microsoft.com/office/drawing/2014/main" id="{4FA25913-B12C-0764-90AD-3FFE57EFDB33}"/>
              </a:ext>
            </a:extLst>
          </p:cNvPr>
          <p:cNvSpPr>
            <a:spLocks noGrp="1" noChangeArrowheads="1"/>
          </p:cNvSpPr>
          <p:nvPr>
            <p:ph type="body" idx="1"/>
          </p:nvPr>
        </p:nvSpPr>
        <p:spPr>
          <a:xfrm>
            <a:off x="422709" y="986588"/>
            <a:ext cx="7606242" cy="5297905"/>
          </a:xfrm>
        </p:spPr>
        <p:txBody>
          <a:bodyPr>
            <a:normAutofit/>
          </a:bodyPr>
          <a:lstStyle/>
          <a:p>
            <a:pPr algn="l">
              <a:lnSpc>
                <a:spcPct val="80000"/>
              </a:lnSpc>
            </a:pPr>
            <a:r>
              <a:rPr lang="en-US" altLang="en-US" sz="1600" dirty="0"/>
              <a:t>NEW YORK--(BUSINESS WIRE)--May 11, 2006--Fitch has downgraded to 'B+' from 'BB' the ratings that apply to four Venezuelan heavy oil strategic associations: Petrozuata, Cerro Negro, </a:t>
            </a:r>
            <a:r>
              <a:rPr lang="en-US" altLang="en-US" sz="1600" dirty="0" err="1"/>
              <a:t>Sincor</a:t>
            </a:r>
            <a:r>
              <a:rPr lang="en-US" altLang="en-US" sz="1600" dirty="0"/>
              <a:t>, and </a:t>
            </a:r>
            <a:r>
              <a:rPr lang="en-US" altLang="en-US" sz="1600" dirty="0" err="1"/>
              <a:t>Hamaca</a:t>
            </a:r>
            <a:r>
              <a:rPr lang="en-US" altLang="en-US" sz="1600" dirty="0"/>
              <a:t>. The ratings are placed on Rating Watch Negative.</a:t>
            </a:r>
          </a:p>
          <a:p>
            <a:pPr algn="l">
              <a:lnSpc>
                <a:spcPct val="80000"/>
              </a:lnSpc>
            </a:pPr>
            <a:r>
              <a:rPr lang="en-US" altLang="en-US" sz="1600" dirty="0"/>
              <a:t>The National Assembly amended the organic hydrocarbons law to impose a new oil extraction tax of 33.33%. The tax is calculated on the same basis as the oil royalty, and the royalty of 16.66% that applies to the strategic associations is deducted from the tax. Effectively, remittances payable to the government on the value of crude at the well head are doubled. Royalties were previously raised ahead of expectations in 2004 from a preferential rate of 1% to 16.66% in 2004. The agreed 1% rate was adopted in the 1990s to incentivize private development of the Orinoco Basin reserves at a time of prolonged weakness in oil prices and in recognition of Venezuela's need to improve its oil producing infrastructure.</a:t>
            </a:r>
          </a:p>
          <a:p>
            <a:pPr algn="l">
              <a:lnSpc>
                <a:spcPct val="80000"/>
              </a:lnSpc>
            </a:pPr>
            <a:r>
              <a:rPr lang="en-US" altLang="en-US" sz="1600" dirty="0"/>
              <a:t>The government has also announced its intention of increasing from 34% to 50% the corporate income tax applicable to the strategic associations. Fitch anticipates that the much heavier royalty and tax burdens combined with the deleterious effect of persistent double-digit inflation in Venezuela will substantially diminish cash flows available for debt service. In its oil price deck, Fitch expects a gradual return to the long-term historical average in the mid-US$20s per barrel for West Texas Intermediate by 2009. Despite the operational success of the projects and the benefit of unexpectedly high oil prices, royalty and tax remittances reduced project revenue in 2005 by an average of 40% from 2004.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2E11-481B-ACCF-4688-449C6C36208C}"/>
              </a:ext>
            </a:extLst>
          </p:cNvPr>
          <p:cNvSpPr>
            <a:spLocks noGrp="1"/>
          </p:cNvSpPr>
          <p:nvPr>
            <p:ph type="ctrTitle"/>
          </p:nvPr>
        </p:nvSpPr>
        <p:spPr/>
        <p:txBody>
          <a:bodyPr/>
          <a:lstStyle/>
          <a:p>
            <a:r>
              <a:rPr lang="en-US" dirty="0"/>
              <a:t>Use of Case to Address IRR and Profit from Investor Perspective</a:t>
            </a:r>
          </a:p>
        </p:txBody>
      </p:sp>
    </p:spTree>
    <p:extLst>
      <p:ext uri="{BB962C8B-B14F-4D97-AF65-F5344CB8AC3E}">
        <p14:creationId xmlns:p14="http://schemas.microsoft.com/office/powerpoint/2010/main" val="1920800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pPr algn="l"/>
            <a:r>
              <a:rPr lang="en-US" dirty="0"/>
              <a:t>In practice there is no CAPM and certainly no un-levering and re-levering of Beta (see the discussion at the end).  </a:t>
            </a:r>
          </a:p>
          <a:p>
            <a:pPr algn="l"/>
            <a:r>
              <a:rPr lang="en-US" dirty="0"/>
              <a:t>In practice, equity IRR is used rather than project IRR as a target (this makes sense in theory as project finance implicitly adjusts for risk</a:t>
            </a:r>
          </a:p>
          <a:p>
            <a:pPr algn="l"/>
            <a:r>
              <a:rPr lang="en-US" dirty="0"/>
              <a:t>In practice,  and there are general standards for target IRR on buying and selling of projects. These standards have change over time. Pre-Covid for projects in Europe with a few years of history, equity IRR targets were as low as 4%.</a:t>
            </a:r>
          </a:p>
          <a:p>
            <a:pPr algn="l"/>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p:txBody>
          <a:bodyPr/>
          <a:lstStyle/>
          <a:p>
            <a:fld id="{EB241CD2-1E45-42A3-B213-66A034DF9A3B}" type="slidenum">
              <a:rPr lang="en-GB" smtClean="0"/>
              <a:t>65</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394340" y="3576841"/>
            <a:ext cx="4435224" cy="2343353"/>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5434148" y="3802924"/>
            <a:ext cx="3276878" cy="1131079"/>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34753525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2935-A238-6718-C11D-78BB20AB07A7}"/>
              </a:ext>
            </a:extLst>
          </p:cNvPr>
          <p:cNvSpPr>
            <a:spLocks noGrp="1"/>
          </p:cNvSpPr>
          <p:nvPr>
            <p:ph type="title"/>
          </p:nvPr>
        </p:nvSpPr>
        <p:spPr/>
        <p:txBody>
          <a:bodyPr/>
          <a:lstStyle/>
          <a:p>
            <a:r>
              <a:rPr lang="en-US" dirty="0"/>
              <a:t>Reconciliation of IRR and ROE</a:t>
            </a:r>
          </a:p>
        </p:txBody>
      </p:sp>
      <p:sp>
        <p:nvSpPr>
          <p:cNvPr id="3" name="Content Placeholder 2">
            <a:extLst>
              <a:ext uri="{FF2B5EF4-FFF2-40B4-BE49-F238E27FC236}">
                <a16:creationId xmlns:a16="http://schemas.microsoft.com/office/drawing/2014/main" id="{827C5BA9-7D30-CD84-3A2B-752AE2AFB2C5}"/>
              </a:ext>
            </a:extLst>
          </p:cNvPr>
          <p:cNvSpPr>
            <a:spLocks noGrp="1"/>
          </p:cNvSpPr>
          <p:nvPr>
            <p:ph idx="1"/>
          </p:nvPr>
        </p:nvSpPr>
        <p:spPr>
          <a:xfrm>
            <a:off x="82865" y="1757210"/>
            <a:ext cx="1897142" cy="3228858"/>
          </a:xfrm>
        </p:spPr>
        <p:txBody>
          <a:bodyPr/>
          <a:lstStyle/>
          <a:p>
            <a:pPr algn="l"/>
            <a:r>
              <a:rPr lang="en-US" dirty="0"/>
              <a:t>IRR and ROE are the same over the long-run.</a:t>
            </a:r>
          </a:p>
          <a:p>
            <a:pPr algn="l"/>
            <a:r>
              <a:rPr lang="en-US" dirty="0"/>
              <a:t>ROE you can compute.</a:t>
            </a:r>
          </a:p>
          <a:p>
            <a:pPr algn="l"/>
            <a:r>
              <a:rPr lang="en-US" dirty="0"/>
              <a:t>IRR is known only after the entire project is finished.</a:t>
            </a:r>
          </a:p>
          <a:p>
            <a:endParaRPr lang="en-US" dirty="0"/>
          </a:p>
          <a:p>
            <a:endParaRPr lang="en-US" dirty="0"/>
          </a:p>
        </p:txBody>
      </p:sp>
      <p:sp>
        <p:nvSpPr>
          <p:cNvPr id="4" name="Slide Number Placeholder 3">
            <a:extLst>
              <a:ext uri="{FF2B5EF4-FFF2-40B4-BE49-F238E27FC236}">
                <a16:creationId xmlns:a16="http://schemas.microsoft.com/office/drawing/2014/main" id="{017E57DF-3540-5CDC-9C82-8B0B6941C32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66</a:t>
            </a:fld>
            <a:endParaRPr lang="en-GB" dirty="0"/>
          </a:p>
        </p:txBody>
      </p:sp>
      <p:pic>
        <p:nvPicPr>
          <p:cNvPr id="6" name="Picture 5">
            <a:extLst>
              <a:ext uri="{FF2B5EF4-FFF2-40B4-BE49-F238E27FC236}">
                <a16:creationId xmlns:a16="http://schemas.microsoft.com/office/drawing/2014/main" id="{374D0BEC-B7B8-4C40-AF7D-F059EDED404C}"/>
              </a:ext>
            </a:extLst>
          </p:cNvPr>
          <p:cNvPicPr>
            <a:picLocks noChangeAspect="1"/>
          </p:cNvPicPr>
          <p:nvPr/>
        </p:nvPicPr>
        <p:blipFill>
          <a:blip r:embed="rId2"/>
          <a:stretch>
            <a:fillRect/>
          </a:stretch>
        </p:blipFill>
        <p:spPr>
          <a:xfrm>
            <a:off x="2424023" y="1626748"/>
            <a:ext cx="6637112" cy="3604503"/>
          </a:xfrm>
          <a:prstGeom prst="rect">
            <a:avLst/>
          </a:prstGeom>
        </p:spPr>
      </p:pic>
    </p:spTree>
    <p:extLst>
      <p:ext uri="{BB962C8B-B14F-4D97-AF65-F5344CB8AC3E}">
        <p14:creationId xmlns:p14="http://schemas.microsoft.com/office/powerpoint/2010/main" val="852028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3E9C-BED1-196F-D5EA-DB819ED24A48}"/>
              </a:ext>
            </a:extLst>
          </p:cNvPr>
          <p:cNvSpPr>
            <a:spLocks noGrp="1"/>
          </p:cNvSpPr>
          <p:nvPr>
            <p:ph type="title"/>
          </p:nvPr>
        </p:nvSpPr>
        <p:spPr/>
        <p:txBody>
          <a:bodyPr>
            <a:normAutofit fontScale="90000"/>
          </a:bodyPr>
          <a:lstStyle/>
          <a:p>
            <a:r>
              <a:rPr lang="en-US" dirty="0"/>
              <a:t>Process for Evaluating Cost of Capital and Required Price</a:t>
            </a:r>
          </a:p>
        </p:txBody>
      </p:sp>
      <p:sp>
        <p:nvSpPr>
          <p:cNvPr id="3" name="Content Placeholder 2">
            <a:extLst>
              <a:ext uri="{FF2B5EF4-FFF2-40B4-BE49-F238E27FC236}">
                <a16:creationId xmlns:a16="http://schemas.microsoft.com/office/drawing/2014/main" id="{1BD3C04C-B5D7-C2A2-3ED0-4E49B5224486}"/>
              </a:ext>
            </a:extLst>
          </p:cNvPr>
          <p:cNvSpPr>
            <a:spLocks noGrp="1"/>
          </p:cNvSpPr>
          <p:nvPr>
            <p:ph idx="1"/>
          </p:nvPr>
        </p:nvSpPr>
        <p:spPr/>
        <p:txBody>
          <a:bodyPr>
            <a:normAutofit/>
          </a:bodyPr>
          <a:lstStyle/>
          <a:p>
            <a:r>
              <a:rPr lang="en-US" b="1" dirty="0"/>
              <a:t>Step 1: Start at end after stable period with required return for buyer</a:t>
            </a:r>
          </a:p>
          <a:p>
            <a:pPr lvl="1"/>
            <a:r>
              <a:rPr lang="en-US" dirty="0"/>
              <a:t>Can get data from transactions</a:t>
            </a:r>
          </a:p>
          <a:p>
            <a:pPr lvl="1"/>
            <a:r>
              <a:rPr lang="en-US" dirty="0"/>
              <a:t>If not can add a little bit to the interest rate</a:t>
            </a:r>
          </a:p>
          <a:p>
            <a:r>
              <a:rPr lang="en-US" b="1" dirty="0"/>
              <a:t>Step 2: Decide on a reasonable holding period</a:t>
            </a:r>
          </a:p>
          <a:p>
            <a:pPr lvl="1"/>
            <a:r>
              <a:rPr lang="en-US" dirty="0"/>
              <a:t>Should have some history</a:t>
            </a:r>
          </a:p>
          <a:p>
            <a:pPr lvl="1"/>
            <a:r>
              <a:rPr lang="en-US" dirty="0"/>
              <a:t>The shorter the period the higher the returns</a:t>
            </a:r>
          </a:p>
          <a:p>
            <a:r>
              <a:rPr lang="en-US" b="1" dirty="0"/>
              <a:t>Step 3: Make an estimate of how much higher an IRR you need for taking resolved risks</a:t>
            </a:r>
          </a:p>
          <a:p>
            <a:pPr lvl="1"/>
            <a:r>
              <a:rPr lang="en-US" dirty="0"/>
              <a:t>Risks are development risks, construction over-run and delay, volume estimation, operating and maintenance levels etc.</a:t>
            </a:r>
          </a:p>
          <a:p>
            <a:pPr lvl="1"/>
            <a:r>
              <a:rPr lang="en-US" dirty="0"/>
              <a:t>To think you can somehow quantify these risks with the Capital Asset Pricing Model and Beta is ridiculous</a:t>
            </a:r>
          </a:p>
          <a:p>
            <a:pPr lvl="1"/>
            <a:r>
              <a:rPr lang="en-US" dirty="0"/>
              <a:t>For example, add 4% for initial risk to get the target equity IRR</a:t>
            </a:r>
          </a:p>
          <a:p>
            <a:r>
              <a:rPr lang="en-US" b="1" dirty="0"/>
              <a:t>Step 4: Run goal seek for price with target IRR</a:t>
            </a:r>
          </a:p>
          <a:p>
            <a:pPr lvl="1"/>
            <a:r>
              <a:rPr lang="en-US" dirty="0"/>
              <a:t>Go to the portion of the model with the IRR after the plant sale and the holding period</a:t>
            </a:r>
          </a:p>
          <a:p>
            <a:pPr lvl="1"/>
            <a:r>
              <a:rPr lang="en-US" dirty="0"/>
              <a:t>Compute the NPV of the holding period cash flow using the target IRR from Step 3</a:t>
            </a:r>
          </a:p>
          <a:p>
            <a:pPr lvl="1"/>
            <a:r>
              <a:rPr lang="en-US" dirty="0"/>
              <a:t>Use goal seek to find price to meet the target return that covers these risks</a:t>
            </a:r>
          </a:p>
          <a:p>
            <a:pPr lvl="1"/>
            <a:endParaRPr lang="en-US" dirty="0"/>
          </a:p>
          <a:p>
            <a:pPr lvl="1"/>
            <a:endParaRPr lang="en-US" dirty="0"/>
          </a:p>
        </p:txBody>
      </p:sp>
    </p:spTree>
    <p:extLst>
      <p:ext uri="{BB962C8B-B14F-4D97-AF65-F5344CB8AC3E}">
        <p14:creationId xmlns:p14="http://schemas.microsoft.com/office/powerpoint/2010/main" val="187347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FCEA-079C-4278-B0D5-0FC17F28C1A1}"/>
              </a:ext>
            </a:extLst>
          </p:cNvPr>
          <p:cNvSpPr>
            <a:spLocks noGrp="1"/>
          </p:cNvSpPr>
          <p:nvPr>
            <p:ph type="title"/>
          </p:nvPr>
        </p:nvSpPr>
        <p:spPr/>
        <p:txBody>
          <a:bodyPr>
            <a:normAutofit fontScale="90000"/>
          </a:bodyPr>
          <a:lstStyle/>
          <a:p>
            <a:r>
              <a:rPr lang="en-US" dirty="0"/>
              <a:t>Example of Valuation with Implied Exit Discount Rates</a:t>
            </a:r>
          </a:p>
        </p:txBody>
      </p:sp>
      <p:sp>
        <p:nvSpPr>
          <p:cNvPr id="3" name="Content Placeholder 2">
            <a:extLst>
              <a:ext uri="{FF2B5EF4-FFF2-40B4-BE49-F238E27FC236}">
                <a16:creationId xmlns:a16="http://schemas.microsoft.com/office/drawing/2014/main" id="{030C54D8-39CA-27C5-7DC7-1BFD380506E3}"/>
              </a:ext>
            </a:extLst>
          </p:cNvPr>
          <p:cNvSpPr>
            <a:spLocks noGrp="1"/>
          </p:cNvSpPr>
          <p:nvPr>
            <p:ph idx="1"/>
          </p:nvPr>
        </p:nvSpPr>
        <p:spPr/>
        <p:txBody>
          <a:bodyPr>
            <a:normAutofit/>
          </a:bodyPr>
          <a:lstStyle/>
          <a:p>
            <a:r>
              <a:rPr lang="en-US" sz="1600" b="1" dirty="0"/>
              <a:t>Valuation should be done using DDM methodology (equity value and enterprise value), alongside relevant returns and key sensitivities that a prospective buyer might look at</a:t>
            </a:r>
          </a:p>
          <a:p>
            <a:pPr lvl="1"/>
            <a:r>
              <a:rPr lang="en-US" sz="1200" dirty="0"/>
              <a:t>For pricing the asset, you are expected to triangulate between precedent transactions and the bottom-up rate derived using CAPM methodology (for the CAPM buildup specifically, you’re allowed to do desktop research and are encouraged to make sensible assumptions as needed), and include relevant build-ups in the files</a:t>
            </a:r>
          </a:p>
          <a:p>
            <a:pPr lvl="1"/>
            <a:r>
              <a:rPr lang="en-US" sz="1200" dirty="0"/>
              <a:t>For the returns analysis, assume a 7-year hold period with a prudent yield compression between entry and exit discount rates</a:t>
            </a:r>
            <a:r>
              <a:rPr lang="en-US" sz="1600" dirty="0"/>
              <a:t> </a:t>
            </a:r>
          </a:p>
          <a:p>
            <a:endParaRPr lang="en-US" sz="1600" dirty="0"/>
          </a:p>
          <a:p>
            <a:r>
              <a:rPr lang="en-US" sz="1600" b="1" dirty="0"/>
              <a:t>Illustrative precedent transactions</a:t>
            </a:r>
          </a:p>
          <a:p>
            <a:pPr lvl="1"/>
            <a:r>
              <a:rPr lang="en-US" sz="1200" dirty="0"/>
              <a:t>No. Size (MW) Technology Year</a:t>
            </a:r>
          </a:p>
          <a:p>
            <a:pPr lvl="1"/>
            <a:r>
              <a:rPr lang="en-US" sz="1200" dirty="0"/>
              <a:t>Implied exit discount rate (USD)</a:t>
            </a:r>
          </a:p>
          <a:p>
            <a:pPr lvl="2"/>
            <a:r>
              <a:rPr lang="de-DE" sz="1050" dirty="0"/>
              <a:t>1 350 Solar 2023 9.0%</a:t>
            </a:r>
            <a:endParaRPr lang="en-US" sz="1050" dirty="0"/>
          </a:p>
          <a:p>
            <a:pPr lvl="2"/>
            <a:r>
              <a:rPr lang="de-DE" sz="1050" dirty="0"/>
              <a:t>2 150 Wind 2022 11.0%</a:t>
            </a:r>
            <a:endParaRPr lang="en-US" sz="1050" dirty="0"/>
          </a:p>
          <a:p>
            <a:pPr lvl="2"/>
            <a:r>
              <a:rPr lang="de-DE" sz="1050" dirty="0"/>
              <a:t>3 180 Solar &amp; Wind 2022 9.0%</a:t>
            </a:r>
            <a:endParaRPr lang="en-US" sz="1050" dirty="0"/>
          </a:p>
          <a:p>
            <a:pPr lvl="2"/>
            <a:r>
              <a:rPr lang="de-DE" sz="1050" dirty="0"/>
              <a:t>4 225 Wind 2022 10.0%</a:t>
            </a:r>
            <a:endParaRPr lang="en-US" sz="1050" dirty="0"/>
          </a:p>
          <a:p>
            <a:pPr lvl="2"/>
            <a:r>
              <a:rPr lang="en-US" sz="1050" dirty="0"/>
              <a:t>5 200 Solar 2021 8.0%</a:t>
            </a:r>
          </a:p>
          <a:p>
            <a:pPr marL="0" indent="0">
              <a:buNone/>
            </a:pPr>
            <a:endParaRPr lang="en-US" sz="1800" dirty="0"/>
          </a:p>
        </p:txBody>
      </p:sp>
    </p:spTree>
    <p:extLst>
      <p:ext uri="{BB962C8B-B14F-4D97-AF65-F5344CB8AC3E}">
        <p14:creationId xmlns:p14="http://schemas.microsoft.com/office/powerpoint/2010/main" val="1039117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FB61-3528-A565-11BB-96B3F3EB35B8}"/>
              </a:ext>
            </a:extLst>
          </p:cNvPr>
          <p:cNvSpPr>
            <a:spLocks noGrp="1"/>
          </p:cNvSpPr>
          <p:nvPr>
            <p:ph type="ctrTitle"/>
          </p:nvPr>
        </p:nvSpPr>
        <p:spPr/>
        <p:txBody>
          <a:bodyPr/>
          <a:lstStyle/>
          <a:p>
            <a:r>
              <a:rPr lang="en-US" dirty="0"/>
              <a:t>Use of Petrozuata Case to Address DSCR, LLCR, PLCR and Mean Reversion</a:t>
            </a:r>
          </a:p>
        </p:txBody>
      </p:sp>
    </p:spTree>
    <p:extLst>
      <p:ext uri="{BB962C8B-B14F-4D97-AF65-F5344CB8AC3E}">
        <p14:creationId xmlns:p14="http://schemas.microsoft.com/office/powerpoint/2010/main" val="2580299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9585-DFE2-0A95-830C-594E6B72741F}"/>
              </a:ext>
            </a:extLst>
          </p:cNvPr>
          <p:cNvSpPr>
            <a:spLocks noGrp="1"/>
          </p:cNvSpPr>
          <p:nvPr>
            <p:ph type="title"/>
          </p:nvPr>
        </p:nvSpPr>
        <p:spPr/>
        <p:txBody>
          <a:bodyPr/>
          <a:lstStyle/>
          <a:p>
            <a:r>
              <a:rPr lang="en-US" dirty="0"/>
              <a:t>Learning Objectives - 2</a:t>
            </a:r>
          </a:p>
        </p:txBody>
      </p:sp>
      <p:sp>
        <p:nvSpPr>
          <p:cNvPr id="3" name="Content Placeholder 2">
            <a:extLst>
              <a:ext uri="{FF2B5EF4-FFF2-40B4-BE49-F238E27FC236}">
                <a16:creationId xmlns:a16="http://schemas.microsoft.com/office/drawing/2014/main" id="{20DA76CD-E65D-309E-AA0B-88FFB6CFACD7}"/>
              </a:ext>
            </a:extLst>
          </p:cNvPr>
          <p:cNvSpPr>
            <a:spLocks noGrp="1"/>
          </p:cNvSpPr>
          <p:nvPr>
            <p:ph idx="1"/>
          </p:nvPr>
        </p:nvSpPr>
        <p:spPr/>
        <p:txBody>
          <a:bodyPr>
            <a:normAutofit lnSpcReduction="10000"/>
          </a:bodyPr>
          <a:lstStyle/>
          <a:p>
            <a:r>
              <a:rPr lang="en-US" sz="2000" dirty="0"/>
              <a:t>Risks, Parties, Investment Timing, Contracts</a:t>
            </a:r>
          </a:p>
          <a:p>
            <a:endParaRPr lang="en-US" sz="2000" dirty="0"/>
          </a:p>
          <a:p>
            <a:pPr marL="571500" lvl="1" indent="-228600" algn="l"/>
            <a:r>
              <a:rPr lang="en-US" sz="1800" dirty="0"/>
              <a:t>Offtake Agreements and Revenue Guarantees when dealing with traditional and non-traditional projects.</a:t>
            </a:r>
          </a:p>
          <a:p>
            <a:pPr marL="571500" lvl="1" indent="-228600" algn="l"/>
            <a:endParaRPr lang="en-US" sz="1800" dirty="0"/>
          </a:p>
          <a:p>
            <a:pPr marL="571500" lvl="1" indent="-228600" algn="l"/>
            <a:r>
              <a:rPr lang="en-US" sz="1800" dirty="0"/>
              <a:t>Use of Price Floors and Caps particularly relevant for hydrogen, battery, green steel, or similar projects where raw materials like lithium can be volatile.</a:t>
            </a:r>
          </a:p>
          <a:p>
            <a:pPr marL="571500" lvl="1" indent="-228600" algn="l"/>
            <a:endParaRPr lang="en-US" sz="1800" dirty="0"/>
          </a:p>
          <a:p>
            <a:pPr marL="571500" lvl="1" indent="-228600" algn="l"/>
            <a:r>
              <a:rPr lang="en-US" sz="1800" dirty="0"/>
              <a:t>Hedging Strategies where a project has a significant exposure to commodity price.</a:t>
            </a:r>
          </a:p>
          <a:p>
            <a:pPr marL="571500" lvl="1" indent="-228600" algn="l"/>
            <a:endParaRPr lang="en-US" sz="1800" dirty="0"/>
          </a:p>
          <a:p>
            <a:pPr marL="571500" lvl="1" indent="-228600"/>
            <a:r>
              <a:rPr lang="en-US" sz="1800" dirty="0"/>
              <a:t>Examine different types of funding sources including blended finance and government/public support mechanisms.</a:t>
            </a:r>
          </a:p>
          <a:p>
            <a:pPr marL="571500" lvl="1" indent="-228600"/>
            <a:endParaRPr lang="en-US" sz="1800" dirty="0"/>
          </a:p>
          <a:p>
            <a:pPr marL="571500" lvl="1" indent="-228600"/>
            <a:r>
              <a:rPr lang="en-US" sz="1800" dirty="0"/>
              <a:t>Identify the key parties in a transaction and their respective optimal outcomes including all the different project finance indirect exposure roles/entities participating in a typical PF structure </a:t>
            </a:r>
          </a:p>
          <a:p>
            <a:pPr lvl="1"/>
            <a:endParaRPr lang="en-US" sz="1800" dirty="0"/>
          </a:p>
          <a:p>
            <a:pPr algn="l"/>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5E6496CE-9BE2-B0EE-AC72-661C0EA3459F}"/>
              </a:ext>
            </a:extLst>
          </p:cNvPr>
          <p:cNvSpPr>
            <a:spLocks noGrp="1"/>
          </p:cNvSpPr>
          <p:nvPr>
            <p:ph type="sldNum" sz="quarter" idx="12"/>
          </p:nvPr>
        </p:nvSpPr>
        <p:spPr/>
        <p:txBody>
          <a:bodyPr/>
          <a:lstStyle/>
          <a:p>
            <a:fld id="{EB241CD2-1E45-42A3-B213-66A034DF9A3B}" type="slidenum">
              <a:rPr lang="en-GB" smtClean="0"/>
              <a:t>7</a:t>
            </a:fld>
            <a:endParaRPr lang="en-GB" dirty="0"/>
          </a:p>
        </p:txBody>
      </p:sp>
    </p:spTree>
    <p:extLst>
      <p:ext uri="{BB962C8B-B14F-4D97-AF65-F5344CB8AC3E}">
        <p14:creationId xmlns:p14="http://schemas.microsoft.com/office/powerpoint/2010/main" val="3937685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28AB-65E9-C1A9-5B7E-EAE50C9C761A}"/>
              </a:ext>
            </a:extLst>
          </p:cNvPr>
          <p:cNvSpPr>
            <a:spLocks noGrp="1"/>
          </p:cNvSpPr>
          <p:nvPr>
            <p:ph type="ctrTitle"/>
          </p:nvPr>
        </p:nvSpPr>
        <p:spPr>
          <a:xfrm>
            <a:off x="644892" y="3205212"/>
            <a:ext cx="5698807" cy="1227546"/>
          </a:xfrm>
        </p:spPr>
        <p:txBody>
          <a:bodyPr>
            <a:normAutofit fontScale="90000"/>
          </a:bodyPr>
          <a:lstStyle/>
          <a:p>
            <a:r>
              <a:rPr lang="en-US" dirty="0"/>
              <a:t>Case 2: Debt Structuring Details</a:t>
            </a:r>
            <a:br>
              <a:rPr lang="en-US" dirty="0"/>
            </a:br>
            <a:br>
              <a:rPr lang="en-US" dirty="0"/>
            </a:br>
            <a:r>
              <a:rPr lang="en-US" dirty="0"/>
              <a:t>Orsted and Offshore Wind</a:t>
            </a:r>
          </a:p>
        </p:txBody>
      </p:sp>
    </p:spTree>
    <p:extLst>
      <p:ext uri="{BB962C8B-B14F-4D97-AF65-F5344CB8AC3E}">
        <p14:creationId xmlns:p14="http://schemas.microsoft.com/office/powerpoint/2010/main" val="22379754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A615-B19D-C6A5-BD36-452F7A9EED1F}"/>
              </a:ext>
            </a:extLst>
          </p:cNvPr>
          <p:cNvSpPr>
            <a:spLocks noGrp="1"/>
          </p:cNvSpPr>
          <p:nvPr>
            <p:ph type="title"/>
          </p:nvPr>
        </p:nvSpPr>
        <p:spPr/>
        <p:txBody>
          <a:bodyPr/>
          <a:lstStyle/>
          <a:p>
            <a:r>
              <a:rPr lang="en-US" dirty="0"/>
              <a:t>Structuring Issues in Offshore Wind Case</a:t>
            </a:r>
          </a:p>
        </p:txBody>
      </p:sp>
      <p:sp>
        <p:nvSpPr>
          <p:cNvPr id="3" name="Content Placeholder 2">
            <a:extLst>
              <a:ext uri="{FF2B5EF4-FFF2-40B4-BE49-F238E27FC236}">
                <a16:creationId xmlns:a16="http://schemas.microsoft.com/office/drawing/2014/main" id="{210538B3-74D9-7146-5110-21AFA4C75CE6}"/>
              </a:ext>
            </a:extLst>
          </p:cNvPr>
          <p:cNvSpPr>
            <a:spLocks noGrp="1"/>
          </p:cNvSpPr>
          <p:nvPr>
            <p:ph idx="1"/>
          </p:nvPr>
        </p:nvSpPr>
        <p:spPr/>
        <p:txBody>
          <a:bodyPr/>
          <a:lstStyle/>
          <a:p>
            <a:r>
              <a:rPr lang="en-US" dirty="0"/>
              <a:t>Background on Renewable Energy and Wind </a:t>
            </a:r>
          </a:p>
          <a:p>
            <a:r>
              <a:rPr lang="en-US" dirty="0"/>
              <a:t>Financing and Recovery of Development Costs</a:t>
            </a:r>
          </a:p>
          <a:p>
            <a:r>
              <a:rPr lang="en-US" dirty="0"/>
              <a:t>Debt to Capital versus DSCR for Debt Size</a:t>
            </a:r>
          </a:p>
          <a:p>
            <a:r>
              <a:rPr lang="en-US" dirty="0"/>
              <a:t>Credit Spreads</a:t>
            </a:r>
          </a:p>
          <a:p>
            <a:r>
              <a:rPr lang="en-US" dirty="0"/>
              <a:t>Changing DSCR and Sculpting</a:t>
            </a:r>
          </a:p>
          <a:p>
            <a:r>
              <a:rPr lang="en-US" dirty="0"/>
              <a:t>Problem of Negative Repayment (Computed Debt Service &lt; Interest)</a:t>
            </a:r>
          </a:p>
          <a:p>
            <a:r>
              <a:rPr lang="en-US" dirty="0"/>
              <a:t>Mini-Perm and Re-financing</a:t>
            </a:r>
          </a:p>
          <a:p>
            <a:r>
              <a:rPr lang="en-US" dirty="0"/>
              <a:t>DSRA with Cash or Letter of Credit</a:t>
            </a:r>
          </a:p>
        </p:txBody>
      </p:sp>
      <p:sp>
        <p:nvSpPr>
          <p:cNvPr id="4" name="Slide Number Placeholder 3">
            <a:extLst>
              <a:ext uri="{FF2B5EF4-FFF2-40B4-BE49-F238E27FC236}">
                <a16:creationId xmlns:a16="http://schemas.microsoft.com/office/drawing/2014/main" id="{8473901B-BA87-AD36-20BC-B9BC3D1136A9}"/>
              </a:ext>
            </a:extLst>
          </p:cNvPr>
          <p:cNvSpPr>
            <a:spLocks noGrp="1"/>
          </p:cNvSpPr>
          <p:nvPr>
            <p:ph type="sldNum" sz="quarter" idx="12"/>
          </p:nvPr>
        </p:nvSpPr>
        <p:spPr/>
        <p:txBody>
          <a:bodyPr/>
          <a:lstStyle/>
          <a:p>
            <a:fld id="{EB241CD2-1E45-42A3-B213-66A034DF9A3B}" type="slidenum">
              <a:rPr lang="en-GB" smtClean="0"/>
              <a:t>71</a:t>
            </a:fld>
            <a:endParaRPr lang="en-GB" dirty="0"/>
          </a:p>
        </p:txBody>
      </p:sp>
    </p:spTree>
    <p:extLst>
      <p:ext uri="{BB962C8B-B14F-4D97-AF65-F5344CB8AC3E}">
        <p14:creationId xmlns:p14="http://schemas.microsoft.com/office/powerpoint/2010/main" val="21740352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1BAF-8110-3166-D1CD-77A80F83BF91}"/>
              </a:ext>
            </a:extLst>
          </p:cNvPr>
          <p:cNvSpPr>
            <a:spLocks noGrp="1"/>
          </p:cNvSpPr>
          <p:nvPr>
            <p:ph type="title"/>
          </p:nvPr>
        </p:nvSpPr>
        <p:spPr/>
        <p:txBody>
          <a:bodyPr>
            <a:normAutofit fontScale="90000"/>
          </a:bodyPr>
          <a:lstStyle/>
          <a:p>
            <a:r>
              <a:rPr lang="en-US" dirty="0"/>
              <a:t>Orsted Story – Desire to Have 50% of Off-Shore Development</a:t>
            </a:r>
          </a:p>
        </p:txBody>
      </p:sp>
      <p:sp>
        <p:nvSpPr>
          <p:cNvPr id="3" name="Content Placeholder 2">
            <a:extLst>
              <a:ext uri="{FF2B5EF4-FFF2-40B4-BE49-F238E27FC236}">
                <a16:creationId xmlns:a16="http://schemas.microsoft.com/office/drawing/2014/main" id="{2832C9AB-46B7-A3F8-65F5-E0DE1A39B60E}"/>
              </a:ext>
            </a:extLst>
          </p:cNvPr>
          <p:cNvSpPr>
            <a:spLocks noGrp="1"/>
          </p:cNvSpPr>
          <p:nvPr>
            <p:ph idx="1"/>
          </p:nvPr>
        </p:nvSpPr>
        <p:spPr>
          <a:xfrm>
            <a:off x="200025" y="1382578"/>
            <a:ext cx="3893128" cy="4236244"/>
          </a:xfrm>
          <a:solidFill>
            <a:schemeClr val="bg1"/>
          </a:solidFill>
        </p:spPr>
        <p:txBody>
          <a:bodyPr>
            <a:normAutofit lnSpcReduction="10000"/>
          </a:bodyPr>
          <a:lstStyle/>
          <a:p>
            <a:pPr algn="l"/>
            <a:r>
              <a:rPr lang="en-US" dirty="0"/>
              <a:t>One of the few companies in renewable energy that does not finance on a project finance basis (mainly wind but also some solar)</a:t>
            </a:r>
          </a:p>
          <a:p>
            <a:pPr algn="l"/>
            <a:r>
              <a:rPr lang="en-US" dirty="0"/>
              <a:t>Was an incredibly valuable company with among the highest price to book ratios in the industry</a:t>
            </a:r>
          </a:p>
          <a:p>
            <a:pPr algn="l"/>
            <a:r>
              <a:rPr lang="en-US" dirty="0"/>
              <a:t>Had a disastrous experience with projects in the U.S. that illustrates risks and value drivers in the industry. </a:t>
            </a:r>
          </a:p>
          <a:p>
            <a:pPr algn="l"/>
            <a:r>
              <a:rPr lang="en-US" dirty="0"/>
              <a:t>Comments from investors demonstrate how valuations are made in practice</a:t>
            </a:r>
          </a:p>
          <a:p>
            <a:pPr algn="l"/>
            <a:r>
              <a:rPr lang="en-US" dirty="0"/>
              <a:t>Even though not project financed, financing driven by debt financing at BBB level</a:t>
            </a:r>
          </a:p>
          <a:p>
            <a:pPr algn="l"/>
            <a:r>
              <a:rPr lang="en-US" dirty="0"/>
              <a:t>Includes data on wind resource risk and data subsidy schemes</a:t>
            </a:r>
          </a:p>
          <a:p>
            <a:pPr algn="l"/>
            <a:r>
              <a:rPr lang="en-US" dirty="0"/>
              <a:t>Because of impairment write-off, you can get insights to valuation</a:t>
            </a:r>
          </a:p>
        </p:txBody>
      </p:sp>
      <p:sp>
        <p:nvSpPr>
          <p:cNvPr id="6" name="TextBox 5">
            <a:extLst>
              <a:ext uri="{FF2B5EF4-FFF2-40B4-BE49-F238E27FC236}">
                <a16:creationId xmlns:a16="http://schemas.microsoft.com/office/drawing/2014/main" id="{7BED7FD3-45BE-14BB-2B74-54F3DCA112D6}"/>
              </a:ext>
            </a:extLst>
          </p:cNvPr>
          <p:cNvSpPr txBox="1"/>
          <p:nvPr/>
        </p:nvSpPr>
        <p:spPr>
          <a:xfrm>
            <a:off x="4197928" y="1764506"/>
            <a:ext cx="3229495" cy="484748"/>
          </a:xfrm>
          <a:prstGeom prst="rect">
            <a:avLst/>
          </a:prstGeom>
          <a:noFill/>
        </p:spPr>
        <p:txBody>
          <a:bodyPr wrap="square" rtlCol="0">
            <a:spAutoFit/>
          </a:bodyPr>
          <a:lstStyle/>
          <a:p>
            <a:r>
              <a:rPr lang="en-US" sz="1275" dirty="0">
                <a:solidFill>
                  <a:schemeClr val="tx1">
                    <a:lumMod val="65000"/>
                    <a:lumOff val="35000"/>
                  </a:schemeClr>
                </a:solidFill>
                <a:latin typeface="Arial" panose="020B0604020202020204" pitchFamily="34" charset="0"/>
                <a:cs typeface="Arial" panose="020B0604020202020204" pitchFamily="34" charset="0"/>
              </a:rPr>
              <a:t>Current Operating Generation Capacity is 12.7 GW of which 5.2 GW is off-shore</a:t>
            </a:r>
          </a:p>
        </p:txBody>
      </p:sp>
      <p:pic>
        <p:nvPicPr>
          <p:cNvPr id="8" name="Picture 7">
            <a:extLst>
              <a:ext uri="{FF2B5EF4-FFF2-40B4-BE49-F238E27FC236}">
                <a16:creationId xmlns:a16="http://schemas.microsoft.com/office/drawing/2014/main" id="{05CB2161-1F6F-DE85-3B68-10BAE57CE3FC}"/>
              </a:ext>
            </a:extLst>
          </p:cNvPr>
          <p:cNvPicPr>
            <a:picLocks noChangeAspect="1"/>
          </p:cNvPicPr>
          <p:nvPr/>
        </p:nvPicPr>
        <p:blipFill>
          <a:blip r:embed="rId2"/>
          <a:stretch>
            <a:fillRect/>
          </a:stretch>
        </p:blipFill>
        <p:spPr>
          <a:xfrm>
            <a:off x="4257913" y="2266257"/>
            <a:ext cx="3339881" cy="2999535"/>
          </a:xfrm>
          <a:prstGeom prst="rect">
            <a:avLst/>
          </a:prstGeom>
        </p:spPr>
      </p:pic>
      <p:sp>
        <p:nvSpPr>
          <p:cNvPr id="4" name="TextBox 3">
            <a:extLst>
              <a:ext uri="{FF2B5EF4-FFF2-40B4-BE49-F238E27FC236}">
                <a16:creationId xmlns:a16="http://schemas.microsoft.com/office/drawing/2014/main" id="{CE12ACFA-880F-B315-B385-0A7732BC44E9}"/>
              </a:ext>
            </a:extLst>
          </p:cNvPr>
          <p:cNvSpPr txBox="1"/>
          <p:nvPr/>
        </p:nvSpPr>
        <p:spPr>
          <a:xfrm>
            <a:off x="6541350" y="2266258"/>
            <a:ext cx="1236517"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Orsted’s stock price fell by 79% from 1243 </a:t>
            </a:r>
            <a:r>
              <a:rPr lang="en-US" sz="1200" dirty="0" err="1">
                <a:latin typeface="Arial" panose="020B0604020202020204" pitchFamily="34" charset="0"/>
                <a:cs typeface="Arial" panose="020B0604020202020204" pitchFamily="34" charset="0"/>
              </a:rPr>
              <a:t>Dkk</a:t>
            </a:r>
            <a:r>
              <a:rPr lang="en-US" sz="1200" dirty="0">
                <a:latin typeface="Arial" panose="020B0604020202020204" pitchFamily="34" charset="0"/>
                <a:cs typeface="Arial" panose="020B0604020202020204" pitchFamily="34" charset="0"/>
              </a:rPr>
              <a:t> to 133 </a:t>
            </a:r>
            <a:r>
              <a:rPr lang="en-US" sz="1200" dirty="0" err="1">
                <a:latin typeface="Arial" panose="020B0604020202020204" pitchFamily="34" charset="0"/>
                <a:cs typeface="Arial" panose="020B0604020202020204" pitchFamily="34" charset="0"/>
              </a:rPr>
              <a:t>Dkk</a:t>
            </a:r>
            <a:endParaRPr lang="en-US" sz="12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2402870-F556-E5B7-440D-BD821F8AAE4E}"/>
              </a:ext>
            </a:extLst>
          </p:cNvPr>
          <p:cNvSpPr>
            <a:spLocks noGrp="1"/>
          </p:cNvSpPr>
          <p:nvPr>
            <p:ph type="sldNum" sz="quarter" idx="12"/>
          </p:nvPr>
        </p:nvSpPr>
        <p:spPr/>
        <p:txBody>
          <a:bodyPr/>
          <a:lstStyle/>
          <a:p>
            <a:fld id="{EB241CD2-1E45-42A3-B213-66A034DF9A3B}" type="slidenum">
              <a:rPr lang="en-GB" smtClean="0"/>
              <a:t>72</a:t>
            </a:fld>
            <a:endParaRPr lang="en-GB" dirty="0"/>
          </a:p>
        </p:txBody>
      </p:sp>
    </p:spTree>
    <p:extLst>
      <p:ext uri="{BB962C8B-B14F-4D97-AF65-F5344CB8AC3E}">
        <p14:creationId xmlns:p14="http://schemas.microsoft.com/office/powerpoint/2010/main" val="1938078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11A495-25B0-F8E2-92D5-315A5C244358}"/>
              </a:ext>
            </a:extLst>
          </p:cNvPr>
          <p:cNvPicPr>
            <a:picLocks noChangeAspect="1"/>
          </p:cNvPicPr>
          <p:nvPr/>
        </p:nvPicPr>
        <p:blipFill>
          <a:blip r:embed="rId2"/>
          <a:stretch>
            <a:fillRect/>
          </a:stretch>
        </p:blipFill>
        <p:spPr>
          <a:xfrm>
            <a:off x="4495073" y="2299617"/>
            <a:ext cx="4057650" cy="2536442"/>
          </a:xfrm>
          <a:prstGeom prst="rect">
            <a:avLst/>
          </a:prstGeom>
        </p:spPr>
      </p:pic>
      <p:sp>
        <p:nvSpPr>
          <p:cNvPr id="2" name="Title 1">
            <a:extLst>
              <a:ext uri="{FF2B5EF4-FFF2-40B4-BE49-F238E27FC236}">
                <a16:creationId xmlns:a16="http://schemas.microsoft.com/office/drawing/2014/main" id="{5FCC1D45-628D-BCBF-3542-41565CD3F644}"/>
              </a:ext>
            </a:extLst>
          </p:cNvPr>
          <p:cNvSpPr>
            <a:spLocks noGrp="1"/>
          </p:cNvSpPr>
          <p:nvPr>
            <p:ph type="title"/>
          </p:nvPr>
        </p:nvSpPr>
        <p:spPr/>
        <p:txBody>
          <a:bodyPr>
            <a:normAutofit/>
          </a:bodyPr>
          <a:lstStyle/>
          <a:p>
            <a:r>
              <a:rPr lang="en-US" dirty="0"/>
              <a:t>Offshore Wind versus Nuclear </a:t>
            </a:r>
          </a:p>
        </p:txBody>
      </p:sp>
      <p:sp>
        <p:nvSpPr>
          <p:cNvPr id="4" name="Slide Number Placeholder 3">
            <a:extLst>
              <a:ext uri="{FF2B5EF4-FFF2-40B4-BE49-F238E27FC236}">
                <a16:creationId xmlns:a16="http://schemas.microsoft.com/office/drawing/2014/main" id="{D9B945FC-29FB-9BD5-324F-003ADC62EC71}"/>
              </a:ext>
            </a:extLst>
          </p:cNvPr>
          <p:cNvSpPr>
            <a:spLocks noGrp="1"/>
          </p:cNvSpPr>
          <p:nvPr>
            <p:ph type="sldNum" sz="quarter" idx="12"/>
          </p:nvPr>
        </p:nvSpPr>
        <p:spPr/>
        <p:txBody>
          <a:bodyPr/>
          <a:lstStyle/>
          <a:p>
            <a:fld id="{EB241CD2-1E45-42A3-B213-66A034DF9A3B}" type="slidenum">
              <a:rPr lang="en-GB" smtClean="0"/>
              <a:t>73</a:t>
            </a:fld>
            <a:endParaRPr lang="en-GB" dirty="0"/>
          </a:p>
        </p:txBody>
      </p:sp>
      <p:pic>
        <p:nvPicPr>
          <p:cNvPr id="8" name="Content Placeholder 3">
            <a:extLst>
              <a:ext uri="{FF2B5EF4-FFF2-40B4-BE49-F238E27FC236}">
                <a16:creationId xmlns:a16="http://schemas.microsoft.com/office/drawing/2014/main" id="{7A82EBF0-105F-FD87-3705-6951B6D73AD0}"/>
              </a:ext>
            </a:extLst>
          </p:cNvPr>
          <p:cNvPicPr>
            <a:picLocks noGrp="1" noChangeAspect="1"/>
          </p:cNvPicPr>
          <p:nvPr>
            <p:ph idx="1"/>
          </p:nvPr>
        </p:nvPicPr>
        <p:blipFill>
          <a:blip r:embed="rId3"/>
          <a:stretch>
            <a:fillRect/>
          </a:stretch>
        </p:blipFill>
        <p:spPr>
          <a:xfrm>
            <a:off x="340760" y="2298081"/>
            <a:ext cx="3734283" cy="2645117"/>
          </a:xfrm>
          <a:prstGeom prst="rect">
            <a:avLst/>
          </a:prstGeom>
        </p:spPr>
      </p:pic>
    </p:spTree>
    <p:extLst>
      <p:ext uri="{BB962C8B-B14F-4D97-AF65-F5344CB8AC3E}">
        <p14:creationId xmlns:p14="http://schemas.microsoft.com/office/powerpoint/2010/main" val="26864725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948375" y="383157"/>
            <a:ext cx="7013806" cy="539870"/>
          </a:xfrm>
        </p:spPr>
        <p:txBody>
          <a:bodyPr>
            <a:normAutofit/>
          </a:bodyPr>
          <a:lstStyle/>
          <a:p>
            <a:r>
              <a:rPr lang="en-US" dirty="0"/>
              <a:t>Renewable Project Finance Diagram </a:t>
            </a:r>
          </a:p>
        </p:txBody>
      </p:sp>
      <p:pic>
        <p:nvPicPr>
          <p:cNvPr id="9" name="Picture 8">
            <a:extLst>
              <a:ext uri="{FF2B5EF4-FFF2-40B4-BE49-F238E27FC236}">
                <a16:creationId xmlns:a16="http://schemas.microsoft.com/office/drawing/2014/main" id="{293F9370-67DD-8ED5-8411-5318712C4313}"/>
              </a:ext>
            </a:extLst>
          </p:cNvPr>
          <p:cNvPicPr>
            <a:picLocks noChangeAspect="1"/>
          </p:cNvPicPr>
          <p:nvPr/>
        </p:nvPicPr>
        <p:blipFill>
          <a:blip r:embed="rId2"/>
          <a:stretch>
            <a:fillRect/>
          </a:stretch>
        </p:blipFill>
        <p:spPr>
          <a:xfrm>
            <a:off x="271461" y="1414732"/>
            <a:ext cx="6718289" cy="4679786"/>
          </a:xfrm>
          <a:prstGeom prst="rect">
            <a:avLst/>
          </a:prstGeom>
        </p:spPr>
      </p:pic>
      <p:sp>
        <p:nvSpPr>
          <p:cNvPr id="11" name="TextBox 10">
            <a:extLst>
              <a:ext uri="{FF2B5EF4-FFF2-40B4-BE49-F238E27FC236}">
                <a16:creationId xmlns:a16="http://schemas.microsoft.com/office/drawing/2014/main" id="{BECB8F08-7458-B30C-D0B0-D86B73116A74}"/>
              </a:ext>
            </a:extLst>
          </p:cNvPr>
          <p:cNvSpPr txBox="1"/>
          <p:nvPr/>
        </p:nvSpPr>
        <p:spPr>
          <a:xfrm>
            <a:off x="7263442" y="1943100"/>
            <a:ext cx="1609097" cy="2948077"/>
          </a:xfrm>
          <a:prstGeom prst="rect">
            <a:avLst/>
          </a:prstGeom>
          <a:solidFill>
            <a:srgbClr val="FFFF00"/>
          </a:solidFill>
        </p:spPr>
        <p:txBody>
          <a:bodyPr vert="horz" wrap="square" lIns="0" tIns="0" rIns="0" bIns="0" rtlCol="0">
            <a:noAutofit/>
          </a:bodyPr>
          <a:lstStyle/>
          <a:p>
            <a:pPr algn="l"/>
            <a:r>
              <a:rPr lang="en-US" sz="2100" dirty="0"/>
              <a:t>Big Difference is output risk where there is uncertainty for volumes sold.</a:t>
            </a:r>
          </a:p>
        </p:txBody>
      </p:sp>
    </p:spTree>
    <p:extLst>
      <p:ext uri="{BB962C8B-B14F-4D97-AF65-F5344CB8AC3E}">
        <p14:creationId xmlns:p14="http://schemas.microsoft.com/office/powerpoint/2010/main" val="3247408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05FC-2474-5440-E5FA-E422BFF42184}"/>
              </a:ext>
            </a:extLst>
          </p:cNvPr>
          <p:cNvSpPr>
            <a:spLocks noGrp="1"/>
          </p:cNvSpPr>
          <p:nvPr>
            <p:ph type="ctrTitle"/>
          </p:nvPr>
        </p:nvSpPr>
        <p:spPr/>
        <p:txBody>
          <a:bodyPr/>
          <a:lstStyle/>
          <a:p>
            <a:r>
              <a:rPr lang="en-US" dirty="0"/>
              <a:t>Background on Renewable Energy</a:t>
            </a:r>
          </a:p>
        </p:txBody>
      </p:sp>
    </p:spTree>
    <p:extLst>
      <p:ext uri="{BB962C8B-B14F-4D97-AF65-F5344CB8AC3E}">
        <p14:creationId xmlns:p14="http://schemas.microsoft.com/office/powerpoint/2010/main" val="4794371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0AD-C98F-CDB7-CD4A-F1146722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7DFA1-2495-A02B-F281-13B4BC1AD383}"/>
              </a:ext>
            </a:extLst>
          </p:cNvPr>
          <p:cNvSpPr>
            <a:spLocks noGrp="1"/>
          </p:cNvSpPr>
          <p:nvPr>
            <p:ph type="title"/>
          </p:nvPr>
        </p:nvSpPr>
        <p:spPr/>
        <p:txBody>
          <a:bodyPr>
            <a:normAutofit fontScale="90000"/>
          </a:bodyPr>
          <a:lstStyle/>
          <a:p>
            <a:r>
              <a:rPr lang="en-US" dirty="0"/>
              <a:t>Solar History: 2000’s and Feed-in Tariffs - German Solar Feed-In Tariffs and Managing Risk</a:t>
            </a:r>
          </a:p>
        </p:txBody>
      </p:sp>
      <p:sp>
        <p:nvSpPr>
          <p:cNvPr id="3" name="Content Placeholder 2">
            <a:extLst>
              <a:ext uri="{FF2B5EF4-FFF2-40B4-BE49-F238E27FC236}">
                <a16:creationId xmlns:a16="http://schemas.microsoft.com/office/drawing/2014/main" id="{9E0A9D47-6351-5271-0FF6-3DA0ED41D0BA}"/>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A23F7C80-F8A8-FE44-ABC2-03CF88F34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6317" y="2811575"/>
            <a:ext cx="3350106" cy="24307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a:extLst>
              <a:ext uri="{FF2B5EF4-FFF2-40B4-BE49-F238E27FC236}">
                <a16:creationId xmlns:a16="http://schemas.microsoft.com/office/drawing/2014/main" id="{C3DEF41F-0641-78AE-3A44-AF9C656093F6}"/>
              </a:ext>
            </a:extLst>
          </p:cNvPr>
          <p:cNvPicPr>
            <a:picLocks noChangeAspect="1"/>
          </p:cNvPicPr>
          <p:nvPr/>
        </p:nvPicPr>
        <p:blipFill>
          <a:blip r:embed="rId3"/>
          <a:stretch>
            <a:fillRect/>
          </a:stretch>
        </p:blipFill>
        <p:spPr>
          <a:xfrm>
            <a:off x="4572001" y="2811576"/>
            <a:ext cx="3372932" cy="2464286"/>
          </a:xfrm>
          <a:prstGeom prst="rect">
            <a:avLst/>
          </a:prstGeom>
        </p:spPr>
      </p:pic>
      <p:sp>
        <p:nvSpPr>
          <p:cNvPr id="7" name="TextBox 6">
            <a:extLst>
              <a:ext uri="{FF2B5EF4-FFF2-40B4-BE49-F238E27FC236}">
                <a16:creationId xmlns:a16="http://schemas.microsoft.com/office/drawing/2014/main" id="{2ADC8A60-EA88-9117-C6FC-B74C3837F742}"/>
              </a:ext>
            </a:extLst>
          </p:cNvPr>
          <p:cNvSpPr txBox="1"/>
          <p:nvPr/>
        </p:nvSpPr>
        <p:spPr>
          <a:xfrm>
            <a:off x="895739" y="1670050"/>
            <a:ext cx="7480819" cy="1131079"/>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The left-hand scale represents feed-in tariffs meaning that if you put a meter next to your solar project and record the MWH generation, you get paid for that generation. The right-hand graph shows market prices (with correlation to gas prices). The y-scale is the same for both graphs. Comparing the blue bars on the left to the blue line on the right illustrates the magnitude of the subsidy in the feed-in tariff.</a:t>
            </a:r>
          </a:p>
        </p:txBody>
      </p:sp>
      <p:sp>
        <p:nvSpPr>
          <p:cNvPr id="8" name="TextBox 7">
            <a:extLst>
              <a:ext uri="{FF2B5EF4-FFF2-40B4-BE49-F238E27FC236}">
                <a16:creationId xmlns:a16="http://schemas.microsoft.com/office/drawing/2014/main" id="{177CA870-1B86-9321-347E-8864C9C9E867}"/>
              </a:ext>
            </a:extLst>
          </p:cNvPr>
          <p:cNvSpPr txBox="1"/>
          <p:nvPr/>
        </p:nvSpPr>
        <p:spPr>
          <a:xfrm>
            <a:off x="597159" y="5423714"/>
            <a:ext cx="7949682" cy="577081"/>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The feed-in tariffs were very simple contracts enabling companies to secure financing. The feed-in tariffs were supposed to encourage cost declines from scale, and they worked very well. There have been solar projects with contracts of around 1 Euro cent per kWh</a:t>
            </a:r>
          </a:p>
        </p:txBody>
      </p:sp>
      <p:sp>
        <p:nvSpPr>
          <p:cNvPr id="6" name="Slide Number Placeholder 5">
            <a:extLst>
              <a:ext uri="{FF2B5EF4-FFF2-40B4-BE49-F238E27FC236}">
                <a16:creationId xmlns:a16="http://schemas.microsoft.com/office/drawing/2014/main" id="{5E01A0E4-5410-01EF-25FE-5143227F291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76</a:t>
            </a:fld>
            <a:endParaRPr lang="en-GB" dirty="0"/>
          </a:p>
        </p:txBody>
      </p:sp>
    </p:spTree>
    <p:extLst>
      <p:ext uri="{BB962C8B-B14F-4D97-AF65-F5344CB8AC3E}">
        <p14:creationId xmlns:p14="http://schemas.microsoft.com/office/powerpoint/2010/main" val="22343416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p:txBody>
          <a:bodyPr>
            <a:normAutofit fontScale="90000"/>
          </a:bodyPr>
          <a:lstStyle/>
          <a:p>
            <a:r>
              <a:rPr lang="en-US" dirty="0"/>
              <a:t>Revolution in Solar Module Prices and the Price of Polysilicon</a:t>
            </a:r>
          </a:p>
        </p:txBody>
      </p:sp>
      <p:sp>
        <p:nvSpPr>
          <p:cNvPr id="3" name="Slide Number Placeholder 2">
            <a:extLst>
              <a:ext uri="{FF2B5EF4-FFF2-40B4-BE49-F238E27FC236}">
                <a16:creationId xmlns:a16="http://schemas.microsoft.com/office/drawing/2014/main" id="{152F21A6-FF2F-FBB2-318A-313790FAE851}"/>
              </a:ext>
            </a:extLst>
          </p:cNvPr>
          <p:cNvSpPr>
            <a:spLocks noGrp="1"/>
          </p:cNvSpPr>
          <p:nvPr>
            <p:ph type="sldNum" sz="quarter" idx="12"/>
          </p:nvPr>
        </p:nvSpPr>
        <p:spPr/>
        <p:txBody>
          <a:bodyPr/>
          <a:lstStyle/>
          <a:p>
            <a:fld id="{EB241CD2-1E45-42A3-B213-66A034DF9A3B}" type="slidenum">
              <a:rPr lang="en-GB" smtClean="0"/>
              <a:t>77</a:t>
            </a:fld>
            <a:endParaRPr lang="en-GB" dirty="0"/>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4202540" y="2032315"/>
            <a:ext cx="3818054" cy="3900174"/>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430967" y="2080676"/>
            <a:ext cx="3402981" cy="3858344"/>
          </a:xfrm>
          <a:prstGeom prst="rect">
            <a:avLst/>
          </a:prstGeom>
        </p:spPr>
      </p:pic>
    </p:spTree>
    <p:extLst>
      <p:ext uri="{BB962C8B-B14F-4D97-AF65-F5344CB8AC3E}">
        <p14:creationId xmlns:p14="http://schemas.microsoft.com/office/powerpoint/2010/main" val="27699064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0B130-DB5E-44F5-B639-B1A1D6D3B35E}"/>
              </a:ext>
            </a:extLst>
          </p:cNvPr>
          <p:cNvSpPr>
            <a:spLocks noGrp="1"/>
          </p:cNvSpPr>
          <p:nvPr>
            <p:ph type="ctrTitle"/>
          </p:nvPr>
        </p:nvSpPr>
        <p:spPr/>
        <p:txBody>
          <a:bodyPr/>
          <a:lstStyle/>
          <a:p>
            <a:r>
              <a:rPr lang="en-US" dirty="0"/>
              <a:t>Examples of Low Solar Prices</a:t>
            </a:r>
          </a:p>
        </p:txBody>
      </p:sp>
      <p:sp>
        <p:nvSpPr>
          <p:cNvPr id="2" name="Content Placeholder 1">
            <a:extLst>
              <a:ext uri="{FF2B5EF4-FFF2-40B4-BE49-F238E27FC236}">
                <a16:creationId xmlns:a16="http://schemas.microsoft.com/office/drawing/2014/main" id="{AAC29396-EC6B-43C6-85DB-BF70D8D8ABA3}"/>
              </a:ext>
            </a:extLst>
          </p:cNvPr>
          <p:cNvSpPr>
            <a:spLocks noGrp="1"/>
          </p:cNvSpPr>
          <p:nvPr>
            <p:ph type="body" sz="quarter" idx="13"/>
          </p:nvPr>
        </p:nvSpPr>
        <p:spPr>
          <a:xfrm>
            <a:off x="247102" y="1136652"/>
            <a:ext cx="2780578" cy="4085588"/>
          </a:xfrm>
        </p:spPr>
        <p:txBody>
          <a:bodyPr>
            <a:normAutofit/>
          </a:bodyPr>
          <a:lstStyle/>
          <a:p>
            <a:pPr marL="0" indent="0" algn="l">
              <a:buNone/>
            </a:pPr>
            <a:r>
              <a:rPr lang="en-US" sz="2400" b="0" dirty="0">
                <a:solidFill>
                  <a:schemeClr val="tx1"/>
                </a:solidFill>
              </a:rPr>
              <a:t>To see how far things have come, there are many projects now that are lower than 2 USD cents per kWh.</a:t>
            </a:r>
          </a:p>
          <a:p>
            <a:endParaRPr lang="en-US" sz="2400" dirty="0"/>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3256845" y="1285335"/>
            <a:ext cx="5212381" cy="4596861"/>
          </a:xfrm>
          <a:prstGeom prst="rect">
            <a:avLst/>
          </a:prstGeom>
        </p:spPr>
      </p:pic>
      <p:pic>
        <p:nvPicPr>
          <p:cNvPr id="6" name="Picture 5">
            <a:extLst>
              <a:ext uri="{FF2B5EF4-FFF2-40B4-BE49-F238E27FC236}">
                <a16:creationId xmlns:a16="http://schemas.microsoft.com/office/drawing/2014/main" id="{D782F1AD-0CDB-4B71-A71C-67505801497F}"/>
              </a:ext>
            </a:extLst>
          </p:cNvPr>
          <p:cNvPicPr>
            <a:picLocks noChangeAspect="1"/>
          </p:cNvPicPr>
          <p:nvPr/>
        </p:nvPicPr>
        <p:blipFill>
          <a:blip r:embed="rId3"/>
          <a:stretch>
            <a:fillRect/>
          </a:stretch>
        </p:blipFill>
        <p:spPr>
          <a:xfrm>
            <a:off x="336604" y="3331534"/>
            <a:ext cx="2216264" cy="3448227"/>
          </a:xfrm>
          <a:prstGeom prst="rect">
            <a:avLst/>
          </a:prstGeom>
        </p:spPr>
      </p:pic>
    </p:spTree>
    <p:extLst>
      <p:ext uri="{BB962C8B-B14F-4D97-AF65-F5344CB8AC3E}">
        <p14:creationId xmlns:p14="http://schemas.microsoft.com/office/powerpoint/2010/main" val="28084327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1467-F038-43DA-B445-61AD99A5B4D6}"/>
              </a:ext>
            </a:extLst>
          </p:cNvPr>
          <p:cNvSpPr>
            <a:spLocks noGrp="1"/>
          </p:cNvSpPr>
          <p:nvPr>
            <p:ph type="ctrTitle"/>
          </p:nvPr>
        </p:nvSpPr>
        <p:spPr/>
        <p:txBody>
          <a:bodyPr/>
          <a:lstStyle/>
          <a:p>
            <a:r>
              <a:rPr lang="en-US" dirty="0"/>
              <a:t>Dramatic Bids for On-Shore Wind (Bloomberg)</a:t>
            </a:r>
          </a:p>
        </p:txBody>
      </p:sp>
      <p:sp>
        <p:nvSpPr>
          <p:cNvPr id="3" name="Text Placeholder 2">
            <a:extLst>
              <a:ext uri="{FF2B5EF4-FFF2-40B4-BE49-F238E27FC236}">
                <a16:creationId xmlns:a16="http://schemas.microsoft.com/office/drawing/2014/main" id="{1E3E8C5D-6F91-48DA-A496-A722A99654E4}"/>
              </a:ext>
            </a:extLst>
          </p:cNvPr>
          <p:cNvSpPr>
            <a:spLocks noGrp="1"/>
          </p:cNvSpPr>
          <p:nvPr>
            <p:ph type="body" sz="quarter" idx="13"/>
          </p:nvPr>
        </p:nvSpPr>
        <p:spPr>
          <a:xfrm>
            <a:off x="242609" y="1600201"/>
            <a:ext cx="4916532" cy="3804384"/>
          </a:xfrm>
        </p:spPr>
        <p:txBody>
          <a:bodyPr/>
          <a:lstStyle/>
          <a:p>
            <a:pPr algn="l"/>
            <a:r>
              <a:rPr lang="en-US" dirty="0"/>
              <a:t>There are dramatic low-cost projects</a:t>
            </a:r>
          </a:p>
          <a:p>
            <a:pPr algn="l"/>
            <a:r>
              <a:rPr lang="en-US" dirty="0"/>
              <a:t>Depends a lot on the capacity factor</a:t>
            </a:r>
          </a:p>
          <a:p>
            <a:pPr algn="l"/>
            <a:r>
              <a:rPr lang="en-US" dirty="0"/>
              <a:t>Low Costs Drive by Capacity Factor Differences</a:t>
            </a:r>
          </a:p>
          <a:p>
            <a:pPr algn="l"/>
            <a:r>
              <a:rPr lang="en-US" dirty="0"/>
              <a:t>Estimating Capacity More Difficult</a:t>
            </a:r>
          </a:p>
          <a:p>
            <a:pPr algn="l"/>
            <a:endParaRPr lang="en-US" dirty="0"/>
          </a:p>
          <a:p>
            <a:pPr algn="l"/>
            <a:endParaRPr lang="en-US" dirty="0"/>
          </a:p>
        </p:txBody>
      </p:sp>
      <p:pic>
        <p:nvPicPr>
          <p:cNvPr id="5" name="Picture 4">
            <a:extLst>
              <a:ext uri="{FF2B5EF4-FFF2-40B4-BE49-F238E27FC236}">
                <a16:creationId xmlns:a16="http://schemas.microsoft.com/office/drawing/2014/main" id="{13050A6C-5637-491D-81DE-DD72928D61D3}"/>
              </a:ext>
            </a:extLst>
          </p:cNvPr>
          <p:cNvPicPr>
            <a:picLocks noChangeAspect="1"/>
          </p:cNvPicPr>
          <p:nvPr/>
        </p:nvPicPr>
        <p:blipFill>
          <a:blip r:embed="rId2"/>
          <a:stretch>
            <a:fillRect/>
          </a:stretch>
        </p:blipFill>
        <p:spPr>
          <a:xfrm>
            <a:off x="5322304" y="1448602"/>
            <a:ext cx="2776196" cy="4425818"/>
          </a:xfrm>
          <a:prstGeom prst="rect">
            <a:avLst/>
          </a:prstGeom>
        </p:spPr>
      </p:pic>
    </p:spTree>
    <p:extLst>
      <p:ext uri="{BB962C8B-B14F-4D97-AF65-F5344CB8AC3E}">
        <p14:creationId xmlns:p14="http://schemas.microsoft.com/office/powerpoint/2010/main" val="2378446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E715-1F36-70D7-3506-FE7BA3329BE4}"/>
              </a:ext>
            </a:extLst>
          </p:cNvPr>
          <p:cNvSpPr>
            <a:spLocks noGrp="1"/>
          </p:cNvSpPr>
          <p:nvPr>
            <p:ph type="title"/>
          </p:nvPr>
        </p:nvSpPr>
        <p:spPr/>
        <p:txBody>
          <a:bodyPr/>
          <a:lstStyle/>
          <a:p>
            <a:r>
              <a:rPr lang="en-US" dirty="0"/>
              <a:t>Other Subjects</a:t>
            </a:r>
          </a:p>
        </p:txBody>
      </p:sp>
      <p:sp>
        <p:nvSpPr>
          <p:cNvPr id="3" name="Content Placeholder 2">
            <a:extLst>
              <a:ext uri="{FF2B5EF4-FFF2-40B4-BE49-F238E27FC236}">
                <a16:creationId xmlns:a16="http://schemas.microsoft.com/office/drawing/2014/main" id="{5EDB1903-CDA5-A282-5FEC-75A1C62B1FD8}"/>
              </a:ext>
            </a:extLst>
          </p:cNvPr>
          <p:cNvSpPr>
            <a:spLocks noGrp="1"/>
          </p:cNvSpPr>
          <p:nvPr>
            <p:ph idx="1"/>
          </p:nvPr>
        </p:nvSpPr>
        <p:spPr>
          <a:xfrm>
            <a:off x="200025" y="1046046"/>
            <a:ext cx="8316686" cy="4693104"/>
          </a:xfrm>
        </p:spPr>
        <p:txBody>
          <a:bodyPr>
            <a:normAutofit/>
          </a:bodyPr>
          <a:lstStyle/>
          <a:p>
            <a:r>
              <a:rPr lang="en-US" dirty="0"/>
              <a:t>Use a model: How to stress test project variables and judge the appropriateness of a project’s financing structure </a:t>
            </a:r>
          </a:p>
          <a:p>
            <a:r>
              <a:rPr lang="en-US" dirty="0"/>
              <a:t>Perform simple audit checks on financial models prepared by third parties </a:t>
            </a:r>
          </a:p>
          <a:p>
            <a:r>
              <a:rPr lang="en-US" dirty="0"/>
              <a:t>Improve the due diligence process of Project Finance transactions to ultimately structure more robust transactions including issues related to technology and operational risk management, use of piloting and optimal scaling etc. </a:t>
            </a:r>
          </a:p>
          <a:p>
            <a:r>
              <a:rPr lang="en-US" dirty="0"/>
              <a:t>Financial strategies and implications: Understand covenants and other features designed to protect investors interests in Project </a:t>
            </a:r>
          </a:p>
          <a:p>
            <a:r>
              <a:rPr lang="en-US" dirty="0"/>
              <a:t>Use of Carbon Credits and Green Subsidies </a:t>
            </a:r>
          </a:p>
          <a:p>
            <a:r>
              <a:rPr lang="en-US" dirty="0"/>
              <a:t>Finance with particular emphasis to green projects involving natural resources </a:t>
            </a:r>
          </a:p>
          <a:p>
            <a:r>
              <a:rPr lang="en-US" dirty="0"/>
              <a:t>Understand the regulatory aspects and insurance programmes in Project Finance </a:t>
            </a:r>
          </a:p>
          <a:p>
            <a:r>
              <a:rPr lang="en-US" dirty="0"/>
              <a:t>Understand financial legal structuring document requirements </a:t>
            </a:r>
          </a:p>
          <a:p>
            <a:r>
              <a:rPr lang="en-US" dirty="0"/>
              <a:t>Post signature events: Be aware of most recurrent project finance post-signature events </a:t>
            </a:r>
          </a:p>
          <a:p>
            <a:r>
              <a:rPr lang="en-US" dirty="0"/>
              <a:t>Key PF monitoring aspects </a:t>
            </a:r>
          </a:p>
          <a:p>
            <a:r>
              <a:rPr lang="en-US" dirty="0"/>
              <a:t>Regular Financial model updates and approvals </a:t>
            </a:r>
          </a:p>
          <a:p>
            <a:r>
              <a:rPr lang="en-US" dirty="0"/>
              <a:t>Dividend distributions – checks and due diligence </a:t>
            </a:r>
          </a:p>
        </p:txBody>
      </p:sp>
    </p:spTree>
    <p:extLst>
      <p:ext uri="{BB962C8B-B14F-4D97-AF65-F5344CB8AC3E}">
        <p14:creationId xmlns:p14="http://schemas.microsoft.com/office/powerpoint/2010/main" val="36538704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604234" y="708717"/>
            <a:ext cx="7540430" cy="464476"/>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560717" y="1915064"/>
            <a:ext cx="7318839" cy="1963993"/>
          </a:xfrm>
        </p:spPr>
        <p:txBody>
          <a:bodyPr>
            <a:normAutofit/>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5396251" y="4172324"/>
            <a:ext cx="1601450" cy="1177246"/>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689170" y="3950208"/>
            <a:ext cx="4125146" cy="1223412"/>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pic>
        <p:nvPicPr>
          <p:cNvPr id="10" name="Picture 9">
            <a:extLst>
              <a:ext uri="{FF2B5EF4-FFF2-40B4-BE49-F238E27FC236}">
                <a16:creationId xmlns:a16="http://schemas.microsoft.com/office/drawing/2014/main" id="{9D929CC6-7C64-FDB2-F134-4D8890015AB1}"/>
              </a:ext>
            </a:extLst>
          </p:cNvPr>
          <p:cNvPicPr>
            <a:picLocks noChangeAspect="1"/>
          </p:cNvPicPr>
          <p:nvPr/>
        </p:nvPicPr>
        <p:blipFill>
          <a:blip r:embed="rId3"/>
          <a:stretch>
            <a:fillRect/>
          </a:stretch>
        </p:blipFill>
        <p:spPr>
          <a:xfrm>
            <a:off x="7189321" y="4172324"/>
            <a:ext cx="1910687" cy="1183543"/>
          </a:xfrm>
          <a:prstGeom prst="rect">
            <a:avLst/>
          </a:prstGeom>
        </p:spPr>
      </p:pic>
    </p:spTree>
    <p:extLst>
      <p:ext uri="{BB962C8B-B14F-4D97-AF65-F5344CB8AC3E}">
        <p14:creationId xmlns:p14="http://schemas.microsoft.com/office/powerpoint/2010/main" val="17146521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F3D4-69EA-8129-CDF2-6B166ABC4EFD}"/>
              </a:ext>
            </a:extLst>
          </p:cNvPr>
          <p:cNvSpPr>
            <a:spLocks noGrp="1"/>
          </p:cNvSpPr>
          <p:nvPr>
            <p:ph type="title"/>
          </p:nvPr>
        </p:nvSpPr>
        <p:spPr/>
        <p:txBody>
          <a:bodyPr>
            <a:normAutofit fontScale="90000"/>
          </a:bodyPr>
          <a:lstStyle/>
          <a:p>
            <a:r>
              <a:rPr lang="en-US" dirty="0"/>
              <a:t>Estimation of Production with Resource Study</a:t>
            </a:r>
          </a:p>
        </p:txBody>
      </p:sp>
      <p:pic>
        <p:nvPicPr>
          <p:cNvPr id="6" name="Content Placeholder 5">
            <a:extLst>
              <a:ext uri="{FF2B5EF4-FFF2-40B4-BE49-F238E27FC236}">
                <a16:creationId xmlns:a16="http://schemas.microsoft.com/office/drawing/2014/main" id="{9C6FB8A6-5E4C-2FFF-6E73-65CBB6E45A0F}"/>
              </a:ext>
            </a:extLst>
          </p:cNvPr>
          <p:cNvPicPr>
            <a:picLocks noGrp="1" noChangeAspect="1"/>
          </p:cNvPicPr>
          <p:nvPr>
            <p:ph idx="1"/>
          </p:nvPr>
        </p:nvPicPr>
        <p:blipFill>
          <a:blip r:embed="rId2"/>
          <a:stretch>
            <a:fillRect/>
          </a:stretch>
        </p:blipFill>
        <p:spPr>
          <a:xfrm>
            <a:off x="924220" y="1752055"/>
            <a:ext cx="4861037" cy="2378465"/>
          </a:xfrm>
        </p:spPr>
      </p:pic>
      <p:pic>
        <p:nvPicPr>
          <p:cNvPr id="4" name="Picture 3">
            <a:extLst>
              <a:ext uri="{FF2B5EF4-FFF2-40B4-BE49-F238E27FC236}">
                <a16:creationId xmlns:a16="http://schemas.microsoft.com/office/drawing/2014/main" id="{58A13F89-82BD-C6EC-E037-957EA3163ADF}"/>
              </a:ext>
            </a:extLst>
          </p:cNvPr>
          <p:cNvPicPr>
            <a:picLocks noChangeAspect="1"/>
          </p:cNvPicPr>
          <p:nvPr/>
        </p:nvPicPr>
        <p:blipFill>
          <a:blip r:embed="rId3"/>
          <a:stretch>
            <a:fillRect/>
          </a:stretch>
        </p:blipFill>
        <p:spPr>
          <a:xfrm>
            <a:off x="1175658" y="4357624"/>
            <a:ext cx="4393610" cy="1602662"/>
          </a:xfrm>
          <a:prstGeom prst="rect">
            <a:avLst/>
          </a:prstGeom>
        </p:spPr>
      </p:pic>
      <p:sp>
        <p:nvSpPr>
          <p:cNvPr id="5" name="TextBox 4">
            <a:extLst>
              <a:ext uri="{FF2B5EF4-FFF2-40B4-BE49-F238E27FC236}">
                <a16:creationId xmlns:a16="http://schemas.microsoft.com/office/drawing/2014/main" id="{3D0326B8-54F0-F27A-FFA6-46CDE9746C9F}"/>
              </a:ext>
            </a:extLst>
          </p:cNvPr>
          <p:cNvSpPr txBox="1"/>
          <p:nvPr/>
        </p:nvSpPr>
        <p:spPr>
          <a:xfrm>
            <a:off x="5983918" y="1706176"/>
            <a:ext cx="2546594" cy="2031325"/>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5892944" y="4216537"/>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12"/>
          </p:nvPr>
        </p:nvSpPr>
        <p:spPr/>
        <p:txBody>
          <a:bodyPr/>
          <a:lstStyle/>
          <a:p>
            <a:fld id="{EB241CD2-1E45-42A3-B213-66A034DF9A3B}" type="slidenum">
              <a:rPr lang="en-GB" smtClean="0"/>
              <a:t>81</a:t>
            </a:fld>
            <a:endParaRPr lang="en-GB" dirty="0"/>
          </a:p>
        </p:txBody>
      </p:sp>
    </p:spTree>
    <p:extLst>
      <p:ext uri="{BB962C8B-B14F-4D97-AF65-F5344CB8AC3E}">
        <p14:creationId xmlns:p14="http://schemas.microsoft.com/office/powerpoint/2010/main" val="41756013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idx="1"/>
          </p:nvPr>
        </p:nvPicPr>
        <p:blipFill>
          <a:blip r:embed="rId2" cstate="print"/>
          <a:srcRect t="1627"/>
          <a:stretch/>
        </p:blipFill>
        <p:spPr>
          <a:xfrm>
            <a:off x="0" y="1954530"/>
            <a:ext cx="5901620" cy="3952555"/>
          </a:xfrm>
          <a:noFill/>
        </p:spPr>
      </p:pic>
      <p:sp>
        <p:nvSpPr>
          <p:cNvPr id="2" name="TextBox 1">
            <a:extLst>
              <a:ext uri="{FF2B5EF4-FFF2-40B4-BE49-F238E27FC236}">
                <a16:creationId xmlns:a16="http://schemas.microsoft.com/office/drawing/2014/main" id="{79653DA5-42C6-EFF7-2B9F-A9ACC718F661}"/>
              </a:ext>
            </a:extLst>
          </p:cNvPr>
          <p:cNvSpPr txBox="1"/>
          <p:nvPr/>
        </p:nvSpPr>
        <p:spPr>
          <a:xfrm>
            <a:off x="6157059" y="1781403"/>
            <a:ext cx="1920240" cy="3831818"/>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This is one of my favorite graphs showing the P50, P90 and the actual data.</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In theory the P90 should be below the P50 level only for one year out of 10. </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In the graph it is below the P50 in just about every month and by a large margin. </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This shows that estimation of the P90 was completely flawed</a:t>
            </a:r>
          </a:p>
        </p:txBody>
      </p:sp>
      <p:sp>
        <p:nvSpPr>
          <p:cNvPr id="3" name="Slide Number Placeholder 2">
            <a:extLst>
              <a:ext uri="{FF2B5EF4-FFF2-40B4-BE49-F238E27FC236}">
                <a16:creationId xmlns:a16="http://schemas.microsoft.com/office/drawing/2014/main" id="{C4D86BEC-B1EF-E631-C5F1-42883EC3E2D3}"/>
              </a:ext>
            </a:extLst>
          </p:cNvPr>
          <p:cNvSpPr>
            <a:spLocks noGrp="1"/>
          </p:cNvSpPr>
          <p:nvPr>
            <p:ph type="sldNum" sz="quarter" idx="12"/>
          </p:nvPr>
        </p:nvSpPr>
        <p:spPr/>
        <p:txBody>
          <a:bodyPr/>
          <a:lstStyle/>
          <a:p>
            <a:fld id="{EB241CD2-1E45-42A3-B213-66A034DF9A3B}" type="slidenum">
              <a:rPr lang="en-GB" smtClean="0"/>
              <a:t>82</a:t>
            </a:fld>
            <a:endParaRPr lang="en-GB" dirty="0"/>
          </a:p>
        </p:txBody>
      </p:sp>
    </p:spTree>
    <p:extLst>
      <p:ext uri="{BB962C8B-B14F-4D97-AF65-F5344CB8AC3E}">
        <p14:creationId xmlns:p14="http://schemas.microsoft.com/office/powerpoint/2010/main" val="2524989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fontScale="90000"/>
          </a:bodyPr>
          <a:lstStyle/>
          <a:p>
            <a:r>
              <a:rPr lang="en-US" dirty="0"/>
              <a:t>First Step on Resource Study – Match the Wind Speed and the Power Curve</a:t>
            </a:r>
          </a:p>
        </p:txBody>
      </p:sp>
      <p:pic>
        <p:nvPicPr>
          <p:cNvPr id="57347" name="Picture 2"/>
          <p:cNvPicPr>
            <a:picLocks noGrp="1" noChangeAspect="1" noChangeArrowheads="1"/>
          </p:cNvPicPr>
          <p:nvPr>
            <p:ph idx="1"/>
          </p:nvPr>
        </p:nvPicPr>
        <p:blipFill>
          <a:blip r:embed="rId2" cstate="print"/>
          <a:stretch>
            <a:fillRect/>
          </a:stretch>
        </p:blipFill>
        <p:spPr>
          <a:xfrm>
            <a:off x="729682" y="2671702"/>
            <a:ext cx="3842318" cy="2790205"/>
          </a:xfrm>
        </p:spPr>
      </p:pic>
      <p:sp>
        <p:nvSpPr>
          <p:cNvPr id="57351" name="TextBox 1"/>
          <p:cNvSpPr txBox="1">
            <a:spLocks noChangeArrowheads="1"/>
          </p:cNvSpPr>
          <p:nvPr/>
        </p:nvSpPr>
        <p:spPr bwMode="auto">
          <a:xfrm>
            <a:off x="1938938" y="5608335"/>
            <a:ext cx="2397930" cy="415498"/>
          </a:xfrm>
          <a:prstGeom prst="rect">
            <a:avLst/>
          </a:prstGeom>
          <a:solidFill>
            <a:srgbClr val="FFFF00"/>
          </a:solidFill>
          <a:ln w="9525">
            <a:noFill/>
            <a:miter lim="800000"/>
            <a:headEnd/>
            <a:tailEnd/>
          </a:ln>
        </p:spPr>
        <p:txBody>
          <a:bodyPr wrap="square">
            <a:spAutoFit/>
          </a:bodyPr>
          <a:lstStyle/>
          <a:p>
            <a:r>
              <a:rPr lang="en-US" sz="1050" dirty="0">
                <a:latin typeface="Arial" panose="020B0604020202020204" pitchFamily="34" charset="0"/>
                <a:cs typeface="Arial" panose="020B0604020202020204" pitchFamily="34" charset="0"/>
              </a:rPr>
              <a:t>Note that normal distribution produces negative values</a:t>
            </a:r>
            <a:endParaRPr lang="en-JM" sz="105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C777FFC-D29E-4595-8303-E6C5722E7E80}"/>
              </a:ext>
            </a:extLst>
          </p:cNvPr>
          <p:cNvPicPr>
            <a:picLocks noChangeAspect="1"/>
          </p:cNvPicPr>
          <p:nvPr/>
        </p:nvPicPr>
        <p:blipFill>
          <a:blip r:embed="rId3"/>
          <a:stretch>
            <a:fillRect/>
          </a:stretch>
        </p:blipFill>
        <p:spPr>
          <a:xfrm>
            <a:off x="4647207" y="2671704"/>
            <a:ext cx="3836731" cy="2790203"/>
          </a:xfrm>
          <a:prstGeom prst="rect">
            <a:avLst/>
          </a:prstGeom>
        </p:spPr>
      </p:pic>
      <p:cxnSp>
        <p:nvCxnSpPr>
          <p:cNvPr id="3" name="Straight Arrow Connector 2">
            <a:extLst>
              <a:ext uri="{FF2B5EF4-FFF2-40B4-BE49-F238E27FC236}">
                <a16:creationId xmlns:a16="http://schemas.microsoft.com/office/drawing/2014/main" id="{9288BBC1-3580-238B-4673-A3780F0C8132}"/>
              </a:ext>
            </a:extLst>
          </p:cNvPr>
          <p:cNvCxnSpPr>
            <a:cxnSpLocks/>
          </p:cNvCxnSpPr>
          <p:nvPr/>
        </p:nvCxnSpPr>
        <p:spPr>
          <a:xfrm>
            <a:off x="2383675" y="3837363"/>
            <a:ext cx="39518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4BD3ED-3AC7-62EA-16DC-E6C23EBA3BC8}"/>
              </a:ext>
            </a:extLst>
          </p:cNvPr>
          <p:cNvSpPr txBox="1"/>
          <p:nvPr/>
        </p:nvSpPr>
        <p:spPr>
          <a:xfrm>
            <a:off x="342900" y="1736322"/>
            <a:ext cx="8551506" cy="923330"/>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The capacity factor can be computed by matching the wind speed with the power curve for each hour of the period used. The x-axis in both graphs is the wind speed in meter per second. When the wind speed is in the steep portion of the power curve, small changes in wind speed can result in large changes in capacity factor. Innovation that produces different power curves can have a big effect on capacity factor.</a:t>
            </a:r>
          </a:p>
        </p:txBody>
      </p:sp>
      <p:sp>
        <p:nvSpPr>
          <p:cNvPr id="2" name="Slide Number Placeholder 1">
            <a:extLst>
              <a:ext uri="{FF2B5EF4-FFF2-40B4-BE49-F238E27FC236}">
                <a16:creationId xmlns:a16="http://schemas.microsoft.com/office/drawing/2014/main" id="{C5191E21-727B-7EC9-424F-2688F434DF46}"/>
              </a:ext>
            </a:extLst>
          </p:cNvPr>
          <p:cNvSpPr>
            <a:spLocks noGrp="1"/>
          </p:cNvSpPr>
          <p:nvPr>
            <p:ph type="sldNum" sz="quarter" idx="12"/>
          </p:nvPr>
        </p:nvSpPr>
        <p:spPr/>
        <p:txBody>
          <a:bodyPr/>
          <a:lstStyle/>
          <a:p>
            <a:fld id="{EB241CD2-1E45-42A3-B213-66A034DF9A3B}" type="slidenum">
              <a:rPr lang="en-GB" smtClean="0"/>
              <a:t>83</a:t>
            </a:fld>
            <a:endParaRPr lang="en-GB" dirty="0"/>
          </a:p>
        </p:txBody>
      </p:sp>
    </p:spTree>
    <p:extLst>
      <p:ext uri="{BB962C8B-B14F-4D97-AF65-F5344CB8AC3E}">
        <p14:creationId xmlns:p14="http://schemas.microsoft.com/office/powerpoint/2010/main" val="4003281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idx="1"/>
          </p:nvPr>
        </p:nvSpPr>
        <p:spPr>
          <a:xfrm>
            <a:off x="483326" y="1881339"/>
            <a:ext cx="3252652" cy="3967010"/>
          </a:xfrm>
        </p:spPr>
        <p:txBody>
          <a:bodyPr>
            <a:normAutofit/>
          </a:bodyPr>
          <a:lstStyle/>
          <a:p>
            <a:pPr marL="0" indent="0" algn="l">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4169176" y="1881339"/>
            <a:ext cx="4287540" cy="3148135"/>
          </a:xfrm>
          <a:prstGeom prst="rect">
            <a:avLst/>
          </a:prstGeom>
        </p:spPr>
      </p:pic>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12"/>
          </p:nvPr>
        </p:nvSpPr>
        <p:spPr/>
        <p:txBody>
          <a:bodyPr/>
          <a:lstStyle/>
          <a:p>
            <a:fld id="{EB241CD2-1E45-42A3-B213-66A034DF9A3B}" type="slidenum">
              <a:rPr lang="en-GB" smtClean="0"/>
              <a:t>84</a:t>
            </a:fld>
            <a:endParaRPr lang="en-GB" dirty="0"/>
          </a:p>
        </p:txBody>
      </p:sp>
    </p:spTree>
    <p:extLst>
      <p:ext uri="{BB962C8B-B14F-4D97-AF65-F5344CB8AC3E}">
        <p14:creationId xmlns:p14="http://schemas.microsoft.com/office/powerpoint/2010/main" val="1707165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title"/>
          </p:nvPr>
        </p:nvSpPr>
        <p:spPr/>
        <p:txBody>
          <a:bodyPr>
            <a:normAutofit fontScale="90000"/>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idx="1"/>
          </p:nvPr>
        </p:nvSpPr>
        <p:spPr>
          <a:xfrm>
            <a:off x="404949" y="1391478"/>
            <a:ext cx="3903664" cy="4323522"/>
          </a:xfrm>
        </p:spPr>
        <p:txBody>
          <a:bodyPr>
            <a:normAutofit/>
          </a:bodyPr>
          <a:lstStyle/>
          <a:p>
            <a:pPr marL="0" indent="0" algn="l">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lgn="l">
              <a:buNone/>
            </a:pPr>
            <a:r>
              <a:rPr lang="en-US" dirty="0"/>
              <a:t>Note that the lower capacity factor in the initial year is expected.</a:t>
            </a:r>
          </a:p>
          <a:p>
            <a:pPr marL="0" indent="0" algn="l">
              <a:buNone/>
            </a:pPr>
            <a:r>
              <a:rPr lang="en-US" dirty="0"/>
              <a:t>This worrisome trend appears in other German projects as well.</a:t>
            </a:r>
          </a:p>
          <a:p>
            <a:pPr marL="0" indent="0" algn="l">
              <a:buNone/>
            </a:pPr>
            <a:r>
              <a:rPr lang="en-US" dirty="0"/>
              <a:t>The lower capacity factor could also be the result of transmission constraints.</a:t>
            </a:r>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4495613" y="1952162"/>
            <a:ext cx="4387131" cy="3187866"/>
          </a:xfrm>
          <a:prstGeom prst="rect">
            <a:avLst/>
          </a:prstGeom>
        </p:spPr>
      </p:pic>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12"/>
          </p:nvPr>
        </p:nvSpPr>
        <p:spPr/>
        <p:txBody>
          <a:bodyPr/>
          <a:lstStyle/>
          <a:p>
            <a:fld id="{EB241CD2-1E45-42A3-B213-66A034DF9A3B}" type="slidenum">
              <a:rPr lang="en-GB" smtClean="0"/>
              <a:t>85</a:t>
            </a:fld>
            <a:endParaRPr lang="en-GB" dirty="0"/>
          </a:p>
        </p:txBody>
      </p:sp>
    </p:spTree>
    <p:extLst>
      <p:ext uri="{BB962C8B-B14F-4D97-AF65-F5344CB8AC3E}">
        <p14:creationId xmlns:p14="http://schemas.microsoft.com/office/powerpoint/2010/main" val="41083799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D76D2-EA81-4DF9-8CEF-8A8639F47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3C0F6-6CC7-5407-D28A-4FA67AA56EC3}"/>
              </a:ext>
            </a:extLst>
          </p:cNvPr>
          <p:cNvSpPr>
            <a:spLocks noGrp="1"/>
          </p:cNvSpPr>
          <p:nvPr>
            <p:ph type="title"/>
          </p:nvPr>
        </p:nvSpPr>
        <p:spPr/>
        <p:txBody>
          <a:bodyPr/>
          <a:lstStyle/>
          <a:p>
            <a:r>
              <a:rPr lang="en-US" dirty="0"/>
              <a:t>Denmark Off-shore Projects</a:t>
            </a:r>
          </a:p>
        </p:txBody>
      </p:sp>
      <p:sp>
        <p:nvSpPr>
          <p:cNvPr id="3" name="Content Placeholder 2">
            <a:extLst>
              <a:ext uri="{FF2B5EF4-FFF2-40B4-BE49-F238E27FC236}">
                <a16:creationId xmlns:a16="http://schemas.microsoft.com/office/drawing/2014/main" id="{8E2CD69B-322B-168E-2C75-EB5C796AE09A}"/>
              </a:ext>
            </a:extLst>
          </p:cNvPr>
          <p:cNvSpPr>
            <a:spLocks noGrp="1"/>
          </p:cNvSpPr>
          <p:nvPr>
            <p:ph idx="1"/>
          </p:nvPr>
        </p:nvSpPr>
        <p:spPr>
          <a:xfrm>
            <a:off x="97973" y="1431235"/>
            <a:ext cx="5095224" cy="4417113"/>
          </a:xfrm>
        </p:spPr>
        <p:txBody>
          <a:bodyPr>
            <a:normAutofit/>
          </a:bodyPr>
          <a:lstStyle/>
          <a:p>
            <a:r>
              <a:rPr lang="en-US" sz="1800" dirty="0"/>
              <a:t>The adjacent graphs show capacity factors for two projects in Denmark. These projects also demonstrate a downward trend for the past three or four years.</a:t>
            </a:r>
          </a:p>
          <a:p>
            <a:pPr algn="l"/>
            <a:r>
              <a:rPr lang="en-US" sz="1800" dirty="0"/>
              <a:t>The kind of drop off in production could lead to the exposure that Orsted had for overproduction in the hedge contracts. </a:t>
            </a:r>
          </a:p>
          <a:p>
            <a:pPr algn="l"/>
            <a:r>
              <a:rPr lang="en-US" sz="1800" dirty="0"/>
              <a:t>Needless to say, when making forecasts for M&amp;A analysis you should ask detailed questions about the historic achieved capacity factors and whether factors other than wind speeds are driving the trends.</a:t>
            </a:r>
          </a:p>
        </p:txBody>
      </p:sp>
      <p:sp>
        <p:nvSpPr>
          <p:cNvPr id="6" name="Slide Number Placeholder 5">
            <a:extLst>
              <a:ext uri="{FF2B5EF4-FFF2-40B4-BE49-F238E27FC236}">
                <a16:creationId xmlns:a16="http://schemas.microsoft.com/office/drawing/2014/main" id="{469469B0-9575-F0D3-0A74-CF737907BC6B}"/>
              </a:ext>
            </a:extLst>
          </p:cNvPr>
          <p:cNvSpPr>
            <a:spLocks noGrp="1"/>
          </p:cNvSpPr>
          <p:nvPr>
            <p:ph type="sldNum" sz="quarter" idx="12"/>
          </p:nvPr>
        </p:nvSpPr>
        <p:spPr/>
        <p:txBody>
          <a:bodyPr/>
          <a:lstStyle/>
          <a:p>
            <a:fld id="{EB241CD2-1E45-42A3-B213-66A034DF9A3B}" type="slidenum">
              <a:rPr lang="en-GB" smtClean="0"/>
              <a:t>86</a:t>
            </a:fld>
            <a:endParaRPr lang="en-GB" dirty="0"/>
          </a:p>
        </p:txBody>
      </p:sp>
      <p:pic>
        <p:nvPicPr>
          <p:cNvPr id="4" name="Picture 3">
            <a:extLst>
              <a:ext uri="{FF2B5EF4-FFF2-40B4-BE49-F238E27FC236}">
                <a16:creationId xmlns:a16="http://schemas.microsoft.com/office/drawing/2014/main" id="{70A0EA6B-2178-340E-98C2-8D16C9D91DDB}"/>
              </a:ext>
            </a:extLst>
          </p:cNvPr>
          <p:cNvPicPr>
            <a:picLocks noChangeAspect="1"/>
          </p:cNvPicPr>
          <p:nvPr/>
        </p:nvPicPr>
        <p:blipFill>
          <a:blip r:embed="rId2"/>
          <a:stretch>
            <a:fillRect/>
          </a:stretch>
        </p:blipFill>
        <p:spPr>
          <a:xfrm>
            <a:off x="5594831" y="1009651"/>
            <a:ext cx="3287912" cy="2403082"/>
          </a:xfrm>
          <a:prstGeom prst="rect">
            <a:avLst/>
          </a:prstGeom>
        </p:spPr>
      </p:pic>
      <p:pic>
        <p:nvPicPr>
          <p:cNvPr id="5" name="Content Placeholder 4">
            <a:extLst>
              <a:ext uri="{FF2B5EF4-FFF2-40B4-BE49-F238E27FC236}">
                <a16:creationId xmlns:a16="http://schemas.microsoft.com/office/drawing/2014/main" id="{B82E1FEA-00D8-5EE6-0BA0-F3942476BFE6}"/>
              </a:ext>
            </a:extLst>
          </p:cNvPr>
          <p:cNvPicPr>
            <a:picLocks noChangeAspect="1"/>
          </p:cNvPicPr>
          <p:nvPr/>
        </p:nvPicPr>
        <p:blipFill>
          <a:blip r:embed="rId3"/>
          <a:stretch>
            <a:fillRect/>
          </a:stretch>
        </p:blipFill>
        <p:spPr>
          <a:xfrm>
            <a:off x="5664030" y="3643114"/>
            <a:ext cx="3218713" cy="2357636"/>
          </a:xfrm>
          <a:prstGeom prst="rect">
            <a:avLst/>
          </a:prstGeom>
        </p:spPr>
      </p:pic>
    </p:spTree>
    <p:extLst>
      <p:ext uri="{BB962C8B-B14F-4D97-AF65-F5344CB8AC3E}">
        <p14:creationId xmlns:p14="http://schemas.microsoft.com/office/powerpoint/2010/main" val="35324611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title"/>
          </p:nvPr>
        </p:nvSpPr>
        <p:spPr>
          <a:xfrm>
            <a:off x="397343" y="562778"/>
            <a:ext cx="7606242" cy="490537"/>
          </a:xfrm>
        </p:spPr>
        <p:txBody>
          <a:bodyPr>
            <a:normAutofit fontScale="90000"/>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idx="1"/>
          </p:nvPr>
        </p:nvSpPr>
        <p:spPr>
          <a:xfrm>
            <a:off x="304801" y="1607752"/>
            <a:ext cx="8316686" cy="3296444"/>
          </a:xfrm>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12"/>
          </p:nvPr>
        </p:nvSpPr>
        <p:spPr>
          <a:xfrm>
            <a:off x="8621487" y="5700713"/>
            <a:ext cx="522514" cy="300038"/>
          </a:xfrm>
        </p:spPr>
        <p:txBody>
          <a:bodyPr/>
          <a:lstStyle/>
          <a:p>
            <a:fld id="{EB241CD2-1E45-42A3-B213-66A034DF9A3B}" type="slidenum">
              <a:rPr lang="en-GB" smtClean="0"/>
              <a:pPr/>
              <a:t>87</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0" y="2716626"/>
            <a:ext cx="8974183" cy="3284125"/>
          </a:xfrm>
          <a:prstGeom prst="rect">
            <a:avLst/>
          </a:prstGeom>
        </p:spPr>
      </p:pic>
    </p:spTree>
    <p:extLst>
      <p:ext uri="{BB962C8B-B14F-4D97-AF65-F5344CB8AC3E}">
        <p14:creationId xmlns:p14="http://schemas.microsoft.com/office/powerpoint/2010/main" val="18641372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title"/>
          </p:nvPr>
        </p:nvSpPr>
        <p:spPr/>
        <p:txBody>
          <a:bodyPr>
            <a:normAutofit fontScale="90000"/>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idx="1"/>
          </p:nvPr>
        </p:nvSpPr>
        <p:spPr/>
        <p:txBody>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1" y="3951439"/>
            <a:ext cx="9092927" cy="1917184"/>
          </a:xfrm>
          <a:prstGeom prst="rect">
            <a:avLst/>
          </a:prstGeom>
        </p:spPr>
      </p:pic>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12"/>
          </p:nvPr>
        </p:nvSpPr>
        <p:spPr/>
        <p:txBody>
          <a:bodyPr/>
          <a:lstStyle/>
          <a:p>
            <a:fld id="{EB241CD2-1E45-42A3-B213-66A034DF9A3B}" type="slidenum">
              <a:rPr lang="en-GB" smtClean="0"/>
              <a:t>88</a:t>
            </a:fld>
            <a:endParaRPr lang="en-GB" dirty="0"/>
          </a:p>
        </p:txBody>
      </p:sp>
    </p:spTree>
    <p:extLst>
      <p:ext uri="{BB962C8B-B14F-4D97-AF65-F5344CB8AC3E}">
        <p14:creationId xmlns:p14="http://schemas.microsoft.com/office/powerpoint/2010/main" val="22829116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FD31-4648-40B8-ACCD-20F16FEB2B54}"/>
              </a:ext>
            </a:extLst>
          </p:cNvPr>
          <p:cNvSpPr>
            <a:spLocks noGrp="1"/>
          </p:cNvSpPr>
          <p:nvPr>
            <p:ph type="title"/>
          </p:nvPr>
        </p:nvSpPr>
        <p:spPr/>
        <p:txBody>
          <a:bodyPr/>
          <a:lstStyle/>
          <a:p>
            <a:r>
              <a:rPr lang="en-US" dirty="0"/>
              <a:t>Case Study: Merkur Offshore Wind Farm</a:t>
            </a:r>
          </a:p>
        </p:txBody>
      </p:sp>
      <p:sp>
        <p:nvSpPr>
          <p:cNvPr id="5" name="Rectangle 3">
            <a:extLst>
              <a:ext uri="{FF2B5EF4-FFF2-40B4-BE49-F238E27FC236}">
                <a16:creationId xmlns:a16="http://schemas.microsoft.com/office/drawing/2014/main" id="{54A11AC0-D4F0-4E21-95F9-64359B2B279D}"/>
              </a:ext>
            </a:extLst>
          </p:cNvPr>
          <p:cNvSpPr txBox="1">
            <a:spLocks noChangeArrowheads="1"/>
          </p:cNvSpPr>
          <p:nvPr/>
        </p:nvSpPr>
        <p:spPr>
          <a:xfrm>
            <a:off x="631377" y="2507930"/>
            <a:ext cx="5088593" cy="2775045"/>
          </a:xfrm>
          <a:prstGeom prst="rect">
            <a:avLst/>
          </a:prstGeom>
          <a:no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308" tIns="32400" rIns="62308" bIns="32400" numCol="1" anchor="t" anchorCtr="0" compatLnSpc="1">
            <a:prstTxWarp prst="textNoShape">
              <a:avLst/>
            </a:prstTxWarp>
            <a:noAutofit/>
          </a:bodyPr>
          <a:lstStyle>
            <a:defPPr>
              <a:defRPr lang="en-US"/>
            </a:defPPr>
            <a:lvl1pPr marL="269875" indent="-269875" fontAlgn="base">
              <a:lnSpc>
                <a:spcPct val="100000"/>
              </a:lnSpc>
              <a:spcBef>
                <a:spcPts val="600"/>
              </a:spcBef>
              <a:spcAft>
                <a:spcPts val="0"/>
              </a:spcAft>
              <a:buClr>
                <a:srgbClr val="002664"/>
              </a:buClr>
              <a:buFont typeface="Wingdings" pitchFamily="2" charset="2"/>
              <a:buChar char="n"/>
              <a:defRPr sz="1200">
                <a:solidFill>
                  <a:srgbClr val="002664"/>
                </a:solidFill>
              </a:defRPr>
            </a:lvl1pPr>
            <a:lvl2pPr marL="266700" indent="-266700" eaLnBrk="0" fontAlgn="base" hangingPunct="0">
              <a:spcBef>
                <a:spcPts val="838"/>
              </a:spcBef>
              <a:spcAft>
                <a:spcPct val="0"/>
              </a:spcAft>
              <a:buClr>
                <a:srgbClr val="002664"/>
              </a:buClr>
              <a:buFont typeface="Wingdings" pitchFamily="2" charset="2"/>
              <a:buChar char="n"/>
              <a:defRPr sz="1400">
                <a:solidFill>
                  <a:srgbClr val="002664"/>
                </a:solidFill>
                <a:latin typeface="Verdana" pitchFamily="34" charset="0"/>
              </a:defRPr>
            </a:lvl2pPr>
            <a:lvl3pPr marL="539750" indent="-273050" eaLnBrk="0" fontAlgn="base" hangingPunct="0">
              <a:spcBef>
                <a:spcPts val="838"/>
              </a:spcBef>
              <a:spcAft>
                <a:spcPct val="0"/>
              </a:spcAft>
              <a:buClr>
                <a:srgbClr val="002664"/>
              </a:buClr>
              <a:buFont typeface="Wingdings" pitchFamily="2" charset="2"/>
              <a:buChar char="n"/>
              <a:defRPr sz="1400">
                <a:solidFill>
                  <a:srgbClr val="002664"/>
                </a:solidFill>
                <a:latin typeface="Verdana" pitchFamily="34" charset="0"/>
              </a:defRPr>
            </a:lvl3pPr>
            <a:lvl4pPr marL="804863" indent="-265113" eaLnBrk="0" fontAlgn="base" hangingPunct="0">
              <a:spcBef>
                <a:spcPts val="838"/>
              </a:spcBef>
              <a:spcAft>
                <a:spcPct val="0"/>
              </a:spcAft>
              <a:buClr>
                <a:srgbClr val="002664"/>
              </a:buClr>
              <a:buFont typeface="Wingdings" pitchFamily="2" charset="2"/>
              <a:buChar char="n"/>
              <a:defRPr sz="1400">
                <a:solidFill>
                  <a:srgbClr val="002664"/>
                </a:solidFill>
                <a:latin typeface="Verdana" pitchFamily="34" charset="0"/>
              </a:defRPr>
            </a:lvl4pPr>
            <a:lvl5pPr marL="1077913" indent="-273050" eaLnBrk="0" fontAlgn="base" hangingPunct="0">
              <a:spcBef>
                <a:spcPts val="838"/>
              </a:spcBef>
              <a:spcAft>
                <a:spcPct val="0"/>
              </a:spcAft>
              <a:buClr>
                <a:srgbClr val="002664"/>
              </a:buClr>
              <a:buFont typeface="Wingdings" pitchFamily="2" charset="2"/>
              <a:buChar char="n"/>
              <a:defRPr sz="1400">
                <a:solidFill>
                  <a:srgbClr val="002664"/>
                </a:solidFill>
                <a:latin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009EA9"/>
              </a:buClr>
              <a:buSzPct val="90000"/>
              <a:buFont typeface="Lato Black"/>
              <a:buChar char="•"/>
            </a:pPr>
            <a:endParaRPr lang="en-US" sz="727" dirty="0"/>
          </a:p>
          <a:p>
            <a:pPr>
              <a:buClr>
                <a:srgbClr val="009EA9"/>
              </a:buClr>
              <a:buSzPct val="90000"/>
              <a:buFont typeface="Lato Black"/>
              <a:buChar char="•"/>
            </a:pPr>
            <a:r>
              <a:rPr lang="en-US" dirty="0">
                <a:solidFill>
                  <a:schemeClr val="tx1"/>
                </a:solidFill>
                <a:latin typeface="Arial" panose="020B0604020202020204" pitchFamily="34" charset="0"/>
                <a:cs typeface="Arial" panose="020B0604020202020204" pitchFamily="34" charset="0"/>
              </a:rPr>
              <a:t>The project uses 66 turbines (6MW each) from General Electric ("GE"), reaching a total capacity of c.400MW)</a:t>
            </a:r>
          </a:p>
          <a:p>
            <a:pPr>
              <a:buClr>
                <a:srgbClr val="009EA9"/>
              </a:buClr>
              <a:buSzPct val="90000"/>
              <a:buFont typeface="Lato Black"/>
              <a:buChar char="•"/>
            </a:pPr>
            <a:r>
              <a:rPr lang="en-US" dirty="0">
                <a:solidFill>
                  <a:schemeClr val="tx1"/>
                </a:solidFill>
                <a:latin typeface="Arial" panose="020B0604020202020204" pitchFamily="34" charset="0"/>
                <a:cs typeface="Arial" panose="020B0604020202020204" pitchFamily="34" charset="0"/>
              </a:rPr>
              <a:t>With enough clean energy to power around 500k households per year, Merkur is one of the largest German offshore projects, benefitting from a fixed 10-year tariff </a:t>
            </a:r>
          </a:p>
          <a:p>
            <a:pPr>
              <a:buClr>
                <a:srgbClr val="009EA9"/>
              </a:buClr>
              <a:buSzPct val="90000"/>
              <a:buFont typeface="Lato Black"/>
              <a:buChar char="•"/>
            </a:pPr>
            <a:r>
              <a:rPr lang="en-US" dirty="0">
                <a:solidFill>
                  <a:schemeClr val="tx1"/>
                </a:solidFill>
                <a:latin typeface="Arial" panose="020B0604020202020204" pitchFamily="34" charset="0"/>
                <a:cs typeface="Arial" panose="020B0604020202020204" pitchFamily="34" charset="0"/>
              </a:rPr>
              <a:t>Consortium group:</a:t>
            </a:r>
          </a:p>
          <a:p>
            <a:pPr lvl="2">
              <a:buClr>
                <a:srgbClr val="009EA9"/>
              </a:buClr>
              <a:buSzPct val="90000"/>
              <a:buFont typeface="Lato Black"/>
              <a:buChar char="•"/>
            </a:pPr>
            <a:r>
              <a:rPr lang="en-US" sz="1200" dirty="0">
                <a:solidFill>
                  <a:schemeClr val="tx1"/>
                </a:solidFill>
                <a:latin typeface="Arial" panose="020B0604020202020204" pitchFamily="34" charset="0"/>
                <a:cs typeface="Arial" panose="020B0604020202020204" pitchFamily="34" charset="0"/>
              </a:rPr>
              <a:t>Partners Group acted as the consortium lead, investing 50% of equity</a:t>
            </a:r>
          </a:p>
          <a:p>
            <a:pPr lvl="2">
              <a:buClr>
                <a:srgbClr val="009EA9"/>
              </a:buClr>
              <a:buSzPct val="90000"/>
              <a:buFont typeface="Lato Black"/>
              <a:buChar char="•"/>
            </a:pPr>
            <a:r>
              <a:rPr lang="en-US" sz="1200" dirty="0">
                <a:solidFill>
                  <a:schemeClr val="tx1"/>
                </a:solidFill>
                <a:latin typeface="Arial" panose="020B0604020202020204" pitchFamily="34" charset="0"/>
                <a:cs typeface="Arial" panose="020B0604020202020204" pitchFamily="34" charset="0"/>
              </a:rPr>
              <a:t>InfraRed (25%) DEME (12.5%), the French State via Ademe (6.25%), and GE (6.25%)</a:t>
            </a:r>
          </a:p>
          <a:p>
            <a:pPr marL="0" indent="0">
              <a:buClr>
                <a:srgbClr val="009EA9"/>
              </a:buClr>
              <a:buSzPct val="90000"/>
              <a:buNone/>
            </a:pPr>
            <a:endParaRPr lang="en-US" sz="1275" dirty="0">
              <a:solidFill>
                <a:schemeClr val="tx1"/>
              </a:solidFill>
              <a:latin typeface="Arial" panose="020B0604020202020204" pitchFamily="34" charset="0"/>
              <a:cs typeface="Arial" panose="020B0604020202020204" pitchFamily="34" charset="0"/>
            </a:endParaRPr>
          </a:p>
          <a:p>
            <a:pPr marL="0" indent="0">
              <a:buClr>
                <a:srgbClr val="009EA9"/>
              </a:buClr>
              <a:buSzPct val="90000"/>
              <a:buNone/>
            </a:pPr>
            <a:endParaRPr lang="en-US" sz="727" dirty="0">
              <a:solidFill>
                <a:schemeClr val="tx1"/>
              </a:solidFill>
            </a:endParaRPr>
          </a:p>
        </p:txBody>
      </p:sp>
      <p:sp>
        <p:nvSpPr>
          <p:cNvPr id="6" name="Content Placeholder 2">
            <a:extLst>
              <a:ext uri="{FF2B5EF4-FFF2-40B4-BE49-F238E27FC236}">
                <a16:creationId xmlns:a16="http://schemas.microsoft.com/office/drawing/2014/main" id="{2F718FDB-2ED1-44E5-AAE3-E9E0FBE95BA8}"/>
              </a:ext>
            </a:extLst>
          </p:cNvPr>
          <p:cNvSpPr txBox="1">
            <a:spLocks/>
          </p:cNvSpPr>
          <p:nvPr/>
        </p:nvSpPr>
        <p:spPr bwMode="gray">
          <a:xfrm>
            <a:off x="1005615" y="5607315"/>
            <a:ext cx="3187004" cy="214576"/>
          </a:xfrm>
          <a:prstGeom prst="rect">
            <a:avLst/>
          </a:prstGeom>
          <a:solidFill>
            <a:srgbClr val="DDF1FB"/>
          </a:solidFill>
          <a:ln w="19050">
            <a:solidFill>
              <a:srgbClr val="DDF1FB"/>
            </a:solidFill>
          </a:ln>
        </p:spPr>
        <p:txBody>
          <a:bodyPr vert="horz" wrap="square" lIns="62308" tIns="32400" rIns="62308" bIns="32400" rtlCol="0" anchor="t" anchorCtr="0">
            <a:spAutoFit/>
          </a:bodyPr>
          <a:lstStyle>
            <a:defPPr>
              <a:defRPr lang="en-US"/>
            </a:defPPr>
            <a:lvl1pPr indent="0">
              <a:spcBef>
                <a:spcPts val="600"/>
              </a:spcBef>
              <a:buFont typeface="Wingdings" pitchFamily="2" charset="2"/>
              <a:buNone/>
              <a:defRPr sz="1400" b="1">
                <a:solidFill>
                  <a:schemeClr val="accent1"/>
                </a:solidFill>
                <a:latin typeface="Verdana" pitchFamily="34" charset="0"/>
              </a:defRPr>
            </a:lvl1pPr>
            <a:lvl2pPr marL="266700" indent="-270000">
              <a:spcBef>
                <a:spcPts val="600"/>
              </a:spcBef>
              <a:buClr>
                <a:srgbClr val="002664"/>
              </a:buClr>
              <a:buFont typeface="Wingdings" pitchFamily="2" charset="2"/>
              <a:buChar char="n"/>
              <a:defRPr sz="1400">
                <a:solidFill>
                  <a:srgbClr val="002664"/>
                </a:solidFill>
                <a:latin typeface="Verdana" pitchFamily="34" charset="0"/>
              </a:defRPr>
            </a:lvl2pPr>
            <a:lvl3pPr marL="539750" indent="-270000">
              <a:spcBef>
                <a:spcPts val="600"/>
              </a:spcBef>
              <a:buClr>
                <a:srgbClr val="002664"/>
              </a:buClr>
              <a:buFont typeface="Wingdings" pitchFamily="2" charset="2"/>
              <a:buChar char="n"/>
              <a:defRPr sz="1400">
                <a:solidFill>
                  <a:srgbClr val="002664"/>
                </a:solidFill>
                <a:latin typeface="Verdana" pitchFamily="34" charset="0"/>
              </a:defRPr>
            </a:lvl3pPr>
            <a:lvl4pPr marL="804863" indent="-270000">
              <a:spcBef>
                <a:spcPts val="600"/>
              </a:spcBef>
              <a:buClr>
                <a:srgbClr val="002664"/>
              </a:buClr>
              <a:buFont typeface="Wingdings" pitchFamily="2" charset="2"/>
              <a:buChar char="n"/>
              <a:defRPr sz="1400">
                <a:solidFill>
                  <a:srgbClr val="002664"/>
                </a:solidFill>
                <a:latin typeface="Verdana" pitchFamily="34" charset="0"/>
              </a:defRPr>
            </a:lvl4pPr>
            <a:lvl5pPr marL="1077913" indent="-270000">
              <a:spcBef>
                <a:spcPts val="600"/>
              </a:spcBef>
              <a:buClr>
                <a:srgbClr val="002664"/>
              </a:buClr>
              <a:buFont typeface="Wingdings" pitchFamily="2" charset="2"/>
              <a:buChar char="n"/>
              <a:defRPr sz="1400">
                <a:solidFill>
                  <a:srgbClr val="002664"/>
                </a:solidFill>
                <a:latin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969" b="0" dirty="0">
                <a:solidFill>
                  <a:srgbClr val="000000"/>
                </a:solidFill>
                <a:latin typeface="Lato"/>
              </a:rPr>
              <a:t>https://www.youtube.com/watch?v=5IbWNX5L3GU</a:t>
            </a:r>
          </a:p>
        </p:txBody>
      </p:sp>
      <p:pic>
        <p:nvPicPr>
          <p:cNvPr id="12" name="Picture 11" descr="Afbeeldingsresultaat voor merkur wind farm">
            <a:hlinkClick r:id="rId2" tgtFrame="&quot;_blank&quot;"/>
            <a:extLst>
              <a:ext uri="{FF2B5EF4-FFF2-40B4-BE49-F238E27FC236}">
                <a16:creationId xmlns:a16="http://schemas.microsoft.com/office/drawing/2014/main" id="{85B2B711-3DA4-4CE7-AD88-FF2D2AC1C6C8}"/>
              </a:ext>
            </a:extLst>
          </p:cNvPr>
          <p:cNvPicPr/>
          <p:nvPr/>
        </p:nvPicPr>
        <p:blipFill rotWithShape="1">
          <a:blip r:embed="rId3" cstate="print">
            <a:extLst>
              <a:ext uri="{28A0092B-C50C-407E-A947-70E740481C1C}">
                <a14:useLocalDpi xmlns:a14="http://schemas.microsoft.com/office/drawing/2010/main" val="0"/>
              </a:ext>
            </a:extLst>
          </a:blip>
          <a:srcRect l="29551" t="6569" r="7623" b="17904"/>
          <a:stretch/>
        </p:blipFill>
        <p:spPr bwMode="auto">
          <a:xfrm>
            <a:off x="6257293" y="1300028"/>
            <a:ext cx="2457450" cy="1549405"/>
          </a:xfrm>
          <a:prstGeom prst="rect">
            <a:avLst/>
          </a:prstGeom>
          <a:noFill/>
          <a:ln>
            <a:noFill/>
          </a:ln>
          <a:extLst>
            <a:ext uri="{53640926-AAD7-44D8-BBD7-CCE9431645EC}">
              <a14:shadowObscured xmlns:a14="http://schemas.microsoft.com/office/drawing/2010/main"/>
            </a:ext>
          </a:extLst>
        </p:spPr>
      </p:pic>
      <p:sp>
        <p:nvSpPr>
          <p:cNvPr id="13" name="Rectangle 3">
            <a:extLst>
              <a:ext uri="{FF2B5EF4-FFF2-40B4-BE49-F238E27FC236}">
                <a16:creationId xmlns:a16="http://schemas.microsoft.com/office/drawing/2014/main" id="{646BE72B-F0CE-411C-A37B-B8CFF5DEE6F1}"/>
              </a:ext>
            </a:extLst>
          </p:cNvPr>
          <p:cNvSpPr txBox="1">
            <a:spLocks noChangeArrowheads="1"/>
          </p:cNvSpPr>
          <p:nvPr/>
        </p:nvSpPr>
        <p:spPr>
          <a:xfrm>
            <a:off x="631377" y="1230816"/>
            <a:ext cx="3843107" cy="784280"/>
          </a:xfrm>
          <a:prstGeom prst="rect">
            <a:avLst/>
          </a:prstGeom>
          <a:no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308" tIns="32400" rIns="62308" bIns="32400" numCol="1" anchor="t" anchorCtr="0" compatLnSpc="1">
            <a:prstTxWarp prst="textNoShape">
              <a:avLst/>
            </a:prstTxWarp>
            <a:noAutofit/>
          </a:bodyPr>
          <a:lstStyle>
            <a:defPPr>
              <a:defRPr lang="en-US"/>
            </a:defPPr>
            <a:lvl1pPr marL="269875" indent="-269875" fontAlgn="base">
              <a:lnSpc>
                <a:spcPct val="100000"/>
              </a:lnSpc>
              <a:spcBef>
                <a:spcPts val="600"/>
              </a:spcBef>
              <a:spcAft>
                <a:spcPts val="0"/>
              </a:spcAft>
              <a:buClr>
                <a:srgbClr val="002664"/>
              </a:buClr>
              <a:buFont typeface="Wingdings" pitchFamily="2" charset="2"/>
              <a:buChar char="n"/>
              <a:defRPr sz="1200">
                <a:solidFill>
                  <a:srgbClr val="002664"/>
                </a:solidFill>
              </a:defRPr>
            </a:lvl1pPr>
            <a:lvl2pPr marL="266700" indent="-266700" eaLnBrk="0" fontAlgn="base" hangingPunct="0">
              <a:spcBef>
                <a:spcPts val="838"/>
              </a:spcBef>
              <a:spcAft>
                <a:spcPct val="0"/>
              </a:spcAft>
              <a:buClr>
                <a:srgbClr val="002664"/>
              </a:buClr>
              <a:buFont typeface="Wingdings" pitchFamily="2" charset="2"/>
              <a:buChar char="n"/>
              <a:defRPr sz="1400">
                <a:solidFill>
                  <a:srgbClr val="002664"/>
                </a:solidFill>
                <a:latin typeface="Verdana" pitchFamily="34" charset="0"/>
              </a:defRPr>
            </a:lvl2pPr>
            <a:lvl3pPr marL="539750" indent="-273050" eaLnBrk="0" fontAlgn="base" hangingPunct="0">
              <a:spcBef>
                <a:spcPts val="838"/>
              </a:spcBef>
              <a:spcAft>
                <a:spcPct val="0"/>
              </a:spcAft>
              <a:buClr>
                <a:srgbClr val="002664"/>
              </a:buClr>
              <a:buFont typeface="Wingdings" pitchFamily="2" charset="2"/>
              <a:buChar char="n"/>
              <a:defRPr sz="1400">
                <a:solidFill>
                  <a:srgbClr val="002664"/>
                </a:solidFill>
                <a:latin typeface="Verdana" pitchFamily="34" charset="0"/>
              </a:defRPr>
            </a:lvl3pPr>
            <a:lvl4pPr marL="804863" indent="-265113" eaLnBrk="0" fontAlgn="base" hangingPunct="0">
              <a:spcBef>
                <a:spcPts val="838"/>
              </a:spcBef>
              <a:spcAft>
                <a:spcPct val="0"/>
              </a:spcAft>
              <a:buClr>
                <a:srgbClr val="002664"/>
              </a:buClr>
              <a:buFont typeface="Wingdings" pitchFamily="2" charset="2"/>
              <a:buChar char="n"/>
              <a:defRPr sz="1400">
                <a:solidFill>
                  <a:srgbClr val="002664"/>
                </a:solidFill>
                <a:latin typeface="Verdana" pitchFamily="34" charset="0"/>
              </a:defRPr>
            </a:lvl4pPr>
            <a:lvl5pPr marL="1077913" indent="-273050" eaLnBrk="0" fontAlgn="base" hangingPunct="0">
              <a:spcBef>
                <a:spcPts val="838"/>
              </a:spcBef>
              <a:spcAft>
                <a:spcPct val="0"/>
              </a:spcAft>
              <a:buClr>
                <a:srgbClr val="002664"/>
              </a:buClr>
              <a:buFont typeface="Wingdings" pitchFamily="2" charset="2"/>
              <a:buChar char="n"/>
              <a:defRPr sz="1400">
                <a:solidFill>
                  <a:srgbClr val="002664"/>
                </a:solidFill>
                <a:latin typeface="Verdana"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buClr>
                <a:srgbClr val="009EA9"/>
              </a:buClr>
              <a:buSzPct val="90000"/>
              <a:buFont typeface="Lato Black"/>
              <a:buChar char="•"/>
            </a:pPr>
            <a:endParaRPr lang="en-US" sz="727" dirty="0"/>
          </a:p>
          <a:p>
            <a:pPr>
              <a:buClr>
                <a:srgbClr val="009EA9"/>
              </a:buClr>
              <a:buSzPct val="90000"/>
              <a:buFont typeface="Lato Black"/>
              <a:buChar char="•"/>
            </a:pPr>
            <a:r>
              <a:rPr lang="en-US" dirty="0">
                <a:solidFill>
                  <a:schemeClr val="tx1"/>
                </a:solidFill>
                <a:latin typeface="Arial" panose="020B0604020202020204" pitchFamily="34" charset="0"/>
                <a:cs typeface="Arial" panose="020B0604020202020204" pitchFamily="34" charset="0"/>
              </a:rPr>
              <a:t>Merkur is an offshore wind farm located c.50km off the German coast, with construction commencing in 2016</a:t>
            </a:r>
          </a:p>
          <a:p>
            <a:pPr>
              <a:buClr>
                <a:srgbClr val="009EA9"/>
              </a:buClr>
              <a:buSzPct val="90000"/>
              <a:buFont typeface="Lato Black"/>
              <a:buChar char="•"/>
            </a:pPr>
            <a:r>
              <a:rPr lang="en-US" dirty="0">
                <a:solidFill>
                  <a:schemeClr val="tx1"/>
                </a:solidFill>
                <a:latin typeface="Arial" panose="020B0604020202020204" pitchFamily="34" charset="0"/>
                <a:cs typeface="Arial" panose="020B0604020202020204" pitchFamily="34" charset="0"/>
              </a:rPr>
              <a:t>Total Capex Eur 1.7 billion</a:t>
            </a:r>
          </a:p>
          <a:p>
            <a:pPr marL="0" indent="0">
              <a:buClr>
                <a:srgbClr val="009EA9"/>
              </a:buClr>
              <a:buSzPct val="90000"/>
              <a:buNone/>
            </a:pPr>
            <a:endParaRPr lang="en-US" sz="1275" dirty="0">
              <a:solidFill>
                <a:schemeClr val="tx1"/>
              </a:solidFill>
              <a:latin typeface="Arial" panose="020B0604020202020204" pitchFamily="34" charset="0"/>
              <a:cs typeface="Arial" panose="020B0604020202020204" pitchFamily="34" charset="0"/>
            </a:endParaRPr>
          </a:p>
          <a:p>
            <a:pPr marL="0" indent="0">
              <a:buClr>
                <a:srgbClr val="009EA9"/>
              </a:buClr>
              <a:buSzPct val="90000"/>
              <a:buNone/>
            </a:pPr>
            <a:endParaRPr lang="en-US" sz="727" dirty="0">
              <a:solidFill>
                <a:schemeClr val="tx1"/>
              </a:solidFill>
            </a:endParaRPr>
          </a:p>
        </p:txBody>
      </p:sp>
      <p:sp>
        <p:nvSpPr>
          <p:cNvPr id="3" name="Slide Number Placeholder 2">
            <a:extLst>
              <a:ext uri="{FF2B5EF4-FFF2-40B4-BE49-F238E27FC236}">
                <a16:creationId xmlns:a16="http://schemas.microsoft.com/office/drawing/2014/main" id="{07F29850-C564-0120-DB40-F3857C2D5679}"/>
              </a:ext>
            </a:extLst>
          </p:cNvPr>
          <p:cNvSpPr>
            <a:spLocks noGrp="1"/>
          </p:cNvSpPr>
          <p:nvPr>
            <p:ph type="sldNum" sz="quarter" idx="12"/>
          </p:nvPr>
        </p:nvSpPr>
        <p:spPr/>
        <p:txBody>
          <a:bodyPr/>
          <a:lstStyle/>
          <a:p>
            <a:fld id="{EB241CD2-1E45-42A3-B213-66A034DF9A3B}" type="slidenum">
              <a:rPr lang="en-GB" smtClean="0"/>
              <a:t>89</a:t>
            </a:fld>
            <a:endParaRPr lang="en-GB" dirty="0"/>
          </a:p>
        </p:txBody>
      </p:sp>
    </p:spTree>
    <p:extLst>
      <p:ext uri="{BB962C8B-B14F-4D97-AF65-F5344CB8AC3E}">
        <p14:creationId xmlns:p14="http://schemas.microsoft.com/office/powerpoint/2010/main" val="1095998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8EF-445C-D3D6-E509-2557C80D6E8C}"/>
              </a:ext>
            </a:extLst>
          </p:cNvPr>
          <p:cNvSpPr>
            <a:spLocks noGrp="1"/>
          </p:cNvSpPr>
          <p:nvPr>
            <p:ph type="title"/>
          </p:nvPr>
        </p:nvSpPr>
        <p:spPr/>
        <p:txBody>
          <a:bodyPr/>
          <a:lstStyle/>
          <a:p>
            <a:r>
              <a:rPr lang="en-US" dirty="0"/>
              <a:t>Case Studies and Practical Activities</a:t>
            </a:r>
          </a:p>
        </p:txBody>
      </p:sp>
      <p:sp>
        <p:nvSpPr>
          <p:cNvPr id="3" name="Content Placeholder 2">
            <a:extLst>
              <a:ext uri="{FF2B5EF4-FFF2-40B4-BE49-F238E27FC236}">
                <a16:creationId xmlns:a16="http://schemas.microsoft.com/office/drawing/2014/main" id="{BEB6DC0C-93A0-27E7-0F60-30BA27C59076}"/>
              </a:ext>
            </a:extLst>
          </p:cNvPr>
          <p:cNvSpPr>
            <a:spLocks noGrp="1"/>
          </p:cNvSpPr>
          <p:nvPr>
            <p:ph idx="1"/>
          </p:nvPr>
        </p:nvSpPr>
        <p:spPr/>
        <p:txBody>
          <a:bodyPr/>
          <a:lstStyle/>
          <a:p>
            <a:r>
              <a:rPr lang="en-US" dirty="0"/>
              <a:t>Classroom setting, with a number of sessions which present core concepts and principles of finance and financing: </a:t>
            </a:r>
          </a:p>
          <a:p>
            <a:r>
              <a:rPr lang="en-US" dirty="0"/>
              <a:t>Four brief case studies are envisaged: the first one to assess the different types of project finance structures and in day two a brief case study will be used to demonstrate the different themes that will be presented throughout the day </a:t>
            </a:r>
          </a:p>
          <a:p>
            <a:r>
              <a:rPr lang="en-US" dirty="0"/>
              <a:t>I will use a bit of excel to illustrate ideas, but you won’t have to type many formulas</a:t>
            </a:r>
          </a:p>
          <a:p>
            <a:r>
              <a:rPr lang="en-US" dirty="0"/>
              <a:t>During the course we will also use interactive poling and other participatory techniques. The different types of questions that can be asked are: Yes/No and True/False questions where users can choose one option; Multiple Choice questions where participants can choose the best and most relevant options from the options provided; as well as hotspot questions that will be followed up by discussions </a:t>
            </a:r>
          </a:p>
          <a:p>
            <a:r>
              <a:rPr lang="en-US" dirty="0"/>
              <a:t>I will try to provoke you to make you think.</a:t>
            </a:r>
          </a:p>
          <a:p>
            <a:r>
              <a:rPr lang="en-US" dirty="0"/>
              <a:t>In this class we will take some steps backward and discuss theory and maybe some philosophy of risk and economic efficiency. Maybe you will not use some of these ideas in your current work or even in a year. But I hope it is useful. I hope </a:t>
            </a:r>
          </a:p>
          <a:p>
            <a:endParaRPr lang="en-US" dirty="0"/>
          </a:p>
        </p:txBody>
      </p:sp>
    </p:spTree>
    <p:extLst>
      <p:ext uri="{BB962C8B-B14F-4D97-AF65-F5344CB8AC3E}">
        <p14:creationId xmlns:p14="http://schemas.microsoft.com/office/powerpoint/2010/main" val="21748302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40295-D815-B98E-DA8D-C39B4BBB3861}"/>
              </a:ext>
            </a:extLst>
          </p:cNvPr>
          <p:cNvSpPr>
            <a:spLocks noGrp="1"/>
          </p:cNvSpPr>
          <p:nvPr>
            <p:ph type="ctrTitle"/>
          </p:nvPr>
        </p:nvSpPr>
        <p:spPr/>
        <p:txBody>
          <a:bodyPr/>
          <a:lstStyle/>
          <a:p>
            <a:r>
              <a:rPr lang="en-US" dirty="0"/>
              <a:t>Case Study of Single Project</a:t>
            </a:r>
          </a:p>
        </p:txBody>
      </p:sp>
    </p:spTree>
    <p:extLst>
      <p:ext uri="{BB962C8B-B14F-4D97-AF65-F5344CB8AC3E}">
        <p14:creationId xmlns:p14="http://schemas.microsoft.com/office/powerpoint/2010/main" val="21130088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FD31-4648-40B8-ACCD-20F16FEB2B54}"/>
              </a:ext>
            </a:extLst>
          </p:cNvPr>
          <p:cNvSpPr>
            <a:spLocks noGrp="1"/>
          </p:cNvSpPr>
          <p:nvPr>
            <p:ph type="title"/>
          </p:nvPr>
        </p:nvSpPr>
        <p:spPr/>
        <p:txBody>
          <a:bodyPr/>
          <a:lstStyle/>
          <a:p>
            <a:r>
              <a:rPr lang="en-US" dirty="0"/>
              <a:t>Case Study: Merkur Offshore Wind Farm</a:t>
            </a:r>
          </a:p>
        </p:txBody>
      </p:sp>
      <p:sp>
        <p:nvSpPr>
          <p:cNvPr id="3" name="Slide Number Placeholder 2">
            <a:extLst>
              <a:ext uri="{FF2B5EF4-FFF2-40B4-BE49-F238E27FC236}">
                <a16:creationId xmlns:a16="http://schemas.microsoft.com/office/drawing/2014/main" id="{49754934-A998-BF2A-8A21-12886C74AC12}"/>
              </a:ext>
            </a:extLst>
          </p:cNvPr>
          <p:cNvSpPr>
            <a:spLocks noGrp="1"/>
          </p:cNvSpPr>
          <p:nvPr>
            <p:ph type="sldNum" sz="quarter" idx="12"/>
          </p:nvPr>
        </p:nvSpPr>
        <p:spPr/>
        <p:txBody>
          <a:bodyPr/>
          <a:lstStyle/>
          <a:p>
            <a:fld id="{EB241CD2-1E45-42A3-B213-66A034DF9A3B}" type="slidenum">
              <a:rPr lang="en-GB" smtClean="0"/>
              <a:t>91</a:t>
            </a:fld>
            <a:endParaRPr lang="en-GB" dirty="0"/>
          </a:p>
        </p:txBody>
      </p:sp>
      <p:sp>
        <p:nvSpPr>
          <p:cNvPr id="9" name="Rectangle 8">
            <a:extLst>
              <a:ext uri="{FF2B5EF4-FFF2-40B4-BE49-F238E27FC236}">
                <a16:creationId xmlns:a16="http://schemas.microsoft.com/office/drawing/2014/main" id="{BD84AAA0-8442-4C2D-A22C-29EE35EBAD1B}"/>
              </a:ext>
            </a:extLst>
          </p:cNvPr>
          <p:cNvSpPr>
            <a:spLocks noChangeArrowheads="1"/>
          </p:cNvSpPr>
          <p:nvPr/>
        </p:nvSpPr>
        <p:spPr bwMode="auto">
          <a:xfrm>
            <a:off x="386428" y="1311964"/>
            <a:ext cx="7922685" cy="4149587"/>
          </a:xfrm>
          <a:prstGeom prst="rect">
            <a:avLst/>
          </a:prstGeom>
          <a:no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308" tIns="32400" rIns="62308" bIns="32400" numCol="1" anchor="ctr" anchorCtr="0" compatLnSpc="1">
            <a:prstTxWarp prst="textNoShape">
              <a:avLst/>
            </a:prstTxWarp>
            <a:noAutofit/>
          </a:bodyPr>
          <a:lstStyle/>
          <a:p>
            <a:pPr fontAlgn="base">
              <a:spcBef>
                <a:spcPts val="416"/>
              </a:spcBef>
              <a:buClr>
                <a:srgbClr val="009EA9"/>
              </a:buClr>
              <a:buSzPct val="90000"/>
            </a:pPr>
            <a:r>
              <a:rPr lang="en-US" b="1" dirty="0">
                <a:latin typeface="Arial" panose="020B0604020202020204" pitchFamily="34" charset="0"/>
                <a:cs typeface="Arial" panose="020B0604020202020204" pitchFamily="34" charset="0"/>
              </a:rPr>
              <a:t>What was the investment rationale?</a:t>
            </a:r>
          </a:p>
          <a:p>
            <a:pPr fontAlgn="base">
              <a:spcBef>
                <a:spcPts val="416"/>
              </a:spcBef>
              <a:buClr>
                <a:srgbClr val="009EA9"/>
              </a:buClr>
              <a:buSzPct val="90000"/>
            </a:pPr>
            <a:endParaRPr lang="en-US" dirty="0">
              <a:latin typeface="Arial" panose="020B0604020202020204" pitchFamily="34" charset="0"/>
              <a:cs typeface="Arial" panose="020B0604020202020204" pitchFamily="34" charset="0"/>
            </a:endParaRPr>
          </a:p>
          <a:p>
            <a:pPr fontAlgn="base">
              <a:spcBef>
                <a:spcPts val="416"/>
              </a:spcBef>
              <a:buClr>
                <a:srgbClr val="009EA9"/>
              </a:buClr>
              <a:buSzPct val="90000"/>
            </a:pPr>
            <a:r>
              <a:rPr lang="en-US" dirty="0">
                <a:latin typeface="Arial" panose="020B0604020202020204" pitchFamily="34" charset="0"/>
                <a:cs typeface="Arial" panose="020B0604020202020204" pitchFamily="34" charset="0"/>
              </a:rPr>
              <a:t>Total contract length = 20 years then fully merchant without the floor remuneration</a:t>
            </a:r>
          </a:p>
          <a:p>
            <a:pPr fontAlgn="base">
              <a:spcBef>
                <a:spcPts val="416"/>
              </a:spcBef>
              <a:buClr>
                <a:srgbClr val="009EA9"/>
              </a:buClr>
              <a:buSzPct val="90000"/>
            </a:pPr>
            <a:endParaRPr lang="en-US" dirty="0">
              <a:latin typeface="Arial" panose="020B0604020202020204" pitchFamily="34" charset="0"/>
              <a:cs typeface="Arial" panose="020B0604020202020204" pitchFamily="34" charset="0"/>
            </a:endParaRPr>
          </a:p>
          <a:p>
            <a:pPr fontAlgn="base">
              <a:spcBef>
                <a:spcPts val="416"/>
              </a:spcBef>
              <a:buClr>
                <a:srgbClr val="009EA9"/>
              </a:buClr>
              <a:buSzPct val="90000"/>
            </a:pPr>
            <a:r>
              <a:rPr lang="en-US" dirty="0">
                <a:latin typeface="Arial" panose="020B0604020202020204" pitchFamily="34" charset="0"/>
                <a:cs typeface="Arial" panose="020B0604020202020204" pitchFamily="34" charset="0"/>
              </a:rPr>
              <a:t>Regulated revenues: </a:t>
            </a:r>
          </a:p>
          <a:p>
            <a:pPr marL="489704" lvl="1" indent="-146804" fontAlgn="base">
              <a:spcBef>
                <a:spcPts val="416"/>
              </a:spcBef>
              <a:buClr>
                <a:srgbClr val="009EA9"/>
              </a:buClr>
              <a:buSzPct val="90000"/>
              <a:buFont typeface="Lato Black"/>
              <a:buChar char="•"/>
            </a:pPr>
            <a:r>
              <a:rPr lang="en-US" dirty="0">
                <a:latin typeface="Arial" panose="020B0604020202020204" pitchFamily="34" charset="0"/>
                <a:cs typeface="Arial" panose="020B0604020202020204" pitchFamily="34" charset="0"/>
              </a:rPr>
              <a:t>Project Merkur benefits from a fully-regulated, government-backed fixed tariff regime 184 Eur/MWh in the first 8 years</a:t>
            </a:r>
          </a:p>
          <a:p>
            <a:pPr marL="489704" lvl="1" indent="-146804" fontAlgn="base">
              <a:spcBef>
                <a:spcPts val="416"/>
              </a:spcBef>
              <a:buClr>
                <a:srgbClr val="009EA9"/>
              </a:buClr>
              <a:buSzPct val="90000"/>
              <a:buFont typeface="Lato Black"/>
              <a:buChar char="•"/>
            </a:pPr>
            <a:r>
              <a:rPr lang="en-US" dirty="0">
                <a:latin typeface="Arial" panose="020B0604020202020204" pitchFamily="34" charset="0"/>
                <a:cs typeface="Arial" panose="020B0604020202020204" pitchFamily="34" charset="0"/>
              </a:rPr>
              <a:t>149 Eur/MWH for the next 2.2 years</a:t>
            </a:r>
          </a:p>
          <a:p>
            <a:pPr marL="489704" lvl="1" indent="-146804" fontAlgn="base">
              <a:spcBef>
                <a:spcPts val="416"/>
              </a:spcBef>
              <a:buClr>
                <a:srgbClr val="009EA9"/>
              </a:buClr>
              <a:buSzPct val="90000"/>
              <a:buFont typeface="Lato Black"/>
              <a:buChar char="•"/>
            </a:pPr>
            <a:r>
              <a:rPr lang="en-US" dirty="0">
                <a:latin typeface="Arial" panose="020B0604020202020204" pitchFamily="34" charset="0"/>
                <a:cs typeface="Arial" panose="020B0604020202020204" pitchFamily="34" charset="0"/>
              </a:rPr>
              <a:t>Floor of 39 Eur/MWh in the 9.8 years thereafter</a:t>
            </a:r>
          </a:p>
          <a:p>
            <a:pPr fontAlgn="base">
              <a:spcBef>
                <a:spcPts val="416"/>
              </a:spcBef>
              <a:buClr>
                <a:srgbClr val="009EA9"/>
              </a:buClr>
              <a:buSzPct val="90000"/>
            </a:pPr>
            <a:r>
              <a:rPr lang="en-US" dirty="0">
                <a:latin typeface="Arial" panose="020B0604020202020204" pitchFamily="34" charset="0"/>
                <a:cs typeface="Arial" panose="020B0604020202020204" pitchFamily="34" charset="0"/>
              </a:rPr>
              <a:t>Aligned consortium: </a:t>
            </a:r>
          </a:p>
          <a:p>
            <a:pPr marL="146804" indent="-146804" fontAlgn="base">
              <a:spcBef>
                <a:spcPts val="416"/>
              </a:spcBef>
              <a:buClr>
                <a:srgbClr val="009EA9"/>
              </a:buClr>
              <a:buSzPct val="90000"/>
              <a:buFont typeface="Lato Black"/>
              <a:buChar char="•"/>
            </a:pPr>
            <a:r>
              <a:rPr lang="en-US" dirty="0">
                <a:latin typeface="Arial" panose="020B0604020202020204" pitchFamily="34" charset="0"/>
                <a:cs typeface="Arial" panose="020B0604020202020204" pitchFamily="34" charset="0"/>
              </a:rPr>
              <a:t>Experienced partners and strong alignment of interest (both contractors (DEME – civil engineering balance of plant and GE – turbine) involved committed 12.5% of the equity, respectively)</a:t>
            </a:r>
          </a:p>
        </p:txBody>
      </p:sp>
    </p:spTree>
    <p:extLst>
      <p:ext uri="{BB962C8B-B14F-4D97-AF65-F5344CB8AC3E}">
        <p14:creationId xmlns:p14="http://schemas.microsoft.com/office/powerpoint/2010/main" val="25841392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1707-2071-4DAB-B519-706067D238A5}"/>
              </a:ext>
            </a:extLst>
          </p:cNvPr>
          <p:cNvSpPr>
            <a:spLocks noGrp="1"/>
          </p:cNvSpPr>
          <p:nvPr>
            <p:ph type="title"/>
          </p:nvPr>
        </p:nvSpPr>
        <p:spPr/>
        <p:txBody>
          <a:bodyPr>
            <a:normAutofit fontScale="90000"/>
          </a:bodyPr>
          <a:lstStyle/>
          <a:p>
            <a:r>
              <a:rPr lang="en-US" dirty="0"/>
              <a:t>Merkur Offshore Wind Farm: Deal Merits &amp; Risk Assessment</a:t>
            </a:r>
          </a:p>
        </p:txBody>
      </p:sp>
      <p:sp>
        <p:nvSpPr>
          <p:cNvPr id="3" name="Content Placeholder 2">
            <a:extLst>
              <a:ext uri="{FF2B5EF4-FFF2-40B4-BE49-F238E27FC236}">
                <a16:creationId xmlns:a16="http://schemas.microsoft.com/office/drawing/2014/main" id="{A649E3B1-E3EE-49F0-82BA-B5CDFF0A37CA}"/>
              </a:ext>
            </a:extLst>
          </p:cNvPr>
          <p:cNvSpPr>
            <a:spLocks noGrp="1"/>
          </p:cNvSpPr>
          <p:nvPr>
            <p:ph idx="1"/>
          </p:nvPr>
        </p:nvSpPr>
        <p:spPr>
          <a:xfrm>
            <a:off x="350090" y="1262271"/>
            <a:ext cx="8043506" cy="4276518"/>
          </a:xfrm>
        </p:spPr>
        <p:txBody>
          <a:bodyPr>
            <a:normAutofit/>
          </a:bodyPr>
          <a:lstStyle/>
          <a:p>
            <a:pPr algn="l">
              <a:lnSpc>
                <a:spcPct val="100000"/>
              </a:lnSpc>
            </a:pPr>
            <a:r>
              <a:rPr lang="en-US" sz="1600" dirty="0"/>
              <a:t>Alignment of interest of shareholders: DEME &amp; GE committed 12.5% equity each </a:t>
            </a:r>
            <a:r>
              <a:rPr lang="en-US" sz="1600" dirty="0" err="1"/>
              <a:t>inc</a:t>
            </a:r>
            <a:r>
              <a:rPr lang="en-US" sz="1600" dirty="0"/>
              <a:t> operation period</a:t>
            </a:r>
          </a:p>
          <a:p>
            <a:pPr algn="l">
              <a:lnSpc>
                <a:spcPct val="100000"/>
              </a:lnSpc>
            </a:pPr>
            <a:r>
              <a:rPr lang="en-US" sz="1600" dirty="0"/>
              <a:t>Secured and operational grid connection</a:t>
            </a:r>
          </a:p>
          <a:p>
            <a:pPr algn="l">
              <a:lnSpc>
                <a:spcPct val="100000"/>
              </a:lnSpc>
            </a:pPr>
            <a:r>
              <a:rPr lang="en-US" sz="1600" dirty="0"/>
              <a:t>Construction:</a:t>
            </a:r>
          </a:p>
          <a:p>
            <a:pPr lvl="1" algn="l">
              <a:lnSpc>
                <a:spcPct val="100000"/>
              </a:lnSpc>
            </a:pPr>
            <a:r>
              <a:rPr lang="en-US" sz="1600" dirty="0"/>
              <a:t>No development risk as it was ready to build with all permits in place</a:t>
            </a:r>
          </a:p>
          <a:p>
            <a:pPr lvl="1" algn="l">
              <a:lnSpc>
                <a:spcPct val="100000"/>
              </a:lnSpc>
            </a:pPr>
            <a:r>
              <a:rPr lang="en-US" sz="1600" dirty="0"/>
              <a:t>Construction ready as engineering and design work was already on-going</a:t>
            </a:r>
          </a:p>
          <a:p>
            <a:pPr algn="l">
              <a:lnSpc>
                <a:spcPct val="100000"/>
              </a:lnSpc>
            </a:pPr>
            <a:r>
              <a:rPr lang="en-US" sz="1600" dirty="0"/>
              <a:t>Revenues:</a:t>
            </a:r>
          </a:p>
          <a:p>
            <a:pPr lvl="1" algn="l">
              <a:lnSpc>
                <a:spcPct val="100000"/>
              </a:lnSpc>
            </a:pPr>
            <a:r>
              <a:rPr lang="en-US" sz="1600" dirty="0"/>
              <a:t>10.2-year feed in tariff (split into a higher and lower band)</a:t>
            </a:r>
          </a:p>
          <a:p>
            <a:pPr algn="l">
              <a:lnSpc>
                <a:spcPct val="100000"/>
              </a:lnSpc>
            </a:pPr>
            <a:r>
              <a:rPr lang="en-US" sz="1600" dirty="0"/>
              <a:t>Capital protection: Capital plus a return is covered during </a:t>
            </a:r>
            <a:r>
              <a:rPr lang="en-US" sz="1600" dirty="0" err="1"/>
              <a:t>FiT</a:t>
            </a:r>
            <a:r>
              <a:rPr lang="en-US" sz="1600" dirty="0"/>
              <a:t> period</a:t>
            </a:r>
          </a:p>
          <a:p>
            <a:pPr algn="l">
              <a:lnSpc>
                <a:spcPct val="100000"/>
              </a:lnSpc>
            </a:pPr>
            <a:r>
              <a:rPr lang="en-US" sz="1600" dirty="0"/>
              <a:t>Financing:</a:t>
            </a:r>
          </a:p>
          <a:p>
            <a:pPr lvl="1" algn="l">
              <a:lnSpc>
                <a:spcPct val="100000"/>
              </a:lnSpc>
            </a:pPr>
            <a:r>
              <a:rPr lang="en-US" sz="1600" dirty="0"/>
              <a:t>Debt 70 / Equity 30 </a:t>
            </a:r>
          </a:p>
          <a:p>
            <a:pPr lvl="1" algn="l">
              <a:lnSpc>
                <a:spcPct val="100000"/>
              </a:lnSpc>
            </a:pPr>
            <a:r>
              <a:rPr lang="en-US" sz="1600" dirty="0"/>
              <a:t>Re-leveraging upside: project financing paid back in 10.2 years </a:t>
            </a:r>
          </a:p>
          <a:p>
            <a:pPr lvl="1" algn="l">
              <a:lnSpc>
                <a:spcPct val="100000"/>
              </a:lnSpc>
            </a:pPr>
            <a:r>
              <a:rPr lang="en-US" sz="1600" dirty="0"/>
              <a:t>KFW support but requires “paid in first equity schedule”</a:t>
            </a:r>
          </a:p>
        </p:txBody>
      </p:sp>
      <p:sp>
        <p:nvSpPr>
          <p:cNvPr id="4" name="Slide Number Placeholder 3">
            <a:extLst>
              <a:ext uri="{FF2B5EF4-FFF2-40B4-BE49-F238E27FC236}">
                <a16:creationId xmlns:a16="http://schemas.microsoft.com/office/drawing/2014/main" id="{BBF9D9E1-4370-8DAA-1D19-4796343A2899}"/>
              </a:ext>
            </a:extLst>
          </p:cNvPr>
          <p:cNvSpPr>
            <a:spLocks noGrp="1"/>
          </p:cNvSpPr>
          <p:nvPr>
            <p:ph type="sldNum" sz="quarter" idx="12"/>
          </p:nvPr>
        </p:nvSpPr>
        <p:spPr/>
        <p:txBody>
          <a:bodyPr/>
          <a:lstStyle/>
          <a:p>
            <a:fld id="{EB241CD2-1E45-42A3-B213-66A034DF9A3B}" type="slidenum">
              <a:rPr lang="en-GB" smtClean="0"/>
              <a:t>92</a:t>
            </a:fld>
            <a:endParaRPr lang="en-GB" dirty="0"/>
          </a:p>
        </p:txBody>
      </p:sp>
    </p:spTree>
    <p:extLst>
      <p:ext uri="{BB962C8B-B14F-4D97-AF65-F5344CB8AC3E}">
        <p14:creationId xmlns:p14="http://schemas.microsoft.com/office/powerpoint/2010/main" val="32720113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1707-2071-4DAB-B519-706067D238A5}"/>
              </a:ext>
            </a:extLst>
          </p:cNvPr>
          <p:cNvSpPr>
            <a:spLocks noGrp="1"/>
          </p:cNvSpPr>
          <p:nvPr>
            <p:ph type="title"/>
          </p:nvPr>
        </p:nvSpPr>
        <p:spPr/>
        <p:txBody>
          <a:bodyPr>
            <a:normAutofit fontScale="90000"/>
          </a:bodyPr>
          <a:lstStyle/>
          <a:p>
            <a:r>
              <a:rPr lang="en-US" dirty="0" err="1"/>
              <a:t>Merkur</a:t>
            </a:r>
            <a:r>
              <a:rPr lang="en-US" dirty="0"/>
              <a:t> Offshore Wind Farm: Deal Merits &amp; Risk Assessment</a:t>
            </a:r>
          </a:p>
        </p:txBody>
      </p:sp>
      <p:sp>
        <p:nvSpPr>
          <p:cNvPr id="3" name="Content Placeholder 2">
            <a:extLst>
              <a:ext uri="{FF2B5EF4-FFF2-40B4-BE49-F238E27FC236}">
                <a16:creationId xmlns:a16="http://schemas.microsoft.com/office/drawing/2014/main" id="{A649E3B1-E3EE-49F0-82BA-B5CDFF0A37CA}"/>
              </a:ext>
            </a:extLst>
          </p:cNvPr>
          <p:cNvSpPr>
            <a:spLocks noGrp="1"/>
          </p:cNvSpPr>
          <p:nvPr>
            <p:ph idx="1"/>
          </p:nvPr>
        </p:nvSpPr>
        <p:spPr>
          <a:xfrm>
            <a:off x="316482" y="1423423"/>
            <a:ext cx="8288368" cy="3684134"/>
          </a:xfrm>
        </p:spPr>
        <p:txBody>
          <a:bodyPr>
            <a:noAutofit/>
          </a:bodyPr>
          <a:lstStyle/>
          <a:p>
            <a:pPr>
              <a:lnSpc>
                <a:spcPct val="100000"/>
              </a:lnSpc>
            </a:pPr>
            <a:r>
              <a:rPr lang="en-US" sz="1600" dirty="0"/>
              <a:t>Construction risk:</a:t>
            </a:r>
          </a:p>
          <a:p>
            <a:pPr lvl="1">
              <a:lnSpc>
                <a:spcPct val="100000"/>
              </a:lnSpc>
            </a:pPr>
            <a:r>
              <a:rPr lang="en-US" sz="1200" dirty="0"/>
              <a:t>Dual contracting approach which means only two interfaces: DEME will provide balance of plant (</a:t>
            </a:r>
            <a:r>
              <a:rPr lang="en-US" sz="1200" dirty="0" err="1"/>
              <a:t>BoP</a:t>
            </a:r>
            <a:r>
              <a:rPr lang="en-US" sz="1200" dirty="0"/>
              <a:t>) and Alstom/GE supply and maintenance of turbines</a:t>
            </a:r>
          </a:p>
          <a:p>
            <a:pPr lvl="1">
              <a:lnSpc>
                <a:spcPct val="100000"/>
              </a:lnSpc>
            </a:pPr>
            <a:r>
              <a:rPr lang="en-US" sz="1200" dirty="0"/>
              <a:t>Counterparty risk reduced due to balance sheet of DEME (Eur 2.9 b) and GE energy w GE company guarantee (AA rated)</a:t>
            </a:r>
          </a:p>
          <a:p>
            <a:pPr lvl="1">
              <a:lnSpc>
                <a:spcPct val="100000"/>
              </a:lnSpc>
            </a:pPr>
            <a:r>
              <a:rPr lang="en-US" sz="1200" dirty="0"/>
              <a:t>Major LDs and contractor guarantees for cost overruns </a:t>
            </a:r>
          </a:p>
          <a:p>
            <a:pPr lvl="1">
              <a:lnSpc>
                <a:spcPct val="100000"/>
              </a:lnSpc>
            </a:pPr>
            <a:r>
              <a:rPr lang="en-US" sz="1200" dirty="0"/>
              <a:t>Delays risk assessments done, but none of the delays would breach lock-up or default covenant for senior debt lending</a:t>
            </a:r>
          </a:p>
          <a:p>
            <a:pPr>
              <a:lnSpc>
                <a:spcPct val="100000"/>
              </a:lnSpc>
            </a:pPr>
            <a:r>
              <a:rPr lang="en-US" sz="1600" dirty="0"/>
              <a:t>Operation risks:</a:t>
            </a:r>
          </a:p>
          <a:p>
            <a:pPr lvl="1">
              <a:lnSpc>
                <a:spcPct val="100000"/>
              </a:lnSpc>
            </a:pPr>
            <a:r>
              <a:rPr lang="en-US" sz="1200" dirty="0"/>
              <a:t>LDs for delays and PG allowed for Base case reserve (contingency) to cover first losses that are not in the LDs</a:t>
            </a:r>
          </a:p>
          <a:p>
            <a:pPr lvl="1">
              <a:lnSpc>
                <a:spcPct val="100000"/>
              </a:lnSpc>
            </a:pPr>
            <a:r>
              <a:rPr lang="en-US" sz="1200" dirty="0"/>
              <a:t>Interface risks have LDs for up to 180 days of foregone revenue + Base case reserve </a:t>
            </a:r>
          </a:p>
          <a:p>
            <a:pPr lvl="1">
              <a:lnSpc>
                <a:spcPct val="100000"/>
              </a:lnSpc>
            </a:pPr>
            <a:r>
              <a:rPr lang="en-US" sz="1200" dirty="0"/>
              <a:t>Fixed fee O&amp;M contract for 15 years with option to extend (reduction of 2-4% at the time of PG/InfraRed purchase)</a:t>
            </a:r>
          </a:p>
          <a:p>
            <a:pPr>
              <a:lnSpc>
                <a:spcPct val="100000"/>
              </a:lnSpc>
            </a:pPr>
            <a:r>
              <a:rPr lang="en-US" sz="1600" dirty="0"/>
              <a:t>Wind and Weather risks:</a:t>
            </a:r>
          </a:p>
          <a:p>
            <a:pPr lvl="1">
              <a:lnSpc>
                <a:spcPct val="100000"/>
              </a:lnSpc>
            </a:pPr>
            <a:r>
              <a:rPr lang="en-US" sz="1200" dirty="0"/>
              <a:t>P75 reduces overall IRR compared to P50 base case</a:t>
            </a:r>
          </a:p>
          <a:p>
            <a:pPr lvl="1">
              <a:lnSpc>
                <a:spcPct val="100000"/>
              </a:lnSpc>
            </a:pPr>
            <a:r>
              <a:rPr lang="en-US" sz="1200" dirty="0"/>
              <a:t>Two wind studies done with only a 0.3% difference between the two</a:t>
            </a:r>
          </a:p>
          <a:p>
            <a:pPr lvl="1">
              <a:lnSpc>
                <a:spcPct val="100000"/>
              </a:lnSpc>
            </a:pPr>
            <a:r>
              <a:rPr lang="en-US" sz="1200" dirty="0"/>
              <a:t>Weather during construction fully transferred to EPC contractors (within LD limits)</a:t>
            </a:r>
          </a:p>
          <a:p>
            <a:pPr marL="257175" lvl="1" indent="0">
              <a:lnSpc>
                <a:spcPct val="100000"/>
              </a:lnSpc>
              <a:buNone/>
            </a:pPr>
            <a:endParaRPr lang="en-US" sz="1200" dirty="0"/>
          </a:p>
        </p:txBody>
      </p:sp>
      <p:sp>
        <p:nvSpPr>
          <p:cNvPr id="4" name="Slide Number Placeholder 3">
            <a:extLst>
              <a:ext uri="{FF2B5EF4-FFF2-40B4-BE49-F238E27FC236}">
                <a16:creationId xmlns:a16="http://schemas.microsoft.com/office/drawing/2014/main" id="{7CC78135-4A42-0485-54BF-1A6F4E8F557D}"/>
              </a:ext>
            </a:extLst>
          </p:cNvPr>
          <p:cNvSpPr>
            <a:spLocks noGrp="1"/>
          </p:cNvSpPr>
          <p:nvPr>
            <p:ph type="sldNum" sz="quarter" idx="12"/>
          </p:nvPr>
        </p:nvSpPr>
        <p:spPr/>
        <p:txBody>
          <a:bodyPr/>
          <a:lstStyle/>
          <a:p>
            <a:fld id="{EB241CD2-1E45-42A3-B213-66A034DF9A3B}" type="slidenum">
              <a:rPr lang="en-GB" smtClean="0"/>
              <a:t>93</a:t>
            </a:fld>
            <a:endParaRPr lang="en-GB" dirty="0"/>
          </a:p>
        </p:txBody>
      </p:sp>
    </p:spTree>
    <p:extLst>
      <p:ext uri="{BB962C8B-B14F-4D97-AF65-F5344CB8AC3E}">
        <p14:creationId xmlns:p14="http://schemas.microsoft.com/office/powerpoint/2010/main" val="36320584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1707-2071-4DAB-B519-706067D238A5}"/>
              </a:ext>
            </a:extLst>
          </p:cNvPr>
          <p:cNvSpPr>
            <a:spLocks noGrp="1"/>
          </p:cNvSpPr>
          <p:nvPr>
            <p:ph type="title"/>
          </p:nvPr>
        </p:nvSpPr>
        <p:spPr/>
        <p:txBody>
          <a:bodyPr>
            <a:normAutofit fontScale="90000"/>
          </a:bodyPr>
          <a:lstStyle/>
          <a:p>
            <a:r>
              <a:rPr lang="en-US" dirty="0" err="1"/>
              <a:t>Merkur</a:t>
            </a:r>
            <a:r>
              <a:rPr lang="en-US" dirty="0"/>
              <a:t> Offshore Wind Farm: Deal Merits &amp; Risk Assessment</a:t>
            </a:r>
          </a:p>
        </p:txBody>
      </p:sp>
      <p:sp>
        <p:nvSpPr>
          <p:cNvPr id="3" name="Content Placeholder 2">
            <a:extLst>
              <a:ext uri="{FF2B5EF4-FFF2-40B4-BE49-F238E27FC236}">
                <a16:creationId xmlns:a16="http://schemas.microsoft.com/office/drawing/2014/main" id="{A649E3B1-E3EE-49F0-82BA-B5CDFF0A37CA}"/>
              </a:ext>
            </a:extLst>
          </p:cNvPr>
          <p:cNvSpPr>
            <a:spLocks noGrp="1"/>
          </p:cNvSpPr>
          <p:nvPr>
            <p:ph idx="1"/>
          </p:nvPr>
        </p:nvSpPr>
        <p:spPr>
          <a:xfrm>
            <a:off x="337929" y="1212574"/>
            <a:ext cx="8433353" cy="4547152"/>
          </a:xfrm>
        </p:spPr>
        <p:txBody>
          <a:bodyPr>
            <a:normAutofit lnSpcReduction="10000"/>
          </a:bodyPr>
          <a:lstStyle/>
          <a:p>
            <a:pPr>
              <a:lnSpc>
                <a:spcPct val="110000"/>
              </a:lnSpc>
            </a:pPr>
            <a:r>
              <a:rPr lang="en-US" sz="1800" dirty="0"/>
              <a:t>Environmental risk:</a:t>
            </a:r>
          </a:p>
          <a:p>
            <a:pPr lvl="1">
              <a:lnSpc>
                <a:spcPct val="110000"/>
              </a:lnSpc>
            </a:pPr>
            <a:r>
              <a:rPr lang="en-US" sz="1600" dirty="0"/>
              <a:t>NGO challenging permit (typical for all other RE farms)</a:t>
            </a:r>
          </a:p>
          <a:p>
            <a:pPr lvl="1">
              <a:lnSpc>
                <a:spcPct val="110000"/>
              </a:lnSpc>
            </a:pPr>
            <a:r>
              <a:rPr lang="en-US" sz="1600" dirty="0"/>
              <a:t>If Germany were to revoke the </a:t>
            </a:r>
            <a:r>
              <a:rPr lang="en-US" sz="1600" dirty="0" err="1"/>
              <a:t>FiT</a:t>
            </a:r>
            <a:r>
              <a:rPr lang="en-US" sz="1600" dirty="0"/>
              <a:t>, international law arbitration under the Energy Charter Treaty to which Germany is a signatory</a:t>
            </a:r>
          </a:p>
          <a:p>
            <a:pPr>
              <a:lnSpc>
                <a:spcPct val="110000"/>
              </a:lnSpc>
            </a:pPr>
            <a:r>
              <a:rPr lang="en-US" sz="1800" dirty="0"/>
              <a:t>Merchant risk:</a:t>
            </a:r>
          </a:p>
          <a:p>
            <a:pPr lvl="1">
              <a:lnSpc>
                <a:spcPct val="110000"/>
              </a:lnSpc>
            </a:pPr>
            <a:r>
              <a:rPr lang="en-US" sz="1600" dirty="0"/>
              <a:t>Floor tariff post initial 10.2 years until year 20 would allow investor to recover costs (under a P50 scenario which assumes closure of the park and dismantling after 14 years)</a:t>
            </a:r>
          </a:p>
          <a:p>
            <a:pPr>
              <a:lnSpc>
                <a:spcPct val="110000"/>
              </a:lnSpc>
            </a:pPr>
            <a:r>
              <a:rPr lang="en-US" sz="1800" dirty="0"/>
              <a:t>Technology / other risks:</a:t>
            </a:r>
          </a:p>
          <a:p>
            <a:pPr lvl="1">
              <a:lnSpc>
                <a:spcPct val="110000"/>
              </a:lnSpc>
            </a:pPr>
            <a:r>
              <a:rPr lang="en-US" sz="1600" dirty="0"/>
              <a:t>Only one benchmark project in France (</a:t>
            </a:r>
            <a:r>
              <a:rPr lang="en-US" sz="1600" dirty="0" err="1"/>
              <a:t>Haliade</a:t>
            </a:r>
            <a:r>
              <a:rPr lang="en-US" sz="1600" dirty="0"/>
              <a:t> at Le Carnet)</a:t>
            </a:r>
          </a:p>
          <a:p>
            <a:pPr lvl="1">
              <a:lnSpc>
                <a:spcPct val="110000"/>
              </a:lnSpc>
            </a:pPr>
            <a:r>
              <a:rPr lang="en-US" sz="1600" dirty="0"/>
              <a:t>Issues related to </a:t>
            </a:r>
            <a:r>
              <a:rPr lang="en-US" sz="1600" dirty="0" err="1"/>
              <a:t>BoP</a:t>
            </a:r>
            <a:r>
              <a:rPr lang="en-US" sz="1600" dirty="0"/>
              <a:t> to ensure that vessels are robust enough to allow for all weather pilon installation</a:t>
            </a:r>
          </a:p>
          <a:p>
            <a:pPr lvl="1">
              <a:lnSpc>
                <a:spcPct val="110000"/>
              </a:lnSpc>
            </a:pPr>
            <a:r>
              <a:rPr lang="en-US" sz="1600" dirty="0"/>
              <a:t>Negotiated additional vessels at no cost if construction ends quicker by two months, but also possibility to lease other vessels at pre-determined rates (in case of delays or acceleration of construction costs)</a:t>
            </a:r>
          </a:p>
          <a:p>
            <a:pPr marL="257175" lvl="1" indent="0">
              <a:lnSpc>
                <a:spcPct val="110000"/>
              </a:lnSpc>
              <a:buNone/>
            </a:pPr>
            <a:endParaRPr lang="en-US" sz="1600" dirty="0"/>
          </a:p>
        </p:txBody>
      </p:sp>
      <p:sp>
        <p:nvSpPr>
          <p:cNvPr id="4" name="Slide Number Placeholder 3">
            <a:extLst>
              <a:ext uri="{FF2B5EF4-FFF2-40B4-BE49-F238E27FC236}">
                <a16:creationId xmlns:a16="http://schemas.microsoft.com/office/drawing/2014/main" id="{D3707914-2C8B-DA87-54E1-B20D79A39674}"/>
              </a:ext>
            </a:extLst>
          </p:cNvPr>
          <p:cNvSpPr>
            <a:spLocks noGrp="1"/>
          </p:cNvSpPr>
          <p:nvPr>
            <p:ph type="sldNum" sz="quarter" idx="12"/>
          </p:nvPr>
        </p:nvSpPr>
        <p:spPr/>
        <p:txBody>
          <a:bodyPr/>
          <a:lstStyle/>
          <a:p>
            <a:fld id="{EB241CD2-1E45-42A3-B213-66A034DF9A3B}" type="slidenum">
              <a:rPr lang="en-GB" smtClean="0"/>
              <a:t>94</a:t>
            </a:fld>
            <a:endParaRPr lang="en-GB" dirty="0"/>
          </a:p>
        </p:txBody>
      </p:sp>
    </p:spTree>
    <p:extLst>
      <p:ext uri="{BB962C8B-B14F-4D97-AF65-F5344CB8AC3E}">
        <p14:creationId xmlns:p14="http://schemas.microsoft.com/office/powerpoint/2010/main" val="36660786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06BC-DF51-17C2-C57B-D8060DEFCBC7}"/>
              </a:ext>
            </a:extLst>
          </p:cNvPr>
          <p:cNvSpPr>
            <a:spLocks noGrp="1"/>
          </p:cNvSpPr>
          <p:nvPr>
            <p:ph type="ctrTitle"/>
          </p:nvPr>
        </p:nvSpPr>
        <p:spPr/>
        <p:txBody>
          <a:bodyPr/>
          <a:lstStyle/>
          <a:p>
            <a:r>
              <a:rPr lang="en-US" dirty="0"/>
              <a:t>Orsted Case and Dramatic Fall</a:t>
            </a:r>
          </a:p>
        </p:txBody>
      </p:sp>
    </p:spTree>
    <p:extLst>
      <p:ext uri="{BB962C8B-B14F-4D97-AF65-F5344CB8AC3E}">
        <p14:creationId xmlns:p14="http://schemas.microsoft.com/office/powerpoint/2010/main" val="6425233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B3BFB-D25B-8799-2D9F-EBBE89A81DAC}"/>
              </a:ext>
            </a:extLst>
          </p:cNvPr>
          <p:cNvSpPr>
            <a:spLocks noGrp="1"/>
          </p:cNvSpPr>
          <p:nvPr>
            <p:ph type="title"/>
          </p:nvPr>
        </p:nvSpPr>
        <p:spPr/>
        <p:txBody>
          <a:bodyPr>
            <a:normAutofit fontScale="90000"/>
          </a:bodyPr>
          <a:lstStyle/>
          <a:p>
            <a:r>
              <a:rPr lang="en-US" dirty="0"/>
              <a:t>Basic Question about Orsted Write-off for New Jersey Project</a:t>
            </a:r>
          </a:p>
        </p:txBody>
      </p:sp>
      <p:sp>
        <p:nvSpPr>
          <p:cNvPr id="3" name="Content Placeholder 2">
            <a:extLst>
              <a:ext uri="{FF2B5EF4-FFF2-40B4-BE49-F238E27FC236}">
                <a16:creationId xmlns:a16="http://schemas.microsoft.com/office/drawing/2014/main" id="{D76FBE89-15AB-3FEC-9A53-FD2AA81DA5A3}"/>
              </a:ext>
            </a:extLst>
          </p:cNvPr>
          <p:cNvSpPr>
            <a:spLocks noGrp="1"/>
          </p:cNvSpPr>
          <p:nvPr>
            <p:ph idx="1"/>
          </p:nvPr>
        </p:nvSpPr>
        <p:spPr>
          <a:xfrm>
            <a:off x="322446" y="1246472"/>
            <a:ext cx="8351292" cy="4822858"/>
          </a:xfrm>
          <a:solidFill>
            <a:schemeClr val="bg1"/>
          </a:solidFill>
        </p:spPr>
        <p:txBody>
          <a:bodyPr>
            <a:normAutofit/>
          </a:bodyPr>
          <a:lstStyle/>
          <a:p>
            <a:r>
              <a:rPr lang="en-US" dirty="0"/>
              <a:t>How could you spend USD 3.5 billion and then take another hit of USD 2.1 billion in cancellation fees on a project where the total cost was about 6.8 billion.</a:t>
            </a:r>
          </a:p>
          <a:p>
            <a:r>
              <a:rPr lang="en-US" dirty="0"/>
              <a:t>Possible theories</a:t>
            </a:r>
          </a:p>
          <a:p>
            <a:pPr lvl="1"/>
            <a:r>
              <a:rPr lang="en-US" dirty="0"/>
              <a:t>Orsted explanation – big difficulty securing vessels on time  along large inflation in capital expenditures and difficulty in securing labor. Problem – this is supposed to be what Orsted is really good at – it is supposed to have subcontracts and understand the risks of delays.</a:t>
            </a:r>
          </a:p>
          <a:p>
            <a:pPr lvl="1"/>
            <a:r>
              <a:rPr lang="en-US" dirty="0"/>
              <a:t>Orsted is running out of financing capacity to fund projects and is over-stretched from a capital raising perspective</a:t>
            </a:r>
          </a:p>
          <a:p>
            <a:pPr lvl="1"/>
            <a:r>
              <a:rPr lang="en-US" dirty="0"/>
              <a:t>Orsted has been over-aggressive in bidding for projects that do not generate a return and/or revised estimation of the capacity factor and generation (never mentioned by Orsted management)</a:t>
            </a:r>
          </a:p>
          <a:p>
            <a:pPr lvl="1"/>
            <a:endParaRPr lang="en-US" dirty="0"/>
          </a:p>
          <a:p>
            <a:r>
              <a:rPr lang="en-US" dirty="0"/>
              <a:t>Question from Morgan Stanley</a:t>
            </a:r>
          </a:p>
          <a:p>
            <a:r>
              <a:rPr lang="en-US" dirty="0"/>
              <a:t>You seemed to have two very late-notice disappointments from suppliers on foundations and vessels during 2023, which, of course, was </a:t>
            </a:r>
            <a:r>
              <a:rPr lang="en-US" b="1" i="1" dirty="0"/>
              <a:t>very surprising</a:t>
            </a:r>
            <a:r>
              <a:rPr lang="en-US" dirty="0"/>
              <a:t> for a developer with such a strong track record such as yourselves.</a:t>
            </a:r>
          </a:p>
          <a:p>
            <a:r>
              <a:rPr lang="en-US" dirty="0"/>
              <a:t>Orsted Response</a:t>
            </a:r>
          </a:p>
          <a:p>
            <a:r>
              <a:rPr lang="en-US" dirty="0"/>
              <a:t>We got information, that first 20 monopiles and then a significant additional delay on a vessel, this was something which was new information to us. And that is where we’re saying the monopile facility was new, but during the conversations we’ve had with the supplier, we were not led to believe that this was an impact that was likely to happen to this scale. </a:t>
            </a:r>
          </a:p>
        </p:txBody>
      </p:sp>
      <p:sp>
        <p:nvSpPr>
          <p:cNvPr id="4" name="Slide Number Placeholder 3">
            <a:extLst>
              <a:ext uri="{FF2B5EF4-FFF2-40B4-BE49-F238E27FC236}">
                <a16:creationId xmlns:a16="http://schemas.microsoft.com/office/drawing/2014/main" id="{C5F8BF8B-2452-7A7A-6E7D-890CDAA4A99F}"/>
              </a:ext>
            </a:extLst>
          </p:cNvPr>
          <p:cNvSpPr>
            <a:spLocks noGrp="1"/>
          </p:cNvSpPr>
          <p:nvPr>
            <p:ph type="sldNum" sz="quarter" idx="12"/>
          </p:nvPr>
        </p:nvSpPr>
        <p:spPr/>
        <p:txBody>
          <a:bodyPr/>
          <a:lstStyle/>
          <a:p>
            <a:fld id="{EB241CD2-1E45-42A3-B213-66A034DF9A3B}" type="slidenum">
              <a:rPr lang="en-GB" smtClean="0"/>
              <a:t>96</a:t>
            </a:fld>
            <a:endParaRPr lang="en-GB" dirty="0"/>
          </a:p>
        </p:txBody>
      </p:sp>
    </p:spTree>
    <p:extLst>
      <p:ext uri="{BB962C8B-B14F-4D97-AF65-F5344CB8AC3E}">
        <p14:creationId xmlns:p14="http://schemas.microsoft.com/office/powerpoint/2010/main" val="16433888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7B16-7321-00CD-F440-4BAAFD071C5F}"/>
              </a:ext>
            </a:extLst>
          </p:cNvPr>
          <p:cNvSpPr>
            <a:spLocks noGrp="1"/>
          </p:cNvSpPr>
          <p:nvPr>
            <p:ph type="title"/>
          </p:nvPr>
        </p:nvSpPr>
        <p:spPr/>
        <p:txBody>
          <a:bodyPr/>
          <a:lstStyle/>
          <a:p>
            <a:r>
              <a:rPr lang="en-US" dirty="0"/>
              <a:t>Orsted’s Cancellation and Write-off</a:t>
            </a:r>
          </a:p>
        </p:txBody>
      </p:sp>
      <p:sp>
        <p:nvSpPr>
          <p:cNvPr id="3" name="Content Placeholder 2">
            <a:extLst>
              <a:ext uri="{FF2B5EF4-FFF2-40B4-BE49-F238E27FC236}">
                <a16:creationId xmlns:a16="http://schemas.microsoft.com/office/drawing/2014/main" id="{5EE91A3D-1966-5AC9-6A93-5AD94DFDDD23}"/>
              </a:ext>
            </a:extLst>
          </p:cNvPr>
          <p:cNvSpPr>
            <a:spLocks noGrp="1"/>
          </p:cNvSpPr>
          <p:nvPr>
            <p:ph idx="1"/>
          </p:nvPr>
        </p:nvSpPr>
        <p:spPr>
          <a:xfrm>
            <a:off x="304800" y="1764506"/>
            <a:ext cx="5241734" cy="3296444"/>
          </a:xfrm>
        </p:spPr>
        <p:txBody>
          <a:bodyPr/>
          <a:lstStyle/>
          <a:p>
            <a:r>
              <a:rPr lang="en-US" dirty="0"/>
              <a:t>The table below shows parts of the loss for abandoning the Ocean Wind project and other U.S. projects. The loss includes amounts spent on the project and liabilities for cash cancellation fees.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56B41ED-716A-D1B0-C805-C5D52DD72E91}"/>
              </a:ext>
            </a:extLst>
          </p:cNvPr>
          <p:cNvSpPr>
            <a:spLocks noGrp="1"/>
          </p:cNvSpPr>
          <p:nvPr>
            <p:ph type="sldNum" sz="quarter" idx="12"/>
          </p:nvPr>
        </p:nvSpPr>
        <p:spPr/>
        <p:txBody>
          <a:bodyPr/>
          <a:lstStyle/>
          <a:p>
            <a:fld id="{EB241CD2-1E45-42A3-B213-66A034DF9A3B}" type="slidenum">
              <a:rPr lang="en-GB" smtClean="0"/>
              <a:t>97</a:t>
            </a:fld>
            <a:endParaRPr lang="en-GB" dirty="0"/>
          </a:p>
        </p:txBody>
      </p:sp>
      <p:pic>
        <p:nvPicPr>
          <p:cNvPr id="6" name="Picture 5">
            <a:extLst>
              <a:ext uri="{FF2B5EF4-FFF2-40B4-BE49-F238E27FC236}">
                <a16:creationId xmlns:a16="http://schemas.microsoft.com/office/drawing/2014/main" id="{D0BDE58B-1FD1-4D84-9414-E5E246677ADA}"/>
              </a:ext>
            </a:extLst>
          </p:cNvPr>
          <p:cNvPicPr>
            <a:picLocks noChangeAspect="1"/>
          </p:cNvPicPr>
          <p:nvPr/>
        </p:nvPicPr>
        <p:blipFill>
          <a:blip r:embed="rId2"/>
          <a:stretch>
            <a:fillRect/>
          </a:stretch>
        </p:blipFill>
        <p:spPr>
          <a:xfrm>
            <a:off x="5710087" y="1944862"/>
            <a:ext cx="2557859" cy="2235223"/>
          </a:xfrm>
          <a:prstGeom prst="rect">
            <a:avLst/>
          </a:prstGeom>
        </p:spPr>
      </p:pic>
      <p:pic>
        <p:nvPicPr>
          <p:cNvPr id="5" name="Picture 4">
            <a:extLst>
              <a:ext uri="{FF2B5EF4-FFF2-40B4-BE49-F238E27FC236}">
                <a16:creationId xmlns:a16="http://schemas.microsoft.com/office/drawing/2014/main" id="{1F8EE134-A2A6-D7D1-A717-53C71E89D365}"/>
              </a:ext>
            </a:extLst>
          </p:cNvPr>
          <p:cNvPicPr>
            <a:picLocks noChangeAspect="1"/>
          </p:cNvPicPr>
          <p:nvPr/>
        </p:nvPicPr>
        <p:blipFill>
          <a:blip r:embed="rId3"/>
          <a:stretch>
            <a:fillRect/>
          </a:stretch>
        </p:blipFill>
        <p:spPr>
          <a:xfrm>
            <a:off x="4572000" y="4094880"/>
            <a:ext cx="3804849" cy="1680536"/>
          </a:xfrm>
          <a:prstGeom prst="rect">
            <a:avLst/>
          </a:prstGeom>
        </p:spPr>
      </p:pic>
      <p:pic>
        <p:nvPicPr>
          <p:cNvPr id="8" name="Picture 7">
            <a:extLst>
              <a:ext uri="{FF2B5EF4-FFF2-40B4-BE49-F238E27FC236}">
                <a16:creationId xmlns:a16="http://schemas.microsoft.com/office/drawing/2014/main" id="{F25B98DF-8DBD-735A-8DCF-688F156131CD}"/>
              </a:ext>
            </a:extLst>
          </p:cNvPr>
          <p:cNvPicPr>
            <a:picLocks noChangeAspect="1"/>
          </p:cNvPicPr>
          <p:nvPr/>
        </p:nvPicPr>
        <p:blipFill>
          <a:blip r:embed="rId4"/>
          <a:stretch>
            <a:fillRect/>
          </a:stretch>
        </p:blipFill>
        <p:spPr>
          <a:xfrm>
            <a:off x="1478293" y="2835490"/>
            <a:ext cx="2669884" cy="3165260"/>
          </a:xfrm>
          <a:prstGeom prst="rect">
            <a:avLst/>
          </a:prstGeom>
        </p:spPr>
      </p:pic>
      <p:sp>
        <p:nvSpPr>
          <p:cNvPr id="9" name="TextBox 8">
            <a:extLst>
              <a:ext uri="{FF2B5EF4-FFF2-40B4-BE49-F238E27FC236}">
                <a16:creationId xmlns:a16="http://schemas.microsoft.com/office/drawing/2014/main" id="{D2A17A07-3C0A-F66B-98D2-71905E34BDE4}"/>
              </a:ext>
            </a:extLst>
          </p:cNvPr>
          <p:cNvSpPr txBox="1"/>
          <p:nvPr/>
        </p:nvSpPr>
        <p:spPr>
          <a:xfrm>
            <a:off x="4416234" y="3062474"/>
            <a:ext cx="1130300" cy="923330"/>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Why didn’t Orsted pull the plug much earlier</a:t>
            </a:r>
          </a:p>
        </p:txBody>
      </p:sp>
    </p:spTree>
    <p:extLst>
      <p:ext uri="{BB962C8B-B14F-4D97-AF65-F5344CB8AC3E}">
        <p14:creationId xmlns:p14="http://schemas.microsoft.com/office/powerpoint/2010/main" val="31264653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256C-F9C8-A0F3-A480-48AF293EA1BE}"/>
              </a:ext>
            </a:extLst>
          </p:cNvPr>
          <p:cNvSpPr>
            <a:spLocks noGrp="1"/>
          </p:cNvSpPr>
          <p:nvPr>
            <p:ph type="title"/>
          </p:nvPr>
        </p:nvSpPr>
        <p:spPr/>
        <p:txBody>
          <a:bodyPr>
            <a:normAutofit/>
          </a:bodyPr>
          <a:lstStyle/>
          <a:p>
            <a:r>
              <a:rPr lang="en-US" dirty="0"/>
              <a:t>More Specific Explanation of Ocean Wind</a:t>
            </a:r>
          </a:p>
        </p:txBody>
      </p:sp>
      <p:sp>
        <p:nvSpPr>
          <p:cNvPr id="3" name="Content Placeholder 2">
            <a:extLst>
              <a:ext uri="{FF2B5EF4-FFF2-40B4-BE49-F238E27FC236}">
                <a16:creationId xmlns:a16="http://schemas.microsoft.com/office/drawing/2014/main" id="{BCE662E3-68D0-BD2A-6381-7F58FA968DC8}"/>
              </a:ext>
            </a:extLst>
          </p:cNvPr>
          <p:cNvSpPr>
            <a:spLocks noGrp="1"/>
          </p:cNvSpPr>
          <p:nvPr>
            <p:ph idx="1"/>
          </p:nvPr>
        </p:nvSpPr>
        <p:spPr>
          <a:xfrm>
            <a:off x="360947" y="1145407"/>
            <a:ext cx="8260540" cy="2326356"/>
          </a:xfrm>
        </p:spPr>
        <p:txBody>
          <a:bodyPr>
            <a:normAutofit/>
          </a:bodyPr>
          <a:lstStyle/>
          <a:p>
            <a:r>
              <a:rPr lang="en-US" dirty="0"/>
              <a:t>So, what has happened, especially in Ocean Wind 1, which also under supply chain changes have been by far the bulk of these. Is that we have seen with centered, unfortunately around the vessels again, further significant delays on vessel availability, which in a project that was without any further float, meant that the delay of the overall project due to lacking backup vessel availability in the entire market, has now meant that </a:t>
            </a:r>
            <a:r>
              <a:rPr lang="en-US" b="1" i="1" dirty="0"/>
              <a:t>it would implicate a multi-year delay of the entire project</a:t>
            </a:r>
            <a:r>
              <a:rPr lang="en-US" dirty="0"/>
              <a:t>. What that would mean is that due to this significant additional delay caused by these supply chain delays, </a:t>
            </a:r>
            <a:r>
              <a:rPr lang="en-US" b="1" i="1" dirty="0"/>
              <a:t>we would be in a situation where we would need to go out and recontract all or very large scopes of the project at expectedly higher prices</a:t>
            </a:r>
            <a:r>
              <a:rPr lang="en-US" dirty="0"/>
              <a:t>. It meant massive impacts because of the uncertainty of needing to go out and recontract many of the scopes in Ocean Wind 1. That is why it is such a massive impact. </a:t>
            </a:r>
          </a:p>
        </p:txBody>
      </p:sp>
      <p:pic>
        <p:nvPicPr>
          <p:cNvPr id="5" name="Picture 4">
            <a:extLst>
              <a:ext uri="{FF2B5EF4-FFF2-40B4-BE49-F238E27FC236}">
                <a16:creationId xmlns:a16="http://schemas.microsoft.com/office/drawing/2014/main" id="{B8714C7F-8D2A-31B8-5165-3A884EB1F78A}"/>
              </a:ext>
            </a:extLst>
          </p:cNvPr>
          <p:cNvPicPr>
            <a:picLocks noChangeAspect="1"/>
          </p:cNvPicPr>
          <p:nvPr/>
        </p:nvPicPr>
        <p:blipFill>
          <a:blip r:embed="rId2"/>
          <a:stretch>
            <a:fillRect/>
          </a:stretch>
        </p:blipFill>
        <p:spPr>
          <a:xfrm>
            <a:off x="6364687" y="3627164"/>
            <a:ext cx="2256800" cy="1707255"/>
          </a:xfrm>
          <a:prstGeom prst="rect">
            <a:avLst/>
          </a:prstGeom>
        </p:spPr>
      </p:pic>
      <p:sp>
        <p:nvSpPr>
          <p:cNvPr id="6" name="TextBox 5">
            <a:extLst>
              <a:ext uri="{FF2B5EF4-FFF2-40B4-BE49-F238E27FC236}">
                <a16:creationId xmlns:a16="http://schemas.microsoft.com/office/drawing/2014/main" id="{79367D23-FE1B-CC5E-38D6-34614D626215}"/>
              </a:ext>
            </a:extLst>
          </p:cNvPr>
          <p:cNvSpPr txBox="1"/>
          <p:nvPr/>
        </p:nvSpPr>
        <p:spPr>
          <a:xfrm>
            <a:off x="446431" y="3429000"/>
            <a:ext cx="5719238" cy="2504532"/>
          </a:xfrm>
          <a:prstGeom prst="rect">
            <a:avLst/>
          </a:prstGeom>
          <a:solidFill>
            <a:schemeClr val="bg1"/>
          </a:solidFill>
        </p:spPr>
        <p:txBody>
          <a:bodyPr wrap="square">
            <a:spAutoFit/>
          </a:bodyPr>
          <a:lstStyle/>
          <a:p>
            <a:r>
              <a:rPr lang="en-US" sz="1425" dirty="0">
                <a:latin typeface="Arial" panose="020B0604020202020204" pitchFamily="34" charset="0"/>
                <a:cs typeface="Arial" panose="020B0604020202020204" pitchFamily="34" charset="0"/>
              </a:rPr>
              <a:t>On the Ocean Wind 1 project, we had a book value of 13 billion DKK at the end of Q3 (about 2 billion USD). So, that's roughly what we've spent on that project. We are having a large cancellation fee from, from walking away from this project. But at the same time, we are also not having to spend the large Capex on this project, which should give a relief on the on the capital structure in the shorter term.</a:t>
            </a:r>
          </a:p>
          <a:p>
            <a:r>
              <a:rPr lang="en-US" sz="1425" dirty="0">
                <a:latin typeface="Arial" panose="020B0604020202020204" pitchFamily="34" charset="0"/>
                <a:cs typeface="Arial" panose="020B0604020202020204" pitchFamily="34" charset="0"/>
              </a:rPr>
              <a:t>Now remember it differs a lot depending on what region you are in, what project it is that you are looking into, what scope it is. So, there's a lot of different metrics here. But I think if we talk the remaining larger US projects, I think the indications that we've been giving before is the roughly 6 million USD per megawatt.</a:t>
            </a:r>
          </a:p>
        </p:txBody>
      </p:sp>
      <p:sp>
        <p:nvSpPr>
          <p:cNvPr id="4" name="Slide Number Placeholder 3">
            <a:extLst>
              <a:ext uri="{FF2B5EF4-FFF2-40B4-BE49-F238E27FC236}">
                <a16:creationId xmlns:a16="http://schemas.microsoft.com/office/drawing/2014/main" id="{41DC7156-CE4C-D6EF-CE27-F61EB65379C9}"/>
              </a:ext>
            </a:extLst>
          </p:cNvPr>
          <p:cNvSpPr>
            <a:spLocks noGrp="1"/>
          </p:cNvSpPr>
          <p:nvPr>
            <p:ph type="sldNum" sz="quarter" idx="12"/>
          </p:nvPr>
        </p:nvSpPr>
        <p:spPr/>
        <p:txBody>
          <a:bodyPr/>
          <a:lstStyle/>
          <a:p>
            <a:fld id="{EB241CD2-1E45-42A3-B213-66A034DF9A3B}" type="slidenum">
              <a:rPr lang="en-GB" smtClean="0"/>
              <a:t>98</a:t>
            </a:fld>
            <a:endParaRPr lang="en-GB" dirty="0"/>
          </a:p>
        </p:txBody>
      </p:sp>
    </p:spTree>
    <p:extLst>
      <p:ext uri="{BB962C8B-B14F-4D97-AF65-F5344CB8AC3E}">
        <p14:creationId xmlns:p14="http://schemas.microsoft.com/office/powerpoint/2010/main" val="5744944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0D72-A8F8-4F62-12EE-361EC13D02EA}"/>
              </a:ext>
            </a:extLst>
          </p:cNvPr>
          <p:cNvSpPr>
            <a:spLocks noGrp="1"/>
          </p:cNvSpPr>
          <p:nvPr>
            <p:ph type="title"/>
          </p:nvPr>
        </p:nvSpPr>
        <p:spPr/>
        <p:txBody>
          <a:bodyPr>
            <a:normAutofit fontScale="90000"/>
          </a:bodyPr>
          <a:lstStyle/>
          <a:p>
            <a:r>
              <a:rPr lang="en-US" dirty="0"/>
              <a:t>Comment by Investor on Orsted and Any Corporation as Sum of Projects</a:t>
            </a:r>
          </a:p>
        </p:txBody>
      </p:sp>
      <p:sp>
        <p:nvSpPr>
          <p:cNvPr id="3" name="Content Placeholder 2">
            <a:extLst>
              <a:ext uri="{FF2B5EF4-FFF2-40B4-BE49-F238E27FC236}">
                <a16:creationId xmlns:a16="http://schemas.microsoft.com/office/drawing/2014/main" id="{0D0D2949-FD11-05EE-0592-B0B928EE65A5}"/>
              </a:ext>
            </a:extLst>
          </p:cNvPr>
          <p:cNvSpPr>
            <a:spLocks noGrp="1"/>
          </p:cNvSpPr>
          <p:nvPr>
            <p:ph idx="1"/>
          </p:nvPr>
        </p:nvSpPr>
        <p:spPr>
          <a:xfrm>
            <a:off x="336884" y="1135781"/>
            <a:ext cx="7024036" cy="4430629"/>
          </a:xfrm>
        </p:spPr>
        <p:txBody>
          <a:bodyPr>
            <a:normAutofit/>
          </a:bodyPr>
          <a:lstStyle/>
          <a:p>
            <a:pPr marL="0" indent="0" algn="l">
              <a:buNone/>
            </a:pPr>
            <a:r>
              <a:rPr lang="en-US" dirty="0"/>
              <a:t>The following is a statement from and investor about the value of existing assets versus the speculative value of development assets in an earnings conference call.</a:t>
            </a:r>
          </a:p>
          <a:p>
            <a:pPr algn="l"/>
            <a:r>
              <a:rPr lang="en-US" dirty="0"/>
              <a:t>Analysts on this call probably get the same question I get every day. That question is what is the the valuation of Orsted’s existing assets? And I'm sure you get similar questions, but the question tells you something. It tells you that </a:t>
            </a:r>
            <a:r>
              <a:rPr lang="en-US" b="1" i="1" dirty="0"/>
              <a:t>investors do understand that you have a portfolio of operating assets that are valuable</a:t>
            </a:r>
            <a:r>
              <a:rPr lang="en-US" dirty="0"/>
              <a:t>.</a:t>
            </a:r>
          </a:p>
          <a:p>
            <a:pPr algn="l"/>
            <a:r>
              <a:rPr lang="en-US" dirty="0"/>
              <a:t>But what </a:t>
            </a:r>
            <a:r>
              <a:rPr lang="en-US" b="1" i="1" dirty="0"/>
              <a:t>investors are not buying is the conditional stuff </a:t>
            </a:r>
            <a:r>
              <a:rPr lang="en-US" dirty="0"/>
              <a:t>(related to the development of new assets). Investors do not like to hear we (Orsted) hope to build this if type thing, if we get the tax credit, if we get a bump in the tax credit, if we can negotiate better terms, etcetera. So, I feel like if you guys in your strategy update can come with a base plan that is really dependable and is as reliable as people think the existing constructed assets are, and I think you'll get credit for that. And what I hope you'll be able to do is, is take away any pieces of it where there's still an uncertainty or something that people have to buy into a belief. Because it seems to me that the share price at the moment is telling us that nobody wants to believe in any of those kind of development uncertainties anymore. </a:t>
            </a:r>
          </a:p>
        </p:txBody>
      </p:sp>
      <p:sp>
        <p:nvSpPr>
          <p:cNvPr id="5" name="Slide Number Placeholder 4">
            <a:extLst>
              <a:ext uri="{FF2B5EF4-FFF2-40B4-BE49-F238E27FC236}">
                <a16:creationId xmlns:a16="http://schemas.microsoft.com/office/drawing/2014/main" id="{DC353AE7-5C89-28DE-8EDB-D7E7687C0324}"/>
              </a:ext>
            </a:extLst>
          </p:cNvPr>
          <p:cNvSpPr>
            <a:spLocks noGrp="1"/>
          </p:cNvSpPr>
          <p:nvPr>
            <p:ph type="sldNum" sz="quarter" idx="12"/>
          </p:nvPr>
        </p:nvSpPr>
        <p:spPr/>
        <p:txBody>
          <a:bodyPr/>
          <a:lstStyle/>
          <a:p>
            <a:fld id="{EB241CD2-1E45-42A3-B213-66A034DF9A3B}" type="slidenum">
              <a:rPr lang="en-GB" smtClean="0"/>
              <a:t>99</a:t>
            </a:fld>
            <a:endParaRPr lang="en-GB" dirty="0"/>
          </a:p>
        </p:txBody>
      </p:sp>
      <p:sp>
        <p:nvSpPr>
          <p:cNvPr id="4" name="TextBox 3">
            <a:extLst>
              <a:ext uri="{FF2B5EF4-FFF2-40B4-BE49-F238E27FC236}">
                <a16:creationId xmlns:a16="http://schemas.microsoft.com/office/drawing/2014/main" id="{51910A06-49C8-BFF2-BEF9-B5532936FD68}"/>
              </a:ext>
            </a:extLst>
          </p:cNvPr>
          <p:cNvSpPr txBox="1"/>
          <p:nvPr/>
        </p:nvSpPr>
        <p:spPr>
          <a:xfrm>
            <a:off x="7618913" y="1855946"/>
            <a:ext cx="1348739" cy="320857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Translation:</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It is absurd when making a valuation of a portfolio of assets to assume a constant cost of capital. </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Any corporation is a portfolio of assets</a:t>
            </a:r>
          </a:p>
        </p:txBody>
      </p:sp>
    </p:spTree>
    <p:extLst>
      <p:ext uri="{BB962C8B-B14F-4D97-AF65-F5344CB8AC3E}">
        <p14:creationId xmlns:p14="http://schemas.microsoft.com/office/powerpoint/2010/main" val="9492068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LS Palette">
      <a:dk1>
        <a:sysClr val="windowText" lastClr="000000"/>
      </a:dk1>
      <a:lt1>
        <a:sysClr val="window" lastClr="FFFFFF"/>
      </a:lt1>
      <a:dk2>
        <a:srgbClr val="44546A"/>
      </a:dk2>
      <a:lt2>
        <a:srgbClr val="E7E6E6"/>
      </a:lt2>
      <a:accent1>
        <a:srgbClr val="A1B3C2"/>
      </a:accent1>
      <a:accent2>
        <a:srgbClr val="728EA3"/>
      </a:accent2>
      <a:accent3>
        <a:srgbClr val="436885"/>
      </a:accent3>
      <a:accent4>
        <a:srgbClr val="144266"/>
      </a:accent4>
      <a:accent5>
        <a:srgbClr val="3D3D3D"/>
      </a:accent5>
      <a:accent6>
        <a:srgbClr val="000000"/>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Learning Template 2025</Template>
  <TotalTime>33085</TotalTime>
  <Words>17490</Words>
  <Application>Microsoft Office PowerPoint</Application>
  <PresentationFormat>On-screen Show (4:3)</PresentationFormat>
  <Paragraphs>1562</Paragraphs>
  <Slides>274</Slides>
  <Notes>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274</vt:i4>
      </vt:variant>
    </vt:vector>
  </HeadingPairs>
  <TitlesOfParts>
    <vt:vector size="287" baseType="lpstr">
      <vt:lpstr>Arial</vt:lpstr>
      <vt:lpstr>Calibri</vt:lpstr>
      <vt:lpstr>Courier New</vt:lpstr>
      <vt:lpstr>Franklin Gothic Demi</vt:lpstr>
      <vt:lpstr>Lato</vt:lpstr>
      <vt:lpstr>Lato Black</vt:lpstr>
      <vt:lpstr>Rockwell</vt:lpstr>
      <vt:lpstr>Times New Roman</vt:lpstr>
      <vt:lpstr>Wingdings</vt:lpstr>
      <vt:lpstr>Wingdings 2</vt:lpstr>
      <vt:lpstr>Wingdings 3</vt:lpstr>
      <vt:lpstr>Office Theme</vt:lpstr>
      <vt:lpstr>Worksheet</vt:lpstr>
      <vt:lpstr>Project Finance for European Investment Bank – Advanced</vt:lpstr>
      <vt:lpstr>Introduction</vt:lpstr>
      <vt:lpstr>Difference between Foundations and Advanced</vt:lpstr>
      <vt:lpstr>Overlap with Foundations Course </vt:lpstr>
      <vt:lpstr>General Instructions from EIB</vt:lpstr>
      <vt:lpstr>Learning Objectives</vt:lpstr>
      <vt:lpstr>Learning Objectives - 2</vt:lpstr>
      <vt:lpstr>Other Subjects</vt:lpstr>
      <vt:lpstr>Case Studies and Practical Activities</vt:lpstr>
      <vt:lpstr>Notes on Financial Model for Teaching</vt:lpstr>
      <vt:lpstr>Suggestions from Dr. Dr Cledan Mandri-Perrott and Adjustments to Course</vt:lpstr>
      <vt:lpstr>Value of Your Time</vt:lpstr>
      <vt:lpstr>Not Just a Diagram – Illustrate Risks</vt:lpstr>
      <vt:lpstr>Case Studies, Risk Matrix- Group Discussion (1) </vt:lpstr>
      <vt:lpstr>Outline and Case Studies - 1</vt:lpstr>
      <vt:lpstr>Outline and Case Studies - 2</vt:lpstr>
      <vt:lpstr>Section 1: Nuances of IRR and DSCR  </vt:lpstr>
      <vt:lpstr>Monte Carlo Simulation as Illustration of Project Finance</vt:lpstr>
      <vt:lpstr>Understanding of DSCR, LLCR and PLCR  (DSCR-1)/DSCR = Break Even Cash Flow</vt:lpstr>
      <vt:lpstr>DSCR versus LLCR versus PLCR and Sculpting</vt:lpstr>
      <vt:lpstr>Illustration of Cases</vt:lpstr>
      <vt:lpstr>Mean Reversion and Use of Monte Carlo (it is easy) to Demonstrate Probability of Loss</vt:lpstr>
      <vt:lpstr>Oil Price from Database File</vt:lpstr>
      <vt:lpstr>Illustration of Non-Mean Reverting </vt:lpstr>
      <vt:lpstr>Non-Mean Reverting Series - Blackberry and Apple</vt:lpstr>
      <vt:lpstr>Illustration of Mean Reverting Cash Flows – Commodity Prices Except Change in Oil Prices in 1973</vt:lpstr>
      <vt:lpstr>Session 3 – Default and Implementation of Monte Carlo Simulation</vt:lpstr>
      <vt:lpstr>Default Studies</vt:lpstr>
      <vt:lpstr>Expected Loss Can Be Broken Down Into Three Components</vt:lpstr>
      <vt:lpstr>Measurement of Credit Risk with Rating Systems – How Do you Come Up with Good Rating</vt:lpstr>
      <vt:lpstr>Project Finance ties to BBB- (Baa3)</vt:lpstr>
      <vt:lpstr>Default Studies – Probability of DSCR Below 1</vt:lpstr>
      <vt:lpstr>Useless but Interesting Chart on PD</vt:lpstr>
      <vt:lpstr>Use of Ratios Different Ratios in Different Industries: DSCR and Credit Ratings in Project Finance</vt:lpstr>
      <vt:lpstr>S&amp;P Study of PD and LGD for Project Finance</vt:lpstr>
      <vt:lpstr>Project Finance Defaults</vt:lpstr>
      <vt:lpstr>S&amp;P Recovery Rates</vt:lpstr>
      <vt:lpstr>Project Finance is Unfair to Africa</vt:lpstr>
      <vt:lpstr>Session 4: Valuation</vt:lpstr>
      <vt:lpstr>Assignment</vt:lpstr>
      <vt:lpstr>Start with Basic Valuation </vt:lpstr>
      <vt:lpstr>Project Finance and Changing Risk</vt:lpstr>
      <vt:lpstr>Reasons for Risk Reduction After a Couple Years of Operation</vt:lpstr>
      <vt:lpstr>Back to Assignment - Triangulation</vt:lpstr>
      <vt:lpstr>Process of Adjusted for Risk Changes</vt:lpstr>
      <vt:lpstr>Assumptions for Transaction</vt:lpstr>
      <vt:lpstr>Timing Problem with Valuation</vt:lpstr>
      <vt:lpstr>Section 1: Nuances of IRR and DSCR  Petrozuata Case Study</vt:lpstr>
      <vt:lpstr>Nuances of IRR and Debt Service Coverage</vt:lpstr>
      <vt:lpstr>Case 1: Petrozuata</vt:lpstr>
      <vt:lpstr>HBS Case Study</vt:lpstr>
      <vt:lpstr>Diagram of Facilities</vt:lpstr>
      <vt:lpstr>Petroleos de Venezuela (PDVsa) Perspective</vt:lpstr>
      <vt:lpstr>Key Exhibits to in Case Study</vt:lpstr>
      <vt:lpstr>Cash Collection in Petrozuata</vt:lpstr>
      <vt:lpstr>Revised Diagram</vt:lpstr>
      <vt:lpstr>Post Construction – What to Compute</vt:lpstr>
      <vt:lpstr>Financing Process</vt:lpstr>
      <vt:lpstr>Cost of Capital</vt:lpstr>
      <vt:lpstr>Financing</vt:lpstr>
      <vt:lpstr>Article on Project</vt:lpstr>
      <vt:lpstr>Teaching Note</vt:lpstr>
      <vt:lpstr>Fitch Downgrade in 2006</vt:lpstr>
      <vt:lpstr>Use of Case to Address IRR and Profit from Investor Perspective</vt:lpstr>
      <vt:lpstr>Real World Minimum Acceptable Target IRR</vt:lpstr>
      <vt:lpstr>Reconciliation of IRR and ROE</vt:lpstr>
      <vt:lpstr>Process for Evaluating Cost of Capital and Required Price</vt:lpstr>
      <vt:lpstr>Example of Valuation with Implied Exit Discount Rates</vt:lpstr>
      <vt:lpstr>Use of Petrozuata Case to Address DSCR, LLCR, PLCR and Mean Reversion</vt:lpstr>
      <vt:lpstr>Case 2: Debt Structuring Details  Orsted and Offshore Wind</vt:lpstr>
      <vt:lpstr>Structuring Issues in Offshore Wind Case</vt:lpstr>
      <vt:lpstr>Orsted Story – Desire to Have 50% of Off-Shore Development</vt:lpstr>
      <vt:lpstr>Offshore Wind versus Nuclear </vt:lpstr>
      <vt:lpstr>Renewable Project Finance Diagram </vt:lpstr>
      <vt:lpstr>Background on Renewable Energy</vt:lpstr>
      <vt:lpstr>Solar History: 2000’s and Feed-in Tariffs - German Solar Feed-In Tariffs and Managing Risk</vt:lpstr>
      <vt:lpstr>Revolution in Solar Module Prices and the Price of Polysilicon</vt:lpstr>
      <vt:lpstr>Examples of Low Solar Prices</vt:lpstr>
      <vt:lpstr>Dramatic Bids for On-Shore Wind (Bloomberg)</vt:lpstr>
      <vt:lpstr>Difference Between Contract Prices for Renewable Energy and Dispatchable Plants</vt:lpstr>
      <vt:lpstr>Estimation of Production with Resource Study</vt:lpstr>
      <vt:lpstr>Nightmare Graph and Missing the P90 – Fitch Report</vt:lpstr>
      <vt:lpstr>First Step on Resource Study – Match the Wind Speed and the Power Curve</vt:lpstr>
      <vt:lpstr>Selected Graphs of Historic Capacity Factors for Orsted Projects – Mean Reverting Case</vt:lpstr>
      <vt:lpstr>Drop Off in Capacity Factor for German Project</vt:lpstr>
      <vt:lpstr>Denmark Off-shore Projects</vt:lpstr>
      <vt:lpstr>Pricing Regimes for Orsted’s Non-UK Offshore Wind Projects</vt:lpstr>
      <vt:lpstr>UK Renewable Obligation Certificates (ROC) and CFD</vt:lpstr>
      <vt:lpstr>Case Study: Merkur Offshore Wind Farm</vt:lpstr>
      <vt:lpstr>Case Study of Single Project</vt:lpstr>
      <vt:lpstr>Case Study: Merkur Offshore Wind Farm</vt:lpstr>
      <vt:lpstr>Merkur Offshore Wind Farm: Deal Merits &amp; Risk Assessment</vt:lpstr>
      <vt:lpstr>Merkur Offshore Wind Farm: Deal Merits &amp; Risk Assessment</vt:lpstr>
      <vt:lpstr>Merkur Offshore Wind Farm: Deal Merits &amp; Risk Assessment</vt:lpstr>
      <vt:lpstr>Orsted Case and Dramatic Fall</vt:lpstr>
      <vt:lpstr>Basic Question about Orsted Write-off for New Jersey Project</vt:lpstr>
      <vt:lpstr>Orsted’s Cancellation and Write-off</vt:lpstr>
      <vt:lpstr>More Specific Explanation of Ocean Wind</vt:lpstr>
      <vt:lpstr>Comment by Investor on Orsted and Any Corporation as Sum of Projects</vt:lpstr>
      <vt:lpstr>Back of Envelope Value Calculations for Abandonment</vt:lpstr>
      <vt:lpstr>Project Finance Structuring in Offshore Wind Case</vt:lpstr>
      <vt:lpstr>Debt Sizing: Including Items in Project Cost that do not Involve Cash Outflow </vt:lpstr>
      <vt:lpstr>Risk Analysis – Skin in Game versus Safety Buffer</vt:lpstr>
      <vt:lpstr>Debt Sizing – Key Philosophical Question</vt:lpstr>
      <vt:lpstr>Reconciling Debt to Capital with DSCR</vt:lpstr>
      <vt:lpstr>Which Constraint is in Place</vt:lpstr>
      <vt:lpstr>Model with Debt Sculpting</vt:lpstr>
      <vt:lpstr>Three DSCR’s in Solar Case</vt:lpstr>
      <vt:lpstr>Risk Analysis in Solar Projects</vt:lpstr>
      <vt:lpstr>Three DSCR’s in Solar Case</vt:lpstr>
      <vt:lpstr>Pre-and Post COD Analysis</vt:lpstr>
      <vt:lpstr>Term Coverage Ratio in Solar Case</vt:lpstr>
      <vt:lpstr>Sculpting versus Equal Installment with DSCR Constraint</vt:lpstr>
      <vt:lpstr>Sculpting Equations - Basic</vt:lpstr>
      <vt:lpstr>Sculpting Equations with Debt to Capital Constraint</vt:lpstr>
      <vt:lpstr>Sculpting Equations with LC Fees</vt:lpstr>
      <vt:lpstr>Sculpting with DSRA as Final Payment</vt:lpstr>
      <vt:lpstr>Debt Sculpting, DSCR Formula and Negative Repayment</vt:lpstr>
      <vt:lpstr>Summary of Results</vt:lpstr>
      <vt:lpstr>Infrastructure Case, Varying Cash Flows and Cash Flow Sweep</vt:lpstr>
      <vt:lpstr>Issues in PPP and Traffic Case</vt:lpstr>
      <vt:lpstr>Traffic Studies</vt:lpstr>
      <vt:lpstr>Illustration of Government Comparator versus PPP procurement</vt:lpstr>
      <vt:lpstr>Case Study of Toll-Road in Un-congested Area</vt:lpstr>
      <vt:lpstr>Introduction to Toll Roads and Traffic Studies</vt:lpstr>
      <vt:lpstr>Volume Risk in Tollways – Traffic Studies</vt:lpstr>
      <vt:lpstr>Volume and Interest Rate Risk -- Mexico Tollways</vt:lpstr>
      <vt:lpstr>S&amp;P Start Up Tollroads Study</vt:lpstr>
      <vt:lpstr>Use of Ratios Different Ratios in Different Industries: DSCR and Credit Ratings in Project Finance</vt:lpstr>
      <vt:lpstr>Example of Cash Flow Priority</vt:lpstr>
      <vt:lpstr>Example of Lock-up and Cash Flow</vt:lpstr>
      <vt:lpstr>Theory of Lock-up and Cash Flow Sweep</vt:lpstr>
      <vt:lpstr>Volatility and Risk Reduction from Cash Flow Sweeps</vt:lpstr>
      <vt:lpstr>Example of Risk and Return Analysis for Cash Flow Sweep</vt:lpstr>
      <vt:lpstr>Economic and Financial Analysis of Cash Sweeps, Reserve Accounts and Covenants</vt:lpstr>
      <vt:lpstr>DSRA and Liquidity</vt:lpstr>
      <vt:lpstr>Use of LC Instead of the DSRA</vt:lpstr>
      <vt:lpstr>DSRA as LC in Solar Case</vt:lpstr>
      <vt:lpstr>Debt Service Reserve Language</vt:lpstr>
      <vt:lpstr>Hydrogen Case  Contract for Difference Subordinated Debt </vt:lpstr>
      <vt:lpstr>Issues in Hydrogen Case</vt:lpstr>
      <vt:lpstr>Dream of Green Hydrogen</vt:lpstr>
      <vt:lpstr>Hydrogen Colours</vt:lpstr>
      <vt:lpstr>Hydrogen Chemistry</vt:lpstr>
      <vt:lpstr>Steam Methane Reforming – Grey (Bad) Hydrogen</vt:lpstr>
      <vt:lpstr>Green Hydrogen from Electrolysis</vt:lpstr>
      <vt:lpstr>Very Little Green versus Grey Hydrogen - .1% of Ammonia</vt:lpstr>
      <vt:lpstr>Green Hydrogen - Electrolysis from Proton Membrane</vt:lpstr>
      <vt:lpstr>Alkaline and Proton Membrane</vt:lpstr>
      <vt:lpstr>Operation of Fuel Cell – Reverse of Electrolysis</vt:lpstr>
      <vt:lpstr>Part 1b: Overview of Green and Blue Hydrogen – Cost Structure and Efficiency</vt:lpstr>
      <vt:lpstr>Important to Understand Basic Energy Conversions – kWh/kg = 33.33 as Hydrogen Output</vt:lpstr>
      <vt:lpstr>IEA, Benchmarks and Economics</vt:lpstr>
      <vt:lpstr>Some Basics of Efficiency Conversions  Multiply kWh/kg by USD/kWh or MMBTU/kg by USD/MMBTU</vt:lpstr>
      <vt:lpstr>Estimate of Capital Expenditures – No Economies of Scale</vt:lpstr>
      <vt:lpstr>Electrolyzer Cost</vt:lpstr>
      <vt:lpstr>Egypt Proposal - Continued</vt:lpstr>
      <vt:lpstr>How Much Natural Gas and Emissions to a km using SMR – Grey or Blue</vt:lpstr>
      <vt:lpstr>Problem of Green Hydrogen – Proven Technology</vt:lpstr>
      <vt:lpstr>Contract for Difference</vt:lpstr>
      <vt:lpstr>Ammonia</vt:lpstr>
      <vt:lpstr>Levelized Cost of Green Ammonia</vt:lpstr>
      <vt:lpstr>Storage Case 1 – Does Not Make Sense</vt:lpstr>
      <vt:lpstr>Storage Case 2: Need Hydrogen and Better to Store Hydrogen in Cask than Electricity in Lithium</vt:lpstr>
      <vt:lpstr>Part 4: Life Span and Capital Expenditure Requirements</vt:lpstr>
      <vt:lpstr>Existing Grey Ammonia in Europe</vt:lpstr>
      <vt:lpstr>Dramatic Reduction in the Cost of Electrolyzer</vt:lpstr>
      <vt:lpstr>Simulation of Electrolyzer with Solar and Wind</vt:lpstr>
      <vt:lpstr>Re-financing in Hydrogen Case</vt:lpstr>
      <vt:lpstr>Re-financing Introduction</vt:lpstr>
      <vt:lpstr>Philosophy and Re-financing</vt:lpstr>
      <vt:lpstr>Re-financing Case 1 – Multiple Re-financings</vt:lpstr>
      <vt:lpstr>Re-financing Case 2 – Later Refinancing</vt:lpstr>
      <vt:lpstr>Mini-perms </vt:lpstr>
      <vt:lpstr>A Little Theory about Valuation and Risk of Projects</vt:lpstr>
      <vt:lpstr>Equity Returns and Re-Financing</vt:lpstr>
      <vt:lpstr>Capital Requirements and Mini-Perms</vt:lpstr>
      <vt:lpstr>Mini-Perm Example</vt:lpstr>
      <vt:lpstr>Mini-Perm Assumptions in Solar Case</vt:lpstr>
      <vt:lpstr>Mini-Perm and Re-financing Assumption</vt:lpstr>
      <vt:lpstr>Credit Analysis of Mini-Perm</vt:lpstr>
      <vt:lpstr>Mini-Perm Extension</vt:lpstr>
      <vt:lpstr>Subordinated Debt and Other Tools to Encourage Investment  Hydrogen Case</vt:lpstr>
      <vt:lpstr>Issues</vt:lpstr>
      <vt:lpstr>Case 5: Project Contracts  Battery Case</vt:lpstr>
      <vt:lpstr>Issues</vt:lpstr>
      <vt:lpstr>Background on Batteries for Electricity Storage</vt:lpstr>
      <vt:lpstr>Duck Curve and Solar</vt:lpstr>
      <vt:lpstr>California Duck Diagram and More Extreme Need for Ramping and Spinning Reserve</vt:lpstr>
      <vt:lpstr>Results of Dispatch for Nagonha</vt:lpstr>
      <vt:lpstr>Temperature and Electricity Usage for Battery</vt:lpstr>
      <vt:lpstr>Results of Simulated State of Charge for the Nagonha Case</vt:lpstr>
      <vt:lpstr>Battery Use Case Analysis</vt:lpstr>
      <vt:lpstr>Time and Batteries</vt:lpstr>
      <vt:lpstr>Section 1, Part 7 – Myth of Using Batteries for Multiple Uses</vt:lpstr>
      <vt:lpstr>Batteries for Ancillary Services</vt:lpstr>
      <vt:lpstr>Hourly May Mask Shorter Term Variability</vt:lpstr>
      <vt:lpstr>Case of Short-term Ancillary Services</vt:lpstr>
      <vt:lpstr>Ancillary Services, Duration and Cycles</vt:lpstr>
      <vt:lpstr>Use Case is Something Like Two Rainy Day Case </vt:lpstr>
      <vt:lpstr>Illustration of Surplus Solar and Flat Loads</vt:lpstr>
      <vt:lpstr>Battery Capacity and a Water Tower</vt:lpstr>
      <vt:lpstr>Capacity and Storage of Batteries - Think of a Battery Like a Water Tower or a Warehouse</vt:lpstr>
      <vt:lpstr>Different Capacity and Energy of Different Batteries</vt:lpstr>
      <vt:lpstr>Characteristic 1:  Battery Cost</vt:lpstr>
      <vt:lpstr>Recent Cell Price Price</vt:lpstr>
      <vt:lpstr>Range in Cost from Lazard</vt:lpstr>
      <vt:lpstr>Lithium and Cobalt Prices</vt:lpstr>
      <vt:lpstr>Characteristic Number 2 Operating Life and Cycle</vt:lpstr>
      <vt:lpstr>Section 2, Part 2 – Battery Lifespan</vt:lpstr>
      <vt:lpstr>Definition of Cycle in RFP/PPA</vt:lpstr>
      <vt:lpstr>Lifespan from RFP and PPA</vt:lpstr>
      <vt:lpstr>Life and Number of Discharge Cycles</vt:lpstr>
      <vt:lpstr>Battery Characteristic 3: Operation and Maintenance</vt:lpstr>
      <vt:lpstr>O&amp;M Components</vt:lpstr>
      <vt:lpstr>O&amp;M Cost From Lazard</vt:lpstr>
      <vt:lpstr>Characteristic Number 3 Degradation</vt:lpstr>
      <vt:lpstr>Section 2, Part 4 – Battery Degradation</vt:lpstr>
      <vt:lpstr>Degradation, Depth of Discharge and Usable Capacity</vt:lpstr>
      <vt:lpstr>Degradation and Age</vt:lpstr>
      <vt:lpstr>Degradation from Age and Cycling</vt:lpstr>
      <vt:lpstr>Implied Degradation and Augmentation from India RFP</vt:lpstr>
      <vt:lpstr>Degradation, Cycles and Battery Life</vt:lpstr>
      <vt:lpstr>Degradation in PPA</vt:lpstr>
      <vt:lpstr>Operating Characteristic 5 Round Trip Efficiency</vt:lpstr>
      <vt:lpstr>Roundtrip Efficiency</vt:lpstr>
      <vt:lpstr>Differences in Battery Efficiency </vt:lpstr>
      <vt:lpstr>Characteristic 5 Depth of Discharge</vt:lpstr>
      <vt:lpstr>Tradeoffs between Cost, Life and Depth of Discharge</vt:lpstr>
      <vt:lpstr>PPA Agreements with Renewable and Batteries </vt:lpstr>
      <vt:lpstr>Can you Add Revenue Streams</vt:lpstr>
      <vt:lpstr>PPA Example 1</vt:lpstr>
      <vt:lpstr>PPA Issues from Examples</vt:lpstr>
      <vt:lpstr>  Comment About PPAs</vt:lpstr>
      <vt:lpstr>Use of Batteries Discussion in PPA</vt:lpstr>
      <vt:lpstr>Functions Defined in Scope Book</vt:lpstr>
      <vt:lpstr>Control of Charge and Discharge to Buyer and not the Seller</vt:lpstr>
      <vt:lpstr>Output and Available Capacity in PPA (Take or Pay versus Take and Pay)</vt:lpstr>
      <vt:lpstr>PPA 1 – Storage Capacity in MW</vt:lpstr>
      <vt:lpstr>PPA Introduction</vt:lpstr>
      <vt:lpstr>Capacity Adjusted for Target Degradation – PPA 1</vt:lpstr>
      <vt:lpstr>Power Rating, RT and Storage in PPA Number 2</vt:lpstr>
      <vt:lpstr>Quantity of Capacity as the Basis for Capacity Payment – PPA Number 3</vt:lpstr>
      <vt:lpstr>Guaranteed Power, RT and Storage Capacity with Liquidated Damages</vt:lpstr>
      <vt:lpstr>Performance Tests and Penalties in Entergy PPA – Not Penalty for both kW and kWh</vt:lpstr>
      <vt:lpstr>Performance Test in Entergy Contract</vt:lpstr>
      <vt:lpstr>Capacity Documentation and Monitoring</vt:lpstr>
      <vt:lpstr>Pricing in Battery PPA</vt:lpstr>
      <vt:lpstr>Section 5, Part 4 – Pricing of Batteries in PPA Contracts -- Examples</vt:lpstr>
      <vt:lpstr>Pricing of Energy and Capacity – PPA 1</vt:lpstr>
      <vt:lpstr>Capacity Payment Formula – PPA 1</vt:lpstr>
      <vt:lpstr>Pricing in PPA and Back of Envelope </vt:lpstr>
      <vt:lpstr>Pricing in a PPA Contract for Batteries – PPA Number 3</vt:lpstr>
      <vt:lpstr>Pricing in PPA Contract with Batteries</vt:lpstr>
      <vt:lpstr>Documentation of Charging and Discharging</vt:lpstr>
      <vt:lpstr>Liquidated Damages</vt:lpstr>
      <vt:lpstr>Liquidated Damage for Capacity Availability – PPA 1</vt:lpstr>
      <vt:lpstr>Amount of Liquidated Damage – PPA Number 1</vt:lpstr>
      <vt:lpstr>Capacity Penalty – PPA Number 3</vt:lpstr>
      <vt:lpstr>Performance Bond Example</vt:lpstr>
      <vt:lpstr>Liquidated Damage for Delay in PPA 2</vt:lpstr>
      <vt:lpstr>Liquidated Damage Amount per Day – PPA 2</vt:lpstr>
      <vt:lpstr>Liquidated Damage for Delay – PPA 3 (India RFP)</vt:lpstr>
      <vt:lpstr>Section 5, Part 5 – Liquidated Damages, Incentives and Other Charges in PPAs with Batteries</vt:lpstr>
      <vt:lpstr>Case 6: Evaluation of Large Project Finance Model</vt:lpstr>
      <vt:lpstr>Appendix</vt:lpstr>
      <vt:lpstr>Family is Like a Corporation; Person is Like Project Finance – How would Value the Family</vt:lpstr>
      <vt:lpstr>Problems that Make Corporate Finance into Magic Portion and a Bad wat to Evaluate Investments</vt:lpstr>
      <vt:lpstr>Three Big Problems in Corporate Finance that are Resolved with Project Finance</vt:lpstr>
      <vt:lpstr>Radical Idea: The Best Way to Evaluate Corporate Value is to Understand Individual Investments in the Portfolio using Project Finance Analysis</vt:lpstr>
      <vt:lpstr>Theoretical, Mythical Valuation of a Corporation using Project Finance Concepts</vt:lpstr>
      <vt:lpstr>These Problems Do Not Exist in Project Finance</vt:lpstr>
      <vt:lpstr>Stable Company EV/EBITDA, ROIC and Project IRR</vt:lpstr>
      <vt:lpstr>Return and Price to Book Ratio for Oil Companies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Wang, Rui (UK)</dc:creator>
  <cp:lastModifiedBy>Edward Bodmer</cp:lastModifiedBy>
  <cp:revision>19</cp:revision>
  <cp:lastPrinted>2016-07-04T11:35:44Z</cp:lastPrinted>
  <dcterms:created xsi:type="dcterms:W3CDTF">2025-03-28T08:41:26Z</dcterms:created>
  <dcterms:modified xsi:type="dcterms:W3CDTF">2026-02-10T18:59:09Z</dcterms:modified>
</cp:coreProperties>
</file>