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8"/>
  </p:notesMasterIdLst>
  <p:handoutMasterIdLst>
    <p:handoutMasterId r:id="rId89"/>
  </p:handoutMasterIdLst>
  <p:sldIdLst>
    <p:sldId id="4241" r:id="rId5"/>
    <p:sldId id="4243" r:id="rId6"/>
    <p:sldId id="4244" r:id="rId7"/>
    <p:sldId id="4245" r:id="rId8"/>
    <p:sldId id="4169" r:id="rId9"/>
    <p:sldId id="4200" r:id="rId10"/>
    <p:sldId id="4202" r:id="rId11"/>
    <p:sldId id="4170" r:id="rId12"/>
    <p:sldId id="4171" r:id="rId13"/>
    <p:sldId id="4184" r:id="rId14"/>
    <p:sldId id="4179" r:id="rId15"/>
    <p:sldId id="4180" r:id="rId16"/>
    <p:sldId id="4185" r:id="rId17"/>
    <p:sldId id="4229" r:id="rId18"/>
    <p:sldId id="4178" r:id="rId19"/>
    <p:sldId id="4213" r:id="rId20"/>
    <p:sldId id="4221" r:id="rId21"/>
    <p:sldId id="4172" r:id="rId22"/>
    <p:sldId id="4173" r:id="rId23"/>
    <p:sldId id="4174" r:id="rId24"/>
    <p:sldId id="256" r:id="rId25"/>
    <p:sldId id="258" r:id="rId26"/>
    <p:sldId id="260" r:id="rId27"/>
    <p:sldId id="259" r:id="rId28"/>
    <p:sldId id="4166" r:id="rId29"/>
    <p:sldId id="261" r:id="rId30"/>
    <p:sldId id="4153" r:id="rId31"/>
    <p:sldId id="262" r:id="rId32"/>
    <p:sldId id="4156" r:id="rId33"/>
    <p:sldId id="4154" r:id="rId34"/>
    <p:sldId id="263" r:id="rId35"/>
    <p:sldId id="4218" r:id="rId36"/>
    <p:sldId id="4226" r:id="rId37"/>
    <p:sldId id="4227" r:id="rId38"/>
    <p:sldId id="4228" r:id="rId39"/>
    <p:sldId id="4225" r:id="rId40"/>
    <p:sldId id="4203" r:id="rId41"/>
    <p:sldId id="4219" r:id="rId42"/>
    <p:sldId id="4151" r:id="rId43"/>
    <p:sldId id="4220" r:id="rId44"/>
    <p:sldId id="4222" r:id="rId45"/>
    <p:sldId id="4208" r:id="rId46"/>
    <p:sldId id="4209" r:id="rId47"/>
    <p:sldId id="4198" r:id="rId48"/>
    <p:sldId id="264" r:id="rId49"/>
    <p:sldId id="4217" r:id="rId50"/>
    <p:sldId id="4214" r:id="rId51"/>
    <p:sldId id="4215" r:id="rId52"/>
    <p:sldId id="4216" r:id="rId53"/>
    <p:sldId id="4206" r:id="rId54"/>
    <p:sldId id="4207" r:id="rId55"/>
    <p:sldId id="4212" r:id="rId56"/>
    <p:sldId id="4211" r:id="rId57"/>
    <p:sldId id="4223" r:id="rId58"/>
    <p:sldId id="4204" r:id="rId59"/>
    <p:sldId id="4162" r:id="rId60"/>
    <p:sldId id="4205" r:id="rId61"/>
    <p:sldId id="4164" r:id="rId62"/>
    <p:sldId id="4230" r:id="rId63"/>
    <p:sldId id="4231" r:id="rId64"/>
    <p:sldId id="4232" r:id="rId65"/>
    <p:sldId id="4163" r:id="rId66"/>
    <p:sldId id="4165" r:id="rId67"/>
    <p:sldId id="4167" r:id="rId68"/>
    <p:sldId id="4181" r:id="rId69"/>
    <p:sldId id="4224" r:id="rId70"/>
    <p:sldId id="4233" r:id="rId71"/>
    <p:sldId id="4186" r:id="rId72"/>
    <p:sldId id="4189" r:id="rId73"/>
    <p:sldId id="4190" r:id="rId74"/>
    <p:sldId id="4191" r:id="rId75"/>
    <p:sldId id="4234" r:id="rId76"/>
    <p:sldId id="4192" r:id="rId77"/>
    <p:sldId id="4193" r:id="rId78"/>
    <p:sldId id="4235" r:id="rId79"/>
    <p:sldId id="4236" r:id="rId80"/>
    <p:sldId id="4237" r:id="rId81"/>
    <p:sldId id="4239" r:id="rId82"/>
    <p:sldId id="4238" r:id="rId83"/>
    <p:sldId id="4240" r:id="rId84"/>
    <p:sldId id="4195" r:id="rId85"/>
    <p:sldId id="4196" r:id="rId86"/>
    <p:sldId id="4197" r:id="rId87"/>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BB6"/>
    <a:srgbClr val="043F63"/>
    <a:srgbClr val="FF9933"/>
    <a:srgbClr val="152E58"/>
    <a:srgbClr val="003A63"/>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3B796-8F39-4CD0-89D6-2E259A251533}" v="9" dt="2026-06-15T06:12:37.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04" autoAdjust="0"/>
  </p:normalViewPr>
  <p:slideViewPr>
    <p:cSldViewPr snapToGrid="0">
      <p:cViewPr varScale="1">
        <p:scale>
          <a:sx n="70" d="100"/>
          <a:sy n="70" d="100"/>
        </p:scale>
        <p:origin x="536" y="52"/>
      </p:cViewPr>
      <p:guideLst>
        <p:guide orient="horz" pos="2160"/>
        <p:guide pos="3840"/>
      </p:guideLst>
    </p:cSldViewPr>
  </p:slideViewPr>
  <p:notesTextViewPr>
    <p:cViewPr>
      <p:scale>
        <a:sx n="1" d="1"/>
        <a:sy n="1" d="1"/>
      </p:scale>
      <p:origin x="0" y="0"/>
    </p:cViewPr>
  </p:notesTextViewPr>
  <p:sorterViewPr>
    <p:cViewPr>
      <p:scale>
        <a:sx n="70" d="100"/>
        <a:sy n="70" d="100"/>
      </p:scale>
      <p:origin x="0" y="-47096"/>
    </p:cViewPr>
  </p:sorterViewPr>
  <p:notesViewPr>
    <p:cSldViewPr snapToGrid="0">
      <p:cViewPr varScale="1">
        <p:scale>
          <a:sx n="77" d="100"/>
          <a:sy n="77" d="100"/>
        </p:scale>
        <p:origin x="312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Bodmer" userId="f82d64a42721f930" providerId="LiveId" clId="{08926B8C-A6EC-41C3-BFE6-E624C32C2D34}"/>
    <pc:docChg chg="undo custSel addSld delSld modSld">
      <pc:chgData name="Edward Bodmer" userId="f82d64a42721f930" providerId="LiveId" clId="{08926B8C-A6EC-41C3-BFE6-E624C32C2D34}" dt="2026-06-15T06:27:09.437" v="389" actId="14100"/>
      <pc:docMkLst>
        <pc:docMk/>
      </pc:docMkLst>
      <pc:sldChg chg="del">
        <pc:chgData name="Edward Bodmer" userId="f82d64a42721f930" providerId="LiveId" clId="{08926B8C-A6EC-41C3-BFE6-E624C32C2D34}" dt="2026-06-15T06:02:38.318" v="0" actId="47"/>
        <pc:sldMkLst>
          <pc:docMk/>
          <pc:sldMk cId="2743531661" sldId="267"/>
        </pc:sldMkLst>
      </pc:sldChg>
      <pc:sldChg chg="del">
        <pc:chgData name="Edward Bodmer" userId="f82d64a42721f930" providerId="LiveId" clId="{08926B8C-A6EC-41C3-BFE6-E624C32C2D34}" dt="2026-06-15T06:02:38.318" v="0" actId="47"/>
        <pc:sldMkLst>
          <pc:docMk/>
          <pc:sldMk cId="154730346" sldId="414"/>
        </pc:sldMkLst>
      </pc:sldChg>
      <pc:sldChg chg="del">
        <pc:chgData name="Edward Bodmer" userId="f82d64a42721f930" providerId="LiveId" clId="{08926B8C-A6EC-41C3-BFE6-E624C32C2D34}" dt="2026-06-15T06:02:38.318" v="0" actId="47"/>
        <pc:sldMkLst>
          <pc:docMk/>
          <pc:sldMk cId="6012668" sldId="509"/>
        </pc:sldMkLst>
      </pc:sldChg>
      <pc:sldChg chg="del">
        <pc:chgData name="Edward Bodmer" userId="f82d64a42721f930" providerId="LiveId" clId="{08926B8C-A6EC-41C3-BFE6-E624C32C2D34}" dt="2026-06-15T06:02:38.318" v="0" actId="47"/>
        <pc:sldMkLst>
          <pc:docMk/>
          <pc:sldMk cId="2450908816" sldId="510"/>
        </pc:sldMkLst>
      </pc:sldChg>
      <pc:sldChg chg="del">
        <pc:chgData name="Edward Bodmer" userId="f82d64a42721f930" providerId="LiveId" clId="{08926B8C-A6EC-41C3-BFE6-E624C32C2D34}" dt="2026-06-15T06:02:38.318" v="0" actId="47"/>
        <pc:sldMkLst>
          <pc:docMk/>
          <pc:sldMk cId="4214982544" sldId="514"/>
        </pc:sldMkLst>
      </pc:sldChg>
      <pc:sldChg chg="del">
        <pc:chgData name="Edward Bodmer" userId="f82d64a42721f930" providerId="LiveId" clId="{08926B8C-A6EC-41C3-BFE6-E624C32C2D34}" dt="2026-06-15T06:02:38.318" v="0" actId="47"/>
        <pc:sldMkLst>
          <pc:docMk/>
          <pc:sldMk cId="2550419759" sldId="782"/>
        </pc:sldMkLst>
      </pc:sldChg>
      <pc:sldChg chg="del">
        <pc:chgData name="Edward Bodmer" userId="f82d64a42721f930" providerId="LiveId" clId="{08926B8C-A6EC-41C3-BFE6-E624C32C2D34}" dt="2026-06-15T06:02:38.318" v="0" actId="47"/>
        <pc:sldMkLst>
          <pc:docMk/>
          <pc:sldMk cId="3044425943" sldId="783"/>
        </pc:sldMkLst>
      </pc:sldChg>
      <pc:sldChg chg="del">
        <pc:chgData name="Edward Bodmer" userId="f82d64a42721f930" providerId="LiveId" clId="{08926B8C-A6EC-41C3-BFE6-E624C32C2D34}" dt="2026-06-15T06:02:38.318" v="0" actId="47"/>
        <pc:sldMkLst>
          <pc:docMk/>
          <pc:sldMk cId="2053683982" sldId="785"/>
        </pc:sldMkLst>
      </pc:sldChg>
      <pc:sldChg chg="del">
        <pc:chgData name="Edward Bodmer" userId="f82d64a42721f930" providerId="LiveId" clId="{08926B8C-A6EC-41C3-BFE6-E624C32C2D34}" dt="2026-06-15T06:02:38.318" v="0" actId="47"/>
        <pc:sldMkLst>
          <pc:docMk/>
          <pc:sldMk cId="2479971412" sldId="1068"/>
        </pc:sldMkLst>
      </pc:sldChg>
      <pc:sldChg chg="del">
        <pc:chgData name="Edward Bodmer" userId="f82d64a42721f930" providerId="LiveId" clId="{08926B8C-A6EC-41C3-BFE6-E624C32C2D34}" dt="2026-06-15T06:02:38.318" v="0" actId="47"/>
        <pc:sldMkLst>
          <pc:docMk/>
          <pc:sldMk cId="0" sldId="1070"/>
        </pc:sldMkLst>
      </pc:sldChg>
      <pc:sldChg chg="del">
        <pc:chgData name="Edward Bodmer" userId="f82d64a42721f930" providerId="LiveId" clId="{08926B8C-A6EC-41C3-BFE6-E624C32C2D34}" dt="2026-06-15T06:02:38.318" v="0" actId="47"/>
        <pc:sldMkLst>
          <pc:docMk/>
          <pc:sldMk cId="2388272186" sldId="1086"/>
        </pc:sldMkLst>
      </pc:sldChg>
      <pc:sldChg chg="del">
        <pc:chgData name="Edward Bodmer" userId="f82d64a42721f930" providerId="LiveId" clId="{08926B8C-A6EC-41C3-BFE6-E624C32C2D34}" dt="2026-06-15T06:02:38.318" v="0" actId="47"/>
        <pc:sldMkLst>
          <pc:docMk/>
          <pc:sldMk cId="3462924505" sldId="1490"/>
        </pc:sldMkLst>
      </pc:sldChg>
      <pc:sldChg chg="del">
        <pc:chgData name="Edward Bodmer" userId="f82d64a42721f930" providerId="LiveId" clId="{08926B8C-A6EC-41C3-BFE6-E624C32C2D34}" dt="2026-06-15T06:02:38.318" v="0" actId="47"/>
        <pc:sldMkLst>
          <pc:docMk/>
          <pc:sldMk cId="0" sldId="1529"/>
        </pc:sldMkLst>
      </pc:sldChg>
      <pc:sldChg chg="del">
        <pc:chgData name="Edward Bodmer" userId="f82d64a42721f930" providerId="LiveId" clId="{08926B8C-A6EC-41C3-BFE6-E624C32C2D34}" dt="2026-06-15T06:02:38.318" v="0" actId="47"/>
        <pc:sldMkLst>
          <pc:docMk/>
          <pc:sldMk cId="1249495245" sldId="1872"/>
        </pc:sldMkLst>
      </pc:sldChg>
      <pc:sldChg chg="del">
        <pc:chgData name="Edward Bodmer" userId="f82d64a42721f930" providerId="LiveId" clId="{08926B8C-A6EC-41C3-BFE6-E624C32C2D34}" dt="2026-06-15T06:02:38.318" v="0" actId="47"/>
        <pc:sldMkLst>
          <pc:docMk/>
          <pc:sldMk cId="3387635007" sldId="1927"/>
        </pc:sldMkLst>
      </pc:sldChg>
      <pc:sldChg chg="del">
        <pc:chgData name="Edward Bodmer" userId="f82d64a42721f930" providerId="LiveId" clId="{08926B8C-A6EC-41C3-BFE6-E624C32C2D34}" dt="2026-06-15T06:02:38.318" v="0" actId="47"/>
        <pc:sldMkLst>
          <pc:docMk/>
          <pc:sldMk cId="968258409" sldId="1930"/>
        </pc:sldMkLst>
      </pc:sldChg>
      <pc:sldChg chg="del">
        <pc:chgData name="Edward Bodmer" userId="f82d64a42721f930" providerId="LiveId" clId="{08926B8C-A6EC-41C3-BFE6-E624C32C2D34}" dt="2026-06-15T06:02:38.318" v="0" actId="47"/>
        <pc:sldMkLst>
          <pc:docMk/>
          <pc:sldMk cId="2863778400" sldId="1931"/>
        </pc:sldMkLst>
      </pc:sldChg>
      <pc:sldChg chg="del">
        <pc:chgData name="Edward Bodmer" userId="f82d64a42721f930" providerId="LiveId" clId="{08926B8C-A6EC-41C3-BFE6-E624C32C2D34}" dt="2026-06-15T06:02:38.318" v="0" actId="47"/>
        <pc:sldMkLst>
          <pc:docMk/>
          <pc:sldMk cId="375397530" sldId="1975"/>
        </pc:sldMkLst>
      </pc:sldChg>
      <pc:sldChg chg="del">
        <pc:chgData name="Edward Bodmer" userId="f82d64a42721f930" providerId="LiveId" clId="{08926B8C-A6EC-41C3-BFE6-E624C32C2D34}" dt="2026-06-15T06:02:38.318" v="0" actId="47"/>
        <pc:sldMkLst>
          <pc:docMk/>
          <pc:sldMk cId="2112262781" sldId="2040"/>
        </pc:sldMkLst>
      </pc:sldChg>
      <pc:sldChg chg="del">
        <pc:chgData name="Edward Bodmer" userId="f82d64a42721f930" providerId="LiveId" clId="{08926B8C-A6EC-41C3-BFE6-E624C32C2D34}" dt="2026-06-15T06:02:38.318" v="0" actId="47"/>
        <pc:sldMkLst>
          <pc:docMk/>
          <pc:sldMk cId="3531780219" sldId="2067"/>
        </pc:sldMkLst>
      </pc:sldChg>
      <pc:sldChg chg="del">
        <pc:chgData name="Edward Bodmer" userId="f82d64a42721f930" providerId="LiveId" clId="{08926B8C-A6EC-41C3-BFE6-E624C32C2D34}" dt="2026-06-15T06:02:38.318" v="0" actId="47"/>
        <pc:sldMkLst>
          <pc:docMk/>
          <pc:sldMk cId="1189953916" sldId="2068"/>
        </pc:sldMkLst>
      </pc:sldChg>
      <pc:sldChg chg="del">
        <pc:chgData name="Edward Bodmer" userId="f82d64a42721f930" providerId="LiveId" clId="{08926B8C-A6EC-41C3-BFE6-E624C32C2D34}" dt="2026-06-15T06:02:38.318" v="0" actId="47"/>
        <pc:sldMkLst>
          <pc:docMk/>
          <pc:sldMk cId="1833327072" sldId="2123"/>
        </pc:sldMkLst>
      </pc:sldChg>
      <pc:sldChg chg="del">
        <pc:chgData name="Edward Bodmer" userId="f82d64a42721f930" providerId="LiveId" clId="{08926B8C-A6EC-41C3-BFE6-E624C32C2D34}" dt="2026-06-15T06:02:38.318" v="0" actId="47"/>
        <pc:sldMkLst>
          <pc:docMk/>
          <pc:sldMk cId="381987273" sldId="2129"/>
        </pc:sldMkLst>
      </pc:sldChg>
      <pc:sldChg chg="del">
        <pc:chgData name="Edward Bodmer" userId="f82d64a42721f930" providerId="LiveId" clId="{08926B8C-A6EC-41C3-BFE6-E624C32C2D34}" dt="2026-06-15T06:02:38.318" v="0" actId="47"/>
        <pc:sldMkLst>
          <pc:docMk/>
          <pc:sldMk cId="1826307231" sldId="2168"/>
        </pc:sldMkLst>
      </pc:sldChg>
      <pc:sldChg chg="del">
        <pc:chgData name="Edward Bodmer" userId="f82d64a42721f930" providerId="LiveId" clId="{08926B8C-A6EC-41C3-BFE6-E624C32C2D34}" dt="2026-06-15T06:02:38.318" v="0" actId="47"/>
        <pc:sldMkLst>
          <pc:docMk/>
          <pc:sldMk cId="1145918385" sldId="2298"/>
        </pc:sldMkLst>
      </pc:sldChg>
      <pc:sldChg chg="del">
        <pc:chgData name="Edward Bodmer" userId="f82d64a42721f930" providerId="LiveId" clId="{08926B8C-A6EC-41C3-BFE6-E624C32C2D34}" dt="2026-06-15T06:02:38.318" v="0" actId="47"/>
        <pc:sldMkLst>
          <pc:docMk/>
          <pc:sldMk cId="1288953269" sldId="2299"/>
        </pc:sldMkLst>
      </pc:sldChg>
      <pc:sldChg chg="del">
        <pc:chgData name="Edward Bodmer" userId="f82d64a42721f930" providerId="LiveId" clId="{08926B8C-A6EC-41C3-BFE6-E624C32C2D34}" dt="2026-06-15T06:02:38.318" v="0" actId="47"/>
        <pc:sldMkLst>
          <pc:docMk/>
          <pc:sldMk cId="4009738644" sldId="2300"/>
        </pc:sldMkLst>
      </pc:sldChg>
      <pc:sldChg chg="del">
        <pc:chgData name="Edward Bodmer" userId="f82d64a42721f930" providerId="LiveId" clId="{08926B8C-A6EC-41C3-BFE6-E624C32C2D34}" dt="2026-06-15T06:02:38.318" v="0" actId="47"/>
        <pc:sldMkLst>
          <pc:docMk/>
          <pc:sldMk cId="794044998" sldId="2302"/>
        </pc:sldMkLst>
      </pc:sldChg>
      <pc:sldChg chg="del">
        <pc:chgData name="Edward Bodmer" userId="f82d64a42721f930" providerId="LiveId" clId="{08926B8C-A6EC-41C3-BFE6-E624C32C2D34}" dt="2026-06-15T06:02:38.318" v="0" actId="47"/>
        <pc:sldMkLst>
          <pc:docMk/>
          <pc:sldMk cId="2183268206" sldId="2303"/>
        </pc:sldMkLst>
      </pc:sldChg>
      <pc:sldChg chg="del">
        <pc:chgData name="Edward Bodmer" userId="f82d64a42721f930" providerId="LiveId" clId="{08926B8C-A6EC-41C3-BFE6-E624C32C2D34}" dt="2026-06-15T06:02:38.318" v="0" actId="47"/>
        <pc:sldMkLst>
          <pc:docMk/>
          <pc:sldMk cId="3783157749" sldId="2306"/>
        </pc:sldMkLst>
      </pc:sldChg>
      <pc:sldChg chg="del">
        <pc:chgData name="Edward Bodmer" userId="f82d64a42721f930" providerId="LiveId" clId="{08926B8C-A6EC-41C3-BFE6-E624C32C2D34}" dt="2026-06-15T06:02:38.318" v="0" actId="47"/>
        <pc:sldMkLst>
          <pc:docMk/>
          <pc:sldMk cId="3594172886" sldId="2307"/>
        </pc:sldMkLst>
      </pc:sldChg>
      <pc:sldChg chg="del">
        <pc:chgData name="Edward Bodmer" userId="f82d64a42721f930" providerId="LiveId" clId="{08926B8C-A6EC-41C3-BFE6-E624C32C2D34}" dt="2026-06-15T06:02:38.318" v="0" actId="47"/>
        <pc:sldMkLst>
          <pc:docMk/>
          <pc:sldMk cId="1639720787" sldId="2359"/>
        </pc:sldMkLst>
      </pc:sldChg>
      <pc:sldChg chg="del">
        <pc:chgData name="Edward Bodmer" userId="f82d64a42721f930" providerId="LiveId" clId="{08926B8C-A6EC-41C3-BFE6-E624C32C2D34}" dt="2026-06-15T06:02:38.318" v="0" actId="47"/>
        <pc:sldMkLst>
          <pc:docMk/>
          <pc:sldMk cId="40446278" sldId="2399"/>
        </pc:sldMkLst>
      </pc:sldChg>
      <pc:sldChg chg="del">
        <pc:chgData name="Edward Bodmer" userId="f82d64a42721f930" providerId="LiveId" clId="{08926B8C-A6EC-41C3-BFE6-E624C32C2D34}" dt="2026-06-15T06:02:38.318" v="0" actId="47"/>
        <pc:sldMkLst>
          <pc:docMk/>
          <pc:sldMk cId="2940042847" sldId="2432"/>
        </pc:sldMkLst>
      </pc:sldChg>
      <pc:sldChg chg="del">
        <pc:chgData name="Edward Bodmer" userId="f82d64a42721f930" providerId="LiveId" clId="{08926B8C-A6EC-41C3-BFE6-E624C32C2D34}" dt="2026-06-15T06:02:38.318" v="0" actId="47"/>
        <pc:sldMkLst>
          <pc:docMk/>
          <pc:sldMk cId="4181828656" sldId="2512"/>
        </pc:sldMkLst>
      </pc:sldChg>
      <pc:sldChg chg="del">
        <pc:chgData name="Edward Bodmer" userId="f82d64a42721f930" providerId="LiveId" clId="{08926B8C-A6EC-41C3-BFE6-E624C32C2D34}" dt="2026-06-15T06:02:38.318" v="0" actId="47"/>
        <pc:sldMkLst>
          <pc:docMk/>
          <pc:sldMk cId="2342924527" sldId="2520"/>
        </pc:sldMkLst>
      </pc:sldChg>
      <pc:sldChg chg="del">
        <pc:chgData name="Edward Bodmer" userId="f82d64a42721f930" providerId="LiveId" clId="{08926B8C-A6EC-41C3-BFE6-E624C32C2D34}" dt="2026-06-15T06:02:38.318" v="0" actId="47"/>
        <pc:sldMkLst>
          <pc:docMk/>
          <pc:sldMk cId="1815998780" sldId="2561"/>
        </pc:sldMkLst>
      </pc:sldChg>
      <pc:sldChg chg="del">
        <pc:chgData name="Edward Bodmer" userId="f82d64a42721f930" providerId="LiveId" clId="{08926B8C-A6EC-41C3-BFE6-E624C32C2D34}" dt="2026-06-15T06:02:38.318" v="0" actId="47"/>
        <pc:sldMkLst>
          <pc:docMk/>
          <pc:sldMk cId="4294770543" sldId="2563"/>
        </pc:sldMkLst>
      </pc:sldChg>
      <pc:sldChg chg="del">
        <pc:chgData name="Edward Bodmer" userId="f82d64a42721f930" providerId="LiveId" clId="{08926B8C-A6EC-41C3-BFE6-E624C32C2D34}" dt="2026-06-15T06:02:38.318" v="0" actId="47"/>
        <pc:sldMkLst>
          <pc:docMk/>
          <pc:sldMk cId="3565949219" sldId="2570"/>
        </pc:sldMkLst>
      </pc:sldChg>
      <pc:sldChg chg="del">
        <pc:chgData name="Edward Bodmer" userId="f82d64a42721f930" providerId="LiveId" clId="{08926B8C-A6EC-41C3-BFE6-E624C32C2D34}" dt="2026-06-15T06:02:38.318" v="0" actId="47"/>
        <pc:sldMkLst>
          <pc:docMk/>
          <pc:sldMk cId="238151434" sldId="2571"/>
        </pc:sldMkLst>
      </pc:sldChg>
      <pc:sldChg chg="del">
        <pc:chgData name="Edward Bodmer" userId="f82d64a42721f930" providerId="LiveId" clId="{08926B8C-A6EC-41C3-BFE6-E624C32C2D34}" dt="2026-06-15T06:02:38.318" v="0" actId="47"/>
        <pc:sldMkLst>
          <pc:docMk/>
          <pc:sldMk cId="3006878356" sldId="2572"/>
        </pc:sldMkLst>
      </pc:sldChg>
      <pc:sldChg chg="del">
        <pc:chgData name="Edward Bodmer" userId="f82d64a42721f930" providerId="LiveId" clId="{08926B8C-A6EC-41C3-BFE6-E624C32C2D34}" dt="2026-06-15T06:02:38.318" v="0" actId="47"/>
        <pc:sldMkLst>
          <pc:docMk/>
          <pc:sldMk cId="3921715878" sldId="2573"/>
        </pc:sldMkLst>
      </pc:sldChg>
      <pc:sldChg chg="del">
        <pc:chgData name="Edward Bodmer" userId="f82d64a42721f930" providerId="LiveId" clId="{08926B8C-A6EC-41C3-BFE6-E624C32C2D34}" dt="2026-06-15T06:02:38.318" v="0" actId="47"/>
        <pc:sldMkLst>
          <pc:docMk/>
          <pc:sldMk cId="4214216374" sldId="2584"/>
        </pc:sldMkLst>
      </pc:sldChg>
      <pc:sldChg chg="del">
        <pc:chgData name="Edward Bodmer" userId="f82d64a42721f930" providerId="LiveId" clId="{08926B8C-A6EC-41C3-BFE6-E624C32C2D34}" dt="2026-06-15T06:02:38.318" v="0" actId="47"/>
        <pc:sldMkLst>
          <pc:docMk/>
          <pc:sldMk cId="1104815333" sldId="2586"/>
        </pc:sldMkLst>
      </pc:sldChg>
      <pc:sldChg chg="del">
        <pc:chgData name="Edward Bodmer" userId="f82d64a42721f930" providerId="LiveId" clId="{08926B8C-A6EC-41C3-BFE6-E624C32C2D34}" dt="2026-06-15T06:02:38.318" v="0" actId="47"/>
        <pc:sldMkLst>
          <pc:docMk/>
          <pc:sldMk cId="3842362859" sldId="2587"/>
        </pc:sldMkLst>
      </pc:sldChg>
      <pc:sldChg chg="del">
        <pc:chgData name="Edward Bodmer" userId="f82d64a42721f930" providerId="LiveId" clId="{08926B8C-A6EC-41C3-BFE6-E624C32C2D34}" dt="2026-06-15T06:02:38.318" v="0" actId="47"/>
        <pc:sldMkLst>
          <pc:docMk/>
          <pc:sldMk cId="3155981511" sldId="2589"/>
        </pc:sldMkLst>
      </pc:sldChg>
      <pc:sldChg chg="del">
        <pc:chgData name="Edward Bodmer" userId="f82d64a42721f930" providerId="LiveId" clId="{08926B8C-A6EC-41C3-BFE6-E624C32C2D34}" dt="2026-06-15T06:02:38.318" v="0" actId="47"/>
        <pc:sldMkLst>
          <pc:docMk/>
          <pc:sldMk cId="2999330004" sldId="2599"/>
        </pc:sldMkLst>
      </pc:sldChg>
      <pc:sldChg chg="del">
        <pc:chgData name="Edward Bodmer" userId="f82d64a42721f930" providerId="LiveId" clId="{08926B8C-A6EC-41C3-BFE6-E624C32C2D34}" dt="2026-06-15T06:02:38.318" v="0" actId="47"/>
        <pc:sldMkLst>
          <pc:docMk/>
          <pc:sldMk cId="1874126122" sldId="2609"/>
        </pc:sldMkLst>
      </pc:sldChg>
      <pc:sldChg chg="del">
        <pc:chgData name="Edward Bodmer" userId="f82d64a42721f930" providerId="LiveId" clId="{08926B8C-A6EC-41C3-BFE6-E624C32C2D34}" dt="2026-06-15T06:02:38.318" v="0" actId="47"/>
        <pc:sldMkLst>
          <pc:docMk/>
          <pc:sldMk cId="607317416" sldId="2634"/>
        </pc:sldMkLst>
      </pc:sldChg>
      <pc:sldChg chg="del">
        <pc:chgData name="Edward Bodmer" userId="f82d64a42721f930" providerId="LiveId" clId="{08926B8C-A6EC-41C3-BFE6-E624C32C2D34}" dt="2026-06-15T06:02:38.318" v="0" actId="47"/>
        <pc:sldMkLst>
          <pc:docMk/>
          <pc:sldMk cId="2266522090" sldId="2641"/>
        </pc:sldMkLst>
      </pc:sldChg>
      <pc:sldChg chg="del">
        <pc:chgData name="Edward Bodmer" userId="f82d64a42721f930" providerId="LiveId" clId="{08926B8C-A6EC-41C3-BFE6-E624C32C2D34}" dt="2026-06-15T06:02:38.318" v="0" actId="47"/>
        <pc:sldMkLst>
          <pc:docMk/>
          <pc:sldMk cId="4088603076" sldId="3495"/>
        </pc:sldMkLst>
      </pc:sldChg>
      <pc:sldChg chg="del">
        <pc:chgData name="Edward Bodmer" userId="f82d64a42721f930" providerId="LiveId" clId="{08926B8C-A6EC-41C3-BFE6-E624C32C2D34}" dt="2026-06-15T06:02:38.318" v="0" actId="47"/>
        <pc:sldMkLst>
          <pc:docMk/>
          <pc:sldMk cId="3208640566" sldId="3511"/>
        </pc:sldMkLst>
      </pc:sldChg>
      <pc:sldChg chg="del">
        <pc:chgData name="Edward Bodmer" userId="f82d64a42721f930" providerId="LiveId" clId="{08926B8C-A6EC-41C3-BFE6-E624C32C2D34}" dt="2026-06-15T06:02:38.318" v="0" actId="47"/>
        <pc:sldMkLst>
          <pc:docMk/>
          <pc:sldMk cId="394768553" sldId="3513"/>
        </pc:sldMkLst>
      </pc:sldChg>
      <pc:sldChg chg="del">
        <pc:chgData name="Edward Bodmer" userId="f82d64a42721f930" providerId="LiveId" clId="{08926B8C-A6EC-41C3-BFE6-E624C32C2D34}" dt="2026-06-15T06:02:38.318" v="0" actId="47"/>
        <pc:sldMkLst>
          <pc:docMk/>
          <pc:sldMk cId="2079878088" sldId="3516"/>
        </pc:sldMkLst>
      </pc:sldChg>
      <pc:sldChg chg="del">
        <pc:chgData name="Edward Bodmer" userId="f82d64a42721f930" providerId="LiveId" clId="{08926B8C-A6EC-41C3-BFE6-E624C32C2D34}" dt="2026-06-15T06:02:38.318" v="0" actId="47"/>
        <pc:sldMkLst>
          <pc:docMk/>
          <pc:sldMk cId="2396516582" sldId="3517"/>
        </pc:sldMkLst>
      </pc:sldChg>
      <pc:sldChg chg="del">
        <pc:chgData name="Edward Bodmer" userId="f82d64a42721f930" providerId="LiveId" clId="{08926B8C-A6EC-41C3-BFE6-E624C32C2D34}" dt="2026-06-15T06:02:38.318" v="0" actId="47"/>
        <pc:sldMkLst>
          <pc:docMk/>
          <pc:sldMk cId="1901390885" sldId="3526"/>
        </pc:sldMkLst>
      </pc:sldChg>
      <pc:sldChg chg="del">
        <pc:chgData name="Edward Bodmer" userId="f82d64a42721f930" providerId="LiveId" clId="{08926B8C-A6EC-41C3-BFE6-E624C32C2D34}" dt="2026-06-15T06:02:38.318" v="0" actId="47"/>
        <pc:sldMkLst>
          <pc:docMk/>
          <pc:sldMk cId="3848252528" sldId="3537"/>
        </pc:sldMkLst>
      </pc:sldChg>
      <pc:sldChg chg="del">
        <pc:chgData name="Edward Bodmer" userId="f82d64a42721f930" providerId="LiveId" clId="{08926B8C-A6EC-41C3-BFE6-E624C32C2D34}" dt="2026-06-15T06:02:38.318" v="0" actId="47"/>
        <pc:sldMkLst>
          <pc:docMk/>
          <pc:sldMk cId="1790764107" sldId="3539"/>
        </pc:sldMkLst>
      </pc:sldChg>
      <pc:sldChg chg="del">
        <pc:chgData name="Edward Bodmer" userId="f82d64a42721f930" providerId="LiveId" clId="{08926B8C-A6EC-41C3-BFE6-E624C32C2D34}" dt="2026-06-15T06:02:38.318" v="0" actId="47"/>
        <pc:sldMkLst>
          <pc:docMk/>
          <pc:sldMk cId="1071818585" sldId="3547"/>
        </pc:sldMkLst>
      </pc:sldChg>
      <pc:sldChg chg="del">
        <pc:chgData name="Edward Bodmer" userId="f82d64a42721f930" providerId="LiveId" clId="{08926B8C-A6EC-41C3-BFE6-E624C32C2D34}" dt="2026-06-15T06:02:38.318" v="0" actId="47"/>
        <pc:sldMkLst>
          <pc:docMk/>
          <pc:sldMk cId="438449192" sldId="3548"/>
        </pc:sldMkLst>
      </pc:sldChg>
      <pc:sldChg chg="del">
        <pc:chgData name="Edward Bodmer" userId="f82d64a42721f930" providerId="LiveId" clId="{08926B8C-A6EC-41C3-BFE6-E624C32C2D34}" dt="2026-06-15T06:02:38.318" v="0" actId="47"/>
        <pc:sldMkLst>
          <pc:docMk/>
          <pc:sldMk cId="2164324086" sldId="3559"/>
        </pc:sldMkLst>
      </pc:sldChg>
      <pc:sldChg chg="del">
        <pc:chgData name="Edward Bodmer" userId="f82d64a42721f930" providerId="LiveId" clId="{08926B8C-A6EC-41C3-BFE6-E624C32C2D34}" dt="2026-06-15T06:02:38.318" v="0" actId="47"/>
        <pc:sldMkLst>
          <pc:docMk/>
          <pc:sldMk cId="2280576275" sldId="3561"/>
        </pc:sldMkLst>
      </pc:sldChg>
      <pc:sldChg chg="del">
        <pc:chgData name="Edward Bodmer" userId="f82d64a42721f930" providerId="LiveId" clId="{08926B8C-A6EC-41C3-BFE6-E624C32C2D34}" dt="2026-06-15T06:02:38.318" v="0" actId="47"/>
        <pc:sldMkLst>
          <pc:docMk/>
          <pc:sldMk cId="1132384886" sldId="3577"/>
        </pc:sldMkLst>
      </pc:sldChg>
      <pc:sldChg chg="del">
        <pc:chgData name="Edward Bodmer" userId="f82d64a42721f930" providerId="LiveId" clId="{08926B8C-A6EC-41C3-BFE6-E624C32C2D34}" dt="2026-06-15T06:02:38.318" v="0" actId="47"/>
        <pc:sldMkLst>
          <pc:docMk/>
          <pc:sldMk cId="2252956845" sldId="3588"/>
        </pc:sldMkLst>
      </pc:sldChg>
      <pc:sldChg chg="del">
        <pc:chgData name="Edward Bodmer" userId="f82d64a42721f930" providerId="LiveId" clId="{08926B8C-A6EC-41C3-BFE6-E624C32C2D34}" dt="2026-06-15T06:02:38.318" v="0" actId="47"/>
        <pc:sldMkLst>
          <pc:docMk/>
          <pc:sldMk cId="1437599976" sldId="3595"/>
        </pc:sldMkLst>
      </pc:sldChg>
      <pc:sldChg chg="del">
        <pc:chgData name="Edward Bodmer" userId="f82d64a42721f930" providerId="LiveId" clId="{08926B8C-A6EC-41C3-BFE6-E624C32C2D34}" dt="2026-06-15T06:02:38.318" v="0" actId="47"/>
        <pc:sldMkLst>
          <pc:docMk/>
          <pc:sldMk cId="813214610" sldId="3596"/>
        </pc:sldMkLst>
      </pc:sldChg>
      <pc:sldChg chg="del">
        <pc:chgData name="Edward Bodmer" userId="f82d64a42721f930" providerId="LiveId" clId="{08926B8C-A6EC-41C3-BFE6-E624C32C2D34}" dt="2026-06-15T06:02:38.318" v="0" actId="47"/>
        <pc:sldMkLst>
          <pc:docMk/>
          <pc:sldMk cId="4129674634" sldId="3607"/>
        </pc:sldMkLst>
      </pc:sldChg>
      <pc:sldChg chg="del">
        <pc:chgData name="Edward Bodmer" userId="f82d64a42721f930" providerId="LiveId" clId="{08926B8C-A6EC-41C3-BFE6-E624C32C2D34}" dt="2026-06-15T06:02:38.318" v="0" actId="47"/>
        <pc:sldMkLst>
          <pc:docMk/>
          <pc:sldMk cId="4116268747" sldId="3615"/>
        </pc:sldMkLst>
      </pc:sldChg>
      <pc:sldChg chg="del">
        <pc:chgData name="Edward Bodmer" userId="f82d64a42721f930" providerId="LiveId" clId="{08926B8C-A6EC-41C3-BFE6-E624C32C2D34}" dt="2026-06-15T06:02:38.318" v="0" actId="47"/>
        <pc:sldMkLst>
          <pc:docMk/>
          <pc:sldMk cId="4006920711" sldId="3621"/>
        </pc:sldMkLst>
      </pc:sldChg>
      <pc:sldChg chg="del">
        <pc:chgData name="Edward Bodmer" userId="f82d64a42721f930" providerId="LiveId" clId="{08926B8C-A6EC-41C3-BFE6-E624C32C2D34}" dt="2026-06-15T06:02:38.318" v="0" actId="47"/>
        <pc:sldMkLst>
          <pc:docMk/>
          <pc:sldMk cId="630100385" sldId="3623"/>
        </pc:sldMkLst>
      </pc:sldChg>
      <pc:sldChg chg="del">
        <pc:chgData name="Edward Bodmer" userId="f82d64a42721f930" providerId="LiveId" clId="{08926B8C-A6EC-41C3-BFE6-E624C32C2D34}" dt="2026-06-15T06:02:38.318" v="0" actId="47"/>
        <pc:sldMkLst>
          <pc:docMk/>
          <pc:sldMk cId="4145090358" sldId="3691"/>
        </pc:sldMkLst>
      </pc:sldChg>
      <pc:sldChg chg="del">
        <pc:chgData name="Edward Bodmer" userId="f82d64a42721f930" providerId="LiveId" clId="{08926B8C-A6EC-41C3-BFE6-E624C32C2D34}" dt="2026-06-15T06:02:38.318" v="0" actId="47"/>
        <pc:sldMkLst>
          <pc:docMk/>
          <pc:sldMk cId="3367400893" sldId="3761"/>
        </pc:sldMkLst>
      </pc:sldChg>
      <pc:sldChg chg="del">
        <pc:chgData name="Edward Bodmer" userId="f82d64a42721f930" providerId="LiveId" clId="{08926B8C-A6EC-41C3-BFE6-E624C32C2D34}" dt="2026-06-15T06:02:38.318" v="0" actId="47"/>
        <pc:sldMkLst>
          <pc:docMk/>
          <pc:sldMk cId="1949833988" sldId="3829"/>
        </pc:sldMkLst>
      </pc:sldChg>
      <pc:sldChg chg="del">
        <pc:chgData name="Edward Bodmer" userId="f82d64a42721f930" providerId="LiveId" clId="{08926B8C-A6EC-41C3-BFE6-E624C32C2D34}" dt="2026-06-15T06:02:38.318" v="0" actId="47"/>
        <pc:sldMkLst>
          <pc:docMk/>
          <pc:sldMk cId="361244047" sldId="3839"/>
        </pc:sldMkLst>
      </pc:sldChg>
      <pc:sldChg chg="del">
        <pc:chgData name="Edward Bodmer" userId="f82d64a42721f930" providerId="LiveId" clId="{08926B8C-A6EC-41C3-BFE6-E624C32C2D34}" dt="2026-06-15T06:02:38.318" v="0" actId="47"/>
        <pc:sldMkLst>
          <pc:docMk/>
          <pc:sldMk cId="659147981" sldId="3840"/>
        </pc:sldMkLst>
      </pc:sldChg>
      <pc:sldChg chg="del">
        <pc:chgData name="Edward Bodmer" userId="f82d64a42721f930" providerId="LiveId" clId="{08926B8C-A6EC-41C3-BFE6-E624C32C2D34}" dt="2026-06-15T06:02:38.318" v="0" actId="47"/>
        <pc:sldMkLst>
          <pc:docMk/>
          <pc:sldMk cId="2364811425" sldId="3877"/>
        </pc:sldMkLst>
      </pc:sldChg>
      <pc:sldChg chg="del">
        <pc:chgData name="Edward Bodmer" userId="f82d64a42721f930" providerId="LiveId" clId="{08926B8C-A6EC-41C3-BFE6-E624C32C2D34}" dt="2026-06-15T06:02:38.318" v="0" actId="47"/>
        <pc:sldMkLst>
          <pc:docMk/>
          <pc:sldMk cId="855298663" sldId="3926"/>
        </pc:sldMkLst>
      </pc:sldChg>
      <pc:sldChg chg="del">
        <pc:chgData name="Edward Bodmer" userId="f82d64a42721f930" providerId="LiveId" clId="{08926B8C-A6EC-41C3-BFE6-E624C32C2D34}" dt="2026-06-15T06:02:38.318" v="0" actId="47"/>
        <pc:sldMkLst>
          <pc:docMk/>
          <pc:sldMk cId="1660661483" sldId="3931"/>
        </pc:sldMkLst>
      </pc:sldChg>
      <pc:sldChg chg="del">
        <pc:chgData name="Edward Bodmer" userId="f82d64a42721f930" providerId="LiveId" clId="{08926B8C-A6EC-41C3-BFE6-E624C32C2D34}" dt="2026-06-15T06:02:38.318" v="0" actId="47"/>
        <pc:sldMkLst>
          <pc:docMk/>
          <pc:sldMk cId="1583030823" sldId="3932"/>
        </pc:sldMkLst>
      </pc:sldChg>
      <pc:sldChg chg="del">
        <pc:chgData name="Edward Bodmer" userId="f82d64a42721f930" providerId="LiveId" clId="{08926B8C-A6EC-41C3-BFE6-E624C32C2D34}" dt="2026-06-15T06:02:38.318" v="0" actId="47"/>
        <pc:sldMkLst>
          <pc:docMk/>
          <pc:sldMk cId="1874396265" sldId="3933"/>
        </pc:sldMkLst>
      </pc:sldChg>
      <pc:sldChg chg="del">
        <pc:chgData name="Edward Bodmer" userId="f82d64a42721f930" providerId="LiveId" clId="{08926B8C-A6EC-41C3-BFE6-E624C32C2D34}" dt="2026-06-15T06:02:38.318" v="0" actId="47"/>
        <pc:sldMkLst>
          <pc:docMk/>
          <pc:sldMk cId="2258901074" sldId="3935"/>
        </pc:sldMkLst>
      </pc:sldChg>
      <pc:sldChg chg="del">
        <pc:chgData name="Edward Bodmer" userId="f82d64a42721f930" providerId="LiveId" clId="{08926B8C-A6EC-41C3-BFE6-E624C32C2D34}" dt="2026-06-15T06:02:38.318" v="0" actId="47"/>
        <pc:sldMkLst>
          <pc:docMk/>
          <pc:sldMk cId="4154433301" sldId="3936"/>
        </pc:sldMkLst>
      </pc:sldChg>
      <pc:sldChg chg="del">
        <pc:chgData name="Edward Bodmer" userId="f82d64a42721f930" providerId="LiveId" clId="{08926B8C-A6EC-41C3-BFE6-E624C32C2D34}" dt="2026-06-15T06:02:38.318" v="0" actId="47"/>
        <pc:sldMkLst>
          <pc:docMk/>
          <pc:sldMk cId="3462969963" sldId="3937"/>
        </pc:sldMkLst>
      </pc:sldChg>
      <pc:sldChg chg="del">
        <pc:chgData name="Edward Bodmer" userId="f82d64a42721f930" providerId="LiveId" clId="{08926B8C-A6EC-41C3-BFE6-E624C32C2D34}" dt="2026-06-15T06:02:38.318" v="0" actId="47"/>
        <pc:sldMkLst>
          <pc:docMk/>
          <pc:sldMk cId="2400080095" sldId="3951"/>
        </pc:sldMkLst>
      </pc:sldChg>
      <pc:sldChg chg="del">
        <pc:chgData name="Edward Bodmer" userId="f82d64a42721f930" providerId="LiveId" clId="{08926B8C-A6EC-41C3-BFE6-E624C32C2D34}" dt="2026-06-15T06:02:38.318" v="0" actId="47"/>
        <pc:sldMkLst>
          <pc:docMk/>
          <pc:sldMk cId="855174530" sldId="3965"/>
        </pc:sldMkLst>
      </pc:sldChg>
      <pc:sldChg chg="del">
        <pc:chgData name="Edward Bodmer" userId="f82d64a42721f930" providerId="LiveId" clId="{08926B8C-A6EC-41C3-BFE6-E624C32C2D34}" dt="2026-06-15T06:02:38.318" v="0" actId="47"/>
        <pc:sldMkLst>
          <pc:docMk/>
          <pc:sldMk cId="3896964404" sldId="3966"/>
        </pc:sldMkLst>
      </pc:sldChg>
      <pc:sldChg chg="del">
        <pc:chgData name="Edward Bodmer" userId="f82d64a42721f930" providerId="LiveId" clId="{08926B8C-A6EC-41C3-BFE6-E624C32C2D34}" dt="2026-06-15T06:02:38.318" v="0" actId="47"/>
        <pc:sldMkLst>
          <pc:docMk/>
          <pc:sldMk cId="3926048534" sldId="3967"/>
        </pc:sldMkLst>
      </pc:sldChg>
      <pc:sldChg chg="del">
        <pc:chgData name="Edward Bodmer" userId="f82d64a42721f930" providerId="LiveId" clId="{08926B8C-A6EC-41C3-BFE6-E624C32C2D34}" dt="2026-06-15T06:02:38.318" v="0" actId="47"/>
        <pc:sldMkLst>
          <pc:docMk/>
          <pc:sldMk cId="2677532756" sldId="3969"/>
        </pc:sldMkLst>
      </pc:sldChg>
      <pc:sldChg chg="del">
        <pc:chgData name="Edward Bodmer" userId="f82d64a42721f930" providerId="LiveId" clId="{08926B8C-A6EC-41C3-BFE6-E624C32C2D34}" dt="2026-06-15T06:02:38.318" v="0" actId="47"/>
        <pc:sldMkLst>
          <pc:docMk/>
          <pc:sldMk cId="137386844" sldId="3973"/>
        </pc:sldMkLst>
      </pc:sldChg>
      <pc:sldChg chg="del">
        <pc:chgData name="Edward Bodmer" userId="f82d64a42721f930" providerId="LiveId" clId="{08926B8C-A6EC-41C3-BFE6-E624C32C2D34}" dt="2026-06-15T06:02:38.318" v="0" actId="47"/>
        <pc:sldMkLst>
          <pc:docMk/>
          <pc:sldMk cId="3843560692" sldId="3974"/>
        </pc:sldMkLst>
      </pc:sldChg>
      <pc:sldChg chg="del">
        <pc:chgData name="Edward Bodmer" userId="f82d64a42721f930" providerId="LiveId" clId="{08926B8C-A6EC-41C3-BFE6-E624C32C2D34}" dt="2026-06-15T06:02:38.318" v="0" actId="47"/>
        <pc:sldMkLst>
          <pc:docMk/>
          <pc:sldMk cId="3687310935" sldId="3975"/>
        </pc:sldMkLst>
      </pc:sldChg>
      <pc:sldChg chg="del">
        <pc:chgData name="Edward Bodmer" userId="f82d64a42721f930" providerId="LiveId" clId="{08926B8C-A6EC-41C3-BFE6-E624C32C2D34}" dt="2026-06-15T06:02:38.318" v="0" actId="47"/>
        <pc:sldMkLst>
          <pc:docMk/>
          <pc:sldMk cId="2029086854" sldId="3983"/>
        </pc:sldMkLst>
      </pc:sldChg>
      <pc:sldChg chg="del">
        <pc:chgData name="Edward Bodmer" userId="f82d64a42721f930" providerId="LiveId" clId="{08926B8C-A6EC-41C3-BFE6-E624C32C2D34}" dt="2026-06-15T06:02:38.318" v="0" actId="47"/>
        <pc:sldMkLst>
          <pc:docMk/>
          <pc:sldMk cId="3930138474" sldId="3984"/>
        </pc:sldMkLst>
      </pc:sldChg>
      <pc:sldChg chg="del">
        <pc:chgData name="Edward Bodmer" userId="f82d64a42721f930" providerId="LiveId" clId="{08926B8C-A6EC-41C3-BFE6-E624C32C2D34}" dt="2026-06-15T06:02:38.318" v="0" actId="47"/>
        <pc:sldMkLst>
          <pc:docMk/>
          <pc:sldMk cId="1281514085" sldId="3985"/>
        </pc:sldMkLst>
      </pc:sldChg>
      <pc:sldChg chg="del">
        <pc:chgData name="Edward Bodmer" userId="f82d64a42721f930" providerId="LiveId" clId="{08926B8C-A6EC-41C3-BFE6-E624C32C2D34}" dt="2026-06-15T06:02:38.318" v="0" actId="47"/>
        <pc:sldMkLst>
          <pc:docMk/>
          <pc:sldMk cId="2790537361" sldId="3986"/>
        </pc:sldMkLst>
      </pc:sldChg>
      <pc:sldChg chg="del">
        <pc:chgData name="Edward Bodmer" userId="f82d64a42721f930" providerId="LiveId" clId="{08926B8C-A6EC-41C3-BFE6-E624C32C2D34}" dt="2026-06-15T06:02:38.318" v="0" actId="47"/>
        <pc:sldMkLst>
          <pc:docMk/>
          <pc:sldMk cId="1325756656" sldId="3987"/>
        </pc:sldMkLst>
      </pc:sldChg>
      <pc:sldChg chg="del">
        <pc:chgData name="Edward Bodmer" userId="f82d64a42721f930" providerId="LiveId" clId="{08926B8C-A6EC-41C3-BFE6-E624C32C2D34}" dt="2026-06-15T06:02:38.318" v="0" actId="47"/>
        <pc:sldMkLst>
          <pc:docMk/>
          <pc:sldMk cId="2258806327" sldId="3989"/>
        </pc:sldMkLst>
      </pc:sldChg>
      <pc:sldChg chg="del">
        <pc:chgData name="Edward Bodmer" userId="f82d64a42721f930" providerId="LiveId" clId="{08926B8C-A6EC-41C3-BFE6-E624C32C2D34}" dt="2026-06-15T06:02:38.318" v="0" actId="47"/>
        <pc:sldMkLst>
          <pc:docMk/>
          <pc:sldMk cId="3559676300" sldId="3991"/>
        </pc:sldMkLst>
      </pc:sldChg>
      <pc:sldChg chg="del">
        <pc:chgData name="Edward Bodmer" userId="f82d64a42721f930" providerId="LiveId" clId="{08926B8C-A6EC-41C3-BFE6-E624C32C2D34}" dt="2026-06-15T06:02:38.318" v="0" actId="47"/>
        <pc:sldMkLst>
          <pc:docMk/>
          <pc:sldMk cId="3835704618" sldId="3992"/>
        </pc:sldMkLst>
      </pc:sldChg>
      <pc:sldChg chg="del">
        <pc:chgData name="Edward Bodmer" userId="f82d64a42721f930" providerId="LiveId" clId="{08926B8C-A6EC-41C3-BFE6-E624C32C2D34}" dt="2026-06-15T06:02:38.318" v="0" actId="47"/>
        <pc:sldMkLst>
          <pc:docMk/>
          <pc:sldMk cId="3600292235" sldId="4001"/>
        </pc:sldMkLst>
      </pc:sldChg>
      <pc:sldChg chg="del">
        <pc:chgData name="Edward Bodmer" userId="f82d64a42721f930" providerId="LiveId" clId="{08926B8C-A6EC-41C3-BFE6-E624C32C2D34}" dt="2026-06-15T06:02:38.318" v="0" actId="47"/>
        <pc:sldMkLst>
          <pc:docMk/>
          <pc:sldMk cId="2148924118" sldId="4002"/>
        </pc:sldMkLst>
      </pc:sldChg>
      <pc:sldChg chg="del">
        <pc:chgData name="Edward Bodmer" userId="f82d64a42721f930" providerId="LiveId" clId="{08926B8C-A6EC-41C3-BFE6-E624C32C2D34}" dt="2026-06-15T06:02:38.318" v="0" actId="47"/>
        <pc:sldMkLst>
          <pc:docMk/>
          <pc:sldMk cId="186346095" sldId="4041"/>
        </pc:sldMkLst>
      </pc:sldChg>
      <pc:sldChg chg="del">
        <pc:chgData name="Edward Bodmer" userId="f82d64a42721f930" providerId="LiveId" clId="{08926B8C-A6EC-41C3-BFE6-E624C32C2D34}" dt="2026-06-15T06:02:38.318" v="0" actId="47"/>
        <pc:sldMkLst>
          <pc:docMk/>
          <pc:sldMk cId="1594678060" sldId="4042"/>
        </pc:sldMkLst>
      </pc:sldChg>
      <pc:sldChg chg="del">
        <pc:chgData name="Edward Bodmer" userId="f82d64a42721f930" providerId="LiveId" clId="{08926B8C-A6EC-41C3-BFE6-E624C32C2D34}" dt="2026-06-15T06:02:38.318" v="0" actId="47"/>
        <pc:sldMkLst>
          <pc:docMk/>
          <pc:sldMk cId="494617663" sldId="4043"/>
        </pc:sldMkLst>
      </pc:sldChg>
      <pc:sldChg chg="del">
        <pc:chgData name="Edward Bodmer" userId="f82d64a42721f930" providerId="LiveId" clId="{08926B8C-A6EC-41C3-BFE6-E624C32C2D34}" dt="2026-06-15T06:02:38.318" v="0" actId="47"/>
        <pc:sldMkLst>
          <pc:docMk/>
          <pc:sldMk cId="3738762418" sldId="4047"/>
        </pc:sldMkLst>
      </pc:sldChg>
      <pc:sldChg chg="del">
        <pc:chgData name="Edward Bodmer" userId="f82d64a42721f930" providerId="LiveId" clId="{08926B8C-A6EC-41C3-BFE6-E624C32C2D34}" dt="2026-06-15T06:02:38.318" v="0" actId="47"/>
        <pc:sldMkLst>
          <pc:docMk/>
          <pc:sldMk cId="1567116942" sldId="4048"/>
        </pc:sldMkLst>
      </pc:sldChg>
      <pc:sldChg chg="del">
        <pc:chgData name="Edward Bodmer" userId="f82d64a42721f930" providerId="LiveId" clId="{08926B8C-A6EC-41C3-BFE6-E624C32C2D34}" dt="2026-06-15T06:02:38.318" v="0" actId="47"/>
        <pc:sldMkLst>
          <pc:docMk/>
          <pc:sldMk cId="2474036364" sldId="4077"/>
        </pc:sldMkLst>
      </pc:sldChg>
      <pc:sldChg chg="del">
        <pc:chgData name="Edward Bodmer" userId="f82d64a42721f930" providerId="LiveId" clId="{08926B8C-A6EC-41C3-BFE6-E624C32C2D34}" dt="2026-06-15T06:02:38.318" v="0" actId="47"/>
        <pc:sldMkLst>
          <pc:docMk/>
          <pc:sldMk cId="1579038698" sldId="4078"/>
        </pc:sldMkLst>
      </pc:sldChg>
      <pc:sldChg chg="del">
        <pc:chgData name="Edward Bodmer" userId="f82d64a42721f930" providerId="LiveId" clId="{08926B8C-A6EC-41C3-BFE6-E624C32C2D34}" dt="2026-06-15T06:02:38.318" v="0" actId="47"/>
        <pc:sldMkLst>
          <pc:docMk/>
          <pc:sldMk cId="4007910139" sldId="4079"/>
        </pc:sldMkLst>
      </pc:sldChg>
      <pc:sldChg chg="del">
        <pc:chgData name="Edward Bodmer" userId="f82d64a42721f930" providerId="LiveId" clId="{08926B8C-A6EC-41C3-BFE6-E624C32C2D34}" dt="2026-06-15T06:02:38.318" v="0" actId="47"/>
        <pc:sldMkLst>
          <pc:docMk/>
          <pc:sldMk cId="2294011248" sldId="4080"/>
        </pc:sldMkLst>
      </pc:sldChg>
      <pc:sldChg chg="del">
        <pc:chgData name="Edward Bodmer" userId="f82d64a42721f930" providerId="LiveId" clId="{08926B8C-A6EC-41C3-BFE6-E624C32C2D34}" dt="2026-06-15T06:02:38.318" v="0" actId="47"/>
        <pc:sldMkLst>
          <pc:docMk/>
          <pc:sldMk cId="579231475" sldId="4092"/>
        </pc:sldMkLst>
      </pc:sldChg>
      <pc:sldChg chg="del">
        <pc:chgData name="Edward Bodmer" userId="f82d64a42721f930" providerId="LiveId" clId="{08926B8C-A6EC-41C3-BFE6-E624C32C2D34}" dt="2026-06-15T06:02:38.318" v="0" actId="47"/>
        <pc:sldMkLst>
          <pc:docMk/>
          <pc:sldMk cId="2963144770" sldId="4093"/>
        </pc:sldMkLst>
      </pc:sldChg>
      <pc:sldChg chg="del">
        <pc:chgData name="Edward Bodmer" userId="f82d64a42721f930" providerId="LiveId" clId="{08926B8C-A6EC-41C3-BFE6-E624C32C2D34}" dt="2026-06-15T06:02:38.318" v="0" actId="47"/>
        <pc:sldMkLst>
          <pc:docMk/>
          <pc:sldMk cId="1331931760" sldId="4094"/>
        </pc:sldMkLst>
      </pc:sldChg>
      <pc:sldChg chg="del">
        <pc:chgData name="Edward Bodmer" userId="f82d64a42721f930" providerId="LiveId" clId="{08926B8C-A6EC-41C3-BFE6-E624C32C2D34}" dt="2026-06-15T06:02:38.318" v="0" actId="47"/>
        <pc:sldMkLst>
          <pc:docMk/>
          <pc:sldMk cId="1190940115" sldId="4095"/>
        </pc:sldMkLst>
      </pc:sldChg>
      <pc:sldChg chg="del">
        <pc:chgData name="Edward Bodmer" userId="f82d64a42721f930" providerId="LiveId" clId="{08926B8C-A6EC-41C3-BFE6-E624C32C2D34}" dt="2026-06-15T06:02:38.318" v="0" actId="47"/>
        <pc:sldMkLst>
          <pc:docMk/>
          <pc:sldMk cId="3625058156" sldId="4096"/>
        </pc:sldMkLst>
      </pc:sldChg>
      <pc:sldChg chg="del">
        <pc:chgData name="Edward Bodmer" userId="f82d64a42721f930" providerId="LiveId" clId="{08926B8C-A6EC-41C3-BFE6-E624C32C2D34}" dt="2026-06-15T06:02:38.318" v="0" actId="47"/>
        <pc:sldMkLst>
          <pc:docMk/>
          <pc:sldMk cId="2113887182" sldId="4097"/>
        </pc:sldMkLst>
      </pc:sldChg>
      <pc:sldChg chg="del">
        <pc:chgData name="Edward Bodmer" userId="f82d64a42721f930" providerId="LiveId" clId="{08926B8C-A6EC-41C3-BFE6-E624C32C2D34}" dt="2026-06-15T06:02:38.318" v="0" actId="47"/>
        <pc:sldMkLst>
          <pc:docMk/>
          <pc:sldMk cId="3875896771" sldId="4098"/>
        </pc:sldMkLst>
      </pc:sldChg>
      <pc:sldChg chg="del">
        <pc:chgData name="Edward Bodmer" userId="f82d64a42721f930" providerId="LiveId" clId="{08926B8C-A6EC-41C3-BFE6-E624C32C2D34}" dt="2026-06-15T06:02:38.318" v="0" actId="47"/>
        <pc:sldMkLst>
          <pc:docMk/>
          <pc:sldMk cId="2037103246" sldId="4099"/>
        </pc:sldMkLst>
      </pc:sldChg>
      <pc:sldChg chg="del">
        <pc:chgData name="Edward Bodmer" userId="f82d64a42721f930" providerId="LiveId" clId="{08926B8C-A6EC-41C3-BFE6-E624C32C2D34}" dt="2026-06-15T06:02:38.318" v="0" actId="47"/>
        <pc:sldMkLst>
          <pc:docMk/>
          <pc:sldMk cId="554313206" sldId="4100"/>
        </pc:sldMkLst>
      </pc:sldChg>
      <pc:sldChg chg="del">
        <pc:chgData name="Edward Bodmer" userId="f82d64a42721f930" providerId="LiveId" clId="{08926B8C-A6EC-41C3-BFE6-E624C32C2D34}" dt="2026-06-15T06:02:38.318" v="0" actId="47"/>
        <pc:sldMkLst>
          <pc:docMk/>
          <pc:sldMk cId="3940974100" sldId="4101"/>
        </pc:sldMkLst>
      </pc:sldChg>
      <pc:sldChg chg="del">
        <pc:chgData name="Edward Bodmer" userId="f82d64a42721f930" providerId="LiveId" clId="{08926B8C-A6EC-41C3-BFE6-E624C32C2D34}" dt="2026-06-15T06:02:38.318" v="0" actId="47"/>
        <pc:sldMkLst>
          <pc:docMk/>
          <pc:sldMk cId="2895159914" sldId="4102"/>
        </pc:sldMkLst>
      </pc:sldChg>
      <pc:sldChg chg="del">
        <pc:chgData name="Edward Bodmer" userId="f82d64a42721f930" providerId="LiveId" clId="{08926B8C-A6EC-41C3-BFE6-E624C32C2D34}" dt="2026-06-15T06:02:38.318" v="0" actId="47"/>
        <pc:sldMkLst>
          <pc:docMk/>
          <pc:sldMk cId="2746761208" sldId="4105"/>
        </pc:sldMkLst>
      </pc:sldChg>
      <pc:sldChg chg="del">
        <pc:chgData name="Edward Bodmer" userId="f82d64a42721f930" providerId="LiveId" clId="{08926B8C-A6EC-41C3-BFE6-E624C32C2D34}" dt="2026-06-15T06:02:38.318" v="0" actId="47"/>
        <pc:sldMkLst>
          <pc:docMk/>
          <pc:sldMk cId="1151857530" sldId="4107"/>
        </pc:sldMkLst>
      </pc:sldChg>
      <pc:sldChg chg="del">
        <pc:chgData name="Edward Bodmer" userId="f82d64a42721f930" providerId="LiveId" clId="{08926B8C-A6EC-41C3-BFE6-E624C32C2D34}" dt="2026-06-15T06:02:38.318" v="0" actId="47"/>
        <pc:sldMkLst>
          <pc:docMk/>
          <pc:sldMk cId="1924948934" sldId="4108"/>
        </pc:sldMkLst>
      </pc:sldChg>
      <pc:sldChg chg="del">
        <pc:chgData name="Edward Bodmer" userId="f82d64a42721f930" providerId="LiveId" clId="{08926B8C-A6EC-41C3-BFE6-E624C32C2D34}" dt="2026-06-15T06:02:38.318" v="0" actId="47"/>
        <pc:sldMkLst>
          <pc:docMk/>
          <pc:sldMk cId="2502202848" sldId="4109"/>
        </pc:sldMkLst>
      </pc:sldChg>
      <pc:sldChg chg="del">
        <pc:chgData name="Edward Bodmer" userId="f82d64a42721f930" providerId="LiveId" clId="{08926B8C-A6EC-41C3-BFE6-E624C32C2D34}" dt="2026-06-15T06:02:38.318" v="0" actId="47"/>
        <pc:sldMkLst>
          <pc:docMk/>
          <pc:sldMk cId="2864357350" sldId="4110"/>
        </pc:sldMkLst>
      </pc:sldChg>
      <pc:sldChg chg="del">
        <pc:chgData name="Edward Bodmer" userId="f82d64a42721f930" providerId="LiveId" clId="{08926B8C-A6EC-41C3-BFE6-E624C32C2D34}" dt="2026-06-15T06:02:38.318" v="0" actId="47"/>
        <pc:sldMkLst>
          <pc:docMk/>
          <pc:sldMk cId="2563330745" sldId="4111"/>
        </pc:sldMkLst>
      </pc:sldChg>
      <pc:sldChg chg="del">
        <pc:chgData name="Edward Bodmer" userId="f82d64a42721f930" providerId="LiveId" clId="{08926B8C-A6EC-41C3-BFE6-E624C32C2D34}" dt="2026-06-15T06:02:38.318" v="0" actId="47"/>
        <pc:sldMkLst>
          <pc:docMk/>
          <pc:sldMk cId="2495740297" sldId="4112"/>
        </pc:sldMkLst>
      </pc:sldChg>
      <pc:sldChg chg="del">
        <pc:chgData name="Edward Bodmer" userId="f82d64a42721f930" providerId="LiveId" clId="{08926B8C-A6EC-41C3-BFE6-E624C32C2D34}" dt="2026-06-15T06:02:38.318" v="0" actId="47"/>
        <pc:sldMkLst>
          <pc:docMk/>
          <pc:sldMk cId="2936735325" sldId="4113"/>
        </pc:sldMkLst>
      </pc:sldChg>
      <pc:sldChg chg="del">
        <pc:chgData name="Edward Bodmer" userId="f82d64a42721f930" providerId="LiveId" clId="{08926B8C-A6EC-41C3-BFE6-E624C32C2D34}" dt="2026-06-15T06:02:38.318" v="0" actId="47"/>
        <pc:sldMkLst>
          <pc:docMk/>
          <pc:sldMk cId="3448170396" sldId="4114"/>
        </pc:sldMkLst>
      </pc:sldChg>
      <pc:sldChg chg="del">
        <pc:chgData name="Edward Bodmer" userId="f82d64a42721f930" providerId="LiveId" clId="{08926B8C-A6EC-41C3-BFE6-E624C32C2D34}" dt="2026-06-15T06:02:38.318" v="0" actId="47"/>
        <pc:sldMkLst>
          <pc:docMk/>
          <pc:sldMk cId="2421936003" sldId="4115"/>
        </pc:sldMkLst>
      </pc:sldChg>
      <pc:sldChg chg="del">
        <pc:chgData name="Edward Bodmer" userId="f82d64a42721f930" providerId="LiveId" clId="{08926B8C-A6EC-41C3-BFE6-E624C32C2D34}" dt="2026-06-15T06:02:38.318" v="0" actId="47"/>
        <pc:sldMkLst>
          <pc:docMk/>
          <pc:sldMk cId="1819552043" sldId="4116"/>
        </pc:sldMkLst>
      </pc:sldChg>
      <pc:sldChg chg="del">
        <pc:chgData name="Edward Bodmer" userId="f82d64a42721f930" providerId="LiveId" clId="{08926B8C-A6EC-41C3-BFE6-E624C32C2D34}" dt="2026-06-15T06:02:38.318" v="0" actId="47"/>
        <pc:sldMkLst>
          <pc:docMk/>
          <pc:sldMk cId="170988325" sldId="4117"/>
        </pc:sldMkLst>
      </pc:sldChg>
      <pc:sldChg chg="del">
        <pc:chgData name="Edward Bodmer" userId="f82d64a42721f930" providerId="LiveId" clId="{08926B8C-A6EC-41C3-BFE6-E624C32C2D34}" dt="2026-06-15T06:02:38.318" v="0" actId="47"/>
        <pc:sldMkLst>
          <pc:docMk/>
          <pc:sldMk cId="1660218420" sldId="4118"/>
        </pc:sldMkLst>
      </pc:sldChg>
      <pc:sldChg chg="del">
        <pc:chgData name="Edward Bodmer" userId="f82d64a42721f930" providerId="LiveId" clId="{08926B8C-A6EC-41C3-BFE6-E624C32C2D34}" dt="2026-06-15T06:02:38.318" v="0" actId="47"/>
        <pc:sldMkLst>
          <pc:docMk/>
          <pc:sldMk cId="1208002918" sldId="4119"/>
        </pc:sldMkLst>
      </pc:sldChg>
      <pc:sldChg chg="del">
        <pc:chgData name="Edward Bodmer" userId="f82d64a42721f930" providerId="LiveId" clId="{08926B8C-A6EC-41C3-BFE6-E624C32C2D34}" dt="2026-06-15T06:02:38.318" v="0" actId="47"/>
        <pc:sldMkLst>
          <pc:docMk/>
          <pc:sldMk cId="2081902089" sldId="4120"/>
        </pc:sldMkLst>
      </pc:sldChg>
      <pc:sldChg chg="del">
        <pc:chgData name="Edward Bodmer" userId="f82d64a42721f930" providerId="LiveId" clId="{08926B8C-A6EC-41C3-BFE6-E624C32C2D34}" dt="2026-06-15T06:02:38.318" v="0" actId="47"/>
        <pc:sldMkLst>
          <pc:docMk/>
          <pc:sldMk cId="1197095284" sldId="4121"/>
        </pc:sldMkLst>
      </pc:sldChg>
      <pc:sldChg chg="del">
        <pc:chgData name="Edward Bodmer" userId="f82d64a42721f930" providerId="LiveId" clId="{08926B8C-A6EC-41C3-BFE6-E624C32C2D34}" dt="2026-06-15T06:02:38.318" v="0" actId="47"/>
        <pc:sldMkLst>
          <pc:docMk/>
          <pc:sldMk cId="318278217" sldId="4122"/>
        </pc:sldMkLst>
      </pc:sldChg>
      <pc:sldChg chg="del">
        <pc:chgData name="Edward Bodmer" userId="f82d64a42721f930" providerId="LiveId" clId="{08926B8C-A6EC-41C3-BFE6-E624C32C2D34}" dt="2026-06-15T06:02:38.318" v="0" actId="47"/>
        <pc:sldMkLst>
          <pc:docMk/>
          <pc:sldMk cId="1208261110" sldId="4123"/>
        </pc:sldMkLst>
      </pc:sldChg>
      <pc:sldChg chg="del">
        <pc:chgData name="Edward Bodmer" userId="f82d64a42721f930" providerId="LiveId" clId="{08926B8C-A6EC-41C3-BFE6-E624C32C2D34}" dt="2026-06-15T06:02:38.318" v="0" actId="47"/>
        <pc:sldMkLst>
          <pc:docMk/>
          <pc:sldMk cId="2276463629" sldId="4124"/>
        </pc:sldMkLst>
      </pc:sldChg>
      <pc:sldChg chg="del">
        <pc:chgData name="Edward Bodmer" userId="f82d64a42721f930" providerId="LiveId" clId="{08926B8C-A6EC-41C3-BFE6-E624C32C2D34}" dt="2026-06-15T06:02:38.318" v="0" actId="47"/>
        <pc:sldMkLst>
          <pc:docMk/>
          <pc:sldMk cId="1295736531" sldId="4126"/>
        </pc:sldMkLst>
      </pc:sldChg>
      <pc:sldChg chg="del">
        <pc:chgData name="Edward Bodmer" userId="f82d64a42721f930" providerId="LiveId" clId="{08926B8C-A6EC-41C3-BFE6-E624C32C2D34}" dt="2026-06-15T06:02:38.318" v="0" actId="47"/>
        <pc:sldMkLst>
          <pc:docMk/>
          <pc:sldMk cId="1833691660" sldId="4127"/>
        </pc:sldMkLst>
      </pc:sldChg>
      <pc:sldChg chg="del">
        <pc:chgData name="Edward Bodmer" userId="f82d64a42721f930" providerId="LiveId" clId="{08926B8C-A6EC-41C3-BFE6-E624C32C2D34}" dt="2026-06-15T06:02:38.318" v="0" actId="47"/>
        <pc:sldMkLst>
          <pc:docMk/>
          <pc:sldMk cId="1500895328" sldId="4128"/>
        </pc:sldMkLst>
      </pc:sldChg>
      <pc:sldChg chg="del">
        <pc:chgData name="Edward Bodmer" userId="f82d64a42721f930" providerId="LiveId" clId="{08926B8C-A6EC-41C3-BFE6-E624C32C2D34}" dt="2026-06-15T06:02:38.318" v="0" actId="47"/>
        <pc:sldMkLst>
          <pc:docMk/>
          <pc:sldMk cId="2524306149" sldId="4129"/>
        </pc:sldMkLst>
      </pc:sldChg>
      <pc:sldChg chg="del">
        <pc:chgData name="Edward Bodmer" userId="f82d64a42721f930" providerId="LiveId" clId="{08926B8C-A6EC-41C3-BFE6-E624C32C2D34}" dt="2026-06-15T06:02:38.318" v="0" actId="47"/>
        <pc:sldMkLst>
          <pc:docMk/>
          <pc:sldMk cId="561423113" sldId="4131"/>
        </pc:sldMkLst>
      </pc:sldChg>
      <pc:sldChg chg="del">
        <pc:chgData name="Edward Bodmer" userId="f82d64a42721f930" providerId="LiveId" clId="{08926B8C-A6EC-41C3-BFE6-E624C32C2D34}" dt="2026-06-15T06:02:38.318" v="0" actId="47"/>
        <pc:sldMkLst>
          <pc:docMk/>
          <pc:sldMk cId="2764023339" sldId="4133"/>
        </pc:sldMkLst>
      </pc:sldChg>
      <pc:sldChg chg="del">
        <pc:chgData name="Edward Bodmer" userId="f82d64a42721f930" providerId="LiveId" clId="{08926B8C-A6EC-41C3-BFE6-E624C32C2D34}" dt="2026-06-15T06:02:38.318" v="0" actId="47"/>
        <pc:sldMkLst>
          <pc:docMk/>
          <pc:sldMk cId="3614307245" sldId="4134"/>
        </pc:sldMkLst>
      </pc:sldChg>
      <pc:sldChg chg="del">
        <pc:chgData name="Edward Bodmer" userId="f82d64a42721f930" providerId="LiveId" clId="{08926B8C-A6EC-41C3-BFE6-E624C32C2D34}" dt="2026-06-15T06:02:38.318" v="0" actId="47"/>
        <pc:sldMkLst>
          <pc:docMk/>
          <pc:sldMk cId="972235354" sldId="4135"/>
        </pc:sldMkLst>
      </pc:sldChg>
      <pc:sldChg chg="del">
        <pc:chgData name="Edward Bodmer" userId="f82d64a42721f930" providerId="LiveId" clId="{08926B8C-A6EC-41C3-BFE6-E624C32C2D34}" dt="2026-06-15T06:02:38.318" v="0" actId="47"/>
        <pc:sldMkLst>
          <pc:docMk/>
          <pc:sldMk cId="1475745069" sldId="4136"/>
        </pc:sldMkLst>
      </pc:sldChg>
      <pc:sldChg chg="del">
        <pc:chgData name="Edward Bodmer" userId="f82d64a42721f930" providerId="LiveId" clId="{08926B8C-A6EC-41C3-BFE6-E624C32C2D34}" dt="2026-06-15T06:02:38.318" v="0" actId="47"/>
        <pc:sldMkLst>
          <pc:docMk/>
          <pc:sldMk cId="3523044617" sldId="4137"/>
        </pc:sldMkLst>
      </pc:sldChg>
      <pc:sldChg chg="del">
        <pc:chgData name="Edward Bodmer" userId="f82d64a42721f930" providerId="LiveId" clId="{08926B8C-A6EC-41C3-BFE6-E624C32C2D34}" dt="2026-06-15T06:02:38.318" v="0" actId="47"/>
        <pc:sldMkLst>
          <pc:docMk/>
          <pc:sldMk cId="2088376018" sldId="4138"/>
        </pc:sldMkLst>
      </pc:sldChg>
      <pc:sldChg chg="del">
        <pc:chgData name="Edward Bodmer" userId="f82d64a42721f930" providerId="LiveId" clId="{08926B8C-A6EC-41C3-BFE6-E624C32C2D34}" dt="2026-06-15T06:02:38.318" v="0" actId="47"/>
        <pc:sldMkLst>
          <pc:docMk/>
          <pc:sldMk cId="1512963539" sldId="4139"/>
        </pc:sldMkLst>
      </pc:sldChg>
      <pc:sldChg chg="addSp modSp mod">
        <pc:chgData name="Edward Bodmer" userId="f82d64a42721f930" providerId="LiveId" clId="{08926B8C-A6EC-41C3-BFE6-E624C32C2D34}" dt="2026-06-15T06:27:09.437" v="389" actId="14100"/>
        <pc:sldMkLst>
          <pc:docMk/>
          <pc:sldMk cId="2006185517" sldId="4209"/>
        </pc:sldMkLst>
        <pc:picChg chg="add mod">
          <ac:chgData name="Edward Bodmer" userId="f82d64a42721f930" providerId="LiveId" clId="{08926B8C-A6EC-41C3-BFE6-E624C32C2D34}" dt="2026-06-15T06:27:09.437" v="389" actId="14100"/>
          <ac:picMkLst>
            <pc:docMk/>
            <pc:sldMk cId="2006185517" sldId="4209"/>
            <ac:picMk id="6" creationId="{E242A4E0-C0D8-F842-5BC5-ADB7B9BDB037}"/>
          </ac:picMkLst>
        </pc:picChg>
      </pc:sldChg>
      <pc:sldChg chg="modSp new mod">
        <pc:chgData name="Edward Bodmer" userId="f82d64a42721f930" providerId="LiveId" clId="{08926B8C-A6EC-41C3-BFE6-E624C32C2D34}" dt="2026-06-15T06:06:24.377" v="150" actId="27636"/>
        <pc:sldMkLst>
          <pc:docMk/>
          <pc:sldMk cId="1242819845" sldId="4241"/>
        </pc:sldMkLst>
        <pc:spChg chg="mod">
          <ac:chgData name="Edward Bodmer" userId="f82d64a42721f930" providerId="LiveId" clId="{08926B8C-A6EC-41C3-BFE6-E624C32C2D34}" dt="2026-06-15T06:02:50.620" v="9" actId="20577"/>
          <ac:spMkLst>
            <pc:docMk/>
            <pc:sldMk cId="1242819845" sldId="4241"/>
            <ac:spMk id="2" creationId="{5738F9F3-686D-7269-C136-4B7D672EEFC5}"/>
          </ac:spMkLst>
        </pc:spChg>
        <pc:spChg chg="mod">
          <ac:chgData name="Edward Bodmer" userId="f82d64a42721f930" providerId="LiveId" clId="{08926B8C-A6EC-41C3-BFE6-E624C32C2D34}" dt="2026-06-15T06:06:24.377" v="150" actId="27636"/>
          <ac:spMkLst>
            <pc:docMk/>
            <pc:sldMk cId="1242819845" sldId="4241"/>
            <ac:spMk id="3" creationId="{49E48559-C40E-72B5-D339-B78296058A60}"/>
          </ac:spMkLst>
        </pc:spChg>
      </pc:sldChg>
      <pc:sldChg chg="modSp new del mod">
        <pc:chgData name="Edward Bodmer" userId="f82d64a42721f930" providerId="LiveId" clId="{08926B8C-A6EC-41C3-BFE6-E624C32C2D34}" dt="2026-06-15T06:10:20.666" v="244" actId="47"/>
        <pc:sldMkLst>
          <pc:docMk/>
          <pc:sldMk cId="3408909837" sldId="4242"/>
        </pc:sldMkLst>
        <pc:spChg chg="mod">
          <ac:chgData name="Edward Bodmer" userId="f82d64a42721f930" providerId="LiveId" clId="{08926B8C-A6EC-41C3-BFE6-E624C32C2D34}" dt="2026-06-15T06:10:08.697" v="239" actId="21"/>
          <ac:spMkLst>
            <pc:docMk/>
            <pc:sldMk cId="3408909837" sldId="4242"/>
            <ac:spMk id="3" creationId="{2055B000-C25A-D25F-7733-4A30509F8B66}"/>
          </ac:spMkLst>
        </pc:spChg>
      </pc:sldChg>
      <pc:sldChg chg="modSp new mod">
        <pc:chgData name="Edward Bodmer" userId="f82d64a42721f930" providerId="LiveId" clId="{08926B8C-A6EC-41C3-BFE6-E624C32C2D34}" dt="2026-06-15T06:10:18.048" v="243" actId="6549"/>
        <pc:sldMkLst>
          <pc:docMk/>
          <pc:sldMk cId="3838802500" sldId="4243"/>
        </pc:sldMkLst>
        <pc:spChg chg="mod">
          <ac:chgData name="Edward Bodmer" userId="f82d64a42721f930" providerId="LiveId" clId="{08926B8C-A6EC-41C3-BFE6-E624C32C2D34}" dt="2026-06-15T06:08:30.637" v="174" actId="20577"/>
          <ac:spMkLst>
            <pc:docMk/>
            <pc:sldMk cId="3838802500" sldId="4243"/>
            <ac:spMk id="2" creationId="{B63BB199-6DF8-1907-CCE6-7CE420DAFF2B}"/>
          </ac:spMkLst>
        </pc:spChg>
        <pc:spChg chg="mod">
          <ac:chgData name="Edward Bodmer" userId="f82d64a42721f930" providerId="LiveId" clId="{08926B8C-A6EC-41C3-BFE6-E624C32C2D34}" dt="2026-06-15T06:10:18.048" v="243" actId="6549"/>
          <ac:spMkLst>
            <pc:docMk/>
            <pc:sldMk cId="3838802500" sldId="4243"/>
            <ac:spMk id="3" creationId="{FE518033-EA52-A743-5105-EE8DAFE331BA}"/>
          </ac:spMkLst>
        </pc:spChg>
      </pc:sldChg>
      <pc:sldChg chg="modSp new mod">
        <pc:chgData name="Edward Bodmer" userId="f82d64a42721f930" providerId="LiveId" clId="{08926B8C-A6EC-41C3-BFE6-E624C32C2D34}" dt="2026-06-15T06:11:28.094" v="316" actId="313"/>
        <pc:sldMkLst>
          <pc:docMk/>
          <pc:sldMk cId="895728227" sldId="4244"/>
        </pc:sldMkLst>
        <pc:spChg chg="mod">
          <ac:chgData name="Edward Bodmer" userId="f82d64a42721f930" providerId="LiveId" clId="{08926B8C-A6EC-41C3-BFE6-E624C32C2D34}" dt="2026-06-15T06:09:03.769" v="231" actId="20577"/>
          <ac:spMkLst>
            <pc:docMk/>
            <pc:sldMk cId="895728227" sldId="4244"/>
            <ac:spMk id="2" creationId="{9FCE7AD5-0737-3A08-512F-64B1E93D5968}"/>
          </ac:spMkLst>
        </pc:spChg>
        <pc:spChg chg="mod">
          <ac:chgData name="Edward Bodmer" userId="f82d64a42721f930" providerId="LiveId" clId="{08926B8C-A6EC-41C3-BFE6-E624C32C2D34}" dt="2026-06-15T06:11:28.094" v="316" actId="313"/>
          <ac:spMkLst>
            <pc:docMk/>
            <pc:sldMk cId="895728227" sldId="4244"/>
            <ac:spMk id="3" creationId="{6E5FBB4E-61F2-F6EA-1FB8-706A63E4CA18}"/>
          </ac:spMkLst>
        </pc:spChg>
      </pc:sldChg>
      <pc:sldChg chg="modSp new mod">
        <pc:chgData name="Edward Bodmer" userId="f82d64a42721f930" providerId="LiveId" clId="{08926B8C-A6EC-41C3-BFE6-E624C32C2D34}" dt="2026-06-15T06:13:13.951" v="385" actId="15"/>
        <pc:sldMkLst>
          <pc:docMk/>
          <pc:sldMk cId="2573718819" sldId="4245"/>
        </pc:sldMkLst>
        <pc:spChg chg="mod">
          <ac:chgData name="Edward Bodmer" userId="f82d64a42721f930" providerId="LiveId" clId="{08926B8C-A6EC-41C3-BFE6-E624C32C2D34}" dt="2026-06-15T06:12:56.301" v="378" actId="20577"/>
          <ac:spMkLst>
            <pc:docMk/>
            <pc:sldMk cId="2573718819" sldId="4245"/>
            <ac:spMk id="2" creationId="{EC4E2132-F710-214D-1EB4-37B6E58B6A4D}"/>
          </ac:spMkLst>
        </pc:spChg>
        <pc:spChg chg="mod">
          <ac:chgData name="Edward Bodmer" userId="f82d64a42721f930" providerId="LiveId" clId="{08926B8C-A6EC-41C3-BFE6-E624C32C2D34}" dt="2026-06-15T06:13:13.951" v="385" actId="15"/>
          <ac:spMkLst>
            <pc:docMk/>
            <pc:sldMk cId="2573718819" sldId="4245"/>
            <ac:spMk id="3" creationId="{094227AB-1DDB-7724-81BE-36543D536C4A}"/>
          </ac:spMkLst>
        </pc:spChg>
      </pc:sldChg>
      <pc:sldMasterChg chg="delSldLayout">
        <pc:chgData name="Edward Bodmer" userId="f82d64a42721f930" providerId="LiveId" clId="{08926B8C-A6EC-41C3-BFE6-E624C32C2D34}" dt="2026-06-15T06:02:38.318" v="0" actId="47"/>
        <pc:sldMasterMkLst>
          <pc:docMk/>
          <pc:sldMasterMk cId="1719574762" sldId="2147483660"/>
        </pc:sldMasterMkLst>
        <pc:sldLayoutChg chg="del">
          <pc:chgData name="Edward Bodmer" userId="f82d64a42721f930" providerId="LiveId" clId="{08926B8C-A6EC-41C3-BFE6-E624C32C2D34}" dt="2026-06-15T06:02:38.318" v="0" actId="47"/>
          <pc:sldLayoutMkLst>
            <pc:docMk/>
            <pc:sldMasterMk cId="1719574762" sldId="2147483660"/>
            <pc:sldLayoutMk cId="3828402751" sldId="2147483669"/>
          </pc:sldLayoutMkLst>
        </pc:sldLayoutChg>
        <pc:sldLayoutChg chg="del">
          <pc:chgData name="Edward Bodmer" userId="f82d64a42721f930" providerId="LiveId" clId="{08926B8C-A6EC-41C3-BFE6-E624C32C2D34}" dt="2026-06-15T06:02:38.318" v="0" actId="47"/>
          <pc:sldLayoutMkLst>
            <pc:docMk/>
            <pc:sldMasterMk cId="1719574762" sldId="2147483660"/>
            <pc:sldLayoutMk cId="2956264740" sldId="2147483671"/>
          </pc:sldLayoutMkLst>
        </pc:sldLayoutChg>
        <pc:sldLayoutChg chg="del">
          <pc:chgData name="Edward Bodmer" userId="f82d64a42721f930" providerId="LiveId" clId="{08926B8C-A6EC-41C3-BFE6-E624C32C2D34}" dt="2026-06-15T06:02:38.318" v="0" actId="47"/>
          <pc:sldLayoutMkLst>
            <pc:docMk/>
            <pc:sldMasterMk cId="1719574762" sldId="2147483660"/>
            <pc:sldLayoutMk cId="4096733439" sldId="2147483676"/>
          </pc:sldLayoutMkLst>
        </pc:sldLayoutChg>
        <pc:sldLayoutChg chg="del">
          <pc:chgData name="Edward Bodmer" userId="f82d64a42721f930" providerId="LiveId" clId="{08926B8C-A6EC-41C3-BFE6-E624C32C2D34}" dt="2026-06-15T06:02:38.318" v="0" actId="47"/>
          <pc:sldLayoutMkLst>
            <pc:docMk/>
            <pc:sldMasterMk cId="1719574762" sldId="2147483660"/>
            <pc:sldLayoutMk cId="2844743146" sldId="214748367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dirty="0"/>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dirty="0"/>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A4BD871-AC4C-4644-8D41-937EFAD34EDE}" type="slidenum">
              <a:rPr lang="en-GB" smtClean="0"/>
              <a:t>‹#›</a:t>
            </a:fld>
            <a:endParaRPr lang="en-GB" dirty="0"/>
          </a:p>
        </p:txBody>
      </p:sp>
    </p:spTree>
    <p:extLst>
      <p:ext uri="{BB962C8B-B14F-4D97-AF65-F5344CB8AC3E}">
        <p14:creationId xmlns:p14="http://schemas.microsoft.com/office/powerpoint/2010/main" val="699419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3F28571-2F41-43C0-88A5-5009138D1E05}" type="datetimeFigureOut">
              <a:rPr lang="en-GB" smtClean="0"/>
              <a:t>13/06/2026</a:t>
            </a:fld>
            <a:endParaRPr lang="en-GB"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2A4A1E6-AFF2-4655-977E-81BC5B8B3CD5}" type="slidenum">
              <a:rPr lang="en-GB" smtClean="0"/>
              <a:t>‹#›</a:t>
            </a:fld>
            <a:endParaRPr lang="en-GB" dirty="0"/>
          </a:p>
        </p:txBody>
      </p:sp>
    </p:spTree>
    <p:extLst>
      <p:ext uri="{BB962C8B-B14F-4D97-AF65-F5344CB8AC3E}">
        <p14:creationId xmlns:p14="http://schemas.microsoft.com/office/powerpoint/2010/main" val="355637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59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79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4346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7205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03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3347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1290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2060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010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6276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301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12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435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85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663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41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229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69575"/>
            <a:ext cx="10363200" cy="1767794"/>
          </a:xfrm>
        </p:spPr>
        <p:txBody>
          <a:bodyPr anchor="b">
            <a:normAutofit/>
          </a:bodyPr>
          <a:lstStyle>
            <a:lvl1pPr algn="l">
              <a:defRPr sz="4600">
                <a:solidFill>
                  <a:srgbClr val="043F63"/>
                </a:solidFill>
                <a:latin typeface="Rockwell" panose="020606030202050204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3023119"/>
            <a:ext cx="10363200" cy="2169546"/>
          </a:xfrm>
        </p:spPr>
        <p:txBody>
          <a:bodyPr>
            <a:normAutofit/>
          </a:bodyPr>
          <a:lstStyle>
            <a:lvl1pPr marL="0" indent="0" algn="l">
              <a:buNone/>
              <a:defRPr sz="2800">
                <a:solidFill>
                  <a:srgbClr val="0D7B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11592564" y="6604907"/>
            <a:ext cx="466531"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700" dirty="0">
                <a:solidFill>
                  <a:schemeClr val="bg1"/>
                </a:solidFill>
              </a:rPr>
              <a:t>© 2026</a:t>
            </a:r>
            <a:endParaRPr lang="en-GB" sz="700" dirty="0">
              <a:solidFill>
                <a:schemeClr val="tx1"/>
              </a:solidFill>
            </a:endParaRPr>
          </a:p>
        </p:txBody>
      </p:sp>
    </p:spTree>
    <p:extLst>
      <p:ext uri="{BB962C8B-B14F-4D97-AF65-F5344CB8AC3E}">
        <p14:creationId xmlns:p14="http://schemas.microsoft.com/office/powerpoint/2010/main" val="243683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aturEner 1 Column">
    <p:spTree>
      <p:nvGrpSpPr>
        <p:cNvPr id="1" name=""/>
        <p:cNvGrpSpPr/>
        <p:nvPr/>
      </p:nvGrpSpPr>
      <p:grpSpPr>
        <a:xfrm>
          <a:off x="0" y="0"/>
          <a:ext cx="0" cy="0"/>
          <a:chOff x="0" y="0"/>
          <a:chExt cx="0" cy="0"/>
        </a:xfrm>
      </p:grpSpPr>
      <p:sp>
        <p:nvSpPr>
          <p:cNvPr id="7" name="Rectangle 6"/>
          <p:cNvSpPr/>
          <p:nvPr userDrawn="1"/>
        </p:nvSpPr>
        <p:spPr>
          <a:xfrm>
            <a:off x="0" y="0"/>
            <a:ext cx="9685232" cy="418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9673169" y="6439256"/>
            <a:ext cx="2518833" cy="418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p:cNvSpPr>
            <a:spLocks noGrp="1"/>
          </p:cNvSpPr>
          <p:nvPr>
            <p:ph type="ctrTitle" hasCustomPrompt="1"/>
          </p:nvPr>
        </p:nvSpPr>
        <p:spPr>
          <a:xfrm>
            <a:off x="323478" y="770145"/>
            <a:ext cx="11532679" cy="488877"/>
          </a:xfrm>
          <a:noFill/>
        </p:spPr>
        <p:txBody>
          <a:bodyPr>
            <a:noAutofit/>
          </a:bodyPr>
          <a:lstStyle>
            <a:lvl1pPr algn="l">
              <a:defRPr sz="3600" b="1" baseline="0">
                <a:solidFill>
                  <a:srgbClr val="002060"/>
                </a:solidFill>
                <a:latin typeface="Calibri" pitchFamily="34" charset="0"/>
              </a:defRPr>
            </a:lvl1pPr>
          </a:lstStyle>
          <a:p>
            <a:r>
              <a:rPr lang="en-US" dirty="0"/>
              <a:t>Title</a:t>
            </a:r>
          </a:p>
        </p:txBody>
      </p:sp>
      <p:sp>
        <p:nvSpPr>
          <p:cNvPr id="13" name="Text Placeholder 12"/>
          <p:cNvSpPr>
            <a:spLocks noGrp="1"/>
          </p:cNvSpPr>
          <p:nvPr>
            <p:ph type="body" sz="quarter" idx="13"/>
          </p:nvPr>
        </p:nvSpPr>
        <p:spPr>
          <a:xfrm>
            <a:off x="323478" y="1600200"/>
            <a:ext cx="11526689" cy="4916621"/>
          </a:xfrm>
        </p:spPr>
        <p:txBody>
          <a:bodyPr/>
          <a:lstStyle>
            <a:lvl1pPr>
              <a:buFont typeface="Wingdings" pitchFamily="2" charset="2"/>
              <a:buChar char="§"/>
              <a:defRPr sz="2400" b="0" i="0" baseline="0">
                <a:solidFill>
                  <a:schemeClr val="tx1"/>
                </a:solidFill>
                <a:latin typeface="Calibri" pitchFamily="34" charset="0"/>
              </a:defRPr>
            </a:lvl1pPr>
            <a:lvl2pPr>
              <a:buFont typeface="Wingdings" pitchFamily="2" charset="2"/>
              <a:buChar char="ú"/>
              <a:defRPr sz="2400" b="0" i="0" baseline="0">
                <a:solidFill>
                  <a:srgbClr val="898989"/>
                </a:solidFill>
                <a:latin typeface="Calibri" pitchFamily="34" charset="0"/>
              </a:defRPr>
            </a:lvl2pPr>
            <a:lvl3pPr>
              <a:buFont typeface="Wingdings 2" pitchFamily="18" charset="2"/>
              <a:buChar char=""/>
              <a:defRPr sz="1800" b="0" i="0" baseline="0">
                <a:solidFill>
                  <a:srgbClr val="898989"/>
                </a:solidFill>
                <a:latin typeface="Calibri" pitchFamily="34" charset="0"/>
              </a:defRPr>
            </a:lvl3pPr>
            <a:lvl4pPr>
              <a:buFont typeface="Courier New" pitchFamily="49" charset="0"/>
              <a:buChar char="o"/>
              <a:defRPr sz="1600" b="0" i="0" baseline="0">
                <a:solidFill>
                  <a:srgbClr val="898989"/>
                </a:solidFill>
                <a:latin typeface="Calibri"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672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B241CD2-1E45-42A3-B213-66A034DF9A3B}" type="slidenum">
              <a:rPr lang="en-GB" smtClean="0"/>
              <a:t>‹#›</a:t>
            </a:fld>
            <a:endParaRPr lang="en-GB" dirty="0"/>
          </a:p>
        </p:txBody>
      </p:sp>
      <p:sp>
        <p:nvSpPr>
          <p:cNvPr id="5" name="Rectangle 4"/>
          <p:cNvSpPr/>
          <p:nvPr userDrawn="1"/>
        </p:nvSpPr>
        <p:spPr>
          <a:xfrm>
            <a:off x="11049312" y="6604907"/>
            <a:ext cx="466531"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700" dirty="0">
                <a:solidFill>
                  <a:schemeClr val="bg1"/>
                </a:solidFill>
              </a:rPr>
              <a:t>© 2026</a:t>
            </a:r>
            <a:endParaRPr lang="en-GB" sz="700" dirty="0">
              <a:solidFill>
                <a:schemeClr val="tx1"/>
              </a:solidFill>
            </a:endParaRPr>
          </a:p>
        </p:txBody>
      </p:sp>
    </p:spTree>
    <p:extLst>
      <p:ext uri="{BB962C8B-B14F-4D97-AF65-F5344CB8AC3E}">
        <p14:creationId xmlns:p14="http://schemas.microsoft.com/office/powerpoint/2010/main" val="3348068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787177"/>
            <a:ext cx="10515600" cy="1572303"/>
          </a:xfrm>
        </p:spPr>
        <p:txBody>
          <a:bodyPr anchor="b">
            <a:normAutofit/>
          </a:bodyPr>
          <a:lstStyle>
            <a:lvl1pPr algn="l">
              <a:defRPr sz="4600"/>
            </a:lvl1pPr>
          </a:lstStyle>
          <a:p>
            <a:r>
              <a:rPr lang="en-US"/>
              <a:t>Click to edit Master title style</a:t>
            </a:r>
            <a:endParaRPr lang="en-US" dirty="0"/>
          </a:p>
        </p:txBody>
      </p:sp>
      <p:sp>
        <p:nvSpPr>
          <p:cNvPr id="3" name="Text Placeholder 2"/>
          <p:cNvSpPr>
            <a:spLocks noGrp="1"/>
          </p:cNvSpPr>
          <p:nvPr>
            <p:ph type="body" idx="1"/>
          </p:nvPr>
        </p:nvSpPr>
        <p:spPr>
          <a:xfrm>
            <a:off x="831851" y="2669721"/>
            <a:ext cx="10515600" cy="2808515"/>
          </a:xfr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B241CD2-1E45-42A3-B213-66A034DF9A3B}" type="slidenum">
              <a:rPr lang="en-GB" smtClean="0"/>
              <a:t>‹#›</a:t>
            </a:fld>
            <a:endParaRPr lang="en-GB" dirty="0"/>
          </a:p>
        </p:txBody>
      </p:sp>
      <p:sp>
        <p:nvSpPr>
          <p:cNvPr id="7" name="Rectangle 6"/>
          <p:cNvSpPr/>
          <p:nvPr userDrawn="1"/>
        </p:nvSpPr>
        <p:spPr>
          <a:xfrm>
            <a:off x="11049312" y="6604907"/>
            <a:ext cx="466531"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700" dirty="0">
                <a:solidFill>
                  <a:schemeClr val="bg1"/>
                </a:solidFill>
              </a:rPr>
              <a:t>© 2026</a:t>
            </a:r>
            <a:endParaRPr lang="en-GB" sz="700" dirty="0">
              <a:solidFill>
                <a:schemeClr val="tx1"/>
              </a:solidFill>
            </a:endParaRPr>
          </a:p>
        </p:txBody>
      </p:sp>
    </p:spTree>
    <p:extLst>
      <p:ext uri="{BB962C8B-B14F-4D97-AF65-F5344CB8AC3E}">
        <p14:creationId xmlns:p14="http://schemas.microsoft.com/office/powerpoint/2010/main" val="1106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7500" y="1285875"/>
            <a:ext cx="5537200" cy="4665890"/>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57900" y="1285875"/>
            <a:ext cx="5537200" cy="4665890"/>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B241CD2-1E45-42A3-B213-66A034DF9A3B}" type="slidenum">
              <a:rPr lang="en-GB" smtClean="0"/>
              <a:t>‹#›</a:t>
            </a:fld>
            <a:endParaRPr lang="en-GB" dirty="0"/>
          </a:p>
        </p:txBody>
      </p:sp>
      <p:sp>
        <p:nvSpPr>
          <p:cNvPr id="8" name="Rectangle 7"/>
          <p:cNvSpPr/>
          <p:nvPr userDrawn="1"/>
        </p:nvSpPr>
        <p:spPr>
          <a:xfrm>
            <a:off x="11049312" y="6604907"/>
            <a:ext cx="466531"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700" dirty="0">
                <a:solidFill>
                  <a:schemeClr val="bg1"/>
                </a:solidFill>
              </a:rPr>
              <a:t>© 2026</a:t>
            </a:r>
            <a:endParaRPr lang="en-GB" sz="700" dirty="0">
              <a:solidFill>
                <a:schemeClr val="tx1"/>
              </a:solidFill>
            </a:endParaRPr>
          </a:p>
        </p:txBody>
      </p:sp>
    </p:spTree>
    <p:extLst>
      <p:ext uri="{BB962C8B-B14F-4D97-AF65-F5344CB8AC3E}">
        <p14:creationId xmlns:p14="http://schemas.microsoft.com/office/powerpoint/2010/main" val="237171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EB241CD2-1E45-42A3-B213-66A034DF9A3B}" type="slidenum">
              <a:rPr lang="en-GB" smtClean="0"/>
              <a:t>‹#›</a:t>
            </a:fld>
            <a:endParaRPr lang="en-GB" dirty="0"/>
          </a:p>
        </p:txBody>
      </p:sp>
      <p:sp>
        <p:nvSpPr>
          <p:cNvPr id="6" name="Rectangle 5"/>
          <p:cNvSpPr/>
          <p:nvPr userDrawn="1"/>
        </p:nvSpPr>
        <p:spPr>
          <a:xfrm>
            <a:off x="11049312" y="6604907"/>
            <a:ext cx="466531"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700" dirty="0">
                <a:solidFill>
                  <a:schemeClr val="bg1"/>
                </a:solidFill>
              </a:rPr>
              <a:t>© 2026</a:t>
            </a:r>
            <a:endParaRPr lang="en-GB" sz="700" dirty="0">
              <a:solidFill>
                <a:schemeClr val="tx1"/>
              </a:solidFill>
            </a:endParaRPr>
          </a:p>
        </p:txBody>
      </p:sp>
    </p:spTree>
    <p:extLst>
      <p:ext uri="{BB962C8B-B14F-4D97-AF65-F5344CB8AC3E}">
        <p14:creationId xmlns:p14="http://schemas.microsoft.com/office/powerpoint/2010/main" val="232178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241CD2-1E45-42A3-B213-66A034DF9A3B}" type="slidenum">
              <a:rPr lang="en-GB" smtClean="0"/>
              <a:t>‹#›</a:t>
            </a:fld>
            <a:endParaRPr lang="en-GB" dirty="0"/>
          </a:p>
        </p:txBody>
      </p:sp>
      <p:sp>
        <p:nvSpPr>
          <p:cNvPr id="5" name="Rectangle 4"/>
          <p:cNvSpPr/>
          <p:nvPr userDrawn="1"/>
        </p:nvSpPr>
        <p:spPr>
          <a:xfrm>
            <a:off x="11049312" y="6604907"/>
            <a:ext cx="466531"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700" dirty="0">
                <a:solidFill>
                  <a:schemeClr val="bg1"/>
                </a:solidFill>
              </a:rPr>
              <a:t>© 2026</a:t>
            </a:r>
            <a:endParaRPr lang="en-GB" sz="700" dirty="0">
              <a:solidFill>
                <a:schemeClr val="tx1"/>
              </a:solidFill>
            </a:endParaRPr>
          </a:p>
        </p:txBody>
      </p:sp>
    </p:spTree>
    <p:extLst>
      <p:ext uri="{BB962C8B-B14F-4D97-AF65-F5344CB8AC3E}">
        <p14:creationId xmlns:p14="http://schemas.microsoft.com/office/powerpoint/2010/main" val="130204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3835" y="1707280"/>
            <a:ext cx="10363200" cy="1767794"/>
          </a:xfrm>
        </p:spPr>
        <p:txBody>
          <a:bodyPr anchor="b">
            <a:normAutofit/>
          </a:bodyPr>
          <a:lstStyle>
            <a:lvl1pPr algn="l">
              <a:defRPr sz="3450" b="1">
                <a:solidFill>
                  <a:srgbClr val="043F63"/>
                </a:solidFill>
                <a:latin typeface="Rockwell" panose="02060603020205020403" pitchFamily="18" charset="0"/>
              </a:defRPr>
            </a:lvl1pPr>
          </a:lstStyle>
          <a:p>
            <a:r>
              <a:rPr lang="en-US"/>
              <a:t>Click to edit Master title style</a:t>
            </a:r>
          </a:p>
        </p:txBody>
      </p:sp>
      <p:sp>
        <p:nvSpPr>
          <p:cNvPr id="8" name="Rectangle 7"/>
          <p:cNvSpPr/>
          <p:nvPr userDrawn="1"/>
        </p:nvSpPr>
        <p:spPr>
          <a:xfrm>
            <a:off x="11592565" y="6604909"/>
            <a:ext cx="466531"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525" dirty="0">
                <a:solidFill>
                  <a:schemeClr val="bg1"/>
                </a:solidFill>
              </a:rPr>
              <a:t>© 2026</a:t>
            </a:r>
            <a:endParaRPr lang="en-GB" sz="525" dirty="0">
              <a:solidFill>
                <a:schemeClr val="tx1"/>
              </a:solidFill>
            </a:endParaRPr>
          </a:p>
        </p:txBody>
      </p:sp>
    </p:spTree>
    <p:extLst>
      <p:ext uri="{BB962C8B-B14F-4D97-AF65-F5344CB8AC3E}">
        <p14:creationId xmlns:p14="http://schemas.microsoft.com/office/powerpoint/2010/main" val="283525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381000"/>
            <a:ext cx="9448800" cy="762000"/>
          </a:xfrm>
        </p:spPr>
        <p:txBody>
          <a:bodyPr/>
          <a:lstStyle/>
          <a:p>
            <a:r>
              <a:rPr lang="en-US"/>
              <a:t>Click to edit Master title style</a:t>
            </a:r>
          </a:p>
        </p:txBody>
      </p:sp>
      <p:sp>
        <p:nvSpPr>
          <p:cNvPr id="3" name="Text Placeholder 2"/>
          <p:cNvSpPr>
            <a:spLocks noGrp="1"/>
          </p:cNvSpPr>
          <p:nvPr>
            <p:ph type="body" sz="half" idx="1"/>
          </p:nvPr>
        </p:nvSpPr>
        <p:spPr>
          <a:xfrm>
            <a:off x="1016000" y="1295400"/>
            <a:ext cx="5029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295400"/>
            <a:ext cx="5029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8F7A187-06DC-B849-0A0B-147BE1D6780A}"/>
              </a:ext>
            </a:extLst>
          </p:cNvPr>
          <p:cNvSpPr/>
          <p:nvPr userDrawn="1"/>
        </p:nvSpPr>
        <p:spPr>
          <a:xfrm>
            <a:off x="11049312" y="6604907"/>
            <a:ext cx="466531"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700" dirty="0">
                <a:solidFill>
                  <a:schemeClr val="bg1"/>
                </a:solidFill>
              </a:rPr>
              <a:t>© 2026</a:t>
            </a:r>
            <a:endParaRPr lang="en-GB" sz="700" dirty="0">
              <a:solidFill>
                <a:schemeClr val="tx1"/>
              </a:solidFill>
            </a:endParaRPr>
          </a:p>
        </p:txBody>
      </p:sp>
      <p:sp>
        <p:nvSpPr>
          <p:cNvPr id="6" name="Slide Number Placeholder 3">
            <a:extLst>
              <a:ext uri="{FF2B5EF4-FFF2-40B4-BE49-F238E27FC236}">
                <a16:creationId xmlns:a16="http://schemas.microsoft.com/office/drawing/2014/main" id="{41B041BC-49C8-0588-ACF0-F3A882F668D2}"/>
              </a:ext>
            </a:extLst>
          </p:cNvPr>
          <p:cNvSpPr>
            <a:spLocks noGrp="1"/>
          </p:cNvSpPr>
          <p:nvPr>
            <p:ph type="sldNum" sz="quarter" idx="11"/>
          </p:nvPr>
        </p:nvSpPr>
        <p:spPr>
          <a:xfrm>
            <a:off x="11495315" y="6457951"/>
            <a:ext cx="696685" cy="400050"/>
          </a:xfrm>
        </p:spPr>
        <p:txBody>
          <a:bodyPr/>
          <a:lstStyle/>
          <a:p>
            <a:fld id="{1D963C44-05F1-400C-9AA3-0B5012F5D92A}" type="slidenum">
              <a:rPr lang="en-US" smtClean="0"/>
              <a:pPr/>
              <a:t>‹#›</a:t>
            </a:fld>
            <a:endParaRPr lang="en-US"/>
          </a:p>
        </p:txBody>
      </p:sp>
    </p:spTree>
    <p:extLst>
      <p:ext uri="{BB962C8B-B14F-4D97-AF65-F5344CB8AC3E}">
        <p14:creationId xmlns:p14="http://schemas.microsoft.com/office/powerpoint/2010/main" val="1206374836"/>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381000"/>
            <a:ext cx="9448800" cy="762000"/>
          </a:xfrm>
        </p:spPr>
        <p:txBody>
          <a:bodyPr/>
          <a:lstStyle/>
          <a:p>
            <a:r>
              <a:rPr lang="en-US"/>
              <a:t>Click to edit Master title style</a:t>
            </a:r>
          </a:p>
        </p:txBody>
      </p:sp>
      <p:sp>
        <p:nvSpPr>
          <p:cNvPr id="3" name="Text Placeholder 2"/>
          <p:cNvSpPr>
            <a:spLocks noGrp="1"/>
          </p:cNvSpPr>
          <p:nvPr>
            <p:ph type="body" sz="half" idx="1"/>
          </p:nvPr>
        </p:nvSpPr>
        <p:spPr>
          <a:xfrm>
            <a:off x="1016000" y="1295400"/>
            <a:ext cx="5029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48400" y="1295400"/>
            <a:ext cx="50292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48400" y="3924300"/>
            <a:ext cx="50292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2DDAD15-4E29-0FBC-1C85-8D796AA64D71}"/>
              </a:ext>
            </a:extLst>
          </p:cNvPr>
          <p:cNvSpPr/>
          <p:nvPr userDrawn="1"/>
        </p:nvSpPr>
        <p:spPr>
          <a:xfrm>
            <a:off x="11049312" y="6604907"/>
            <a:ext cx="466531" cy="25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700" dirty="0">
                <a:solidFill>
                  <a:schemeClr val="bg1"/>
                </a:solidFill>
              </a:rPr>
              <a:t>© 2026</a:t>
            </a:r>
            <a:endParaRPr lang="en-GB" sz="700" dirty="0">
              <a:solidFill>
                <a:schemeClr val="tx1"/>
              </a:solidFill>
            </a:endParaRPr>
          </a:p>
        </p:txBody>
      </p:sp>
      <p:sp>
        <p:nvSpPr>
          <p:cNvPr id="7" name="Slide Number Placeholder 3">
            <a:extLst>
              <a:ext uri="{FF2B5EF4-FFF2-40B4-BE49-F238E27FC236}">
                <a16:creationId xmlns:a16="http://schemas.microsoft.com/office/drawing/2014/main" id="{D959BE57-5422-C744-2FD4-880B30CC34F7}"/>
              </a:ext>
            </a:extLst>
          </p:cNvPr>
          <p:cNvSpPr>
            <a:spLocks noGrp="1"/>
          </p:cNvSpPr>
          <p:nvPr>
            <p:ph type="sldNum" sz="quarter" idx="11"/>
          </p:nvPr>
        </p:nvSpPr>
        <p:spPr>
          <a:xfrm>
            <a:off x="11495315" y="6457951"/>
            <a:ext cx="696685" cy="400050"/>
          </a:xfrm>
        </p:spPr>
        <p:txBody>
          <a:bodyPr/>
          <a:lstStyle/>
          <a:p>
            <a:fld id="{1D963C44-05F1-400C-9AA3-0B5012F5D92A}" type="slidenum">
              <a:rPr lang="en-US" smtClean="0"/>
              <a:pPr/>
              <a:t>‹#›</a:t>
            </a:fld>
            <a:endParaRPr lang="en-US"/>
          </a:p>
        </p:txBody>
      </p:sp>
    </p:spTree>
    <p:extLst>
      <p:ext uri="{BB962C8B-B14F-4D97-AF65-F5344CB8AC3E}">
        <p14:creationId xmlns:p14="http://schemas.microsoft.com/office/powerpoint/2010/main" val="273902334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0" y="203202"/>
            <a:ext cx="10141656" cy="6540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6400" y="1209675"/>
            <a:ext cx="11088915" cy="46931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95315" y="6457951"/>
            <a:ext cx="696685" cy="400050"/>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EB241CD2-1E45-42A3-B213-66A034DF9A3B}" type="slidenum">
              <a:rPr lang="en-GB" smtClean="0"/>
              <a:pPr/>
              <a:t>‹#›</a:t>
            </a:fld>
            <a:endParaRPr lang="en-GB" dirty="0"/>
          </a:p>
        </p:txBody>
      </p:sp>
    </p:spTree>
    <p:extLst>
      <p:ext uri="{BB962C8B-B14F-4D97-AF65-F5344CB8AC3E}">
        <p14:creationId xmlns:p14="http://schemas.microsoft.com/office/powerpoint/2010/main" val="1719574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74" r:id="rId8"/>
    <p:sldLayoutId id="2147483675" r:id="rId9"/>
    <p:sldLayoutId id="2147483678" r:id="rId10"/>
  </p:sldLayoutIdLst>
  <p:hf hdr="0" ftr="0" dt="0"/>
  <p:txStyles>
    <p:titleStyle>
      <a:lvl1pPr algn="l" defTabSz="914400" rtl="0" eaLnBrk="1" latinLnBrk="0" hangingPunct="1">
        <a:lnSpc>
          <a:spcPct val="90000"/>
        </a:lnSpc>
        <a:spcBef>
          <a:spcPct val="0"/>
        </a:spcBef>
        <a:buNone/>
        <a:defRPr sz="3000" b="0" kern="1200">
          <a:solidFill>
            <a:srgbClr val="0D7BB6"/>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Wingdings 3" panose="05040102010807070707" pitchFamily="18"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Wingdings 3" panose="05040102010807070707" pitchFamily="18" charset="2"/>
        <a:buChar char=""/>
        <a:defRPr sz="17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Wingdings 3" panose="05040102010807070707" pitchFamily="18"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Wingdings 3" panose="05040102010807070707" pitchFamily="18" charset="2"/>
        <a:buChar char=""/>
        <a:defRPr sz="15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Royal_Blackburn_Teaching_Hospital#cite_note-4" TargetMode="External"/><Relationship Id="rId3" Type="http://schemas.openxmlformats.org/officeDocument/2006/relationships/hyperlink" Target="https://en.wikipedia.org/wiki/Royal_Blackburn_Teaching_Hospital#cite_note-work-2" TargetMode="External"/><Relationship Id="rId7" Type="http://schemas.openxmlformats.org/officeDocument/2006/relationships/hyperlink" Target="https://en.wikipedia.org/wiki/Balfour_Beatty" TargetMode="External"/><Relationship Id="rId2" Type="http://schemas.openxmlformats.org/officeDocument/2006/relationships/hyperlink" Target="https://en.wikipedia.org/wiki/Workhouse" TargetMode="External"/><Relationship Id="rId1" Type="http://schemas.openxmlformats.org/officeDocument/2006/relationships/slideLayout" Target="../slideLayouts/slideLayout2.xml"/><Relationship Id="rId6" Type="http://schemas.openxmlformats.org/officeDocument/2006/relationships/hyperlink" Target="https://en.wikipedia.org/wiki/Royal_Blackburn_Teaching_Hospital#cite_note-3" TargetMode="External"/><Relationship Id="rId5" Type="http://schemas.openxmlformats.org/officeDocument/2006/relationships/hyperlink" Target="https://en.wikipedia.org/wiki/Blackburn_Royal_Infirmary" TargetMode="External"/><Relationship Id="rId4" Type="http://schemas.openxmlformats.org/officeDocument/2006/relationships/hyperlink" Target="https://en.wikipedia.org/wiki/Private_Finance_Initiative" TargetMode="Externa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hyperlink" Target="https://en.wikipedia.org/wiki/Rok_plc" TargetMode="External"/><Relationship Id="rId3" Type="http://schemas.openxmlformats.org/officeDocument/2006/relationships/hyperlink" Target="https://en.wikipedia.org/wiki/FTSE_250_Index" TargetMode="External"/><Relationship Id="rId7" Type="http://schemas.openxmlformats.org/officeDocument/2006/relationships/hyperlink" Target="https://en.wikipedia.org/wiki/Birse_Group" TargetMode="External"/><Relationship Id="rId2" Type="http://schemas.openxmlformats.org/officeDocument/2006/relationships/hyperlink" Target="https://en.wikipedia.org/wiki/United_Kingdom" TargetMode="External"/><Relationship Id="rId1" Type="http://schemas.openxmlformats.org/officeDocument/2006/relationships/slideLayout" Target="../slideLayouts/slideLayout2.xml"/><Relationship Id="rId6" Type="http://schemas.openxmlformats.org/officeDocument/2006/relationships/hyperlink" Target="https://en.wikipedia.org/wiki/Westbury_(housebuilder)" TargetMode="External"/><Relationship Id="rId5" Type="http://schemas.openxmlformats.org/officeDocument/2006/relationships/hyperlink" Target="https://en.wikipedia.org/wiki/Glasgow_Inner_Ring_Road" TargetMode="External"/><Relationship Id="rId10" Type="http://schemas.openxmlformats.org/officeDocument/2006/relationships/hyperlink" Target="https://en.wikipedia.org/wiki/WSP_USA" TargetMode="External"/><Relationship Id="rId4" Type="http://schemas.openxmlformats.org/officeDocument/2006/relationships/hyperlink" Target="https://en.wikipedia.org/wiki/M73_motorway" TargetMode="External"/><Relationship Id="rId9" Type="http://schemas.openxmlformats.org/officeDocument/2006/relationships/hyperlink" Target="https://en.wikipedia.org/wiki/Balfour_Beatty_Construction"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79.png"/><Relationship Id="rId4" Type="http://schemas.openxmlformats.org/officeDocument/2006/relationships/image" Target="../media/image78.png"/></Relationships>
</file>

<file path=ppt/slides/_rels/slide8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7.png"/><Relationship Id="rId7"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8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F9F3-686D-7269-C136-4B7D672EEFC5}"/>
              </a:ext>
            </a:extLst>
          </p:cNvPr>
          <p:cNvSpPr>
            <a:spLocks noGrp="1"/>
          </p:cNvSpPr>
          <p:nvPr>
            <p:ph type="title"/>
          </p:nvPr>
        </p:nvSpPr>
        <p:spPr/>
        <p:txBody>
          <a:bodyPr/>
          <a:lstStyle/>
          <a:p>
            <a:r>
              <a:rPr lang="en-US" dirty="0"/>
              <a:t>Subjects</a:t>
            </a:r>
          </a:p>
        </p:txBody>
      </p:sp>
      <p:sp>
        <p:nvSpPr>
          <p:cNvPr id="3" name="Content Placeholder 2">
            <a:extLst>
              <a:ext uri="{FF2B5EF4-FFF2-40B4-BE49-F238E27FC236}">
                <a16:creationId xmlns:a16="http://schemas.microsoft.com/office/drawing/2014/main" id="{49E48559-C40E-72B5-D339-B78296058A60}"/>
              </a:ext>
            </a:extLst>
          </p:cNvPr>
          <p:cNvSpPr>
            <a:spLocks noGrp="1"/>
          </p:cNvSpPr>
          <p:nvPr>
            <p:ph idx="1"/>
          </p:nvPr>
        </p:nvSpPr>
        <p:spPr/>
        <p:txBody>
          <a:bodyPr>
            <a:normAutofit/>
          </a:bodyPr>
          <a:lstStyle/>
          <a:p>
            <a:pPr marL="0" indent="0">
              <a:buNone/>
            </a:pPr>
            <a:r>
              <a:rPr lang="en-US" dirty="0"/>
              <a:t>1.      Solar and battery case with negative merchant prices</a:t>
            </a:r>
          </a:p>
          <a:p>
            <a:pPr lvl="1"/>
            <a:r>
              <a:rPr lang="en-US" dirty="0"/>
              <a:t>a.      Background on solar power with analysis of detailed resource data</a:t>
            </a:r>
          </a:p>
          <a:p>
            <a:pPr lvl="1"/>
            <a:r>
              <a:rPr lang="en-US" dirty="0"/>
              <a:t>b.      Risks measured with P90 or other P value</a:t>
            </a:r>
          </a:p>
          <a:p>
            <a:pPr lvl="1"/>
            <a:r>
              <a:rPr lang="en-US" dirty="0"/>
              <a:t>c.      PPA Contracts for Battery versus Solar to Understand Output and Availability</a:t>
            </a:r>
          </a:p>
          <a:p>
            <a:pPr lvl="1"/>
            <a:r>
              <a:rPr lang="en-US" dirty="0"/>
              <a:t>d.      Rationale for Taking Merchant Risk and Corporate PPA</a:t>
            </a:r>
          </a:p>
          <a:p>
            <a:pPr marL="0" indent="0">
              <a:buNone/>
            </a:pPr>
            <a:r>
              <a:rPr lang="en-US" dirty="0"/>
              <a:t>2.      Financial Structuring of Solar plus Battery</a:t>
            </a:r>
          </a:p>
          <a:p>
            <a:pPr lvl="1"/>
            <a:r>
              <a:rPr lang="en-US" dirty="0"/>
              <a:t>a.      Classic structuring</a:t>
            </a:r>
          </a:p>
          <a:p>
            <a:pPr lvl="1"/>
            <a:r>
              <a:rPr lang="en-US" dirty="0"/>
              <a:t>b.      Dealing with merchant tail and risk</a:t>
            </a:r>
          </a:p>
          <a:p>
            <a:pPr lvl="1"/>
            <a:r>
              <a:rPr lang="en-US" dirty="0"/>
              <a:t>c.      Dealing with negative prices</a:t>
            </a:r>
          </a:p>
          <a:p>
            <a:pPr lvl="1"/>
            <a:r>
              <a:rPr lang="en-US" dirty="0"/>
              <a:t>d.      Multiple Debt Issues</a:t>
            </a:r>
          </a:p>
          <a:p>
            <a:pPr marL="0" indent="0">
              <a:buNone/>
            </a:pPr>
            <a:r>
              <a:rPr lang="en-US" dirty="0"/>
              <a:t> 3.      Valuation of Projects with Changing Risk</a:t>
            </a:r>
          </a:p>
          <a:p>
            <a:pPr lvl="1"/>
            <a:r>
              <a:rPr lang="en-US" dirty="0"/>
              <a:t>a.      Dealing with negative prices</a:t>
            </a:r>
          </a:p>
          <a:p>
            <a:pPr lvl="1"/>
            <a:r>
              <a:rPr lang="en-US" dirty="0"/>
              <a:t>b.      Multiple Debt Issues</a:t>
            </a:r>
          </a:p>
          <a:p>
            <a:pPr lvl="1"/>
            <a:r>
              <a:rPr lang="en-US" dirty="0"/>
              <a:t>c.      Re-financing of Projects</a:t>
            </a:r>
          </a:p>
        </p:txBody>
      </p:sp>
      <p:sp>
        <p:nvSpPr>
          <p:cNvPr id="4" name="Slide Number Placeholder 3">
            <a:extLst>
              <a:ext uri="{FF2B5EF4-FFF2-40B4-BE49-F238E27FC236}">
                <a16:creationId xmlns:a16="http://schemas.microsoft.com/office/drawing/2014/main" id="{FC74322D-E81C-034D-1C96-866DAB7B0578}"/>
              </a:ext>
            </a:extLst>
          </p:cNvPr>
          <p:cNvSpPr>
            <a:spLocks noGrp="1"/>
          </p:cNvSpPr>
          <p:nvPr>
            <p:ph type="sldNum" sz="quarter" idx="12"/>
          </p:nvPr>
        </p:nvSpPr>
        <p:spPr/>
        <p:txBody>
          <a:bodyPr/>
          <a:lstStyle/>
          <a:p>
            <a:fld id="{EB241CD2-1E45-42A3-B213-66A034DF9A3B}" type="slidenum">
              <a:rPr lang="en-GB" smtClean="0"/>
              <a:t>1</a:t>
            </a:fld>
            <a:endParaRPr lang="en-GB" dirty="0"/>
          </a:p>
        </p:txBody>
      </p:sp>
    </p:spTree>
    <p:extLst>
      <p:ext uri="{BB962C8B-B14F-4D97-AF65-F5344CB8AC3E}">
        <p14:creationId xmlns:p14="http://schemas.microsoft.com/office/powerpoint/2010/main" val="1242819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BCF4-0AC9-28B0-3BA5-6C55B7120542}"/>
              </a:ext>
            </a:extLst>
          </p:cNvPr>
          <p:cNvSpPr>
            <a:spLocks noGrp="1"/>
          </p:cNvSpPr>
          <p:nvPr>
            <p:ph type="title"/>
          </p:nvPr>
        </p:nvSpPr>
        <p:spPr/>
        <p:txBody>
          <a:bodyPr/>
          <a:lstStyle/>
          <a:p>
            <a:r>
              <a:rPr lang="en-US" dirty="0"/>
              <a:t>Previous Hospital</a:t>
            </a:r>
          </a:p>
        </p:txBody>
      </p:sp>
      <p:sp>
        <p:nvSpPr>
          <p:cNvPr id="3" name="Content Placeholder 2">
            <a:extLst>
              <a:ext uri="{FF2B5EF4-FFF2-40B4-BE49-F238E27FC236}">
                <a16:creationId xmlns:a16="http://schemas.microsoft.com/office/drawing/2014/main" id="{12FD21E3-3731-FD6C-5E1D-0A0619C90F09}"/>
              </a:ext>
            </a:extLst>
          </p:cNvPr>
          <p:cNvSpPr>
            <a:spLocks noGrp="1"/>
          </p:cNvSpPr>
          <p:nvPr>
            <p:ph idx="1"/>
          </p:nvPr>
        </p:nvSpPr>
        <p:spPr/>
        <p:txBody>
          <a:bodyPr/>
          <a:lstStyle/>
          <a:p>
            <a:r>
              <a:rPr lang="en-US" dirty="0"/>
              <a:t>Five images of The Royal Infirmary or to give it the name it had when it first opened, The Blackburn and East Lancashire Royal Infirmary. The foundation stone was laid on May 24th, 1858, and it was built on land at Hollin Bank, which was purchased from Joseph Feilden Esq for £3,200 (£1,600 of which he gave back)..</a:t>
            </a:r>
          </a:p>
          <a:p>
            <a:endParaRPr lang="en-US" dirty="0"/>
          </a:p>
        </p:txBody>
      </p:sp>
      <p:sp>
        <p:nvSpPr>
          <p:cNvPr id="4" name="Slide Number Placeholder 3">
            <a:extLst>
              <a:ext uri="{FF2B5EF4-FFF2-40B4-BE49-F238E27FC236}">
                <a16:creationId xmlns:a16="http://schemas.microsoft.com/office/drawing/2014/main" id="{B7B7A411-82ED-F512-DB66-775492E42913}"/>
              </a:ext>
            </a:extLst>
          </p:cNvPr>
          <p:cNvSpPr>
            <a:spLocks noGrp="1"/>
          </p:cNvSpPr>
          <p:nvPr>
            <p:ph type="sldNum" sz="quarter" idx="12"/>
          </p:nvPr>
        </p:nvSpPr>
        <p:spPr/>
        <p:txBody>
          <a:bodyPr/>
          <a:lstStyle/>
          <a:p>
            <a:fld id="{EB241CD2-1E45-42A3-B213-66A034DF9A3B}" type="slidenum">
              <a:rPr lang="en-GB" smtClean="0"/>
              <a:t>10</a:t>
            </a:fld>
            <a:endParaRPr lang="en-GB" dirty="0"/>
          </a:p>
        </p:txBody>
      </p:sp>
      <p:pic>
        <p:nvPicPr>
          <p:cNvPr id="8" name="Picture 7">
            <a:extLst>
              <a:ext uri="{FF2B5EF4-FFF2-40B4-BE49-F238E27FC236}">
                <a16:creationId xmlns:a16="http://schemas.microsoft.com/office/drawing/2014/main" id="{CB8C2504-9B1B-F367-020E-C6B692F50D04}"/>
              </a:ext>
            </a:extLst>
          </p:cNvPr>
          <p:cNvPicPr>
            <a:picLocks noChangeAspect="1"/>
          </p:cNvPicPr>
          <p:nvPr/>
        </p:nvPicPr>
        <p:blipFill>
          <a:blip r:embed="rId2"/>
          <a:stretch>
            <a:fillRect/>
          </a:stretch>
        </p:blipFill>
        <p:spPr>
          <a:xfrm>
            <a:off x="2817975" y="2564041"/>
            <a:ext cx="6007409" cy="3467278"/>
          </a:xfrm>
          <a:prstGeom prst="rect">
            <a:avLst/>
          </a:prstGeom>
        </p:spPr>
      </p:pic>
    </p:spTree>
    <p:extLst>
      <p:ext uri="{BB962C8B-B14F-4D97-AF65-F5344CB8AC3E}">
        <p14:creationId xmlns:p14="http://schemas.microsoft.com/office/powerpoint/2010/main" val="1768488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6" name="Google Shape;116;p15" descr="image.png"/>
          <p:cNvPicPr preferRelativeResize="0"/>
          <p:nvPr/>
        </p:nvPicPr>
        <p:blipFill rotWithShape="1">
          <a:blip r:embed="rId3">
            <a:alphaModFix/>
          </a:blip>
          <a:srcRect/>
          <a:stretch/>
        </p:blipFill>
        <p:spPr>
          <a:xfrm>
            <a:off x="6572250" y="1937295"/>
            <a:ext cx="5334000" cy="3619500"/>
          </a:xfrm>
          <a:prstGeom prst="rect">
            <a:avLst/>
          </a:prstGeom>
          <a:noFill/>
          <a:ln>
            <a:noFill/>
          </a:ln>
        </p:spPr>
      </p:pic>
      <p:sp>
        <p:nvSpPr>
          <p:cNvPr id="117" name="Google Shape;117;p15"/>
          <p:cNvSpPr txBox="1"/>
          <p:nvPr/>
        </p:nvSpPr>
        <p:spPr>
          <a:xfrm>
            <a:off x="762000" y="2425451"/>
            <a:ext cx="5600700"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0F213A"/>
                </a:solidFill>
                <a:latin typeface="Poppins"/>
                <a:ea typeface="Poppins"/>
                <a:cs typeface="Poppins"/>
                <a:sym typeface="Poppins"/>
              </a:rPr>
              <a:t>Moving to a Single Site</a:t>
            </a:r>
            <a:endParaRPr/>
          </a:p>
        </p:txBody>
      </p:sp>
      <p:sp>
        <p:nvSpPr>
          <p:cNvPr id="118" name="Google Shape;118;p15"/>
          <p:cNvSpPr txBox="1"/>
          <p:nvPr/>
        </p:nvSpPr>
        <p:spPr>
          <a:xfrm>
            <a:off x="762000" y="2939801"/>
            <a:ext cx="5334000" cy="728662"/>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4A5568"/>
                </a:solidFill>
                <a:latin typeface="Lato"/>
                <a:ea typeface="Lato"/>
                <a:cs typeface="Lato"/>
                <a:sym typeface="Lato"/>
              </a:rPr>
              <a:t>The Legacy Challenge:</a:t>
            </a:r>
            <a:r>
              <a:rPr lang="en-US" sz="1275" b="0" i="0" u="none" strike="noStrike" cap="none">
                <a:solidFill>
                  <a:srgbClr val="4A5568"/>
                </a:solidFill>
                <a:latin typeface="Lato"/>
                <a:ea typeface="Lato"/>
                <a:cs typeface="Lato"/>
                <a:sym typeface="Lato"/>
              </a:rPr>
              <a:t> Prior to 2003, services were split across two distinct sites. One site, the Blackburn Royal Infirmary, was over 135 years old and offered inappropriate space.</a:t>
            </a:r>
            <a:endParaRPr/>
          </a:p>
        </p:txBody>
      </p:sp>
      <p:sp>
        <p:nvSpPr>
          <p:cNvPr id="119" name="Google Shape;119;p15"/>
          <p:cNvSpPr txBox="1"/>
          <p:nvPr/>
        </p:nvSpPr>
        <p:spPr>
          <a:xfrm>
            <a:off x="762000" y="3811339"/>
            <a:ext cx="5334000"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4A5568"/>
                </a:solidFill>
                <a:latin typeface="Lato"/>
                <a:ea typeface="Lato"/>
                <a:cs typeface="Lato"/>
                <a:sym typeface="Lato"/>
              </a:rPr>
              <a:t>The Strategic Integration:</a:t>
            </a:r>
            <a:r>
              <a:rPr lang="en-US" sz="1275" b="0" i="0" u="none" strike="noStrike" cap="none">
                <a:solidFill>
                  <a:srgbClr val="4A5568"/>
                </a:solidFill>
                <a:latin typeface="Lato"/>
                <a:ea typeface="Lato"/>
                <a:cs typeface="Lato"/>
                <a:sym typeface="Lato"/>
              </a:rPr>
              <a:t> The EIB loan financed the relocation of all acute care services to a unified, modern facility at the Queens Park Hospital site.</a:t>
            </a:r>
            <a:endParaRPr/>
          </a:p>
        </p:txBody>
      </p:sp>
      <p:sp>
        <p:nvSpPr>
          <p:cNvPr id="120" name="Google Shape;120;p15"/>
          <p:cNvSpPr txBox="1"/>
          <p:nvPr/>
        </p:nvSpPr>
        <p:spPr>
          <a:xfrm>
            <a:off x="762000" y="4439989"/>
            <a:ext cx="5334000"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4A5568"/>
                </a:solidFill>
                <a:latin typeface="Lato"/>
                <a:ea typeface="Lato"/>
                <a:cs typeface="Lato"/>
                <a:sym typeface="Lato"/>
              </a:rPr>
              <a:t>Clinical Objective:</a:t>
            </a:r>
            <a:r>
              <a:rPr lang="en-US" sz="1275" b="0" i="0" u="none" strike="noStrike" cap="none">
                <a:solidFill>
                  <a:srgbClr val="4A5568"/>
                </a:solidFill>
                <a:latin typeface="Lato"/>
                <a:ea typeface="Lato"/>
                <a:cs typeface="Lato"/>
                <a:sym typeface="Lato"/>
              </a:rPr>
              <a:t> Integrating clinical specialties onto one site to eliminate risky, expensive inter-site patient transfers and boost local healthcare.</a:t>
            </a:r>
            <a:endParaRPr/>
          </a:p>
        </p:txBody>
      </p:sp>
      <p:pic>
        <p:nvPicPr>
          <p:cNvPr id="121" name="Google Shape;121;p15" descr="image.png"/>
          <p:cNvPicPr preferRelativeResize="0"/>
          <p:nvPr/>
        </p:nvPicPr>
        <p:blipFill rotWithShape="1">
          <a:blip r:embed="rId4">
            <a:alphaModFix/>
          </a:blip>
          <a:srcRect/>
          <a:stretch/>
        </p:blipFill>
        <p:spPr>
          <a:xfrm>
            <a:off x="6581775" y="1946820"/>
            <a:ext cx="5314950" cy="3600450"/>
          </a:xfrm>
          <a:prstGeom prst="rect">
            <a:avLst/>
          </a:prstGeom>
          <a:noFill/>
          <a:ln>
            <a:noFill/>
          </a:ln>
        </p:spPr>
      </p:pic>
      <p:sp>
        <p:nvSpPr>
          <p:cNvPr id="122" name="Google Shape;122;p15"/>
          <p:cNvSpPr txBox="1"/>
          <p:nvPr/>
        </p:nvSpPr>
        <p:spPr>
          <a:xfrm>
            <a:off x="904875" y="571500"/>
            <a:ext cx="11051381" cy="39811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a:solidFill>
                  <a:srgbClr val="0F213A"/>
                </a:solidFill>
                <a:latin typeface="Poppins SemiBold"/>
                <a:ea typeface="Poppins SemiBold"/>
                <a:cs typeface="Poppins SemiBold"/>
                <a:sym typeface="Poppins SemiBold"/>
              </a:rPr>
              <a:t>Consolidation of </a:t>
            </a:r>
            <a:r>
              <a:rPr lang="en-US" sz="2850" b="0" i="0" u="none" strike="noStrike" cap="none">
                <a:solidFill>
                  <a:srgbClr val="C59B27"/>
                </a:solidFill>
                <a:latin typeface="Poppins SemiBold"/>
                <a:ea typeface="Poppins SemiBold"/>
                <a:cs typeface="Poppins SemiBold"/>
                <a:sym typeface="Poppins SemiBold"/>
              </a:rPr>
              <a:t>Acute Care</a:t>
            </a:r>
            <a:endParaRPr/>
          </a:p>
        </p:txBody>
      </p:sp>
      <p:sp>
        <p:nvSpPr>
          <p:cNvPr id="123" name="Google Shape;123;p15"/>
          <p:cNvSpPr/>
          <p:nvPr/>
        </p:nvSpPr>
        <p:spPr>
          <a:xfrm>
            <a:off x="762000" y="571500"/>
            <a:ext cx="47625" cy="398115"/>
          </a:xfrm>
          <a:prstGeom prst="rect">
            <a:avLst/>
          </a:prstGeom>
          <a:solidFill>
            <a:srgbClr val="0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068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9" name="Google Shape;129;p16" descr="image.png"/>
          <p:cNvPicPr preferRelativeResize="0"/>
          <p:nvPr/>
        </p:nvPicPr>
        <p:blipFill rotWithShape="1">
          <a:blip r:embed="rId3">
            <a:alphaModFix/>
          </a:blip>
          <a:srcRect/>
          <a:stretch/>
        </p:blipFill>
        <p:spPr>
          <a:xfrm>
            <a:off x="762000" y="2461170"/>
            <a:ext cx="3365450" cy="2571750"/>
          </a:xfrm>
          <a:prstGeom prst="rect">
            <a:avLst/>
          </a:prstGeom>
          <a:noFill/>
          <a:ln>
            <a:noFill/>
          </a:ln>
        </p:spPr>
      </p:pic>
      <p:pic>
        <p:nvPicPr>
          <p:cNvPr id="130" name="Google Shape;130;p16" descr="image.png"/>
          <p:cNvPicPr preferRelativeResize="0"/>
          <p:nvPr/>
        </p:nvPicPr>
        <p:blipFill rotWithShape="1">
          <a:blip r:embed="rId4">
            <a:alphaModFix/>
          </a:blip>
          <a:srcRect/>
          <a:stretch/>
        </p:blipFill>
        <p:spPr>
          <a:xfrm>
            <a:off x="4413200" y="2461170"/>
            <a:ext cx="3365450" cy="2571750"/>
          </a:xfrm>
          <a:prstGeom prst="rect">
            <a:avLst/>
          </a:prstGeom>
          <a:noFill/>
          <a:ln>
            <a:noFill/>
          </a:ln>
        </p:spPr>
      </p:pic>
      <p:pic>
        <p:nvPicPr>
          <p:cNvPr id="131" name="Google Shape;131;p16" descr="image.png"/>
          <p:cNvPicPr preferRelativeResize="0"/>
          <p:nvPr/>
        </p:nvPicPr>
        <p:blipFill rotWithShape="1">
          <a:blip r:embed="rId5">
            <a:alphaModFix/>
          </a:blip>
          <a:srcRect/>
          <a:stretch/>
        </p:blipFill>
        <p:spPr>
          <a:xfrm>
            <a:off x="8064400" y="2461170"/>
            <a:ext cx="3365599" cy="2571750"/>
          </a:xfrm>
          <a:prstGeom prst="rect">
            <a:avLst/>
          </a:prstGeom>
          <a:noFill/>
          <a:ln>
            <a:noFill/>
          </a:ln>
        </p:spPr>
      </p:pic>
      <p:sp>
        <p:nvSpPr>
          <p:cNvPr id="132" name="Google Shape;132;p16"/>
          <p:cNvSpPr txBox="1"/>
          <p:nvPr/>
        </p:nvSpPr>
        <p:spPr>
          <a:xfrm>
            <a:off x="1057275" y="3366045"/>
            <a:ext cx="291364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0F213A"/>
                </a:solidFill>
                <a:latin typeface="Poppins SemiBold"/>
                <a:ea typeface="Poppins SemiBold"/>
                <a:cs typeface="Poppins SemiBold"/>
                <a:sym typeface="Poppins SemiBold"/>
              </a:rPr>
              <a:t>Lower Investment Costs</a:t>
            </a:r>
            <a:endParaRPr/>
          </a:p>
        </p:txBody>
      </p:sp>
      <p:sp>
        <p:nvSpPr>
          <p:cNvPr id="133" name="Google Shape;133;p16"/>
          <p:cNvSpPr txBox="1"/>
          <p:nvPr/>
        </p:nvSpPr>
        <p:spPr>
          <a:xfrm>
            <a:off x="1057275" y="3823245"/>
            <a:ext cx="2774900" cy="914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4A5568"/>
                </a:solidFill>
                <a:latin typeface="Lato"/>
                <a:ea typeface="Lato"/>
                <a:cs typeface="Lato"/>
                <a:sym typeface="Lato"/>
              </a:rPr>
              <a:t>EIB’s highly competitive AAA funding was intended to lower the cost of strategic, long-term capital investments for the public NHS trust.</a:t>
            </a:r>
            <a:endParaRPr/>
          </a:p>
        </p:txBody>
      </p:sp>
      <p:sp>
        <p:nvSpPr>
          <p:cNvPr id="134" name="Google Shape;134;p16"/>
          <p:cNvSpPr txBox="1"/>
          <p:nvPr/>
        </p:nvSpPr>
        <p:spPr>
          <a:xfrm>
            <a:off x="4708475" y="3366045"/>
            <a:ext cx="291364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0F213A"/>
                </a:solidFill>
                <a:latin typeface="Poppins SemiBold"/>
                <a:ea typeface="Poppins SemiBold"/>
                <a:cs typeface="Poppins SemiBold"/>
                <a:sym typeface="Poppins SemiBold"/>
              </a:rPr>
              <a:t>Private Efficiencies</a:t>
            </a:r>
            <a:endParaRPr/>
          </a:p>
        </p:txBody>
      </p:sp>
      <p:sp>
        <p:nvSpPr>
          <p:cNvPr id="135" name="Google Shape;135;p16"/>
          <p:cNvSpPr txBox="1"/>
          <p:nvPr/>
        </p:nvSpPr>
        <p:spPr>
          <a:xfrm>
            <a:off x="4708475" y="3823245"/>
            <a:ext cx="2774900" cy="914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4A5568"/>
                </a:solidFill>
                <a:latin typeface="Lato"/>
                <a:ea typeface="Lato"/>
                <a:cs typeface="Lato"/>
                <a:sym typeface="Lato"/>
              </a:rPr>
              <a:t>By delegating construction and facility maintenance to the private sector, the NHS aimed to leverage private sector project management expertise.</a:t>
            </a:r>
            <a:endParaRPr/>
          </a:p>
        </p:txBody>
      </p:sp>
      <p:sp>
        <p:nvSpPr>
          <p:cNvPr id="136" name="Google Shape;136;p16"/>
          <p:cNvSpPr txBox="1"/>
          <p:nvPr/>
        </p:nvSpPr>
        <p:spPr>
          <a:xfrm>
            <a:off x="8359675" y="3366045"/>
            <a:ext cx="2913801"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0F213A"/>
                </a:solidFill>
                <a:latin typeface="Poppins SemiBold"/>
                <a:ea typeface="Poppins SemiBold"/>
                <a:cs typeface="Poppins SemiBold"/>
                <a:sym typeface="Poppins SemiBold"/>
              </a:rPr>
              <a:t>Modern Clinical Models</a:t>
            </a:r>
            <a:endParaRPr/>
          </a:p>
        </p:txBody>
      </p:sp>
      <p:sp>
        <p:nvSpPr>
          <p:cNvPr id="137" name="Google Shape;137;p16"/>
          <p:cNvSpPr txBox="1"/>
          <p:nvPr/>
        </p:nvSpPr>
        <p:spPr>
          <a:xfrm>
            <a:off x="8359675" y="3823245"/>
            <a:ext cx="2775049" cy="914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4A5568"/>
                </a:solidFill>
                <a:latin typeface="Lato"/>
                <a:ea typeface="Lato"/>
                <a:cs typeface="Lato"/>
                <a:sym typeface="Lato"/>
              </a:rPr>
              <a:t>Consolidating onto a brand new, purpose-built campus enabled the integration of state-of-the-art medical technology and treatment pathways.</a:t>
            </a:r>
            <a:endParaRPr/>
          </a:p>
        </p:txBody>
      </p:sp>
      <p:pic>
        <p:nvPicPr>
          <p:cNvPr id="138" name="Google Shape;138;p16" descr="image.png"/>
          <p:cNvPicPr preferRelativeResize="0"/>
          <p:nvPr/>
        </p:nvPicPr>
        <p:blipFill rotWithShape="1">
          <a:blip r:embed="rId6">
            <a:alphaModFix/>
          </a:blip>
          <a:srcRect/>
          <a:stretch/>
        </p:blipFill>
        <p:spPr>
          <a:xfrm>
            <a:off x="1057275" y="2804070"/>
            <a:ext cx="390525" cy="342900"/>
          </a:xfrm>
          <a:prstGeom prst="rect">
            <a:avLst/>
          </a:prstGeom>
          <a:noFill/>
          <a:ln>
            <a:noFill/>
          </a:ln>
        </p:spPr>
      </p:pic>
      <p:pic>
        <p:nvPicPr>
          <p:cNvPr id="139" name="Google Shape;139;p16" descr="image.png"/>
          <p:cNvPicPr preferRelativeResize="0"/>
          <p:nvPr/>
        </p:nvPicPr>
        <p:blipFill rotWithShape="1">
          <a:blip r:embed="rId7">
            <a:alphaModFix/>
          </a:blip>
          <a:srcRect/>
          <a:stretch/>
        </p:blipFill>
        <p:spPr>
          <a:xfrm>
            <a:off x="4708475" y="2804070"/>
            <a:ext cx="342900" cy="342900"/>
          </a:xfrm>
          <a:prstGeom prst="rect">
            <a:avLst/>
          </a:prstGeom>
          <a:noFill/>
          <a:ln>
            <a:noFill/>
          </a:ln>
        </p:spPr>
      </p:pic>
      <p:pic>
        <p:nvPicPr>
          <p:cNvPr id="140" name="Google Shape;140;p16" descr="image.png"/>
          <p:cNvPicPr preferRelativeResize="0"/>
          <p:nvPr/>
        </p:nvPicPr>
        <p:blipFill rotWithShape="1">
          <a:blip r:embed="rId8">
            <a:alphaModFix/>
          </a:blip>
          <a:srcRect/>
          <a:stretch/>
        </p:blipFill>
        <p:spPr>
          <a:xfrm>
            <a:off x="8359675" y="2804070"/>
            <a:ext cx="390525" cy="342900"/>
          </a:xfrm>
          <a:prstGeom prst="rect">
            <a:avLst/>
          </a:prstGeom>
          <a:noFill/>
          <a:ln>
            <a:noFill/>
          </a:ln>
        </p:spPr>
      </p:pic>
      <p:sp>
        <p:nvSpPr>
          <p:cNvPr id="141" name="Google Shape;141;p16"/>
          <p:cNvSpPr txBox="1"/>
          <p:nvPr/>
        </p:nvSpPr>
        <p:spPr>
          <a:xfrm>
            <a:off x="904875" y="571500"/>
            <a:ext cx="11051381" cy="39811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a:solidFill>
                  <a:srgbClr val="0F213A"/>
                </a:solidFill>
                <a:latin typeface="Poppins SemiBold"/>
                <a:ea typeface="Poppins SemiBold"/>
                <a:cs typeface="Poppins SemiBold"/>
                <a:sym typeface="Poppins SemiBold"/>
              </a:rPr>
              <a:t>Anticipated </a:t>
            </a:r>
            <a:r>
              <a:rPr lang="en-US" sz="2850" b="0" i="0" u="none" strike="noStrike" cap="none">
                <a:solidFill>
                  <a:srgbClr val="C59B27"/>
                </a:solidFill>
                <a:latin typeface="Poppins SemiBold"/>
                <a:ea typeface="Poppins SemiBold"/>
                <a:cs typeface="Poppins SemiBold"/>
                <a:sym typeface="Poppins SemiBold"/>
              </a:rPr>
              <a:t>PPP Advantages</a:t>
            </a:r>
            <a:endParaRPr/>
          </a:p>
        </p:txBody>
      </p:sp>
      <p:sp>
        <p:nvSpPr>
          <p:cNvPr id="142" name="Google Shape;142;p16"/>
          <p:cNvSpPr/>
          <p:nvPr/>
        </p:nvSpPr>
        <p:spPr>
          <a:xfrm>
            <a:off x="762000" y="571500"/>
            <a:ext cx="47625" cy="398115"/>
          </a:xfrm>
          <a:prstGeom prst="rect">
            <a:avLst/>
          </a:prstGeom>
          <a:solidFill>
            <a:srgbClr val="0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2174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F9BB-E1B6-7171-28AF-443C6AFB59F0}"/>
              </a:ext>
            </a:extLst>
          </p:cNvPr>
          <p:cNvSpPr>
            <a:spLocks noGrp="1"/>
          </p:cNvSpPr>
          <p:nvPr>
            <p:ph type="title"/>
          </p:nvPr>
        </p:nvSpPr>
        <p:spPr/>
        <p:txBody>
          <a:bodyPr/>
          <a:lstStyle/>
          <a:p>
            <a:r>
              <a:rPr lang="en-US" dirty="0"/>
              <a:t>Replacement</a:t>
            </a:r>
          </a:p>
        </p:txBody>
      </p:sp>
      <p:sp>
        <p:nvSpPr>
          <p:cNvPr id="3" name="Content Placeholder 2">
            <a:extLst>
              <a:ext uri="{FF2B5EF4-FFF2-40B4-BE49-F238E27FC236}">
                <a16:creationId xmlns:a16="http://schemas.microsoft.com/office/drawing/2014/main" id="{4318CB66-C91E-D1C2-21A4-1091E8323591}"/>
              </a:ext>
            </a:extLst>
          </p:cNvPr>
          <p:cNvSpPr>
            <a:spLocks noGrp="1"/>
          </p:cNvSpPr>
          <p:nvPr>
            <p:ph idx="1"/>
          </p:nvPr>
        </p:nvSpPr>
        <p:spPr>
          <a:xfrm>
            <a:off x="406401" y="1209675"/>
            <a:ext cx="6661912" cy="4221861"/>
          </a:xfrm>
        </p:spPr>
        <p:txBody>
          <a:bodyPr/>
          <a:lstStyle/>
          <a:p>
            <a:pPr algn="l"/>
            <a:r>
              <a:rPr lang="en-US" dirty="0">
                <a:solidFill>
                  <a:schemeClr val="tx1"/>
                </a:solidFill>
              </a:rPr>
              <a:t>The original hospital on the site was established as an infirmary for the local </a:t>
            </a:r>
            <a:r>
              <a:rPr lang="en-US" dirty="0">
                <a:solidFill>
                  <a:schemeClr val="tx1"/>
                </a:solidFill>
                <a:hlinkClick r:id="rId2" tooltip="Workhouse">
                  <a:extLst>
                    <a:ext uri="{A12FA001-AC4F-418D-AE19-62706E023703}">
                      <ahyp:hlinkClr xmlns:ahyp="http://schemas.microsoft.com/office/drawing/2018/hyperlinkcolor" val="tx"/>
                    </a:ext>
                  </a:extLst>
                </a:hlinkClick>
              </a:rPr>
              <a:t>workhouse</a:t>
            </a:r>
            <a:r>
              <a:rPr lang="en-US" dirty="0">
                <a:solidFill>
                  <a:schemeClr val="tx1"/>
                </a:solidFill>
              </a:rPr>
              <a:t> in February 1864.</a:t>
            </a:r>
            <a:r>
              <a:rPr lang="en-US" baseline="30000" dirty="0">
                <a:solidFill>
                  <a:schemeClr val="tx1"/>
                </a:solidFill>
                <a:hlinkClick r:id="rId3">
                  <a:extLst>
                    <a:ext uri="{A12FA001-AC4F-418D-AE19-62706E023703}">
                      <ahyp:hlinkClr xmlns:ahyp="http://schemas.microsoft.com/office/drawing/2018/hyperlinkcolor" val="tx"/>
                    </a:ext>
                  </a:extLst>
                </a:hlinkClick>
              </a:rPr>
              <a:t>[2]</a:t>
            </a:r>
            <a:r>
              <a:rPr lang="en-US" dirty="0">
                <a:solidFill>
                  <a:schemeClr val="tx1"/>
                </a:solidFill>
              </a:rPr>
              <a:t> Additions included a medical wing in 1903, a children's wing in 1925 and a 74-bed annex in 1926.</a:t>
            </a:r>
            <a:r>
              <a:rPr lang="en-US" baseline="30000" dirty="0">
                <a:solidFill>
                  <a:schemeClr val="tx1"/>
                </a:solidFill>
                <a:hlinkClick r:id="rId3">
                  <a:extLst>
                    <a:ext uri="{A12FA001-AC4F-418D-AE19-62706E023703}">
                      <ahyp:hlinkClr xmlns:ahyp="http://schemas.microsoft.com/office/drawing/2018/hyperlinkcolor" val="tx"/>
                    </a:ext>
                  </a:extLst>
                </a:hlinkClick>
              </a:rPr>
              <a:t>[2]</a:t>
            </a:r>
            <a:r>
              <a:rPr lang="en-US" dirty="0">
                <a:solidFill>
                  <a:schemeClr val="tx1"/>
                </a:solidFill>
              </a:rPr>
              <a:t> In 1929 it became known as the Queen's Park Institution, a name which evolved to become the Queen's Park Hospital.</a:t>
            </a:r>
            <a:r>
              <a:rPr lang="en-US" baseline="30000" dirty="0">
                <a:solidFill>
                  <a:schemeClr val="tx1"/>
                </a:solidFill>
                <a:hlinkClick r:id="rId3">
                  <a:extLst>
                    <a:ext uri="{A12FA001-AC4F-418D-AE19-62706E023703}">
                      <ahyp:hlinkClr xmlns:ahyp="http://schemas.microsoft.com/office/drawing/2018/hyperlinkcolor" val="tx"/>
                    </a:ext>
                  </a:extLst>
                </a:hlinkClick>
              </a:rPr>
              <a:t>[2]</a:t>
            </a:r>
            <a:endParaRPr lang="en-US" dirty="0">
              <a:solidFill>
                <a:schemeClr val="tx1"/>
              </a:solidFill>
            </a:endParaRPr>
          </a:p>
          <a:p>
            <a:pPr algn="l"/>
            <a:r>
              <a:rPr lang="en-US" dirty="0">
                <a:solidFill>
                  <a:schemeClr val="tx1"/>
                </a:solidFill>
              </a:rPr>
              <a:t>A new hospital, to be known as the Royal Blackburn Teaching Hospital, was procured under a </a:t>
            </a:r>
            <a:r>
              <a:rPr lang="en-US" dirty="0">
                <a:solidFill>
                  <a:schemeClr val="tx1"/>
                </a:solidFill>
                <a:hlinkClick r:id="rId4" tooltip="Private Finance Initiative">
                  <a:extLst>
                    <a:ext uri="{A12FA001-AC4F-418D-AE19-62706E023703}">
                      <ahyp:hlinkClr xmlns:ahyp="http://schemas.microsoft.com/office/drawing/2018/hyperlinkcolor" val="tx"/>
                    </a:ext>
                  </a:extLst>
                </a:hlinkClick>
              </a:rPr>
              <a:t>Private Finance Initiative</a:t>
            </a:r>
            <a:r>
              <a:rPr lang="en-US" dirty="0">
                <a:solidFill>
                  <a:schemeClr val="tx1"/>
                </a:solidFill>
              </a:rPr>
              <a:t> contract in 2003 to replace the Queen's Park Hospital and the </a:t>
            </a:r>
            <a:r>
              <a:rPr lang="en-US" dirty="0">
                <a:solidFill>
                  <a:schemeClr val="tx1"/>
                </a:solidFill>
                <a:hlinkClick r:id="rId5" tooltip="Blackburn Royal Infirmary">
                  <a:extLst>
                    <a:ext uri="{A12FA001-AC4F-418D-AE19-62706E023703}">
                      <ahyp:hlinkClr xmlns:ahyp="http://schemas.microsoft.com/office/drawing/2018/hyperlinkcolor" val="tx"/>
                    </a:ext>
                  </a:extLst>
                </a:hlinkClick>
              </a:rPr>
              <a:t>Blackburn Royal Infirmary</a:t>
            </a:r>
            <a:r>
              <a:rPr lang="en-US" dirty="0">
                <a:solidFill>
                  <a:schemeClr val="tx1"/>
                </a:solidFill>
              </a:rPr>
              <a:t>.</a:t>
            </a:r>
            <a:r>
              <a:rPr lang="en-US" baseline="30000" dirty="0">
                <a:solidFill>
                  <a:schemeClr val="tx1"/>
                </a:solidFill>
                <a:hlinkClick r:id="rId6">
                  <a:extLst>
                    <a:ext uri="{A12FA001-AC4F-418D-AE19-62706E023703}">
                      <ahyp:hlinkClr xmlns:ahyp="http://schemas.microsoft.com/office/drawing/2018/hyperlinkcolor" val="tx"/>
                    </a:ext>
                  </a:extLst>
                </a:hlinkClick>
              </a:rPr>
              <a:t>[3]</a:t>
            </a:r>
            <a:r>
              <a:rPr lang="en-US" dirty="0">
                <a:solidFill>
                  <a:schemeClr val="tx1"/>
                </a:solidFill>
              </a:rPr>
              <a:t> It was built by </a:t>
            </a:r>
            <a:r>
              <a:rPr lang="en-US" dirty="0">
                <a:solidFill>
                  <a:schemeClr val="tx1"/>
                </a:solidFill>
                <a:hlinkClick r:id="rId7" tooltip="Balfour Beatty">
                  <a:extLst>
                    <a:ext uri="{A12FA001-AC4F-418D-AE19-62706E023703}">
                      <ahyp:hlinkClr xmlns:ahyp="http://schemas.microsoft.com/office/drawing/2018/hyperlinkcolor" val="tx"/>
                    </a:ext>
                  </a:extLst>
                </a:hlinkClick>
              </a:rPr>
              <a:t>Balfour Beatty</a:t>
            </a:r>
            <a:r>
              <a:rPr lang="en-US" dirty="0">
                <a:solidFill>
                  <a:schemeClr val="tx1"/>
                </a:solidFill>
              </a:rPr>
              <a:t> at a cost of £133 million and opened in July 2006.</a:t>
            </a:r>
            <a:r>
              <a:rPr lang="en-US" baseline="30000" dirty="0">
                <a:solidFill>
                  <a:schemeClr val="tx1"/>
                </a:solidFill>
                <a:hlinkClick r:id="rId8">
                  <a:extLst>
                    <a:ext uri="{A12FA001-AC4F-418D-AE19-62706E023703}">
                      <ahyp:hlinkClr xmlns:ahyp="http://schemas.microsoft.com/office/drawing/2018/hyperlinkcolor" val="tx"/>
                    </a:ext>
                  </a:extLst>
                </a:hlinkClick>
              </a:rPr>
              <a:t>[4]</a:t>
            </a:r>
            <a:endParaRPr lang="en-US" dirty="0">
              <a:solidFill>
                <a:schemeClr val="tx1"/>
              </a:solidFill>
            </a:endParaRPr>
          </a:p>
          <a:p>
            <a:pPr algn="l"/>
            <a:endParaRPr lang="en-US" dirty="0">
              <a:solidFill>
                <a:schemeClr val="tx1"/>
              </a:solidFill>
            </a:endParaRPr>
          </a:p>
        </p:txBody>
      </p:sp>
      <p:sp>
        <p:nvSpPr>
          <p:cNvPr id="4" name="Slide Number Placeholder 3">
            <a:extLst>
              <a:ext uri="{FF2B5EF4-FFF2-40B4-BE49-F238E27FC236}">
                <a16:creationId xmlns:a16="http://schemas.microsoft.com/office/drawing/2014/main" id="{D9BADF9B-8411-5DA4-BE69-1DE5F724FB33}"/>
              </a:ext>
            </a:extLst>
          </p:cNvPr>
          <p:cNvSpPr>
            <a:spLocks noGrp="1"/>
          </p:cNvSpPr>
          <p:nvPr>
            <p:ph type="sldNum" sz="quarter" idx="12"/>
          </p:nvPr>
        </p:nvSpPr>
        <p:spPr/>
        <p:txBody>
          <a:bodyPr/>
          <a:lstStyle/>
          <a:p>
            <a:fld id="{EB241CD2-1E45-42A3-B213-66A034DF9A3B}" type="slidenum">
              <a:rPr lang="en-GB" smtClean="0"/>
              <a:t>13</a:t>
            </a:fld>
            <a:endParaRPr lang="en-GB" dirty="0"/>
          </a:p>
        </p:txBody>
      </p:sp>
      <p:pic>
        <p:nvPicPr>
          <p:cNvPr id="6" name="Picture 5">
            <a:extLst>
              <a:ext uri="{FF2B5EF4-FFF2-40B4-BE49-F238E27FC236}">
                <a16:creationId xmlns:a16="http://schemas.microsoft.com/office/drawing/2014/main" id="{0E6FFD49-874C-5FA4-DA81-277A7264D0B0}"/>
              </a:ext>
            </a:extLst>
          </p:cNvPr>
          <p:cNvPicPr>
            <a:picLocks noChangeAspect="1"/>
          </p:cNvPicPr>
          <p:nvPr/>
        </p:nvPicPr>
        <p:blipFill>
          <a:blip r:embed="rId9"/>
          <a:stretch>
            <a:fillRect/>
          </a:stretch>
        </p:blipFill>
        <p:spPr>
          <a:xfrm>
            <a:off x="7644384" y="1106424"/>
            <a:ext cx="3579111" cy="4035821"/>
          </a:xfrm>
          <a:prstGeom prst="rect">
            <a:avLst/>
          </a:prstGeom>
        </p:spPr>
      </p:pic>
    </p:spTree>
    <p:extLst>
      <p:ext uri="{BB962C8B-B14F-4D97-AF65-F5344CB8AC3E}">
        <p14:creationId xmlns:p14="http://schemas.microsoft.com/office/powerpoint/2010/main" val="250657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C8DA-878F-3C28-A48E-C1FA5C42D1D3}"/>
              </a:ext>
            </a:extLst>
          </p:cNvPr>
          <p:cNvSpPr>
            <a:spLocks noGrp="1"/>
          </p:cNvSpPr>
          <p:nvPr>
            <p:ph type="title"/>
          </p:nvPr>
        </p:nvSpPr>
        <p:spPr/>
        <p:txBody>
          <a:bodyPr/>
          <a:lstStyle/>
          <a:p>
            <a:r>
              <a:rPr lang="en-US" dirty="0"/>
              <a:t>Cost in 2003</a:t>
            </a:r>
          </a:p>
        </p:txBody>
      </p:sp>
      <p:sp>
        <p:nvSpPr>
          <p:cNvPr id="3" name="Content Placeholder 2">
            <a:extLst>
              <a:ext uri="{FF2B5EF4-FFF2-40B4-BE49-F238E27FC236}">
                <a16:creationId xmlns:a16="http://schemas.microsoft.com/office/drawing/2014/main" id="{E920BD06-DFBA-DA86-7665-DEC97CBB8D0B}"/>
              </a:ext>
            </a:extLst>
          </p:cNvPr>
          <p:cNvSpPr>
            <a:spLocks noGrp="1"/>
          </p:cNvSpPr>
          <p:nvPr>
            <p:ph idx="1"/>
          </p:nvPr>
        </p:nvSpPr>
        <p:spPr/>
        <p:txBody>
          <a:bodyPr/>
          <a:lstStyle/>
          <a:p>
            <a:r>
              <a:rPr lang="en-US" dirty="0"/>
              <a:t>The Royal Blackburn Hospital project achieved financial close in 2003 under the East Lancashire Hospitals NHS Trust. It was structured as a classic New Labour-era PFI project: </a:t>
            </a:r>
          </a:p>
          <a:p>
            <a:pPr lvl="0"/>
            <a:r>
              <a:rPr lang="en-US" b="1" dirty="0"/>
              <a:t>The Capital Value:</a:t>
            </a:r>
            <a:r>
              <a:rPr lang="en-US" dirty="0"/>
              <a:t> The initial cost to construct the hospital was approximately </a:t>
            </a:r>
            <a:r>
              <a:rPr lang="en-US" b="1" dirty="0"/>
              <a:t>£133 million</a:t>
            </a:r>
            <a:r>
              <a:rPr lang="en-US" dirty="0"/>
              <a:t>. </a:t>
            </a:r>
          </a:p>
          <a:p>
            <a:pPr lvl="0"/>
            <a:r>
              <a:rPr lang="en-US" b="1" dirty="0"/>
              <a:t>The Consortium:</a:t>
            </a:r>
            <a:r>
              <a:rPr lang="en-US" dirty="0"/>
              <a:t> The private partner responsible for the financing, construction, and ongoing management was </a:t>
            </a:r>
            <a:r>
              <a:rPr lang="en-US" b="1" dirty="0"/>
              <a:t>Consort Healthcare</a:t>
            </a:r>
            <a:r>
              <a:rPr lang="en-US" dirty="0"/>
              <a:t> (a joint venture initially including construction giant Balfour Beatty). </a:t>
            </a:r>
          </a:p>
          <a:p>
            <a:pPr lvl="0"/>
            <a:r>
              <a:rPr lang="en-US" b="1" dirty="0"/>
              <a:t>The Deal:</a:t>
            </a:r>
            <a:r>
              <a:rPr lang="en-US" dirty="0"/>
              <a:t> In exchange for building the facility, the local NHS Trust committed to paying Consort Healthcare an annual </a:t>
            </a:r>
            <a:r>
              <a:rPr lang="en-US" b="1" dirty="0"/>
              <a:t>Unitary Charge</a:t>
            </a:r>
            <a:r>
              <a:rPr lang="en-US" dirty="0"/>
              <a:t> over a 30-year period to cover the debt, interest, and hard facilities management (FM).</a:t>
            </a:r>
          </a:p>
          <a:p>
            <a:endParaRPr lang="en-US" dirty="0"/>
          </a:p>
        </p:txBody>
      </p:sp>
      <p:sp>
        <p:nvSpPr>
          <p:cNvPr id="4" name="Slide Number Placeholder 3">
            <a:extLst>
              <a:ext uri="{FF2B5EF4-FFF2-40B4-BE49-F238E27FC236}">
                <a16:creationId xmlns:a16="http://schemas.microsoft.com/office/drawing/2014/main" id="{B323F3A2-4FEC-B91D-8C35-87DAF5CE3B9D}"/>
              </a:ext>
            </a:extLst>
          </p:cNvPr>
          <p:cNvSpPr>
            <a:spLocks noGrp="1"/>
          </p:cNvSpPr>
          <p:nvPr>
            <p:ph type="sldNum" sz="quarter" idx="12"/>
          </p:nvPr>
        </p:nvSpPr>
        <p:spPr/>
        <p:txBody>
          <a:bodyPr/>
          <a:lstStyle/>
          <a:p>
            <a:fld id="{EB241CD2-1E45-42A3-B213-66A034DF9A3B}" type="slidenum">
              <a:rPr lang="en-GB" smtClean="0"/>
              <a:t>14</a:t>
            </a:fld>
            <a:endParaRPr lang="en-GB" dirty="0"/>
          </a:p>
        </p:txBody>
      </p:sp>
    </p:spTree>
    <p:extLst>
      <p:ext uri="{BB962C8B-B14F-4D97-AF65-F5344CB8AC3E}">
        <p14:creationId xmlns:p14="http://schemas.microsoft.com/office/powerpoint/2010/main" val="746580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3" name="Google Shape;93;p14" descr="image.png"/>
          <p:cNvPicPr preferRelativeResize="0"/>
          <p:nvPr/>
        </p:nvPicPr>
        <p:blipFill rotWithShape="1">
          <a:blip r:embed="rId3">
            <a:alphaModFix/>
          </a:blip>
          <a:srcRect/>
          <a:stretch/>
        </p:blipFill>
        <p:spPr>
          <a:xfrm>
            <a:off x="762000" y="2151608"/>
            <a:ext cx="5143500" cy="3190875"/>
          </a:xfrm>
          <a:prstGeom prst="rect">
            <a:avLst/>
          </a:prstGeom>
          <a:noFill/>
          <a:ln>
            <a:noFill/>
          </a:ln>
        </p:spPr>
      </p:pic>
      <p:pic>
        <p:nvPicPr>
          <p:cNvPr id="94" name="Google Shape;94;p14" descr="image.png"/>
          <p:cNvPicPr preferRelativeResize="0"/>
          <p:nvPr/>
        </p:nvPicPr>
        <p:blipFill rotWithShape="1">
          <a:blip r:embed="rId4">
            <a:alphaModFix/>
          </a:blip>
          <a:srcRect/>
          <a:stretch/>
        </p:blipFill>
        <p:spPr>
          <a:xfrm>
            <a:off x="6286500" y="2151608"/>
            <a:ext cx="5143500" cy="3190875"/>
          </a:xfrm>
          <a:prstGeom prst="rect">
            <a:avLst/>
          </a:prstGeom>
          <a:noFill/>
          <a:ln>
            <a:noFill/>
          </a:ln>
        </p:spPr>
      </p:pic>
      <p:sp>
        <p:nvSpPr>
          <p:cNvPr id="95" name="Google Shape;95;p14"/>
          <p:cNvSpPr txBox="1"/>
          <p:nvPr/>
        </p:nvSpPr>
        <p:spPr>
          <a:xfrm>
            <a:off x="1152525" y="2542133"/>
            <a:ext cx="4580572"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008080"/>
                </a:solidFill>
                <a:latin typeface="Poppins SemiBold"/>
                <a:ea typeface="Poppins SemiBold"/>
                <a:cs typeface="Poppins SemiBold"/>
                <a:sym typeface="Poppins SemiBold"/>
              </a:rPr>
              <a:t>EIB Financing Terms</a:t>
            </a:r>
            <a:endParaRPr/>
          </a:p>
        </p:txBody>
      </p:sp>
      <p:sp>
        <p:nvSpPr>
          <p:cNvPr id="96" name="Google Shape;96;p14"/>
          <p:cNvSpPr txBox="1"/>
          <p:nvPr/>
        </p:nvSpPr>
        <p:spPr>
          <a:xfrm>
            <a:off x="6677025" y="2542133"/>
            <a:ext cx="4580572"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008080"/>
                </a:solidFill>
                <a:latin typeface="Poppins SemiBold"/>
                <a:ea typeface="Poppins SemiBold"/>
                <a:cs typeface="Poppins SemiBold"/>
                <a:sym typeface="Poppins SemiBold"/>
              </a:rPr>
              <a:t>Concession Structure</a:t>
            </a:r>
            <a:endParaRPr/>
          </a:p>
        </p:txBody>
      </p:sp>
      <p:sp>
        <p:nvSpPr>
          <p:cNvPr id="97" name="Google Shape;97;p14"/>
          <p:cNvSpPr txBox="1"/>
          <p:nvPr/>
        </p:nvSpPr>
        <p:spPr>
          <a:xfrm>
            <a:off x="1390650" y="3066008"/>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4A5568"/>
                </a:solidFill>
                <a:latin typeface="Lato"/>
                <a:ea typeface="Lato"/>
                <a:cs typeface="Lato"/>
                <a:sym typeface="Lato"/>
              </a:rPr>
              <a:t>Loan Capital:</a:t>
            </a:r>
            <a:r>
              <a:rPr lang="en-US" sz="1275" b="0" i="0" u="none" strike="noStrike" cap="none">
                <a:solidFill>
                  <a:srgbClr val="4A5568"/>
                </a:solidFill>
                <a:latin typeface="Lato"/>
                <a:ea typeface="Lato"/>
                <a:cs typeface="Lato"/>
                <a:sym typeface="Lato"/>
              </a:rPr>
              <a:t> £50 million (approx. €80.4 million) structured through index-linked bond issues.</a:t>
            </a:r>
            <a:endParaRPr/>
          </a:p>
        </p:txBody>
      </p:sp>
      <p:sp>
        <p:nvSpPr>
          <p:cNvPr id="98" name="Google Shape;98;p14"/>
          <p:cNvSpPr txBox="1"/>
          <p:nvPr/>
        </p:nvSpPr>
        <p:spPr>
          <a:xfrm>
            <a:off x="1390650" y="3694658"/>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4A5568"/>
                </a:solidFill>
                <a:latin typeface="Lato"/>
                <a:ea typeface="Lato"/>
                <a:cs typeface="Lato"/>
                <a:sym typeface="Lato"/>
              </a:rPr>
              <a:t>AAA Advantage:</a:t>
            </a:r>
            <a:r>
              <a:rPr lang="en-US" sz="1275" b="0" i="0" u="none" strike="noStrike" cap="none">
                <a:solidFill>
                  <a:srgbClr val="4A5568"/>
                </a:solidFill>
                <a:latin typeface="Lato"/>
                <a:ea typeface="Lato"/>
                <a:cs typeface="Lato"/>
                <a:sym typeface="Lato"/>
              </a:rPr>
              <a:t> Leveraged EIB's sovereign credit rating to obtain highly competitive, long-maturity funding.</a:t>
            </a:r>
            <a:endParaRPr/>
          </a:p>
        </p:txBody>
      </p:sp>
      <p:sp>
        <p:nvSpPr>
          <p:cNvPr id="99" name="Google Shape;99;p14"/>
          <p:cNvSpPr txBox="1"/>
          <p:nvPr/>
        </p:nvSpPr>
        <p:spPr>
          <a:xfrm>
            <a:off x="1390650" y="4323308"/>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4A5568"/>
                </a:solidFill>
                <a:latin typeface="Lato"/>
                <a:ea typeface="Lato"/>
                <a:cs typeface="Lato"/>
                <a:sym typeface="Lato"/>
              </a:rPr>
              <a:t>Public Promoter:</a:t>
            </a:r>
            <a:r>
              <a:rPr lang="en-US" sz="1275" b="0" i="0" u="none" strike="noStrike" cap="none">
                <a:solidFill>
                  <a:srgbClr val="4A5568"/>
                </a:solidFill>
                <a:latin typeface="Lato"/>
                <a:ea typeface="Lato"/>
                <a:cs typeface="Lato"/>
                <a:sym typeface="Lato"/>
              </a:rPr>
              <a:t> Blackburn, Hyndburn &amp; Ribble Valley Health Care NHS Trust.</a:t>
            </a:r>
            <a:endParaRPr/>
          </a:p>
        </p:txBody>
      </p:sp>
      <p:sp>
        <p:nvSpPr>
          <p:cNvPr id="100" name="Google Shape;100;p14"/>
          <p:cNvSpPr txBox="1"/>
          <p:nvPr/>
        </p:nvSpPr>
        <p:spPr>
          <a:xfrm>
            <a:off x="6915150" y="3066008"/>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4A5568"/>
                </a:solidFill>
                <a:latin typeface="Lato"/>
                <a:ea typeface="Lato"/>
                <a:cs typeface="Lato"/>
                <a:sym typeface="Lato"/>
              </a:rPr>
              <a:t>Consortium Partner:</a:t>
            </a:r>
            <a:r>
              <a:rPr lang="en-US" sz="1275" b="0" i="0" u="none" strike="noStrike" cap="none">
                <a:solidFill>
                  <a:srgbClr val="4A5568"/>
                </a:solidFill>
                <a:latin typeface="Lato"/>
                <a:ea typeface="Lato"/>
                <a:cs typeface="Lato"/>
                <a:sym typeface="Lato"/>
              </a:rPr>
              <a:t> Consort Healthcare (Blackburn) Limited (a special purpose concession company).</a:t>
            </a:r>
            <a:endParaRPr/>
          </a:p>
        </p:txBody>
      </p:sp>
      <p:sp>
        <p:nvSpPr>
          <p:cNvPr id="101" name="Google Shape;101;p14"/>
          <p:cNvSpPr txBox="1"/>
          <p:nvPr/>
        </p:nvSpPr>
        <p:spPr>
          <a:xfrm>
            <a:off x="6915150" y="3694658"/>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4A5568"/>
                </a:solidFill>
                <a:latin typeface="Lato"/>
                <a:ea typeface="Lato"/>
                <a:cs typeface="Lato"/>
                <a:sym typeface="Lato"/>
              </a:rPr>
              <a:t>Contract Duration:</a:t>
            </a:r>
            <a:r>
              <a:rPr lang="en-US" sz="1275" b="0" i="0" u="none" strike="noStrike" cap="none">
                <a:solidFill>
                  <a:srgbClr val="4A5568"/>
                </a:solidFill>
                <a:latin typeface="Lato"/>
                <a:ea typeface="Lato"/>
                <a:cs typeface="Lato"/>
                <a:sym typeface="Lato"/>
              </a:rPr>
              <a:t> A 38-year concession signed on July 2, 2003, for design, build, and finance.</a:t>
            </a:r>
            <a:endParaRPr/>
          </a:p>
        </p:txBody>
      </p:sp>
      <p:sp>
        <p:nvSpPr>
          <p:cNvPr id="102" name="Google Shape;102;p14"/>
          <p:cNvSpPr txBox="1"/>
          <p:nvPr/>
        </p:nvSpPr>
        <p:spPr>
          <a:xfrm>
            <a:off x="6915150" y="4323308"/>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4A5568"/>
                </a:solidFill>
                <a:latin typeface="Lato"/>
                <a:ea typeface="Lato"/>
                <a:cs typeface="Lato"/>
                <a:sym typeface="Lato"/>
              </a:rPr>
              <a:t>Operations Scope:</a:t>
            </a:r>
            <a:r>
              <a:rPr lang="en-US" sz="1275" b="0" i="0" u="none" strike="noStrike" cap="none">
                <a:solidFill>
                  <a:srgbClr val="4A5568"/>
                </a:solidFill>
                <a:latin typeface="Lato"/>
                <a:ea typeface="Lato"/>
                <a:cs typeface="Lato"/>
                <a:sym typeface="Lato"/>
              </a:rPr>
              <a:t> Responsibility for non-clinical facilities maintenance and basic support services.</a:t>
            </a:r>
            <a:endParaRPr/>
          </a:p>
        </p:txBody>
      </p:sp>
      <p:sp>
        <p:nvSpPr>
          <p:cNvPr id="103" name="Google Shape;103;p14"/>
          <p:cNvSpPr txBox="1"/>
          <p:nvPr/>
        </p:nvSpPr>
        <p:spPr>
          <a:xfrm>
            <a:off x="1152525" y="3018383"/>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C59B27"/>
                </a:solidFill>
                <a:latin typeface="Lato"/>
                <a:ea typeface="Lato"/>
                <a:cs typeface="Lato"/>
                <a:sym typeface="Lato"/>
              </a:rPr>
              <a:t>•</a:t>
            </a:r>
            <a:endParaRPr/>
          </a:p>
        </p:txBody>
      </p:sp>
      <p:sp>
        <p:nvSpPr>
          <p:cNvPr id="104" name="Google Shape;104;p14"/>
          <p:cNvSpPr txBox="1"/>
          <p:nvPr/>
        </p:nvSpPr>
        <p:spPr>
          <a:xfrm>
            <a:off x="1152525" y="3647033"/>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C59B27"/>
                </a:solidFill>
                <a:latin typeface="Lato"/>
                <a:ea typeface="Lato"/>
                <a:cs typeface="Lato"/>
                <a:sym typeface="Lato"/>
              </a:rPr>
              <a:t>•</a:t>
            </a:r>
            <a:endParaRPr/>
          </a:p>
        </p:txBody>
      </p:sp>
      <p:sp>
        <p:nvSpPr>
          <p:cNvPr id="105" name="Google Shape;105;p14"/>
          <p:cNvSpPr txBox="1"/>
          <p:nvPr/>
        </p:nvSpPr>
        <p:spPr>
          <a:xfrm>
            <a:off x="1152525" y="4275683"/>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C59B27"/>
                </a:solidFill>
                <a:latin typeface="Lato"/>
                <a:ea typeface="Lato"/>
                <a:cs typeface="Lato"/>
                <a:sym typeface="Lato"/>
              </a:rPr>
              <a:t>•</a:t>
            </a:r>
            <a:endParaRPr/>
          </a:p>
        </p:txBody>
      </p:sp>
      <p:sp>
        <p:nvSpPr>
          <p:cNvPr id="106" name="Google Shape;106;p14"/>
          <p:cNvSpPr txBox="1"/>
          <p:nvPr/>
        </p:nvSpPr>
        <p:spPr>
          <a:xfrm>
            <a:off x="6677025" y="3018383"/>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C59B27"/>
                </a:solidFill>
                <a:latin typeface="Lato"/>
                <a:ea typeface="Lato"/>
                <a:cs typeface="Lato"/>
                <a:sym typeface="Lato"/>
              </a:rPr>
              <a:t>•</a:t>
            </a:r>
            <a:endParaRPr/>
          </a:p>
        </p:txBody>
      </p:sp>
      <p:sp>
        <p:nvSpPr>
          <p:cNvPr id="107" name="Google Shape;107;p14"/>
          <p:cNvSpPr txBox="1"/>
          <p:nvPr/>
        </p:nvSpPr>
        <p:spPr>
          <a:xfrm>
            <a:off x="6677025" y="3647033"/>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C59B27"/>
                </a:solidFill>
                <a:latin typeface="Lato"/>
                <a:ea typeface="Lato"/>
                <a:cs typeface="Lato"/>
                <a:sym typeface="Lato"/>
              </a:rPr>
              <a:t>•</a:t>
            </a:r>
            <a:endParaRPr/>
          </a:p>
        </p:txBody>
      </p:sp>
      <p:sp>
        <p:nvSpPr>
          <p:cNvPr id="108" name="Google Shape;108;p14"/>
          <p:cNvSpPr txBox="1"/>
          <p:nvPr/>
        </p:nvSpPr>
        <p:spPr>
          <a:xfrm>
            <a:off x="6677025" y="4275683"/>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C59B27"/>
                </a:solidFill>
                <a:latin typeface="Lato"/>
                <a:ea typeface="Lato"/>
                <a:cs typeface="Lato"/>
                <a:sym typeface="Lato"/>
              </a:rPr>
              <a:t>•</a:t>
            </a:r>
            <a:endParaRPr/>
          </a:p>
        </p:txBody>
      </p:sp>
      <p:sp>
        <p:nvSpPr>
          <p:cNvPr id="109" name="Google Shape;109;p14"/>
          <p:cNvSpPr txBox="1"/>
          <p:nvPr/>
        </p:nvSpPr>
        <p:spPr>
          <a:xfrm>
            <a:off x="904875" y="571500"/>
            <a:ext cx="11051381" cy="39811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a:solidFill>
                  <a:srgbClr val="0F213A"/>
                </a:solidFill>
                <a:latin typeface="Poppins SemiBold"/>
                <a:ea typeface="Poppins SemiBold"/>
                <a:cs typeface="Poppins SemiBold"/>
                <a:sym typeface="Poppins SemiBold"/>
              </a:rPr>
              <a:t>The £50M </a:t>
            </a:r>
            <a:r>
              <a:rPr lang="en-US" sz="2850" b="0" i="0" u="none" strike="noStrike" cap="none">
                <a:solidFill>
                  <a:srgbClr val="C59B27"/>
                </a:solidFill>
                <a:latin typeface="Poppins SemiBold"/>
                <a:ea typeface="Poppins SemiBold"/>
                <a:cs typeface="Poppins SemiBold"/>
                <a:sym typeface="Poppins SemiBold"/>
              </a:rPr>
              <a:t>Funding Framework</a:t>
            </a:r>
            <a:endParaRPr/>
          </a:p>
        </p:txBody>
      </p:sp>
      <p:sp>
        <p:nvSpPr>
          <p:cNvPr id="110" name="Google Shape;110;p14"/>
          <p:cNvSpPr/>
          <p:nvPr/>
        </p:nvSpPr>
        <p:spPr>
          <a:xfrm>
            <a:off x="762000" y="571500"/>
            <a:ext cx="47625" cy="398115"/>
          </a:xfrm>
          <a:prstGeom prst="rect">
            <a:avLst/>
          </a:prstGeom>
          <a:solidFill>
            <a:srgbClr val="0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7898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B078-B265-9077-B419-1AE82F397458}"/>
              </a:ext>
            </a:extLst>
          </p:cNvPr>
          <p:cNvSpPr>
            <a:spLocks noGrp="1"/>
          </p:cNvSpPr>
          <p:nvPr>
            <p:ph type="title"/>
          </p:nvPr>
        </p:nvSpPr>
        <p:spPr/>
        <p:txBody>
          <a:bodyPr/>
          <a:lstStyle/>
          <a:p>
            <a:r>
              <a:rPr lang="en-US" dirty="0"/>
              <a:t>Illustrative Diagram</a:t>
            </a:r>
          </a:p>
        </p:txBody>
      </p:sp>
      <p:sp>
        <p:nvSpPr>
          <p:cNvPr id="3" name="Content Placeholder 2">
            <a:extLst>
              <a:ext uri="{FF2B5EF4-FFF2-40B4-BE49-F238E27FC236}">
                <a16:creationId xmlns:a16="http://schemas.microsoft.com/office/drawing/2014/main" id="{BEA774F1-AEA8-F798-45E8-18F60192776E}"/>
              </a:ext>
            </a:extLst>
          </p:cNvPr>
          <p:cNvSpPr>
            <a:spLocks noGrp="1"/>
          </p:cNvSpPr>
          <p:nvPr>
            <p:ph idx="1"/>
          </p:nvPr>
        </p:nvSpPr>
        <p:spPr>
          <a:xfrm>
            <a:off x="406401" y="1133856"/>
            <a:ext cx="10420095" cy="4768923"/>
          </a:xfrm>
        </p:spPr>
        <p:txBody>
          <a:bodyPr/>
          <a:lstStyle/>
          <a:p>
            <a:r>
              <a:rPr lang="en-US" dirty="0"/>
              <a:t>The private investment fund (the SPV) doesn't absorb this loss. Under the </a:t>
            </a:r>
            <a:r>
              <a:rPr lang="en-US" b="1" dirty="0"/>
              <a:t>"Pass-Through" architecture</a:t>
            </a:r>
            <a:r>
              <a:rPr lang="en-US" dirty="0"/>
              <a:t> of the contract, the SPV instantly forwards the deduction down to the </a:t>
            </a:r>
            <a:r>
              <a:rPr lang="en-US" b="1" dirty="0"/>
              <a:t>Hard FM Provider</a:t>
            </a:r>
            <a:r>
              <a:rPr lang="en-US" dirty="0"/>
              <a:t> (the maintenance sub-contractor on the hook for the repairs, such as </a:t>
            </a:r>
            <a:r>
              <a:rPr lang="en-US" dirty="0" err="1"/>
              <a:t>Equans</a:t>
            </a:r>
            <a:r>
              <a:rPr lang="en-US" dirty="0"/>
              <a:t> or Mitie). The sub-contractor must accept the financial hit on their own balance sheet, insulating the project lenders and equity investors from operational failures.</a:t>
            </a:r>
          </a:p>
        </p:txBody>
      </p:sp>
      <p:sp>
        <p:nvSpPr>
          <p:cNvPr id="4" name="Slide Number Placeholder 3">
            <a:extLst>
              <a:ext uri="{FF2B5EF4-FFF2-40B4-BE49-F238E27FC236}">
                <a16:creationId xmlns:a16="http://schemas.microsoft.com/office/drawing/2014/main" id="{B1EAB82C-2BEA-B068-2B37-AE8EDB2F7450}"/>
              </a:ext>
            </a:extLst>
          </p:cNvPr>
          <p:cNvSpPr>
            <a:spLocks noGrp="1"/>
          </p:cNvSpPr>
          <p:nvPr>
            <p:ph type="sldNum" sz="quarter" idx="12"/>
          </p:nvPr>
        </p:nvSpPr>
        <p:spPr/>
        <p:txBody>
          <a:bodyPr/>
          <a:lstStyle/>
          <a:p>
            <a:fld id="{EB241CD2-1E45-42A3-B213-66A034DF9A3B}" type="slidenum">
              <a:rPr lang="en-GB" smtClean="0"/>
              <a:t>16</a:t>
            </a:fld>
            <a:endParaRPr lang="en-GB" dirty="0"/>
          </a:p>
        </p:txBody>
      </p:sp>
      <p:pic>
        <p:nvPicPr>
          <p:cNvPr id="6" name="Picture 5">
            <a:extLst>
              <a:ext uri="{FF2B5EF4-FFF2-40B4-BE49-F238E27FC236}">
                <a16:creationId xmlns:a16="http://schemas.microsoft.com/office/drawing/2014/main" id="{AD7FF9FF-7F0E-CABC-4862-831A7EEC6A84}"/>
              </a:ext>
            </a:extLst>
          </p:cNvPr>
          <p:cNvPicPr>
            <a:picLocks noChangeAspect="1"/>
          </p:cNvPicPr>
          <p:nvPr/>
        </p:nvPicPr>
        <p:blipFill>
          <a:blip r:embed="rId2"/>
          <a:stretch>
            <a:fillRect/>
          </a:stretch>
        </p:blipFill>
        <p:spPr>
          <a:xfrm>
            <a:off x="3249381" y="2859681"/>
            <a:ext cx="5108235" cy="3043098"/>
          </a:xfrm>
          <a:prstGeom prst="rect">
            <a:avLst/>
          </a:prstGeom>
        </p:spPr>
      </p:pic>
    </p:spTree>
    <p:extLst>
      <p:ext uri="{BB962C8B-B14F-4D97-AF65-F5344CB8AC3E}">
        <p14:creationId xmlns:p14="http://schemas.microsoft.com/office/powerpoint/2010/main" val="2012125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FBB5-73F8-C001-D082-CB9C5387B912}"/>
              </a:ext>
            </a:extLst>
          </p:cNvPr>
          <p:cNvSpPr>
            <a:spLocks noGrp="1"/>
          </p:cNvSpPr>
          <p:nvPr>
            <p:ph type="title"/>
          </p:nvPr>
        </p:nvSpPr>
        <p:spPr/>
        <p:txBody>
          <a:bodyPr/>
          <a:lstStyle/>
          <a:p>
            <a:r>
              <a:rPr lang="en-US" dirty="0"/>
              <a:t>Parties</a:t>
            </a:r>
          </a:p>
        </p:txBody>
      </p:sp>
      <p:sp>
        <p:nvSpPr>
          <p:cNvPr id="3" name="Content Placeholder 2">
            <a:extLst>
              <a:ext uri="{FF2B5EF4-FFF2-40B4-BE49-F238E27FC236}">
                <a16:creationId xmlns:a16="http://schemas.microsoft.com/office/drawing/2014/main" id="{1151EED4-5DF1-8DB4-9A08-B60A24CC7078}"/>
              </a:ext>
            </a:extLst>
          </p:cNvPr>
          <p:cNvSpPr>
            <a:spLocks noGrp="1"/>
          </p:cNvSpPr>
          <p:nvPr>
            <p:ph idx="1"/>
          </p:nvPr>
        </p:nvSpPr>
        <p:spPr/>
        <p:txBody>
          <a:bodyPr>
            <a:normAutofit fontScale="92500" lnSpcReduction="10000"/>
          </a:bodyPr>
          <a:lstStyle/>
          <a:p>
            <a:r>
              <a:rPr lang="en-US" dirty="0"/>
              <a:t>The provider responsible for the multi-technical maintenance, planned asset lifecycle renewals, and estates engineering is </a:t>
            </a:r>
            <a:r>
              <a:rPr lang="en-US" b="1" dirty="0" err="1"/>
              <a:t>Equans</a:t>
            </a:r>
            <a:r>
              <a:rPr lang="en-US" dirty="0"/>
              <a:t> (operating via the project infrastructure).</a:t>
            </a:r>
          </a:p>
          <a:p>
            <a:pPr lvl="0"/>
            <a:r>
              <a:rPr lang="en-US" b="1" dirty="0"/>
              <a:t>The History:</a:t>
            </a:r>
            <a:r>
              <a:rPr lang="en-US" dirty="0"/>
              <a:t> This contract was originally awarded at financial close to </a:t>
            </a:r>
            <a:r>
              <a:rPr lang="en-US" b="1" dirty="0"/>
              <a:t>Haden Building Management</a:t>
            </a:r>
            <a:r>
              <a:rPr lang="en-US" dirty="0"/>
              <a:t> (a subsidiary of Balfour Beatty, who built the hospital). Haden was subsequently absorbed into Balfour Beatty Workplace, which was then sold to the French energy giant </a:t>
            </a:r>
            <a:r>
              <a:rPr lang="en-US" b="1" dirty="0"/>
              <a:t>GDF Suez (Cofely)</a:t>
            </a:r>
            <a:r>
              <a:rPr lang="en-US" dirty="0"/>
              <a:t> in 2013. Cofely later rebranded to </a:t>
            </a:r>
            <a:r>
              <a:rPr lang="en-US" b="1" dirty="0"/>
              <a:t>Engie</a:t>
            </a:r>
            <a:r>
              <a:rPr lang="en-US" dirty="0"/>
              <a:t>, and in 2021, Engie spun off its services division into </a:t>
            </a:r>
            <a:r>
              <a:rPr lang="en-US" b="1" dirty="0" err="1"/>
              <a:t>Equans</a:t>
            </a:r>
            <a:r>
              <a:rPr lang="en-US" dirty="0"/>
              <a:t> (which is now owned by the Bouygues group).</a:t>
            </a:r>
          </a:p>
          <a:p>
            <a:r>
              <a:rPr lang="en-US" b="1" dirty="0"/>
              <a:t>2. Project Management &amp; SPV Administration</a:t>
            </a:r>
            <a:endParaRPr lang="en-US" dirty="0"/>
          </a:p>
          <a:p>
            <a:r>
              <a:rPr lang="en-US" dirty="0"/>
              <a:t>The overarching Special Purpose Vehicle (SPV) management, day-to-day contract variations, and administrative operations are run by </a:t>
            </a:r>
            <a:r>
              <a:rPr lang="en-US" b="1" dirty="0" err="1"/>
              <a:t>Vercity</a:t>
            </a:r>
            <a:r>
              <a:rPr lang="en-US" dirty="0"/>
              <a:t> (formerly known as </a:t>
            </a:r>
            <a:r>
              <a:rPr lang="en-US" i="1" dirty="0" err="1"/>
              <a:t>AssetCo</a:t>
            </a:r>
            <a:r>
              <a:rPr lang="en-US" dirty="0"/>
              <a:t> / </a:t>
            </a:r>
            <a:r>
              <a:rPr lang="en-US" i="1" dirty="0"/>
              <a:t>Interserve Investments</a:t>
            </a:r>
            <a:r>
              <a:rPr lang="en-US" dirty="0"/>
              <a:t>). </a:t>
            </a:r>
            <a:r>
              <a:rPr lang="en-US" dirty="0" err="1"/>
              <a:t>Vercity</a:t>
            </a:r>
            <a:r>
              <a:rPr lang="en-US" dirty="0"/>
              <a:t> acts as the management partner on behalf of the primary equity fund investor, </a:t>
            </a:r>
            <a:r>
              <a:rPr lang="en-US" b="1" dirty="0"/>
              <a:t>HICL Infrastructure</a:t>
            </a:r>
            <a:r>
              <a:rPr lang="en-US" dirty="0"/>
              <a:t>.</a:t>
            </a:r>
          </a:p>
          <a:p>
            <a:r>
              <a:rPr lang="en-US" b="1" dirty="0"/>
              <a:t>3. Soft FM (Cleaning, Catering, Portering)</a:t>
            </a:r>
            <a:endParaRPr lang="en-US" dirty="0"/>
          </a:p>
          <a:p>
            <a:r>
              <a:rPr lang="en-US" dirty="0"/>
              <a:t>While the main infrastructure and building maintenance fall under the hard PFI contract structure, domestic "soft" services like daily hospital cleaning and patient catering are integrated through a combination of sub-contracted partners and internal East Lancashire Hospitals NHS Trust monitoring teams to meet NHS healthcare standards.</a:t>
            </a:r>
          </a:p>
          <a:p>
            <a:endParaRPr lang="en-US" dirty="0"/>
          </a:p>
        </p:txBody>
      </p:sp>
      <p:sp>
        <p:nvSpPr>
          <p:cNvPr id="4" name="Slide Number Placeholder 3">
            <a:extLst>
              <a:ext uri="{FF2B5EF4-FFF2-40B4-BE49-F238E27FC236}">
                <a16:creationId xmlns:a16="http://schemas.microsoft.com/office/drawing/2014/main" id="{5C3F2BC3-FC42-8A74-9D9C-A84548C624E3}"/>
              </a:ext>
            </a:extLst>
          </p:cNvPr>
          <p:cNvSpPr>
            <a:spLocks noGrp="1"/>
          </p:cNvSpPr>
          <p:nvPr>
            <p:ph type="sldNum" sz="quarter" idx="12"/>
          </p:nvPr>
        </p:nvSpPr>
        <p:spPr/>
        <p:txBody>
          <a:bodyPr/>
          <a:lstStyle/>
          <a:p>
            <a:fld id="{EB241CD2-1E45-42A3-B213-66A034DF9A3B}" type="slidenum">
              <a:rPr lang="en-GB" smtClean="0"/>
              <a:t>17</a:t>
            </a:fld>
            <a:endParaRPr lang="en-GB" dirty="0"/>
          </a:p>
        </p:txBody>
      </p:sp>
    </p:spTree>
    <p:extLst>
      <p:ext uri="{BB962C8B-B14F-4D97-AF65-F5344CB8AC3E}">
        <p14:creationId xmlns:p14="http://schemas.microsoft.com/office/powerpoint/2010/main" val="3042344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762000" y="2507009"/>
            <a:ext cx="5095875" cy="12382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750" b="1" i="0" u="none" strike="noStrike" cap="none" dirty="0">
                <a:solidFill>
                  <a:srgbClr val="1A365D"/>
                </a:solidFill>
                <a:latin typeface="Poppins"/>
                <a:ea typeface="Poppins"/>
                <a:cs typeface="Poppins"/>
                <a:sym typeface="Poppins"/>
              </a:rPr>
              <a:t>£50M</a:t>
            </a:r>
            <a:endParaRPr dirty="0"/>
          </a:p>
        </p:txBody>
      </p:sp>
      <p:sp>
        <p:nvSpPr>
          <p:cNvPr id="123" name="Google Shape;123;p16"/>
          <p:cNvSpPr txBox="1"/>
          <p:nvPr/>
        </p:nvSpPr>
        <p:spPr>
          <a:xfrm>
            <a:off x="762000" y="3745259"/>
            <a:ext cx="5095875" cy="30480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1" i="0" u="none" strike="noStrike" cap="none">
                <a:solidFill>
                  <a:srgbClr val="0D9488"/>
                </a:solidFill>
                <a:latin typeface="Lato"/>
                <a:ea typeface="Lato"/>
                <a:cs typeface="Lato"/>
                <a:sym typeface="Lato"/>
              </a:rPr>
              <a:t>EIB LONG-TERM FINANCE</a:t>
            </a:r>
            <a:endParaRPr/>
          </a:p>
        </p:txBody>
      </p:sp>
      <p:sp>
        <p:nvSpPr>
          <p:cNvPr id="124" name="Google Shape;124;p16"/>
          <p:cNvSpPr txBox="1"/>
          <p:nvPr/>
        </p:nvSpPr>
        <p:spPr>
          <a:xfrm>
            <a:off x="6334125" y="2507009"/>
            <a:ext cx="5350668"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D9488"/>
                </a:solidFill>
                <a:latin typeface="Poppins SemiBold"/>
                <a:ea typeface="Poppins SemiBold"/>
                <a:cs typeface="Poppins SemiBold"/>
                <a:sym typeface="Poppins SemiBold"/>
              </a:rPr>
              <a:t>Capital Optimization Structure</a:t>
            </a:r>
            <a:endParaRPr/>
          </a:p>
        </p:txBody>
      </p:sp>
      <p:sp>
        <p:nvSpPr>
          <p:cNvPr id="125" name="Google Shape;125;p16"/>
          <p:cNvSpPr txBox="1"/>
          <p:nvPr/>
        </p:nvSpPr>
        <p:spPr>
          <a:xfrm>
            <a:off x="6334125" y="3021359"/>
            <a:ext cx="5095875" cy="82287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Supported by a £50 million (approx. €80.4m) European Investment Bank loan, accessed through a highly competitive back-to-back index-linked bond mechanism.</a:t>
            </a:r>
            <a:endParaRPr/>
          </a:p>
        </p:txBody>
      </p:sp>
      <p:sp>
        <p:nvSpPr>
          <p:cNvPr id="126" name="Google Shape;126;p16"/>
          <p:cNvSpPr txBox="1"/>
          <p:nvPr/>
        </p:nvSpPr>
        <p:spPr>
          <a:xfrm>
            <a:off x="6334125" y="3987105"/>
            <a:ext cx="5095875" cy="10971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This allows the project access to highly competitive, ultra-long-term maturity financing. The specialized concession company, </a:t>
            </a:r>
            <a:r>
              <a:rPr lang="en-US" sz="1350" b="1" i="0" u="none" strike="noStrike" cap="none">
                <a:solidFill>
                  <a:srgbClr val="334155"/>
                </a:solidFill>
                <a:latin typeface="Lato"/>
                <a:ea typeface="Lato"/>
                <a:cs typeface="Lato"/>
                <a:sym typeface="Lato"/>
              </a:rPr>
              <a:t>Consort Healthcare (Blackburn) Limited</a:t>
            </a:r>
            <a:r>
              <a:rPr lang="en-US" sz="1350" b="0" i="0" u="none" strike="noStrike" cap="none">
                <a:solidFill>
                  <a:srgbClr val="334155"/>
                </a:solidFill>
                <a:latin typeface="Lato"/>
                <a:ea typeface="Lato"/>
                <a:cs typeface="Lato"/>
                <a:sym typeface="Lato"/>
              </a:rPr>
              <a:t>, is backed by Balfour Beatty Infrastructure and HSBC Infrastructure Funds.</a:t>
            </a:r>
            <a:endParaRPr/>
          </a:p>
        </p:txBody>
      </p:sp>
      <p:sp>
        <p:nvSpPr>
          <p:cNvPr id="127" name="Google Shape;127;p16"/>
          <p:cNvSpPr txBox="1"/>
          <p:nvPr/>
        </p:nvSpPr>
        <p:spPr>
          <a:xfrm>
            <a:off x="952500" y="571500"/>
            <a:ext cx="11001375"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0" i="0" u="none" strike="noStrike" cap="none">
                <a:solidFill>
                  <a:srgbClr val="1A365D"/>
                </a:solidFill>
                <a:latin typeface="Poppins SemiBold"/>
                <a:ea typeface="Poppins SemiBold"/>
                <a:cs typeface="Poppins SemiBold"/>
                <a:sym typeface="Poppins SemiBold"/>
              </a:rPr>
              <a:t>EIB Funding &amp; Concession</a:t>
            </a:r>
            <a:endParaRPr/>
          </a:p>
        </p:txBody>
      </p:sp>
      <p:sp>
        <p:nvSpPr>
          <p:cNvPr id="128" name="Google Shape;128;p16"/>
          <p:cNvSpPr/>
          <p:nvPr/>
        </p:nvSpPr>
        <p:spPr>
          <a:xfrm>
            <a:off x="762000" y="571500"/>
            <a:ext cx="57150" cy="542925"/>
          </a:xfrm>
          <a:prstGeom prst="rect">
            <a:avLst/>
          </a:prstGeom>
          <a:solidFill>
            <a:srgbClr val="0D9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2075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4" name="Google Shape;134;p17" descr="image.png"/>
          <p:cNvPicPr preferRelativeResize="0"/>
          <p:nvPr/>
        </p:nvPicPr>
        <p:blipFill rotWithShape="1">
          <a:blip r:embed="rId3">
            <a:alphaModFix/>
          </a:blip>
          <a:srcRect/>
          <a:stretch/>
        </p:blipFill>
        <p:spPr>
          <a:xfrm>
            <a:off x="6334125" y="2057400"/>
            <a:ext cx="5095875" cy="3619500"/>
          </a:xfrm>
          <a:prstGeom prst="rect">
            <a:avLst/>
          </a:prstGeom>
          <a:noFill/>
          <a:ln>
            <a:noFill/>
          </a:ln>
        </p:spPr>
      </p:pic>
      <p:sp>
        <p:nvSpPr>
          <p:cNvPr id="135" name="Google Shape;135;p17"/>
          <p:cNvSpPr txBox="1"/>
          <p:nvPr/>
        </p:nvSpPr>
        <p:spPr>
          <a:xfrm>
            <a:off x="762000" y="2057400"/>
            <a:ext cx="5350668"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D9488"/>
                </a:solidFill>
                <a:latin typeface="Poppins SemiBold"/>
                <a:ea typeface="Poppins SemiBold"/>
                <a:cs typeface="Poppins SemiBold"/>
                <a:sym typeface="Poppins SemiBold"/>
              </a:rPr>
              <a:t>Urban Built Environment</a:t>
            </a:r>
            <a:endParaRPr/>
          </a:p>
        </p:txBody>
      </p:sp>
      <p:sp>
        <p:nvSpPr>
          <p:cNvPr id="136" name="Google Shape;136;p17"/>
          <p:cNvSpPr txBox="1"/>
          <p:nvPr/>
        </p:nvSpPr>
        <p:spPr>
          <a:xfrm>
            <a:off x="762000" y="2571750"/>
            <a:ext cx="5095875" cy="82287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dirty="0">
                <a:solidFill>
                  <a:srgbClr val="334155"/>
                </a:solidFill>
                <a:latin typeface="Lato"/>
                <a:ea typeface="Lato"/>
                <a:cs typeface="Lato"/>
                <a:sym typeface="Lato"/>
              </a:rPr>
              <a:t>This extension mainly occurs inside an established urban region. The project dramatically upgrades the healthcare workspace for medical staff and clinical surroundings for recuperating patients.</a:t>
            </a:r>
            <a:endParaRPr dirty="0"/>
          </a:p>
        </p:txBody>
      </p:sp>
      <p:sp>
        <p:nvSpPr>
          <p:cNvPr id="138" name="Google Shape;138;p17"/>
          <p:cNvSpPr txBox="1"/>
          <p:nvPr/>
        </p:nvSpPr>
        <p:spPr>
          <a:xfrm>
            <a:off x="1095375" y="3537495"/>
            <a:ext cx="4762500" cy="5485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dirty="0">
                <a:solidFill>
                  <a:srgbClr val="334155"/>
                </a:solidFill>
                <a:latin typeface="Lato"/>
                <a:ea typeface="Lato"/>
                <a:cs typeface="Lato"/>
                <a:sym typeface="Lato"/>
              </a:rPr>
              <a:t>EIA Analysis:</a:t>
            </a:r>
            <a:r>
              <a:rPr lang="en-US" sz="1350" b="0" i="0" u="none" strike="noStrike" cap="none" dirty="0">
                <a:solidFill>
                  <a:srgbClr val="334155"/>
                </a:solidFill>
                <a:latin typeface="Lato"/>
                <a:ea typeface="Lato"/>
                <a:cs typeface="Lato"/>
                <a:sym typeface="Lato"/>
              </a:rPr>
              <a:t> Planning permission incorporates robust environmental impact assessments.</a:t>
            </a:r>
            <a:endParaRPr dirty="0"/>
          </a:p>
        </p:txBody>
      </p:sp>
      <p:sp>
        <p:nvSpPr>
          <p:cNvPr id="139" name="Google Shape;139;p17"/>
          <p:cNvSpPr txBox="1"/>
          <p:nvPr/>
        </p:nvSpPr>
        <p:spPr>
          <a:xfrm>
            <a:off x="1095375" y="4257526"/>
            <a:ext cx="4762500" cy="2742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Procurement:</a:t>
            </a:r>
            <a:r>
              <a:rPr lang="en-US" sz="1350" b="0" i="0" u="none" strike="noStrike" cap="none">
                <a:solidFill>
                  <a:srgbClr val="334155"/>
                </a:solidFill>
                <a:latin typeface="Lato"/>
                <a:ea typeface="Lato"/>
                <a:cs typeface="Lato"/>
                <a:sym typeface="Lato"/>
              </a:rPr>
              <a:t> Initiated via OJEC publication in May 2000.</a:t>
            </a:r>
            <a:endParaRPr/>
          </a:p>
        </p:txBody>
      </p:sp>
      <p:sp>
        <p:nvSpPr>
          <p:cNvPr id="140" name="Google Shape;140;p17"/>
          <p:cNvSpPr txBox="1"/>
          <p:nvPr/>
        </p:nvSpPr>
        <p:spPr>
          <a:xfrm>
            <a:off x="1095375" y="4703266"/>
            <a:ext cx="4762500" cy="5485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No Impact Foreseen:</a:t>
            </a:r>
            <a:r>
              <a:rPr lang="en-US" sz="1350" b="0" i="0" u="none" strike="noStrike" cap="none">
                <a:solidFill>
                  <a:srgbClr val="334155"/>
                </a:solidFill>
                <a:latin typeface="Lato"/>
                <a:ea typeface="Lato"/>
                <a:cs typeface="Lato"/>
                <a:sym typeface="Lato"/>
              </a:rPr>
              <a:t> Fully structured mitigation measures integrated cleanly.</a:t>
            </a:r>
            <a:endParaRPr/>
          </a:p>
        </p:txBody>
      </p:sp>
      <p:pic>
        <p:nvPicPr>
          <p:cNvPr id="141" name="Google Shape;141;p17" descr="image.png"/>
          <p:cNvPicPr preferRelativeResize="0"/>
          <p:nvPr/>
        </p:nvPicPr>
        <p:blipFill rotWithShape="1">
          <a:blip r:embed="rId4">
            <a:alphaModFix/>
          </a:blip>
          <a:srcRect/>
          <a:stretch/>
        </p:blipFill>
        <p:spPr>
          <a:xfrm>
            <a:off x="762000" y="3580358"/>
            <a:ext cx="190500" cy="200025"/>
          </a:xfrm>
          <a:prstGeom prst="rect">
            <a:avLst/>
          </a:prstGeom>
          <a:noFill/>
          <a:ln>
            <a:noFill/>
          </a:ln>
        </p:spPr>
      </p:pic>
      <p:pic>
        <p:nvPicPr>
          <p:cNvPr id="142" name="Google Shape;142;p17" descr="image.png"/>
          <p:cNvPicPr preferRelativeResize="0"/>
          <p:nvPr/>
        </p:nvPicPr>
        <p:blipFill rotWithShape="1">
          <a:blip r:embed="rId5">
            <a:alphaModFix/>
          </a:blip>
          <a:srcRect/>
          <a:stretch/>
        </p:blipFill>
        <p:spPr>
          <a:xfrm>
            <a:off x="762000" y="4300388"/>
            <a:ext cx="190500" cy="200025"/>
          </a:xfrm>
          <a:prstGeom prst="rect">
            <a:avLst/>
          </a:prstGeom>
          <a:noFill/>
          <a:ln>
            <a:noFill/>
          </a:ln>
        </p:spPr>
      </p:pic>
      <p:pic>
        <p:nvPicPr>
          <p:cNvPr id="143" name="Google Shape;143;p17" descr="image.png"/>
          <p:cNvPicPr preferRelativeResize="0"/>
          <p:nvPr/>
        </p:nvPicPr>
        <p:blipFill rotWithShape="1">
          <a:blip r:embed="rId6">
            <a:alphaModFix/>
          </a:blip>
          <a:srcRect/>
          <a:stretch/>
        </p:blipFill>
        <p:spPr>
          <a:xfrm>
            <a:off x="762000" y="4746128"/>
            <a:ext cx="190500" cy="200025"/>
          </a:xfrm>
          <a:prstGeom prst="rect">
            <a:avLst/>
          </a:prstGeom>
          <a:noFill/>
          <a:ln>
            <a:noFill/>
          </a:ln>
        </p:spPr>
      </p:pic>
      <p:sp>
        <p:nvSpPr>
          <p:cNvPr id="144" name="Google Shape;144;p17"/>
          <p:cNvSpPr txBox="1"/>
          <p:nvPr/>
        </p:nvSpPr>
        <p:spPr>
          <a:xfrm>
            <a:off x="952500" y="571500"/>
            <a:ext cx="11001375"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0" i="0" u="none" strike="noStrike" cap="none">
                <a:solidFill>
                  <a:srgbClr val="1A365D"/>
                </a:solidFill>
                <a:latin typeface="Poppins SemiBold"/>
                <a:ea typeface="Poppins SemiBold"/>
                <a:cs typeface="Poppins SemiBold"/>
                <a:sym typeface="Poppins SemiBold"/>
              </a:rPr>
              <a:t>Environment &amp; Procurement</a:t>
            </a:r>
            <a:endParaRPr/>
          </a:p>
        </p:txBody>
      </p:sp>
      <p:sp>
        <p:nvSpPr>
          <p:cNvPr id="145" name="Google Shape;145;p17"/>
          <p:cNvSpPr/>
          <p:nvPr/>
        </p:nvSpPr>
        <p:spPr>
          <a:xfrm>
            <a:off x="762000" y="571500"/>
            <a:ext cx="57150" cy="542925"/>
          </a:xfrm>
          <a:prstGeom prst="rect">
            <a:avLst/>
          </a:prstGeom>
          <a:solidFill>
            <a:srgbClr val="0D9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Google Shape;134;p17" descr="image.png">
            <a:extLst>
              <a:ext uri="{FF2B5EF4-FFF2-40B4-BE49-F238E27FC236}">
                <a16:creationId xmlns:a16="http://schemas.microsoft.com/office/drawing/2014/main" id="{AFD08CA0-CCBE-5423-AA0F-80CC52ABE819}"/>
              </a:ext>
            </a:extLst>
          </p:cNvPr>
          <p:cNvPicPr preferRelativeResize="0"/>
          <p:nvPr/>
        </p:nvPicPr>
        <p:blipFill rotWithShape="1">
          <a:blip r:embed="rId3">
            <a:alphaModFix/>
          </a:blip>
          <a:srcRect/>
          <a:stretch/>
        </p:blipFill>
        <p:spPr>
          <a:xfrm>
            <a:off x="6486525" y="2209800"/>
            <a:ext cx="5095875" cy="3619500"/>
          </a:xfrm>
          <a:prstGeom prst="rect">
            <a:avLst/>
          </a:prstGeom>
          <a:noFill/>
          <a:ln>
            <a:noFill/>
          </a:ln>
        </p:spPr>
      </p:pic>
      <p:pic>
        <p:nvPicPr>
          <p:cNvPr id="7" name="Picture 6">
            <a:extLst>
              <a:ext uri="{FF2B5EF4-FFF2-40B4-BE49-F238E27FC236}">
                <a16:creationId xmlns:a16="http://schemas.microsoft.com/office/drawing/2014/main" id="{822CE3C6-694F-6FFC-31C0-FC97547F9D01}"/>
              </a:ext>
            </a:extLst>
          </p:cNvPr>
          <p:cNvPicPr>
            <a:picLocks noChangeAspect="1"/>
          </p:cNvPicPr>
          <p:nvPr/>
        </p:nvPicPr>
        <p:blipFill>
          <a:blip r:embed="rId7"/>
          <a:stretch>
            <a:fillRect/>
          </a:stretch>
        </p:blipFill>
        <p:spPr>
          <a:xfrm>
            <a:off x="6359127" y="3150542"/>
            <a:ext cx="5350669" cy="1433215"/>
          </a:xfrm>
          <a:prstGeom prst="rect">
            <a:avLst/>
          </a:prstGeom>
        </p:spPr>
      </p:pic>
    </p:spTree>
    <p:extLst>
      <p:ext uri="{BB962C8B-B14F-4D97-AF65-F5344CB8AC3E}">
        <p14:creationId xmlns:p14="http://schemas.microsoft.com/office/powerpoint/2010/main" val="554031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B199-6DF8-1907-CCE6-7CE420DAFF2B}"/>
              </a:ext>
            </a:extLst>
          </p:cNvPr>
          <p:cNvSpPr>
            <a:spLocks noGrp="1"/>
          </p:cNvSpPr>
          <p:nvPr>
            <p:ph type="title"/>
          </p:nvPr>
        </p:nvSpPr>
        <p:spPr/>
        <p:txBody>
          <a:bodyPr/>
          <a:lstStyle/>
          <a:p>
            <a:r>
              <a:rPr lang="en-US" dirty="0"/>
              <a:t>PPP Case</a:t>
            </a:r>
          </a:p>
        </p:txBody>
      </p:sp>
      <p:sp>
        <p:nvSpPr>
          <p:cNvPr id="3" name="Content Placeholder 2">
            <a:extLst>
              <a:ext uri="{FF2B5EF4-FFF2-40B4-BE49-F238E27FC236}">
                <a16:creationId xmlns:a16="http://schemas.microsoft.com/office/drawing/2014/main" id="{FE518033-EA52-A743-5105-EE8DAFE331BA}"/>
              </a:ext>
            </a:extLst>
          </p:cNvPr>
          <p:cNvSpPr>
            <a:spLocks noGrp="1"/>
          </p:cNvSpPr>
          <p:nvPr>
            <p:ph idx="1"/>
          </p:nvPr>
        </p:nvSpPr>
        <p:spPr/>
        <p:txBody>
          <a:bodyPr/>
          <a:lstStyle/>
          <a:p>
            <a:r>
              <a:rPr lang="en-US" dirty="0"/>
              <a:t>PPP Project Case (Blackburn Hospital)</a:t>
            </a:r>
          </a:p>
          <a:p>
            <a:pPr lvl="1"/>
            <a:r>
              <a:rPr lang="en-US" dirty="0"/>
              <a:t>a.      Background on PPP, Value of Money, and Objectives.</a:t>
            </a:r>
          </a:p>
          <a:p>
            <a:pPr lvl="1"/>
            <a:r>
              <a:rPr lang="en-US" dirty="0"/>
              <a:t>b.      Understanding Concession periods and issues with measuring IRR</a:t>
            </a:r>
          </a:p>
          <a:p>
            <a:pPr lvl="1"/>
            <a:r>
              <a:rPr lang="en-US" dirty="0"/>
              <a:t>c.      Risk Transfer in PPP contract and O&amp;M contract on back-to-back basis</a:t>
            </a:r>
          </a:p>
          <a:p>
            <a:pPr lvl="1"/>
            <a:r>
              <a:rPr lang="en-US" dirty="0"/>
              <a:t>d.      DSCR in tight projects and lock-up DSCR’s</a:t>
            </a:r>
          </a:p>
          <a:p>
            <a:pPr lvl="1"/>
            <a:r>
              <a:rPr lang="en-US" dirty="0"/>
              <a:t>e.      Theory of setting liquidated damages and penalties from off-taker cost</a:t>
            </a:r>
          </a:p>
          <a:p>
            <a:pPr lvl="1"/>
            <a:r>
              <a:rPr lang="en-US" dirty="0"/>
              <a:t>f.        Monitoring penalties and bonuses</a:t>
            </a:r>
          </a:p>
          <a:p>
            <a:pPr lvl="1"/>
            <a:r>
              <a:rPr lang="en-US" dirty="0"/>
              <a:t>g.      Reserve accounts built up with dividend restrictions</a:t>
            </a:r>
          </a:p>
          <a:p>
            <a:pPr lvl="1"/>
            <a:r>
              <a:rPr lang="en-US" dirty="0"/>
              <a:t>h.      Understanding effect of reserves on equity IRR and allowance of releasing reserves</a:t>
            </a:r>
          </a:p>
          <a:p>
            <a:pPr lvl="1"/>
            <a:r>
              <a:rPr lang="en-US" dirty="0" err="1"/>
              <a:t>i</a:t>
            </a:r>
            <a:r>
              <a:rPr lang="en-US" dirty="0"/>
              <a:t>.        Review and Understanding of Actual Models</a:t>
            </a:r>
          </a:p>
          <a:p>
            <a:pPr lvl="1"/>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C0FEE313-985B-B287-793D-1D395E8D0E13}"/>
              </a:ext>
            </a:extLst>
          </p:cNvPr>
          <p:cNvSpPr>
            <a:spLocks noGrp="1"/>
          </p:cNvSpPr>
          <p:nvPr>
            <p:ph type="sldNum" sz="quarter" idx="12"/>
          </p:nvPr>
        </p:nvSpPr>
        <p:spPr/>
        <p:txBody>
          <a:bodyPr/>
          <a:lstStyle/>
          <a:p>
            <a:fld id="{EB241CD2-1E45-42A3-B213-66A034DF9A3B}" type="slidenum">
              <a:rPr lang="en-GB" smtClean="0"/>
              <a:t>2</a:t>
            </a:fld>
            <a:endParaRPr lang="en-GB" dirty="0"/>
          </a:p>
        </p:txBody>
      </p:sp>
    </p:spTree>
    <p:extLst>
      <p:ext uri="{BB962C8B-B14F-4D97-AF65-F5344CB8AC3E}">
        <p14:creationId xmlns:p14="http://schemas.microsoft.com/office/powerpoint/2010/main" val="3838802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Google Shape;151;p18" descr="image.png"/>
          <p:cNvPicPr preferRelativeResize="0"/>
          <p:nvPr/>
        </p:nvPicPr>
        <p:blipFill rotWithShape="1">
          <a:blip r:embed="rId3">
            <a:alphaModFix/>
          </a:blip>
          <a:srcRect/>
          <a:stretch/>
        </p:blipFill>
        <p:spPr>
          <a:xfrm>
            <a:off x="762000" y="2162323"/>
            <a:ext cx="10668000" cy="3409652"/>
          </a:xfrm>
          <a:prstGeom prst="rect">
            <a:avLst/>
          </a:prstGeom>
          <a:noFill/>
          <a:ln>
            <a:noFill/>
          </a:ln>
        </p:spPr>
      </p:pic>
      <p:graphicFrame>
        <p:nvGraphicFramePr>
          <p:cNvPr id="152" name="Google Shape;152;p18"/>
          <p:cNvGraphicFramePr/>
          <p:nvPr/>
        </p:nvGraphicFramePr>
        <p:xfrm>
          <a:off x="771525" y="2171848"/>
          <a:ext cx="10648975" cy="3390600"/>
        </p:xfrm>
        <a:graphic>
          <a:graphicData uri="http://schemas.openxmlformats.org/drawingml/2006/table">
            <a:tbl>
              <a:tblPr firstRow="1" bandRow="1">
                <a:noFill/>
              </a:tblPr>
              <a:tblGrid>
                <a:gridCol w="2480375">
                  <a:extLst>
                    <a:ext uri="{9D8B030D-6E8A-4147-A177-3AD203B41FA5}">
                      <a16:colId xmlns:a16="http://schemas.microsoft.com/office/drawing/2014/main" val="20000"/>
                    </a:ext>
                  </a:extLst>
                </a:gridCol>
                <a:gridCol w="4376450">
                  <a:extLst>
                    <a:ext uri="{9D8B030D-6E8A-4147-A177-3AD203B41FA5}">
                      <a16:colId xmlns:a16="http://schemas.microsoft.com/office/drawing/2014/main" val="20001"/>
                    </a:ext>
                  </a:extLst>
                </a:gridCol>
                <a:gridCol w="3792150">
                  <a:extLst>
                    <a:ext uri="{9D8B030D-6E8A-4147-A177-3AD203B41FA5}">
                      <a16:colId xmlns:a16="http://schemas.microsoft.com/office/drawing/2014/main" val="20002"/>
                    </a:ext>
                  </a:extLst>
                </a:gridCol>
              </a:tblGrid>
              <a:tr h="565100">
                <a:tc>
                  <a:txBody>
                    <a:bodyPr/>
                    <a:lstStyle/>
                    <a:p>
                      <a:pPr marL="0" marR="0" lvl="0" indent="0" algn="l" rtl="0">
                        <a:spcBef>
                          <a:spcPts val="0"/>
                        </a:spcBef>
                        <a:spcAft>
                          <a:spcPts val="0"/>
                        </a:spcAft>
                        <a:buNone/>
                      </a:pPr>
                      <a:r>
                        <a:rPr lang="en-US" sz="1350" b="0" i="0" u="none" strike="noStrike" cap="none">
                          <a:solidFill>
                            <a:srgbClr val="FFFFFF"/>
                          </a:solidFill>
                          <a:latin typeface="Poppins SemiBold"/>
                          <a:ea typeface="Poppins SemiBold"/>
                          <a:cs typeface="Poppins SemiBold"/>
                          <a:sym typeface="Poppins SemiBold"/>
                        </a:rPr>
                        <a:t>Parameter</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A365D"/>
                    </a:solidFill>
                  </a:tcPr>
                </a:tc>
                <a:tc>
                  <a:txBody>
                    <a:bodyPr/>
                    <a:lstStyle/>
                    <a:p>
                      <a:pPr marL="0" marR="0" lvl="0" indent="0" algn="l" rtl="0">
                        <a:spcBef>
                          <a:spcPts val="0"/>
                        </a:spcBef>
                        <a:spcAft>
                          <a:spcPts val="0"/>
                        </a:spcAft>
                        <a:buNone/>
                      </a:pPr>
                      <a:r>
                        <a:rPr lang="en-US" sz="1350" b="0" i="0" u="none" strike="noStrike" cap="none">
                          <a:solidFill>
                            <a:srgbClr val="FFFFFF"/>
                          </a:solidFill>
                          <a:latin typeface="Poppins SemiBold"/>
                          <a:ea typeface="Poppins SemiBold"/>
                          <a:cs typeface="Poppins SemiBold"/>
                          <a:sym typeface="Poppins SemiBold"/>
                        </a:rPr>
                        <a:t>Value / Entity</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A365D"/>
                    </a:solidFill>
                  </a:tcPr>
                </a:tc>
                <a:tc>
                  <a:txBody>
                    <a:bodyPr/>
                    <a:lstStyle/>
                    <a:p>
                      <a:pPr marL="0" marR="0" lvl="0" indent="0" algn="l" rtl="0">
                        <a:spcBef>
                          <a:spcPts val="0"/>
                        </a:spcBef>
                        <a:spcAft>
                          <a:spcPts val="0"/>
                        </a:spcAft>
                        <a:buNone/>
                      </a:pPr>
                      <a:r>
                        <a:rPr lang="en-US" sz="1350" b="0" i="0" u="none" strike="noStrike" cap="none">
                          <a:solidFill>
                            <a:srgbClr val="FFFFFF"/>
                          </a:solidFill>
                          <a:latin typeface="Poppins SemiBold"/>
                          <a:ea typeface="Poppins SemiBold"/>
                          <a:cs typeface="Poppins SemiBold"/>
                          <a:sym typeface="Poppins SemiBold"/>
                        </a:rPr>
                        <a:t>Notes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A365D"/>
                    </a:solidFill>
                  </a:tcPr>
                </a:tc>
                <a:extLst>
                  <a:ext uri="{0D108BD9-81ED-4DB2-BD59-A6C34878D82A}">
                    <a16:rowId xmlns:a16="http://schemas.microsoft.com/office/drawing/2014/main" val="10000"/>
                  </a:ext>
                </a:extLst>
              </a:tr>
              <a:tr h="565100">
                <a:tc>
                  <a:txBody>
                    <a:bodyPr/>
                    <a:lstStyle/>
                    <a:p>
                      <a:pPr marL="0" marR="0" lvl="0" indent="0" algn="l" rtl="0">
                        <a:spcBef>
                          <a:spcPts val="0"/>
                        </a:spcBef>
                        <a:spcAft>
                          <a:spcPts val="0"/>
                        </a:spcAft>
                        <a:buNone/>
                      </a:pPr>
                      <a:r>
                        <a:rPr lang="en-US" sz="1200" b="1" i="0" u="none" strike="noStrike" cap="none">
                          <a:solidFill>
                            <a:srgbClr val="334155"/>
                          </a:solidFill>
                          <a:latin typeface="Lato"/>
                          <a:ea typeface="Lato"/>
                          <a:cs typeface="Lato"/>
                          <a:sym typeface="Lato"/>
                        </a:rPr>
                        <a:t>Public Sector Promoter</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b="0" i="0" u="none" strike="noStrike" cap="none">
                          <a:solidFill>
                            <a:srgbClr val="334155"/>
                          </a:solidFill>
                          <a:latin typeface="Lato"/>
                          <a:ea typeface="Lato"/>
                          <a:cs typeface="Lato"/>
                          <a:sym typeface="Lato"/>
                        </a:rPr>
                        <a:t>Blackburn, Hyndburn &amp; Ribble Valley NHS Trust</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b="0" i="0" u="none" strike="noStrike" cap="none">
                          <a:solidFill>
                            <a:srgbClr val="334155"/>
                          </a:solidFill>
                          <a:latin typeface="Lato"/>
                          <a:ea typeface="Lato"/>
                          <a:cs typeface="Lato"/>
                          <a:sym typeface="Lato"/>
                        </a:rPr>
                        <a:t>Now East Lancashire Hospitals Trust</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65100">
                <a:tc>
                  <a:txBody>
                    <a:bodyPr/>
                    <a:lstStyle/>
                    <a:p>
                      <a:pPr marL="0" marR="0" lvl="0" indent="0" algn="l" rtl="0">
                        <a:spcBef>
                          <a:spcPts val="0"/>
                        </a:spcBef>
                        <a:spcAft>
                          <a:spcPts val="0"/>
                        </a:spcAft>
                        <a:buNone/>
                      </a:pPr>
                      <a:r>
                        <a:rPr lang="en-US" sz="1200" b="1" i="0" u="none" strike="noStrike" cap="none">
                          <a:solidFill>
                            <a:srgbClr val="334155"/>
                          </a:solidFill>
                          <a:latin typeface="Lato"/>
                          <a:ea typeface="Lato"/>
                          <a:cs typeface="Lato"/>
                          <a:sym typeface="Lato"/>
                        </a:rPr>
                        <a:t>EIB Loan Status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b="0" i="0" u="none" strike="noStrike" cap="none">
                          <a:solidFill>
                            <a:srgbClr val="334155"/>
                          </a:solidFill>
                          <a:latin typeface="Lato"/>
                          <a:ea typeface="Lato"/>
                          <a:cs typeface="Lato"/>
                          <a:sym typeface="Lato"/>
                        </a:rPr>
                        <a:t>Signed | 02/07/2003</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b="0" i="0" u="none" strike="noStrike" cap="none">
                          <a:solidFill>
                            <a:srgbClr val="334155"/>
                          </a:solidFill>
                          <a:latin typeface="Lato"/>
                          <a:ea typeface="Lato"/>
                          <a:cs typeface="Lato"/>
                          <a:sym typeface="Lato"/>
                        </a:rPr>
                        <a:t>EIB Project Reference: 20000444</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65100">
                <a:tc>
                  <a:txBody>
                    <a:bodyPr/>
                    <a:lstStyle/>
                    <a:p>
                      <a:pPr marL="0" marR="0" lvl="0" indent="0" algn="l" rtl="0">
                        <a:spcBef>
                          <a:spcPts val="0"/>
                        </a:spcBef>
                        <a:spcAft>
                          <a:spcPts val="0"/>
                        </a:spcAft>
                        <a:buNone/>
                      </a:pPr>
                      <a:r>
                        <a:rPr lang="en-US" sz="1200" b="1" i="0" u="none" strike="noStrike" cap="none">
                          <a:solidFill>
                            <a:srgbClr val="334155"/>
                          </a:solidFill>
                          <a:latin typeface="Lato"/>
                          <a:ea typeface="Lato"/>
                          <a:cs typeface="Lato"/>
                          <a:sym typeface="Lato"/>
                        </a:rPr>
                        <a:t>EIB Loan Amount</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b="0" i="0" u="none" strike="noStrike" cap="none">
                          <a:solidFill>
                            <a:srgbClr val="334155"/>
                          </a:solidFill>
                          <a:latin typeface="Lato"/>
                          <a:ea typeface="Lato"/>
                          <a:cs typeface="Lato"/>
                          <a:sym typeface="Lato"/>
                        </a:rPr>
                        <a:t>£50 Million (~€80.4 Million)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b="0" i="0" u="none" strike="noStrike" cap="none">
                          <a:solidFill>
                            <a:srgbClr val="334155"/>
                          </a:solidFill>
                          <a:latin typeface="Lato"/>
                          <a:ea typeface="Lato"/>
                          <a:cs typeface="Lato"/>
                          <a:sym typeface="Lato"/>
                        </a:rPr>
                        <a:t>Very long maturity competitive rate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65100">
                <a:tc>
                  <a:txBody>
                    <a:bodyPr/>
                    <a:lstStyle/>
                    <a:p>
                      <a:pPr marL="0" marR="0" lvl="0" indent="0" algn="l" rtl="0">
                        <a:spcBef>
                          <a:spcPts val="0"/>
                        </a:spcBef>
                        <a:spcAft>
                          <a:spcPts val="0"/>
                        </a:spcAft>
                        <a:buNone/>
                      </a:pPr>
                      <a:r>
                        <a:rPr lang="en-US" sz="1200" b="1" i="0" u="none" strike="noStrike" cap="none">
                          <a:solidFill>
                            <a:srgbClr val="334155"/>
                          </a:solidFill>
                          <a:latin typeface="Lato"/>
                          <a:ea typeface="Lato"/>
                          <a:cs typeface="Lato"/>
                          <a:sym typeface="Lato"/>
                        </a:rPr>
                        <a:t>Concessionaire Entity</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b="0" i="0" u="none" strike="noStrike" cap="none">
                          <a:solidFill>
                            <a:srgbClr val="334155"/>
                          </a:solidFill>
                          <a:latin typeface="Lato"/>
                          <a:ea typeface="Lato"/>
                          <a:cs typeface="Lato"/>
                          <a:sym typeface="Lato"/>
                        </a:rPr>
                        <a:t>Consort Healthcare (Blackburn) Ltd</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b="0" i="0" u="none" strike="noStrike" cap="none">
                          <a:solidFill>
                            <a:srgbClr val="334155"/>
                          </a:solidFill>
                          <a:latin typeface="Lato"/>
                          <a:ea typeface="Lato"/>
                          <a:cs typeface="Lato"/>
                          <a:sym typeface="Lato"/>
                        </a:rPr>
                        <a:t>Owned by Balfour Beatty &amp; HSBC Funds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65100">
                <a:tc>
                  <a:txBody>
                    <a:bodyPr/>
                    <a:lstStyle/>
                    <a:p>
                      <a:pPr marL="0" marR="0" lvl="0" indent="0" algn="l" rtl="0">
                        <a:spcBef>
                          <a:spcPts val="0"/>
                        </a:spcBef>
                        <a:spcAft>
                          <a:spcPts val="0"/>
                        </a:spcAft>
                        <a:buNone/>
                      </a:pPr>
                      <a:r>
                        <a:rPr lang="en-US" sz="1200" b="1" i="0" u="none" strike="noStrike" cap="none">
                          <a:solidFill>
                            <a:srgbClr val="334155"/>
                          </a:solidFill>
                          <a:latin typeface="Lato"/>
                          <a:ea typeface="Lato"/>
                          <a:cs typeface="Lato"/>
                          <a:sym typeface="Lato"/>
                        </a:rPr>
                        <a:t>Concession Period</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b="0" i="0" u="none" strike="noStrike" cap="none">
                          <a:solidFill>
                            <a:srgbClr val="334155"/>
                          </a:solidFill>
                          <a:latin typeface="Lato"/>
                          <a:ea typeface="Lato"/>
                          <a:cs typeface="Lato"/>
                          <a:sym typeface="Lato"/>
                        </a:rPr>
                        <a:t>38-Year Total Concession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b="0" i="0" u="none" strike="noStrike" cap="none" dirty="0">
                          <a:solidFill>
                            <a:srgbClr val="334155"/>
                          </a:solidFill>
                          <a:latin typeface="Lato"/>
                          <a:ea typeface="Lato"/>
                          <a:cs typeface="Lato"/>
                          <a:sym typeface="Lato"/>
                        </a:rPr>
                        <a:t>Includes 30-year operational phase</a:t>
                      </a:r>
                      <a:endParaRPr dirty="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153" name="Google Shape;153;p18"/>
          <p:cNvSpPr/>
          <p:nvPr/>
        </p:nvSpPr>
        <p:spPr>
          <a:xfrm>
            <a:off x="771525" y="3294757"/>
            <a:ext cx="2480369" cy="9525"/>
          </a:xfrm>
          <a:prstGeom prst="rect">
            <a:avLst/>
          </a:prstGeom>
          <a:solidFill>
            <a:srgbClr val="F1F5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4" name="Google Shape;154;p18"/>
          <p:cNvSpPr/>
          <p:nvPr/>
        </p:nvSpPr>
        <p:spPr>
          <a:xfrm>
            <a:off x="3251894" y="3294757"/>
            <a:ext cx="4376439" cy="9525"/>
          </a:xfrm>
          <a:prstGeom prst="rect">
            <a:avLst/>
          </a:prstGeom>
          <a:solidFill>
            <a:srgbClr val="F1F5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5" name="Google Shape;155;p18"/>
          <p:cNvSpPr/>
          <p:nvPr/>
        </p:nvSpPr>
        <p:spPr>
          <a:xfrm>
            <a:off x="7628334" y="3294757"/>
            <a:ext cx="3792140" cy="9525"/>
          </a:xfrm>
          <a:prstGeom prst="rect">
            <a:avLst/>
          </a:prstGeom>
          <a:solidFill>
            <a:srgbClr val="F1F5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6" name="Google Shape;156;p18"/>
          <p:cNvSpPr/>
          <p:nvPr/>
        </p:nvSpPr>
        <p:spPr>
          <a:xfrm>
            <a:off x="771525" y="3883372"/>
            <a:ext cx="2480369" cy="9525"/>
          </a:xfrm>
          <a:prstGeom prst="rect">
            <a:avLst/>
          </a:prstGeom>
          <a:solidFill>
            <a:srgbClr val="F1F5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7" name="Google Shape;157;p18"/>
          <p:cNvSpPr/>
          <p:nvPr/>
        </p:nvSpPr>
        <p:spPr>
          <a:xfrm>
            <a:off x="3251894" y="3883372"/>
            <a:ext cx="4376439" cy="9525"/>
          </a:xfrm>
          <a:prstGeom prst="rect">
            <a:avLst/>
          </a:prstGeom>
          <a:solidFill>
            <a:srgbClr val="F1F5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8" name="Google Shape;158;p18"/>
          <p:cNvSpPr/>
          <p:nvPr/>
        </p:nvSpPr>
        <p:spPr>
          <a:xfrm>
            <a:off x="7628334" y="3883372"/>
            <a:ext cx="3792140" cy="9525"/>
          </a:xfrm>
          <a:prstGeom prst="rect">
            <a:avLst/>
          </a:prstGeom>
          <a:solidFill>
            <a:srgbClr val="F1F5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9" name="Google Shape;159;p18"/>
          <p:cNvSpPr/>
          <p:nvPr/>
        </p:nvSpPr>
        <p:spPr>
          <a:xfrm>
            <a:off x="771525" y="4441477"/>
            <a:ext cx="2480369" cy="9525"/>
          </a:xfrm>
          <a:prstGeom prst="rect">
            <a:avLst/>
          </a:prstGeom>
          <a:solidFill>
            <a:srgbClr val="F1F5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0" name="Google Shape;160;p18"/>
          <p:cNvSpPr/>
          <p:nvPr/>
        </p:nvSpPr>
        <p:spPr>
          <a:xfrm>
            <a:off x="3251894" y="4441477"/>
            <a:ext cx="4376439" cy="9525"/>
          </a:xfrm>
          <a:prstGeom prst="rect">
            <a:avLst/>
          </a:prstGeom>
          <a:solidFill>
            <a:srgbClr val="F1F5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1" name="Google Shape;161;p18"/>
          <p:cNvSpPr/>
          <p:nvPr/>
        </p:nvSpPr>
        <p:spPr>
          <a:xfrm>
            <a:off x="7628334" y="4441477"/>
            <a:ext cx="3792140" cy="9525"/>
          </a:xfrm>
          <a:prstGeom prst="rect">
            <a:avLst/>
          </a:prstGeom>
          <a:solidFill>
            <a:srgbClr val="F1F5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2" name="Google Shape;162;p18"/>
          <p:cNvSpPr/>
          <p:nvPr/>
        </p:nvSpPr>
        <p:spPr>
          <a:xfrm>
            <a:off x="771525" y="4999583"/>
            <a:ext cx="2480369" cy="9525"/>
          </a:xfrm>
          <a:prstGeom prst="rect">
            <a:avLst/>
          </a:prstGeom>
          <a:solidFill>
            <a:srgbClr val="F1F5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3" name="Google Shape;163;p18"/>
          <p:cNvSpPr/>
          <p:nvPr/>
        </p:nvSpPr>
        <p:spPr>
          <a:xfrm>
            <a:off x="3251894" y="4999583"/>
            <a:ext cx="4376439" cy="9525"/>
          </a:xfrm>
          <a:prstGeom prst="rect">
            <a:avLst/>
          </a:prstGeom>
          <a:solidFill>
            <a:srgbClr val="F1F5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4" name="Google Shape;164;p18"/>
          <p:cNvSpPr/>
          <p:nvPr/>
        </p:nvSpPr>
        <p:spPr>
          <a:xfrm>
            <a:off x="7628334" y="4999583"/>
            <a:ext cx="3792140" cy="9525"/>
          </a:xfrm>
          <a:prstGeom prst="rect">
            <a:avLst/>
          </a:prstGeom>
          <a:solidFill>
            <a:srgbClr val="F1F5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65" name="Google Shape;165;p18" descr="image.png"/>
          <p:cNvPicPr preferRelativeResize="0"/>
          <p:nvPr/>
        </p:nvPicPr>
        <p:blipFill rotWithShape="1">
          <a:blip r:embed="rId4">
            <a:alphaModFix/>
          </a:blip>
          <a:srcRect/>
          <a:stretch/>
        </p:blipFill>
        <p:spPr>
          <a:xfrm>
            <a:off x="5060882" y="3430979"/>
            <a:ext cx="1476375" cy="274290"/>
          </a:xfrm>
          <a:prstGeom prst="rect">
            <a:avLst/>
          </a:prstGeom>
          <a:noFill/>
          <a:ln>
            <a:noFill/>
          </a:ln>
        </p:spPr>
      </p:pic>
      <p:sp>
        <p:nvSpPr>
          <p:cNvPr id="166" name="Google Shape;166;p18"/>
          <p:cNvSpPr txBox="1"/>
          <p:nvPr/>
        </p:nvSpPr>
        <p:spPr>
          <a:xfrm>
            <a:off x="952500" y="571500"/>
            <a:ext cx="11001375"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0" i="0" u="none" strike="noStrike" cap="none">
                <a:solidFill>
                  <a:srgbClr val="1A365D"/>
                </a:solidFill>
                <a:latin typeface="Poppins SemiBold"/>
                <a:ea typeface="Poppins SemiBold"/>
                <a:cs typeface="Poppins SemiBold"/>
                <a:sym typeface="Poppins SemiBold"/>
              </a:rPr>
              <a:t>Blackburn Project Profile</a:t>
            </a:r>
            <a:endParaRPr/>
          </a:p>
        </p:txBody>
      </p:sp>
      <p:sp>
        <p:nvSpPr>
          <p:cNvPr id="167" name="Google Shape;167;p18"/>
          <p:cNvSpPr/>
          <p:nvPr/>
        </p:nvSpPr>
        <p:spPr>
          <a:xfrm>
            <a:off x="762000" y="571500"/>
            <a:ext cx="57150" cy="542925"/>
          </a:xfrm>
          <a:prstGeom prst="rect">
            <a:avLst/>
          </a:prstGeom>
          <a:solidFill>
            <a:srgbClr val="0D9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5494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3"/>
          <p:cNvSpPr txBox="1"/>
          <p:nvPr/>
        </p:nvSpPr>
        <p:spPr>
          <a:xfrm>
            <a:off x="495300" y="2519511"/>
            <a:ext cx="11201400" cy="75426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5400" b="1" i="0" u="none" strike="noStrike" cap="none" dirty="0">
                <a:solidFill>
                  <a:srgbClr val="1A365D"/>
                </a:solidFill>
                <a:latin typeface="Poppins"/>
                <a:ea typeface="Poppins"/>
                <a:cs typeface="Poppins"/>
                <a:sym typeface="Poppins"/>
              </a:rPr>
              <a:t>Hospital PPP Contracts</a:t>
            </a:r>
            <a:endParaRPr dirty="0"/>
          </a:p>
        </p:txBody>
      </p:sp>
      <p:sp>
        <p:nvSpPr>
          <p:cNvPr id="86" name="Google Shape;86;p13"/>
          <p:cNvSpPr txBox="1"/>
          <p:nvPr/>
        </p:nvSpPr>
        <p:spPr>
          <a:xfrm>
            <a:off x="2286000" y="3464272"/>
            <a:ext cx="7620000" cy="731341"/>
          </a:xfrm>
          <a:prstGeom prst="rect">
            <a:avLst/>
          </a:prstGeom>
          <a:noFill/>
          <a:ln>
            <a:noFill/>
          </a:ln>
        </p:spPr>
        <p:txBody>
          <a:bodyPr spcFirstLastPara="1" wrap="square" lIns="0" tIns="0" rIns="0" bIns="0" anchor="t" anchorCtr="0">
            <a:spAutoFit/>
          </a:bodyPr>
          <a:lstStyle/>
          <a:p>
            <a:pPr marL="0" marR="0" lvl="0" indent="0" algn="ctr" rtl="0">
              <a:lnSpc>
                <a:spcPct val="159944"/>
              </a:lnSpc>
              <a:spcBef>
                <a:spcPts val="0"/>
              </a:spcBef>
              <a:spcAft>
                <a:spcPts val="0"/>
              </a:spcAft>
              <a:buNone/>
            </a:pPr>
            <a:r>
              <a:rPr lang="en-US" sz="1800" b="0" i="0" u="none" strike="noStrike" cap="none">
                <a:solidFill>
                  <a:srgbClr val="718096"/>
                </a:solidFill>
                <a:latin typeface="Lato"/>
                <a:ea typeface="Lato"/>
                <a:cs typeface="Lato"/>
                <a:sym typeface="Lato"/>
              </a:rPr>
              <a:t>A Comprehensive Framework for Strategy, Governance, and Global Risk Allocation in Modern Healthcare Systems.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1" name="Google Shape;101;p15" descr="image.png"/>
          <p:cNvPicPr preferRelativeResize="0"/>
          <p:nvPr/>
        </p:nvPicPr>
        <p:blipFill rotWithShape="1">
          <a:blip r:embed="rId3">
            <a:alphaModFix/>
          </a:blip>
          <a:srcRect/>
          <a:stretch/>
        </p:blipFill>
        <p:spPr>
          <a:xfrm>
            <a:off x="762000" y="2038350"/>
            <a:ext cx="3365450" cy="3762375"/>
          </a:xfrm>
          <a:prstGeom prst="rect">
            <a:avLst/>
          </a:prstGeom>
          <a:noFill/>
          <a:ln>
            <a:noFill/>
          </a:ln>
        </p:spPr>
      </p:pic>
      <p:pic>
        <p:nvPicPr>
          <p:cNvPr id="102" name="Google Shape;102;p15" descr="image.png"/>
          <p:cNvPicPr preferRelativeResize="0"/>
          <p:nvPr/>
        </p:nvPicPr>
        <p:blipFill rotWithShape="1">
          <a:blip r:embed="rId4">
            <a:alphaModFix/>
          </a:blip>
          <a:srcRect/>
          <a:stretch/>
        </p:blipFill>
        <p:spPr>
          <a:xfrm>
            <a:off x="4413200" y="2038350"/>
            <a:ext cx="3365450" cy="3762375"/>
          </a:xfrm>
          <a:prstGeom prst="rect">
            <a:avLst/>
          </a:prstGeom>
          <a:noFill/>
          <a:ln>
            <a:noFill/>
          </a:ln>
        </p:spPr>
      </p:pic>
      <p:pic>
        <p:nvPicPr>
          <p:cNvPr id="103" name="Google Shape;103;p15" descr="image.png"/>
          <p:cNvPicPr preferRelativeResize="0"/>
          <p:nvPr/>
        </p:nvPicPr>
        <p:blipFill rotWithShape="1">
          <a:blip r:embed="rId5">
            <a:alphaModFix/>
          </a:blip>
          <a:srcRect/>
          <a:stretch/>
        </p:blipFill>
        <p:spPr>
          <a:xfrm>
            <a:off x="8064400" y="2038350"/>
            <a:ext cx="3365450" cy="3762375"/>
          </a:xfrm>
          <a:prstGeom prst="rect">
            <a:avLst/>
          </a:prstGeom>
          <a:noFill/>
          <a:ln>
            <a:noFill/>
          </a:ln>
        </p:spPr>
      </p:pic>
      <p:sp>
        <p:nvSpPr>
          <p:cNvPr id="104" name="Google Shape;104;p15"/>
          <p:cNvSpPr txBox="1"/>
          <p:nvPr/>
        </p:nvSpPr>
        <p:spPr>
          <a:xfrm>
            <a:off x="1143000" y="3152775"/>
            <a:ext cx="2733622" cy="4000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008080"/>
                </a:solidFill>
                <a:latin typeface="Poppins"/>
                <a:ea typeface="Poppins"/>
                <a:cs typeface="Poppins"/>
                <a:sym typeface="Poppins"/>
              </a:rPr>
              <a:t>Infrastructure</a:t>
            </a:r>
            <a:endParaRPr/>
          </a:p>
        </p:txBody>
      </p:sp>
      <p:sp>
        <p:nvSpPr>
          <p:cNvPr id="105" name="Google Shape;105;p15"/>
          <p:cNvSpPr txBox="1"/>
          <p:nvPr/>
        </p:nvSpPr>
        <p:spPr>
          <a:xfrm>
            <a:off x="1143000" y="3695700"/>
            <a:ext cx="2603450" cy="15240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4A5568"/>
                </a:solidFill>
                <a:latin typeface="Lato"/>
                <a:ea typeface="Lato"/>
                <a:cs typeface="Lato"/>
                <a:sym typeface="Lato"/>
              </a:rPr>
              <a:t>Focused on Design, Build, and Finance. Private partner manages "Hard FM" while clinical care remains strictly public.</a:t>
            </a:r>
            <a:endParaRPr/>
          </a:p>
        </p:txBody>
      </p:sp>
      <p:sp>
        <p:nvSpPr>
          <p:cNvPr id="106" name="Google Shape;106;p15"/>
          <p:cNvSpPr txBox="1"/>
          <p:nvPr/>
        </p:nvSpPr>
        <p:spPr>
          <a:xfrm>
            <a:off x="4794200" y="3152775"/>
            <a:ext cx="2733622" cy="4000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008080"/>
                </a:solidFill>
                <a:latin typeface="Poppins"/>
                <a:ea typeface="Poppins"/>
                <a:cs typeface="Poppins"/>
                <a:sym typeface="Poppins"/>
              </a:rPr>
              <a:t>Integrated</a:t>
            </a:r>
            <a:endParaRPr/>
          </a:p>
        </p:txBody>
      </p:sp>
      <p:sp>
        <p:nvSpPr>
          <p:cNvPr id="107" name="Google Shape;107;p15"/>
          <p:cNvSpPr txBox="1"/>
          <p:nvPr/>
        </p:nvSpPr>
        <p:spPr>
          <a:xfrm>
            <a:off x="4794200" y="3695700"/>
            <a:ext cx="2603450" cy="12192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4A5568"/>
                </a:solidFill>
                <a:latin typeface="Lato"/>
                <a:ea typeface="Lato"/>
                <a:cs typeface="Lato"/>
                <a:sym typeface="Lato"/>
              </a:rPr>
              <a:t>Full concession model where the private partner manages both the facility and all clinical operations (Doctors/Nurses).</a:t>
            </a:r>
            <a:endParaRPr/>
          </a:p>
        </p:txBody>
      </p:sp>
      <p:sp>
        <p:nvSpPr>
          <p:cNvPr id="108" name="Google Shape;108;p15"/>
          <p:cNvSpPr txBox="1"/>
          <p:nvPr/>
        </p:nvSpPr>
        <p:spPr>
          <a:xfrm>
            <a:off x="8445400" y="3152775"/>
            <a:ext cx="2733622" cy="4000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008080"/>
                </a:solidFill>
                <a:latin typeface="Poppins"/>
                <a:ea typeface="Poppins"/>
                <a:cs typeface="Poppins"/>
                <a:sym typeface="Poppins"/>
              </a:rPr>
              <a:t>Specialized</a:t>
            </a:r>
            <a:endParaRPr/>
          </a:p>
        </p:txBody>
      </p:sp>
      <p:sp>
        <p:nvSpPr>
          <p:cNvPr id="109" name="Google Shape;109;p15"/>
          <p:cNvSpPr txBox="1"/>
          <p:nvPr/>
        </p:nvSpPr>
        <p:spPr>
          <a:xfrm>
            <a:off x="8445400" y="3695700"/>
            <a:ext cx="2603450" cy="12192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4A5568"/>
                </a:solidFill>
                <a:latin typeface="Lato"/>
                <a:ea typeface="Lato"/>
                <a:cs typeface="Lato"/>
                <a:sym typeface="Lato"/>
              </a:rPr>
              <a:t>Co-location of high-tech services (Radiology, Dialysis) within public hospitals to leverage private efficiency.</a:t>
            </a:r>
            <a:endParaRPr/>
          </a:p>
        </p:txBody>
      </p:sp>
      <p:pic>
        <p:nvPicPr>
          <p:cNvPr id="110" name="Google Shape;110;p15" descr="image.png"/>
          <p:cNvPicPr preferRelativeResize="0"/>
          <p:nvPr/>
        </p:nvPicPr>
        <p:blipFill rotWithShape="1">
          <a:blip r:embed="rId6">
            <a:alphaModFix/>
          </a:blip>
          <a:srcRect/>
          <a:stretch/>
        </p:blipFill>
        <p:spPr>
          <a:xfrm>
            <a:off x="1143000" y="2466975"/>
            <a:ext cx="514350" cy="457200"/>
          </a:xfrm>
          <a:prstGeom prst="rect">
            <a:avLst/>
          </a:prstGeom>
          <a:noFill/>
          <a:ln>
            <a:noFill/>
          </a:ln>
        </p:spPr>
      </p:pic>
      <p:pic>
        <p:nvPicPr>
          <p:cNvPr id="111" name="Google Shape;111;p15" descr="image.png"/>
          <p:cNvPicPr preferRelativeResize="0"/>
          <p:nvPr/>
        </p:nvPicPr>
        <p:blipFill rotWithShape="1">
          <a:blip r:embed="rId7">
            <a:alphaModFix/>
          </a:blip>
          <a:srcRect/>
          <a:stretch/>
        </p:blipFill>
        <p:spPr>
          <a:xfrm>
            <a:off x="4794200" y="2466975"/>
            <a:ext cx="514350" cy="457200"/>
          </a:xfrm>
          <a:prstGeom prst="rect">
            <a:avLst/>
          </a:prstGeom>
          <a:noFill/>
          <a:ln>
            <a:noFill/>
          </a:ln>
        </p:spPr>
      </p:pic>
      <p:pic>
        <p:nvPicPr>
          <p:cNvPr id="112" name="Google Shape;112;p15" descr="image.png"/>
          <p:cNvPicPr preferRelativeResize="0"/>
          <p:nvPr/>
        </p:nvPicPr>
        <p:blipFill rotWithShape="1">
          <a:blip r:embed="rId8">
            <a:alphaModFix/>
          </a:blip>
          <a:srcRect/>
          <a:stretch/>
        </p:blipFill>
        <p:spPr>
          <a:xfrm>
            <a:off x="8445400" y="2466975"/>
            <a:ext cx="457200" cy="457200"/>
          </a:xfrm>
          <a:prstGeom prst="rect">
            <a:avLst/>
          </a:prstGeom>
          <a:noFill/>
          <a:ln>
            <a:noFill/>
          </a:ln>
        </p:spPr>
      </p:pic>
      <p:sp>
        <p:nvSpPr>
          <p:cNvPr id="113" name="Google Shape;113;p15"/>
          <p:cNvSpPr txBox="1"/>
          <p:nvPr/>
        </p:nvSpPr>
        <p:spPr>
          <a:xfrm>
            <a:off x="952500" y="571500"/>
            <a:ext cx="11001375" cy="600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0" i="0" u="none" strike="noStrike" cap="none">
                <a:solidFill>
                  <a:srgbClr val="1A365D"/>
                </a:solidFill>
                <a:latin typeface="Poppins SemiBold"/>
                <a:ea typeface="Poppins SemiBold"/>
                <a:cs typeface="Poppins SemiBold"/>
                <a:sym typeface="Poppins SemiBold"/>
              </a:rPr>
              <a:t>Structural Frameworks</a:t>
            </a:r>
            <a:endParaRPr/>
          </a:p>
        </p:txBody>
      </p:sp>
      <p:sp>
        <p:nvSpPr>
          <p:cNvPr id="114" name="Google Shape;114;p15"/>
          <p:cNvSpPr/>
          <p:nvPr/>
        </p:nvSpPr>
        <p:spPr>
          <a:xfrm>
            <a:off x="762000" y="571500"/>
            <a:ext cx="76200" cy="600075"/>
          </a:xfrm>
          <a:prstGeom prst="rect">
            <a:avLst/>
          </a:prstGeom>
          <a:solidFill>
            <a:srgbClr val="0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17"/>
          <p:cNvSpPr txBox="1"/>
          <p:nvPr/>
        </p:nvSpPr>
        <p:spPr>
          <a:xfrm>
            <a:off x="952500" y="1171575"/>
            <a:ext cx="4600575" cy="12001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0" i="0" u="none" strike="noStrike" cap="none">
                <a:solidFill>
                  <a:srgbClr val="1A365D"/>
                </a:solidFill>
                <a:latin typeface="Poppins SemiBold"/>
                <a:ea typeface="Poppins SemiBold"/>
                <a:cs typeface="Poppins SemiBold"/>
                <a:sym typeface="Poppins SemiBold"/>
              </a:rPr>
              <a:t>Integrated Clinical Model</a:t>
            </a:r>
            <a:endParaRPr/>
          </a:p>
        </p:txBody>
      </p:sp>
      <p:sp>
        <p:nvSpPr>
          <p:cNvPr id="137" name="Google Shape;137;p17"/>
          <p:cNvSpPr/>
          <p:nvPr/>
        </p:nvSpPr>
        <p:spPr>
          <a:xfrm>
            <a:off x="762000" y="1171575"/>
            <a:ext cx="76200" cy="1200150"/>
          </a:xfrm>
          <a:prstGeom prst="rect">
            <a:avLst/>
          </a:prstGeom>
          <a:solidFill>
            <a:srgbClr val="0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8" name="Google Shape;138;p17"/>
          <p:cNvSpPr txBox="1"/>
          <p:nvPr/>
        </p:nvSpPr>
        <p:spPr>
          <a:xfrm>
            <a:off x="762000" y="2752725"/>
            <a:ext cx="4800600" cy="4000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008080"/>
                </a:solidFill>
                <a:latin typeface="Poppins"/>
                <a:ea typeface="Poppins"/>
                <a:cs typeface="Poppins"/>
                <a:sym typeface="Poppins"/>
              </a:rPr>
              <a:t>The "Alzira" Evolution</a:t>
            </a:r>
            <a:endParaRPr/>
          </a:p>
        </p:txBody>
      </p:sp>
      <p:sp>
        <p:nvSpPr>
          <p:cNvPr id="139" name="Google Shape;139;p17"/>
          <p:cNvSpPr txBox="1"/>
          <p:nvPr/>
        </p:nvSpPr>
        <p:spPr>
          <a:xfrm>
            <a:off x="762000" y="3295650"/>
            <a:ext cx="9296400"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dirty="0">
                <a:solidFill>
                  <a:srgbClr val="4A5568"/>
                </a:solidFill>
                <a:latin typeface="Lato"/>
                <a:ea typeface="Lato"/>
                <a:cs typeface="Lato"/>
                <a:sym typeface="Lato"/>
              </a:rPr>
              <a:t>In this model, the private partner takes responsibility for the entire patient journey. It is characterized by capitation-based payments, incentivizing preventative care and operational efficiency.</a:t>
            </a:r>
            <a:endParaRPr dirty="0"/>
          </a:p>
        </p:txBody>
      </p:sp>
      <p:sp>
        <p:nvSpPr>
          <p:cNvPr id="140" name="Google Shape;140;p17"/>
          <p:cNvSpPr txBox="1"/>
          <p:nvPr/>
        </p:nvSpPr>
        <p:spPr>
          <a:xfrm>
            <a:off x="762000" y="4657725"/>
            <a:ext cx="9086088"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dirty="0">
                <a:solidFill>
                  <a:srgbClr val="4A5568"/>
                </a:solidFill>
                <a:latin typeface="Lato"/>
                <a:ea typeface="Lato"/>
                <a:cs typeface="Lato"/>
                <a:sym typeface="Lato"/>
              </a:rPr>
              <a:t>Impact:</a:t>
            </a:r>
            <a:r>
              <a:rPr lang="en-US" sz="1500" b="0" i="0" u="none" strike="noStrike" cap="none" dirty="0">
                <a:solidFill>
                  <a:srgbClr val="4A5568"/>
                </a:solidFill>
                <a:latin typeface="Lato"/>
                <a:ea typeface="Lato"/>
                <a:cs typeface="Lato"/>
                <a:sym typeface="Lato"/>
              </a:rPr>
              <a:t> Demonstrated reduction in waiting times and increased diagnostic throughput in the Valencia region of Spain.</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6" descr="image.png"/>
          <p:cNvPicPr preferRelativeResize="0"/>
          <p:nvPr/>
        </p:nvPicPr>
        <p:blipFill rotWithShape="1">
          <a:blip r:embed="rId3">
            <a:alphaModFix/>
          </a:blip>
          <a:srcRect/>
          <a:stretch/>
        </p:blipFill>
        <p:spPr>
          <a:xfrm>
            <a:off x="0" y="246887"/>
            <a:ext cx="12256007" cy="5577649"/>
          </a:xfrm>
          <a:prstGeom prst="rect">
            <a:avLst/>
          </a:prstGeom>
          <a:noFill/>
          <a:ln>
            <a:noFill/>
          </a:ln>
        </p:spPr>
      </p:pic>
      <p:pic>
        <p:nvPicPr>
          <p:cNvPr id="120" name="Google Shape;120;p16" descr="image.png"/>
          <p:cNvPicPr preferRelativeResize="0"/>
          <p:nvPr/>
        </p:nvPicPr>
        <p:blipFill rotWithShape="1">
          <a:blip r:embed="rId4">
            <a:alphaModFix/>
          </a:blip>
          <a:srcRect/>
          <a:stretch/>
        </p:blipFill>
        <p:spPr>
          <a:xfrm>
            <a:off x="6381750" y="2014537"/>
            <a:ext cx="5048250" cy="3810000"/>
          </a:xfrm>
          <a:prstGeom prst="rect">
            <a:avLst/>
          </a:prstGeom>
          <a:noFill/>
          <a:ln>
            <a:noFill/>
          </a:ln>
        </p:spPr>
      </p:pic>
      <p:sp>
        <p:nvSpPr>
          <p:cNvPr id="121" name="Google Shape;121;p16"/>
          <p:cNvSpPr txBox="1"/>
          <p:nvPr/>
        </p:nvSpPr>
        <p:spPr>
          <a:xfrm>
            <a:off x="762000" y="2014537"/>
            <a:ext cx="5300662" cy="4000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008080"/>
                </a:solidFill>
                <a:latin typeface="Poppins"/>
                <a:ea typeface="Poppins"/>
                <a:cs typeface="Poppins"/>
                <a:sym typeface="Poppins"/>
              </a:rPr>
              <a:t>Strategic Focus: "Hard FM"</a:t>
            </a:r>
            <a:endParaRPr/>
          </a:p>
        </p:txBody>
      </p:sp>
      <p:pic>
        <p:nvPicPr>
          <p:cNvPr id="122" name="Google Shape;122;p16" descr="image.png"/>
          <p:cNvPicPr preferRelativeResize="0"/>
          <p:nvPr/>
        </p:nvPicPr>
        <p:blipFill rotWithShape="1">
          <a:blip r:embed="rId5">
            <a:alphaModFix/>
          </a:blip>
          <a:srcRect/>
          <a:stretch/>
        </p:blipFill>
        <p:spPr>
          <a:xfrm>
            <a:off x="6381750" y="2014537"/>
            <a:ext cx="5048250" cy="3810000"/>
          </a:xfrm>
          <a:prstGeom prst="rect">
            <a:avLst/>
          </a:prstGeom>
          <a:noFill/>
          <a:ln>
            <a:noFill/>
          </a:ln>
        </p:spPr>
      </p:pic>
      <p:sp>
        <p:nvSpPr>
          <p:cNvPr id="123" name="Google Shape;123;p16"/>
          <p:cNvSpPr txBox="1"/>
          <p:nvPr/>
        </p:nvSpPr>
        <p:spPr>
          <a:xfrm>
            <a:off x="838200" y="2566987"/>
            <a:ext cx="114300" cy="30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4A5568"/>
                </a:solidFill>
                <a:latin typeface="Lato"/>
                <a:ea typeface="Lato"/>
                <a:cs typeface="Lato"/>
                <a:sym typeface="Lato"/>
              </a:rPr>
              <a:t>•</a:t>
            </a:r>
            <a:endParaRPr/>
          </a:p>
        </p:txBody>
      </p:sp>
      <p:sp>
        <p:nvSpPr>
          <p:cNvPr id="124" name="Google Shape;124;p16"/>
          <p:cNvSpPr txBox="1"/>
          <p:nvPr/>
        </p:nvSpPr>
        <p:spPr>
          <a:xfrm>
            <a:off x="952500" y="2566987"/>
            <a:ext cx="4857750" cy="609600"/>
          </a:xfrm>
          <a:prstGeom prst="rect">
            <a:avLst/>
          </a:prstGeom>
          <a:noFill/>
          <a:ln>
            <a:noFill/>
          </a:ln>
        </p:spPr>
        <p:txBody>
          <a:bodyPr spcFirstLastPara="1" wrap="square" lIns="114300" tIns="0" rIns="0" bIns="0" anchor="t" anchorCtr="0">
            <a:spAutoFit/>
          </a:bodyPr>
          <a:lstStyle/>
          <a:p>
            <a:pPr marL="0" marR="0" lvl="0" indent="0" algn="l" rtl="0">
              <a:lnSpc>
                <a:spcPct val="160000"/>
              </a:lnSpc>
              <a:spcBef>
                <a:spcPts val="0"/>
              </a:spcBef>
              <a:spcAft>
                <a:spcPts val="0"/>
              </a:spcAft>
              <a:buNone/>
            </a:pPr>
            <a:r>
              <a:rPr lang="en-US" sz="1500" b="1" i="0" u="none" strike="noStrike" cap="none" dirty="0">
                <a:solidFill>
                  <a:srgbClr val="4A5568"/>
                </a:solidFill>
                <a:latin typeface="Lato"/>
                <a:ea typeface="Lato"/>
                <a:cs typeface="Lato"/>
                <a:sym typeface="Lato"/>
              </a:rPr>
              <a:t>Scope:</a:t>
            </a:r>
            <a:r>
              <a:rPr lang="en-US" sz="1500" b="0" i="0" u="none" strike="noStrike" cap="none" dirty="0">
                <a:solidFill>
                  <a:srgbClr val="4A5568"/>
                </a:solidFill>
                <a:latin typeface="Lato"/>
                <a:ea typeface="Lato"/>
                <a:cs typeface="Lato"/>
                <a:sym typeface="Lato"/>
              </a:rPr>
              <a:t> Construction, financing, and lifetime maintenance of the physical estate.</a:t>
            </a:r>
            <a:endParaRPr dirty="0"/>
          </a:p>
        </p:txBody>
      </p:sp>
      <p:sp>
        <p:nvSpPr>
          <p:cNvPr id="125" name="Google Shape;125;p16"/>
          <p:cNvSpPr txBox="1"/>
          <p:nvPr/>
        </p:nvSpPr>
        <p:spPr>
          <a:xfrm>
            <a:off x="838200" y="3176587"/>
            <a:ext cx="114300" cy="30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4A5568"/>
                </a:solidFill>
                <a:latin typeface="Lato"/>
                <a:ea typeface="Lato"/>
                <a:cs typeface="Lato"/>
                <a:sym typeface="Lato"/>
              </a:rPr>
              <a:t>•</a:t>
            </a:r>
            <a:endParaRPr/>
          </a:p>
        </p:txBody>
      </p:sp>
      <p:sp>
        <p:nvSpPr>
          <p:cNvPr id="126" name="Google Shape;126;p16"/>
          <p:cNvSpPr txBox="1"/>
          <p:nvPr/>
        </p:nvSpPr>
        <p:spPr>
          <a:xfrm>
            <a:off x="983456" y="3481387"/>
            <a:ext cx="4857750" cy="609600"/>
          </a:xfrm>
          <a:prstGeom prst="rect">
            <a:avLst/>
          </a:prstGeom>
          <a:noFill/>
          <a:ln>
            <a:noFill/>
          </a:ln>
        </p:spPr>
        <p:txBody>
          <a:bodyPr spcFirstLastPara="1" wrap="square" lIns="114300" tIns="0" rIns="0" bIns="0" anchor="t" anchorCtr="0">
            <a:spAutoFit/>
          </a:bodyPr>
          <a:lstStyle/>
          <a:p>
            <a:pPr marL="0" marR="0" lvl="0" indent="0" algn="l" rtl="0">
              <a:lnSpc>
                <a:spcPct val="160000"/>
              </a:lnSpc>
              <a:spcBef>
                <a:spcPts val="0"/>
              </a:spcBef>
              <a:spcAft>
                <a:spcPts val="0"/>
              </a:spcAft>
              <a:buNone/>
            </a:pPr>
            <a:r>
              <a:rPr lang="en-US" sz="1500" b="1" i="0" u="none" strike="noStrike" cap="none" dirty="0">
                <a:solidFill>
                  <a:srgbClr val="4A5568"/>
                </a:solidFill>
                <a:latin typeface="Lato"/>
                <a:ea typeface="Lato"/>
                <a:cs typeface="Lato"/>
                <a:sym typeface="Lato"/>
              </a:rPr>
              <a:t>Payment:</a:t>
            </a:r>
            <a:r>
              <a:rPr lang="en-US" sz="1500" b="0" i="0" u="none" strike="noStrike" cap="none" dirty="0">
                <a:solidFill>
                  <a:srgbClr val="4A5568"/>
                </a:solidFill>
                <a:latin typeface="Lato"/>
                <a:ea typeface="Lato"/>
                <a:cs typeface="Lato"/>
                <a:sym typeface="Lato"/>
              </a:rPr>
              <a:t> Based on "Availability" of beds and functioning systems.</a:t>
            </a:r>
            <a:endParaRPr dirty="0"/>
          </a:p>
        </p:txBody>
      </p:sp>
      <p:sp>
        <p:nvSpPr>
          <p:cNvPr id="127" name="Google Shape;127;p16"/>
          <p:cNvSpPr txBox="1"/>
          <p:nvPr/>
        </p:nvSpPr>
        <p:spPr>
          <a:xfrm>
            <a:off x="838200" y="3786187"/>
            <a:ext cx="114300" cy="30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4A5568"/>
                </a:solidFill>
                <a:latin typeface="Lato"/>
                <a:ea typeface="Lato"/>
                <a:cs typeface="Lato"/>
                <a:sym typeface="Lato"/>
              </a:rPr>
              <a:t>•</a:t>
            </a:r>
            <a:endParaRPr/>
          </a:p>
        </p:txBody>
      </p:sp>
      <p:sp>
        <p:nvSpPr>
          <p:cNvPr id="128" name="Google Shape;128;p16"/>
          <p:cNvSpPr txBox="1"/>
          <p:nvPr/>
        </p:nvSpPr>
        <p:spPr>
          <a:xfrm>
            <a:off x="895350" y="4560093"/>
            <a:ext cx="4857750" cy="738664"/>
          </a:xfrm>
          <a:prstGeom prst="rect">
            <a:avLst/>
          </a:prstGeom>
          <a:noFill/>
          <a:ln>
            <a:noFill/>
          </a:ln>
        </p:spPr>
        <p:txBody>
          <a:bodyPr spcFirstLastPara="1" wrap="square" lIns="114300" tIns="0" rIns="0" bIns="0" anchor="t" anchorCtr="0">
            <a:spAutoFit/>
          </a:bodyPr>
          <a:lstStyle/>
          <a:p>
            <a:pPr marL="0" marR="0" lvl="0" indent="0" algn="l" rtl="0">
              <a:lnSpc>
                <a:spcPct val="160000"/>
              </a:lnSpc>
              <a:spcBef>
                <a:spcPts val="0"/>
              </a:spcBef>
              <a:spcAft>
                <a:spcPts val="0"/>
              </a:spcAft>
              <a:buNone/>
            </a:pPr>
            <a:r>
              <a:rPr lang="en-US" sz="1500" b="1" dirty="0">
                <a:solidFill>
                  <a:srgbClr val="4A5568"/>
                </a:solidFill>
                <a:latin typeface="Lato"/>
                <a:ea typeface="Lato"/>
                <a:cs typeface="Lato"/>
                <a:sym typeface="Lato"/>
              </a:rPr>
              <a:t>Example</a:t>
            </a:r>
            <a:r>
              <a:rPr lang="en-US" sz="1500" b="1" i="0" u="none" strike="noStrike" cap="none" dirty="0">
                <a:solidFill>
                  <a:srgbClr val="4A5568"/>
                </a:solidFill>
                <a:latin typeface="Lato"/>
                <a:ea typeface="Lato"/>
                <a:cs typeface="Lato"/>
                <a:sym typeface="Lato"/>
              </a:rPr>
              <a:t>:</a:t>
            </a:r>
            <a:r>
              <a:rPr lang="en-US" sz="1500" b="0" i="0" u="none" strike="noStrike" cap="none" dirty="0">
                <a:solidFill>
                  <a:srgbClr val="4A5568"/>
                </a:solidFill>
                <a:latin typeface="Lato"/>
                <a:ea typeface="Lato"/>
                <a:cs typeface="Lato"/>
                <a:sym typeface="Lato"/>
              </a:rPr>
              <a:t> St Bartholomew's Hospital (UK) – A £1.1bn project for state-of-the-art facility management.</a:t>
            </a:r>
            <a:endParaRPr dirty="0"/>
          </a:p>
        </p:txBody>
      </p:sp>
      <p:sp>
        <p:nvSpPr>
          <p:cNvPr id="129" name="Google Shape;129;p16"/>
          <p:cNvSpPr txBox="1"/>
          <p:nvPr/>
        </p:nvSpPr>
        <p:spPr>
          <a:xfrm>
            <a:off x="952500" y="571500"/>
            <a:ext cx="11001375" cy="600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0" i="0" u="none" strike="noStrike" cap="none">
                <a:solidFill>
                  <a:srgbClr val="1A365D"/>
                </a:solidFill>
                <a:latin typeface="Poppins SemiBold"/>
                <a:ea typeface="Poppins SemiBold"/>
                <a:cs typeface="Poppins SemiBold"/>
                <a:sym typeface="Poppins SemiBold"/>
              </a:rPr>
              <a:t>The PFI Infrastructure Model</a:t>
            </a:r>
            <a:endParaRPr/>
          </a:p>
        </p:txBody>
      </p:sp>
      <p:sp>
        <p:nvSpPr>
          <p:cNvPr id="130" name="Google Shape;130;p16"/>
          <p:cNvSpPr/>
          <p:nvPr/>
        </p:nvSpPr>
        <p:spPr>
          <a:xfrm>
            <a:off x="762000" y="571500"/>
            <a:ext cx="76200" cy="600075"/>
          </a:xfrm>
          <a:prstGeom prst="rect">
            <a:avLst/>
          </a:prstGeom>
          <a:solidFill>
            <a:srgbClr val="0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7" name="Google Shape;147;p17" descr="image.png"/>
          <p:cNvPicPr preferRelativeResize="0"/>
          <p:nvPr/>
        </p:nvPicPr>
        <p:blipFill rotWithShape="1">
          <a:blip r:embed="rId3">
            <a:alphaModFix/>
          </a:blip>
          <a:srcRect/>
          <a:stretch/>
        </p:blipFill>
        <p:spPr>
          <a:xfrm>
            <a:off x="6572250" y="1937295"/>
            <a:ext cx="5334000" cy="3619500"/>
          </a:xfrm>
          <a:prstGeom prst="rect">
            <a:avLst/>
          </a:prstGeom>
          <a:noFill/>
          <a:ln>
            <a:noFill/>
          </a:ln>
        </p:spPr>
      </p:pic>
      <p:sp>
        <p:nvSpPr>
          <p:cNvPr id="148" name="Google Shape;148;p17"/>
          <p:cNvSpPr txBox="1"/>
          <p:nvPr/>
        </p:nvSpPr>
        <p:spPr>
          <a:xfrm>
            <a:off x="762000" y="2304008"/>
            <a:ext cx="5600700" cy="30008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dirty="0">
                <a:latin typeface="Poppins"/>
                <a:ea typeface="Poppins"/>
                <a:cs typeface="Poppins"/>
                <a:sym typeface="Poppins"/>
              </a:rPr>
              <a:t>Safety Defect Legal Battles</a:t>
            </a:r>
            <a:endParaRPr dirty="0"/>
          </a:p>
        </p:txBody>
      </p:sp>
      <p:sp>
        <p:nvSpPr>
          <p:cNvPr id="149" name="Google Shape;149;p17"/>
          <p:cNvSpPr txBox="1"/>
          <p:nvPr/>
        </p:nvSpPr>
        <p:spPr>
          <a:xfrm>
            <a:off x="762000" y="2818358"/>
            <a:ext cx="5334000" cy="588623"/>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dirty="0">
                <a:latin typeface="Lato"/>
                <a:ea typeface="Lato"/>
                <a:cs typeface="Lato"/>
                <a:sym typeface="Lato"/>
              </a:rPr>
              <a:t>Risk registers have flagged serious physical building flaws, including critical breaches to fire-stopping in compartment walls and fire door surrounds.</a:t>
            </a:r>
            <a:endParaRPr dirty="0"/>
          </a:p>
        </p:txBody>
      </p:sp>
      <p:sp>
        <p:nvSpPr>
          <p:cNvPr id="150" name="Google Shape;150;p17"/>
          <p:cNvSpPr txBox="1"/>
          <p:nvPr/>
        </p:nvSpPr>
        <p:spPr>
          <a:xfrm>
            <a:off x="809625" y="3613683"/>
            <a:ext cx="5334000" cy="882934"/>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dirty="0">
                <a:latin typeface="Lato"/>
                <a:ea typeface="Lato"/>
                <a:cs typeface="Lato"/>
                <a:sym typeface="Lato"/>
              </a:rPr>
              <a:t>Operational Rigidities:</a:t>
            </a:r>
            <a:r>
              <a:rPr lang="en-US" sz="1275" b="0" i="0" u="none" strike="noStrike" cap="none" dirty="0">
                <a:latin typeface="Lato"/>
                <a:ea typeface="Lato"/>
                <a:cs typeface="Lato"/>
                <a:sym typeface="Lato"/>
              </a:rPr>
              <a:t> Reorganizing ward space for emergency medicine or infection control requires complex renegotiation, delaying urgent healthcare response and drawing extra management fees.</a:t>
            </a:r>
            <a:endParaRPr dirty="0"/>
          </a:p>
        </p:txBody>
      </p:sp>
      <p:sp>
        <p:nvSpPr>
          <p:cNvPr id="151" name="Google Shape;151;p17"/>
          <p:cNvSpPr txBox="1"/>
          <p:nvPr/>
        </p:nvSpPr>
        <p:spPr>
          <a:xfrm>
            <a:off x="809625" y="4858041"/>
            <a:ext cx="5334000" cy="882934"/>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dirty="0">
                <a:latin typeface="Lato"/>
                <a:ea typeface="Lato"/>
                <a:cs typeface="Lato"/>
                <a:sym typeface="Lato"/>
              </a:rPr>
              <a:t>Remediation Disputes:</a:t>
            </a:r>
            <a:r>
              <a:rPr lang="en-US" sz="1275" b="0" i="0" u="none" strike="noStrike" cap="none" dirty="0">
                <a:latin typeface="Lato"/>
                <a:ea typeface="Lato"/>
                <a:cs typeface="Lato"/>
                <a:sym typeface="Lato"/>
              </a:rPr>
              <a:t> Complex contractual divisions create long, expensive legal battles over whether the Trust or the private partner is financially responsible for resolving safety defects.</a:t>
            </a:r>
            <a:endParaRPr dirty="0"/>
          </a:p>
        </p:txBody>
      </p:sp>
      <p:pic>
        <p:nvPicPr>
          <p:cNvPr id="152" name="Google Shape;152;p17" descr="image.png"/>
          <p:cNvPicPr preferRelativeResize="0"/>
          <p:nvPr/>
        </p:nvPicPr>
        <p:blipFill rotWithShape="1">
          <a:blip r:embed="rId4">
            <a:alphaModFix/>
          </a:blip>
          <a:srcRect/>
          <a:stretch/>
        </p:blipFill>
        <p:spPr>
          <a:xfrm>
            <a:off x="6581775" y="1946820"/>
            <a:ext cx="5314950" cy="3600450"/>
          </a:xfrm>
          <a:prstGeom prst="rect">
            <a:avLst/>
          </a:prstGeom>
          <a:noFill/>
          <a:ln>
            <a:noFill/>
          </a:ln>
        </p:spPr>
      </p:pic>
      <p:sp>
        <p:nvSpPr>
          <p:cNvPr id="153" name="Google Shape;153;p17"/>
          <p:cNvSpPr txBox="1"/>
          <p:nvPr/>
        </p:nvSpPr>
        <p:spPr>
          <a:xfrm>
            <a:off x="904875" y="571500"/>
            <a:ext cx="11051381" cy="48244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dirty="0">
                <a:latin typeface="Poppins SemiBold"/>
                <a:ea typeface="Poppins SemiBold"/>
                <a:cs typeface="Poppins SemiBold"/>
                <a:sym typeface="Poppins SemiBold"/>
              </a:rPr>
              <a:t>Structural Deficiencies &amp; Limits</a:t>
            </a:r>
            <a:endParaRPr dirty="0"/>
          </a:p>
        </p:txBody>
      </p:sp>
      <p:sp>
        <p:nvSpPr>
          <p:cNvPr id="154" name="Google Shape;154;p17"/>
          <p:cNvSpPr/>
          <p:nvPr/>
        </p:nvSpPr>
        <p:spPr>
          <a:xfrm>
            <a:off x="762000" y="571500"/>
            <a:ext cx="47625" cy="398115"/>
          </a:xfrm>
          <a:prstGeom prst="rect">
            <a:avLst/>
          </a:prstGeom>
          <a:solidFill>
            <a:srgbClr val="06B6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3166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8" name="Google Shape;148;p18"/>
          <p:cNvSpPr/>
          <p:nvPr/>
        </p:nvSpPr>
        <p:spPr>
          <a:xfrm>
            <a:off x="5619750" y="2703165"/>
            <a:ext cx="952500" cy="38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9" name="Google Shape;149;p18"/>
          <p:cNvSpPr txBox="1"/>
          <p:nvPr/>
        </p:nvSpPr>
        <p:spPr>
          <a:xfrm>
            <a:off x="-927100" y="2187446"/>
            <a:ext cx="11201400"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800" b="1" i="0" u="none" strike="noStrike" cap="none" dirty="0">
                <a:latin typeface="Poppins"/>
                <a:ea typeface="Poppins"/>
                <a:cs typeface="Poppins"/>
                <a:sym typeface="Poppins"/>
              </a:rPr>
              <a:t>Risk Allocation</a:t>
            </a:r>
            <a:endParaRPr dirty="0"/>
          </a:p>
        </p:txBody>
      </p:sp>
      <p:sp>
        <p:nvSpPr>
          <p:cNvPr id="150" name="Google Shape;150;p18"/>
          <p:cNvSpPr txBox="1"/>
          <p:nvPr/>
        </p:nvSpPr>
        <p:spPr>
          <a:xfrm>
            <a:off x="-762000" y="3429000"/>
            <a:ext cx="10668000" cy="443198"/>
          </a:xfrm>
          <a:prstGeom prst="rect">
            <a:avLst/>
          </a:prstGeom>
          <a:noFill/>
          <a:ln>
            <a:noFill/>
          </a:ln>
        </p:spPr>
        <p:txBody>
          <a:bodyPr spcFirstLastPara="1" wrap="square" lIns="0" tIns="0" rIns="0" bIns="0" anchor="t" anchorCtr="0">
            <a:spAutoFit/>
          </a:bodyPr>
          <a:lstStyle/>
          <a:p>
            <a:pPr marL="0" marR="0" lvl="0" indent="0" algn="ctr" rtl="0">
              <a:lnSpc>
                <a:spcPct val="159944"/>
              </a:lnSpc>
              <a:spcBef>
                <a:spcPts val="0"/>
              </a:spcBef>
              <a:spcAft>
                <a:spcPts val="0"/>
              </a:spcAft>
              <a:buNone/>
            </a:pPr>
            <a:r>
              <a:rPr lang="en-US" sz="1800" b="0" i="0" u="none" strike="noStrike" cap="none" dirty="0">
                <a:latin typeface="Lato"/>
                <a:ea typeface="Lato"/>
                <a:cs typeface="Lato"/>
                <a:sym typeface="Lato"/>
              </a:rPr>
              <a:t>Optimizing Value for Money through Targeted Risk Transfer</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7" name="Google Shape;127;p17" descr="image.png"/>
          <p:cNvPicPr preferRelativeResize="0"/>
          <p:nvPr/>
        </p:nvPicPr>
        <p:blipFill rotWithShape="1">
          <a:blip r:embed="rId3">
            <a:alphaModFix/>
          </a:blip>
          <a:srcRect/>
          <a:stretch/>
        </p:blipFill>
        <p:spPr>
          <a:xfrm>
            <a:off x="762000" y="2647057"/>
            <a:ext cx="5095875" cy="2440185"/>
          </a:xfrm>
          <a:prstGeom prst="rect">
            <a:avLst/>
          </a:prstGeom>
          <a:noFill/>
          <a:ln>
            <a:noFill/>
          </a:ln>
        </p:spPr>
      </p:pic>
      <p:pic>
        <p:nvPicPr>
          <p:cNvPr id="128" name="Google Shape;128;p17" descr="image.png"/>
          <p:cNvPicPr preferRelativeResize="0"/>
          <p:nvPr/>
        </p:nvPicPr>
        <p:blipFill rotWithShape="1">
          <a:blip r:embed="rId4">
            <a:alphaModFix/>
          </a:blip>
          <a:srcRect/>
          <a:stretch/>
        </p:blipFill>
        <p:spPr>
          <a:xfrm>
            <a:off x="6334125" y="2647057"/>
            <a:ext cx="5095875" cy="2440185"/>
          </a:xfrm>
          <a:prstGeom prst="rect">
            <a:avLst/>
          </a:prstGeom>
          <a:noFill/>
          <a:ln>
            <a:noFill/>
          </a:ln>
        </p:spPr>
      </p:pic>
      <p:sp>
        <p:nvSpPr>
          <p:cNvPr id="129" name="Google Shape;129;p17"/>
          <p:cNvSpPr txBox="1"/>
          <p:nvPr/>
        </p:nvSpPr>
        <p:spPr>
          <a:xfrm>
            <a:off x="1104900" y="2989957"/>
            <a:ext cx="4630578"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F766E"/>
                </a:solidFill>
                <a:latin typeface="Poppins SemiBold"/>
                <a:ea typeface="Poppins SemiBold"/>
                <a:cs typeface="Poppins SemiBold"/>
                <a:sym typeface="Poppins SemiBold"/>
              </a:rPr>
              <a:t>Why the Private Partner Bears Risk</a:t>
            </a:r>
            <a:endParaRPr/>
          </a:p>
        </p:txBody>
      </p:sp>
      <p:sp>
        <p:nvSpPr>
          <p:cNvPr id="130" name="Google Shape;130;p17"/>
          <p:cNvSpPr txBox="1"/>
          <p:nvPr/>
        </p:nvSpPr>
        <p:spPr>
          <a:xfrm>
            <a:off x="1104900" y="3504307"/>
            <a:ext cx="4410075" cy="10971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The concessionaire controls the Engineering, Procurement, and Construction (EPC) pipeline. Consequently, they manage subcontractors, supply chains, site safety, and geological factors better than state agencies.</a:t>
            </a:r>
            <a:endParaRPr/>
          </a:p>
        </p:txBody>
      </p:sp>
      <p:sp>
        <p:nvSpPr>
          <p:cNvPr id="131" name="Google Shape;131;p17"/>
          <p:cNvSpPr txBox="1"/>
          <p:nvPr/>
        </p:nvSpPr>
        <p:spPr>
          <a:xfrm>
            <a:off x="6677025" y="2989957"/>
            <a:ext cx="4630578"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F766E"/>
                </a:solidFill>
                <a:latin typeface="Poppins SemiBold"/>
                <a:ea typeface="Poppins SemiBold"/>
                <a:cs typeface="Poppins SemiBold"/>
                <a:sym typeface="Poppins SemiBold"/>
              </a:rPr>
              <a:t>Key Financial Mechanisms</a:t>
            </a:r>
            <a:endParaRPr/>
          </a:p>
        </p:txBody>
      </p:sp>
      <p:sp>
        <p:nvSpPr>
          <p:cNvPr id="132" name="Google Shape;132;p17"/>
          <p:cNvSpPr txBox="1"/>
          <p:nvPr/>
        </p:nvSpPr>
        <p:spPr>
          <a:xfrm>
            <a:off x="6677025" y="3504307"/>
            <a:ext cx="4410075" cy="10971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The payment streams (Availability Payments) only initiate after facility commissioning. Delays lead directly to accrued debt interest, Liquidated Damages (LDs), and lender step-in executions.</a:t>
            </a:r>
            <a:endParaRPr/>
          </a:p>
        </p:txBody>
      </p:sp>
      <p:sp>
        <p:nvSpPr>
          <p:cNvPr id="133" name="Google Shape;133;p17"/>
          <p:cNvSpPr txBox="1"/>
          <p:nvPr/>
        </p:nvSpPr>
        <p:spPr>
          <a:xfrm>
            <a:off x="952500" y="571500"/>
            <a:ext cx="11001375"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0" i="0" u="none" strike="noStrike" cap="none">
                <a:solidFill>
                  <a:srgbClr val="0F172A"/>
                </a:solidFill>
                <a:latin typeface="Poppins SemiBold"/>
                <a:ea typeface="Poppins SemiBold"/>
                <a:cs typeface="Poppins SemiBold"/>
                <a:sym typeface="Poppins SemiBold"/>
              </a:rPr>
              <a:t>Private Partner Capital Exposure</a:t>
            </a:r>
            <a:endParaRPr/>
          </a:p>
        </p:txBody>
      </p:sp>
      <p:sp>
        <p:nvSpPr>
          <p:cNvPr id="134" name="Google Shape;134;p17"/>
          <p:cNvSpPr/>
          <p:nvPr/>
        </p:nvSpPr>
        <p:spPr>
          <a:xfrm>
            <a:off x="762000" y="571500"/>
            <a:ext cx="57150" cy="542925"/>
          </a:xfrm>
          <a:prstGeom prst="rect">
            <a:avLst/>
          </a:prstGeom>
          <a:solidFill>
            <a:srgbClr val="0F76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4911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aphicFrame>
        <p:nvGraphicFramePr>
          <p:cNvPr id="156" name="Google Shape;156;p19"/>
          <p:cNvGraphicFramePr/>
          <p:nvPr/>
        </p:nvGraphicFramePr>
        <p:xfrm>
          <a:off x="762000" y="2178546"/>
          <a:ext cx="10668000" cy="3577250"/>
        </p:xfrm>
        <a:graphic>
          <a:graphicData uri="http://schemas.openxmlformats.org/drawingml/2006/table">
            <a:tbl>
              <a:tblPr firstRow="1" bandRow="1">
                <a:noFill/>
              </a:tblPr>
              <a:tblGrid>
                <a:gridCol w="2303700">
                  <a:extLst>
                    <a:ext uri="{9D8B030D-6E8A-4147-A177-3AD203B41FA5}">
                      <a16:colId xmlns:a16="http://schemas.microsoft.com/office/drawing/2014/main" val="20000"/>
                    </a:ext>
                  </a:extLst>
                </a:gridCol>
                <a:gridCol w="2241500">
                  <a:extLst>
                    <a:ext uri="{9D8B030D-6E8A-4147-A177-3AD203B41FA5}">
                      <a16:colId xmlns:a16="http://schemas.microsoft.com/office/drawing/2014/main" val="20001"/>
                    </a:ext>
                  </a:extLst>
                </a:gridCol>
                <a:gridCol w="6122800">
                  <a:extLst>
                    <a:ext uri="{9D8B030D-6E8A-4147-A177-3AD203B41FA5}">
                      <a16:colId xmlns:a16="http://schemas.microsoft.com/office/drawing/2014/main" val="20002"/>
                    </a:ext>
                  </a:extLst>
                </a:gridCol>
              </a:tblGrid>
              <a:tr h="715450">
                <a:tc>
                  <a:txBody>
                    <a:bodyPr/>
                    <a:lstStyle/>
                    <a:p>
                      <a:pPr marL="0" marR="0" lvl="0" indent="0" algn="l" rtl="0">
                        <a:spcBef>
                          <a:spcPts val="0"/>
                        </a:spcBef>
                        <a:spcAft>
                          <a:spcPts val="0"/>
                        </a:spcAft>
                        <a:buNone/>
                      </a:pPr>
                      <a:r>
                        <a:rPr lang="en-US" sz="1500" b="1" i="0" u="none" strike="noStrike" cap="none">
                          <a:solidFill>
                            <a:srgbClr val="1A365D"/>
                          </a:solidFill>
                          <a:latin typeface="Lato"/>
                          <a:ea typeface="Lato"/>
                          <a:cs typeface="Lato"/>
                          <a:sym typeface="Lato"/>
                        </a:rPr>
                        <a:t>Risk Category</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C"/>
                    </a:solidFill>
                  </a:tcPr>
                </a:tc>
                <a:tc>
                  <a:txBody>
                    <a:bodyPr/>
                    <a:lstStyle/>
                    <a:p>
                      <a:pPr marL="0" marR="0" lvl="0" indent="0" algn="l" rtl="0">
                        <a:spcBef>
                          <a:spcPts val="0"/>
                        </a:spcBef>
                        <a:spcAft>
                          <a:spcPts val="0"/>
                        </a:spcAft>
                        <a:buNone/>
                      </a:pPr>
                      <a:r>
                        <a:rPr lang="en-US" sz="1500" b="1" i="0" u="none" strike="noStrike" cap="none">
                          <a:solidFill>
                            <a:srgbClr val="1A365D"/>
                          </a:solidFill>
                          <a:latin typeface="Lato"/>
                          <a:ea typeface="Lato"/>
                          <a:cs typeface="Lato"/>
                          <a:sym typeface="Lato"/>
                        </a:rPr>
                        <a:t>Primary Allocation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C"/>
                    </a:solidFill>
                  </a:tcPr>
                </a:tc>
                <a:tc>
                  <a:txBody>
                    <a:bodyPr/>
                    <a:lstStyle/>
                    <a:p>
                      <a:pPr marL="0" marR="0" lvl="0" indent="0" algn="l" rtl="0">
                        <a:spcBef>
                          <a:spcPts val="0"/>
                        </a:spcBef>
                        <a:spcAft>
                          <a:spcPts val="0"/>
                        </a:spcAft>
                        <a:buNone/>
                      </a:pPr>
                      <a:r>
                        <a:rPr lang="en-US" sz="1500" b="1" i="0" u="none" strike="noStrike" cap="none">
                          <a:solidFill>
                            <a:srgbClr val="1A365D"/>
                          </a:solidFill>
                          <a:latin typeface="Lato"/>
                          <a:ea typeface="Lato"/>
                          <a:cs typeface="Lato"/>
                          <a:sym typeface="Lato"/>
                        </a:rPr>
                        <a:t>Mitigation Strategy</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C"/>
                    </a:solidFill>
                  </a:tcPr>
                </a:tc>
                <a:extLst>
                  <a:ext uri="{0D108BD9-81ED-4DB2-BD59-A6C34878D82A}">
                    <a16:rowId xmlns:a16="http://schemas.microsoft.com/office/drawing/2014/main" val="10000"/>
                  </a:ext>
                </a:extLst>
              </a:tr>
              <a:tr h="715450">
                <a:tc>
                  <a:txBody>
                    <a:bodyPr/>
                    <a:lstStyle/>
                    <a:p>
                      <a:pPr marL="0" marR="0" lvl="0" indent="0" algn="l" rtl="0">
                        <a:spcBef>
                          <a:spcPts val="0"/>
                        </a:spcBef>
                        <a:spcAft>
                          <a:spcPts val="0"/>
                        </a:spcAft>
                        <a:buNone/>
                      </a:pPr>
                      <a:r>
                        <a:rPr lang="en-US" sz="1500" b="1" i="0" u="none" strike="noStrike" cap="none">
                          <a:solidFill>
                            <a:srgbClr val="4A5568"/>
                          </a:solidFill>
                          <a:latin typeface="Lato"/>
                          <a:ea typeface="Lato"/>
                          <a:cs typeface="Lato"/>
                          <a:sym typeface="Lato"/>
                        </a:rPr>
                        <a:t>Construction Delays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500" b="0" i="0" u="none" strike="noStrike" cap="none">
                          <a:solidFill>
                            <a:srgbClr val="4A5568"/>
                          </a:solidFill>
                          <a:latin typeface="Lato"/>
                          <a:ea typeface="Lato"/>
                          <a:cs typeface="Lato"/>
                          <a:sym typeface="Lato"/>
                        </a:rPr>
                        <a:t>Private Partner</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500" b="0" i="0" u="none" strike="noStrike" cap="none">
                          <a:solidFill>
                            <a:srgbClr val="4A5568"/>
                          </a:solidFill>
                          <a:latin typeface="Lato"/>
                          <a:ea typeface="Lato"/>
                          <a:cs typeface="Lato"/>
                          <a:sym typeface="Lato"/>
                        </a:rPr>
                        <a:t>Lump-sum turnkey contracts; performance bonds; step-in rights.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715450">
                <a:tc>
                  <a:txBody>
                    <a:bodyPr/>
                    <a:lstStyle/>
                    <a:p>
                      <a:pPr marL="0" marR="0" lvl="0" indent="0" algn="l" rtl="0">
                        <a:spcBef>
                          <a:spcPts val="0"/>
                        </a:spcBef>
                        <a:spcAft>
                          <a:spcPts val="0"/>
                        </a:spcAft>
                        <a:buNone/>
                      </a:pPr>
                      <a:r>
                        <a:rPr lang="en-US" sz="1500" b="1" i="0" u="none" strike="noStrike" cap="none">
                          <a:solidFill>
                            <a:srgbClr val="4A5568"/>
                          </a:solidFill>
                          <a:latin typeface="Lato"/>
                          <a:ea typeface="Lato"/>
                          <a:cs typeface="Lato"/>
                          <a:sym typeface="Lato"/>
                        </a:rPr>
                        <a:t>Demand Risk</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500" b="0" i="0" u="none" strike="noStrike" cap="none">
                          <a:solidFill>
                            <a:srgbClr val="4A5568"/>
                          </a:solidFill>
                          <a:latin typeface="Lato"/>
                          <a:ea typeface="Lato"/>
                          <a:cs typeface="Lato"/>
                          <a:sym typeface="Lato"/>
                        </a:rPr>
                        <a:t>Shared / Public</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500" b="0" i="0" u="none" strike="noStrike" cap="none">
                          <a:solidFill>
                            <a:srgbClr val="4A5568"/>
                          </a:solidFill>
                          <a:latin typeface="Lato"/>
                          <a:ea typeface="Lato"/>
                          <a:cs typeface="Lato"/>
                          <a:sym typeface="Lato"/>
                        </a:rPr>
                        <a:t>Availability payments or Minimum Volume Guarantees (MVGs).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15450">
                <a:tc>
                  <a:txBody>
                    <a:bodyPr/>
                    <a:lstStyle/>
                    <a:p>
                      <a:pPr marL="0" marR="0" lvl="0" indent="0" algn="l" rtl="0">
                        <a:spcBef>
                          <a:spcPts val="0"/>
                        </a:spcBef>
                        <a:spcAft>
                          <a:spcPts val="0"/>
                        </a:spcAft>
                        <a:buNone/>
                      </a:pPr>
                      <a:r>
                        <a:rPr lang="en-US" sz="1500" b="1" i="0" u="none" strike="noStrike" cap="none">
                          <a:solidFill>
                            <a:srgbClr val="4A5568"/>
                          </a:solidFill>
                          <a:latin typeface="Lato"/>
                          <a:ea typeface="Lato"/>
                          <a:cs typeface="Lato"/>
                          <a:sym typeface="Lato"/>
                        </a:rPr>
                        <a:t>Medical Malpractice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500" b="0" i="0" u="none" strike="noStrike" cap="none">
                          <a:solidFill>
                            <a:srgbClr val="4A5568"/>
                          </a:solidFill>
                          <a:latin typeface="Lato"/>
                          <a:ea typeface="Lato"/>
                          <a:cs typeface="Lato"/>
                          <a:sym typeface="Lato"/>
                        </a:rPr>
                        <a:t>Private (Integrated)</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500" b="0" i="0" u="none" strike="noStrike" cap="none" dirty="0">
                          <a:solidFill>
                            <a:srgbClr val="4A5568"/>
                          </a:solidFill>
                          <a:latin typeface="Lato"/>
                          <a:ea typeface="Lato"/>
                          <a:cs typeface="Lato"/>
                          <a:sym typeface="Lato"/>
                        </a:rPr>
                        <a:t>Strict clinical governance; Professional Indemnity Insurance.</a:t>
                      </a:r>
                      <a:endParaRPr dirty="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15450">
                <a:tc>
                  <a:txBody>
                    <a:bodyPr/>
                    <a:lstStyle/>
                    <a:p>
                      <a:pPr marL="0" marR="0" lvl="0" indent="0" algn="l" rtl="0">
                        <a:spcBef>
                          <a:spcPts val="0"/>
                        </a:spcBef>
                        <a:spcAft>
                          <a:spcPts val="0"/>
                        </a:spcAft>
                        <a:buNone/>
                      </a:pPr>
                      <a:r>
                        <a:rPr lang="en-US" sz="1500" b="1" i="0" u="none" strike="noStrike" cap="none">
                          <a:solidFill>
                            <a:srgbClr val="4A5568"/>
                          </a:solidFill>
                          <a:latin typeface="Lato"/>
                          <a:ea typeface="Lato"/>
                          <a:cs typeface="Lato"/>
                          <a:sym typeface="Lato"/>
                        </a:rPr>
                        <a:t>Land Acquisition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500" b="0" i="0" u="none" strike="noStrike" cap="none">
                          <a:solidFill>
                            <a:srgbClr val="4A5568"/>
                          </a:solidFill>
                          <a:latin typeface="Lato"/>
                          <a:ea typeface="Lato"/>
                          <a:cs typeface="Lato"/>
                          <a:sym typeface="Lato"/>
                        </a:rPr>
                        <a:t>Public Partner</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500" b="0" i="0" u="none" strike="noStrike" cap="none" dirty="0">
                          <a:solidFill>
                            <a:srgbClr val="4A5568"/>
                          </a:solidFill>
                          <a:latin typeface="Lato"/>
                          <a:ea typeface="Lato"/>
                          <a:cs typeface="Lato"/>
                          <a:sym typeface="Lato"/>
                        </a:rPr>
                        <a:t>Public provision of clear site title and access permits.</a:t>
                      </a:r>
                      <a:endParaRPr dirty="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57" name="Google Shape;157;p19"/>
          <p:cNvSpPr/>
          <p:nvPr/>
        </p:nvSpPr>
        <p:spPr>
          <a:xfrm>
            <a:off x="762000" y="2850058"/>
            <a:ext cx="2303710" cy="2857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8" name="Google Shape;158;p19"/>
          <p:cNvSpPr/>
          <p:nvPr/>
        </p:nvSpPr>
        <p:spPr>
          <a:xfrm>
            <a:off x="3065710" y="2850058"/>
            <a:ext cx="2241500" cy="2857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9" name="Google Shape;159;p19"/>
          <p:cNvSpPr/>
          <p:nvPr/>
        </p:nvSpPr>
        <p:spPr>
          <a:xfrm>
            <a:off x="5307210" y="2850058"/>
            <a:ext cx="6122789" cy="2857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0" name="Google Shape;160;p19"/>
          <p:cNvSpPr/>
          <p:nvPr/>
        </p:nvSpPr>
        <p:spPr>
          <a:xfrm>
            <a:off x="762000" y="3596729"/>
            <a:ext cx="2303710" cy="9525"/>
          </a:xfrm>
          <a:prstGeom prst="rect">
            <a:avLst/>
          </a:prstGeom>
          <a:solidFill>
            <a:srgbClr val="ED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1" name="Google Shape;161;p19"/>
          <p:cNvSpPr/>
          <p:nvPr/>
        </p:nvSpPr>
        <p:spPr>
          <a:xfrm>
            <a:off x="3065710" y="3596729"/>
            <a:ext cx="2241500" cy="9525"/>
          </a:xfrm>
          <a:prstGeom prst="rect">
            <a:avLst/>
          </a:prstGeom>
          <a:solidFill>
            <a:srgbClr val="ED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2" name="Google Shape;162;p19"/>
          <p:cNvSpPr/>
          <p:nvPr/>
        </p:nvSpPr>
        <p:spPr>
          <a:xfrm>
            <a:off x="5307210" y="3596729"/>
            <a:ext cx="6122789" cy="9525"/>
          </a:xfrm>
          <a:prstGeom prst="rect">
            <a:avLst/>
          </a:prstGeom>
          <a:solidFill>
            <a:srgbClr val="ED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3" name="Google Shape;163;p19"/>
          <p:cNvSpPr/>
          <p:nvPr/>
        </p:nvSpPr>
        <p:spPr>
          <a:xfrm>
            <a:off x="762000" y="4314825"/>
            <a:ext cx="2303710" cy="9525"/>
          </a:xfrm>
          <a:prstGeom prst="rect">
            <a:avLst/>
          </a:prstGeom>
          <a:solidFill>
            <a:srgbClr val="ED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4" name="Google Shape;164;p19"/>
          <p:cNvSpPr/>
          <p:nvPr/>
        </p:nvSpPr>
        <p:spPr>
          <a:xfrm>
            <a:off x="3065710" y="4314825"/>
            <a:ext cx="2241500" cy="9525"/>
          </a:xfrm>
          <a:prstGeom prst="rect">
            <a:avLst/>
          </a:prstGeom>
          <a:solidFill>
            <a:srgbClr val="ED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5" name="Google Shape;165;p19"/>
          <p:cNvSpPr/>
          <p:nvPr/>
        </p:nvSpPr>
        <p:spPr>
          <a:xfrm>
            <a:off x="5307210" y="4314825"/>
            <a:ext cx="6122789" cy="9525"/>
          </a:xfrm>
          <a:prstGeom prst="rect">
            <a:avLst/>
          </a:prstGeom>
          <a:solidFill>
            <a:srgbClr val="ED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6" name="Google Shape;166;p19"/>
          <p:cNvSpPr/>
          <p:nvPr/>
        </p:nvSpPr>
        <p:spPr>
          <a:xfrm>
            <a:off x="762000" y="5032920"/>
            <a:ext cx="2303710" cy="9525"/>
          </a:xfrm>
          <a:prstGeom prst="rect">
            <a:avLst/>
          </a:prstGeom>
          <a:solidFill>
            <a:srgbClr val="ED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7" name="Google Shape;167;p19"/>
          <p:cNvSpPr/>
          <p:nvPr/>
        </p:nvSpPr>
        <p:spPr>
          <a:xfrm>
            <a:off x="3065710" y="5032920"/>
            <a:ext cx="2241500" cy="9525"/>
          </a:xfrm>
          <a:prstGeom prst="rect">
            <a:avLst/>
          </a:prstGeom>
          <a:solidFill>
            <a:srgbClr val="ED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8" name="Google Shape;168;p19"/>
          <p:cNvSpPr/>
          <p:nvPr/>
        </p:nvSpPr>
        <p:spPr>
          <a:xfrm>
            <a:off x="5307210" y="5032920"/>
            <a:ext cx="6122789" cy="9525"/>
          </a:xfrm>
          <a:prstGeom prst="rect">
            <a:avLst/>
          </a:prstGeom>
          <a:solidFill>
            <a:srgbClr val="ED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69" name="Google Shape;169;p19" descr="image.png"/>
          <p:cNvPicPr preferRelativeResize="0"/>
          <p:nvPr/>
        </p:nvPicPr>
        <p:blipFill rotWithShape="1">
          <a:blip r:embed="rId3">
            <a:alphaModFix/>
          </a:blip>
          <a:srcRect/>
          <a:stretch/>
        </p:blipFill>
        <p:spPr>
          <a:xfrm>
            <a:off x="913060" y="3429000"/>
            <a:ext cx="1390650" cy="289470"/>
          </a:xfrm>
          <a:prstGeom prst="rect">
            <a:avLst/>
          </a:prstGeom>
          <a:noFill/>
          <a:ln>
            <a:noFill/>
          </a:ln>
        </p:spPr>
      </p:pic>
      <p:pic>
        <p:nvPicPr>
          <p:cNvPr id="170" name="Google Shape;170;p19" descr="image.png"/>
          <p:cNvPicPr preferRelativeResize="0"/>
          <p:nvPr/>
        </p:nvPicPr>
        <p:blipFill rotWithShape="1">
          <a:blip r:embed="rId4">
            <a:alphaModFix/>
          </a:blip>
          <a:srcRect/>
          <a:stretch/>
        </p:blipFill>
        <p:spPr>
          <a:xfrm>
            <a:off x="838200" y="4095230"/>
            <a:ext cx="1323975" cy="289470"/>
          </a:xfrm>
          <a:prstGeom prst="rect">
            <a:avLst/>
          </a:prstGeom>
          <a:noFill/>
          <a:ln>
            <a:noFill/>
          </a:ln>
        </p:spPr>
      </p:pic>
      <p:pic>
        <p:nvPicPr>
          <p:cNvPr id="171" name="Google Shape;171;p19" descr="image.png"/>
          <p:cNvPicPr preferRelativeResize="0"/>
          <p:nvPr/>
        </p:nvPicPr>
        <p:blipFill rotWithShape="1">
          <a:blip r:embed="rId5">
            <a:alphaModFix/>
          </a:blip>
          <a:srcRect/>
          <a:stretch/>
        </p:blipFill>
        <p:spPr>
          <a:xfrm>
            <a:off x="913060" y="4888185"/>
            <a:ext cx="1676400" cy="289470"/>
          </a:xfrm>
          <a:prstGeom prst="rect">
            <a:avLst/>
          </a:prstGeom>
          <a:noFill/>
          <a:ln>
            <a:noFill/>
          </a:ln>
        </p:spPr>
      </p:pic>
      <p:pic>
        <p:nvPicPr>
          <p:cNvPr id="172" name="Google Shape;172;p19" descr="image.png"/>
          <p:cNvPicPr preferRelativeResize="0"/>
          <p:nvPr/>
        </p:nvPicPr>
        <p:blipFill rotWithShape="1">
          <a:blip r:embed="rId6">
            <a:alphaModFix/>
          </a:blip>
          <a:srcRect/>
          <a:stretch/>
        </p:blipFill>
        <p:spPr>
          <a:xfrm>
            <a:off x="989260" y="5718068"/>
            <a:ext cx="1314450" cy="289470"/>
          </a:xfrm>
          <a:prstGeom prst="rect">
            <a:avLst/>
          </a:prstGeom>
          <a:noFill/>
          <a:ln>
            <a:noFill/>
          </a:ln>
        </p:spPr>
      </p:pic>
      <p:sp>
        <p:nvSpPr>
          <p:cNvPr id="173" name="Google Shape;173;p19"/>
          <p:cNvSpPr txBox="1"/>
          <p:nvPr/>
        </p:nvSpPr>
        <p:spPr>
          <a:xfrm>
            <a:off x="952500" y="571500"/>
            <a:ext cx="11001375" cy="600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0" i="0" u="none" strike="noStrike" cap="none">
                <a:solidFill>
                  <a:srgbClr val="1A365D"/>
                </a:solidFill>
                <a:latin typeface="Poppins SemiBold"/>
                <a:ea typeface="Poppins SemiBold"/>
                <a:cs typeface="Poppins SemiBold"/>
                <a:sym typeface="Poppins SemiBold"/>
              </a:rPr>
              <a:t>Strategic Risk Matrix</a:t>
            </a:r>
            <a:endParaRPr/>
          </a:p>
        </p:txBody>
      </p:sp>
      <p:sp>
        <p:nvSpPr>
          <p:cNvPr id="174" name="Google Shape;174;p19"/>
          <p:cNvSpPr/>
          <p:nvPr/>
        </p:nvSpPr>
        <p:spPr>
          <a:xfrm>
            <a:off x="762000" y="571500"/>
            <a:ext cx="76200" cy="600075"/>
          </a:xfrm>
          <a:prstGeom prst="rect">
            <a:avLst/>
          </a:prstGeom>
          <a:solidFill>
            <a:srgbClr val="0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20"/>
          <p:cNvSpPr txBox="1"/>
          <p:nvPr/>
        </p:nvSpPr>
        <p:spPr>
          <a:xfrm>
            <a:off x="762000" y="2804219"/>
            <a:ext cx="5095875" cy="12382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750" b="1" i="0" u="none" strike="noStrike" cap="none">
                <a:solidFill>
                  <a:srgbClr val="0F766E"/>
                </a:solidFill>
                <a:latin typeface="Poppins"/>
                <a:ea typeface="Poppins"/>
                <a:cs typeface="Poppins"/>
                <a:sym typeface="Poppins"/>
              </a:rPr>
              <a:t>100%</a:t>
            </a:r>
            <a:endParaRPr/>
          </a:p>
        </p:txBody>
      </p:sp>
      <p:sp>
        <p:nvSpPr>
          <p:cNvPr id="164" name="Google Shape;164;p20"/>
          <p:cNvSpPr txBox="1"/>
          <p:nvPr/>
        </p:nvSpPr>
        <p:spPr>
          <a:xfrm>
            <a:off x="762000" y="4042469"/>
            <a:ext cx="5095875" cy="33516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650" b="1" i="0" u="none" strike="noStrike" cap="none">
                <a:solidFill>
                  <a:srgbClr val="0F172A"/>
                </a:solidFill>
                <a:latin typeface="Lato"/>
                <a:ea typeface="Lato"/>
                <a:cs typeface="Lato"/>
                <a:sym typeface="Lato"/>
              </a:rPr>
              <a:t>Availability Security</a:t>
            </a:r>
            <a:endParaRPr/>
          </a:p>
        </p:txBody>
      </p:sp>
      <p:sp>
        <p:nvSpPr>
          <p:cNvPr id="165" name="Google Shape;165;p20"/>
          <p:cNvSpPr txBox="1"/>
          <p:nvPr/>
        </p:nvSpPr>
        <p:spPr>
          <a:xfrm>
            <a:off x="6334125" y="2804219"/>
            <a:ext cx="5350668" cy="7429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F766E"/>
                </a:solidFill>
                <a:latin typeface="Poppins SemiBold"/>
                <a:ea typeface="Poppins SemiBold"/>
                <a:cs typeface="Poppins SemiBold"/>
                <a:sym typeface="Poppins SemiBold"/>
              </a:rPr>
              <a:t>Availability Payments protect Private Capital</a:t>
            </a:r>
            <a:endParaRPr/>
          </a:p>
        </p:txBody>
      </p:sp>
      <p:sp>
        <p:nvSpPr>
          <p:cNvPr id="166" name="Google Shape;166;p20"/>
          <p:cNvSpPr txBox="1"/>
          <p:nvPr/>
        </p:nvSpPr>
        <p:spPr>
          <a:xfrm>
            <a:off x="6334125" y="3690044"/>
            <a:ext cx="5095875" cy="10971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In standard PFI models, demand risk remains entirely with the Public Trust. As long as beds and operating rooms are functional, the private partner receives full payments, regardless of whether they sit empty or are fully occupied.</a:t>
            </a:r>
            <a:endParaRPr/>
          </a:p>
        </p:txBody>
      </p:sp>
      <p:sp>
        <p:nvSpPr>
          <p:cNvPr id="167" name="Google Shape;167;p20"/>
          <p:cNvSpPr txBox="1"/>
          <p:nvPr/>
        </p:nvSpPr>
        <p:spPr>
          <a:xfrm>
            <a:off x="952500" y="571500"/>
            <a:ext cx="11001375"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0" i="0" u="none" strike="noStrike" cap="none">
                <a:solidFill>
                  <a:srgbClr val="0F172A"/>
                </a:solidFill>
                <a:latin typeface="Poppins SemiBold"/>
                <a:ea typeface="Poppins SemiBold"/>
                <a:cs typeface="Poppins SemiBold"/>
                <a:sym typeface="Poppins SemiBold"/>
              </a:rPr>
              <a:t>Infrastructure vs. Integrated</a:t>
            </a:r>
            <a:endParaRPr/>
          </a:p>
        </p:txBody>
      </p:sp>
      <p:sp>
        <p:nvSpPr>
          <p:cNvPr id="168" name="Google Shape;168;p20"/>
          <p:cNvSpPr/>
          <p:nvPr/>
        </p:nvSpPr>
        <p:spPr>
          <a:xfrm>
            <a:off x="762000" y="571500"/>
            <a:ext cx="57150" cy="542925"/>
          </a:xfrm>
          <a:prstGeom prst="rect">
            <a:avLst/>
          </a:prstGeom>
          <a:solidFill>
            <a:srgbClr val="0F76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0119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7AD5-0737-3A08-512F-64B1E93D5968}"/>
              </a:ext>
            </a:extLst>
          </p:cNvPr>
          <p:cNvSpPr>
            <a:spLocks noGrp="1"/>
          </p:cNvSpPr>
          <p:nvPr>
            <p:ph type="title"/>
          </p:nvPr>
        </p:nvSpPr>
        <p:spPr/>
        <p:txBody>
          <a:bodyPr/>
          <a:lstStyle/>
          <a:p>
            <a:r>
              <a:rPr lang="en-US" dirty="0"/>
              <a:t>Development Costs, Political Risk, Actual Models</a:t>
            </a:r>
          </a:p>
        </p:txBody>
      </p:sp>
      <p:sp>
        <p:nvSpPr>
          <p:cNvPr id="3" name="Content Placeholder 2">
            <a:extLst>
              <a:ext uri="{FF2B5EF4-FFF2-40B4-BE49-F238E27FC236}">
                <a16:creationId xmlns:a16="http://schemas.microsoft.com/office/drawing/2014/main" id="{6E5FBB4E-61F2-F6EA-1FB8-706A63E4CA18}"/>
              </a:ext>
            </a:extLst>
          </p:cNvPr>
          <p:cNvSpPr>
            <a:spLocks noGrp="1"/>
          </p:cNvSpPr>
          <p:nvPr>
            <p:ph idx="1"/>
          </p:nvPr>
        </p:nvSpPr>
        <p:spPr/>
        <p:txBody>
          <a:bodyPr/>
          <a:lstStyle/>
          <a:p>
            <a:r>
              <a:rPr lang="en-US" dirty="0"/>
              <a:t>Development (Off-shore wind and geothermal)</a:t>
            </a:r>
          </a:p>
          <a:p>
            <a:pPr lvl="1"/>
            <a:r>
              <a:rPr lang="en-US" dirty="0"/>
              <a:t>a.      Discussion of Orsted Case and Project Finance versus Corporate Finance</a:t>
            </a:r>
          </a:p>
          <a:p>
            <a:pPr lvl="1"/>
            <a:r>
              <a:rPr lang="en-US" dirty="0"/>
              <a:t>b.      Risk Analysis for Investors – Orsted, EDF, Shell, Total, Iberdrola</a:t>
            </a:r>
          </a:p>
          <a:p>
            <a:pPr lvl="1"/>
            <a:r>
              <a:rPr lang="en-US" dirty="0"/>
              <a:t>c.      Methods of Dealing with and Measuring Development Risk</a:t>
            </a:r>
          </a:p>
          <a:p>
            <a:pPr lvl="1"/>
            <a:r>
              <a:rPr lang="en-US" dirty="0"/>
              <a:t>d.      Evaluation Investment of Investment in Projects without Project Financing</a:t>
            </a:r>
          </a:p>
          <a:p>
            <a:pPr lvl="1"/>
            <a:r>
              <a:rPr lang="en-US" dirty="0"/>
              <a:t>e.      Assessment and Compensation for Development Risk</a:t>
            </a:r>
          </a:p>
          <a:p>
            <a:pPr lvl="1"/>
            <a:r>
              <a:rPr lang="en-US" dirty="0"/>
              <a:t>f.        Funding with Government Backed Subordinated Debt</a:t>
            </a:r>
          </a:p>
          <a:p>
            <a:endParaRPr lang="en-US" dirty="0"/>
          </a:p>
        </p:txBody>
      </p:sp>
      <p:sp>
        <p:nvSpPr>
          <p:cNvPr id="4" name="Slide Number Placeholder 3">
            <a:extLst>
              <a:ext uri="{FF2B5EF4-FFF2-40B4-BE49-F238E27FC236}">
                <a16:creationId xmlns:a16="http://schemas.microsoft.com/office/drawing/2014/main" id="{24E5753F-9BF5-B936-77BF-91050641DF57}"/>
              </a:ext>
            </a:extLst>
          </p:cNvPr>
          <p:cNvSpPr>
            <a:spLocks noGrp="1"/>
          </p:cNvSpPr>
          <p:nvPr>
            <p:ph type="sldNum" sz="quarter" idx="12"/>
          </p:nvPr>
        </p:nvSpPr>
        <p:spPr/>
        <p:txBody>
          <a:bodyPr/>
          <a:lstStyle/>
          <a:p>
            <a:fld id="{EB241CD2-1E45-42A3-B213-66A034DF9A3B}" type="slidenum">
              <a:rPr lang="en-GB" smtClean="0"/>
              <a:t>3</a:t>
            </a:fld>
            <a:endParaRPr lang="en-GB" dirty="0"/>
          </a:p>
        </p:txBody>
      </p:sp>
    </p:spTree>
    <p:extLst>
      <p:ext uri="{BB962C8B-B14F-4D97-AF65-F5344CB8AC3E}">
        <p14:creationId xmlns:p14="http://schemas.microsoft.com/office/powerpoint/2010/main" val="895728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Google Shape;140;p18" descr="image.png"/>
          <p:cNvPicPr preferRelativeResize="0"/>
          <p:nvPr/>
        </p:nvPicPr>
        <p:blipFill rotWithShape="1">
          <a:blip r:embed="rId3">
            <a:alphaModFix/>
          </a:blip>
          <a:srcRect/>
          <a:stretch/>
        </p:blipFill>
        <p:spPr>
          <a:xfrm>
            <a:off x="6334125" y="2057400"/>
            <a:ext cx="5095875" cy="3619500"/>
          </a:xfrm>
          <a:prstGeom prst="rect">
            <a:avLst/>
          </a:prstGeom>
          <a:noFill/>
          <a:ln>
            <a:noFill/>
          </a:ln>
        </p:spPr>
      </p:pic>
      <p:pic>
        <p:nvPicPr>
          <p:cNvPr id="141" name="Google Shape;141;p18" descr="image.png"/>
          <p:cNvPicPr preferRelativeResize="0"/>
          <p:nvPr/>
        </p:nvPicPr>
        <p:blipFill rotWithShape="1">
          <a:blip r:embed="rId4">
            <a:alphaModFix/>
          </a:blip>
          <a:srcRect/>
          <a:stretch/>
        </p:blipFill>
        <p:spPr>
          <a:xfrm>
            <a:off x="6334125" y="2057400"/>
            <a:ext cx="5095875" cy="3619500"/>
          </a:xfrm>
          <a:prstGeom prst="rect">
            <a:avLst/>
          </a:prstGeom>
          <a:noFill/>
          <a:ln>
            <a:noFill/>
          </a:ln>
        </p:spPr>
      </p:pic>
      <p:sp>
        <p:nvSpPr>
          <p:cNvPr id="142" name="Google Shape;142;p18"/>
          <p:cNvSpPr txBox="1"/>
          <p:nvPr/>
        </p:nvSpPr>
        <p:spPr>
          <a:xfrm>
            <a:off x="1095375" y="2057400"/>
            <a:ext cx="4762500" cy="5485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Public-Initiated Variations:</a:t>
            </a:r>
            <a:r>
              <a:rPr lang="en-US" sz="1350" b="0" i="0" u="none" strike="noStrike" cap="none">
                <a:solidFill>
                  <a:srgbClr val="334155"/>
                </a:solidFill>
                <a:latin typeface="Lato"/>
                <a:ea typeface="Lato"/>
                <a:cs typeface="Lato"/>
                <a:sym typeface="Lato"/>
              </a:rPr>
              <a:t> Scope changes requested by medical directors mid-construction.</a:t>
            </a:r>
            <a:endParaRPr/>
          </a:p>
        </p:txBody>
      </p:sp>
      <p:sp>
        <p:nvSpPr>
          <p:cNvPr id="143" name="Google Shape;143;p18"/>
          <p:cNvSpPr txBox="1"/>
          <p:nvPr/>
        </p:nvSpPr>
        <p:spPr>
          <a:xfrm>
            <a:off x="1095375" y="2748855"/>
            <a:ext cx="4762500" cy="5485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Site Access Delays:</a:t>
            </a:r>
            <a:r>
              <a:rPr lang="en-US" sz="1350" b="0" i="0" u="none" strike="noStrike" cap="none">
                <a:solidFill>
                  <a:srgbClr val="334155"/>
                </a:solidFill>
                <a:latin typeface="Lato"/>
                <a:ea typeface="Lato"/>
                <a:cs typeface="Lato"/>
                <a:sym typeface="Lato"/>
              </a:rPr>
              <a:t> Failure of the public partner to secure land titles or planning permissions.</a:t>
            </a:r>
            <a:endParaRPr/>
          </a:p>
        </p:txBody>
      </p:sp>
      <p:sp>
        <p:nvSpPr>
          <p:cNvPr id="144" name="Google Shape;144;p18"/>
          <p:cNvSpPr txBox="1"/>
          <p:nvPr/>
        </p:nvSpPr>
        <p:spPr>
          <a:xfrm>
            <a:off x="1095375" y="3440310"/>
            <a:ext cx="4762500" cy="5485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Historical Discovery:</a:t>
            </a:r>
            <a:r>
              <a:rPr lang="en-US" sz="1350" b="0" i="0" u="none" strike="noStrike" cap="none">
                <a:solidFill>
                  <a:srgbClr val="334155"/>
                </a:solidFill>
                <a:latin typeface="Lato"/>
                <a:ea typeface="Lato"/>
                <a:cs typeface="Lato"/>
                <a:sym typeface="Lato"/>
              </a:rPr>
              <a:t> Archaeological or environmental anomalies discovered on public land.</a:t>
            </a:r>
            <a:endParaRPr/>
          </a:p>
        </p:txBody>
      </p:sp>
      <p:pic>
        <p:nvPicPr>
          <p:cNvPr id="145" name="Google Shape;145;p18" descr="image.png"/>
          <p:cNvPicPr preferRelativeResize="0"/>
          <p:nvPr/>
        </p:nvPicPr>
        <p:blipFill rotWithShape="1">
          <a:blip r:embed="rId5">
            <a:alphaModFix/>
          </a:blip>
          <a:srcRect/>
          <a:stretch/>
        </p:blipFill>
        <p:spPr>
          <a:xfrm>
            <a:off x="762000" y="2100262"/>
            <a:ext cx="190500" cy="200025"/>
          </a:xfrm>
          <a:prstGeom prst="rect">
            <a:avLst/>
          </a:prstGeom>
          <a:noFill/>
          <a:ln>
            <a:noFill/>
          </a:ln>
        </p:spPr>
      </p:pic>
      <p:pic>
        <p:nvPicPr>
          <p:cNvPr id="146" name="Google Shape;146;p18" descr="image.png"/>
          <p:cNvPicPr preferRelativeResize="0"/>
          <p:nvPr/>
        </p:nvPicPr>
        <p:blipFill rotWithShape="1">
          <a:blip r:embed="rId5">
            <a:alphaModFix/>
          </a:blip>
          <a:srcRect/>
          <a:stretch/>
        </p:blipFill>
        <p:spPr>
          <a:xfrm>
            <a:off x="762000" y="2791717"/>
            <a:ext cx="190500" cy="200025"/>
          </a:xfrm>
          <a:prstGeom prst="rect">
            <a:avLst/>
          </a:prstGeom>
          <a:noFill/>
          <a:ln>
            <a:noFill/>
          </a:ln>
        </p:spPr>
      </p:pic>
      <p:pic>
        <p:nvPicPr>
          <p:cNvPr id="147" name="Google Shape;147;p18" descr="image.png"/>
          <p:cNvPicPr preferRelativeResize="0"/>
          <p:nvPr/>
        </p:nvPicPr>
        <p:blipFill rotWithShape="1">
          <a:blip r:embed="rId5">
            <a:alphaModFix/>
          </a:blip>
          <a:srcRect/>
          <a:stretch/>
        </p:blipFill>
        <p:spPr>
          <a:xfrm>
            <a:off x="762000" y="3483173"/>
            <a:ext cx="190500" cy="200025"/>
          </a:xfrm>
          <a:prstGeom prst="rect">
            <a:avLst/>
          </a:prstGeom>
          <a:noFill/>
          <a:ln>
            <a:noFill/>
          </a:ln>
        </p:spPr>
      </p:pic>
      <p:sp>
        <p:nvSpPr>
          <p:cNvPr id="148" name="Google Shape;148;p18"/>
          <p:cNvSpPr txBox="1"/>
          <p:nvPr/>
        </p:nvSpPr>
        <p:spPr>
          <a:xfrm>
            <a:off x="952500" y="571500"/>
            <a:ext cx="11001375"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0" i="0" u="none" strike="noStrike" cap="none">
                <a:solidFill>
                  <a:srgbClr val="0F172A"/>
                </a:solidFill>
                <a:latin typeface="Poppins SemiBold"/>
                <a:ea typeface="Poppins SemiBold"/>
                <a:cs typeface="Poppins SemiBold"/>
                <a:sym typeface="Poppins SemiBold"/>
              </a:rPr>
              <a:t>Public Sector Exceptions</a:t>
            </a:r>
            <a:endParaRPr/>
          </a:p>
        </p:txBody>
      </p:sp>
      <p:sp>
        <p:nvSpPr>
          <p:cNvPr id="149" name="Google Shape;149;p18"/>
          <p:cNvSpPr/>
          <p:nvPr/>
        </p:nvSpPr>
        <p:spPr>
          <a:xfrm>
            <a:off x="762000" y="571500"/>
            <a:ext cx="57150" cy="542925"/>
          </a:xfrm>
          <a:prstGeom prst="rect">
            <a:avLst/>
          </a:prstGeom>
          <a:solidFill>
            <a:srgbClr val="0F76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7441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80" name="Google Shape;180;p20" descr="image.png"/>
          <p:cNvPicPr preferRelativeResize="0"/>
          <p:nvPr/>
        </p:nvPicPr>
        <p:blipFill rotWithShape="1">
          <a:blip r:embed="rId3">
            <a:alphaModFix/>
          </a:blip>
          <a:srcRect/>
          <a:stretch/>
        </p:blipFill>
        <p:spPr>
          <a:xfrm>
            <a:off x="762000" y="2557462"/>
            <a:ext cx="5048250" cy="2724150"/>
          </a:xfrm>
          <a:prstGeom prst="rect">
            <a:avLst/>
          </a:prstGeom>
          <a:noFill/>
          <a:ln>
            <a:noFill/>
          </a:ln>
        </p:spPr>
      </p:pic>
      <p:pic>
        <p:nvPicPr>
          <p:cNvPr id="181" name="Google Shape;181;p20" descr="image.png"/>
          <p:cNvPicPr preferRelativeResize="0"/>
          <p:nvPr/>
        </p:nvPicPr>
        <p:blipFill rotWithShape="1">
          <a:blip r:embed="rId4">
            <a:alphaModFix/>
          </a:blip>
          <a:srcRect/>
          <a:stretch/>
        </p:blipFill>
        <p:spPr>
          <a:xfrm>
            <a:off x="6381750" y="2557462"/>
            <a:ext cx="5048250" cy="2724150"/>
          </a:xfrm>
          <a:prstGeom prst="rect">
            <a:avLst/>
          </a:prstGeom>
          <a:noFill/>
          <a:ln>
            <a:noFill/>
          </a:ln>
        </p:spPr>
      </p:pic>
      <p:sp>
        <p:nvSpPr>
          <p:cNvPr id="182" name="Google Shape;182;p20"/>
          <p:cNvSpPr txBox="1"/>
          <p:nvPr/>
        </p:nvSpPr>
        <p:spPr>
          <a:xfrm>
            <a:off x="1143000" y="2938462"/>
            <a:ext cx="4500562" cy="4000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008080"/>
                </a:solidFill>
                <a:latin typeface="Poppins"/>
                <a:ea typeface="Poppins"/>
                <a:cs typeface="Poppins"/>
                <a:sym typeface="Poppins"/>
              </a:rPr>
              <a:t>Delay &amp; Cost Overruns</a:t>
            </a:r>
            <a:endParaRPr/>
          </a:p>
        </p:txBody>
      </p:sp>
      <p:sp>
        <p:nvSpPr>
          <p:cNvPr id="183" name="Google Shape;183;p20"/>
          <p:cNvSpPr txBox="1"/>
          <p:nvPr/>
        </p:nvSpPr>
        <p:spPr>
          <a:xfrm>
            <a:off x="1143000" y="3481387"/>
            <a:ext cx="4286250" cy="12192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4A5568"/>
                </a:solidFill>
                <a:latin typeface="Lato"/>
                <a:ea typeface="Lato"/>
                <a:cs typeface="Lato"/>
                <a:sym typeface="Lato"/>
              </a:rPr>
              <a:t>The Private Partner typically bears 100% of the risk for construction timeline slippage. Delays result in "Liquidated Damages" and postponed availability payments, protecting the public purse.</a:t>
            </a:r>
            <a:endParaRPr/>
          </a:p>
        </p:txBody>
      </p:sp>
      <p:sp>
        <p:nvSpPr>
          <p:cNvPr id="184" name="Google Shape;184;p20"/>
          <p:cNvSpPr txBox="1"/>
          <p:nvPr/>
        </p:nvSpPr>
        <p:spPr>
          <a:xfrm>
            <a:off x="6762750" y="2938462"/>
            <a:ext cx="4500562" cy="4000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008080"/>
                </a:solidFill>
                <a:latin typeface="Poppins"/>
                <a:ea typeface="Poppins"/>
                <a:cs typeface="Poppins"/>
                <a:sym typeface="Poppins"/>
              </a:rPr>
              <a:t>Technological Obsolescence</a:t>
            </a:r>
            <a:endParaRPr/>
          </a:p>
        </p:txBody>
      </p:sp>
      <p:sp>
        <p:nvSpPr>
          <p:cNvPr id="185" name="Google Shape;185;p20"/>
          <p:cNvSpPr txBox="1"/>
          <p:nvPr/>
        </p:nvSpPr>
        <p:spPr>
          <a:xfrm>
            <a:off x="6762750" y="3481387"/>
            <a:ext cx="4286250" cy="12192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4A5568"/>
                </a:solidFill>
                <a:latin typeface="Lato"/>
                <a:ea typeface="Lato"/>
                <a:cs typeface="Lato"/>
                <a:sym typeface="Lato"/>
              </a:rPr>
              <a:t>Contracts include "Lifecycle Refresh" clauses, ensuring the private partner upgrades high-value medical tech periodically, preventing the hospital from falling behind clinical standards.</a:t>
            </a:r>
            <a:endParaRPr/>
          </a:p>
        </p:txBody>
      </p:sp>
      <p:sp>
        <p:nvSpPr>
          <p:cNvPr id="186" name="Google Shape;186;p20"/>
          <p:cNvSpPr txBox="1"/>
          <p:nvPr/>
        </p:nvSpPr>
        <p:spPr>
          <a:xfrm>
            <a:off x="952500" y="571500"/>
            <a:ext cx="11001375" cy="600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0" i="0" u="none" strike="noStrike" cap="none">
                <a:solidFill>
                  <a:srgbClr val="1A365D"/>
                </a:solidFill>
                <a:latin typeface="Poppins SemiBold"/>
                <a:ea typeface="Poppins SemiBold"/>
                <a:cs typeface="Poppins SemiBold"/>
                <a:sym typeface="Poppins SemiBold"/>
              </a:rPr>
              <a:t>Managing Construction Risk</a:t>
            </a:r>
            <a:endParaRPr/>
          </a:p>
        </p:txBody>
      </p:sp>
      <p:sp>
        <p:nvSpPr>
          <p:cNvPr id="187" name="Google Shape;187;p20"/>
          <p:cNvSpPr/>
          <p:nvPr/>
        </p:nvSpPr>
        <p:spPr>
          <a:xfrm>
            <a:off x="762000" y="571500"/>
            <a:ext cx="76200" cy="600075"/>
          </a:xfrm>
          <a:prstGeom prst="rect">
            <a:avLst/>
          </a:prstGeom>
          <a:solidFill>
            <a:srgbClr val="0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BA035-0883-1DC0-5DC9-F9136A7254F4}"/>
              </a:ext>
            </a:extLst>
          </p:cNvPr>
          <p:cNvSpPr>
            <a:spLocks noGrp="1"/>
          </p:cNvSpPr>
          <p:nvPr>
            <p:ph type="title"/>
          </p:nvPr>
        </p:nvSpPr>
        <p:spPr/>
        <p:txBody>
          <a:bodyPr>
            <a:normAutofit/>
          </a:bodyPr>
          <a:lstStyle/>
          <a:p>
            <a:r>
              <a:rPr lang="en-US" dirty="0"/>
              <a:t>Defining Unavailability</a:t>
            </a:r>
          </a:p>
        </p:txBody>
      </p:sp>
      <p:sp>
        <p:nvSpPr>
          <p:cNvPr id="3" name="Content Placeholder 2">
            <a:extLst>
              <a:ext uri="{FF2B5EF4-FFF2-40B4-BE49-F238E27FC236}">
                <a16:creationId xmlns:a16="http://schemas.microsoft.com/office/drawing/2014/main" id="{33E5A6D5-3B22-F354-372F-4AA92587E48E}"/>
              </a:ext>
            </a:extLst>
          </p:cNvPr>
          <p:cNvSpPr>
            <a:spLocks noGrp="1"/>
          </p:cNvSpPr>
          <p:nvPr>
            <p:ph idx="1"/>
          </p:nvPr>
        </p:nvSpPr>
        <p:spPr/>
        <p:txBody>
          <a:bodyPr/>
          <a:lstStyle/>
          <a:p>
            <a:pPr algn="l"/>
            <a:r>
              <a:rPr lang="en-US" dirty="0"/>
              <a:t>In a PFI arrangement, the hospital doesn't pay a fixed rent; it buys a service. If the building—or a single room within it—fails to meet strict operational conditions, it is legally declared </a:t>
            </a:r>
            <a:r>
              <a:rPr lang="en-US" b="1" dirty="0"/>
              <a:t>"Unavailable,"</a:t>
            </a:r>
            <a:r>
              <a:rPr lang="en-US" dirty="0"/>
              <a:t> and the hospital automatically docks the private provider's pay.</a:t>
            </a:r>
          </a:p>
          <a:p>
            <a:pPr algn="l"/>
            <a:r>
              <a:rPr lang="en-US" dirty="0"/>
              <a:t>Under the contract, the Operating Theatre is legally classified as "Unavailable" because it breaches the mandatory </a:t>
            </a:r>
            <a:r>
              <a:rPr lang="en-US" b="1" dirty="0"/>
              <a:t>Availability Criteria</a:t>
            </a:r>
            <a:r>
              <a:rPr lang="en-US" dirty="0"/>
              <a:t> outlined in the agreement. To be considered available, a room must pass three distinct tests:</a:t>
            </a:r>
          </a:p>
          <a:p>
            <a:pPr lvl="0" algn="l"/>
            <a:r>
              <a:rPr lang="en-US" b="1" dirty="0"/>
              <a:t>Access:</a:t>
            </a:r>
            <a:r>
              <a:rPr lang="en-US" dirty="0"/>
              <a:t> Can staff and patients safely get into the room? (No, it's flooded).</a:t>
            </a:r>
          </a:p>
          <a:p>
            <a:pPr lvl="0" algn="l"/>
            <a:r>
              <a:rPr lang="en-US" b="1" dirty="0"/>
              <a:t>Safety:</a:t>
            </a:r>
            <a:r>
              <a:rPr lang="en-US" dirty="0"/>
              <a:t> Does it comply with statutory safety laws? (No, standing water with exposed electrical grids).</a:t>
            </a:r>
          </a:p>
          <a:p>
            <a:pPr lvl="0" algn="l"/>
            <a:r>
              <a:rPr lang="en-US" b="1" dirty="0"/>
              <a:t>Environment:</a:t>
            </a:r>
            <a:r>
              <a:rPr lang="en-US" dirty="0"/>
              <a:t> Are temperature, lighting, humidity, and medical gases functioning? (No, the power is out).</a:t>
            </a:r>
          </a:p>
          <a:p>
            <a:pPr algn="l"/>
            <a:endParaRPr lang="en-US" dirty="0"/>
          </a:p>
        </p:txBody>
      </p:sp>
      <p:sp>
        <p:nvSpPr>
          <p:cNvPr id="4" name="Slide Number Placeholder 3">
            <a:extLst>
              <a:ext uri="{FF2B5EF4-FFF2-40B4-BE49-F238E27FC236}">
                <a16:creationId xmlns:a16="http://schemas.microsoft.com/office/drawing/2014/main" id="{9BFE3A24-5C15-71E1-F3CF-89311C8FEA2E}"/>
              </a:ext>
            </a:extLst>
          </p:cNvPr>
          <p:cNvSpPr>
            <a:spLocks noGrp="1"/>
          </p:cNvSpPr>
          <p:nvPr>
            <p:ph type="sldNum" sz="quarter" idx="12"/>
          </p:nvPr>
        </p:nvSpPr>
        <p:spPr/>
        <p:txBody>
          <a:bodyPr/>
          <a:lstStyle/>
          <a:p>
            <a:fld id="{EB241CD2-1E45-42A3-B213-66A034DF9A3B}" type="slidenum">
              <a:rPr lang="en-GB" smtClean="0"/>
              <a:t>32</a:t>
            </a:fld>
            <a:endParaRPr lang="en-GB" dirty="0"/>
          </a:p>
        </p:txBody>
      </p:sp>
    </p:spTree>
    <p:extLst>
      <p:ext uri="{BB962C8B-B14F-4D97-AF65-F5344CB8AC3E}">
        <p14:creationId xmlns:p14="http://schemas.microsoft.com/office/powerpoint/2010/main" val="3401328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CB77-F568-1BB7-C9E1-C81F1DCD34F8}"/>
              </a:ext>
            </a:extLst>
          </p:cNvPr>
          <p:cNvSpPr>
            <a:spLocks noGrp="1"/>
          </p:cNvSpPr>
          <p:nvPr>
            <p:ph type="title"/>
          </p:nvPr>
        </p:nvSpPr>
        <p:spPr/>
        <p:txBody>
          <a:bodyPr/>
          <a:lstStyle/>
          <a:p>
            <a:r>
              <a:rPr lang="en-US" dirty="0"/>
              <a:t>The Anatomy of an Availability Failure</a:t>
            </a:r>
          </a:p>
        </p:txBody>
      </p:sp>
      <p:sp>
        <p:nvSpPr>
          <p:cNvPr id="3" name="Content Placeholder 2">
            <a:extLst>
              <a:ext uri="{FF2B5EF4-FFF2-40B4-BE49-F238E27FC236}">
                <a16:creationId xmlns:a16="http://schemas.microsoft.com/office/drawing/2014/main" id="{7D88CD30-2A53-5D63-11FB-697BF4B98248}"/>
              </a:ext>
            </a:extLst>
          </p:cNvPr>
          <p:cNvSpPr>
            <a:spLocks noGrp="1"/>
          </p:cNvSpPr>
          <p:nvPr>
            <p:ph idx="1"/>
          </p:nvPr>
        </p:nvSpPr>
        <p:spPr/>
        <p:txBody>
          <a:bodyPr>
            <a:normAutofit fontScale="70000" lnSpcReduction="20000"/>
          </a:bodyPr>
          <a:lstStyle/>
          <a:p>
            <a:r>
              <a:rPr lang="en-US" dirty="0"/>
              <a:t>Imagine a scenario at a typical PFI hospital where a water pipe bursts at 2:00 AM, flooding a core Operating Theatre and knocking out the electricity.</a:t>
            </a:r>
          </a:p>
          <a:p>
            <a:r>
              <a:rPr lang="en-US" dirty="0"/>
              <a:t>Step 1: The Helpdesk Trigger</a:t>
            </a:r>
          </a:p>
          <a:p>
            <a:pPr lvl="1"/>
            <a:r>
              <a:rPr lang="en-US" dirty="0"/>
              <a:t>The hospital staff immediately call the PFI Special Purpose Vehicle (SPV)'s centralized 24/7 Helpdesk. The moment the call is logged, two contractual clocks start ticking simultaneously:</a:t>
            </a:r>
          </a:p>
          <a:p>
            <a:pPr lvl="1"/>
            <a:r>
              <a:rPr lang="en-US" dirty="0"/>
              <a:t>The Response Time Clock: The time the provider has to get an engineer on-site (e.g., must respond within 15 minutes for an emergency).</a:t>
            </a:r>
          </a:p>
          <a:p>
            <a:pPr lvl="1"/>
            <a:r>
              <a:rPr lang="en-US" dirty="0"/>
              <a:t>The Rectification Time Clock: The total time allowed to fix the issue before financial penalties begin to accrue (e.g., 2 hours for a critical clinical area).</a:t>
            </a:r>
          </a:p>
          <a:p>
            <a:r>
              <a:rPr lang="en-US" dirty="0"/>
              <a:t>Step 2: Defining "Unavailability"</a:t>
            </a:r>
          </a:p>
          <a:p>
            <a:r>
              <a:rPr lang="en-US" dirty="0"/>
              <a:t>Under the contract, the Operating Theatre is legally classified as "Unavailable" because it breaches the mandatory Availability Criteria outlined in the agreement. To be considered available, a room must pass three distinct tests:</a:t>
            </a:r>
          </a:p>
          <a:p>
            <a:pPr lvl="1"/>
            <a:r>
              <a:rPr lang="en-US" dirty="0"/>
              <a:t>Access: Can staff and patients safely get into the room? (No, it's flooded).</a:t>
            </a:r>
          </a:p>
          <a:p>
            <a:pPr lvl="1"/>
            <a:r>
              <a:rPr lang="en-US" dirty="0"/>
              <a:t>Safety: Does it comply with statutory safety laws? (No, standing water with exposed electrical grids).</a:t>
            </a:r>
          </a:p>
          <a:p>
            <a:pPr lvl="1"/>
            <a:r>
              <a:rPr lang="en-US" dirty="0"/>
              <a:t>Environment: Are temperature, lighting, humidity, and medical gases functioning? (No, the power is out).</a:t>
            </a:r>
          </a:p>
          <a:p>
            <a:r>
              <a:rPr lang="en-US" dirty="0"/>
              <a:t>Step 3: Calculating the Deduction Formula</a:t>
            </a:r>
          </a:p>
          <a:p>
            <a:pPr lvl="1"/>
            <a:r>
              <a:rPr lang="en-US" dirty="0"/>
              <a:t>If the provider fails to dry the room and restore power within the 2-hour rectification window, the </a:t>
            </a:r>
            <a:r>
              <a:rPr lang="en-US" dirty="0" err="1"/>
              <a:t>PayMech</a:t>
            </a:r>
            <a:r>
              <a:rPr lang="en-US" dirty="0"/>
              <a:t> formula triggers. The deduction isn't a random fine; it is an exact mathematical calculation subtracted directly from the hospital's next monthly Unitary Charge invoice:</a:t>
            </a:r>
          </a:p>
          <a:p>
            <a:r>
              <a:rPr lang="en-US" dirty="0"/>
              <a:t>	Deduction = Unit Functional Valuation times Weighting Factor times Duration of Unavailability</a:t>
            </a:r>
          </a:p>
          <a:p>
            <a:pPr marL="0" indent="0">
              <a:buNone/>
            </a:pPr>
            <a:r>
              <a:rPr lang="en-US" dirty="0"/>
              <a:t>	Unit Functional Valuation: The baseline "rental" cost of that specific space per hour.</a:t>
            </a:r>
          </a:p>
          <a:p>
            <a:r>
              <a:rPr lang="en-US" dirty="0"/>
              <a:t>	Weighting Factor: A multiplier based on how critical the room is to hospital operations. </a:t>
            </a:r>
          </a:p>
          <a:p>
            <a:endParaRPr lang="en-US" dirty="0"/>
          </a:p>
        </p:txBody>
      </p:sp>
      <p:sp>
        <p:nvSpPr>
          <p:cNvPr id="4" name="Slide Number Placeholder 3">
            <a:extLst>
              <a:ext uri="{FF2B5EF4-FFF2-40B4-BE49-F238E27FC236}">
                <a16:creationId xmlns:a16="http://schemas.microsoft.com/office/drawing/2014/main" id="{38B1B90F-B099-06F8-3423-744CCF1112D3}"/>
              </a:ext>
            </a:extLst>
          </p:cNvPr>
          <p:cNvSpPr>
            <a:spLocks noGrp="1"/>
          </p:cNvSpPr>
          <p:nvPr>
            <p:ph type="sldNum" sz="quarter" idx="12"/>
          </p:nvPr>
        </p:nvSpPr>
        <p:spPr/>
        <p:txBody>
          <a:bodyPr/>
          <a:lstStyle/>
          <a:p>
            <a:fld id="{EB241CD2-1E45-42A3-B213-66A034DF9A3B}" type="slidenum">
              <a:rPr lang="en-GB" smtClean="0"/>
              <a:t>33</a:t>
            </a:fld>
            <a:endParaRPr lang="en-GB" dirty="0"/>
          </a:p>
        </p:txBody>
      </p:sp>
    </p:spTree>
    <p:extLst>
      <p:ext uri="{BB962C8B-B14F-4D97-AF65-F5344CB8AC3E}">
        <p14:creationId xmlns:p14="http://schemas.microsoft.com/office/powerpoint/2010/main" val="1704909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0E6E3-6954-4D1A-9904-52A9592EEC7F}"/>
              </a:ext>
            </a:extLst>
          </p:cNvPr>
          <p:cNvSpPr>
            <a:spLocks noGrp="1"/>
          </p:cNvSpPr>
          <p:nvPr>
            <p:ph type="title"/>
          </p:nvPr>
        </p:nvSpPr>
        <p:spPr/>
        <p:txBody>
          <a:bodyPr/>
          <a:lstStyle/>
          <a:p>
            <a:r>
              <a:rPr lang="en-US" dirty="0"/>
              <a:t>Weighting Example</a:t>
            </a:r>
          </a:p>
        </p:txBody>
      </p:sp>
      <p:pic>
        <p:nvPicPr>
          <p:cNvPr id="6" name="Content Placeholder 5">
            <a:extLst>
              <a:ext uri="{FF2B5EF4-FFF2-40B4-BE49-F238E27FC236}">
                <a16:creationId xmlns:a16="http://schemas.microsoft.com/office/drawing/2014/main" id="{8119A675-38DF-7EC5-819F-7800622168BF}"/>
              </a:ext>
            </a:extLst>
          </p:cNvPr>
          <p:cNvPicPr>
            <a:picLocks noGrp="1" noChangeAspect="1"/>
          </p:cNvPicPr>
          <p:nvPr>
            <p:ph idx="1"/>
          </p:nvPr>
        </p:nvPicPr>
        <p:blipFill>
          <a:blip r:embed="rId2"/>
          <a:stretch>
            <a:fillRect/>
          </a:stretch>
        </p:blipFill>
        <p:spPr>
          <a:xfrm>
            <a:off x="2880361" y="1831886"/>
            <a:ext cx="6140766" cy="3448227"/>
          </a:xfrm>
          <a:prstGeom prst="rect">
            <a:avLst/>
          </a:prstGeom>
        </p:spPr>
      </p:pic>
      <p:sp>
        <p:nvSpPr>
          <p:cNvPr id="4" name="Slide Number Placeholder 3">
            <a:extLst>
              <a:ext uri="{FF2B5EF4-FFF2-40B4-BE49-F238E27FC236}">
                <a16:creationId xmlns:a16="http://schemas.microsoft.com/office/drawing/2014/main" id="{D59F05FF-C0BB-7093-6D40-5BBFCF8ACCDD}"/>
              </a:ext>
            </a:extLst>
          </p:cNvPr>
          <p:cNvSpPr>
            <a:spLocks noGrp="1"/>
          </p:cNvSpPr>
          <p:nvPr>
            <p:ph type="sldNum" sz="quarter" idx="12"/>
          </p:nvPr>
        </p:nvSpPr>
        <p:spPr/>
        <p:txBody>
          <a:bodyPr/>
          <a:lstStyle/>
          <a:p>
            <a:fld id="{EB241CD2-1E45-42A3-B213-66A034DF9A3B}" type="slidenum">
              <a:rPr lang="en-GB" smtClean="0"/>
              <a:t>34</a:t>
            </a:fld>
            <a:endParaRPr lang="en-GB" dirty="0"/>
          </a:p>
        </p:txBody>
      </p:sp>
    </p:spTree>
    <p:extLst>
      <p:ext uri="{BB962C8B-B14F-4D97-AF65-F5344CB8AC3E}">
        <p14:creationId xmlns:p14="http://schemas.microsoft.com/office/powerpoint/2010/main" val="991575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3B90-C3D9-4414-4935-8894C82E8B61}"/>
              </a:ext>
            </a:extLst>
          </p:cNvPr>
          <p:cNvSpPr>
            <a:spLocks noGrp="1"/>
          </p:cNvSpPr>
          <p:nvPr>
            <p:ph type="title"/>
          </p:nvPr>
        </p:nvSpPr>
        <p:spPr/>
        <p:txBody>
          <a:bodyPr/>
          <a:lstStyle/>
          <a:p>
            <a:r>
              <a:rPr lang="en-US" dirty="0"/>
              <a:t>The "</a:t>
            </a:r>
            <a:r>
              <a:rPr lang="en-US" dirty="0" err="1"/>
              <a:t>Handback</a:t>
            </a:r>
            <a:r>
              <a:rPr lang="en-US" dirty="0"/>
              <a:t>" Clause</a:t>
            </a:r>
          </a:p>
        </p:txBody>
      </p:sp>
      <p:sp>
        <p:nvSpPr>
          <p:cNvPr id="3" name="Content Placeholder 2">
            <a:extLst>
              <a:ext uri="{FF2B5EF4-FFF2-40B4-BE49-F238E27FC236}">
                <a16:creationId xmlns:a16="http://schemas.microsoft.com/office/drawing/2014/main" id="{77A1EC61-6904-76A3-4D89-32076AB0C64D}"/>
              </a:ext>
            </a:extLst>
          </p:cNvPr>
          <p:cNvSpPr>
            <a:spLocks noGrp="1"/>
          </p:cNvSpPr>
          <p:nvPr>
            <p:ph idx="1"/>
          </p:nvPr>
        </p:nvSpPr>
        <p:spPr/>
        <p:txBody>
          <a:bodyPr/>
          <a:lstStyle/>
          <a:p>
            <a:r>
              <a:rPr lang="en-US" dirty="0"/>
              <a:t>PPP contracts feature strict </a:t>
            </a:r>
            <a:r>
              <a:rPr lang="en-US" b="1" dirty="0" err="1"/>
              <a:t>Handback</a:t>
            </a:r>
            <a:r>
              <a:rPr lang="en-US" b="1" dirty="0"/>
              <a:t> Requirements</a:t>
            </a:r>
            <a:r>
              <a:rPr lang="en-US" dirty="0"/>
              <a:t>. In Year 25 or 30, the private partner cannot just hand over a dilapidated building. </a:t>
            </a:r>
          </a:p>
          <a:p>
            <a:r>
              <a:rPr lang="en-US" dirty="0"/>
              <a:t>The contract stipulates the asset must have a remaining residual life (e.g., </a:t>
            </a:r>
            <a:r>
              <a:rPr lang="en-US" i="1" dirty="0"/>
              <a:t>"the roof must have at least 10 years of residual life upon </a:t>
            </a:r>
            <a:r>
              <a:rPr lang="en-US" i="1" dirty="0" err="1"/>
              <a:t>handback</a:t>
            </a:r>
            <a:r>
              <a:rPr lang="en-US" i="1" dirty="0"/>
              <a:t>"</a:t>
            </a:r>
            <a:r>
              <a:rPr lang="en-US" dirty="0"/>
              <a:t>). </a:t>
            </a:r>
          </a:p>
          <a:p>
            <a:r>
              <a:rPr lang="en-US" dirty="0"/>
              <a:t>If the SPV skimped on lifecycle spending in Years 15–23 to maximize investor dividends, they face massive financial penalties or must inject huge capital at the eleventh hour to bring the asset up to code.</a:t>
            </a:r>
          </a:p>
          <a:p>
            <a:endParaRPr lang="en-US" dirty="0"/>
          </a:p>
        </p:txBody>
      </p:sp>
      <p:sp>
        <p:nvSpPr>
          <p:cNvPr id="4" name="Slide Number Placeholder 3">
            <a:extLst>
              <a:ext uri="{FF2B5EF4-FFF2-40B4-BE49-F238E27FC236}">
                <a16:creationId xmlns:a16="http://schemas.microsoft.com/office/drawing/2014/main" id="{42F162C7-453C-B1D2-60A1-ADBA18D5D0F0}"/>
              </a:ext>
            </a:extLst>
          </p:cNvPr>
          <p:cNvSpPr>
            <a:spLocks noGrp="1"/>
          </p:cNvSpPr>
          <p:nvPr>
            <p:ph type="sldNum" sz="quarter" idx="12"/>
          </p:nvPr>
        </p:nvSpPr>
        <p:spPr/>
        <p:txBody>
          <a:bodyPr/>
          <a:lstStyle/>
          <a:p>
            <a:fld id="{EB241CD2-1E45-42A3-B213-66A034DF9A3B}" type="slidenum">
              <a:rPr lang="en-GB" smtClean="0"/>
              <a:t>35</a:t>
            </a:fld>
            <a:endParaRPr lang="en-GB" dirty="0"/>
          </a:p>
        </p:txBody>
      </p:sp>
    </p:spTree>
    <p:extLst>
      <p:ext uri="{BB962C8B-B14F-4D97-AF65-F5344CB8AC3E}">
        <p14:creationId xmlns:p14="http://schemas.microsoft.com/office/powerpoint/2010/main" val="3586027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8B90-9246-4E85-926D-061CF8E695B7}"/>
              </a:ext>
            </a:extLst>
          </p:cNvPr>
          <p:cNvSpPr>
            <a:spLocks noGrp="1"/>
          </p:cNvSpPr>
          <p:nvPr>
            <p:ph type="title"/>
          </p:nvPr>
        </p:nvSpPr>
        <p:spPr/>
        <p:txBody>
          <a:bodyPr/>
          <a:lstStyle/>
          <a:p>
            <a:r>
              <a:rPr lang="en-US" dirty="0"/>
              <a:t>Benchmarking Costs </a:t>
            </a:r>
          </a:p>
        </p:txBody>
      </p:sp>
      <p:sp>
        <p:nvSpPr>
          <p:cNvPr id="3" name="Content Placeholder 2">
            <a:extLst>
              <a:ext uri="{FF2B5EF4-FFF2-40B4-BE49-F238E27FC236}">
                <a16:creationId xmlns:a16="http://schemas.microsoft.com/office/drawing/2014/main" id="{ACC54D15-EA92-C954-AF11-7EED2E7DD339}"/>
              </a:ext>
            </a:extLst>
          </p:cNvPr>
          <p:cNvSpPr>
            <a:spLocks noGrp="1"/>
          </p:cNvSpPr>
          <p:nvPr>
            <p:ph idx="1"/>
          </p:nvPr>
        </p:nvSpPr>
        <p:spPr/>
        <p:txBody>
          <a:bodyPr/>
          <a:lstStyle/>
          <a:p>
            <a:pPr algn="l"/>
            <a:r>
              <a:rPr lang="en-US" dirty="0"/>
              <a:t>Benchmarking and Market Testing: Because PFI deals last for decades, the cost of food, cleaning supplies, and labor changes over time. Most UK PFI contracts contain clauses requiring the Soft FM services to be "benchmarked" or open-market tested every 5 to 7 years to ensure the NHS Trust is still getting value for money, allowing the service fee to adjust to market rates.</a:t>
            </a:r>
          </a:p>
        </p:txBody>
      </p:sp>
      <p:sp>
        <p:nvSpPr>
          <p:cNvPr id="4" name="Slide Number Placeholder 3">
            <a:extLst>
              <a:ext uri="{FF2B5EF4-FFF2-40B4-BE49-F238E27FC236}">
                <a16:creationId xmlns:a16="http://schemas.microsoft.com/office/drawing/2014/main" id="{8CDF197A-75C2-28CB-1FD9-876C58986502}"/>
              </a:ext>
            </a:extLst>
          </p:cNvPr>
          <p:cNvSpPr>
            <a:spLocks noGrp="1"/>
          </p:cNvSpPr>
          <p:nvPr>
            <p:ph type="sldNum" sz="quarter" idx="12"/>
          </p:nvPr>
        </p:nvSpPr>
        <p:spPr/>
        <p:txBody>
          <a:bodyPr/>
          <a:lstStyle/>
          <a:p>
            <a:fld id="{EB241CD2-1E45-42A3-B213-66A034DF9A3B}" type="slidenum">
              <a:rPr lang="en-GB" smtClean="0"/>
              <a:t>36</a:t>
            </a:fld>
            <a:endParaRPr lang="en-GB" dirty="0"/>
          </a:p>
        </p:txBody>
      </p:sp>
    </p:spTree>
    <p:extLst>
      <p:ext uri="{BB962C8B-B14F-4D97-AF65-F5344CB8AC3E}">
        <p14:creationId xmlns:p14="http://schemas.microsoft.com/office/powerpoint/2010/main" val="137344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A8C0-7B80-746E-E003-ACAFBF6F3E00}"/>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DD301B0-A051-D1E8-0414-1FECEA1A3BDD}"/>
              </a:ext>
            </a:extLst>
          </p:cNvPr>
          <p:cNvSpPr>
            <a:spLocks noGrp="1"/>
          </p:cNvSpPr>
          <p:nvPr>
            <p:ph idx="1"/>
          </p:nvPr>
        </p:nvSpPr>
        <p:spPr/>
        <p:txBody>
          <a:bodyPr/>
          <a:lstStyle/>
          <a:p>
            <a:r>
              <a:rPr lang="en-US" dirty="0"/>
              <a:t>Why have minimum traffic guarantees or any traffic risk</a:t>
            </a:r>
          </a:p>
          <a:p>
            <a:r>
              <a:rPr lang="en-US" dirty="0"/>
              <a:t>What are variable costs in general</a:t>
            </a:r>
          </a:p>
          <a:p>
            <a:r>
              <a:rPr lang="en-US" dirty="0"/>
              <a:t>How to deal with variable costs</a:t>
            </a:r>
          </a:p>
        </p:txBody>
      </p:sp>
      <p:sp>
        <p:nvSpPr>
          <p:cNvPr id="4" name="Slide Number Placeholder 3">
            <a:extLst>
              <a:ext uri="{FF2B5EF4-FFF2-40B4-BE49-F238E27FC236}">
                <a16:creationId xmlns:a16="http://schemas.microsoft.com/office/drawing/2014/main" id="{83ADAF20-E576-E94B-C801-47713127D826}"/>
              </a:ext>
            </a:extLst>
          </p:cNvPr>
          <p:cNvSpPr>
            <a:spLocks noGrp="1"/>
          </p:cNvSpPr>
          <p:nvPr>
            <p:ph type="sldNum" sz="quarter" idx="12"/>
          </p:nvPr>
        </p:nvSpPr>
        <p:spPr/>
        <p:txBody>
          <a:bodyPr/>
          <a:lstStyle/>
          <a:p>
            <a:fld id="{EB241CD2-1E45-42A3-B213-66A034DF9A3B}" type="slidenum">
              <a:rPr lang="en-GB" smtClean="0"/>
              <a:t>37</a:t>
            </a:fld>
            <a:endParaRPr lang="en-GB" dirty="0"/>
          </a:p>
        </p:txBody>
      </p:sp>
    </p:spTree>
    <p:extLst>
      <p:ext uri="{BB962C8B-B14F-4D97-AF65-F5344CB8AC3E}">
        <p14:creationId xmlns:p14="http://schemas.microsoft.com/office/powerpoint/2010/main" val="2977804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E9BC-13FE-9149-B3A5-05616DF7D20F}"/>
              </a:ext>
            </a:extLst>
          </p:cNvPr>
          <p:cNvSpPr>
            <a:spLocks noGrp="1"/>
          </p:cNvSpPr>
          <p:nvPr>
            <p:ph type="ctrTitle"/>
          </p:nvPr>
        </p:nvSpPr>
        <p:spPr/>
        <p:txBody>
          <a:bodyPr/>
          <a:lstStyle/>
          <a:p>
            <a:r>
              <a:rPr lang="en-US" dirty="0"/>
              <a:t>Setting Penalties and Targets</a:t>
            </a:r>
          </a:p>
        </p:txBody>
      </p:sp>
    </p:spTree>
    <p:extLst>
      <p:ext uri="{BB962C8B-B14F-4D97-AF65-F5344CB8AC3E}">
        <p14:creationId xmlns:p14="http://schemas.microsoft.com/office/powerpoint/2010/main" val="334003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0" name="Google Shape;100;p15" descr="image.png"/>
          <p:cNvPicPr preferRelativeResize="0"/>
          <p:nvPr/>
        </p:nvPicPr>
        <p:blipFill rotWithShape="1">
          <a:blip r:embed="rId3">
            <a:alphaModFix/>
          </a:blip>
          <a:srcRect/>
          <a:stretch/>
        </p:blipFill>
        <p:spPr>
          <a:xfrm>
            <a:off x="762000" y="2255490"/>
            <a:ext cx="3365450" cy="3223170"/>
          </a:xfrm>
          <a:prstGeom prst="rect">
            <a:avLst/>
          </a:prstGeom>
          <a:noFill/>
          <a:ln>
            <a:noFill/>
          </a:ln>
        </p:spPr>
      </p:pic>
      <p:pic>
        <p:nvPicPr>
          <p:cNvPr id="101" name="Google Shape;101;p15" descr="image.png"/>
          <p:cNvPicPr preferRelativeResize="0"/>
          <p:nvPr/>
        </p:nvPicPr>
        <p:blipFill rotWithShape="1">
          <a:blip r:embed="rId4">
            <a:alphaModFix/>
          </a:blip>
          <a:srcRect/>
          <a:stretch/>
        </p:blipFill>
        <p:spPr>
          <a:xfrm>
            <a:off x="4451616" y="2186955"/>
            <a:ext cx="3365450" cy="3223170"/>
          </a:xfrm>
          <a:prstGeom prst="rect">
            <a:avLst/>
          </a:prstGeom>
          <a:noFill/>
          <a:ln>
            <a:noFill/>
          </a:ln>
        </p:spPr>
      </p:pic>
      <p:pic>
        <p:nvPicPr>
          <p:cNvPr id="102" name="Google Shape;102;p15" descr="image.png"/>
          <p:cNvPicPr preferRelativeResize="0"/>
          <p:nvPr/>
        </p:nvPicPr>
        <p:blipFill rotWithShape="1">
          <a:blip r:embed="rId5">
            <a:alphaModFix/>
          </a:blip>
          <a:srcRect/>
          <a:stretch/>
        </p:blipFill>
        <p:spPr>
          <a:xfrm>
            <a:off x="8064400" y="2255490"/>
            <a:ext cx="3365450" cy="3223170"/>
          </a:xfrm>
          <a:prstGeom prst="rect">
            <a:avLst/>
          </a:prstGeom>
          <a:noFill/>
          <a:ln>
            <a:noFill/>
          </a:ln>
        </p:spPr>
      </p:pic>
      <p:sp>
        <p:nvSpPr>
          <p:cNvPr id="103" name="Google Shape;103;p15"/>
          <p:cNvSpPr txBox="1"/>
          <p:nvPr/>
        </p:nvSpPr>
        <p:spPr>
          <a:xfrm>
            <a:off x="1104900" y="3284190"/>
            <a:ext cx="2813632"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F766E"/>
                </a:solidFill>
                <a:latin typeface="Poppins SemiBold"/>
                <a:ea typeface="Poppins SemiBold"/>
                <a:cs typeface="Poppins SemiBold"/>
                <a:sym typeface="Poppins SemiBold"/>
              </a:rPr>
              <a:t>Construction Delays</a:t>
            </a:r>
            <a:endParaRPr/>
          </a:p>
        </p:txBody>
      </p:sp>
      <p:sp>
        <p:nvSpPr>
          <p:cNvPr id="104" name="Google Shape;104;p15"/>
          <p:cNvSpPr txBox="1"/>
          <p:nvPr/>
        </p:nvSpPr>
        <p:spPr>
          <a:xfrm>
            <a:off x="1104900" y="3798540"/>
            <a:ext cx="2679650" cy="82287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Overruns, site management failures, and design interface risks occurring prior to service launch.</a:t>
            </a:r>
            <a:endParaRPr/>
          </a:p>
        </p:txBody>
      </p:sp>
      <p:sp>
        <p:nvSpPr>
          <p:cNvPr id="105" name="Google Shape;105;p15"/>
          <p:cNvSpPr txBox="1"/>
          <p:nvPr/>
        </p:nvSpPr>
        <p:spPr>
          <a:xfrm>
            <a:off x="4756100" y="3284190"/>
            <a:ext cx="2813632" cy="7429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F766E"/>
                </a:solidFill>
                <a:latin typeface="Poppins SemiBold"/>
                <a:ea typeface="Poppins SemiBold"/>
                <a:cs typeface="Poppins SemiBold"/>
                <a:sym typeface="Poppins SemiBold"/>
              </a:rPr>
              <a:t>Demand Fluctuations</a:t>
            </a:r>
            <a:endParaRPr/>
          </a:p>
        </p:txBody>
      </p:sp>
      <p:sp>
        <p:nvSpPr>
          <p:cNvPr id="106" name="Google Shape;106;p15"/>
          <p:cNvSpPr txBox="1"/>
          <p:nvPr/>
        </p:nvSpPr>
        <p:spPr>
          <a:xfrm>
            <a:off x="4889450" y="3867075"/>
            <a:ext cx="2679650" cy="82287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dirty="0">
                <a:solidFill>
                  <a:srgbClr val="334155"/>
                </a:solidFill>
                <a:latin typeface="Lato"/>
                <a:ea typeface="Lato"/>
                <a:cs typeface="Lato"/>
                <a:sym typeface="Lato"/>
              </a:rPr>
              <a:t>Shifts in clinical volume, occupancy rates, and epidemiological demographics over decades.</a:t>
            </a:r>
            <a:endParaRPr dirty="0"/>
          </a:p>
        </p:txBody>
      </p:sp>
      <p:sp>
        <p:nvSpPr>
          <p:cNvPr id="107" name="Google Shape;107;p15"/>
          <p:cNvSpPr txBox="1"/>
          <p:nvPr/>
        </p:nvSpPr>
        <p:spPr>
          <a:xfrm>
            <a:off x="8407300" y="3284190"/>
            <a:ext cx="2813632"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F766E"/>
                </a:solidFill>
                <a:latin typeface="Poppins SemiBold"/>
                <a:ea typeface="Poppins SemiBold"/>
                <a:cs typeface="Poppins SemiBold"/>
                <a:sym typeface="Poppins SemiBold"/>
              </a:rPr>
              <a:t>Clinical Liability</a:t>
            </a:r>
            <a:endParaRPr/>
          </a:p>
        </p:txBody>
      </p:sp>
      <p:sp>
        <p:nvSpPr>
          <p:cNvPr id="108" name="Google Shape;108;p15"/>
          <p:cNvSpPr txBox="1"/>
          <p:nvPr/>
        </p:nvSpPr>
        <p:spPr>
          <a:xfrm>
            <a:off x="8407300" y="3798540"/>
            <a:ext cx="2679650" cy="82287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Medical malpractice, diagnostic failure, systemic infections, and quality governance outcomes.</a:t>
            </a:r>
            <a:endParaRPr/>
          </a:p>
        </p:txBody>
      </p:sp>
      <p:pic>
        <p:nvPicPr>
          <p:cNvPr id="109" name="Google Shape;109;p15" descr="image.png"/>
          <p:cNvPicPr preferRelativeResize="0"/>
          <p:nvPr/>
        </p:nvPicPr>
        <p:blipFill rotWithShape="1">
          <a:blip r:embed="rId6">
            <a:alphaModFix/>
          </a:blip>
          <a:srcRect/>
          <a:stretch/>
        </p:blipFill>
        <p:spPr>
          <a:xfrm>
            <a:off x="1104900" y="2674590"/>
            <a:ext cx="428625" cy="381000"/>
          </a:xfrm>
          <a:prstGeom prst="rect">
            <a:avLst/>
          </a:prstGeom>
          <a:noFill/>
          <a:ln>
            <a:noFill/>
          </a:ln>
        </p:spPr>
      </p:pic>
      <p:pic>
        <p:nvPicPr>
          <p:cNvPr id="110" name="Google Shape;110;p15" descr="image.png"/>
          <p:cNvPicPr preferRelativeResize="0"/>
          <p:nvPr/>
        </p:nvPicPr>
        <p:blipFill rotWithShape="1">
          <a:blip r:embed="rId7">
            <a:alphaModFix/>
          </a:blip>
          <a:srcRect/>
          <a:stretch/>
        </p:blipFill>
        <p:spPr>
          <a:xfrm>
            <a:off x="4756100" y="2674590"/>
            <a:ext cx="381000" cy="381000"/>
          </a:xfrm>
          <a:prstGeom prst="rect">
            <a:avLst/>
          </a:prstGeom>
          <a:noFill/>
          <a:ln>
            <a:noFill/>
          </a:ln>
        </p:spPr>
      </p:pic>
      <p:pic>
        <p:nvPicPr>
          <p:cNvPr id="111" name="Google Shape;111;p15" descr="image.png"/>
          <p:cNvPicPr preferRelativeResize="0"/>
          <p:nvPr/>
        </p:nvPicPr>
        <p:blipFill rotWithShape="1">
          <a:blip r:embed="rId8">
            <a:alphaModFix/>
          </a:blip>
          <a:srcRect/>
          <a:stretch/>
        </p:blipFill>
        <p:spPr>
          <a:xfrm>
            <a:off x="8407300" y="2674590"/>
            <a:ext cx="333375" cy="381000"/>
          </a:xfrm>
          <a:prstGeom prst="rect">
            <a:avLst/>
          </a:prstGeom>
          <a:noFill/>
          <a:ln>
            <a:noFill/>
          </a:ln>
        </p:spPr>
      </p:pic>
      <p:sp>
        <p:nvSpPr>
          <p:cNvPr id="112" name="Google Shape;112;p15"/>
          <p:cNvSpPr txBox="1"/>
          <p:nvPr/>
        </p:nvSpPr>
        <p:spPr>
          <a:xfrm>
            <a:off x="952500" y="571500"/>
            <a:ext cx="11001375"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0" i="0" u="none" strike="noStrike" cap="none">
                <a:solidFill>
                  <a:srgbClr val="0F172A"/>
                </a:solidFill>
                <a:latin typeface="Poppins SemiBold"/>
                <a:ea typeface="Poppins SemiBold"/>
                <a:cs typeface="Poppins SemiBold"/>
                <a:sym typeface="Poppins SemiBold"/>
              </a:rPr>
              <a:t>Three Core Pillars of PPP Risk</a:t>
            </a:r>
            <a:endParaRPr/>
          </a:p>
        </p:txBody>
      </p:sp>
      <p:sp>
        <p:nvSpPr>
          <p:cNvPr id="113" name="Google Shape;113;p15"/>
          <p:cNvSpPr/>
          <p:nvPr/>
        </p:nvSpPr>
        <p:spPr>
          <a:xfrm>
            <a:off x="762000" y="571500"/>
            <a:ext cx="57150" cy="542925"/>
          </a:xfrm>
          <a:prstGeom prst="rect">
            <a:avLst/>
          </a:prstGeom>
          <a:solidFill>
            <a:srgbClr val="0F76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205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2132-F710-214D-1EB4-37B6E58B6A4D}"/>
              </a:ext>
            </a:extLst>
          </p:cNvPr>
          <p:cNvSpPr>
            <a:spLocks noGrp="1"/>
          </p:cNvSpPr>
          <p:nvPr>
            <p:ph type="title"/>
          </p:nvPr>
        </p:nvSpPr>
        <p:spPr/>
        <p:txBody>
          <a:bodyPr/>
          <a:lstStyle/>
          <a:p>
            <a:r>
              <a:rPr lang="en-US" dirty="0"/>
              <a:t>Traffic Risk, Minimum Guarantee and Creative Structuring</a:t>
            </a:r>
          </a:p>
        </p:txBody>
      </p:sp>
      <p:sp>
        <p:nvSpPr>
          <p:cNvPr id="3" name="Content Placeholder 2">
            <a:extLst>
              <a:ext uri="{FF2B5EF4-FFF2-40B4-BE49-F238E27FC236}">
                <a16:creationId xmlns:a16="http://schemas.microsoft.com/office/drawing/2014/main" id="{094227AB-1DDB-7724-81BE-36543D536C4A}"/>
              </a:ext>
            </a:extLst>
          </p:cNvPr>
          <p:cNvSpPr>
            <a:spLocks noGrp="1"/>
          </p:cNvSpPr>
          <p:nvPr>
            <p:ph idx="1"/>
          </p:nvPr>
        </p:nvSpPr>
        <p:spPr/>
        <p:txBody>
          <a:bodyPr/>
          <a:lstStyle/>
          <a:p>
            <a:r>
              <a:rPr lang="en-US" dirty="0"/>
              <a:t>Traffic Risk Project (Southern Turkey)</a:t>
            </a:r>
          </a:p>
          <a:p>
            <a:pPr lvl="1"/>
            <a:r>
              <a:rPr lang="en-US" dirty="0"/>
              <a:t>a.      Review of Model and Minimum Traffic Guarantee</a:t>
            </a:r>
          </a:p>
          <a:p>
            <a:pPr lvl="1"/>
            <a:r>
              <a:rPr lang="en-US" dirty="0"/>
              <a:t>b.      Discussion of Rational for Taking Traffic Risk – What does it get you</a:t>
            </a:r>
          </a:p>
          <a:p>
            <a:pPr lvl="1"/>
            <a:r>
              <a:rPr lang="en-US" dirty="0"/>
              <a:t>c.      Structuring the debt with minimum guarantee</a:t>
            </a:r>
          </a:p>
          <a:p>
            <a:pPr lvl="1"/>
            <a:r>
              <a:rPr lang="en-US" dirty="0"/>
              <a:t>d.      DSCR, LLCR and PLCR in Case</a:t>
            </a:r>
          </a:p>
          <a:p>
            <a:pPr lvl="1"/>
            <a:r>
              <a:rPr lang="en-US" dirty="0"/>
              <a:t>e.      DSCR, LLCR and PLCR from Fitch</a:t>
            </a:r>
          </a:p>
          <a:p>
            <a:pPr lvl="1"/>
            <a:r>
              <a:rPr lang="en-US" dirty="0"/>
              <a:t>f.        Allowing re-structure of debt after traffic is established</a:t>
            </a:r>
          </a:p>
          <a:p>
            <a:pPr lvl="1"/>
            <a:r>
              <a:rPr lang="en-US" dirty="0"/>
              <a:t>g.      Modelling the effect of structure and alternative structures on risk and return</a:t>
            </a:r>
          </a:p>
          <a:p>
            <a:endParaRPr lang="en-US" dirty="0"/>
          </a:p>
        </p:txBody>
      </p:sp>
      <p:sp>
        <p:nvSpPr>
          <p:cNvPr id="4" name="Slide Number Placeholder 3">
            <a:extLst>
              <a:ext uri="{FF2B5EF4-FFF2-40B4-BE49-F238E27FC236}">
                <a16:creationId xmlns:a16="http://schemas.microsoft.com/office/drawing/2014/main" id="{1F20D4CA-4D9C-D801-C5D7-3E927FE29E39}"/>
              </a:ext>
            </a:extLst>
          </p:cNvPr>
          <p:cNvSpPr>
            <a:spLocks noGrp="1"/>
          </p:cNvSpPr>
          <p:nvPr>
            <p:ph type="sldNum" sz="quarter" idx="12"/>
          </p:nvPr>
        </p:nvSpPr>
        <p:spPr/>
        <p:txBody>
          <a:bodyPr/>
          <a:lstStyle/>
          <a:p>
            <a:fld id="{EB241CD2-1E45-42A3-B213-66A034DF9A3B}" type="slidenum">
              <a:rPr lang="en-GB" smtClean="0"/>
              <a:t>4</a:t>
            </a:fld>
            <a:endParaRPr lang="en-GB" dirty="0"/>
          </a:p>
        </p:txBody>
      </p:sp>
    </p:spTree>
    <p:extLst>
      <p:ext uri="{BB962C8B-B14F-4D97-AF65-F5344CB8AC3E}">
        <p14:creationId xmlns:p14="http://schemas.microsoft.com/office/powerpoint/2010/main" val="2573718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FBCB-20ED-361B-62C9-C55813B94652}"/>
              </a:ext>
            </a:extLst>
          </p:cNvPr>
          <p:cNvSpPr>
            <a:spLocks noGrp="1"/>
          </p:cNvSpPr>
          <p:nvPr>
            <p:ph type="title"/>
          </p:nvPr>
        </p:nvSpPr>
        <p:spPr/>
        <p:txBody>
          <a:bodyPr/>
          <a:lstStyle/>
          <a:p>
            <a:r>
              <a:rPr lang="en-US" dirty="0"/>
              <a:t>Penalties in PPP/PFI</a:t>
            </a:r>
          </a:p>
        </p:txBody>
      </p:sp>
      <p:sp>
        <p:nvSpPr>
          <p:cNvPr id="3" name="Content Placeholder 2">
            <a:extLst>
              <a:ext uri="{FF2B5EF4-FFF2-40B4-BE49-F238E27FC236}">
                <a16:creationId xmlns:a16="http://schemas.microsoft.com/office/drawing/2014/main" id="{F889CA1D-F289-B531-6E36-4893AF413FF8}"/>
              </a:ext>
            </a:extLst>
          </p:cNvPr>
          <p:cNvSpPr>
            <a:spLocks noGrp="1"/>
          </p:cNvSpPr>
          <p:nvPr>
            <p:ph idx="1"/>
          </p:nvPr>
        </p:nvSpPr>
        <p:spPr/>
        <p:txBody>
          <a:bodyPr/>
          <a:lstStyle/>
          <a:p>
            <a:pPr algn="l"/>
            <a:r>
              <a:rPr lang="en-US" dirty="0"/>
              <a:t>The Blackburn PFI contract utilizes two distinct penalty pathways that reduce the money paid to the private investor:</a:t>
            </a:r>
          </a:p>
          <a:p>
            <a:pPr lvl="0" algn="l"/>
            <a:r>
              <a:rPr lang="en-US" b="1" dirty="0"/>
              <a:t>Availability Deductions:</a:t>
            </a:r>
            <a:r>
              <a:rPr lang="en-US" dirty="0"/>
              <a:t> Triggered if a specific area of the hospital (like an operating theatre or a ward) cannot be used due to maintenance issues, structural faults, or structural temperature failures. </a:t>
            </a:r>
          </a:p>
          <a:p>
            <a:pPr algn="l"/>
            <a:r>
              <a:rPr lang="en-US" dirty="0"/>
              <a:t>Centre for Health and the Public Interest</a:t>
            </a:r>
          </a:p>
          <a:p>
            <a:pPr lvl="0" algn="l"/>
            <a:r>
              <a:rPr lang="en-US" b="1" dirty="0"/>
              <a:t>Performance Deductions:</a:t>
            </a:r>
            <a:r>
              <a:rPr lang="en-US" dirty="0"/>
              <a:t> Triggered if the facility management services (such as cleaning, catering, or portering handled by the sub-contractors) fall below the agreed Key Performance Indicators (KPIs).</a:t>
            </a:r>
          </a:p>
          <a:p>
            <a:pPr algn="l"/>
            <a:endParaRPr lang="en-US" dirty="0"/>
          </a:p>
        </p:txBody>
      </p:sp>
      <p:sp>
        <p:nvSpPr>
          <p:cNvPr id="4" name="Slide Number Placeholder 3">
            <a:extLst>
              <a:ext uri="{FF2B5EF4-FFF2-40B4-BE49-F238E27FC236}">
                <a16:creationId xmlns:a16="http://schemas.microsoft.com/office/drawing/2014/main" id="{56BD5060-343B-ED49-B8B7-7D21DD7D1A02}"/>
              </a:ext>
            </a:extLst>
          </p:cNvPr>
          <p:cNvSpPr>
            <a:spLocks noGrp="1"/>
          </p:cNvSpPr>
          <p:nvPr>
            <p:ph type="sldNum" sz="quarter" idx="12"/>
          </p:nvPr>
        </p:nvSpPr>
        <p:spPr/>
        <p:txBody>
          <a:bodyPr/>
          <a:lstStyle/>
          <a:p>
            <a:fld id="{EB241CD2-1E45-42A3-B213-66A034DF9A3B}" type="slidenum">
              <a:rPr lang="en-GB" smtClean="0"/>
              <a:t>40</a:t>
            </a:fld>
            <a:endParaRPr lang="en-GB" dirty="0"/>
          </a:p>
        </p:txBody>
      </p:sp>
    </p:spTree>
    <p:extLst>
      <p:ext uri="{BB962C8B-B14F-4D97-AF65-F5344CB8AC3E}">
        <p14:creationId xmlns:p14="http://schemas.microsoft.com/office/powerpoint/2010/main" val="2186516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4AFA-FE53-5991-D16F-74BDFA989D3A}"/>
              </a:ext>
            </a:extLst>
          </p:cNvPr>
          <p:cNvSpPr>
            <a:spLocks noGrp="1"/>
          </p:cNvSpPr>
          <p:nvPr>
            <p:ph type="title"/>
          </p:nvPr>
        </p:nvSpPr>
        <p:spPr/>
        <p:txBody>
          <a:bodyPr/>
          <a:lstStyle/>
          <a:p>
            <a:r>
              <a:rPr lang="en-US" dirty="0"/>
              <a:t>Time and Weighting in Calculating Deductions</a:t>
            </a:r>
          </a:p>
        </p:txBody>
      </p:sp>
      <p:sp>
        <p:nvSpPr>
          <p:cNvPr id="3" name="Content Placeholder 2">
            <a:extLst>
              <a:ext uri="{FF2B5EF4-FFF2-40B4-BE49-F238E27FC236}">
                <a16:creationId xmlns:a16="http://schemas.microsoft.com/office/drawing/2014/main" id="{F0BAE9FB-A433-996D-41BE-EB76C1632B11}"/>
              </a:ext>
            </a:extLst>
          </p:cNvPr>
          <p:cNvSpPr>
            <a:spLocks noGrp="1"/>
          </p:cNvSpPr>
          <p:nvPr>
            <p:ph idx="1"/>
          </p:nvPr>
        </p:nvSpPr>
        <p:spPr/>
        <p:txBody>
          <a:bodyPr>
            <a:normAutofit fontScale="92500" lnSpcReduction="10000"/>
          </a:bodyPr>
          <a:lstStyle/>
          <a:p>
            <a:pPr marL="0" indent="0" algn="l">
              <a:buNone/>
            </a:pPr>
            <a:r>
              <a:rPr lang="en-US" b="1" dirty="0"/>
              <a:t>Availability Deductions</a:t>
            </a:r>
            <a:r>
              <a:rPr lang="en-US" dirty="0"/>
              <a:t>:</a:t>
            </a:r>
          </a:p>
          <a:p>
            <a:pPr lvl="0" algn="l"/>
            <a:r>
              <a:rPr lang="en-US" b="1" dirty="0"/>
              <a:t>The Breakdown Metric:</a:t>
            </a:r>
            <a:r>
              <a:rPr lang="en-US" dirty="0"/>
              <a:t> Calculated using a formula based on </a:t>
            </a:r>
            <a:r>
              <a:rPr lang="en-US" b="1" dirty="0"/>
              <a:t>Unit Time</a:t>
            </a:r>
            <a:r>
              <a:rPr lang="en-US" dirty="0"/>
              <a:t> (how long the space was unusable) multiplied by a </a:t>
            </a:r>
            <a:r>
              <a:rPr lang="en-US" b="1" dirty="0"/>
              <a:t>Weighting Factor</a:t>
            </a:r>
            <a:r>
              <a:rPr lang="en-US" dirty="0"/>
              <a:t> (how critical the room is).</a:t>
            </a:r>
          </a:p>
          <a:p>
            <a:pPr lvl="1" algn="l"/>
            <a:r>
              <a:rPr lang="en-US" b="1" dirty="0"/>
              <a:t>Critical Categories:</a:t>
            </a:r>
            <a:r>
              <a:rPr lang="en-US" dirty="0"/>
              <a:t> A failure in Category A zones (Operating Theatres, Intensive Care, A&amp;E) carries an exponentially higher deduction rate per hour than Category C zones (administrative offices or storage rooms).</a:t>
            </a:r>
          </a:p>
          <a:p>
            <a:pPr lvl="1" algn="l"/>
            <a:r>
              <a:rPr lang="en-US" b="1" dirty="0"/>
              <a:t>Common Triggers:</a:t>
            </a:r>
            <a:r>
              <a:rPr lang="en-US" dirty="0"/>
              <a:t> Heating/ventilation system failures, loss of clinical power sockets, or structure water leaks.</a:t>
            </a:r>
          </a:p>
          <a:p>
            <a:pPr marL="0" indent="0" algn="l">
              <a:buNone/>
            </a:pPr>
            <a:r>
              <a:rPr lang="en-US" b="1" dirty="0"/>
              <a:t>Performance Deductions (The Service Layer)</a:t>
            </a:r>
            <a:endParaRPr lang="en-US" dirty="0"/>
          </a:p>
          <a:p>
            <a:pPr algn="l"/>
            <a:r>
              <a:rPr lang="en-US" dirty="0"/>
              <a:t>These penalties target service standard failures. They operate on a </a:t>
            </a:r>
            <a:r>
              <a:rPr lang="en-US" b="1" dirty="0"/>
              <a:t>Service Failure Points (SFPs)</a:t>
            </a:r>
            <a:r>
              <a:rPr lang="en-US" dirty="0"/>
              <a:t> system rather than a direct flat fine.</a:t>
            </a:r>
          </a:p>
          <a:p>
            <a:pPr lvl="0" algn="l"/>
            <a:r>
              <a:rPr lang="en-US" b="1" dirty="0"/>
              <a:t>The Breakdown Metric:</a:t>
            </a:r>
            <a:r>
              <a:rPr lang="en-US" dirty="0"/>
              <a:t> Minor infractions generate points. Once a specific threshold of points is crossed within a calendar month, financial deductions kick in.</a:t>
            </a:r>
          </a:p>
          <a:p>
            <a:pPr lvl="0" algn="l"/>
            <a:r>
              <a:rPr lang="en-US" b="1" dirty="0"/>
              <a:t>Common Triggers:</a:t>
            </a:r>
            <a:r>
              <a:rPr lang="en-US" dirty="0"/>
              <a:t> Delayed responses to cleaning requests, catering failing food safety temperatures, or portering response times dropping below designated Key Performance Indicators (KPIs).</a:t>
            </a:r>
          </a:p>
          <a:p>
            <a:pPr algn="l"/>
            <a:endParaRPr lang="en-US" dirty="0"/>
          </a:p>
        </p:txBody>
      </p:sp>
      <p:sp>
        <p:nvSpPr>
          <p:cNvPr id="4" name="Slide Number Placeholder 3">
            <a:extLst>
              <a:ext uri="{FF2B5EF4-FFF2-40B4-BE49-F238E27FC236}">
                <a16:creationId xmlns:a16="http://schemas.microsoft.com/office/drawing/2014/main" id="{6216FED2-7423-E059-19FF-98834DA228B7}"/>
              </a:ext>
            </a:extLst>
          </p:cNvPr>
          <p:cNvSpPr>
            <a:spLocks noGrp="1"/>
          </p:cNvSpPr>
          <p:nvPr>
            <p:ph type="sldNum" sz="quarter" idx="12"/>
          </p:nvPr>
        </p:nvSpPr>
        <p:spPr/>
        <p:txBody>
          <a:bodyPr/>
          <a:lstStyle/>
          <a:p>
            <a:fld id="{EB241CD2-1E45-42A3-B213-66A034DF9A3B}" type="slidenum">
              <a:rPr lang="en-GB" smtClean="0"/>
              <a:t>41</a:t>
            </a:fld>
            <a:endParaRPr lang="en-GB" dirty="0"/>
          </a:p>
        </p:txBody>
      </p:sp>
    </p:spTree>
    <p:extLst>
      <p:ext uri="{BB962C8B-B14F-4D97-AF65-F5344CB8AC3E}">
        <p14:creationId xmlns:p14="http://schemas.microsoft.com/office/powerpoint/2010/main" val="1713481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4E1C-6C0E-A84C-036C-4A034FEF87F9}"/>
              </a:ext>
            </a:extLst>
          </p:cNvPr>
          <p:cNvSpPr>
            <a:spLocks noGrp="1"/>
          </p:cNvSpPr>
          <p:nvPr>
            <p:ph type="title"/>
          </p:nvPr>
        </p:nvSpPr>
        <p:spPr/>
        <p:txBody>
          <a:bodyPr/>
          <a:lstStyle/>
          <a:p>
            <a:r>
              <a:rPr lang="en-US" dirty="0"/>
              <a:t>Setting Targets and Penalties</a:t>
            </a:r>
          </a:p>
        </p:txBody>
      </p:sp>
      <p:sp>
        <p:nvSpPr>
          <p:cNvPr id="3" name="Content Placeholder 2">
            <a:extLst>
              <a:ext uri="{FF2B5EF4-FFF2-40B4-BE49-F238E27FC236}">
                <a16:creationId xmlns:a16="http://schemas.microsoft.com/office/drawing/2014/main" id="{06FB6F32-8CE4-4ABA-9F1D-77EDABA6E709}"/>
              </a:ext>
            </a:extLst>
          </p:cNvPr>
          <p:cNvSpPr>
            <a:spLocks noGrp="1"/>
          </p:cNvSpPr>
          <p:nvPr>
            <p:ph idx="1"/>
          </p:nvPr>
        </p:nvSpPr>
        <p:spPr/>
        <p:txBody>
          <a:bodyPr/>
          <a:lstStyle/>
          <a:p>
            <a:r>
              <a:rPr lang="en-US" b="1" dirty="0"/>
              <a:t>The "Gold-Plating" vs. Skimping Dilemma</a:t>
            </a:r>
            <a:endParaRPr lang="en-US" dirty="0"/>
          </a:p>
          <a:p>
            <a:pPr lvl="0"/>
            <a:r>
              <a:rPr lang="en-US" b="1" dirty="0"/>
              <a:t>Skimping:</a:t>
            </a:r>
            <a:r>
              <a:rPr lang="en-US" dirty="0"/>
              <a:t> Private operators are incentivized to sweat the assets and defer lifecycle replacements to save money, leading to operational friction (e.g., hospital wards closing temporarily due to frequent AC breakdowns).</a:t>
            </a:r>
          </a:p>
          <a:p>
            <a:pPr lvl="0"/>
            <a:r>
              <a:rPr lang="en-US" b="1" dirty="0"/>
              <a:t>Gold-Plating:</a:t>
            </a:r>
            <a:r>
              <a:rPr lang="en-US" dirty="0"/>
              <a:t> Conversely, because the private partner has to hit strict availability targets to avoid heavy performance penalties, they might over-engineer the lifecycle schedule, replacing perfectly good systems prematurely just to eliminate any risk of operational failure.</a:t>
            </a:r>
          </a:p>
          <a:p>
            <a:pPr lvl="0"/>
            <a:r>
              <a:rPr lang="en-US" dirty="0"/>
              <a:t>In theory this dilemma is resolved with appropriate targets and penalties</a:t>
            </a:r>
          </a:p>
          <a:p>
            <a:pPr lvl="0"/>
            <a:endParaRPr lang="en-US" dirty="0"/>
          </a:p>
          <a:p>
            <a:endParaRPr lang="en-US" dirty="0"/>
          </a:p>
        </p:txBody>
      </p:sp>
      <p:sp>
        <p:nvSpPr>
          <p:cNvPr id="4" name="Slide Number Placeholder 3">
            <a:extLst>
              <a:ext uri="{FF2B5EF4-FFF2-40B4-BE49-F238E27FC236}">
                <a16:creationId xmlns:a16="http://schemas.microsoft.com/office/drawing/2014/main" id="{44A7418D-5A78-47BC-1368-F847FFA7C8B2}"/>
              </a:ext>
            </a:extLst>
          </p:cNvPr>
          <p:cNvSpPr>
            <a:spLocks noGrp="1"/>
          </p:cNvSpPr>
          <p:nvPr>
            <p:ph type="sldNum" sz="quarter" idx="12"/>
          </p:nvPr>
        </p:nvSpPr>
        <p:spPr/>
        <p:txBody>
          <a:bodyPr/>
          <a:lstStyle/>
          <a:p>
            <a:fld id="{EB241CD2-1E45-42A3-B213-66A034DF9A3B}" type="slidenum">
              <a:rPr lang="en-GB" smtClean="0"/>
              <a:t>42</a:t>
            </a:fld>
            <a:endParaRPr lang="en-GB" dirty="0"/>
          </a:p>
        </p:txBody>
      </p:sp>
    </p:spTree>
    <p:extLst>
      <p:ext uri="{BB962C8B-B14F-4D97-AF65-F5344CB8AC3E}">
        <p14:creationId xmlns:p14="http://schemas.microsoft.com/office/powerpoint/2010/main" val="3140700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D5A6-0449-0E49-3A36-78F1D7890C66}"/>
              </a:ext>
            </a:extLst>
          </p:cNvPr>
          <p:cNvSpPr>
            <a:spLocks noGrp="1"/>
          </p:cNvSpPr>
          <p:nvPr>
            <p:ph type="title"/>
          </p:nvPr>
        </p:nvSpPr>
        <p:spPr/>
        <p:txBody>
          <a:bodyPr/>
          <a:lstStyle/>
          <a:p>
            <a:r>
              <a:rPr lang="en-US" dirty="0"/>
              <a:t>Setting Targets</a:t>
            </a:r>
          </a:p>
        </p:txBody>
      </p:sp>
      <p:sp>
        <p:nvSpPr>
          <p:cNvPr id="3" name="Content Placeholder 2">
            <a:extLst>
              <a:ext uri="{FF2B5EF4-FFF2-40B4-BE49-F238E27FC236}">
                <a16:creationId xmlns:a16="http://schemas.microsoft.com/office/drawing/2014/main" id="{172BE40B-F918-9D34-9D55-A26A3403AD57}"/>
              </a:ext>
            </a:extLst>
          </p:cNvPr>
          <p:cNvSpPr>
            <a:spLocks noGrp="1"/>
          </p:cNvSpPr>
          <p:nvPr>
            <p:ph idx="1"/>
          </p:nvPr>
        </p:nvSpPr>
        <p:spPr/>
        <p:txBody>
          <a:bodyPr/>
          <a:lstStyle/>
          <a:p>
            <a:r>
              <a:rPr lang="en-US" dirty="0"/>
              <a:t>Theory – Minimize cost for both off-taker and investor</a:t>
            </a:r>
          </a:p>
          <a:p>
            <a:r>
              <a:rPr lang="en-US" dirty="0"/>
              <a:t>Investor – Cost increases for earlier construction completion</a:t>
            </a:r>
          </a:p>
          <a:p>
            <a:r>
              <a:rPr lang="en-US" dirty="0"/>
              <a:t>Off-taker – Willing to pay availability charge implies benefits</a:t>
            </a:r>
          </a:p>
          <a:p>
            <a:endParaRPr lang="en-US" dirty="0"/>
          </a:p>
        </p:txBody>
      </p:sp>
      <p:sp>
        <p:nvSpPr>
          <p:cNvPr id="4" name="Slide Number Placeholder 3">
            <a:extLst>
              <a:ext uri="{FF2B5EF4-FFF2-40B4-BE49-F238E27FC236}">
                <a16:creationId xmlns:a16="http://schemas.microsoft.com/office/drawing/2014/main" id="{9743EC1A-4928-4E9B-DD8F-3C837D1A71A1}"/>
              </a:ext>
            </a:extLst>
          </p:cNvPr>
          <p:cNvSpPr>
            <a:spLocks noGrp="1"/>
          </p:cNvSpPr>
          <p:nvPr>
            <p:ph type="sldNum" sz="quarter" idx="12"/>
          </p:nvPr>
        </p:nvSpPr>
        <p:spPr/>
        <p:txBody>
          <a:bodyPr/>
          <a:lstStyle/>
          <a:p>
            <a:fld id="{EB241CD2-1E45-42A3-B213-66A034DF9A3B}" type="slidenum">
              <a:rPr lang="en-GB" smtClean="0"/>
              <a:t>43</a:t>
            </a:fld>
            <a:endParaRPr lang="en-GB" dirty="0"/>
          </a:p>
        </p:txBody>
      </p:sp>
      <p:pic>
        <p:nvPicPr>
          <p:cNvPr id="6" name="Picture 5">
            <a:extLst>
              <a:ext uri="{FF2B5EF4-FFF2-40B4-BE49-F238E27FC236}">
                <a16:creationId xmlns:a16="http://schemas.microsoft.com/office/drawing/2014/main" id="{E242A4E0-C0D8-F842-5BC5-ADB7B9BDB037}"/>
              </a:ext>
            </a:extLst>
          </p:cNvPr>
          <p:cNvPicPr>
            <a:picLocks noChangeAspect="1"/>
          </p:cNvPicPr>
          <p:nvPr/>
        </p:nvPicPr>
        <p:blipFill>
          <a:blip r:embed="rId2"/>
          <a:stretch>
            <a:fillRect/>
          </a:stretch>
        </p:blipFill>
        <p:spPr>
          <a:xfrm>
            <a:off x="1746504" y="2745424"/>
            <a:ext cx="8476488" cy="3909374"/>
          </a:xfrm>
          <a:prstGeom prst="rect">
            <a:avLst/>
          </a:prstGeom>
        </p:spPr>
      </p:pic>
    </p:spTree>
    <p:extLst>
      <p:ext uri="{BB962C8B-B14F-4D97-AF65-F5344CB8AC3E}">
        <p14:creationId xmlns:p14="http://schemas.microsoft.com/office/powerpoint/2010/main" val="2006185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aphicFrame>
        <p:nvGraphicFramePr>
          <p:cNvPr id="149" name="Google Shape;149;p17"/>
          <p:cNvGraphicFramePr/>
          <p:nvPr>
            <p:extLst>
              <p:ext uri="{D42A27DB-BD31-4B8C-83A1-F6EECF244321}">
                <p14:modId xmlns:p14="http://schemas.microsoft.com/office/powerpoint/2010/main" val="2601522690"/>
              </p:ext>
            </p:extLst>
          </p:nvPr>
        </p:nvGraphicFramePr>
        <p:xfrm>
          <a:off x="762000" y="1961108"/>
          <a:ext cx="10668000" cy="3619500"/>
        </p:xfrm>
        <a:graphic>
          <a:graphicData uri="http://schemas.openxmlformats.org/drawingml/2006/table">
            <a:tbl>
              <a:tblPr firstRow="1" bandRow="1">
                <a:noFill/>
              </a:tblPr>
              <a:tblGrid>
                <a:gridCol w="26670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723900">
                <a:tc>
                  <a:txBody>
                    <a:bodyPr/>
                    <a:lstStyle/>
                    <a:p>
                      <a:pPr marL="0" marR="0" lvl="0" indent="0" algn="l" rtl="0">
                        <a:spcBef>
                          <a:spcPts val="0"/>
                        </a:spcBef>
                        <a:spcAft>
                          <a:spcPts val="0"/>
                        </a:spcAft>
                        <a:buNone/>
                      </a:pPr>
                      <a:r>
                        <a:rPr lang="en-US" sz="1275" b="1" i="0" u="none" strike="noStrike" cap="none" dirty="0">
                          <a:solidFill>
                            <a:schemeClr val="tx1"/>
                          </a:solidFill>
                          <a:latin typeface="Poppins"/>
                          <a:ea typeface="Poppins"/>
                          <a:cs typeface="Poppins"/>
                          <a:sym typeface="Poppins"/>
                        </a:rPr>
                        <a:t>Failure Severity</a:t>
                      </a:r>
                      <a:endParaRPr dirty="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275" b="1" i="0" u="none" strike="noStrike" cap="none" dirty="0">
                          <a:solidFill>
                            <a:schemeClr val="bg1"/>
                          </a:solidFill>
                          <a:latin typeface="Poppins"/>
                          <a:ea typeface="Poppins"/>
                          <a:cs typeface="Poppins"/>
                          <a:sym typeface="Poppins"/>
                        </a:rPr>
                        <a:t>Standard Operational Example</a:t>
                      </a:r>
                      <a:endParaRPr dirty="0">
                        <a:solidFill>
                          <a:schemeClr val="bg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172A"/>
                    </a:solidFill>
                  </a:tcPr>
                </a:tc>
                <a:tc>
                  <a:txBody>
                    <a:bodyPr/>
                    <a:lstStyle/>
                    <a:p>
                      <a:pPr marL="0" marR="0" lvl="0" indent="0" algn="l" rtl="0">
                        <a:spcBef>
                          <a:spcPts val="0"/>
                        </a:spcBef>
                        <a:spcAft>
                          <a:spcPts val="0"/>
                        </a:spcAft>
                        <a:buNone/>
                      </a:pPr>
                      <a:r>
                        <a:rPr lang="en-US" sz="1275" b="1" i="0" u="none" strike="noStrike" cap="none" dirty="0">
                          <a:solidFill>
                            <a:schemeClr val="bg1"/>
                          </a:solidFill>
                          <a:latin typeface="Poppins"/>
                          <a:ea typeface="Poppins"/>
                          <a:cs typeface="Poppins"/>
                          <a:sym typeface="Poppins"/>
                        </a:rPr>
                        <a:t>Contractual Consequence</a:t>
                      </a:r>
                      <a:endParaRPr dirty="0">
                        <a:solidFill>
                          <a:schemeClr val="bg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172A"/>
                    </a:solidFill>
                  </a:tcPr>
                </a:tc>
                <a:extLst>
                  <a:ext uri="{0D108BD9-81ED-4DB2-BD59-A6C34878D82A}">
                    <a16:rowId xmlns:a16="http://schemas.microsoft.com/office/drawing/2014/main" val="10000"/>
                  </a:ext>
                </a:extLst>
              </a:tr>
              <a:tr h="723900">
                <a:tc>
                  <a:txBody>
                    <a:bodyPr/>
                    <a:lstStyle/>
                    <a:p>
                      <a:pPr marL="0" marR="0" lvl="0" indent="0" algn="l" rtl="0">
                        <a:spcBef>
                          <a:spcPts val="0"/>
                        </a:spcBef>
                        <a:spcAft>
                          <a:spcPts val="0"/>
                        </a:spcAft>
                        <a:buNone/>
                      </a:pPr>
                      <a:r>
                        <a:rPr lang="en-US" sz="1275" b="1" i="0" u="none" strike="noStrike" cap="none">
                          <a:solidFill>
                            <a:schemeClr val="tx1"/>
                          </a:solidFill>
                          <a:latin typeface="Lato"/>
                          <a:ea typeface="Lato"/>
                          <a:cs typeface="Lato"/>
                          <a:sym typeface="Lato"/>
                        </a:rPr>
                        <a:t>Low (Performance)</a:t>
                      </a:r>
                      <a:endParaRPr>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dirty="0">
                          <a:solidFill>
                            <a:schemeClr val="tx1"/>
                          </a:solidFill>
                          <a:latin typeface="Lato"/>
                          <a:ea typeface="Lato"/>
                          <a:cs typeface="Lato"/>
                          <a:sym typeface="Lato"/>
                        </a:rPr>
                        <a:t>A minor delay in non-urgent administrative support requests.</a:t>
                      </a:r>
                      <a:endParaRPr dirty="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dirty="0">
                          <a:solidFill>
                            <a:schemeClr val="tx1"/>
                          </a:solidFill>
                          <a:latin typeface="Lato"/>
                          <a:ea typeface="Lato"/>
                          <a:cs typeface="Lato"/>
                          <a:sym typeface="Lato"/>
                        </a:rPr>
                        <a:t>Incurs light Service Failure Points (SFPs).</a:t>
                      </a:r>
                      <a:endParaRPr dirty="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723900">
                <a:tc>
                  <a:txBody>
                    <a:bodyPr/>
                    <a:lstStyle/>
                    <a:p>
                      <a:pPr marL="0" marR="0" lvl="0" indent="0" algn="l" rtl="0">
                        <a:spcBef>
                          <a:spcPts val="0"/>
                        </a:spcBef>
                        <a:spcAft>
                          <a:spcPts val="0"/>
                        </a:spcAft>
                        <a:buNone/>
                      </a:pPr>
                      <a:r>
                        <a:rPr lang="en-US" sz="1275" b="1" i="0" u="none" strike="noStrike" cap="none">
                          <a:solidFill>
                            <a:schemeClr val="tx1"/>
                          </a:solidFill>
                          <a:latin typeface="Lato"/>
                          <a:ea typeface="Lato"/>
                          <a:cs typeface="Lato"/>
                          <a:sym typeface="Lato"/>
                        </a:rPr>
                        <a:t>Medium (Performance)</a:t>
                      </a:r>
                      <a:endParaRPr>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chemeClr val="tx1"/>
                          </a:solidFill>
                          <a:latin typeface="Lato"/>
                          <a:ea typeface="Lato"/>
                          <a:cs typeface="Lato"/>
                          <a:sym typeface="Lato"/>
                        </a:rPr>
                        <a:t>Substandard catering or food delivered cold to clinical wards.</a:t>
                      </a:r>
                      <a:endParaRPr>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dirty="0">
                          <a:solidFill>
                            <a:schemeClr val="tx1"/>
                          </a:solidFill>
                          <a:latin typeface="Lato"/>
                          <a:ea typeface="Lato"/>
                          <a:cs typeface="Lato"/>
                          <a:sym typeface="Lato"/>
                        </a:rPr>
                        <a:t>Slight cash-flow adjustments on month-end invoice.</a:t>
                      </a:r>
                      <a:endParaRPr dirty="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23900">
                <a:tc>
                  <a:txBody>
                    <a:bodyPr/>
                    <a:lstStyle/>
                    <a:p>
                      <a:pPr marL="0" marR="0" lvl="0" indent="0" algn="l" rtl="0">
                        <a:spcBef>
                          <a:spcPts val="0"/>
                        </a:spcBef>
                        <a:spcAft>
                          <a:spcPts val="0"/>
                        </a:spcAft>
                        <a:buNone/>
                      </a:pPr>
                      <a:r>
                        <a:rPr lang="en-US" sz="1275" b="1" i="0" u="none" strike="noStrike" cap="none">
                          <a:solidFill>
                            <a:schemeClr val="tx1"/>
                          </a:solidFill>
                          <a:latin typeface="Lato"/>
                          <a:ea typeface="Lato"/>
                          <a:cs typeface="Lato"/>
                          <a:sym typeface="Lato"/>
                        </a:rPr>
                        <a:t>High (Availability)</a:t>
                      </a:r>
                      <a:endParaRPr>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chemeClr val="tx1"/>
                          </a:solidFill>
                          <a:latin typeface="Lato"/>
                          <a:ea typeface="Lato"/>
                          <a:cs typeface="Lato"/>
                          <a:sym typeface="Lato"/>
                        </a:rPr>
                        <a:t>Complete failure of primary power or medical gases in a theater.</a:t>
                      </a:r>
                      <a:endParaRPr>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dirty="0">
                          <a:solidFill>
                            <a:schemeClr val="tx1"/>
                          </a:solidFill>
                          <a:latin typeface="Lato"/>
                          <a:ea typeface="Lato"/>
                          <a:cs typeface="Lato"/>
                          <a:sym typeface="Lato"/>
                        </a:rPr>
                        <a:t>Immediate full deduction of room-rate charges.</a:t>
                      </a:r>
                      <a:endParaRPr dirty="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23900">
                <a:tc>
                  <a:txBody>
                    <a:bodyPr/>
                    <a:lstStyle/>
                    <a:p>
                      <a:pPr marL="0" marR="0" lvl="0" indent="0" algn="l" rtl="0">
                        <a:spcBef>
                          <a:spcPts val="0"/>
                        </a:spcBef>
                        <a:spcAft>
                          <a:spcPts val="0"/>
                        </a:spcAft>
                        <a:buNone/>
                      </a:pPr>
                      <a:r>
                        <a:rPr lang="en-US" sz="1275" b="1" i="0" u="none" strike="noStrike" cap="none">
                          <a:solidFill>
                            <a:schemeClr val="tx1"/>
                          </a:solidFill>
                          <a:latin typeface="Lato"/>
                          <a:ea typeface="Lato"/>
                          <a:cs typeface="Lato"/>
                          <a:sym typeface="Lato"/>
                        </a:rPr>
                        <a:t>Critical (Default)</a:t>
                      </a:r>
                      <a:endParaRPr>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chemeClr val="tx1"/>
                          </a:solidFill>
                          <a:latin typeface="Lato"/>
                          <a:ea typeface="Lato"/>
                          <a:cs typeface="Lato"/>
                          <a:sym typeface="Lato"/>
                        </a:rPr>
                        <a:t>Sustained, unresolved fire-stopping defects or structural limits.</a:t>
                      </a:r>
                      <a:endParaRPr>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dirty="0">
                          <a:solidFill>
                            <a:schemeClr val="tx1"/>
                          </a:solidFill>
                          <a:latin typeface="Lato"/>
                          <a:ea typeface="Lato"/>
                          <a:cs typeface="Lato"/>
                          <a:sym typeface="Lato"/>
                        </a:rPr>
                        <a:t>Step-in rights or termination for Default.</a:t>
                      </a:r>
                      <a:endParaRPr dirty="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50" name="Google Shape;150;p17"/>
          <p:cNvSpPr/>
          <p:nvPr/>
        </p:nvSpPr>
        <p:spPr>
          <a:xfrm>
            <a:off x="762000" y="2565945"/>
            <a:ext cx="2667000" cy="9525"/>
          </a:xfrm>
          <a:prstGeom prst="rect">
            <a:avLst/>
          </a:prstGeom>
          <a:solidFill>
            <a:srgbClr val="1E29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1" name="Google Shape;151;p17"/>
          <p:cNvSpPr/>
          <p:nvPr/>
        </p:nvSpPr>
        <p:spPr>
          <a:xfrm>
            <a:off x="762000" y="1970633"/>
            <a:ext cx="2667000" cy="19050"/>
          </a:xfrm>
          <a:prstGeom prst="rect">
            <a:avLst/>
          </a:prstGeom>
          <a:solidFill>
            <a:srgbClr val="EF4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2" name="Google Shape;152;p17"/>
          <p:cNvSpPr/>
          <p:nvPr/>
        </p:nvSpPr>
        <p:spPr>
          <a:xfrm>
            <a:off x="3429000" y="2565945"/>
            <a:ext cx="4800600" cy="9525"/>
          </a:xfrm>
          <a:prstGeom prst="rect">
            <a:avLst/>
          </a:prstGeom>
          <a:solidFill>
            <a:srgbClr val="1E29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3" name="Google Shape;153;p17"/>
          <p:cNvSpPr/>
          <p:nvPr/>
        </p:nvSpPr>
        <p:spPr>
          <a:xfrm>
            <a:off x="3429000" y="1970633"/>
            <a:ext cx="4800600" cy="19050"/>
          </a:xfrm>
          <a:prstGeom prst="rect">
            <a:avLst/>
          </a:prstGeom>
          <a:solidFill>
            <a:srgbClr val="EF4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4" name="Google Shape;154;p17"/>
          <p:cNvSpPr/>
          <p:nvPr/>
        </p:nvSpPr>
        <p:spPr>
          <a:xfrm>
            <a:off x="8229600" y="2565945"/>
            <a:ext cx="3200400" cy="9525"/>
          </a:xfrm>
          <a:prstGeom prst="rect">
            <a:avLst/>
          </a:prstGeom>
          <a:solidFill>
            <a:srgbClr val="1E29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5" name="Google Shape;155;p17"/>
          <p:cNvSpPr/>
          <p:nvPr/>
        </p:nvSpPr>
        <p:spPr>
          <a:xfrm>
            <a:off x="8229600" y="1970633"/>
            <a:ext cx="3200400" cy="19050"/>
          </a:xfrm>
          <a:prstGeom prst="rect">
            <a:avLst/>
          </a:prstGeom>
          <a:solidFill>
            <a:srgbClr val="EF4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6" name="Google Shape;156;p17"/>
          <p:cNvSpPr/>
          <p:nvPr/>
        </p:nvSpPr>
        <p:spPr>
          <a:xfrm>
            <a:off x="762000" y="3318420"/>
            <a:ext cx="2667000" cy="9525"/>
          </a:xfrm>
          <a:prstGeom prst="rect">
            <a:avLst/>
          </a:prstGeom>
          <a:solidFill>
            <a:srgbClr val="1E29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7" name="Google Shape;157;p17"/>
          <p:cNvSpPr/>
          <p:nvPr/>
        </p:nvSpPr>
        <p:spPr>
          <a:xfrm>
            <a:off x="3429000" y="3318420"/>
            <a:ext cx="4800600" cy="9525"/>
          </a:xfrm>
          <a:prstGeom prst="rect">
            <a:avLst/>
          </a:prstGeom>
          <a:solidFill>
            <a:srgbClr val="1E29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8" name="Google Shape;158;p17"/>
          <p:cNvSpPr/>
          <p:nvPr/>
        </p:nvSpPr>
        <p:spPr>
          <a:xfrm>
            <a:off x="8229600" y="3318420"/>
            <a:ext cx="3200400" cy="9525"/>
          </a:xfrm>
          <a:prstGeom prst="rect">
            <a:avLst/>
          </a:prstGeom>
          <a:solidFill>
            <a:srgbClr val="1E29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9" name="Google Shape;159;p17"/>
          <p:cNvSpPr/>
          <p:nvPr/>
        </p:nvSpPr>
        <p:spPr>
          <a:xfrm>
            <a:off x="762000" y="4070895"/>
            <a:ext cx="2667000" cy="9525"/>
          </a:xfrm>
          <a:prstGeom prst="rect">
            <a:avLst/>
          </a:prstGeom>
          <a:solidFill>
            <a:srgbClr val="1E29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0" name="Google Shape;160;p17"/>
          <p:cNvSpPr/>
          <p:nvPr/>
        </p:nvSpPr>
        <p:spPr>
          <a:xfrm>
            <a:off x="3429000" y="4070895"/>
            <a:ext cx="4800600" cy="9525"/>
          </a:xfrm>
          <a:prstGeom prst="rect">
            <a:avLst/>
          </a:prstGeom>
          <a:solidFill>
            <a:srgbClr val="1E29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1" name="Google Shape;161;p17"/>
          <p:cNvSpPr/>
          <p:nvPr/>
        </p:nvSpPr>
        <p:spPr>
          <a:xfrm>
            <a:off x="8229600" y="4070895"/>
            <a:ext cx="3200400" cy="9525"/>
          </a:xfrm>
          <a:prstGeom prst="rect">
            <a:avLst/>
          </a:prstGeom>
          <a:solidFill>
            <a:srgbClr val="1E29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2" name="Google Shape;162;p17"/>
          <p:cNvSpPr/>
          <p:nvPr/>
        </p:nvSpPr>
        <p:spPr>
          <a:xfrm>
            <a:off x="762000" y="4823370"/>
            <a:ext cx="2667000" cy="9525"/>
          </a:xfrm>
          <a:prstGeom prst="rect">
            <a:avLst/>
          </a:prstGeom>
          <a:solidFill>
            <a:srgbClr val="1E29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3" name="Google Shape;163;p17"/>
          <p:cNvSpPr/>
          <p:nvPr/>
        </p:nvSpPr>
        <p:spPr>
          <a:xfrm>
            <a:off x="3429000" y="4823370"/>
            <a:ext cx="4800600" cy="9525"/>
          </a:xfrm>
          <a:prstGeom prst="rect">
            <a:avLst/>
          </a:prstGeom>
          <a:solidFill>
            <a:srgbClr val="1E29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4" name="Google Shape;164;p17"/>
          <p:cNvSpPr/>
          <p:nvPr/>
        </p:nvSpPr>
        <p:spPr>
          <a:xfrm>
            <a:off x="8229600" y="4823370"/>
            <a:ext cx="3200400" cy="9525"/>
          </a:xfrm>
          <a:prstGeom prst="rect">
            <a:avLst/>
          </a:prstGeom>
          <a:solidFill>
            <a:srgbClr val="1E29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5" name="Google Shape;165;p17"/>
          <p:cNvSpPr txBox="1"/>
          <p:nvPr/>
        </p:nvSpPr>
        <p:spPr>
          <a:xfrm>
            <a:off x="904875" y="571500"/>
            <a:ext cx="11051381" cy="48244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dirty="0">
                <a:latin typeface="Poppins SemiBold"/>
                <a:ea typeface="Poppins SemiBold"/>
                <a:cs typeface="Poppins SemiBold"/>
                <a:sym typeface="Poppins SemiBold"/>
              </a:rPr>
              <a:t>The Deductions Matrix</a:t>
            </a:r>
            <a:endParaRPr dirty="0"/>
          </a:p>
        </p:txBody>
      </p:sp>
      <p:sp>
        <p:nvSpPr>
          <p:cNvPr id="166" name="Google Shape;166;p17"/>
          <p:cNvSpPr/>
          <p:nvPr/>
        </p:nvSpPr>
        <p:spPr>
          <a:xfrm>
            <a:off x="762000" y="571500"/>
            <a:ext cx="47625" cy="398115"/>
          </a:xfrm>
          <a:prstGeom prst="rect">
            <a:avLst/>
          </a:prstGeom>
          <a:solidFill>
            <a:srgbClr val="EF4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21" descr="image.png"/>
          <p:cNvPicPr preferRelativeResize="0"/>
          <p:nvPr/>
        </p:nvPicPr>
        <p:blipFill rotWithShape="1">
          <a:blip r:embed="rId3">
            <a:alphaModFix/>
          </a:blip>
          <a:srcRect/>
          <a:stretch/>
        </p:blipFill>
        <p:spPr>
          <a:xfrm>
            <a:off x="762000" y="2886075"/>
            <a:ext cx="4267200" cy="2066925"/>
          </a:xfrm>
          <a:prstGeom prst="rect">
            <a:avLst/>
          </a:prstGeom>
          <a:noFill/>
          <a:ln>
            <a:noFill/>
          </a:ln>
        </p:spPr>
      </p:pic>
      <p:sp>
        <p:nvSpPr>
          <p:cNvPr id="194" name="Google Shape;194;p21"/>
          <p:cNvSpPr txBox="1"/>
          <p:nvPr/>
        </p:nvSpPr>
        <p:spPr>
          <a:xfrm>
            <a:off x="1143000" y="3267075"/>
            <a:ext cx="3505200" cy="952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500" b="1" i="0" u="none" strike="noStrike" cap="none">
                <a:solidFill>
                  <a:srgbClr val="008080"/>
                </a:solidFill>
                <a:latin typeface="Lato"/>
                <a:ea typeface="Lato"/>
                <a:cs typeface="Lato"/>
                <a:sym typeface="Lato"/>
              </a:rPr>
              <a:t>95%</a:t>
            </a:r>
            <a:endParaRPr/>
          </a:p>
        </p:txBody>
      </p:sp>
      <p:sp>
        <p:nvSpPr>
          <p:cNvPr id="195" name="Google Shape;195;p21"/>
          <p:cNvSpPr txBox="1"/>
          <p:nvPr/>
        </p:nvSpPr>
        <p:spPr>
          <a:xfrm>
            <a:off x="1143000" y="4314825"/>
            <a:ext cx="3505200" cy="2571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0" i="0" u="none" strike="noStrike" cap="none">
                <a:solidFill>
                  <a:srgbClr val="FFFFFF"/>
                </a:solidFill>
                <a:latin typeface="Lato"/>
                <a:ea typeface="Lato"/>
                <a:cs typeface="Lato"/>
                <a:sym typeface="Lato"/>
              </a:rPr>
              <a:t>AVAILABILITY TARGET</a:t>
            </a:r>
            <a:endParaRPr/>
          </a:p>
        </p:txBody>
      </p:sp>
      <p:sp>
        <p:nvSpPr>
          <p:cNvPr id="196" name="Google Shape;196;p21"/>
          <p:cNvSpPr txBox="1"/>
          <p:nvPr/>
        </p:nvSpPr>
        <p:spPr>
          <a:xfrm>
            <a:off x="5505450" y="2590800"/>
            <a:ext cx="6220777" cy="4000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008080"/>
                </a:solidFill>
                <a:latin typeface="Poppins"/>
                <a:ea typeface="Poppins"/>
                <a:cs typeface="Poppins"/>
                <a:sym typeface="Poppins"/>
              </a:rPr>
              <a:t>Demand Risk Mechanics</a:t>
            </a:r>
            <a:endParaRPr/>
          </a:p>
        </p:txBody>
      </p:sp>
      <p:sp>
        <p:nvSpPr>
          <p:cNvPr id="197" name="Google Shape;197;p21"/>
          <p:cNvSpPr txBox="1"/>
          <p:nvPr/>
        </p:nvSpPr>
        <p:spPr>
          <a:xfrm>
            <a:off x="5505450" y="3133725"/>
            <a:ext cx="5924550" cy="9144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4A5568"/>
                </a:solidFill>
                <a:latin typeface="Lato"/>
                <a:ea typeface="Lato"/>
                <a:cs typeface="Lato"/>
                <a:sym typeface="Lato"/>
              </a:rPr>
              <a:t>In PFI models, demand risk is minimized for the private partner via </a:t>
            </a:r>
            <a:r>
              <a:rPr lang="en-US" sz="1500" b="1" i="0" u="none" strike="noStrike" cap="none">
                <a:solidFill>
                  <a:srgbClr val="4A5568"/>
                </a:solidFill>
                <a:latin typeface="Lato"/>
                <a:ea typeface="Lato"/>
                <a:cs typeface="Lato"/>
                <a:sym typeface="Lato"/>
              </a:rPr>
              <a:t>Availability Payments</a:t>
            </a:r>
            <a:r>
              <a:rPr lang="en-US" sz="1500" b="0" i="0" u="none" strike="noStrike" cap="none">
                <a:solidFill>
                  <a:srgbClr val="4A5568"/>
                </a:solidFill>
                <a:latin typeface="Lato"/>
                <a:ea typeface="Lato"/>
                <a:cs typeface="Lato"/>
                <a:sym typeface="Lato"/>
              </a:rPr>
              <a:t>. The partner is paid if the facility is usable, regardless of patient volume.</a:t>
            </a:r>
            <a:endParaRPr/>
          </a:p>
        </p:txBody>
      </p:sp>
      <p:sp>
        <p:nvSpPr>
          <p:cNvPr id="198" name="Google Shape;198;p21"/>
          <p:cNvSpPr txBox="1"/>
          <p:nvPr/>
        </p:nvSpPr>
        <p:spPr>
          <a:xfrm>
            <a:off x="5505450" y="4191000"/>
            <a:ext cx="5924550" cy="9144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rgbClr val="4A5568"/>
                </a:solidFill>
                <a:latin typeface="Lato"/>
                <a:ea typeface="Lato"/>
                <a:cs typeface="Lato"/>
                <a:sym typeface="Lato"/>
              </a:rPr>
              <a:t>In Integrated models, </a:t>
            </a:r>
            <a:r>
              <a:rPr lang="en-US" sz="1500" b="1" i="0" u="none" strike="noStrike" cap="none">
                <a:solidFill>
                  <a:srgbClr val="4A5568"/>
                </a:solidFill>
                <a:latin typeface="Lato"/>
                <a:ea typeface="Lato"/>
                <a:cs typeface="Lato"/>
                <a:sym typeface="Lato"/>
              </a:rPr>
              <a:t>Capitation</a:t>
            </a:r>
            <a:r>
              <a:rPr lang="en-US" sz="1500" b="0" i="0" u="none" strike="noStrike" cap="none">
                <a:solidFill>
                  <a:srgbClr val="4A5568"/>
                </a:solidFill>
                <a:latin typeface="Lato"/>
                <a:ea typeface="Lato"/>
                <a:cs typeface="Lato"/>
                <a:sym typeface="Lato"/>
              </a:rPr>
              <a:t> shifts demand risk to the private partner. If the population gets sicker, costs rise, incentivizing public health and prevention.</a:t>
            </a:r>
            <a:endParaRPr/>
          </a:p>
        </p:txBody>
      </p:sp>
      <p:sp>
        <p:nvSpPr>
          <p:cNvPr id="199" name="Google Shape;199;p21"/>
          <p:cNvSpPr txBox="1"/>
          <p:nvPr/>
        </p:nvSpPr>
        <p:spPr>
          <a:xfrm>
            <a:off x="952500" y="571500"/>
            <a:ext cx="11001375" cy="600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0" i="0" u="none" strike="noStrike" cap="none" dirty="0">
                <a:solidFill>
                  <a:srgbClr val="1A365D"/>
                </a:solidFill>
                <a:latin typeface="Poppins SemiBold"/>
                <a:ea typeface="Poppins SemiBold"/>
                <a:cs typeface="Poppins SemiBold"/>
                <a:sym typeface="Poppins SemiBold"/>
              </a:rPr>
              <a:t>Navigating Demand Fluctuations</a:t>
            </a:r>
            <a:endParaRPr dirty="0"/>
          </a:p>
        </p:txBody>
      </p:sp>
      <p:sp>
        <p:nvSpPr>
          <p:cNvPr id="2" name="TextBox 1">
            <a:extLst>
              <a:ext uri="{FF2B5EF4-FFF2-40B4-BE49-F238E27FC236}">
                <a16:creationId xmlns:a16="http://schemas.microsoft.com/office/drawing/2014/main" id="{0784E5FB-1B8B-C1DF-D0A4-E025FE00D141}"/>
              </a:ext>
            </a:extLst>
          </p:cNvPr>
          <p:cNvSpPr txBox="1"/>
          <p:nvPr/>
        </p:nvSpPr>
        <p:spPr>
          <a:xfrm>
            <a:off x="8147304" y="877824"/>
            <a:ext cx="2880360" cy="1200329"/>
          </a:xfrm>
          <a:prstGeom prst="rect">
            <a:avLst/>
          </a:prstGeom>
          <a:solidFill>
            <a:srgbClr val="FFFF00"/>
          </a:solidFill>
        </p:spPr>
        <p:txBody>
          <a:bodyPr wrap="square" rtlCol="0">
            <a:spAutoFit/>
          </a:bodyPr>
          <a:lstStyle/>
          <a:p>
            <a:r>
              <a:rPr lang="en-US" dirty="0"/>
              <a:t>In theory how should you set targets – construction length, availability, KPI targets</a:t>
            </a:r>
          </a:p>
        </p:txBody>
      </p:sp>
    </p:spTree>
    <p:extLst>
      <p:ext uri="{BB962C8B-B14F-4D97-AF65-F5344CB8AC3E}">
        <p14:creationId xmlns:p14="http://schemas.microsoft.com/office/powerpoint/2010/main" val="229454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BE1A1-CB04-B611-43DD-DD72D4C7E0AF}"/>
              </a:ext>
            </a:extLst>
          </p:cNvPr>
          <p:cNvSpPr>
            <a:spLocks noGrp="1"/>
          </p:cNvSpPr>
          <p:nvPr>
            <p:ph type="title"/>
          </p:nvPr>
        </p:nvSpPr>
        <p:spPr/>
        <p:txBody>
          <a:bodyPr/>
          <a:lstStyle/>
          <a:p>
            <a:r>
              <a:rPr lang="en-US" dirty="0"/>
              <a:t>Critical versus Essential versus Support</a:t>
            </a:r>
          </a:p>
        </p:txBody>
      </p:sp>
      <p:pic>
        <p:nvPicPr>
          <p:cNvPr id="6" name="Content Placeholder 5">
            <a:extLst>
              <a:ext uri="{FF2B5EF4-FFF2-40B4-BE49-F238E27FC236}">
                <a16:creationId xmlns:a16="http://schemas.microsoft.com/office/drawing/2014/main" id="{F2DE63D0-B803-C6D3-CD37-0376FB6D2662}"/>
              </a:ext>
            </a:extLst>
          </p:cNvPr>
          <p:cNvPicPr>
            <a:picLocks noGrp="1" noChangeAspect="1"/>
          </p:cNvPicPr>
          <p:nvPr>
            <p:ph idx="1"/>
          </p:nvPr>
        </p:nvPicPr>
        <p:blipFill>
          <a:blip r:embed="rId2"/>
          <a:stretch>
            <a:fillRect/>
          </a:stretch>
        </p:blipFill>
        <p:spPr>
          <a:xfrm>
            <a:off x="843280" y="1191200"/>
            <a:ext cx="8882357" cy="3624640"/>
          </a:xfrm>
          <a:prstGeom prst="rect">
            <a:avLst/>
          </a:prstGeom>
        </p:spPr>
      </p:pic>
      <p:sp>
        <p:nvSpPr>
          <p:cNvPr id="4" name="Slide Number Placeholder 3">
            <a:extLst>
              <a:ext uri="{FF2B5EF4-FFF2-40B4-BE49-F238E27FC236}">
                <a16:creationId xmlns:a16="http://schemas.microsoft.com/office/drawing/2014/main" id="{3A234FB6-F9B2-BEFA-2C88-0A77B667B3FF}"/>
              </a:ext>
            </a:extLst>
          </p:cNvPr>
          <p:cNvSpPr>
            <a:spLocks noGrp="1"/>
          </p:cNvSpPr>
          <p:nvPr>
            <p:ph type="sldNum" sz="quarter" idx="12"/>
          </p:nvPr>
        </p:nvSpPr>
        <p:spPr/>
        <p:txBody>
          <a:bodyPr/>
          <a:lstStyle/>
          <a:p>
            <a:fld id="{EB241CD2-1E45-42A3-B213-66A034DF9A3B}" type="slidenum">
              <a:rPr lang="en-GB" smtClean="0"/>
              <a:t>46</a:t>
            </a:fld>
            <a:endParaRPr lang="en-GB" dirty="0"/>
          </a:p>
        </p:txBody>
      </p:sp>
    </p:spTree>
    <p:extLst>
      <p:ext uri="{BB962C8B-B14F-4D97-AF65-F5344CB8AC3E}">
        <p14:creationId xmlns:p14="http://schemas.microsoft.com/office/powerpoint/2010/main" val="639195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83DD2-FA15-7FB0-321F-67BE0AE04396}"/>
              </a:ext>
            </a:extLst>
          </p:cNvPr>
          <p:cNvSpPr>
            <a:spLocks noGrp="1"/>
          </p:cNvSpPr>
          <p:nvPr>
            <p:ph type="title"/>
          </p:nvPr>
        </p:nvSpPr>
        <p:spPr/>
        <p:txBody>
          <a:bodyPr/>
          <a:lstStyle/>
          <a:p>
            <a:r>
              <a:rPr lang="en-US" dirty="0"/>
              <a:t>Output Specification</a:t>
            </a:r>
          </a:p>
        </p:txBody>
      </p:sp>
      <p:sp>
        <p:nvSpPr>
          <p:cNvPr id="3" name="Content Placeholder 2">
            <a:extLst>
              <a:ext uri="{FF2B5EF4-FFF2-40B4-BE49-F238E27FC236}">
                <a16:creationId xmlns:a16="http://schemas.microsoft.com/office/drawing/2014/main" id="{B3E12084-7CCA-EF5F-6629-35BF2B8D9FCA}"/>
              </a:ext>
            </a:extLst>
          </p:cNvPr>
          <p:cNvSpPr>
            <a:spLocks noGrp="1"/>
          </p:cNvSpPr>
          <p:nvPr>
            <p:ph idx="1"/>
          </p:nvPr>
        </p:nvSpPr>
        <p:spPr/>
        <p:txBody>
          <a:bodyPr/>
          <a:lstStyle/>
          <a:p>
            <a:r>
              <a:rPr lang="en-US" dirty="0"/>
              <a:t>A PFI agreement contains an incredibly detailed document called the </a:t>
            </a:r>
            <a:r>
              <a:rPr lang="en-US" b="1" dirty="0"/>
              <a:t>Output Specification</a:t>
            </a:r>
            <a:r>
              <a:rPr lang="en-US" dirty="0"/>
              <a:t>. Instead of telling the contractor </a:t>
            </a:r>
            <a:r>
              <a:rPr lang="en-US" i="1" dirty="0"/>
              <a:t>how</a:t>
            </a:r>
            <a:r>
              <a:rPr lang="en-US" dirty="0"/>
              <a:t> to do their job, it specifies the </a:t>
            </a:r>
            <a:r>
              <a:rPr lang="en-US" i="1" dirty="0"/>
              <a:t>result</a:t>
            </a:r>
            <a:r>
              <a:rPr lang="en-US" dirty="0"/>
              <a:t> required. If that result is not met, a service failure occurs.</a:t>
            </a:r>
          </a:p>
          <a:p>
            <a:r>
              <a:rPr lang="en-US" dirty="0"/>
              <a:t>Failures generally fall into two categories:</a:t>
            </a:r>
          </a:p>
          <a:p>
            <a:r>
              <a:rPr lang="en-US" b="1" dirty="0"/>
              <a:t>Availability Failures:</a:t>
            </a:r>
            <a:r>
              <a:rPr lang="en-US" dirty="0"/>
              <a:t> A physical space is completely unusable for its intended purpose (e.g., a hospital operating theatre is too cold to perform surgery, or a school classroom has a leaking roof).</a:t>
            </a:r>
          </a:p>
          <a:p>
            <a:r>
              <a:rPr lang="en-US" b="1" dirty="0"/>
              <a:t>Performance Failures:</a:t>
            </a:r>
            <a:r>
              <a:rPr lang="en-US" dirty="0"/>
              <a:t> A service is still operational but falls below the required standard (e.g., the catering team serves school lunch 45 minutes late, or a broken door lock isn't fixed within the 4-hour emergency window).</a:t>
            </a:r>
          </a:p>
          <a:p>
            <a:r>
              <a:rPr lang="en-US" dirty="0"/>
              <a:t>Each specific failure is assigned a predetermined weight of points based on its severity. For example, a late lunch might equal </a:t>
            </a:r>
            <a:r>
              <a:rPr lang="en-US" b="1" dirty="0"/>
              <a:t>5 SFPs</a:t>
            </a:r>
            <a:r>
              <a:rPr lang="en-US" dirty="0"/>
              <a:t>, while a critical medical gas failure in an ICU might equal </a:t>
            </a:r>
            <a:r>
              <a:rPr lang="en-US" b="1" dirty="0"/>
              <a:t>500 SFPs</a:t>
            </a:r>
            <a:r>
              <a:rPr lang="en-US" dirty="0"/>
              <a:t>.</a:t>
            </a:r>
          </a:p>
          <a:p>
            <a:endParaRPr lang="en-US" dirty="0"/>
          </a:p>
        </p:txBody>
      </p:sp>
      <p:sp>
        <p:nvSpPr>
          <p:cNvPr id="4" name="Slide Number Placeholder 3">
            <a:extLst>
              <a:ext uri="{FF2B5EF4-FFF2-40B4-BE49-F238E27FC236}">
                <a16:creationId xmlns:a16="http://schemas.microsoft.com/office/drawing/2014/main" id="{DCFA17E9-D694-DF16-C1AC-F23309DC1BCD}"/>
              </a:ext>
            </a:extLst>
          </p:cNvPr>
          <p:cNvSpPr>
            <a:spLocks noGrp="1"/>
          </p:cNvSpPr>
          <p:nvPr>
            <p:ph type="sldNum" sz="quarter" idx="12"/>
          </p:nvPr>
        </p:nvSpPr>
        <p:spPr/>
        <p:txBody>
          <a:bodyPr/>
          <a:lstStyle/>
          <a:p>
            <a:fld id="{EB241CD2-1E45-42A3-B213-66A034DF9A3B}" type="slidenum">
              <a:rPr lang="en-GB" smtClean="0"/>
              <a:t>47</a:t>
            </a:fld>
            <a:endParaRPr lang="en-GB" dirty="0"/>
          </a:p>
        </p:txBody>
      </p:sp>
    </p:spTree>
    <p:extLst>
      <p:ext uri="{BB962C8B-B14F-4D97-AF65-F5344CB8AC3E}">
        <p14:creationId xmlns:p14="http://schemas.microsoft.com/office/powerpoint/2010/main" val="806966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6214-0FC2-0437-A00C-E613370B9ADA}"/>
              </a:ext>
            </a:extLst>
          </p:cNvPr>
          <p:cNvSpPr>
            <a:spLocks noGrp="1"/>
          </p:cNvSpPr>
          <p:nvPr>
            <p:ph type="title"/>
          </p:nvPr>
        </p:nvSpPr>
        <p:spPr/>
        <p:txBody>
          <a:bodyPr>
            <a:normAutofit/>
          </a:bodyPr>
          <a:lstStyle/>
          <a:p>
            <a:r>
              <a:rPr lang="en-US" dirty="0"/>
              <a:t>Ratcheting (Repeated Failures)</a:t>
            </a:r>
          </a:p>
        </p:txBody>
      </p:sp>
      <p:sp>
        <p:nvSpPr>
          <p:cNvPr id="3" name="Content Placeholder 2">
            <a:extLst>
              <a:ext uri="{FF2B5EF4-FFF2-40B4-BE49-F238E27FC236}">
                <a16:creationId xmlns:a16="http://schemas.microsoft.com/office/drawing/2014/main" id="{7D04A53E-CEBD-A5E9-B194-C2F59887C070}"/>
              </a:ext>
            </a:extLst>
          </p:cNvPr>
          <p:cNvSpPr>
            <a:spLocks noGrp="1"/>
          </p:cNvSpPr>
          <p:nvPr>
            <p:ph idx="1"/>
          </p:nvPr>
        </p:nvSpPr>
        <p:spPr/>
        <p:txBody>
          <a:bodyPr>
            <a:normAutofit lnSpcReduction="10000"/>
          </a:bodyPr>
          <a:lstStyle/>
          <a:p>
            <a:r>
              <a:rPr lang="en-US" dirty="0"/>
              <a:t>Many PFI contracts include a </a:t>
            </a:r>
            <a:r>
              <a:rPr lang="en-US" b="1" dirty="0"/>
              <a:t>ratcheting mechanism</a:t>
            </a:r>
            <a:r>
              <a:rPr lang="en-US" dirty="0"/>
              <a:t>. If the contractor fails the same performance metric repeatedly, the SFPs multiply.</a:t>
            </a:r>
          </a:p>
          <a:p>
            <a:r>
              <a:rPr lang="en-US" i="1" dirty="0"/>
              <a:t>Example:</a:t>
            </a:r>
            <a:r>
              <a:rPr lang="en-US" dirty="0"/>
              <a:t> If a security gate fails to lock on Monday, it triggers </a:t>
            </a:r>
            <a:r>
              <a:rPr lang="en-US" b="1" dirty="0"/>
              <a:t>10 SFPs</a:t>
            </a:r>
            <a:r>
              <a:rPr lang="en-US" dirty="0"/>
              <a:t>. If it is still broken on Tuesday, the contract might dictate it triggers </a:t>
            </a:r>
            <a:r>
              <a:rPr lang="en-US" b="1" dirty="0"/>
              <a:t>20 SFPs</a:t>
            </a:r>
            <a:r>
              <a:rPr lang="en-US" dirty="0"/>
              <a:t>, and </a:t>
            </a:r>
            <a:r>
              <a:rPr lang="en-US" b="1" dirty="0"/>
              <a:t>40 SFPs</a:t>
            </a:r>
            <a:r>
              <a:rPr lang="en-US" dirty="0"/>
              <a:t> on Wednesday. This stops the contractor from simply accepting a minor flat-rate fine to avoid doing expensive repairs.</a:t>
            </a:r>
          </a:p>
          <a:p>
            <a:pPr algn="l"/>
            <a:r>
              <a:rPr lang="en-US" dirty="0"/>
              <a:t>To keep the system balanced, availability contracts feature two critical guardrails:</a:t>
            </a:r>
          </a:p>
          <a:p>
            <a:pPr lvl="0" algn="l"/>
            <a:r>
              <a:rPr lang="en-US" b="1" dirty="0"/>
              <a:t>The Ratchet Mechanism:</a:t>
            </a:r>
            <a:r>
              <a:rPr lang="en-US" dirty="0"/>
              <a:t> If a room becomes unavailable repeatedly (e.g., the same heating system breaks down three times in a single month), the </a:t>
            </a:r>
            <a:r>
              <a:rPr lang="en-US" dirty="0" err="1"/>
              <a:t>PayMech</a:t>
            </a:r>
            <a:r>
              <a:rPr lang="en-US" dirty="0"/>
              <a:t> includes a "ratchet" that doubles or triples the deduction amount for chronic failures to prevent the provider from treating minor penalties as an acceptable cost of doing business.</a:t>
            </a:r>
          </a:p>
          <a:p>
            <a:pPr lvl="0" algn="l"/>
            <a:r>
              <a:rPr lang="en-US" b="1" dirty="0"/>
              <a:t>The Ratchet Cap:</a:t>
            </a:r>
            <a:r>
              <a:rPr lang="en-US" dirty="0"/>
              <a:t> Conversely, to ensure the project remains bankable, the maximum cumulative deductions inside any single month or year are typically capped at 100% of the service fee. This guarantees that a catastrophic failure cannot create an infinite debt spiral that immediately bankrupts the provider, keeping the facility operational while repairs are made.</a:t>
            </a:r>
          </a:p>
          <a:p>
            <a:pPr algn="l"/>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61ED7BC6-1F6A-41EC-AA89-F0F6E28F1DC4}"/>
              </a:ext>
            </a:extLst>
          </p:cNvPr>
          <p:cNvSpPr>
            <a:spLocks noGrp="1"/>
          </p:cNvSpPr>
          <p:nvPr>
            <p:ph type="sldNum" sz="quarter" idx="12"/>
          </p:nvPr>
        </p:nvSpPr>
        <p:spPr/>
        <p:txBody>
          <a:bodyPr/>
          <a:lstStyle/>
          <a:p>
            <a:fld id="{EB241CD2-1E45-42A3-B213-66A034DF9A3B}" type="slidenum">
              <a:rPr lang="en-GB" smtClean="0"/>
              <a:t>48</a:t>
            </a:fld>
            <a:endParaRPr lang="en-GB" dirty="0"/>
          </a:p>
        </p:txBody>
      </p:sp>
    </p:spTree>
    <p:extLst>
      <p:ext uri="{BB962C8B-B14F-4D97-AF65-F5344CB8AC3E}">
        <p14:creationId xmlns:p14="http://schemas.microsoft.com/office/powerpoint/2010/main" val="2151169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CCD5-1628-5FE0-50AC-D97E2B89B824}"/>
              </a:ext>
            </a:extLst>
          </p:cNvPr>
          <p:cNvSpPr>
            <a:spLocks noGrp="1"/>
          </p:cNvSpPr>
          <p:nvPr>
            <p:ph type="title"/>
          </p:nvPr>
        </p:nvSpPr>
        <p:spPr/>
        <p:txBody>
          <a:bodyPr>
            <a:normAutofit/>
          </a:bodyPr>
          <a:lstStyle/>
          <a:p>
            <a:r>
              <a:rPr lang="en-US" dirty="0"/>
              <a:t>The Financial and Legal Consequences of SFPs</a:t>
            </a:r>
          </a:p>
        </p:txBody>
      </p:sp>
      <p:sp>
        <p:nvSpPr>
          <p:cNvPr id="3" name="Content Placeholder 2">
            <a:extLst>
              <a:ext uri="{FF2B5EF4-FFF2-40B4-BE49-F238E27FC236}">
                <a16:creationId xmlns:a16="http://schemas.microsoft.com/office/drawing/2014/main" id="{0024DF57-8915-6A77-9614-27A225C94C2F}"/>
              </a:ext>
            </a:extLst>
          </p:cNvPr>
          <p:cNvSpPr>
            <a:spLocks noGrp="1"/>
          </p:cNvSpPr>
          <p:nvPr>
            <p:ph idx="1"/>
          </p:nvPr>
        </p:nvSpPr>
        <p:spPr/>
        <p:txBody>
          <a:bodyPr>
            <a:normAutofit fontScale="77500" lnSpcReduction="20000"/>
          </a:bodyPr>
          <a:lstStyle/>
          <a:p>
            <a:r>
              <a:rPr lang="en-US" dirty="0"/>
              <a:t>At the end of each month, the total tally of Service Failure Points is plugged into the project's financial payment mechanism. This triggers a series of escalating contractual remedies:</a:t>
            </a:r>
          </a:p>
          <a:p>
            <a:r>
              <a:rPr lang="en-US" b="1" dirty="0"/>
              <a:t>Level 1: Availability and Performance Deductions</a:t>
            </a:r>
          </a:p>
          <a:p>
            <a:r>
              <a:rPr lang="en-US" dirty="0"/>
              <a:t>The primary consequence of SFPs is direct financial loss. The total points are converted into a monetary deduction via a formula predefined in the contract. This money is withheld from the government's monthly </a:t>
            </a:r>
            <a:r>
              <a:rPr lang="en-US" b="1" dirty="0"/>
              <a:t>Unitary Charge</a:t>
            </a:r>
            <a:r>
              <a:rPr lang="en-US" dirty="0"/>
              <a:t> payment to the Special Purpose Vehicle (SPV).</a:t>
            </a:r>
          </a:p>
          <a:p>
            <a:r>
              <a:rPr lang="en-US" b="1" dirty="0"/>
              <a:t>Level 2: Increased Monitoring &amp; Warning Notices</a:t>
            </a:r>
          </a:p>
          <a:p>
            <a:r>
              <a:rPr lang="en-US" dirty="0"/>
              <a:t>If the contractor crosses a certain point threshold within a rolling 3- or 6-month period, they trigger an </a:t>
            </a:r>
            <a:r>
              <a:rPr lang="en-US" b="1" dirty="0"/>
              <a:t>Increased Monitoring Phase</a:t>
            </a:r>
            <a:r>
              <a:rPr lang="en-US" dirty="0"/>
              <a:t>. The private contractor must pay out-of-pocket for independent auditors or public sector staff to closely track their work until performance improves. The public authority will also issue formal Warning Notices.</a:t>
            </a:r>
          </a:p>
          <a:p>
            <a:r>
              <a:rPr lang="en-US" b="1" dirty="0"/>
              <a:t>Level 3: Contractor Replacement (Step-In Rights)</a:t>
            </a:r>
          </a:p>
          <a:p>
            <a:r>
              <a:rPr lang="en-US" dirty="0"/>
              <a:t>Because the SPV (the corporate shell holding the contract) usually subcontracts the actual work to a Facilities Management (FM) company, crossing a critical SFP threshold allows the SPV investors to fire the FM company. The investors will "step in" and replace the contractor to save the project before the government shuts it down completely.</a:t>
            </a:r>
          </a:p>
          <a:p>
            <a:r>
              <a:rPr lang="en-US" b="1" dirty="0"/>
              <a:t>Level 4: Project Default and Termination</a:t>
            </a:r>
          </a:p>
          <a:p>
            <a:r>
              <a:rPr lang="en-US" dirty="0"/>
              <a:t>If the total number of SFPs hits an absolute ceiling—representing an existential failure to maintain the public asset—it constitutes a </a:t>
            </a:r>
            <a:r>
              <a:rPr lang="en-US" b="1" dirty="0"/>
              <a:t>Contractor Default</a:t>
            </a:r>
            <a:r>
              <a:rPr lang="en-US" dirty="0"/>
              <a:t>. The public authority has the right to terminate the entire 30-year PFI contract, evict the private consortium, take back the asset, and sue the investors for damages.</a:t>
            </a:r>
          </a:p>
          <a:p>
            <a:endParaRPr lang="en-US" dirty="0"/>
          </a:p>
        </p:txBody>
      </p:sp>
      <p:sp>
        <p:nvSpPr>
          <p:cNvPr id="4" name="Slide Number Placeholder 3">
            <a:extLst>
              <a:ext uri="{FF2B5EF4-FFF2-40B4-BE49-F238E27FC236}">
                <a16:creationId xmlns:a16="http://schemas.microsoft.com/office/drawing/2014/main" id="{88FBC540-246E-6543-F1E5-974A2FF45CB8}"/>
              </a:ext>
            </a:extLst>
          </p:cNvPr>
          <p:cNvSpPr>
            <a:spLocks noGrp="1"/>
          </p:cNvSpPr>
          <p:nvPr>
            <p:ph type="sldNum" sz="quarter" idx="12"/>
          </p:nvPr>
        </p:nvSpPr>
        <p:spPr/>
        <p:txBody>
          <a:bodyPr/>
          <a:lstStyle/>
          <a:p>
            <a:fld id="{EB241CD2-1E45-42A3-B213-66A034DF9A3B}" type="slidenum">
              <a:rPr lang="en-GB" smtClean="0"/>
              <a:t>49</a:t>
            </a:fld>
            <a:endParaRPr lang="en-GB" dirty="0"/>
          </a:p>
        </p:txBody>
      </p:sp>
    </p:spTree>
    <p:extLst>
      <p:ext uri="{BB962C8B-B14F-4D97-AF65-F5344CB8AC3E}">
        <p14:creationId xmlns:p14="http://schemas.microsoft.com/office/powerpoint/2010/main" val="189554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3"/>
          <p:cNvSpPr txBox="1"/>
          <p:nvPr/>
        </p:nvSpPr>
        <p:spPr>
          <a:xfrm>
            <a:off x="705643" y="2325389"/>
            <a:ext cx="6980872" cy="635198"/>
          </a:xfrm>
          <a:prstGeom prst="rect">
            <a:avLst/>
          </a:prstGeom>
          <a:noFill/>
          <a:ln>
            <a:noFill/>
          </a:ln>
        </p:spPr>
        <p:txBody>
          <a:bodyPr spcFirstLastPara="1" wrap="square" lIns="0" tIns="0" rIns="0" bIns="0" anchor="t" anchorCtr="0">
            <a:spAutoFit/>
          </a:bodyPr>
          <a:lstStyle/>
          <a:p>
            <a:pPr marL="0" marR="0" lvl="0" indent="0" algn="ctr" rtl="0">
              <a:lnSpc>
                <a:spcPct val="114988"/>
              </a:lnSpc>
              <a:spcBef>
                <a:spcPts val="0"/>
              </a:spcBef>
              <a:spcAft>
                <a:spcPts val="0"/>
              </a:spcAft>
              <a:buNone/>
            </a:pPr>
            <a:r>
              <a:rPr lang="en-US" sz="4350" b="1" i="0" u="none" strike="noStrike" cap="none">
                <a:solidFill>
                  <a:srgbClr val="1A365D"/>
                </a:solidFill>
                <a:latin typeface="Poppins"/>
                <a:ea typeface="Poppins"/>
                <a:cs typeface="Poppins"/>
                <a:sym typeface="Poppins"/>
              </a:rPr>
              <a:t>Blackburn Hospital PPP</a:t>
            </a:r>
            <a:endParaRPr/>
          </a:p>
        </p:txBody>
      </p:sp>
      <p:sp>
        <p:nvSpPr>
          <p:cNvPr id="86" name="Google Shape;86;p13"/>
          <p:cNvSpPr txBox="1"/>
          <p:nvPr/>
        </p:nvSpPr>
        <p:spPr>
          <a:xfrm>
            <a:off x="594995" y="3562253"/>
            <a:ext cx="8096250" cy="670321"/>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650" b="0" i="0" u="none" strike="noStrike" cap="none" dirty="0">
                <a:solidFill>
                  <a:srgbClr val="475569"/>
                </a:solidFill>
                <a:latin typeface="Lato"/>
                <a:ea typeface="Lato"/>
                <a:cs typeface="Lato"/>
                <a:sym typeface="Lato"/>
              </a:rPr>
              <a:t>Investment overview, strategic modernization objectives, and concession structure for the single-site acute general hospital.</a:t>
            </a:r>
            <a:endParaRPr dirty="0"/>
          </a:p>
        </p:txBody>
      </p:sp>
    </p:spTree>
    <p:extLst>
      <p:ext uri="{BB962C8B-B14F-4D97-AF65-F5344CB8AC3E}">
        <p14:creationId xmlns:p14="http://schemas.microsoft.com/office/powerpoint/2010/main" val="1378354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0784-DE56-6B6E-0634-1344028459BB}"/>
              </a:ext>
            </a:extLst>
          </p:cNvPr>
          <p:cNvSpPr>
            <a:spLocks noGrp="1"/>
          </p:cNvSpPr>
          <p:nvPr>
            <p:ph type="ctrTitle"/>
          </p:nvPr>
        </p:nvSpPr>
        <p:spPr/>
        <p:txBody>
          <a:bodyPr/>
          <a:lstStyle/>
          <a:p>
            <a:r>
              <a:rPr lang="en-US" dirty="0"/>
              <a:t>Life Cycle Costs</a:t>
            </a:r>
          </a:p>
        </p:txBody>
      </p:sp>
    </p:spTree>
    <p:extLst>
      <p:ext uri="{BB962C8B-B14F-4D97-AF65-F5344CB8AC3E}">
        <p14:creationId xmlns:p14="http://schemas.microsoft.com/office/powerpoint/2010/main" val="2516491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80BC-FB46-D79A-D78A-58C4CB8363F2}"/>
              </a:ext>
            </a:extLst>
          </p:cNvPr>
          <p:cNvSpPr>
            <a:spLocks noGrp="1"/>
          </p:cNvSpPr>
          <p:nvPr>
            <p:ph type="title"/>
          </p:nvPr>
        </p:nvSpPr>
        <p:spPr/>
        <p:txBody>
          <a:bodyPr/>
          <a:lstStyle/>
          <a:p>
            <a:r>
              <a:rPr lang="en-US" dirty="0"/>
              <a:t>What Lifecycle Costs Include</a:t>
            </a:r>
          </a:p>
        </p:txBody>
      </p:sp>
      <p:sp>
        <p:nvSpPr>
          <p:cNvPr id="3" name="Content Placeholder 2">
            <a:extLst>
              <a:ext uri="{FF2B5EF4-FFF2-40B4-BE49-F238E27FC236}">
                <a16:creationId xmlns:a16="http://schemas.microsoft.com/office/drawing/2014/main" id="{1E01BF7B-225F-893B-F5FB-41FD0C558836}"/>
              </a:ext>
            </a:extLst>
          </p:cNvPr>
          <p:cNvSpPr>
            <a:spLocks noGrp="1"/>
          </p:cNvSpPr>
          <p:nvPr>
            <p:ph idx="1"/>
          </p:nvPr>
        </p:nvSpPr>
        <p:spPr/>
        <p:txBody>
          <a:bodyPr/>
          <a:lstStyle/>
          <a:p>
            <a:pPr algn="l"/>
            <a:r>
              <a:rPr lang="en-US" dirty="0"/>
              <a:t>Lifecycle costs do </a:t>
            </a:r>
            <a:r>
              <a:rPr lang="en-US" i="1" dirty="0"/>
              <a:t>not</a:t>
            </a:r>
            <a:r>
              <a:rPr lang="en-US" dirty="0"/>
              <a:t> cover routine daily maintenance (like cleaning, minor plumbing fixes, or changing lightbulbs)—that falls under </a:t>
            </a:r>
            <a:r>
              <a:rPr lang="en-US" b="1" dirty="0"/>
              <a:t>Facilities Management (FM) or Operational Maintenance (O&amp;M)</a:t>
            </a:r>
            <a:r>
              <a:rPr lang="en-US" dirty="0"/>
              <a:t>.</a:t>
            </a:r>
          </a:p>
          <a:p>
            <a:pPr algn="l"/>
            <a:r>
              <a:rPr lang="en-US" dirty="0"/>
              <a:t>Instead, lifecycle costs cover predictable, large-scale capital replacements (</a:t>
            </a:r>
            <a:r>
              <a:rPr lang="en-US" b="1" dirty="0"/>
              <a:t>Capital Expenditure</a:t>
            </a:r>
            <a:r>
              <a:rPr lang="en-US" dirty="0"/>
              <a:t> replacement), such as:</a:t>
            </a:r>
          </a:p>
          <a:p>
            <a:pPr lvl="0" algn="l"/>
            <a:r>
              <a:rPr lang="en-US" b="1" dirty="0"/>
              <a:t>Mechanical &amp; Electrical (M&amp;E):</a:t>
            </a:r>
            <a:r>
              <a:rPr lang="en-US" dirty="0"/>
              <a:t> Replacing entire HVAC units, boilers, lifts, or electrical switchgear.</a:t>
            </a:r>
          </a:p>
          <a:p>
            <a:pPr lvl="0" algn="l"/>
            <a:r>
              <a:rPr lang="en-US" b="1" dirty="0"/>
              <a:t>Fabric &amp; Structure:</a:t>
            </a:r>
            <a:r>
              <a:rPr lang="en-US" dirty="0"/>
              <a:t> Replacing roofs, windows, resurfacing car parks, or structural refits.</a:t>
            </a:r>
          </a:p>
          <a:p>
            <a:pPr lvl="0" algn="l"/>
            <a:r>
              <a:rPr lang="en-US" b="1" dirty="0"/>
              <a:t>Fit-Outs:</a:t>
            </a:r>
            <a:r>
              <a:rPr lang="en-US" dirty="0"/>
              <a:t> Periodic replacement of carpets, ceiling tiles, and industrial kitchen or hospital equipment.</a:t>
            </a:r>
          </a:p>
          <a:p>
            <a:pPr algn="l"/>
            <a:endParaRPr lang="en-US" dirty="0"/>
          </a:p>
        </p:txBody>
      </p:sp>
      <p:sp>
        <p:nvSpPr>
          <p:cNvPr id="4" name="Slide Number Placeholder 3">
            <a:extLst>
              <a:ext uri="{FF2B5EF4-FFF2-40B4-BE49-F238E27FC236}">
                <a16:creationId xmlns:a16="http://schemas.microsoft.com/office/drawing/2014/main" id="{B82D2D09-195A-BE08-940D-3AF58FCE18D7}"/>
              </a:ext>
            </a:extLst>
          </p:cNvPr>
          <p:cNvSpPr>
            <a:spLocks noGrp="1"/>
          </p:cNvSpPr>
          <p:nvPr>
            <p:ph type="sldNum" sz="quarter" idx="12"/>
          </p:nvPr>
        </p:nvSpPr>
        <p:spPr/>
        <p:txBody>
          <a:bodyPr/>
          <a:lstStyle/>
          <a:p>
            <a:fld id="{EB241CD2-1E45-42A3-B213-66A034DF9A3B}" type="slidenum">
              <a:rPr lang="en-GB" smtClean="0"/>
              <a:t>51</a:t>
            </a:fld>
            <a:endParaRPr lang="en-GB" dirty="0"/>
          </a:p>
        </p:txBody>
      </p:sp>
    </p:spTree>
    <p:extLst>
      <p:ext uri="{BB962C8B-B14F-4D97-AF65-F5344CB8AC3E}">
        <p14:creationId xmlns:p14="http://schemas.microsoft.com/office/powerpoint/2010/main" val="1572564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AA15-D491-36D7-6CDE-AEF90C05532A}"/>
              </a:ext>
            </a:extLst>
          </p:cNvPr>
          <p:cNvSpPr>
            <a:spLocks noGrp="1"/>
          </p:cNvSpPr>
          <p:nvPr>
            <p:ph type="title"/>
          </p:nvPr>
        </p:nvSpPr>
        <p:spPr/>
        <p:txBody>
          <a:bodyPr/>
          <a:lstStyle/>
          <a:p>
            <a:r>
              <a:rPr lang="en-US" dirty="0"/>
              <a:t>Lifecycle Cost and Reserve Accounts</a:t>
            </a:r>
          </a:p>
        </p:txBody>
      </p:sp>
      <p:sp>
        <p:nvSpPr>
          <p:cNvPr id="3" name="Content Placeholder 2">
            <a:extLst>
              <a:ext uri="{FF2B5EF4-FFF2-40B4-BE49-F238E27FC236}">
                <a16:creationId xmlns:a16="http://schemas.microsoft.com/office/drawing/2014/main" id="{8DF49A37-AFA5-0DA1-6129-D544D991BB14}"/>
              </a:ext>
            </a:extLst>
          </p:cNvPr>
          <p:cNvSpPr>
            <a:spLocks noGrp="1"/>
          </p:cNvSpPr>
          <p:nvPr>
            <p:ph idx="1"/>
          </p:nvPr>
        </p:nvSpPr>
        <p:spPr/>
        <p:txBody>
          <a:bodyPr>
            <a:normAutofit fontScale="77500" lnSpcReduction="20000"/>
          </a:bodyPr>
          <a:lstStyle/>
          <a:p>
            <a:r>
              <a:rPr lang="en-US" dirty="0"/>
              <a:t>In a standard PFI/PPP model, the public sector pays the private consortium (the Special Purpose Vehicle, or SPV) a regular, performance-based payment called the </a:t>
            </a:r>
            <a:r>
              <a:rPr lang="en-US" b="1" dirty="0"/>
              <a:t>Unitary Charge</a:t>
            </a:r>
            <a:r>
              <a:rPr lang="en-US" dirty="0"/>
              <a:t>. A portion of this unitary charge is explicitly earmarked to fund the lifecycle profile.</a:t>
            </a:r>
          </a:p>
          <a:p>
            <a:r>
              <a:rPr lang="en-US" dirty="0"/>
              <a:t>To manage the uneven spikes in major maintenance, the SPV uses a </a:t>
            </a:r>
            <a:r>
              <a:rPr lang="en-US" b="1" dirty="0"/>
              <a:t>Lifecycle Sinking Fund or Reserve Account</a:t>
            </a:r>
            <a:r>
              <a:rPr lang="en-US" dirty="0"/>
              <a:t>:</a:t>
            </a:r>
          </a:p>
          <a:p>
            <a:r>
              <a:rPr lang="en-US" dirty="0"/>
              <a:t>[Unitary Charge from Government] </a:t>
            </a:r>
          </a:p>
          <a:p>
            <a:r>
              <a:rPr lang="en-US" dirty="0"/>
              <a:t>              │</a:t>
            </a:r>
          </a:p>
          <a:p>
            <a:r>
              <a:rPr lang="en-US" dirty="0"/>
              <a:t>              ▼</a:t>
            </a:r>
          </a:p>
          <a:p>
            <a:r>
              <a:rPr lang="en-US" dirty="0"/>
              <a:t>    [SPV Cash Waterfall] ───► Regular </a:t>
            </a:r>
            <a:r>
              <a:rPr lang="en-US" dirty="0" err="1"/>
              <a:t>OpEx</a:t>
            </a:r>
            <a:r>
              <a:rPr lang="en-US" dirty="0"/>
              <a:t> (Cleaning, Utilities)</a:t>
            </a:r>
          </a:p>
          <a:p>
            <a:r>
              <a:rPr lang="en-US" dirty="0"/>
              <a:t>              │</a:t>
            </a:r>
          </a:p>
          <a:p>
            <a:r>
              <a:rPr lang="en-US" dirty="0"/>
              <a:t>              ▼</a:t>
            </a:r>
          </a:p>
          <a:p>
            <a:r>
              <a:rPr lang="en-US" dirty="0"/>
              <a:t>   [Lifecycle Sinking Fund] ───► Sizable cash buffer built up in quiet years</a:t>
            </a:r>
          </a:p>
          <a:p>
            <a:r>
              <a:rPr lang="en-US" dirty="0"/>
              <a:t>              │</a:t>
            </a:r>
          </a:p>
          <a:p>
            <a:r>
              <a:rPr lang="en-US" dirty="0"/>
              <a:t>              ▼</a:t>
            </a:r>
          </a:p>
          <a:p>
            <a:r>
              <a:rPr lang="en-US" dirty="0"/>
              <a:t>   [Major </a:t>
            </a:r>
            <a:r>
              <a:rPr lang="en-US" dirty="0" err="1"/>
              <a:t>CapEx</a:t>
            </a:r>
            <a:r>
              <a:rPr lang="en-US" dirty="0"/>
              <a:t> Spend] ───────► Triggered in Year 10, 15, 20 (e.g., Roof/Boiler replacement)</a:t>
            </a:r>
          </a:p>
          <a:p>
            <a:r>
              <a:rPr lang="en-US" dirty="0"/>
              <a:t>Instead of hit-or-miss budgeting, the SPV models the exact year components are expected to fail. Money is smoothed out and set aside annually into a reserve account so that when a £2 million boiler replacement is due in Year 15, the cash is readily available without impacting the project's debt service or investor returns.</a:t>
            </a:r>
          </a:p>
          <a:p>
            <a:endParaRPr lang="en-US" dirty="0"/>
          </a:p>
        </p:txBody>
      </p:sp>
      <p:sp>
        <p:nvSpPr>
          <p:cNvPr id="4" name="Slide Number Placeholder 3">
            <a:extLst>
              <a:ext uri="{FF2B5EF4-FFF2-40B4-BE49-F238E27FC236}">
                <a16:creationId xmlns:a16="http://schemas.microsoft.com/office/drawing/2014/main" id="{1210CB67-47C1-0DB9-AA5B-14D06FD42853}"/>
              </a:ext>
            </a:extLst>
          </p:cNvPr>
          <p:cNvSpPr>
            <a:spLocks noGrp="1"/>
          </p:cNvSpPr>
          <p:nvPr>
            <p:ph type="sldNum" sz="quarter" idx="12"/>
          </p:nvPr>
        </p:nvSpPr>
        <p:spPr/>
        <p:txBody>
          <a:bodyPr/>
          <a:lstStyle/>
          <a:p>
            <a:fld id="{EB241CD2-1E45-42A3-B213-66A034DF9A3B}" type="slidenum">
              <a:rPr lang="en-GB" smtClean="0"/>
              <a:t>52</a:t>
            </a:fld>
            <a:endParaRPr lang="en-GB" dirty="0"/>
          </a:p>
        </p:txBody>
      </p:sp>
    </p:spTree>
    <p:extLst>
      <p:ext uri="{BB962C8B-B14F-4D97-AF65-F5344CB8AC3E}">
        <p14:creationId xmlns:p14="http://schemas.microsoft.com/office/powerpoint/2010/main" val="4005169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AC037-E29A-8F4A-35EC-43B7A3383F30}"/>
              </a:ext>
            </a:extLst>
          </p:cNvPr>
          <p:cNvSpPr>
            <a:spLocks noGrp="1"/>
          </p:cNvSpPr>
          <p:nvPr>
            <p:ph type="title"/>
          </p:nvPr>
        </p:nvSpPr>
        <p:spPr/>
        <p:txBody>
          <a:bodyPr/>
          <a:lstStyle/>
          <a:p>
            <a:r>
              <a:rPr lang="en-US" dirty="0"/>
              <a:t>Lifecycle Issues</a:t>
            </a:r>
          </a:p>
        </p:txBody>
      </p:sp>
      <p:sp>
        <p:nvSpPr>
          <p:cNvPr id="3" name="Content Placeholder 2">
            <a:extLst>
              <a:ext uri="{FF2B5EF4-FFF2-40B4-BE49-F238E27FC236}">
                <a16:creationId xmlns:a16="http://schemas.microsoft.com/office/drawing/2014/main" id="{F403C6BE-1016-1E28-433C-EA098CC38A9C}"/>
              </a:ext>
            </a:extLst>
          </p:cNvPr>
          <p:cNvSpPr>
            <a:spLocks noGrp="1"/>
          </p:cNvSpPr>
          <p:nvPr>
            <p:ph idx="1"/>
          </p:nvPr>
        </p:nvSpPr>
        <p:spPr/>
        <p:txBody>
          <a:bodyPr/>
          <a:lstStyle/>
          <a:p>
            <a:pPr lvl="0" algn="l"/>
            <a:r>
              <a:rPr lang="en-US" b="1" dirty="0"/>
              <a:t>Risk Passed to the Lifecycle/FM Contractor:</a:t>
            </a:r>
            <a:r>
              <a:rPr lang="en-US" dirty="0"/>
              <a:t> In many robust PFI projects, the SPV passes the lifecycle risk down to a heavy-facilities management contractor via a </a:t>
            </a:r>
            <a:r>
              <a:rPr lang="en-US" b="1" dirty="0"/>
              <a:t>back-to-back contract</a:t>
            </a:r>
            <a:r>
              <a:rPr lang="en-US" dirty="0"/>
              <a:t>. The contractor agrees to fixed annual lifecycle payments and takes the hit if real-world costs escalate.</a:t>
            </a:r>
          </a:p>
          <a:p>
            <a:pPr lvl="0" algn="l"/>
            <a:r>
              <a:rPr lang="en-US" b="1" dirty="0"/>
              <a:t>Risk Retained by the SPV:</a:t>
            </a:r>
            <a:r>
              <a:rPr lang="en-US" dirty="0"/>
              <a:t> If the SPV cannot pass this risk down affordably, the equity investors bear the risk. If lifecycle costs spike, it eats directly into the equity </a:t>
            </a:r>
            <a:r>
              <a:rPr lang="en-US" b="1" dirty="0"/>
              <a:t>Internal Rate of Return (IRR)</a:t>
            </a:r>
            <a:r>
              <a:rPr lang="en-US" dirty="0"/>
              <a:t>.</a:t>
            </a:r>
          </a:p>
          <a:p>
            <a:pPr lvl="0" algn="l"/>
            <a:r>
              <a:rPr lang="en-US" b="1" dirty="0"/>
              <a:t>Risk Shared with the Public Sector:</a:t>
            </a:r>
            <a:r>
              <a:rPr lang="en-US" dirty="0"/>
              <a:t> Some contracts include "gain-share/pain-share" mechanisms or benchmarking reviews every 5 to 10 years to adjust the lifecycle budget based on macroeconomic realities (like hyperinflation in construction materials).</a:t>
            </a:r>
          </a:p>
          <a:p>
            <a:pPr algn="l"/>
            <a:endParaRPr lang="en-US" dirty="0"/>
          </a:p>
        </p:txBody>
      </p:sp>
      <p:sp>
        <p:nvSpPr>
          <p:cNvPr id="4" name="Slide Number Placeholder 3">
            <a:extLst>
              <a:ext uri="{FF2B5EF4-FFF2-40B4-BE49-F238E27FC236}">
                <a16:creationId xmlns:a16="http://schemas.microsoft.com/office/drawing/2014/main" id="{70FE211B-B11A-C07D-87A4-D9DF99E005ED}"/>
              </a:ext>
            </a:extLst>
          </p:cNvPr>
          <p:cNvSpPr>
            <a:spLocks noGrp="1"/>
          </p:cNvSpPr>
          <p:nvPr>
            <p:ph type="sldNum" sz="quarter" idx="12"/>
          </p:nvPr>
        </p:nvSpPr>
        <p:spPr/>
        <p:txBody>
          <a:bodyPr/>
          <a:lstStyle/>
          <a:p>
            <a:fld id="{EB241CD2-1E45-42A3-B213-66A034DF9A3B}" type="slidenum">
              <a:rPr lang="en-GB" smtClean="0"/>
              <a:t>53</a:t>
            </a:fld>
            <a:endParaRPr lang="en-GB" dirty="0"/>
          </a:p>
        </p:txBody>
      </p:sp>
    </p:spTree>
    <p:extLst>
      <p:ext uri="{BB962C8B-B14F-4D97-AF65-F5344CB8AC3E}">
        <p14:creationId xmlns:p14="http://schemas.microsoft.com/office/powerpoint/2010/main" val="3901618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74A3-AC1C-B3D6-F3C8-AE3F3A6980A4}"/>
              </a:ext>
            </a:extLst>
          </p:cNvPr>
          <p:cNvSpPr>
            <a:spLocks noGrp="1"/>
          </p:cNvSpPr>
          <p:nvPr>
            <p:ph type="title"/>
          </p:nvPr>
        </p:nvSpPr>
        <p:spPr/>
        <p:txBody>
          <a:bodyPr/>
          <a:lstStyle/>
          <a:p>
            <a:r>
              <a:rPr lang="en-US" dirty="0"/>
              <a:t>Modelling Reserve Accounts</a:t>
            </a:r>
          </a:p>
        </p:txBody>
      </p:sp>
      <p:sp>
        <p:nvSpPr>
          <p:cNvPr id="3" name="Content Placeholder 2">
            <a:extLst>
              <a:ext uri="{FF2B5EF4-FFF2-40B4-BE49-F238E27FC236}">
                <a16:creationId xmlns:a16="http://schemas.microsoft.com/office/drawing/2014/main" id="{1B6D6CD3-1729-4BE9-DE02-2BA5BDB21AB3}"/>
              </a:ext>
            </a:extLst>
          </p:cNvPr>
          <p:cNvSpPr>
            <a:spLocks noGrp="1"/>
          </p:cNvSpPr>
          <p:nvPr>
            <p:ph idx="1"/>
          </p:nvPr>
        </p:nvSpPr>
        <p:spPr/>
        <p:txBody>
          <a:bodyPr/>
          <a:lstStyle/>
          <a:p>
            <a:r>
              <a:rPr lang="en-US" dirty="0"/>
              <a:t>Cash versus letter of credit</a:t>
            </a:r>
          </a:p>
          <a:p>
            <a:r>
              <a:rPr lang="en-US" dirty="0"/>
              <a:t>Cost of Sleeping Cash</a:t>
            </a:r>
          </a:p>
          <a:p>
            <a:r>
              <a:rPr lang="en-US" dirty="0"/>
              <a:t>Model Inputs</a:t>
            </a:r>
          </a:p>
          <a:p>
            <a:r>
              <a:rPr lang="en-US" dirty="0"/>
              <a:t>Risks in Reserve Accounts</a:t>
            </a:r>
          </a:p>
          <a:p>
            <a:endParaRPr lang="en-US" dirty="0"/>
          </a:p>
        </p:txBody>
      </p:sp>
      <p:sp>
        <p:nvSpPr>
          <p:cNvPr id="4" name="Slide Number Placeholder 3">
            <a:extLst>
              <a:ext uri="{FF2B5EF4-FFF2-40B4-BE49-F238E27FC236}">
                <a16:creationId xmlns:a16="http://schemas.microsoft.com/office/drawing/2014/main" id="{8782B730-F6FC-B06C-9F4F-248F1AA1DFB6}"/>
              </a:ext>
            </a:extLst>
          </p:cNvPr>
          <p:cNvSpPr>
            <a:spLocks noGrp="1"/>
          </p:cNvSpPr>
          <p:nvPr>
            <p:ph type="sldNum" sz="quarter" idx="12"/>
          </p:nvPr>
        </p:nvSpPr>
        <p:spPr/>
        <p:txBody>
          <a:bodyPr/>
          <a:lstStyle/>
          <a:p>
            <a:fld id="{EB241CD2-1E45-42A3-B213-66A034DF9A3B}" type="slidenum">
              <a:rPr lang="en-GB" smtClean="0"/>
              <a:t>54</a:t>
            </a:fld>
            <a:endParaRPr lang="en-GB" dirty="0"/>
          </a:p>
        </p:txBody>
      </p:sp>
    </p:spTree>
    <p:extLst>
      <p:ext uri="{BB962C8B-B14F-4D97-AF65-F5344CB8AC3E}">
        <p14:creationId xmlns:p14="http://schemas.microsoft.com/office/powerpoint/2010/main" val="296912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51A7-DCC5-7DFB-35EF-AF1623F07CDA}"/>
              </a:ext>
            </a:extLst>
          </p:cNvPr>
          <p:cNvSpPr>
            <a:spLocks noGrp="1"/>
          </p:cNvSpPr>
          <p:nvPr>
            <p:ph type="ctrTitle"/>
          </p:nvPr>
        </p:nvSpPr>
        <p:spPr/>
        <p:txBody>
          <a:bodyPr/>
          <a:lstStyle/>
          <a:p>
            <a:r>
              <a:rPr lang="en-US" dirty="0"/>
              <a:t>Hospital PPP/PFI and Policy</a:t>
            </a:r>
          </a:p>
        </p:txBody>
      </p:sp>
    </p:spTree>
    <p:extLst>
      <p:ext uri="{BB962C8B-B14F-4D97-AF65-F5344CB8AC3E}">
        <p14:creationId xmlns:p14="http://schemas.microsoft.com/office/powerpoint/2010/main" val="20483323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3"/>
          <p:cNvSpPr txBox="1"/>
          <p:nvPr/>
        </p:nvSpPr>
        <p:spPr>
          <a:xfrm>
            <a:off x="2382393" y="1021550"/>
            <a:ext cx="7063359" cy="2229841"/>
          </a:xfrm>
          <a:prstGeom prst="rect">
            <a:avLst/>
          </a:prstGeom>
          <a:solidFill>
            <a:schemeClr val="tx1"/>
          </a:solid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4200" b="1" i="0" u="none" strike="noStrike" cap="none" dirty="0">
                <a:solidFill>
                  <a:srgbClr val="F8FAFC"/>
                </a:solidFill>
                <a:latin typeface="Poppins"/>
                <a:ea typeface="Poppins"/>
                <a:cs typeface="Poppins"/>
                <a:sym typeface="Poppins"/>
              </a:rPr>
              <a:t>Anatomy of a Failed PPP: </a:t>
            </a:r>
            <a:br>
              <a:rPr lang="en-US" sz="1800" b="0" i="0" u="none" strike="noStrike" cap="none" dirty="0">
                <a:solidFill>
                  <a:schemeClr val="dk1"/>
                </a:solidFill>
                <a:latin typeface="Calibri"/>
                <a:ea typeface="Calibri"/>
                <a:cs typeface="Calibri"/>
                <a:sym typeface="Calibri"/>
              </a:rPr>
            </a:br>
            <a:r>
              <a:rPr lang="en-US" sz="4200" b="1" i="0" u="none" strike="noStrike" cap="none" dirty="0">
                <a:solidFill>
                  <a:srgbClr val="F8FAFC"/>
                </a:solidFill>
                <a:latin typeface="Poppins"/>
                <a:ea typeface="Poppins"/>
                <a:cs typeface="Poppins"/>
                <a:sym typeface="Poppins"/>
              </a:rPr>
              <a:t> The </a:t>
            </a:r>
            <a:r>
              <a:rPr lang="en-US" sz="4200" b="1" i="0" u="none" strike="noStrike" cap="none" dirty="0">
                <a:solidFill>
                  <a:srgbClr val="06B6D4"/>
                </a:solidFill>
                <a:latin typeface="Poppins"/>
                <a:ea typeface="Poppins"/>
                <a:cs typeface="Poppins"/>
                <a:sym typeface="Poppins"/>
              </a:rPr>
              <a:t>Blackburn Hospital PFI</a:t>
            </a:r>
            <a:endParaRPr dirty="0"/>
          </a:p>
        </p:txBody>
      </p:sp>
      <p:sp>
        <p:nvSpPr>
          <p:cNvPr id="86" name="Google Shape;86;p13"/>
          <p:cNvSpPr txBox="1"/>
          <p:nvPr/>
        </p:nvSpPr>
        <p:spPr>
          <a:xfrm>
            <a:off x="2592705" y="5117883"/>
            <a:ext cx="7143750" cy="85725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500" b="0" i="0" u="none" strike="noStrike" cap="none" dirty="0">
                <a:solidFill>
                  <a:srgbClr val="94A3B8"/>
                </a:solidFill>
                <a:latin typeface="Lato"/>
                <a:ea typeface="Lato"/>
                <a:cs typeface="Lato"/>
                <a:sym typeface="Lato"/>
              </a:rPr>
              <a:t>A detailed case study exploring cost inefficiencies, structural rigidity, safety concerns, and the ultimate obsolescence of early 2000s Private Finance Initiative models in the NHS.</a:t>
            </a:r>
            <a:endParaRPr dirty="0"/>
          </a:p>
        </p:txBody>
      </p:sp>
      <p:sp>
        <p:nvSpPr>
          <p:cNvPr id="87" name="Google Shape;87;p13"/>
          <p:cNvSpPr/>
          <p:nvPr/>
        </p:nvSpPr>
        <p:spPr>
          <a:xfrm>
            <a:off x="5524500" y="4737645"/>
            <a:ext cx="1143000" cy="38100"/>
          </a:xfrm>
          <a:prstGeom prst="roundRect">
            <a:avLst>
              <a:gd name="adj" fmla="val 50000"/>
            </a:avLst>
          </a:prstGeom>
          <a:solidFill>
            <a:srgbClr val="06B6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48AE7-B6DA-3C98-11EF-E5F9DF4C8D5D}"/>
              </a:ext>
            </a:extLst>
          </p:cNvPr>
          <p:cNvSpPr>
            <a:spLocks noGrp="1"/>
          </p:cNvSpPr>
          <p:nvPr>
            <p:ph type="ctrTitle"/>
          </p:nvPr>
        </p:nvSpPr>
        <p:spPr>
          <a:xfrm>
            <a:off x="643835" y="1707280"/>
            <a:ext cx="7759501" cy="2947016"/>
          </a:xfrm>
        </p:spPr>
        <p:txBody>
          <a:bodyPr/>
          <a:lstStyle/>
          <a:p>
            <a:r>
              <a:rPr lang="en-US" dirty="0"/>
              <a:t>Problems with PFI and the Lock Scandal</a:t>
            </a:r>
          </a:p>
        </p:txBody>
      </p:sp>
    </p:spTree>
    <p:extLst>
      <p:ext uri="{BB962C8B-B14F-4D97-AF65-F5344CB8AC3E}">
        <p14:creationId xmlns:p14="http://schemas.microsoft.com/office/powerpoint/2010/main" val="4116391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1" name="Google Shape;111;p15" descr="image.png"/>
          <p:cNvPicPr preferRelativeResize="0"/>
          <p:nvPr/>
        </p:nvPicPr>
        <p:blipFill rotWithShape="1">
          <a:blip r:embed="rId3">
            <a:alphaModFix/>
          </a:blip>
          <a:srcRect/>
          <a:stretch/>
        </p:blipFill>
        <p:spPr>
          <a:xfrm>
            <a:off x="762000" y="2670720"/>
            <a:ext cx="4800600" cy="2152650"/>
          </a:xfrm>
          <a:prstGeom prst="rect">
            <a:avLst/>
          </a:prstGeom>
          <a:noFill/>
          <a:ln>
            <a:noFill/>
          </a:ln>
        </p:spPr>
      </p:pic>
      <p:sp>
        <p:nvSpPr>
          <p:cNvPr id="112" name="Google Shape;112;p15"/>
          <p:cNvSpPr txBox="1"/>
          <p:nvPr/>
        </p:nvSpPr>
        <p:spPr>
          <a:xfrm>
            <a:off x="1785937" y="3061245"/>
            <a:ext cx="2752725" cy="10477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250" b="1" i="0" u="none" strike="noStrike" cap="none">
                <a:solidFill>
                  <a:srgbClr val="06B6D4"/>
                </a:solidFill>
                <a:latin typeface="Poppins"/>
                <a:ea typeface="Poppins"/>
                <a:cs typeface="Poppins"/>
                <a:sym typeface="Poppins"/>
              </a:rPr>
              <a:t>£486</a:t>
            </a:r>
            <a:endParaRPr/>
          </a:p>
        </p:txBody>
      </p:sp>
      <p:sp>
        <p:nvSpPr>
          <p:cNvPr id="113" name="Google Shape;113;p15"/>
          <p:cNvSpPr txBox="1"/>
          <p:nvPr/>
        </p:nvSpPr>
        <p:spPr>
          <a:xfrm>
            <a:off x="1533525" y="4204245"/>
            <a:ext cx="3257550" cy="2286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0" i="0" u="none" strike="noStrike" cap="none">
                <a:solidFill>
                  <a:srgbClr val="E2E8F0"/>
                </a:solidFill>
                <a:latin typeface="Lato"/>
                <a:ea typeface="Lato"/>
                <a:cs typeface="Lato"/>
                <a:sym typeface="Lato"/>
              </a:rPr>
              <a:t>COST TO CHANGE A SINGLE LOCK</a:t>
            </a:r>
            <a:endParaRPr/>
          </a:p>
        </p:txBody>
      </p:sp>
      <p:sp>
        <p:nvSpPr>
          <p:cNvPr id="114" name="Google Shape;114;p15"/>
          <p:cNvSpPr txBox="1"/>
          <p:nvPr/>
        </p:nvSpPr>
        <p:spPr>
          <a:xfrm>
            <a:off x="5943600" y="2513558"/>
            <a:ext cx="6160770" cy="400050"/>
          </a:xfrm>
          <a:prstGeom prst="rect">
            <a:avLst/>
          </a:prstGeom>
          <a:solidFill>
            <a:schemeClr val="tx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dirty="0">
                <a:solidFill>
                  <a:srgbClr val="F1F5F9"/>
                </a:solidFill>
                <a:latin typeface="Poppins"/>
                <a:ea typeface="Poppins"/>
                <a:cs typeface="Poppins"/>
                <a:sym typeface="Poppins"/>
              </a:rPr>
              <a:t>The "Key and Lock" Scandal</a:t>
            </a:r>
            <a:endParaRPr dirty="0"/>
          </a:p>
        </p:txBody>
      </p:sp>
      <p:sp>
        <p:nvSpPr>
          <p:cNvPr id="115" name="Google Shape;115;p15"/>
          <p:cNvSpPr txBox="1"/>
          <p:nvPr/>
        </p:nvSpPr>
        <p:spPr>
          <a:xfrm>
            <a:off x="5797296" y="3056483"/>
            <a:ext cx="6013704" cy="934871"/>
          </a:xfrm>
          <a:prstGeom prst="rect">
            <a:avLst/>
          </a:prstGeom>
          <a:solidFill>
            <a:schemeClr val="tx1"/>
          </a:solid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350" b="0" i="0" u="none" strike="noStrike" cap="none" dirty="0">
                <a:solidFill>
                  <a:srgbClr val="94A3B8"/>
                </a:solidFill>
                <a:latin typeface="Lato"/>
                <a:ea typeface="Lato"/>
                <a:cs typeface="Lato"/>
                <a:sym typeface="Lato"/>
              </a:rPr>
              <a:t>Highlighted directly by the UK National Audit Office (NAO) on PFI efficiency, the private consortium held a strict monopoly over any minor modifications or physical maintenance on-site.</a:t>
            </a:r>
            <a:endParaRPr dirty="0"/>
          </a:p>
        </p:txBody>
      </p:sp>
      <p:sp>
        <p:nvSpPr>
          <p:cNvPr id="116" name="Google Shape;116;p15"/>
          <p:cNvSpPr txBox="1"/>
          <p:nvPr/>
        </p:nvSpPr>
        <p:spPr>
          <a:xfrm>
            <a:off x="5797296" y="4473903"/>
            <a:ext cx="6013704" cy="953263"/>
          </a:xfrm>
          <a:prstGeom prst="rect">
            <a:avLst/>
          </a:prstGeom>
          <a:solidFill>
            <a:schemeClr val="tx1"/>
          </a:solid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350" b="0" i="0" u="none" strike="noStrike" cap="none" dirty="0">
                <a:solidFill>
                  <a:srgbClr val="94A3B8"/>
                </a:solidFill>
                <a:latin typeface="Lato"/>
                <a:ea typeface="Lato"/>
                <a:cs typeface="Lato"/>
                <a:sym typeface="Lato"/>
              </a:rPr>
              <a:t>Standard replacement keys ranged from </a:t>
            </a:r>
            <a:r>
              <a:rPr lang="en-US" sz="1350" b="1" i="0" u="none" strike="noStrike" cap="none" dirty="0">
                <a:solidFill>
                  <a:srgbClr val="94A3B8"/>
                </a:solidFill>
                <a:latin typeface="Lato"/>
                <a:ea typeface="Lato"/>
                <a:cs typeface="Lato"/>
                <a:sym typeface="Lato"/>
              </a:rPr>
              <a:t>£4.26 to £47.48</a:t>
            </a:r>
            <a:r>
              <a:rPr lang="en-US" sz="1350" b="0" i="0" u="none" strike="noStrike" cap="none" dirty="0">
                <a:solidFill>
                  <a:srgbClr val="94A3B8"/>
                </a:solidFill>
                <a:latin typeface="Lato"/>
                <a:ea typeface="Lato"/>
                <a:cs typeface="Lato"/>
                <a:sym typeface="Lato"/>
              </a:rPr>
              <a:t>. Because hospital staff lack the commercial or legal right to employ local contractors, the trust was forced to pay massive premium penalties for routine tasks.</a:t>
            </a:r>
            <a:endParaRPr dirty="0"/>
          </a:p>
        </p:txBody>
      </p:sp>
      <p:sp>
        <p:nvSpPr>
          <p:cNvPr id="117" name="Google Shape;117;p15"/>
          <p:cNvSpPr txBox="1"/>
          <p:nvPr/>
        </p:nvSpPr>
        <p:spPr>
          <a:xfrm>
            <a:off x="904875" y="571500"/>
            <a:ext cx="11051381" cy="398115"/>
          </a:xfrm>
          <a:prstGeom prst="rect">
            <a:avLst/>
          </a:prstGeom>
          <a:solidFill>
            <a:schemeClr val="tx1"/>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dirty="0">
                <a:solidFill>
                  <a:srgbClr val="F8FAFC"/>
                </a:solidFill>
                <a:latin typeface="Poppins SemiBold"/>
                <a:ea typeface="Poppins SemiBold"/>
                <a:cs typeface="Poppins SemiBold"/>
                <a:sym typeface="Poppins SemiBold"/>
              </a:rPr>
              <a:t>Exorbitant </a:t>
            </a:r>
            <a:r>
              <a:rPr lang="en-US" sz="2850" b="0" i="0" u="none" strike="noStrike" cap="none" dirty="0">
                <a:solidFill>
                  <a:srgbClr val="06B6D4"/>
                </a:solidFill>
                <a:latin typeface="Poppins SemiBold"/>
                <a:ea typeface="Poppins SemiBold"/>
                <a:cs typeface="Poppins SemiBold"/>
                <a:sym typeface="Poppins SemiBold"/>
              </a:rPr>
              <a:t>Variation Costs</a:t>
            </a:r>
            <a:endParaRPr dirty="0"/>
          </a:p>
        </p:txBody>
      </p:sp>
      <p:sp>
        <p:nvSpPr>
          <p:cNvPr id="118" name="Google Shape;118;p15"/>
          <p:cNvSpPr/>
          <p:nvPr/>
        </p:nvSpPr>
        <p:spPr>
          <a:xfrm>
            <a:off x="762000" y="571500"/>
            <a:ext cx="47625" cy="398115"/>
          </a:xfrm>
          <a:prstGeom prst="rect">
            <a:avLst/>
          </a:prstGeom>
          <a:solidFill>
            <a:srgbClr val="06B6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58FD-A14D-FB51-E5BA-094C65F01C13}"/>
              </a:ext>
            </a:extLst>
          </p:cNvPr>
          <p:cNvSpPr>
            <a:spLocks noGrp="1"/>
          </p:cNvSpPr>
          <p:nvPr>
            <p:ph type="title"/>
          </p:nvPr>
        </p:nvSpPr>
        <p:spPr/>
        <p:txBody>
          <a:bodyPr/>
          <a:lstStyle/>
          <a:p>
            <a:r>
              <a:rPr lang="en-US" dirty="0"/>
              <a:t>History of Lock Scandal</a:t>
            </a:r>
          </a:p>
        </p:txBody>
      </p:sp>
      <p:sp>
        <p:nvSpPr>
          <p:cNvPr id="3" name="Content Placeholder 2">
            <a:extLst>
              <a:ext uri="{FF2B5EF4-FFF2-40B4-BE49-F238E27FC236}">
                <a16:creationId xmlns:a16="http://schemas.microsoft.com/office/drawing/2014/main" id="{99223149-64F4-C293-B075-463AB1D9919F}"/>
              </a:ext>
            </a:extLst>
          </p:cNvPr>
          <p:cNvSpPr>
            <a:spLocks noGrp="1"/>
          </p:cNvSpPr>
          <p:nvPr>
            <p:ph idx="1"/>
          </p:nvPr>
        </p:nvSpPr>
        <p:spPr/>
        <p:txBody>
          <a:bodyPr/>
          <a:lstStyle/>
          <a:p>
            <a:r>
              <a:rPr lang="en-US" dirty="0"/>
              <a:t>On January 17, 2008, the National Audit Office (NAO) released a report examining how public bodies negotiated variations or minor works within existing PFI contracts. The watchdog audited around £180 million spent on modifying hospitals, schools, and prisons in 2006. </a:t>
            </a:r>
          </a:p>
          <a:p>
            <a:r>
              <a:rPr lang="en-US" dirty="0"/>
              <a:t>The report exposed a jaw-dropping disparity in pricing for identical minor maintenance works across different public sectors. The </a:t>
            </a:r>
            <a:r>
              <a:rPr lang="en-US" b="1" dirty="0"/>
              <a:t>Royal Blackburn Hospital</a:t>
            </a:r>
            <a:r>
              <a:rPr lang="en-US" dirty="0"/>
              <a:t> was highlighted as both the absolute best and absolute worst offender in the UK: </a:t>
            </a:r>
          </a:p>
          <a:p>
            <a:endParaRPr lang="en-US" dirty="0"/>
          </a:p>
        </p:txBody>
      </p:sp>
      <p:sp>
        <p:nvSpPr>
          <p:cNvPr id="4" name="Slide Number Placeholder 3">
            <a:extLst>
              <a:ext uri="{FF2B5EF4-FFF2-40B4-BE49-F238E27FC236}">
                <a16:creationId xmlns:a16="http://schemas.microsoft.com/office/drawing/2014/main" id="{4432FB25-DB73-8F44-4C21-F30C817CFC73}"/>
              </a:ext>
            </a:extLst>
          </p:cNvPr>
          <p:cNvSpPr>
            <a:spLocks noGrp="1"/>
          </p:cNvSpPr>
          <p:nvPr>
            <p:ph type="sldNum" sz="quarter" idx="12"/>
          </p:nvPr>
        </p:nvSpPr>
        <p:spPr/>
        <p:txBody>
          <a:bodyPr/>
          <a:lstStyle/>
          <a:p>
            <a:fld id="{EB241CD2-1E45-42A3-B213-66A034DF9A3B}" type="slidenum">
              <a:rPr lang="en-GB" smtClean="0"/>
              <a:t>59</a:t>
            </a:fld>
            <a:endParaRPr lang="en-GB" dirty="0"/>
          </a:p>
        </p:txBody>
      </p:sp>
      <p:pic>
        <p:nvPicPr>
          <p:cNvPr id="6" name="Picture 5">
            <a:extLst>
              <a:ext uri="{FF2B5EF4-FFF2-40B4-BE49-F238E27FC236}">
                <a16:creationId xmlns:a16="http://schemas.microsoft.com/office/drawing/2014/main" id="{2DB9B84D-9C50-6538-C01D-7A5E177B1667}"/>
              </a:ext>
            </a:extLst>
          </p:cNvPr>
          <p:cNvPicPr>
            <a:picLocks noChangeAspect="1"/>
          </p:cNvPicPr>
          <p:nvPr/>
        </p:nvPicPr>
        <p:blipFill>
          <a:blip r:embed="rId2"/>
          <a:stretch>
            <a:fillRect/>
          </a:stretch>
        </p:blipFill>
        <p:spPr>
          <a:xfrm>
            <a:off x="2673192" y="3295951"/>
            <a:ext cx="6134415" cy="2959252"/>
          </a:xfrm>
          <a:prstGeom prst="rect">
            <a:avLst/>
          </a:prstGeom>
        </p:spPr>
      </p:pic>
    </p:spTree>
    <p:extLst>
      <p:ext uri="{BB962C8B-B14F-4D97-AF65-F5344CB8AC3E}">
        <p14:creationId xmlns:p14="http://schemas.microsoft.com/office/powerpoint/2010/main" val="886428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62F9-661B-224D-79B0-9D9F428C5219}"/>
              </a:ext>
            </a:extLst>
          </p:cNvPr>
          <p:cNvSpPr>
            <a:spLocks noGrp="1"/>
          </p:cNvSpPr>
          <p:nvPr>
            <p:ph type="title"/>
          </p:nvPr>
        </p:nvSpPr>
        <p:spPr/>
        <p:txBody>
          <a:bodyPr/>
          <a:lstStyle/>
          <a:p>
            <a:r>
              <a:rPr lang="en-US" dirty="0"/>
              <a:t>Issues</a:t>
            </a:r>
          </a:p>
        </p:txBody>
      </p:sp>
      <p:sp>
        <p:nvSpPr>
          <p:cNvPr id="3" name="Content Placeholder 2">
            <a:extLst>
              <a:ext uri="{FF2B5EF4-FFF2-40B4-BE49-F238E27FC236}">
                <a16:creationId xmlns:a16="http://schemas.microsoft.com/office/drawing/2014/main" id="{C2E1261D-6546-8ABE-6EA2-0F42A3290D38}"/>
              </a:ext>
            </a:extLst>
          </p:cNvPr>
          <p:cNvSpPr>
            <a:spLocks noGrp="1"/>
          </p:cNvSpPr>
          <p:nvPr>
            <p:ph idx="1"/>
          </p:nvPr>
        </p:nvSpPr>
        <p:spPr/>
        <p:txBody>
          <a:bodyPr/>
          <a:lstStyle/>
          <a:p>
            <a:r>
              <a:rPr lang="en-US" dirty="0"/>
              <a:t>Background on Project</a:t>
            </a:r>
          </a:p>
          <a:p>
            <a:r>
              <a:rPr lang="en-US" dirty="0"/>
              <a:t>Availability versus Performance Deductions</a:t>
            </a:r>
          </a:p>
          <a:p>
            <a:r>
              <a:rPr lang="en-US" dirty="0"/>
              <a:t>Theory and Analysis of Penalties and Liquidated Damages</a:t>
            </a:r>
          </a:p>
          <a:p>
            <a:r>
              <a:rPr lang="en-US" dirty="0"/>
              <a:t>Financial Analysis of the Sponsor and reconciliation of IRR and ROIC</a:t>
            </a:r>
          </a:p>
          <a:p>
            <a:r>
              <a:rPr lang="en-US" dirty="0"/>
              <a:t>Use of Shareholder Debt and Subordinated Debt</a:t>
            </a:r>
          </a:p>
          <a:p>
            <a:r>
              <a:rPr lang="en-US" dirty="0"/>
              <a:t>Life cycle costs and Reserve Accounts</a:t>
            </a:r>
          </a:p>
          <a:p>
            <a:r>
              <a:rPr lang="en-US" dirty="0"/>
              <a:t>Public Policy and Value for Money</a:t>
            </a:r>
          </a:p>
          <a:p>
            <a:endParaRPr lang="en-US" dirty="0"/>
          </a:p>
        </p:txBody>
      </p:sp>
      <p:sp>
        <p:nvSpPr>
          <p:cNvPr id="4" name="Slide Number Placeholder 3">
            <a:extLst>
              <a:ext uri="{FF2B5EF4-FFF2-40B4-BE49-F238E27FC236}">
                <a16:creationId xmlns:a16="http://schemas.microsoft.com/office/drawing/2014/main" id="{C1FB330C-9646-A1B3-0819-7594DF509629}"/>
              </a:ext>
            </a:extLst>
          </p:cNvPr>
          <p:cNvSpPr>
            <a:spLocks noGrp="1"/>
          </p:cNvSpPr>
          <p:nvPr>
            <p:ph type="sldNum" sz="quarter" idx="12"/>
          </p:nvPr>
        </p:nvSpPr>
        <p:spPr/>
        <p:txBody>
          <a:bodyPr/>
          <a:lstStyle/>
          <a:p>
            <a:fld id="{EB241CD2-1E45-42A3-B213-66A034DF9A3B}" type="slidenum">
              <a:rPr lang="en-GB" smtClean="0"/>
              <a:t>6</a:t>
            </a:fld>
            <a:endParaRPr lang="en-GB" dirty="0"/>
          </a:p>
        </p:txBody>
      </p:sp>
    </p:spTree>
    <p:extLst>
      <p:ext uri="{BB962C8B-B14F-4D97-AF65-F5344CB8AC3E}">
        <p14:creationId xmlns:p14="http://schemas.microsoft.com/office/powerpoint/2010/main" val="1176693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85E9-7AF2-B260-EE59-817A24261480}"/>
              </a:ext>
            </a:extLst>
          </p:cNvPr>
          <p:cNvSpPr>
            <a:spLocks noGrp="1"/>
          </p:cNvSpPr>
          <p:nvPr>
            <p:ph type="title"/>
          </p:nvPr>
        </p:nvSpPr>
        <p:spPr/>
        <p:txBody>
          <a:bodyPr/>
          <a:lstStyle/>
          <a:p>
            <a:r>
              <a:rPr lang="en-US" dirty="0"/>
              <a:t>Why was the Lock so Expensive (1)</a:t>
            </a:r>
          </a:p>
        </p:txBody>
      </p:sp>
      <p:sp>
        <p:nvSpPr>
          <p:cNvPr id="3" name="Content Placeholder 2">
            <a:extLst>
              <a:ext uri="{FF2B5EF4-FFF2-40B4-BE49-F238E27FC236}">
                <a16:creationId xmlns:a16="http://schemas.microsoft.com/office/drawing/2014/main" id="{59E59268-D29A-FEE8-4A81-E0CD39970361}"/>
              </a:ext>
            </a:extLst>
          </p:cNvPr>
          <p:cNvSpPr>
            <a:spLocks noGrp="1"/>
          </p:cNvSpPr>
          <p:nvPr>
            <p:ph idx="1"/>
          </p:nvPr>
        </p:nvSpPr>
        <p:spPr/>
        <p:txBody>
          <a:bodyPr>
            <a:normAutofit/>
          </a:bodyPr>
          <a:lstStyle/>
          <a:p>
            <a:pPr algn="l"/>
            <a:r>
              <a:rPr lang="en-US" dirty="0"/>
              <a:t>To the public, a £486 lock looked like pure corruption or corporate price-gouging. While excessive private profiting was a factor, the astronomical cost was primarily a structural by-product of how exclusive PFI variations were legally framed.</a:t>
            </a:r>
          </a:p>
          <a:p>
            <a:pPr algn="l"/>
            <a:r>
              <a:rPr lang="en-US" dirty="0"/>
              <a:t>The mechanism behind the cost explosion relied on several structural layers:</a:t>
            </a:r>
          </a:p>
          <a:p>
            <a:pPr algn="l"/>
            <a:r>
              <a:rPr lang="en-US" dirty="0"/>
              <a:t>The Exclusive Monopoly Trap</a:t>
            </a:r>
          </a:p>
          <a:p>
            <a:pPr lvl="1" algn="l"/>
            <a:r>
              <a:rPr lang="en-US" dirty="0"/>
              <a:t>Under the 30-year PFI contract, Consort Healthcare held an exclusive monopoly over the building's maintenance. The NHS Trust was legally forbidden from hiring an independent, local locksmith to change a door lock for £40. Doing so would violate the contract and void the private consortium's overarching structural warranties.</a:t>
            </a:r>
          </a:p>
          <a:p>
            <a:pPr algn="l"/>
            <a:r>
              <a:rPr lang="en-US" dirty="0"/>
              <a:t>"Variation" Bureaucracy and Risk Pricing</a:t>
            </a:r>
          </a:p>
          <a:p>
            <a:pPr lvl="1" algn="l"/>
            <a:r>
              <a:rPr lang="en-US" dirty="0"/>
              <a:t>Because a lock change was considered a "variation" to the original building blueprint, the request had to pass through an absurdly bureaucratic pipeline. The private consortium had to draw up paperwork, assess whether the new lock impacted fire safety codes, check if it altered the master-key system, and calculate if it added any operational risk to the 30-year lifecycle model. The private partner billed the NHS Trust for every single hour of this legal and administrative processing.</a:t>
            </a:r>
          </a:p>
          <a:p>
            <a:pPr algn="l"/>
            <a:endParaRPr lang="en-US" dirty="0"/>
          </a:p>
        </p:txBody>
      </p:sp>
      <p:sp>
        <p:nvSpPr>
          <p:cNvPr id="4" name="Slide Number Placeholder 3">
            <a:extLst>
              <a:ext uri="{FF2B5EF4-FFF2-40B4-BE49-F238E27FC236}">
                <a16:creationId xmlns:a16="http://schemas.microsoft.com/office/drawing/2014/main" id="{62318C74-637B-2447-4ABC-2C368E35DEBB}"/>
              </a:ext>
            </a:extLst>
          </p:cNvPr>
          <p:cNvSpPr>
            <a:spLocks noGrp="1"/>
          </p:cNvSpPr>
          <p:nvPr>
            <p:ph type="sldNum" sz="quarter" idx="12"/>
          </p:nvPr>
        </p:nvSpPr>
        <p:spPr/>
        <p:txBody>
          <a:bodyPr/>
          <a:lstStyle/>
          <a:p>
            <a:fld id="{EB241CD2-1E45-42A3-B213-66A034DF9A3B}" type="slidenum">
              <a:rPr lang="en-GB" smtClean="0"/>
              <a:t>60</a:t>
            </a:fld>
            <a:endParaRPr lang="en-GB" dirty="0"/>
          </a:p>
        </p:txBody>
      </p:sp>
    </p:spTree>
    <p:extLst>
      <p:ext uri="{BB962C8B-B14F-4D97-AF65-F5344CB8AC3E}">
        <p14:creationId xmlns:p14="http://schemas.microsoft.com/office/powerpoint/2010/main" val="17806799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C04E6-9EB7-5D4A-750A-ED6F896F9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2F09D-9E05-5E79-2FA6-06FDE874C65F}"/>
              </a:ext>
            </a:extLst>
          </p:cNvPr>
          <p:cNvSpPr>
            <a:spLocks noGrp="1"/>
          </p:cNvSpPr>
          <p:nvPr>
            <p:ph type="title"/>
          </p:nvPr>
        </p:nvSpPr>
        <p:spPr/>
        <p:txBody>
          <a:bodyPr/>
          <a:lstStyle/>
          <a:p>
            <a:r>
              <a:rPr lang="en-US" dirty="0"/>
              <a:t>Why was the Lock so Expensive (2)</a:t>
            </a:r>
          </a:p>
        </p:txBody>
      </p:sp>
      <p:sp>
        <p:nvSpPr>
          <p:cNvPr id="3" name="Content Placeholder 2">
            <a:extLst>
              <a:ext uri="{FF2B5EF4-FFF2-40B4-BE49-F238E27FC236}">
                <a16:creationId xmlns:a16="http://schemas.microsoft.com/office/drawing/2014/main" id="{F6877423-E7DD-F3D5-4B58-BB3CB582CEDF}"/>
              </a:ext>
            </a:extLst>
          </p:cNvPr>
          <p:cNvSpPr>
            <a:spLocks noGrp="1"/>
          </p:cNvSpPr>
          <p:nvPr>
            <p:ph idx="1"/>
          </p:nvPr>
        </p:nvSpPr>
        <p:spPr/>
        <p:txBody>
          <a:bodyPr>
            <a:normAutofit/>
          </a:bodyPr>
          <a:lstStyle/>
          <a:p>
            <a:r>
              <a:rPr lang="en-US" b="1" dirty="0"/>
              <a:t>The "Plus-Plus" Subcontracting Layer</a:t>
            </a:r>
            <a:endParaRPr lang="en-US" dirty="0"/>
          </a:p>
          <a:p>
            <a:pPr lvl="1"/>
            <a:r>
              <a:rPr lang="en-US" dirty="0"/>
              <a:t>The SPV (Special Purpose Vehicle) that signed the contract with the NHS did not actually employ locksmiths.</a:t>
            </a:r>
          </a:p>
          <a:p>
            <a:pPr lvl="1"/>
            <a:r>
              <a:rPr lang="en-US" dirty="0"/>
              <a:t>The </a:t>
            </a:r>
            <a:r>
              <a:rPr lang="en-US" b="1" dirty="0"/>
              <a:t>NHS Trust</a:t>
            </a:r>
            <a:r>
              <a:rPr lang="en-US" dirty="0"/>
              <a:t> requested a lock.</a:t>
            </a:r>
          </a:p>
          <a:p>
            <a:pPr lvl="1"/>
            <a:r>
              <a:rPr lang="en-US" dirty="0"/>
              <a:t>The </a:t>
            </a:r>
            <a:r>
              <a:rPr lang="en-US" b="1" dirty="0"/>
              <a:t>SPV</a:t>
            </a:r>
            <a:r>
              <a:rPr lang="en-US" dirty="0"/>
              <a:t> passed the request to the prime </a:t>
            </a:r>
            <a:r>
              <a:rPr lang="en-US" b="1" dirty="0"/>
              <a:t>FM Contractor</a:t>
            </a:r>
            <a:r>
              <a:rPr lang="en-US" dirty="0"/>
              <a:t> (e.g., Balfour Beatty/Haden Young), adding a management fee percentage.</a:t>
            </a:r>
          </a:p>
          <a:p>
            <a:pPr lvl="1"/>
            <a:r>
              <a:rPr lang="en-US" dirty="0"/>
              <a:t>The FM Contractor passed it down to a </a:t>
            </a:r>
            <a:r>
              <a:rPr lang="en-US" b="1" dirty="0"/>
              <a:t>regional subcontractor</a:t>
            </a:r>
            <a:r>
              <a:rPr lang="en-US" dirty="0"/>
              <a:t>, adding </a:t>
            </a:r>
            <a:r>
              <a:rPr lang="en-US" i="1" dirty="0"/>
              <a:t>their</a:t>
            </a:r>
            <a:r>
              <a:rPr lang="en-US" dirty="0"/>
              <a:t> profit margin.</a:t>
            </a:r>
          </a:p>
          <a:p>
            <a:pPr lvl="1"/>
            <a:r>
              <a:rPr lang="en-US" dirty="0"/>
              <a:t>The subcontractor sent a specialized worker to perform the task.</a:t>
            </a:r>
          </a:p>
          <a:p>
            <a:r>
              <a:rPr lang="en-US" dirty="0"/>
              <a:t>By the time every corporate tier added its overhead, legal administration, and guaranteed profit margin, a 15-minute job ballooned by 1000%.</a:t>
            </a:r>
          </a:p>
          <a:p>
            <a:r>
              <a:rPr lang="en-US" dirty="0"/>
              <a:t>The NAO report explicitly noted that public sector contract managers lacked the commercial acumen and bargaining power necessary to challenge these bills. They were essentially "taken for a ride" by highly sophisticated private infrastructure funds. </a:t>
            </a:r>
          </a:p>
          <a:p>
            <a:endParaRPr lang="en-US" sz="2400" dirty="0"/>
          </a:p>
          <a:p>
            <a:pPr algn="l"/>
            <a:endParaRPr lang="en-US" sz="2800" dirty="0"/>
          </a:p>
        </p:txBody>
      </p:sp>
      <p:sp>
        <p:nvSpPr>
          <p:cNvPr id="4" name="Slide Number Placeholder 3">
            <a:extLst>
              <a:ext uri="{FF2B5EF4-FFF2-40B4-BE49-F238E27FC236}">
                <a16:creationId xmlns:a16="http://schemas.microsoft.com/office/drawing/2014/main" id="{A4F7CD76-DBF4-27C0-70C6-FDECE7CD5BC9}"/>
              </a:ext>
            </a:extLst>
          </p:cNvPr>
          <p:cNvSpPr>
            <a:spLocks noGrp="1"/>
          </p:cNvSpPr>
          <p:nvPr>
            <p:ph type="sldNum" sz="quarter" idx="12"/>
          </p:nvPr>
        </p:nvSpPr>
        <p:spPr/>
        <p:txBody>
          <a:bodyPr/>
          <a:lstStyle/>
          <a:p>
            <a:fld id="{EB241CD2-1E45-42A3-B213-66A034DF9A3B}" type="slidenum">
              <a:rPr lang="en-GB" smtClean="0"/>
              <a:t>61</a:t>
            </a:fld>
            <a:endParaRPr lang="en-GB" dirty="0"/>
          </a:p>
        </p:txBody>
      </p:sp>
    </p:spTree>
    <p:extLst>
      <p:ext uri="{BB962C8B-B14F-4D97-AF65-F5344CB8AC3E}">
        <p14:creationId xmlns:p14="http://schemas.microsoft.com/office/powerpoint/2010/main" val="27264959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3" name="Google Shape;93;p14" descr="image.png"/>
          <p:cNvPicPr preferRelativeResize="0"/>
          <p:nvPr/>
        </p:nvPicPr>
        <p:blipFill rotWithShape="1">
          <a:blip r:embed="rId3">
            <a:alphaModFix/>
          </a:blip>
          <a:srcRect/>
          <a:stretch/>
        </p:blipFill>
        <p:spPr>
          <a:xfrm>
            <a:off x="762000" y="2461170"/>
            <a:ext cx="3365450" cy="2571750"/>
          </a:xfrm>
          <a:prstGeom prst="rect">
            <a:avLst/>
          </a:prstGeom>
          <a:noFill/>
          <a:ln>
            <a:noFill/>
          </a:ln>
        </p:spPr>
      </p:pic>
      <p:pic>
        <p:nvPicPr>
          <p:cNvPr id="94" name="Google Shape;94;p14" descr="image.png"/>
          <p:cNvPicPr preferRelativeResize="0"/>
          <p:nvPr/>
        </p:nvPicPr>
        <p:blipFill rotWithShape="1">
          <a:blip r:embed="rId4">
            <a:alphaModFix/>
          </a:blip>
          <a:srcRect/>
          <a:stretch/>
        </p:blipFill>
        <p:spPr>
          <a:xfrm>
            <a:off x="4413200" y="2461170"/>
            <a:ext cx="3365450" cy="2571750"/>
          </a:xfrm>
          <a:prstGeom prst="rect">
            <a:avLst/>
          </a:prstGeom>
          <a:noFill/>
          <a:ln>
            <a:noFill/>
          </a:ln>
        </p:spPr>
      </p:pic>
      <p:pic>
        <p:nvPicPr>
          <p:cNvPr id="95" name="Google Shape;95;p14" descr="image.png"/>
          <p:cNvPicPr preferRelativeResize="0"/>
          <p:nvPr/>
        </p:nvPicPr>
        <p:blipFill rotWithShape="1">
          <a:blip r:embed="rId5">
            <a:alphaModFix/>
          </a:blip>
          <a:srcRect/>
          <a:stretch/>
        </p:blipFill>
        <p:spPr>
          <a:xfrm>
            <a:off x="8064400" y="2461170"/>
            <a:ext cx="3365599" cy="2571750"/>
          </a:xfrm>
          <a:prstGeom prst="rect">
            <a:avLst/>
          </a:prstGeom>
          <a:noFill/>
          <a:ln>
            <a:noFill/>
          </a:ln>
        </p:spPr>
      </p:pic>
      <p:sp>
        <p:nvSpPr>
          <p:cNvPr id="96" name="Google Shape;96;p14"/>
          <p:cNvSpPr txBox="1"/>
          <p:nvPr/>
        </p:nvSpPr>
        <p:spPr>
          <a:xfrm>
            <a:off x="1057275" y="3366045"/>
            <a:ext cx="291364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F1F5F9"/>
                </a:solidFill>
                <a:latin typeface="Poppins SemiBold"/>
                <a:ea typeface="Poppins SemiBold"/>
                <a:cs typeface="Poppins SemiBold"/>
                <a:sym typeface="Poppins SemiBold"/>
              </a:rPr>
              <a:t>Exorbitant Variations</a:t>
            </a:r>
            <a:endParaRPr/>
          </a:p>
        </p:txBody>
      </p:sp>
      <p:sp>
        <p:nvSpPr>
          <p:cNvPr id="97" name="Google Shape;97;p14"/>
          <p:cNvSpPr txBox="1"/>
          <p:nvPr/>
        </p:nvSpPr>
        <p:spPr>
          <a:xfrm>
            <a:off x="1057275" y="3823245"/>
            <a:ext cx="2774900" cy="914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94A3B8"/>
                </a:solidFill>
                <a:latin typeface="Lato"/>
                <a:ea typeface="Lato"/>
                <a:cs typeface="Lato"/>
                <a:sym typeface="Lato"/>
              </a:rPr>
              <a:t>Extreme monopolies lock the hospital trust into rigid, long-term exclusivity agreements, resulting in astronomical bills for trivial handiwork and minor repairs.</a:t>
            </a:r>
            <a:endParaRPr/>
          </a:p>
        </p:txBody>
      </p:sp>
      <p:sp>
        <p:nvSpPr>
          <p:cNvPr id="98" name="Google Shape;98;p14"/>
          <p:cNvSpPr txBox="1"/>
          <p:nvPr/>
        </p:nvSpPr>
        <p:spPr>
          <a:xfrm>
            <a:off x="4708475" y="3366045"/>
            <a:ext cx="291364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F1F5F9"/>
                </a:solidFill>
                <a:latin typeface="Poppins SemiBold"/>
                <a:ea typeface="Poppins SemiBold"/>
                <a:cs typeface="Poppins SemiBold"/>
                <a:sym typeface="Poppins SemiBold"/>
              </a:rPr>
              <a:t>Crippling Deficits</a:t>
            </a:r>
            <a:endParaRPr/>
          </a:p>
        </p:txBody>
      </p:sp>
      <p:sp>
        <p:nvSpPr>
          <p:cNvPr id="99" name="Google Shape;99;p14"/>
          <p:cNvSpPr txBox="1"/>
          <p:nvPr/>
        </p:nvSpPr>
        <p:spPr>
          <a:xfrm>
            <a:off x="4708475" y="3823245"/>
            <a:ext cx="2774900" cy="914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94A3B8"/>
                </a:solidFill>
                <a:latin typeface="Lato"/>
                <a:ea typeface="Lato"/>
                <a:cs typeface="Lato"/>
                <a:sym typeface="Lato"/>
              </a:rPr>
              <a:t>Mandatory unitary charges, highly insulated from NHS spending cuts, aggressively drain core operating budgets and compound trust deficits year-on-year.</a:t>
            </a:r>
            <a:endParaRPr/>
          </a:p>
        </p:txBody>
      </p:sp>
      <p:sp>
        <p:nvSpPr>
          <p:cNvPr id="100" name="Google Shape;100;p14"/>
          <p:cNvSpPr txBox="1"/>
          <p:nvPr/>
        </p:nvSpPr>
        <p:spPr>
          <a:xfrm>
            <a:off x="8359675" y="3366045"/>
            <a:ext cx="2913801"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F1F5F9"/>
                </a:solidFill>
                <a:latin typeface="Poppins SemiBold"/>
                <a:ea typeface="Poppins SemiBold"/>
                <a:cs typeface="Poppins SemiBold"/>
                <a:sym typeface="Poppins SemiBold"/>
              </a:rPr>
              <a:t>Rigidity &amp; Risks</a:t>
            </a:r>
            <a:endParaRPr/>
          </a:p>
        </p:txBody>
      </p:sp>
      <p:sp>
        <p:nvSpPr>
          <p:cNvPr id="101" name="Google Shape;101;p14"/>
          <p:cNvSpPr txBox="1"/>
          <p:nvPr/>
        </p:nvSpPr>
        <p:spPr>
          <a:xfrm>
            <a:off x="8359675" y="3823245"/>
            <a:ext cx="2775049" cy="914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94A3B8"/>
                </a:solidFill>
                <a:latin typeface="Lato"/>
                <a:ea typeface="Lato"/>
                <a:cs typeface="Lato"/>
                <a:sym typeface="Lato"/>
              </a:rPr>
              <a:t>Inflexible contractual parameters delay infrastructure adaptation, while legal disputes slow down crucial remedies for core building safety issues.</a:t>
            </a:r>
            <a:endParaRPr/>
          </a:p>
        </p:txBody>
      </p:sp>
      <p:pic>
        <p:nvPicPr>
          <p:cNvPr id="102" name="Google Shape;102;p14" descr="image.png"/>
          <p:cNvPicPr preferRelativeResize="0"/>
          <p:nvPr/>
        </p:nvPicPr>
        <p:blipFill rotWithShape="1">
          <a:blip r:embed="rId6">
            <a:alphaModFix/>
          </a:blip>
          <a:srcRect/>
          <a:stretch/>
        </p:blipFill>
        <p:spPr>
          <a:xfrm>
            <a:off x="1057275" y="2804070"/>
            <a:ext cx="257175" cy="342900"/>
          </a:xfrm>
          <a:prstGeom prst="rect">
            <a:avLst/>
          </a:prstGeom>
          <a:noFill/>
          <a:ln>
            <a:noFill/>
          </a:ln>
        </p:spPr>
      </p:pic>
      <p:pic>
        <p:nvPicPr>
          <p:cNvPr id="103" name="Google Shape;103;p14" descr="image.png"/>
          <p:cNvPicPr preferRelativeResize="0"/>
          <p:nvPr/>
        </p:nvPicPr>
        <p:blipFill rotWithShape="1">
          <a:blip r:embed="rId7">
            <a:alphaModFix/>
          </a:blip>
          <a:srcRect/>
          <a:stretch/>
        </p:blipFill>
        <p:spPr>
          <a:xfrm>
            <a:off x="8359675" y="2804070"/>
            <a:ext cx="342900" cy="342900"/>
          </a:xfrm>
          <a:prstGeom prst="rect">
            <a:avLst/>
          </a:prstGeom>
          <a:noFill/>
          <a:ln>
            <a:noFill/>
          </a:ln>
        </p:spPr>
      </p:pic>
      <p:sp>
        <p:nvSpPr>
          <p:cNvPr id="104" name="Google Shape;104;p14"/>
          <p:cNvSpPr txBox="1"/>
          <p:nvPr/>
        </p:nvSpPr>
        <p:spPr>
          <a:xfrm>
            <a:off x="904875" y="571500"/>
            <a:ext cx="11051381" cy="48244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a:latin typeface="Poppins SemiBold"/>
                <a:ea typeface="Poppins SemiBold"/>
                <a:cs typeface="Poppins SemiBold"/>
                <a:sym typeface="Poppins SemiBold"/>
              </a:rPr>
              <a:t>The Core Contract Failures</a:t>
            </a:r>
            <a:endParaRPr/>
          </a:p>
        </p:txBody>
      </p:sp>
      <p:sp>
        <p:nvSpPr>
          <p:cNvPr id="105" name="Google Shape;105;p14"/>
          <p:cNvSpPr/>
          <p:nvPr/>
        </p:nvSpPr>
        <p:spPr>
          <a:xfrm>
            <a:off x="762000" y="571500"/>
            <a:ext cx="47625" cy="398115"/>
          </a:xfrm>
          <a:prstGeom prst="rect">
            <a:avLst/>
          </a:prstGeom>
          <a:solidFill>
            <a:srgbClr val="06B6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4" name="Google Shape;124;p16" descr="image.png"/>
          <p:cNvPicPr preferRelativeResize="0"/>
          <p:nvPr/>
        </p:nvPicPr>
        <p:blipFill rotWithShape="1">
          <a:blip r:embed="rId3">
            <a:alphaModFix/>
          </a:blip>
          <a:srcRect/>
          <a:stretch/>
        </p:blipFill>
        <p:spPr>
          <a:xfrm>
            <a:off x="762000" y="1863476"/>
            <a:ext cx="5143500" cy="3767137"/>
          </a:xfrm>
          <a:prstGeom prst="rect">
            <a:avLst/>
          </a:prstGeom>
          <a:noFill/>
          <a:ln>
            <a:noFill/>
          </a:ln>
        </p:spPr>
      </p:pic>
      <p:pic>
        <p:nvPicPr>
          <p:cNvPr id="125" name="Google Shape;125;p16" descr="image.png"/>
          <p:cNvPicPr preferRelativeResize="0"/>
          <p:nvPr/>
        </p:nvPicPr>
        <p:blipFill rotWithShape="1">
          <a:blip r:embed="rId4">
            <a:alphaModFix/>
          </a:blip>
          <a:srcRect/>
          <a:stretch/>
        </p:blipFill>
        <p:spPr>
          <a:xfrm>
            <a:off x="6286500" y="1863476"/>
            <a:ext cx="5143500" cy="3767137"/>
          </a:xfrm>
          <a:prstGeom prst="rect">
            <a:avLst/>
          </a:prstGeom>
          <a:noFill/>
          <a:ln>
            <a:noFill/>
          </a:ln>
        </p:spPr>
      </p:pic>
      <p:sp>
        <p:nvSpPr>
          <p:cNvPr id="126" name="Google Shape;126;p16"/>
          <p:cNvSpPr txBox="1"/>
          <p:nvPr/>
        </p:nvSpPr>
        <p:spPr>
          <a:xfrm>
            <a:off x="1152525" y="2254001"/>
            <a:ext cx="4580572"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06B6D4"/>
                </a:solidFill>
                <a:latin typeface="Poppins SemiBold"/>
                <a:ea typeface="Poppins SemiBold"/>
                <a:cs typeface="Poppins SemiBold"/>
                <a:sym typeface="Poppins SemiBold"/>
              </a:rPr>
              <a:t>The Unitary Charge Mechanism</a:t>
            </a:r>
            <a:endParaRPr/>
          </a:p>
        </p:txBody>
      </p:sp>
      <p:sp>
        <p:nvSpPr>
          <p:cNvPr id="127" name="Google Shape;127;p16"/>
          <p:cNvSpPr txBox="1"/>
          <p:nvPr/>
        </p:nvSpPr>
        <p:spPr>
          <a:xfrm>
            <a:off x="6677025" y="2254001"/>
            <a:ext cx="4580572"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dirty="0">
                <a:solidFill>
                  <a:srgbClr val="06B6D4"/>
                </a:solidFill>
                <a:latin typeface="Poppins SemiBold"/>
                <a:ea typeface="Poppins SemiBold"/>
                <a:cs typeface="Poppins SemiBold"/>
                <a:sym typeface="Poppins SemiBold"/>
              </a:rPr>
              <a:t>(Frontline Impact)</a:t>
            </a:r>
            <a:endParaRPr dirty="0"/>
          </a:p>
        </p:txBody>
      </p:sp>
      <p:sp>
        <p:nvSpPr>
          <p:cNvPr id="128" name="Google Shape;128;p16"/>
          <p:cNvSpPr txBox="1"/>
          <p:nvPr/>
        </p:nvSpPr>
        <p:spPr>
          <a:xfrm>
            <a:off x="1390650" y="2777876"/>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94A3B8"/>
                </a:solidFill>
                <a:latin typeface="Lato"/>
                <a:ea typeface="Lato"/>
                <a:cs typeface="Lato"/>
                <a:sym typeface="Lato"/>
              </a:rPr>
              <a:t>The trust must pay a massive, contractually locked annual fee to private partners just to maintain facility "availability".</a:t>
            </a:r>
            <a:endParaRPr/>
          </a:p>
        </p:txBody>
      </p:sp>
      <p:sp>
        <p:nvSpPr>
          <p:cNvPr id="129" name="Google Shape;129;p16"/>
          <p:cNvSpPr txBox="1"/>
          <p:nvPr/>
        </p:nvSpPr>
        <p:spPr>
          <a:xfrm>
            <a:off x="1390650" y="3718469"/>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dirty="0">
                <a:solidFill>
                  <a:srgbClr val="94A3B8"/>
                </a:solidFill>
                <a:latin typeface="Lato"/>
                <a:ea typeface="Lato"/>
                <a:cs typeface="Lato"/>
                <a:sym typeface="Lato"/>
              </a:rPr>
              <a:t>These charges are strictly legally insulated from broader NHS spending cuts, indexing directly with inflation.</a:t>
            </a:r>
            <a:endParaRPr dirty="0"/>
          </a:p>
        </p:txBody>
      </p:sp>
      <p:sp>
        <p:nvSpPr>
          <p:cNvPr id="130" name="Google Shape;130;p16"/>
          <p:cNvSpPr txBox="1"/>
          <p:nvPr/>
        </p:nvSpPr>
        <p:spPr>
          <a:xfrm>
            <a:off x="1380648" y="4415229"/>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dirty="0">
                <a:solidFill>
                  <a:srgbClr val="94A3B8"/>
                </a:solidFill>
                <a:latin typeface="Lato"/>
                <a:ea typeface="Lato"/>
                <a:cs typeface="Lato"/>
                <a:sym typeface="Lato"/>
              </a:rPr>
              <a:t>Under PFI debt terms, the public sector often ends up paying multiple times the actual capital construction cost.</a:t>
            </a:r>
            <a:endParaRPr dirty="0"/>
          </a:p>
        </p:txBody>
      </p:sp>
      <p:sp>
        <p:nvSpPr>
          <p:cNvPr id="131" name="Google Shape;131;p16"/>
          <p:cNvSpPr txBox="1"/>
          <p:nvPr/>
        </p:nvSpPr>
        <p:spPr>
          <a:xfrm>
            <a:off x="6915150" y="3111251"/>
            <a:ext cx="4124325" cy="728662"/>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94A3B8"/>
                </a:solidFill>
                <a:latin typeface="Lato"/>
                <a:ea typeface="Lato"/>
                <a:cs typeface="Lato"/>
                <a:sym typeface="Lato"/>
              </a:rPr>
              <a:t>Board papers directly attribute the "premium cost of PFI" as a fundamental structural driver of the trust's financial deficit.</a:t>
            </a:r>
            <a:endParaRPr/>
          </a:p>
        </p:txBody>
      </p:sp>
      <p:sp>
        <p:nvSpPr>
          <p:cNvPr id="132" name="Google Shape;132;p16"/>
          <p:cNvSpPr txBox="1"/>
          <p:nvPr/>
        </p:nvSpPr>
        <p:spPr>
          <a:xfrm>
            <a:off x="6915150" y="3982789"/>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94A3B8"/>
                </a:solidFill>
                <a:latin typeface="Lato"/>
                <a:ea typeface="Lato"/>
                <a:cs typeface="Lato"/>
                <a:sym typeface="Lato"/>
              </a:rPr>
              <a:t>Core budgets are forcefully diverted from frontline clinical staff and bed capacity to satisfy debt servicing lines.</a:t>
            </a:r>
            <a:endParaRPr/>
          </a:p>
        </p:txBody>
      </p:sp>
      <p:sp>
        <p:nvSpPr>
          <p:cNvPr id="133" name="Google Shape;133;p16"/>
          <p:cNvSpPr txBox="1"/>
          <p:nvPr/>
        </p:nvSpPr>
        <p:spPr>
          <a:xfrm>
            <a:off x="6915150" y="4611439"/>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94A3B8"/>
                </a:solidFill>
                <a:latin typeface="Lato"/>
                <a:ea typeface="Lato"/>
                <a:cs typeface="Lato"/>
                <a:sym typeface="Lato"/>
              </a:rPr>
              <a:t>Inflexibility prevents dynamic shifting of services toward community or modern outpatient care settings.</a:t>
            </a:r>
            <a:endParaRPr/>
          </a:p>
        </p:txBody>
      </p:sp>
      <p:sp>
        <p:nvSpPr>
          <p:cNvPr id="134" name="Google Shape;134;p16"/>
          <p:cNvSpPr txBox="1"/>
          <p:nvPr/>
        </p:nvSpPr>
        <p:spPr>
          <a:xfrm>
            <a:off x="1152525" y="2730251"/>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06B6D4"/>
                </a:solidFill>
                <a:latin typeface="Lato"/>
                <a:ea typeface="Lato"/>
                <a:cs typeface="Lato"/>
                <a:sym typeface="Lato"/>
              </a:rPr>
              <a:t>•</a:t>
            </a:r>
            <a:endParaRPr/>
          </a:p>
        </p:txBody>
      </p:sp>
      <p:sp>
        <p:nvSpPr>
          <p:cNvPr id="135" name="Google Shape;135;p16"/>
          <p:cNvSpPr txBox="1"/>
          <p:nvPr/>
        </p:nvSpPr>
        <p:spPr>
          <a:xfrm>
            <a:off x="1152525" y="3358901"/>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06B6D4"/>
                </a:solidFill>
                <a:latin typeface="Lato"/>
                <a:ea typeface="Lato"/>
                <a:cs typeface="Lato"/>
                <a:sym typeface="Lato"/>
              </a:rPr>
              <a:t>•</a:t>
            </a:r>
            <a:endParaRPr/>
          </a:p>
        </p:txBody>
      </p:sp>
      <p:sp>
        <p:nvSpPr>
          <p:cNvPr id="136" name="Google Shape;136;p16"/>
          <p:cNvSpPr txBox="1"/>
          <p:nvPr/>
        </p:nvSpPr>
        <p:spPr>
          <a:xfrm>
            <a:off x="1152525" y="3987551"/>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06B6D4"/>
                </a:solidFill>
                <a:latin typeface="Lato"/>
                <a:ea typeface="Lato"/>
                <a:cs typeface="Lato"/>
                <a:sym typeface="Lato"/>
              </a:rPr>
              <a:t>•</a:t>
            </a:r>
            <a:endParaRPr/>
          </a:p>
        </p:txBody>
      </p:sp>
      <p:sp>
        <p:nvSpPr>
          <p:cNvPr id="137" name="Google Shape;137;p16"/>
          <p:cNvSpPr txBox="1"/>
          <p:nvPr/>
        </p:nvSpPr>
        <p:spPr>
          <a:xfrm>
            <a:off x="6677025" y="3063626"/>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06B6D4"/>
                </a:solidFill>
                <a:latin typeface="Lato"/>
                <a:ea typeface="Lato"/>
                <a:cs typeface="Lato"/>
                <a:sym typeface="Lato"/>
              </a:rPr>
              <a:t>•</a:t>
            </a:r>
            <a:endParaRPr/>
          </a:p>
        </p:txBody>
      </p:sp>
      <p:sp>
        <p:nvSpPr>
          <p:cNvPr id="138" name="Google Shape;138;p16"/>
          <p:cNvSpPr txBox="1"/>
          <p:nvPr/>
        </p:nvSpPr>
        <p:spPr>
          <a:xfrm>
            <a:off x="6677025" y="3935164"/>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06B6D4"/>
                </a:solidFill>
                <a:latin typeface="Lato"/>
                <a:ea typeface="Lato"/>
                <a:cs typeface="Lato"/>
                <a:sym typeface="Lato"/>
              </a:rPr>
              <a:t>•</a:t>
            </a:r>
            <a:endParaRPr/>
          </a:p>
        </p:txBody>
      </p:sp>
      <p:sp>
        <p:nvSpPr>
          <p:cNvPr id="139" name="Google Shape;139;p16"/>
          <p:cNvSpPr txBox="1"/>
          <p:nvPr/>
        </p:nvSpPr>
        <p:spPr>
          <a:xfrm>
            <a:off x="6677025" y="4563814"/>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06B6D4"/>
                </a:solidFill>
                <a:latin typeface="Lato"/>
                <a:ea typeface="Lato"/>
                <a:cs typeface="Lato"/>
                <a:sym typeface="Lato"/>
              </a:rPr>
              <a:t>•</a:t>
            </a:r>
            <a:endParaRPr/>
          </a:p>
        </p:txBody>
      </p:sp>
      <p:sp>
        <p:nvSpPr>
          <p:cNvPr id="140" name="Google Shape;140;p16"/>
          <p:cNvSpPr txBox="1"/>
          <p:nvPr/>
        </p:nvSpPr>
        <p:spPr>
          <a:xfrm>
            <a:off x="904875" y="571500"/>
            <a:ext cx="11051381" cy="398115"/>
          </a:xfrm>
          <a:prstGeom prst="rect">
            <a:avLst/>
          </a:prstGeom>
          <a:solidFill>
            <a:schemeClr val="tx1"/>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dirty="0">
                <a:solidFill>
                  <a:srgbClr val="F8FAFC"/>
                </a:solidFill>
                <a:latin typeface="Poppins SemiBold"/>
                <a:ea typeface="Poppins SemiBold"/>
                <a:cs typeface="Poppins SemiBold"/>
                <a:sym typeface="Poppins SemiBold"/>
              </a:rPr>
              <a:t>Legally Binding </a:t>
            </a:r>
            <a:r>
              <a:rPr lang="en-US" sz="2850" b="0" i="0" u="none" strike="noStrike" cap="none" dirty="0">
                <a:solidFill>
                  <a:srgbClr val="06B6D4"/>
                </a:solidFill>
                <a:latin typeface="Poppins SemiBold"/>
                <a:ea typeface="Poppins SemiBold"/>
                <a:cs typeface="Poppins SemiBold"/>
                <a:sym typeface="Poppins SemiBold"/>
              </a:rPr>
              <a:t>Deficits</a:t>
            </a:r>
            <a:endParaRPr dirty="0"/>
          </a:p>
        </p:txBody>
      </p:sp>
      <p:sp>
        <p:nvSpPr>
          <p:cNvPr id="141" name="Google Shape;141;p16"/>
          <p:cNvSpPr/>
          <p:nvPr/>
        </p:nvSpPr>
        <p:spPr>
          <a:xfrm>
            <a:off x="762000" y="571500"/>
            <a:ext cx="47625" cy="398115"/>
          </a:xfrm>
          <a:prstGeom prst="rect">
            <a:avLst/>
          </a:prstGeom>
          <a:solidFill>
            <a:srgbClr val="06B6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18"/>
          <p:cNvSpPr txBox="1"/>
          <p:nvPr/>
        </p:nvSpPr>
        <p:spPr>
          <a:xfrm>
            <a:off x="1846212" y="1965960"/>
            <a:ext cx="8393163" cy="2068259"/>
          </a:xfrm>
          <a:prstGeom prst="rect">
            <a:avLst/>
          </a:prstGeom>
          <a:solidFill>
            <a:schemeClr val="tx1"/>
          </a:solid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0" i="0" u="none" strike="noStrike" cap="none" dirty="0">
                <a:solidFill>
                  <a:srgbClr val="F1F5F9"/>
                </a:solidFill>
                <a:latin typeface="Poppins"/>
                <a:ea typeface="Poppins"/>
                <a:cs typeface="Poppins"/>
                <a:sym typeface="Poppins"/>
              </a:rPr>
              <a:t>"The sheer legacy cost of paying off these contracts—where the public purse pays up to multiple times the actual capital value over 30 years—is why the model has been completely abandoned."</a:t>
            </a:r>
            <a:endParaRPr dirty="0"/>
          </a:p>
        </p:txBody>
      </p:sp>
      <p:sp>
        <p:nvSpPr>
          <p:cNvPr id="161" name="Google Shape;161;p18"/>
          <p:cNvSpPr txBox="1"/>
          <p:nvPr/>
        </p:nvSpPr>
        <p:spPr>
          <a:xfrm>
            <a:off x="3902868" y="4629001"/>
            <a:ext cx="4386262" cy="2286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0" i="0" u="none" strike="noStrike" cap="none">
                <a:solidFill>
                  <a:srgbClr val="06B6D4"/>
                </a:solidFill>
                <a:latin typeface="Lato"/>
                <a:ea typeface="Lato"/>
                <a:cs typeface="Lato"/>
                <a:sym typeface="Lato"/>
              </a:rPr>
              <a:t>— HM Treasury Decision to Abolish PFI Contracts</a:t>
            </a:r>
            <a:endParaRPr/>
          </a:p>
        </p:txBody>
      </p:sp>
      <p:sp>
        <p:nvSpPr>
          <p:cNvPr id="162" name="Google Shape;162;p18"/>
          <p:cNvSpPr txBox="1"/>
          <p:nvPr/>
        </p:nvSpPr>
        <p:spPr>
          <a:xfrm>
            <a:off x="1381125" y="2874615"/>
            <a:ext cx="465087" cy="1209675"/>
          </a:xfrm>
          <a:prstGeom prst="rect">
            <a:avLst/>
          </a:prstGeom>
          <a:noFill/>
          <a:ln>
            <a:noFill/>
          </a:ln>
        </p:spPr>
        <p:txBody>
          <a:bodyPr spcFirstLastPara="1" wrap="square" lIns="0" tIns="0" rIns="0" bIns="0" anchor="t" anchorCtr="0">
            <a:spAutoFit/>
          </a:bodyPr>
          <a:lstStyle/>
          <a:p>
            <a:pPr marL="0" marR="0" lvl="0" indent="0" algn="l" rtl="0">
              <a:lnSpc>
                <a:spcPct val="0"/>
              </a:lnSpc>
              <a:spcBef>
                <a:spcPts val="0"/>
              </a:spcBef>
              <a:spcAft>
                <a:spcPts val="0"/>
              </a:spcAft>
              <a:buNone/>
            </a:pPr>
            <a:r>
              <a:rPr lang="en-US" sz="8250" b="0" i="0" u="none" strike="noStrike" cap="none">
                <a:solidFill>
                  <a:srgbClr val="0EA5E9"/>
                </a:solidFill>
                <a:latin typeface="Georgia"/>
                <a:ea typeface="Georgia"/>
                <a:cs typeface="Georgia"/>
                <a:sym typeface="Georgia"/>
              </a:rPr>
              <a:t>“</a:t>
            </a:r>
            <a:endParaRPr/>
          </a:p>
        </p:txBody>
      </p:sp>
      <p:sp>
        <p:nvSpPr>
          <p:cNvPr id="163" name="Google Shape;163;p18"/>
          <p:cNvSpPr txBox="1"/>
          <p:nvPr/>
        </p:nvSpPr>
        <p:spPr>
          <a:xfrm>
            <a:off x="10345788" y="4486130"/>
            <a:ext cx="465087" cy="1209675"/>
          </a:xfrm>
          <a:prstGeom prst="rect">
            <a:avLst/>
          </a:prstGeom>
          <a:noFill/>
          <a:ln>
            <a:noFill/>
          </a:ln>
        </p:spPr>
        <p:txBody>
          <a:bodyPr spcFirstLastPara="1" wrap="square" lIns="0" tIns="0" rIns="0" bIns="0" anchor="t" anchorCtr="0">
            <a:spAutoFit/>
          </a:bodyPr>
          <a:lstStyle/>
          <a:p>
            <a:pPr marL="0" marR="0" lvl="0" indent="0" algn="l" rtl="0">
              <a:lnSpc>
                <a:spcPct val="0"/>
              </a:lnSpc>
              <a:spcBef>
                <a:spcPts val="0"/>
              </a:spcBef>
              <a:spcAft>
                <a:spcPts val="0"/>
              </a:spcAft>
              <a:buNone/>
            </a:pPr>
            <a:r>
              <a:rPr lang="en-US" sz="8250" b="0" i="0" u="none" strike="noStrike" cap="none">
                <a:solidFill>
                  <a:srgbClr val="0EA5E9"/>
                </a:solidFill>
                <a:latin typeface="Georgia"/>
                <a:ea typeface="Georgia"/>
                <a:cs typeface="Georgia"/>
                <a:sym typeface="Georgia"/>
              </a:rPr>
              <a:t>”</a:t>
            </a:r>
            <a:endParaRPr/>
          </a:p>
        </p:txBody>
      </p:sp>
      <p:sp>
        <p:nvSpPr>
          <p:cNvPr id="164" name="Google Shape;164;p18"/>
          <p:cNvSpPr txBox="1"/>
          <p:nvPr/>
        </p:nvSpPr>
        <p:spPr>
          <a:xfrm>
            <a:off x="904875" y="571500"/>
            <a:ext cx="11051381" cy="39811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a:solidFill>
                  <a:srgbClr val="F8FAFC"/>
                </a:solidFill>
                <a:latin typeface="Poppins SemiBold"/>
                <a:ea typeface="Poppins SemiBold"/>
                <a:cs typeface="Poppins SemiBold"/>
                <a:sym typeface="Poppins SemiBold"/>
              </a:rPr>
              <a:t>The Wider </a:t>
            </a:r>
            <a:r>
              <a:rPr lang="en-US" sz="2850" b="0" i="0" u="none" strike="noStrike" cap="none">
                <a:solidFill>
                  <a:srgbClr val="06B6D4"/>
                </a:solidFill>
                <a:latin typeface="Poppins SemiBold"/>
                <a:ea typeface="Poppins SemiBold"/>
                <a:cs typeface="Poppins SemiBold"/>
                <a:sym typeface="Poppins SemiBold"/>
              </a:rPr>
              <a:t>UK Legacy</a:t>
            </a:r>
            <a:endParaRPr/>
          </a:p>
        </p:txBody>
      </p:sp>
      <p:sp>
        <p:nvSpPr>
          <p:cNvPr id="165" name="Google Shape;165;p18"/>
          <p:cNvSpPr/>
          <p:nvPr/>
        </p:nvSpPr>
        <p:spPr>
          <a:xfrm>
            <a:off x="762000" y="571500"/>
            <a:ext cx="47625" cy="398115"/>
          </a:xfrm>
          <a:prstGeom prst="rect">
            <a:avLst/>
          </a:prstGeom>
          <a:solidFill>
            <a:srgbClr val="06B6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aphicFrame>
        <p:nvGraphicFramePr>
          <p:cNvPr id="148" name="Google Shape;148;p17"/>
          <p:cNvGraphicFramePr/>
          <p:nvPr/>
        </p:nvGraphicFramePr>
        <p:xfrm>
          <a:off x="762000" y="2389733"/>
          <a:ext cx="10668000" cy="2714600"/>
        </p:xfrm>
        <a:graphic>
          <a:graphicData uri="http://schemas.openxmlformats.org/drawingml/2006/table">
            <a:tbl>
              <a:tblPr firstRow="1" bandRow="1">
                <a:noFill/>
              </a:tblPr>
              <a:tblGrid>
                <a:gridCol w="26670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gridCol w="4000500">
                  <a:extLst>
                    <a:ext uri="{9D8B030D-6E8A-4147-A177-3AD203B41FA5}">
                      <a16:colId xmlns:a16="http://schemas.microsoft.com/office/drawing/2014/main" val="20002"/>
                    </a:ext>
                  </a:extLst>
                </a:gridCol>
              </a:tblGrid>
              <a:tr h="678650">
                <a:tc>
                  <a:txBody>
                    <a:bodyPr/>
                    <a:lstStyle/>
                    <a:p>
                      <a:pPr marL="0" marR="0" lvl="0" indent="0" algn="l" rtl="0">
                        <a:spcBef>
                          <a:spcPts val="0"/>
                        </a:spcBef>
                        <a:spcAft>
                          <a:spcPts val="0"/>
                        </a:spcAft>
                        <a:buNone/>
                      </a:pPr>
                      <a:r>
                        <a:rPr lang="en-US" sz="1275" b="1" i="0" u="none" strike="noStrike" cap="none">
                          <a:solidFill>
                            <a:srgbClr val="0F213A"/>
                          </a:solidFill>
                          <a:latin typeface="Poppins"/>
                          <a:ea typeface="Poppins"/>
                          <a:cs typeface="Poppins"/>
                          <a:sym typeface="Poppins"/>
                        </a:rPr>
                        <a:t>Strategic Domain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ECE2"/>
                    </a:solidFill>
                  </a:tcPr>
                </a:tc>
                <a:tc>
                  <a:txBody>
                    <a:bodyPr/>
                    <a:lstStyle/>
                    <a:p>
                      <a:pPr marL="0" marR="0" lvl="0" indent="0" algn="l" rtl="0">
                        <a:spcBef>
                          <a:spcPts val="0"/>
                        </a:spcBef>
                        <a:spcAft>
                          <a:spcPts val="0"/>
                        </a:spcAft>
                        <a:buNone/>
                      </a:pPr>
                      <a:r>
                        <a:rPr lang="en-US" sz="1275" b="1" i="0" u="none" strike="noStrike" cap="none">
                          <a:solidFill>
                            <a:srgbClr val="0F213A"/>
                          </a:solidFill>
                          <a:latin typeface="Poppins"/>
                          <a:ea typeface="Poppins"/>
                          <a:cs typeface="Poppins"/>
                          <a:sym typeface="Poppins"/>
                        </a:rPr>
                        <a:t>2003 EIB Announcement Vision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ECE2"/>
                    </a:solidFill>
                  </a:tcPr>
                </a:tc>
                <a:tc>
                  <a:txBody>
                    <a:bodyPr/>
                    <a:lstStyle/>
                    <a:p>
                      <a:pPr marL="0" marR="0" lvl="0" indent="0" algn="l" rtl="0">
                        <a:spcBef>
                          <a:spcPts val="0"/>
                        </a:spcBef>
                        <a:spcAft>
                          <a:spcPts val="0"/>
                        </a:spcAft>
                        <a:buNone/>
                      </a:pPr>
                      <a:r>
                        <a:rPr lang="en-US" sz="1275" b="1" i="0" u="none" strike="noStrike" cap="none">
                          <a:solidFill>
                            <a:srgbClr val="0F213A"/>
                          </a:solidFill>
                          <a:latin typeface="Poppins"/>
                          <a:ea typeface="Poppins"/>
                          <a:cs typeface="Poppins"/>
                          <a:sym typeface="Poppins"/>
                        </a:rPr>
                        <a:t>Eventual Real-World Outcomes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ECE2"/>
                    </a:solidFill>
                  </a:tcPr>
                </a:tc>
                <a:extLst>
                  <a:ext uri="{0D108BD9-81ED-4DB2-BD59-A6C34878D82A}">
                    <a16:rowId xmlns:a16="http://schemas.microsoft.com/office/drawing/2014/main" val="10000"/>
                  </a:ext>
                </a:extLst>
              </a:tr>
              <a:tr h="678650">
                <a:tc>
                  <a:txBody>
                    <a:bodyPr/>
                    <a:lstStyle/>
                    <a:p>
                      <a:pPr marL="0" marR="0" lvl="0" indent="0" algn="l" rtl="0">
                        <a:spcBef>
                          <a:spcPts val="0"/>
                        </a:spcBef>
                        <a:spcAft>
                          <a:spcPts val="0"/>
                        </a:spcAft>
                        <a:buNone/>
                      </a:pPr>
                      <a:r>
                        <a:rPr lang="en-US" sz="1275" b="1" i="0" u="none" strike="noStrike" cap="none">
                          <a:solidFill>
                            <a:srgbClr val="4A5568"/>
                          </a:solidFill>
                          <a:latin typeface="Lato"/>
                          <a:ea typeface="Lato"/>
                          <a:cs typeface="Lato"/>
                          <a:sym typeface="Lato"/>
                        </a:rPr>
                        <a:t>Capital Costs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4A5568"/>
                          </a:solidFill>
                          <a:latin typeface="Lato"/>
                          <a:ea typeface="Lato"/>
                          <a:cs typeface="Lato"/>
                          <a:sym typeface="Lato"/>
                        </a:rPr>
                        <a:t>Competitive AAA funding lowers the total cost of capital investment.</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4A5568"/>
                          </a:solidFill>
                          <a:latin typeface="Lato"/>
                          <a:ea typeface="Lato"/>
                          <a:cs typeface="Lato"/>
                          <a:sym typeface="Lato"/>
                        </a:rPr>
                        <a:t>Rigid indexation and high interest rates drove multi-fold debt repayments.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678650">
                <a:tc>
                  <a:txBody>
                    <a:bodyPr/>
                    <a:lstStyle/>
                    <a:p>
                      <a:pPr marL="0" marR="0" lvl="0" indent="0" algn="l" rtl="0">
                        <a:spcBef>
                          <a:spcPts val="0"/>
                        </a:spcBef>
                        <a:spcAft>
                          <a:spcPts val="0"/>
                        </a:spcAft>
                        <a:buNone/>
                      </a:pPr>
                      <a:r>
                        <a:rPr lang="en-US" sz="1275" b="1" i="0" u="none" strike="noStrike" cap="none">
                          <a:solidFill>
                            <a:srgbClr val="4A5568"/>
                          </a:solidFill>
                          <a:latin typeface="Lato"/>
                          <a:ea typeface="Lato"/>
                          <a:cs typeface="Lato"/>
                          <a:sym typeface="Lato"/>
                        </a:rPr>
                        <a:t>Maintenance Costs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4A5568"/>
                          </a:solidFill>
                          <a:latin typeface="Lato"/>
                          <a:ea typeface="Lato"/>
                          <a:cs typeface="Lato"/>
                          <a:sym typeface="Lato"/>
                        </a:rPr>
                        <a:t>Private sector efficiencies reduce long-term operational and support costs.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4A5568"/>
                          </a:solidFill>
                          <a:latin typeface="Lato"/>
                          <a:ea typeface="Lato"/>
                          <a:cs typeface="Lato"/>
                          <a:sym typeface="Lato"/>
                        </a:rPr>
                        <a:t>Exclusivity clauses created strict monopolies and excessive fees (e.g., £486 for a lock).</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678650">
                <a:tc>
                  <a:txBody>
                    <a:bodyPr/>
                    <a:lstStyle/>
                    <a:p>
                      <a:pPr marL="0" marR="0" lvl="0" indent="0" algn="l" rtl="0">
                        <a:spcBef>
                          <a:spcPts val="0"/>
                        </a:spcBef>
                        <a:spcAft>
                          <a:spcPts val="0"/>
                        </a:spcAft>
                        <a:buNone/>
                      </a:pPr>
                      <a:r>
                        <a:rPr lang="en-US" sz="1275" b="1" i="0" u="none" strike="noStrike" cap="none">
                          <a:solidFill>
                            <a:srgbClr val="4A5568"/>
                          </a:solidFill>
                          <a:latin typeface="Lato"/>
                          <a:ea typeface="Lato"/>
                          <a:cs typeface="Lato"/>
                          <a:sym typeface="Lato"/>
                        </a:rPr>
                        <a:t>Facility Agility</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4A5568"/>
                          </a:solidFill>
                          <a:latin typeface="Lato"/>
                          <a:ea typeface="Lato"/>
                          <a:cs typeface="Lato"/>
                          <a:sym typeface="Lato"/>
                        </a:rPr>
                        <a:t>Consolidation supports modern, integrated clinical workflows.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4A5568"/>
                          </a:solidFill>
                          <a:latin typeface="Lato"/>
                          <a:ea typeface="Lato"/>
                          <a:cs typeface="Lato"/>
                          <a:sym typeface="Lato"/>
                        </a:rPr>
                        <a:t>38-year contract created immense rigidities, delaying urgent spatial reconfigurations.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49" name="Google Shape;149;p17"/>
          <p:cNvSpPr/>
          <p:nvPr/>
        </p:nvSpPr>
        <p:spPr>
          <a:xfrm>
            <a:off x="762000" y="2956470"/>
            <a:ext cx="2667000" cy="9525"/>
          </a:xfrm>
          <a:prstGeom prst="rect">
            <a:avLst/>
          </a:prstGeom>
          <a:solidFill>
            <a:srgbClr val="E0D9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0" name="Google Shape;150;p17"/>
          <p:cNvSpPr/>
          <p:nvPr/>
        </p:nvSpPr>
        <p:spPr>
          <a:xfrm>
            <a:off x="762000" y="2399258"/>
            <a:ext cx="2667000" cy="19050"/>
          </a:xfrm>
          <a:prstGeom prst="rect">
            <a:avLst/>
          </a:prstGeom>
          <a:solidFill>
            <a:srgbClr val="0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1" name="Google Shape;151;p17"/>
          <p:cNvSpPr/>
          <p:nvPr/>
        </p:nvSpPr>
        <p:spPr>
          <a:xfrm>
            <a:off x="3429000" y="2956470"/>
            <a:ext cx="4000500" cy="9525"/>
          </a:xfrm>
          <a:prstGeom prst="rect">
            <a:avLst/>
          </a:prstGeom>
          <a:solidFill>
            <a:srgbClr val="E0D9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2" name="Google Shape;152;p17"/>
          <p:cNvSpPr/>
          <p:nvPr/>
        </p:nvSpPr>
        <p:spPr>
          <a:xfrm>
            <a:off x="3429000" y="2399258"/>
            <a:ext cx="4000500" cy="19050"/>
          </a:xfrm>
          <a:prstGeom prst="rect">
            <a:avLst/>
          </a:prstGeom>
          <a:solidFill>
            <a:srgbClr val="0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3" name="Google Shape;153;p17"/>
          <p:cNvSpPr/>
          <p:nvPr/>
        </p:nvSpPr>
        <p:spPr>
          <a:xfrm>
            <a:off x="7429500" y="2956470"/>
            <a:ext cx="4000500" cy="9525"/>
          </a:xfrm>
          <a:prstGeom prst="rect">
            <a:avLst/>
          </a:prstGeom>
          <a:solidFill>
            <a:srgbClr val="E0D9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4" name="Google Shape;154;p17"/>
          <p:cNvSpPr/>
          <p:nvPr/>
        </p:nvSpPr>
        <p:spPr>
          <a:xfrm>
            <a:off x="7429500" y="2399258"/>
            <a:ext cx="4000500" cy="19050"/>
          </a:xfrm>
          <a:prstGeom prst="rect">
            <a:avLst/>
          </a:prstGeom>
          <a:solidFill>
            <a:srgbClr val="0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5" name="Google Shape;155;p17"/>
          <p:cNvSpPr/>
          <p:nvPr/>
        </p:nvSpPr>
        <p:spPr>
          <a:xfrm>
            <a:off x="762000" y="3670845"/>
            <a:ext cx="2667000" cy="9525"/>
          </a:xfrm>
          <a:prstGeom prst="rect">
            <a:avLst/>
          </a:prstGeom>
          <a:solidFill>
            <a:srgbClr val="E0D9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6" name="Google Shape;156;p17"/>
          <p:cNvSpPr/>
          <p:nvPr/>
        </p:nvSpPr>
        <p:spPr>
          <a:xfrm>
            <a:off x="3429000" y="3670845"/>
            <a:ext cx="4000500" cy="9525"/>
          </a:xfrm>
          <a:prstGeom prst="rect">
            <a:avLst/>
          </a:prstGeom>
          <a:solidFill>
            <a:srgbClr val="E0D9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7" name="Google Shape;157;p17"/>
          <p:cNvSpPr/>
          <p:nvPr/>
        </p:nvSpPr>
        <p:spPr>
          <a:xfrm>
            <a:off x="7429500" y="3670845"/>
            <a:ext cx="4000500" cy="9525"/>
          </a:xfrm>
          <a:prstGeom prst="rect">
            <a:avLst/>
          </a:prstGeom>
          <a:solidFill>
            <a:srgbClr val="E0D9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8" name="Google Shape;158;p17"/>
          <p:cNvSpPr/>
          <p:nvPr/>
        </p:nvSpPr>
        <p:spPr>
          <a:xfrm>
            <a:off x="762000" y="4385220"/>
            <a:ext cx="2667000" cy="9525"/>
          </a:xfrm>
          <a:prstGeom prst="rect">
            <a:avLst/>
          </a:prstGeom>
          <a:solidFill>
            <a:srgbClr val="E0D9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9" name="Google Shape;159;p17"/>
          <p:cNvSpPr/>
          <p:nvPr/>
        </p:nvSpPr>
        <p:spPr>
          <a:xfrm>
            <a:off x="3429000" y="4385220"/>
            <a:ext cx="4000500" cy="9525"/>
          </a:xfrm>
          <a:prstGeom prst="rect">
            <a:avLst/>
          </a:prstGeom>
          <a:solidFill>
            <a:srgbClr val="E0D9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0" name="Google Shape;160;p17"/>
          <p:cNvSpPr/>
          <p:nvPr/>
        </p:nvSpPr>
        <p:spPr>
          <a:xfrm>
            <a:off x="7429500" y="4385220"/>
            <a:ext cx="4000500" cy="9525"/>
          </a:xfrm>
          <a:prstGeom prst="rect">
            <a:avLst/>
          </a:prstGeom>
          <a:solidFill>
            <a:srgbClr val="E0D9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1" name="Google Shape;161;p17"/>
          <p:cNvSpPr txBox="1"/>
          <p:nvPr/>
        </p:nvSpPr>
        <p:spPr>
          <a:xfrm>
            <a:off x="904875" y="571500"/>
            <a:ext cx="11051381" cy="39811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a:solidFill>
                  <a:srgbClr val="0F213A"/>
                </a:solidFill>
                <a:latin typeface="Poppins SemiBold"/>
                <a:ea typeface="Poppins SemiBold"/>
                <a:cs typeface="Poppins SemiBold"/>
                <a:sym typeface="Poppins SemiBold"/>
              </a:rPr>
              <a:t>PPP Promises </a:t>
            </a:r>
            <a:r>
              <a:rPr lang="en-US" sz="2850" b="0" i="0" u="none" strike="noStrike" cap="none">
                <a:solidFill>
                  <a:srgbClr val="C59B27"/>
                </a:solidFill>
                <a:latin typeface="Poppins SemiBold"/>
                <a:ea typeface="Poppins SemiBold"/>
                <a:cs typeface="Poppins SemiBold"/>
                <a:sym typeface="Poppins SemiBold"/>
              </a:rPr>
              <a:t>vs. Realities</a:t>
            </a:r>
            <a:endParaRPr/>
          </a:p>
        </p:txBody>
      </p:sp>
      <p:sp>
        <p:nvSpPr>
          <p:cNvPr id="162" name="Google Shape;162;p17"/>
          <p:cNvSpPr/>
          <p:nvPr/>
        </p:nvSpPr>
        <p:spPr>
          <a:xfrm>
            <a:off x="762000" y="571500"/>
            <a:ext cx="47625" cy="398115"/>
          </a:xfrm>
          <a:prstGeom prst="rect">
            <a:avLst/>
          </a:prstGeom>
          <a:solidFill>
            <a:srgbClr val="0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32588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5192-ABFE-6EF0-4CE4-E185FB9FD0B2}"/>
              </a:ext>
            </a:extLst>
          </p:cNvPr>
          <p:cNvSpPr>
            <a:spLocks noGrp="1"/>
          </p:cNvSpPr>
          <p:nvPr>
            <p:ph type="title"/>
          </p:nvPr>
        </p:nvSpPr>
        <p:spPr/>
        <p:txBody>
          <a:bodyPr/>
          <a:lstStyle/>
          <a:p>
            <a:r>
              <a:rPr lang="en-US" dirty="0"/>
              <a:t>Tameside Hospital Default</a:t>
            </a:r>
          </a:p>
        </p:txBody>
      </p:sp>
      <p:sp>
        <p:nvSpPr>
          <p:cNvPr id="3" name="Content Placeholder 2">
            <a:extLst>
              <a:ext uri="{FF2B5EF4-FFF2-40B4-BE49-F238E27FC236}">
                <a16:creationId xmlns:a16="http://schemas.microsoft.com/office/drawing/2014/main" id="{DD1891F9-D116-B4DE-CEF5-073F7E7E7F20}"/>
              </a:ext>
            </a:extLst>
          </p:cNvPr>
          <p:cNvSpPr>
            <a:spLocks noGrp="1"/>
          </p:cNvSpPr>
          <p:nvPr>
            <p:ph idx="1"/>
          </p:nvPr>
        </p:nvSpPr>
        <p:spPr/>
        <p:txBody>
          <a:bodyPr>
            <a:normAutofit/>
          </a:bodyPr>
          <a:lstStyle/>
          <a:p>
            <a:pPr algn="l"/>
            <a:r>
              <a:rPr lang="en-US" sz="2400" dirty="0"/>
              <a:t>The idea of a default or financial restructuring under a "Consort Healthcare" contract comes from a high-profile case of Tameside.</a:t>
            </a:r>
          </a:p>
          <a:p>
            <a:pPr algn="l"/>
            <a:r>
              <a:rPr lang="en-US" sz="2400" dirty="0"/>
              <a:t>A project entity called </a:t>
            </a:r>
            <a:r>
              <a:rPr lang="en-US" sz="2400" b="1" dirty="0"/>
              <a:t>Consort Healthcare (Tameside) Plc</a:t>
            </a:r>
            <a:r>
              <a:rPr lang="en-US" sz="2400" dirty="0"/>
              <a:t>—which runs the PFI contract for the Tameside and Glossop Integrated Care NHS Foundation Trust—suffered major financial distress. Following severe structural and fire safety defects, that specific NHS Trust successfully hit the Tameside project company with roughly £9 million in performance deductions, pushing it to the brink of cash-flow insolvency. That entity had to launch a pioneering High Court restructuring plan to compromise its liabilities. </a:t>
            </a:r>
          </a:p>
          <a:p>
            <a:pPr algn="l"/>
            <a:endParaRPr lang="en-US" sz="2400" dirty="0"/>
          </a:p>
        </p:txBody>
      </p:sp>
      <p:sp>
        <p:nvSpPr>
          <p:cNvPr id="4" name="Slide Number Placeholder 3">
            <a:extLst>
              <a:ext uri="{FF2B5EF4-FFF2-40B4-BE49-F238E27FC236}">
                <a16:creationId xmlns:a16="http://schemas.microsoft.com/office/drawing/2014/main" id="{8A4B6E85-EE38-D30F-77EA-8A0EB456F493}"/>
              </a:ext>
            </a:extLst>
          </p:cNvPr>
          <p:cNvSpPr>
            <a:spLocks noGrp="1"/>
          </p:cNvSpPr>
          <p:nvPr>
            <p:ph type="sldNum" sz="quarter" idx="12"/>
          </p:nvPr>
        </p:nvSpPr>
        <p:spPr/>
        <p:txBody>
          <a:bodyPr/>
          <a:lstStyle/>
          <a:p>
            <a:fld id="{EB241CD2-1E45-42A3-B213-66A034DF9A3B}" type="slidenum">
              <a:rPr lang="en-GB" smtClean="0"/>
              <a:t>66</a:t>
            </a:fld>
            <a:endParaRPr lang="en-GB" dirty="0"/>
          </a:p>
        </p:txBody>
      </p:sp>
    </p:spTree>
    <p:extLst>
      <p:ext uri="{BB962C8B-B14F-4D97-AF65-F5344CB8AC3E}">
        <p14:creationId xmlns:p14="http://schemas.microsoft.com/office/powerpoint/2010/main" val="10742500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BEB2-A8EC-CD00-AA65-C7AFE89C56AC}"/>
              </a:ext>
            </a:extLst>
          </p:cNvPr>
          <p:cNvSpPr>
            <a:spLocks noGrp="1"/>
          </p:cNvSpPr>
          <p:nvPr>
            <p:ph type="ctrTitle"/>
          </p:nvPr>
        </p:nvSpPr>
        <p:spPr/>
        <p:txBody>
          <a:bodyPr/>
          <a:lstStyle/>
          <a:p>
            <a:r>
              <a:rPr lang="en-US" dirty="0"/>
              <a:t>Sponsor Analysis</a:t>
            </a:r>
          </a:p>
        </p:txBody>
      </p:sp>
    </p:spTree>
    <p:extLst>
      <p:ext uri="{BB962C8B-B14F-4D97-AF65-F5344CB8AC3E}">
        <p14:creationId xmlns:p14="http://schemas.microsoft.com/office/powerpoint/2010/main" val="2973436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2AA60-A785-0D2F-AA18-3DFDE6797167}"/>
              </a:ext>
            </a:extLst>
          </p:cNvPr>
          <p:cNvSpPr>
            <a:spLocks noGrp="1"/>
          </p:cNvSpPr>
          <p:nvPr>
            <p:ph type="title"/>
          </p:nvPr>
        </p:nvSpPr>
        <p:spPr/>
        <p:txBody>
          <a:bodyPr/>
          <a:lstStyle/>
          <a:p>
            <a:r>
              <a:rPr lang="en-US" dirty="0"/>
              <a:t>Sponsor Analysis</a:t>
            </a:r>
          </a:p>
        </p:txBody>
      </p:sp>
      <p:sp>
        <p:nvSpPr>
          <p:cNvPr id="3" name="Content Placeholder 2">
            <a:extLst>
              <a:ext uri="{FF2B5EF4-FFF2-40B4-BE49-F238E27FC236}">
                <a16:creationId xmlns:a16="http://schemas.microsoft.com/office/drawing/2014/main" id="{423C59EC-22B5-3425-9109-44DBDF070331}"/>
              </a:ext>
            </a:extLst>
          </p:cNvPr>
          <p:cNvSpPr>
            <a:spLocks noGrp="1"/>
          </p:cNvSpPr>
          <p:nvPr>
            <p:ph idx="1"/>
          </p:nvPr>
        </p:nvSpPr>
        <p:spPr/>
        <p:txBody>
          <a:bodyPr>
            <a:normAutofit/>
          </a:bodyPr>
          <a:lstStyle/>
          <a:p>
            <a:r>
              <a:rPr lang="en-US" b="1" dirty="0">
                <a:solidFill>
                  <a:schemeClr val="tx1"/>
                </a:solidFill>
              </a:rPr>
              <a:t>Balfour Beatty plc</a:t>
            </a:r>
            <a:r>
              <a:rPr lang="en-US" dirty="0">
                <a:solidFill>
                  <a:schemeClr val="tx1"/>
                </a:solidFill>
              </a:rPr>
              <a:t> is an international infrastructure group based in the </a:t>
            </a:r>
            <a:r>
              <a:rPr lang="en-US" dirty="0">
                <a:solidFill>
                  <a:schemeClr val="tx1"/>
                </a:solidFill>
                <a:hlinkClick r:id="rId2" tooltip="United Kingdom">
                  <a:extLst>
                    <a:ext uri="{A12FA001-AC4F-418D-AE19-62706E023703}">
                      <ahyp:hlinkClr xmlns:ahyp="http://schemas.microsoft.com/office/drawing/2018/hyperlinkcolor" val="tx"/>
                    </a:ext>
                  </a:extLst>
                </a:hlinkClick>
              </a:rPr>
              <a:t>United Kingdom</a:t>
            </a:r>
            <a:r>
              <a:rPr lang="en-US" dirty="0">
                <a:solidFill>
                  <a:schemeClr val="tx1"/>
                </a:solidFill>
              </a:rPr>
              <a:t> with capabilities in construction services, support services and infrastructure investments. A constituent of the </a:t>
            </a:r>
            <a:r>
              <a:rPr lang="en-US" dirty="0">
                <a:solidFill>
                  <a:schemeClr val="tx1"/>
                </a:solidFill>
                <a:hlinkClick r:id="rId3" tooltip="FTSE 250 Index">
                  <a:extLst>
                    <a:ext uri="{A12FA001-AC4F-418D-AE19-62706E023703}">
                      <ahyp:hlinkClr xmlns:ahyp="http://schemas.microsoft.com/office/drawing/2018/hyperlinkcolor" val="tx"/>
                    </a:ext>
                  </a:extLst>
                </a:hlinkClick>
              </a:rPr>
              <a:t>FTSE 250 Index</a:t>
            </a:r>
            <a:r>
              <a:rPr lang="en-US" dirty="0">
                <a:solidFill>
                  <a:schemeClr val="tx1"/>
                </a:solidFill>
              </a:rPr>
              <a:t>, the company is active across the UK, US and Hong Kong. </a:t>
            </a:r>
          </a:p>
          <a:p>
            <a:r>
              <a:rPr lang="en-US" dirty="0">
                <a:solidFill>
                  <a:schemeClr val="tx1"/>
                </a:solidFill>
              </a:rPr>
              <a:t>For a time, Balfour Beatty's activities were dominated by two domestic sectors: power stations and the railways. It also opted to develop its presence as contractor within various power and civil engineering projects. Throughout the 1970s, Balfour Beatty expanded its presence in the road construction sector through schemes such as the </a:t>
            </a:r>
            <a:r>
              <a:rPr lang="en-US" dirty="0">
                <a:solidFill>
                  <a:schemeClr val="tx1"/>
                </a:solidFill>
                <a:hlinkClick r:id="rId4" tooltip="M73 motorway">
                  <a:extLst>
                    <a:ext uri="{A12FA001-AC4F-418D-AE19-62706E023703}">
                      <ahyp:hlinkClr xmlns:ahyp="http://schemas.microsoft.com/office/drawing/2018/hyperlinkcolor" val="tx"/>
                    </a:ext>
                  </a:extLst>
                </a:hlinkClick>
              </a:rPr>
              <a:t>M73 motorway</a:t>
            </a:r>
            <a:r>
              <a:rPr lang="en-US" dirty="0">
                <a:solidFill>
                  <a:schemeClr val="tx1"/>
                </a:solidFill>
              </a:rPr>
              <a:t> and the </a:t>
            </a:r>
            <a:r>
              <a:rPr lang="en-US" dirty="0">
                <a:solidFill>
                  <a:schemeClr val="tx1"/>
                </a:solidFill>
                <a:hlinkClick r:id="rId5" tooltip="Glasgow Inner Ring Road">
                  <a:extLst>
                    <a:ext uri="{A12FA001-AC4F-418D-AE19-62706E023703}">
                      <ahyp:hlinkClr xmlns:ahyp="http://schemas.microsoft.com/office/drawing/2018/hyperlinkcolor" val="tx"/>
                    </a:ext>
                  </a:extLst>
                </a:hlinkClick>
              </a:rPr>
              <a:t>Glasgow Inner Ring Road</a:t>
            </a:r>
            <a:r>
              <a:rPr lang="en-US" dirty="0">
                <a:solidFill>
                  <a:schemeClr val="tx1"/>
                </a:solidFill>
              </a:rPr>
              <a:t>. Between 1986 and 1995, Balfour Beatty operated Balfour Beatty Homes; after a collapse of the housing market, Balfour Beatty Homes was renamed Clarke Homes and then sold to </a:t>
            </a:r>
            <a:r>
              <a:rPr lang="en-US" dirty="0">
                <a:solidFill>
                  <a:schemeClr val="tx1"/>
                </a:solidFill>
                <a:hlinkClick r:id="rId6" tooltip="Westbury (housebuilder)">
                  <a:extLst>
                    <a:ext uri="{A12FA001-AC4F-418D-AE19-62706E023703}">
                      <ahyp:hlinkClr xmlns:ahyp="http://schemas.microsoft.com/office/drawing/2018/hyperlinkcolor" val="tx"/>
                    </a:ext>
                  </a:extLst>
                </a:hlinkClick>
              </a:rPr>
              <a:t>Westbury</a:t>
            </a:r>
            <a:r>
              <a:rPr lang="en-US" dirty="0">
                <a:solidFill>
                  <a:schemeClr val="tx1"/>
                </a:solidFill>
              </a:rPr>
              <a:t>. During the 2000s, the company's business strategy diversified from the construction of infrastructure alone towards the financing, operation, design and management functions. Balfour Beatty also pursued a strategy of growth via acquisition, primarily in the United Kingdom and North America, including Mansell plc, </a:t>
            </a:r>
            <a:r>
              <a:rPr lang="en-US" dirty="0">
                <a:solidFill>
                  <a:schemeClr val="tx1"/>
                </a:solidFill>
                <a:hlinkClick r:id="rId7" tooltip="Birse Group">
                  <a:extLst>
                    <a:ext uri="{A12FA001-AC4F-418D-AE19-62706E023703}">
                      <ahyp:hlinkClr xmlns:ahyp="http://schemas.microsoft.com/office/drawing/2018/hyperlinkcolor" val="tx"/>
                    </a:ext>
                  </a:extLst>
                </a:hlinkClick>
              </a:rPr>
              <a:t>Birse Group</a:t>
            </a:r>
            <a:r>
              <a:rPr lang="en-US" dirty="0">
                <a:solidFill>
                  <a:schemeClr val="tx1"/>
                </a:solidFill>
              </a:rPr>
              <a:t>, </a:t>
            </a:r>
            <a:r>
              <a:rPr lang="en-US" dirty="0">
                <a:solidFill>
                  <a:schemeClr val="tx1"/>
                </a:solidFill>
                <a:hlinkClick r:id="rId8" tooltip="Rok plc">
                  <a:extLst>
                    <a:ext uri="{A12FA001-AC4F-418D-AE19-62706E023703}">
                      <ahyp:hlinkClr xmlns:ahyp="http://schemas.microsoft.com/office/drawing/2018/hyperlinkcolor" val="tx"/>
                    </a:ext>
                  </a:extLst>
                </a:hlinkClick>
              </a:rPr>
              <a:t>Rok plc</a:t>
            </a:r>
            <a:r>
              <a:rPr lang="en-US" dirty="0">
                <a:solidFill>
                  <a:schemeClr val="tx1"/>
                </a:solidFill>
              </a:rPr>
              <a:t>, </a:t>
            </a:r>
            <a:r>
              <a:rPr lang="en-US" dirty="0">
                <a:solidFill>
                  <a:schemeClr val="tx1"/>
                </a:solidFill>
                <a:hlinkClick r:id="rId9" tooltip="Balfour Beatty Construction">
                  <a:extLst>
                    <a:ext uri="{A12FA001-AC4F-418D-AE19-62706E023703}">
                      <ahyp:hlinkClr xmlns:ahyp="http://schemas.microsoft.com/office/drawing/2018/hyperlinkcolor" val="tx"/>
                    </a:ext>
                  </a:extLst>
                </a:hlinkClick>
              </a:rPr>
              <a:t>Centex Construction</a:t>
            </a:r>
            <a:r>
              <a:rPr lang="en-US" dirty="0">
                <a:solidFill>
                  <a:schemeClr val="tx1"/>
                </a:solidFill>
              </a:rPr>
              <a:t>, </a:t>
            </a:r>
            <a:r>
              <a:rPr lang="en-US" dirty="0">
                <a:solidFill>
                  <a:schemeClr val="tx1"/>
                </a:solidFill>
                <a:hlinkClick r:id="rId10" tooltip="WSP USA">
                  <a:extLst>
                    <a:ext uri="{A12FA001-AC4F-418D-AE19-62706E023703}">
                      <ahyp:hlinkClr xmlns:ahyp="http://schemas.microsoft.com/office/drawing/2018/hyperlinkcolor" val="tx"/>
                    </a:ext>
                  </a:extLst>
                </a:hlinkClick>
              </a:rPr>
              <a:t>Parsons Brinckerhoff</a:t>
            </a:r>
            <a:r>
              <a:rPr lang="en-US" dirty="0">
                <a:solidFill>
                  <a:schemeClr val="tx1"/>
                </a:solidFill>
              </a:rPr>
              <a:t>.</a:t>
            </a:r>
          </a:p>
        </p:txBody>
      </p:sp>
      <p:sp>
        <p:nvSpPr>
          <p:cNvPr id="4" name="Slide Number Placeholder 3">
            <a:extLst>
              <a:ext uri="{FF2B5EF4-FFF2-40B4-BE49-F238E27FC236}">
                <a16:creationId xmlns:a16="http://schemas.microsoft.com/office/drawing/2014/main" id="{A7E1C7DE-B78E-0E68-F8AB-8712CD411172}"/>
              </a:ext>
            </a:extLst>
          </p:cNvPr>
          <p:cNvSpPr>
            <a:spLocks noGrp="1"/>
          </p:cNvSpPr>
          <p:nvPr>
            <p:ph type="sldNum" sz="quarter" idx="12"/>
          </p:nvPr>
        </p:nvSpPr>
        <p:spPr/>
        <p:txBody>
          <a:bodyPr/>
          <a:lstStyle/>
          <a:p>
            <a:fld id="{EB241CD2-1E45-42A3-B213-66A034DF9A3B}" type="slidenum">
              <a:rPr lang="en-GB" smtClean="0"/>
              <a:t>68</a:t>
            </a:fld>
            <a:endParaRPr lang="en-GB" dirty="0"/>
          </a:p>
        </p:txBody>
      </p:sp>
    </p:spTree>
    <p:extLst>
      <p:ext uri="{BB962C8B-B14F-4D97-AF65-F5344CB8AC3E}">
        <p14:creationId xmlns:p14="http://schemas.microsoft.com/office/powerpoint/2010/main" val="36287753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3" name="Google Shape;93;p14" descr="image.png"/>
          <p:cNvPicPr preferRelativeResize="0"/>
          <p:nvPr/>
        </p:nvPicPr>
        <p:blipFill rotWithShape="1">
          <a:blip r:embed="rId3">
            <a:alphaModFix/>
          </a:blip>
          <a:srcRect/>
          <a:stretch/>
        </p:blipFill>
        <p:spPr>
          <a:xfrm>
            <a:off x="762000" y="1765845"/>
            <a:ext cx="5143500" cy="4010025"/>
          </a:xfrm>
          <a:prstGeom prst="rect">
            <a:avLst/>
          </a:prstGeom>
          <a:noFill/>
          <a:ln>
            <a:noFill/>
          </a:ln>
        </p:spPr>
      </p:pic>
      <p:pic>
        <p:nvPicPr>
          <p:cNvPr id="94" name="Google Shape;94;p14" descr="image.png"/>
          <p:cNvPicPr preferRelativeResize="0"/>
          <p:nvPr/>
        </p:nvPicPr>
        <p:blipFill rotWithShape="1">
          <a:blip r:embed="rId4">
            <a:alphaModFix/>
          </a:blip>
          <a:srcRect/>
          <a:stretch/>
        </p:blipFill>
        <p:spPr>
          <a:xfrm>
            <a:off x="6286500" y="1765845"/>
            <a:ext cx="5143500" cy="4010025"/>
          </a:xfrm>
          <a:prstGeom prst="rect">
            <a:avLst/>
          </a:prstGeom>
          <a:noFill/>
          <a:ln>
            <a:noFill/>
          </a:ln>
        </p:spPr>
      </p:pic>
      <p:sp>
        <p:nvSpPr>
          <p:cNvPr id="95" name="Google Shape;95;p14"/>
          <p:cNvSpPr txBox="1"/>
          <p:nvPr/>
        </p:nvSpPr>
        <p:spPr>
          <a:xfrm>
            <a:off x="1152525" y="2156370"/>
            <a:ext cx="4580572"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0D9488"/>
                </a:solidFill>
                <a:latin typeface="Poppins SemiBold"/>
                <a:ea typeface="Poppins SemiBold"/>
                <a:cs typeface="Poppins SemiBold"/>
                <a:sym typeface="Poppins SemiBold"/>
              </a:rPr>
              <a:t>Target Business Case (12%–15%)</a:t>
            </a:r>
            <a:endParaRPr/>
          </a:p>
        </p:txBody>
      </p:sp>
      <p:sp>
        <p:nvSpPr>
          <p:cNvPr id="96" name="Google Shape;96;p14"/>
          <p:cNvSpPr txBox="1"/>
          <p:nvPr/>
        </p:nvSpPr>
        <p:spPr>
          <a:xfrm>
            <a:off x="6677025" y="2156370"/>
            <a:ext cx="4580572" cy="6667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0D9488"/>
                </a:solidFill>
                <a:latin typeface="Poppins SemiBold"/>
                <a:ea typeface="Poppins SemiBold"/>
                <a:cs typeface="Poppins SemiBold"/>
                <a:sym typeface="Poppins SemiBold"/>
              </a:rPr>
              <a:t>Actual Secondary Returns (15%–30%)</a:t>
            </a:r>
            <a:endParaRPr/>
          </a:p>
        </p:txBody>
      </p:sp>
      <p:sp>
        <p:nvSpPr>
          <p:cNvPr id="97" name="Google Shape;97;p14"/>
          <p:cNvSpPr txBox="1"/>
          <p:nvPr/>
        </p:nvSpPr>
        <p:spPr>
          <a:xfrm>
            <a:off x="1390650" y="2680245"/>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334155"/>
                </a:solidFill>
                <a:latin typeface="Lato"/>
                <a:ea typeface="Lato"/>
                <a:cs typeface="Lato"/>
                <a:sym typeface="Lato"/>
              </a:rPr>
              <a:t>Initial Projection:</a:t>
            </a:r>
            <a:r>
              <a:rPr lang="en-US" sz="1275" b="0" i="0" u="none" strike="noStrike" cap="none">
                <a:solidFill>
                  <a:srgbClr val="334155"/>
                </a:solidFill>
                <a:latin typeface="Lato"/>
                <a:ea typeface="Lato"/>
                <a:cs typeface="Lato"/>
                <a:sym typeface="Lato"/>
              </a:rPr>
              <a:t> Bids were financial-engineered to show nominal post-tax equity IRRs in the 12% to 15% range.</a:t>
            </a:r>
            <a:endParaRPr/>
          </a:p>
        </p:txBody>
      </p:sp>
      <p:sp>
        <p:nvSpPr>
          <p:cNvPr id="98" name="Google Shape;98;p14"/>
          <p:cNvSpPr txBox="1"/>
          <p:nvPr/>
        </p:nvSpPr>
        <p:spPr>
          <a:xfrm>
            <a:off x="1390650" y="3308895"/>
            <a:ext cx="4124325" cy="728662"/>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334155"/>
                </a:solidFill>
                <a:latin typeface="Lato"/>
                <a:ea typeface="Lato"/>
                <a:cs typeface="Lato"/>
                <a:sym typeface="Lato"/>
              </a:rPr>
              <a:t>Risk Justification:</a:t>
            </a:r>
            <a:r>
              <a:rPr lang="en-US" sz="1275" b="0" i="0" u="none" strike="noStrike" cap="none">
                <a:solidFill>
                  <a:srgbClr val="334155"/>
                </a:solidFill>
                <a:latin typeface="Lato"/>
                <a:ea typeface="Lato"/>
                <a:cs typeface="Lato"/>
                <a:sym typeface="Lato"/>
              </a:rPr>
              <a:t> Proponents argued high returns rewarded sponsors for carrying heavy construction and long-term delivery risks.</a:t>
            </a:r>
            <a:endParaRPr/>
          </a:p>
        </p:txBody>
      </p:sp>
      <p:sp>
        <p:nvSpPr>
          <p:cNvPr id="99" name="Google Shape;99;p14"/>
          <p:cNvSpPr txBox="1"/>
          <p:nvPr/>
        </p:nvSpPr>
        <p:spPr>
          <a:xfrm>
            <a:off x="1390650" y="4180433"/>
            <a:ext cx="4124325" cy="728662"/>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334155"/>
                </a:solidFill>
                <a:latin typeface="Lato"/>
                <a:ea typeface="Lato"/>
                <a:cs typeface="Lato"/>
                <a:sym typeface="Lato"/>
              </a:rPr>
              <a:t>Public Assumption:</a:t>
            </a:r>
            <a:r>
              <a:rPr lang="en-US" sz="1275" b="0" i="0" u="none" strike="noStrike" cap="none">
                <a:solidFill>
                  <a:srgbClr val="334155"/>
                </a:solidFill>
                <a:latin typeface="Lato"/>
                <a:ea typeface="Lato"/>
                <a:cs typeface="Lato"/>
                <a:sym typeface="Lato"/>
              </a:rPr>
              <a:t> NHS Trusts signed agreements under the belief that private-sector yields were locked in at these moderate levels.</a:t>
            </a:r>
            <a:endParaRPr/>
          </a:p>
        </p:txBody>
      </p:sp>
      <p:sp>
        <p:nvSpPr>
          <p:cNvPr id="100" name="Google Shape;100;p14"/>
          <p:cNvSpPr txBox="1"/>
          <p:nvPr/>
        </p:nvSpPr>
        <p:spPr>
          <a:xfrm>
            <a:off x="6915150" y="3013620"/>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334155"/>
                </a:solidFill>
                <a:latin typeface="Lato"/>
                <a:ea typeface="Lato"/>
                <a:cs typeface="Lato"/>
                <a:sym typeface="Lato"/>
              </a:rPr>
              <a:t>Risk De-escalation:</a:t>
            </a:r>
            <a:r>
              <a:rPr lang="en-US" sz="1275" b="0" i="0" u="none" strike="noStrike" cap="none">
                <a:solidFill>
                  <a:srgbClr val="334155"/>
                </a:solidFill>
                <a:latin typeface="Lato"/>
                <a:ea typeface="Lato"/>
                <a:cs typeface="Lato"/>
                <a:sym typeface="Lato"/>
              </a:rPr>
              <a:t> Once construction successfully concluded, physical asset risk effectively dropped to zero.</a:t>
            </a:r>
            <a:endParaRPr/>
          </a:p>
        </p:txBody>
      </p:sp>
      <p:sp>
        <p:nvSpPr>
          <p:cNvPr id="101" name="Google Shape;101;p14"/>
          <p:cNvSpPr txBox="1"/>
          <p:nvPr/>
        </p:nvSpPr>
        <p:spPr>
          <a:xfrm>
            <a:off x="6915150" y="3642270"/>
            <a:ext cx="4124325" cy="728662"/>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334155"/>
                </a:solidFill>
                <a:latin typeface="Lato"/>
                <a:ea typeface="Lato"/>
                <a:cs typeface="Lato"/>
                <a:sym typeface="Lato"/>
              </a:rPr>
              <a:t>Equity Flipping:</a:t>
            </a:r>
            <a:r>
              <a:rPr lang="en-US" sz="1275" b="0" i="0" u="none" strike="noStrike" cap="none">
                <a:solidFill>
                  <a:srgbClr val="334155"/>
                </a:solidFill>
                <a:latin typeface="Lato"/>
                <a:ea typeface="Lato"/>
                <a:cs typeface="Lato"/>
                <a:sym typeface="Lato"/>
              </a:rPr>
              <a:t> Original sponsors systematically flipped their stakes to specialized secondary infrastructure funds (e.g., HICL).</a:t>
            </a:r>
            <a:endParaRPr/>
          </a:p>
        </p:txBody>
      </p:sp>
      <p:sp>
        <p:nvSpPr>
          <p:cNvPr id="102" name="Google Shape;102;p14"/>
          <p:cNvSpPr txBox="1"/>
          <p:nvPr/>
        </p:nvSpPr>
        <p:spPr>
          <a:xfrm>
            <a:off x="6915150" y="4513808"/>
            <a:ext cx="4124325" cy="728662"/>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334155"/>
                </a:solidFill>
                <a:latin typeface="Lato"/>
                <a:ea typeface="Lato"/>
                <a:cs typeface="Lato"/>
                <a:sym typeface="Lato"/>
              </a:rPr>
              <a:t>Widespread Excess:</a:t>
            </a:r>
            <a:r>
              <a:rPr lang="en-US" sz="1275" b="0" i="0" u="none" strike="noStrike" cap="none">
                <a:solidFill>
                  <a:srgbClr val="334155"/>
                </a:solidFill>
                <a:latin typeface="Lato"/>
                <a:ea typeface="Lato"/>
                <a:cs typeface="Lato"/>
                <a:sym typeface="Lato"/>
              </a:rPr>
              <a:t> Audits mapped actualized operational-phase transaction IRRs averaging an extraordinary **28%**.</a:t>
            </a:r>
            <a:endParaRPr/>
          </a:p>
        </p:txBody>
      </p:sp>
      <p:sp>
        <p:nvSpPr>
          <p:cNvPr id="103" name="Google Shape;103;p14"/>
          <p:cNvSpPr txBox="1"/>
          <p:nvPr/>
        </p:nvSpPr>
        <p:spPr>
          <a:xfrm>
            <a:off x="1152525" y="2632620"/>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0D9488"/>
                </a:solidFill>
                <a:latin typeface="Lato"/>
                <a:ea typeface="Lato"/>
                <a:cs typeface="Lato"/>
                <a:sym typeface="Lato"/>
              </a:rPr>
              <a:t>•</a:t>
            </a:r>
            <a:endParaRPr/>
          </a:p>
        </p:txBody>
      </p:sp>
      <p:sp>
        <p:nvSpPr>
          <p:cNvPr id="104" name="Google Shape;104;p14"/>
          <p:cNvSpPr txBox="1"/>
          <p:nvPr/>
        </p:nvSpPr>
        <p:spPr>
          <a:xfrm>
            <a:off x="1152525" y="3261270"/>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0D9488"/>
                </a:solidFill>
                <a:latin typeface="Lato"/>
                <a:ea typeface="Lato"/>
                <a:cs typeface="Lato"/>
                <a:sym typeface="Lato"/>
              </a:rPr>
              <a:t>•</a:t>
            </a:r>
            <a:endParaRPr/>
          </a:p>
        </p:txBody>
      </p:sp>
      <p:sp>
        <p:nvSpPr>
          <p:cNvPr id="105" name="Google Shape;105;p14"/>
          <p:cNvSpPr txBox="1"/>
          <p:nvPr/>
        </p:nvSpPr>
        <p:spPr>
          <a:xfrm>
            <a:off x="1152525" y="4132808"/>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0D9488"/>
                </a:solidFill>
                <a:latin typeface="Lato"/>
                <a:ea typeface="Lato"/>
                <a:cs typeface="Lato"/>
                <a:sym typeface="Lato"/>
              </a:rPr>
              <a:t>•</a:t>
            </a:r>
            <a:endParaRPr/>
          </a:p>
        </p:txBody>
      </p:sp>
      <p:sp>
        <p:nvSpPr>
          <p:cNvPr id="106" name="Google Shape;106;p14"/>
          <p:cNvSpPr txBox="1"/>
          <p:nvPr/>
        </p:nvSpPr>
        <p:spPr>
          <a:xfrm>
            <a:off x="6677025" y="2965995"/>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0D9488"/>
                </a:solidFill>
                <a:latin typeface="Lato"/>
                <a:ea typeface="Lato"/>
                <a:cs typeface="Lato"/>
                <a:sym typeface="Lato"/>
              </a:rPr>
              <a:t>•</a:t>
            </a:r>
            <a:endParaRPr/>
          </a:p>
        </p:txBody>
      </p:sp>
      <p:sp>
        <p:nvSpPr>
          <p:cNvPr id="107" name="Google Shape;107;p14"/>
          <p:cNvSpPr txBox="1"/>
          <p:nvPr/>
        </p:nvSpPr>
        <p:spPr>
          <a:xfrm>
            <a:off x="6677025" y="3594645"/>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0D9488"/>
                </a:solidFill>
                <a:latin typeface="Lato"/>
                <a:ea typeface="Lato"/>
                <a:cs typeface="Lato"/>
                <a:sym typeface="Lato"/>
              </a:rPr>
              <a:t>•</a:t>
            </a:r>
            <a:endParaRPr/>
          </a:p>
        </p:txBody>
      </p:sp>
      <p:sp>
        <p:nvSpPr>
          <p:cNvPr id="108" name="Google Shape;108;p14"/>
          <p:cNvSpPr txBox="1"/>
          <p:nvPr/>
        </p:nvSpPr>
        <p:spPr>
          <a:xfrm>
            <a:off x="6677025" y="4466183"/>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0D9488"/>
                </a:solidFill>
                <a:latin typeface="Lato"/>
                <a:ea typeface="Lato"/>
                <a:cs typeface="Lato"/>
                <a:sym typeface="Lato"/>
              </a:rPr>
              <a:t>•</a:t>
            </a:r>
            <a:endParaRPr/>
          </a:p>
        </p:txBody>
      </p:sp>
      <p:sp>
        <p:nvSpPr>
          <p:cNvPr id="109" name="Google Shape;109;p14"/>
          <p:cNvSpPr txBox="1"/>
          <p:nvPr/>
        </p:nvSpPr>
        <p:spPr>
          <a:xfrm>
            <a:off x="904875" y="571500"/>
            <a:ext cx="11051381" cy="39811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a:solidFill>
                  <a:srgbClr val="0F172A"/>
                </a:solidFill>
                <a:latin typeface="Poppins SemiBold"/>
                <a:ea typeface="Poppins SemiBold"/>
                <a:cs typeface="Poppins SemiBold"/>
                <a:sym typeface="Poppins SemiBold"/>
              </a:rPr>
              <a:t>The PFI </a:t>
            </a:r>
            <a:r>
              <a:rPr lang="en-US" sz="2850" b="0" i="0" u="none" strike="noStrike" cap="none">
                <a:solidFill>
                  <a:srgbClr val="0D9488"/>
                </a:solidFill>
                <a:latin typeface="Poppins SemiBold"/>
                <a:ea typeface="Poppins SemiBold"/>
                <a:cs typeface="Poppins SemiBold"/>
                <a:sym typeface="Poppins SemiBold"/>
              </a:rPr>
              <a:t>Return Gap</a:t>
            </a:r>
            <a:endParaRPr/>
          </a:p>
        </p:txBody>
      </p:sp>
      <p:sp>
        <p:nvSpPr>
          <p:cNvPr id="110" name="Google Shape;110;p14"/>
          <p:cNvSpPr/>
          <p:nvPr/>
        </p:nvSpPr>
        <p:spPr>
          <a:xfrm>
            <a:off x="762000" y="571500"/>
            <a:ext cx="47625" cy="398115"/>
          </a:xfrm>
          <a:prstGeom prst="rect">
            <a:avLst/>
          </a:prstGeom>
          <a:solidFill>
            <a:srgbClr val="0D9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05AA-9CEE-F0E1-024C-457A053840AE}"/>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741100EA-1007-75D2-EADC-F71F73D7FF5A}"/>
              </a:ext>
            </a:extLst>
          </p:cNvPr>
          <p:cNvSpPr>
            <a:spLocks noGrp="1"/>
          </p:cNvSpPr>
          <p:nvPr>
            <p:ph idx="1"/>
          </p:nvPr>
        </p:nvSpPr>
        <p:spPr/>
        <p:txBody>
          <a:bodyPr/>
          <a:lstStyle/>
          <a:p>
            <a:pPr algn="l"/>
            <a:r>
              <a:rPr lang="en-US" dirty="0"/>
              <a:t>FM – Facilities Management</a:t>
            </a:r>
          </a:p>
          <a:p>
            <a:pPr algn="l"/>
            <a:r>
              <a:rPr lang="en-US" dirty="0"/>
              <a:t>Life cycle costs (LCC)— often referred to as asset renewal, capital replacement, or major maintenance costs—represent the anticipated expenditure required to maintain, repair, and replace major building components and systems over the duration of the contract.</a:t>
            </a:r>
          </a:p>
          <a:p>
            <a:pPr algn="l"/>
            <a:r>
              <a:rPr lang="en-US" dirty="0"/>
              <a:t>Service Failure Point (SFP)—sometimes called a Performance Point or Service Point—is a standardized, numerical unit of measurement used to quantify breaches in performance by the private contractor.</a:t>
            </a:r>
          </a:p>
          <a:p>
            <a:pPr algn="l"/>
            <a:r>
              <a:rPr lang="en-US" dirty="0"/>
              <a:t>Indexed Linked Bond Mechanism (also known as an inflation-linked bond or colloquially as "linkers") is a type of fixed-income security where the principal layout and the coupon payments are contractually tied to a specific economic index—almost always a measure of inflation like the Consumer Price Index (CPI) or the Retail Prices Index (RPI)</a:t>
            </a:r>
          </a:p>
          <a:p>
            <a:pPr algn="l"/>
            <a:r>
              <a:rPr lang="en-US" dirty="0"/>
              <a:t>Unitary Charge and Penalties - When penalties do occur, they are not paid to the hospital as a cash fine. Instead, they are processed as Deductions that are quietly subtracted from the hospital's main monthly bill (the Unitary Charge) before the Trust writes the check. </a:t>
            </a:r>
          </a:p>
          <a:p>
            <a:pPr algn="l"/>
            <a:endParaRPr lang="en-US" dirty="0"/>
          </a:p>
          <a:p>
            <a:pPr algn="l"/>
            <a:endParaRPr lang="en-US" dirty="0"/>
          </a:p>
        </p:txBody>
      </p:sp>
      <p:sp>
        <p:nvSpPr>
          <p:cNvPr id="4" name="Slide Number Placeholder 3">
            <a:extLst>
              <a:ext uri="{FF2B5EF4-FFF2-40B4-BE49-F238E27FC236}">
                <a16:creationId xmlns:a16="http://schemas.microsoft.com/office/drawing/2014/main" id="{808F9871-BAA5-4C2C-2684-27F3EA9DF759}"/>
              </a:ext>
            </a:extLst>
          </p:cNvPr>
          <p:cNvSpPr>
            <a:spLocks noGrp="1"/>
          </p:cNvSpPr>
          <p:nvPr>
            <p:ph type="sldNum" sz="quarter" idx="12"/>
          </p:nvPr>
        </p:nvSpPr>
        <p:spPr/>
        <p:txBody>
          <a:bodyPr/>
          <a:lstStyle/>
          <a:p>
            <a:fld id="{EB241CD2-1E45-42A3-B213-66A034DF9A3B}" type="slidenum">
              <a:rPr lang="en-GB" smtClean="0"/>
              <a:t>7</a:t>
            </a:fld>
            <a:endParaRPr lang="en-GB" dirty="0"/>
          </a:p>
        </p:txBody>
      </p:sp>
    </p:spTree>
    <p:extLst>
      <p:ext uri="{BB962C8B-B14F-4D97-AF65-F5344CB8AC3E}">
        <p14:creationId xmlns:p14="http://schemas.microsoft.com/office/powerpoint/2010/main" val="1161343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6" name="Google Shape;116;p15" descr="image.png"/>
          <p:cNvPicPr preferRelativeResize="0"/>
          <p:nvPr/>
        </p:nvPicPr>
        <p:blipFill rotWithShape="1">
          <a:blip r:embed="rId3">
            <a:alphaModFix/>
          </a:blip>
          <a:srcRect/>
          <a:stretch/>
        </p:blipFill>
        <p:spPr>
          <a:xfrm>
            <a:off x="762000" y="2384970"/>
            <a:ext cx="4610862" cy="2452688"/>
          </a:xfrm>
          <a:prstGeom prst="rect">
            <a:avLst/>
          </a:prstGeom>
          <a:noFill/>
          <a:ln>
            <a:noFill/>
          </a:ln>
        </p:spPr>
      </p:pic>
      <p:sp>
        <p:nvSpPr>
          <p:cNvPr id="117" name="Google Shape;117;p15"/>
          <p:cNvSpPr txBox="1"/>
          <p:nvPr/>
        </p:nvSpPr>
        <p:spPr>
          <a:xfrm>
            <a:off x="2171700" y="3142208"/>
            <a:ext cx="1981200" cy="952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500" b="1" i="0" u="none" strike="noStrike" cap="none">
                <a:solidFill>
                  <a:srgbClr val="0D9488"/>
                </a:solidFill>
                <a:latin typeface="Poppins"/>
                <a:ea typeface="Poppins"/>
                <a:cs typeface="Poppins"/>
                <a:sym typeface="Poppins"/>
              </a:rPr>
              <a:t>28%</a:t>
            </a:r>
            <a:endParaRPr/>
          </a:p>
        </p:txBody>
      </p:sp>
      <p:sp>
        <p:nvSpPr>
          <p:cNvPr id="118" name="Google Shape;118;p15"/>
          <p:cNvSpPr txBox="1"/>
          <p:nvPr/>
        </p:nvSpPr>
        <p:spPr>
          <a:xfrm>
            <a:off x="1381125" y="4189958"/>
            <a:ext cx="3562350" cy="20955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350" b="0" i="0" u="none" strike="noStrike" cap="none">
                <a:solidFill>
                  <a:srgbClr val="475569"/>
                </a:solidFill>
                <a:latin typeface="Lato"/>
                <a:ea typeface="Lato"/>
                <a:cs typeface="Lato"/>
                <a:sym typeface="Lato"/>
              </a:rPr>
              <a:t>AVERAGE ACTUALIZED SECONDARY IRR</a:t>
            </a:r>
            <a:endParaRPr/>
          </a:p>
        </p:txBody>
      </p:sp>
      <p:sp>
        <p:nvSpPr>
          <p:cNvPr id="119" name="Google Shape;119;p15"/>
          <p:cNvSpPr txBox="1"/>
          <p:nvPr/>
        </p:nvSpPr>
        <p:spPr>
          <a:xfrm>
            <a:off x="6038850" y="2384970"/>
            <a:ext cx="6153150" cy="4000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0F172A"/>
                </a:solidFill>
                <a:latin typeface="Poppins"/>
                <a:ea typeface="Poppins"/>
                <a:cs typeface="Poppins"/>
                <a:sym typeface="Poppins"/>
              </a:rPr>
              <a:t>Leveraging Lower Operational Risks</a:t>
            </a:r>
            <a:endParaRPr/>
          </a:p>
        </p:txBody>
      </p:sp>
      <p:sp>
        <p:nvSpPr>
          <p:cNvPr id="120" name="Google Shape;120;p15"/>
          <p:cNvSpPr txBox="1"/>
          <p:nvPr/>
        </p:nvSpPr>
        <p:spPr>
          <a:xfrm>
            <a:off x="6038850" y="2927895"/>
            <a:ext cx="5867400" cy="51435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350" b="0" i="0" u="none" strike="noStrike" cap="none">
                <a:solidFill>
                  <a:srgbClr val="475569"/>
                </a:solidFill>
                <a:latin typeface="Lato"/>
                <a:ea typeface="Lato"/>
                <a:cs typeface="Lato"/>
                <a:sym typeface="Lato"/>
              </a:rPr>
              <a:t>During a PFI's early bidding stage, sponsors secured senior debt at higher interest rates due to perceived construction risk.</a:t>
            </a:r>
            <a:endParaRPr/>
          </a:p>
        </p:txBody>
      </p:sp>
      <p:sp>
        <p:nvSpPr>
          <p:cNvPr id="121" name="Google Shape;121;p15"/>
          <p:cNvSpPr txBox="1"/>
          <p:nvPr/>
        </p:nvSpPr>
        <p:spPr>
          <a:xfrm>
            <a:off x="6038850" y="3585120"/>
            <a:ext cx="5867400" cy="7715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350" b="0" i="0" u="none" strike="noStrike" cap="none">
                <a:solidFill>
                  <a:srgbClr val="475569"/>
                </a:solidFill>
                <a:latin typeface="Lato"/>
                <a:ea typeface="Lato"/>
                <a:cs typeface="Lato"/>
                <a:sym typeface="Lato"/>
              </a:rPr>
              <a:t>Once the hospital opened, the low-risk nature of state-backed unitary charges allowed consortia to </a:t>
            </a:r>
            <a:r>
              <a:rPr lang="en-US" sz="1350" b="1" i="0" u="none" strike="noStrike" cap="none">
                <a:solidFill>
                  <a:srgbClr val="475569"/>
                </a:solidFill>
                <a:latin typeface="Lato"/>
                <a:ea typeface="Lato"/>
                <a:cs typeface="Lato"/>
                <a:sym typeface="Lato"/>
              </a:rPr>
              <a:t>refinance senior debt</a:t>
            </a:r>
            <a:r>
              <a:rPr lang="en-US" sz="1350" b="0" i="0" u="none" strike="noStrike" cap="none">
                <a:solidFill>
                  <a:srgbClr val="475569"/>
                </a:solidFill>
                <a:latin typeface="Lato"/>
                <a:ea typeface="Lato"/>
                <a:cs typeface="Lato"/>
                <a:sym typeface="Lato"/>
              </a:rPr>
              <a:t> with commercial banks at much cheaper margins and longer tenors.</a:t>
            </a:r>
            <a:endParaRPr/>
          </a:p>
        </p:txBody>
      </p:sp>
      <p:sp>
        <p:nvSpPr>
          <p:cNvPr id="122" name="Google Shape;122;p15"/>
          <p:cNvSpPr txBox="1"/>
          <p:nvPr/>
        </p:nvSpPr>
        <p:spPr>
          <a:xfrm>
            <a:off x="6038850" y="4499520"/>
            <a:ext cx="5867400" cy="51435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350" b="0" i="0" u="none" strike="noStrike" cap="none" dirty="0">
                <a:solidFill>
                  <a:srgbClr val="475569"/>
                </a:solidFill>
                <a:latin typeface="Lato"/>
                <a:ea typeface="Lato"/>
                <a:cs typeface="Lato"/>
                <a:sym typeface="Lato"/>
              </a:rPr>
              <a:t>The vast cash savings generated by lower debt payments were instantly swept to equity holders via special dividends, hyper-inflating the actualized IRR.</a:t>
            </a:r>
            <a:endParaRPr dirty="0"/>
          </a:p>
        </p:txBody>
      </p:sp>
      <p:sp>
        <p:nvSpPr>
          <p:cNvPr id="123" name="Google Shape;123;p15"/>
          <p:cNvSpPr txBox="1"/>
          <p:nvPr/>
        </p:nvSpPr>
        <p:spPr>
          <a:xfrm>
            <a:off x="904875" y="571500"/>
            <a:ext cx="11051381" cy="39811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a:solidFill>
                  <a:srgbClr val="0F172A"/>
                </a:solidFill>
                <a:latin typeface="Poppins SemiBold"/>
                <a:ea typeface="Poppins SemiBold"/>
                <a:cs typeface="Poppins SemiBold"/>
                <a:sym typeface="Poppins SemiBold"/>
              </a:rPr>
              <a:t>Refinancing </a:t>
            </a:r>
            <a:r>
              <a:rPr lang="en-US" sz="2850" b="0" i="0" u="none" strike="noStrike" cap="none">
                <a:solidFill>
                  <a:srgbClr val="0D9488"/>
                </a:solidFill>
                <a:latin typeface="Poppins SemiBold"/>
                <a:ea typeface="Poppins SemiBold"/>
                <a:cs typeface="Poppins SemiBold"/>
                <a:sym typeface="Poppins SemiBold"/>
              </a:rPr>
              <a:t>Windfalls</a:t>
            </a:r>
            <a:endParaRPr/>
          </a:p>
        </p:txBody>
      </p:sp>
      <p:sp>
        <p:nvSpPr>
          <p:cNvPr id="124" name="Google Shape;124;p15"/>
          <p:cNvSpPr/>
          <p:nvPr/>
        </p:nvSpPr>
        <p:spPr>
          <a:xfrm>
            <a:off x="762000" y="571500"/>
            <a:ext cx="47625" cy="398115"/>
          </a:xfrm>
          <a:prstGeom prst="rect">
            <a:avLst/>
          </a:prstGeom>
          <a:solidFill>
            <a:srgbClr val="0D9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30" name="Google Shape;130;p16" descr="image.png"/>
          <p:cNvPicPr preferRelativeResize="0"/>
          <p:nvPr/>
        </p:nvPicPr>
        <p:blipFill rotWithShape="1">
          <a:blip r:embed="rId3">
            <a:alphaModFix/>
          </a:blip>
          <a:srcRect/>
          <a:stretch/>
        </p:blipFill>
        <p:spPr>
          <a:xfrm>
            <a:off x="1333500" y="2287339"/>
            <a:ext cx="171450" cy="247650"/>
          </a:xfrm>
          <a:prstGeom prst="rect">
            <a:avLst/>
          </a:prstGeom>
          <a:noFill/>
          <a:ln>
            <a:noFill/>
          </a:ln>
        </p:spPr>
      </p:pic>
      <p:sp>
        <p:nvSpPr>
          <p:cNvPr id="131" name="Google Shape;131;p16"/>
          <p:cNvSpPr txBox="1"/>
          <p:nvPr/>
        </p:nvSpPr>
        <p:spPr>
          <a:xfrm>
            <a:off x="1905000" y="2091753"/>
            <a:ext cx="3782568" cy="328936"/>
          </a:xfrm>
          <a:prstGeom prst="rect">
            <a:avLst/>
          </a:prstGeom>
          <a:noFill/>
          <a:ln>
            <a:noFill/>
          </a:ln>
        </p:spPr>
        <p:txBody>
          <a:bodyPr spcFirstLastPara="1" wrap="square" lIns="0" tIns="0" rIns="0" bIns="0" anchor="t" anchorCtr="0">
            <a:spAutoFit/>
          </a:bodyPr>
          <a:lstStyle/>
          <a:p>
            <a:pPr marL="0" marR="0" lvl="0" indent="0" algn="l" rtl="0">
              <a:lnSpc>
                <a:spcPct val="149964"/>
              </a:lnSpc>
              <a:spcBef>
                <a:spcPts val="0"/>
              </a:spcBef>
              <a:spcAft>
                <a:spcPts val="0"/>
              </a:spcAft>
              <a:buNone/>
            </a:pPr>
            <a:r>
              <a:rPr lang="en-US" sz="1425" b="1" i="0" u="none" strike="noStrike" cap="none" dirty="0">
                <a:solidFill>
                  <a:srgbClr val="0F172A"/>
                </a:solidFill>
                <a:latin typeface="Lato"/>
                <a:ea typeface="Lato"/>
                <a:cs typeface="Lato"/>
                <a:sym typeface="Lato"/>
              </a:rPr>
              <a:t>Aggressive Subordinated Junior Debt</a:t>
            </a:r>
            <a:endParaRPr dirty="0"/>
          </a:p>
        </p:txBody>
      </p:sp>
      <p:sp>
        <p:nvSpPr>
          <p:cNvPr id="132" name="Google Shape;132;p16"/>
          <p:cNvSpPr txBox="1"/>
          <p:nvPr/>
        </p:nvSpPr>
        <p:spPr>
          <a:xfrm>
            <a:off x="1905000" y="2549276"/>
            <a:ext cx="8953500"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475569"/>
                </a:solidFill>
                <a:latin typeface="Lato"/>
                <a:ea typeface="Lato"/>
                <a:cs typeface="Lato"/>
                <a:sym typeface="Lato"/>
              </a:rPr>
              <a:t>Sponsors structured the "10% equity slice" as 1% pure equity and 9% shareholder loans. By charging internal interest rates of 12% to 18% on this junior debt, they channeled tax-deductible cash out of the SPV before corporate tax liabilities triggered.</a:t>
            </a:r>
            <a:endParaRPr/>
          </a:p>
        </p:txBody>
      </p:sp>
      <p:pic>
        <p:nvPicPr>
          <p:cNvPr id="133" name="Google Shape;133;p16" descr="image.png"/>
          <p:cNvPicPr preferRelativeResize="0"/>
          <p:nvPr/>
        </p:nvPicPr>
        <p:blipFill rotWithShape="1">
          <a:blip r:embed="rId4">
            <a:alphaModFix/>
          </a:blip>
          <a:srcRect/>
          <a:stretch/>
        </p:blipFill>
        <p:spPr>
          <a:xfrm>
            <a:off x="1333500" y="3282701"/>
            <a:ext cx="228600" cy="247650"/>
          </a:xfrm>
          <a:prstGeom prst="rect">
            <a:avLst/>
          </a:prstGeom>
          <a:noFill/>
          <a:ln>
            <a:noFill/>
          </a:ln>
        </p:spPr>
      </p:pic>
      <p:sp>
        <p:nvSpPr>
          <p:cNvPr id="134" name="Google Shape;134;p16"/>
          <p:cNvSpPr txBox="1"/>
          <p:nvPr/>
        </p:nvSpPr>
        <p:spPr>
          <a:xfrm>
            <a:off x="1905000" y="3292226"/>
            <a:ext cx="2590800" cy="219075"/>
          </a:xfrm>
          <a:prstGeom prst="rect">
            <a:avLst/>
          </a:prstGeom>
          <a:noFill/>
          <a:ln>
            <a:noFill/>
          </a:ln>
        </p:spPr>
        <p:txBody>
          <a:bodyPr spcFirstLastPara="1" wrap="square" lIns="0" tIns="0" rIns="0" bIns="0" anchor="t" anchorCtr="0">
            <a:spAutoFit/>
          </a:bodyPr>
          <a:lstStyle/>
          <a:p>
            <a:pPr marL="0" marR="0" lvl="0" indent="0" algn="l" rtl="0">
              <a:lnSpc>
                <a:spcPct val="149964"/>
              </a:lnSpc>
              <a:spcBef>
                <a:spcPts val="0"/>
              </a:spcBef>
              <a:spcAft>
                <a:spcPts val="0"/>
              </a:spcAft>
              <a:buNone/>
            </a:pPr>
            <a:r>
              <a:rPr lang="en-US" sz="1425" b="1" i="0" u="none" strike="noStrike" cap="none">
                <a:solidFill>
                  <a:srgbClr val="0F172A"/>
                </a:solidFill>
                <a:latin typeface="Lato"/>
                <a:ea typeface="Lato"/>
                <a:cs typeface="Lato"/>
                <a:sym typeface="Lato"/>
              </a:rPr>
              <a:t>Operational Efficiency Stripping</a:t>
            </a:r>
            <a:endParaRPr/>
          </a:p>
        </p:txBody>
      </p:sp>
      <p:sp>
        <p:nvSpPr>
          <p:cNvPr id="135" name="Google Shape;135;p16"/>
          <p:cNvSpPr txBox="1"/>
          <p:nvPr/>
        </p:nvSpPr>
        <p:spPr>
          <a:xfrm>
            <a:off x="1905000" y="3544639"/>
            <a:ext cx="8953500"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dirty="0">
                <a:solidFill>
                  <a:srgbClr val="475569"/>
                </a:solidFill>
                <a:latin typeface="Lato"/>
                <a:ea typeface="Lato"/>
                <a:cs typeface="Lato"/>
                <a:sym typeface="Lato"/>
              </a:rPr>
              <a:t>Special Purpose Vehicles (SPVs) aggressively sub-contracted facilities management services (cleaning, catering, security) at steep discounts, pocketing the vast operational margin between the sub-contracts and the NHS Unitary Charge.</a:t>
            </a:r>
            <a:endParaRPr dirty="0"/>
          </a:p>
        </p:txBody>
      </p:sp>
      <p:pic>
        <p:nvPicPr>
          <p:cNvPr id="136" name="Google Shape;136;p16" descr="image.png"/>
          <p:cNvPicPr preferRelativeResize="0"/>
          <p:nvPr/>
        </p:nvPicPr>
        <p:blipFill rotWithShape="1">
          <a:blip r:embed="rId5">
            <a:alphaModFix/>
          </a:blip>
          <a:srcRect/>
          <a:stretch/>
        </p:blipFill>
        <p:spPr>
          <a:xfrm>
            <a:off x="1333500" y="4278064"/>
            <a:ext cx="228600" cy="247650"/>
          </a:xfrm>
          <a:prstGeom prst="rect">
            <a:avLst/>
          </a:prstGeom>
          <a:noFill/>
          <a:ln>
            <a:noFill/>
          </a:ln>
        </p:spPr>
      </p:pic>
      <p:sp>
        <p:nvSpPr>
          <p:cNvPr id="137" name="Google Shape;137;p16"/>
          <p:cNvSpPr txBox="1"/>
          <p:nvPr/>
        </p:nvSpPr>
        <p:spPr>
          <a:xfrm>
            <a:off x="1905000" y="4287589"/>
            <a:ext cx="1847850" cy="219075"/>
          </a:xfrm>
          <a:prstGeom prst="rect">
            <a:avLst/>
          </a:prstGeom>
          <a:noFill/>
          <a:ln>
            <a:noFill/>
          </a:ln>
        </p:spPr>
        <p:txBody>
          <a:bodyPr spcFirstLastPara="1" wrap="square" lIns="0" tIns="0" rIns="0" bIns="0" anchor="t" anchorCtr="0">
            <a:spAutoFit/>
          </a:bodyPr>
          <a:lstStyle/>
          <a:p>
            <a:pPr marL="0" marR="0" lvl="0" indent="0" algn="l" rtl="0">
              <a:lnSpc>
                <a:spcPct val="149964"/>
              </a:lnSpc>
              <a:spcBef>
                <a:spcPts val="0"/>
              </a:spcBef>
              <a:spcAft>
                <a:spcPts val="0"/>
              </a:spcAft>
              <a:buNone/>
            </a:pPr>
            <a:r>
              <a:rPr lang="en-US" sz="1425" b="1" i="0" u="none" strike="noStrike" cap="none">
                <a:solidFill>
                  <a:srgbClr val="0F172A"/>
                </a:solidFill>
                <a:latin typeface="Lato"/>
                <a:ea typeface="Lato"/>
                <a:cs typeface="Lato"/>
                <a:sym typeface="Lato"/>
              </a:rPr>
              <a:t>Early Capital Recycling</a:t>
            </a:r>
            <a:endParaRPr/>
          </a:p>
        </p:txBody>
      </p:sp>
      <p:sp>
        <p:nvSpPr>
          <p:cNvPr id="138" name="Google Shape;138;p16"/>
          <p:cNvSpPr txBox="1"/>
          <p:nvPr/>
        </p:nvSpPr>
        <p:spPr>
          <a:xfrm>
            <a:off x="1905000" y="4540001"/>
            <a:ext cx="8953500"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475569"/>
                </a:solidFill>
                <a:latin typeface="Lato"/>
                <a:ea typeface="Lato"/>
                <a:cs typeface="Lato"/>
                <a:sym typeface="Lato"/>
              </a:rPr>
              <a:t>By selling operational project shares to highly liquid secondary market infrastructure funds, initial construction sponsors successfully unlocked and recycled high-yielding capital early, boosting their portfolio-level IRRs.</a:t>
            </a:r>
            <a:endParaRPr/>
          </a:p>
        </p:txBody>
      </p:sp>
      <p:sp>
        <p:nvSpPr>
          <p:cNvPr id="139" name="Google Shape;139;p16"/>
          <p:cNvSpPr txBox="1"/>
          <p:nvPr/>
        </p:nvSpPr>
        <p:spPr>
          <a:xfrm>
            <a:off x="904875" y="571500"/>
            <a:ext cx="11051381" cy="39811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a:solidFill>
                  <a:srgbClr val="0F172A"/>
                </a:solidFill>
                <a:latin typeface="Poppins SemiBold"/>
                <a:ea typeface="Poppins SemiBold"/>
                <a:cs typeface="Poppins SemiBold"/>
                <a:sym typeface="Poppins SemiBold"/>
              </a:rPr>
              <a:t>Financial </a:t>
            </a:r>
            <a:r>
              <a:rPr lang="en-US" sz="2850" b="0" i="0" u="none" strike="noStrike" cap="none">
                <a:solidFill>
                  <a:srgbClr val="0D9488"/>
                </a:solidFill>
                <a:latin typeface="Poppins SemiBold"/>
                <a:ea typeface="Poppins SemiBold"/>
                <a:cs typeface="Poppins SemiBold"/>
                <a:sym typeface="Poppins SemiBold"/>
              </a:rPr>
              <a:t>Engineering Levers</a:t>
            </a:r>
            <a:endParaRPr/>
          </a:p>
        </p:txBody>
      </p:sp>
      <p:sp>
        <p:nvSpPr>
          <p:cNvPr id="140" name="Google Shape;140;p16"/>
          <p:cNvSpPr/>
          <p:nvPr/>
        </p:nvSpPr>
        <p:spPr>
          <a:xfrm>
            <a:off x="762000" y="571500"/>
            <a:ext cx="47625" cy="398115"/>
          </a:xfrm>
          <a:prstGeom prst="rect">
            <a:avLst/>
          </a:prstGeom>
          <a:solidFill>
            <a:srgbClr val="0D9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1C21-CCD4-C732-87A3-F7BE73777659}"/>
              </a:ext>
            </a:extLst>
          </p:cNvPr>
          <p:cNvSpPr>
            <a:spLocks noGrp="1"/>
          </p:cNvSpPr>
          <p:nvPr>
            <p:ph type="title"/>
          </p:nvPr>
        </p:nvSpPr>
        <p:spPr/>
        <p:txBody>
          <a:bodyPr/>
          <a:lstStyle/>
          <a:p>
            <a:r>
              <a:rPr lang="en-US" dirty="0"/>
              <a:t>Financial Comparison</a:t>
            </a:r>
          </a:p>
        </p:txBody>
      </p:sp>
      <p:sp>
        <p:nvSpPr>
          <p:cNvPr id="3" name="Content Placeholder 2">
            <a:extLst>
              <a:ext uri="{FF2B5EF4-FFF2-40B4-BE49-F238E27FC236}">
                <a16:creationId xmlns:a16="http://schemas.microsoft.com/office/drawing/2014/main" id="{EDB1CFED-F959-744D-F718-C767B2800707}"/>
              </a:ext>
            </a:extLst>
          </p:cNvPr>
          <p:cNvSpPr>
            <a:spLocks noGrp="1"/>
          </p:cNvSpPr>
          <p:nvPr>
            <p:ph idx="1"/>
          </p:nvPr>
        </p:nvSpPr>
        <p:spPr/>
        <p:txBody>
          <a:bodyPr/>
          <a:lstStyle/>
          <a:p>
            <a:r>
              <a:rPr lang="fr-FR" dirty="0"/>
              <a:t>BYG.F Bouygues SA</a:t>
            </a:r>
            <a:endParaRPr lang="en-US" dirty="0"/>
          </a:p>
          <a:p>
            <a:r>
              <a:rPr lang="fr-FR" dirty="0"/>
              <a:t>MTO.L </a:t>
            </a:r>
            <a:r>
              <a:rPr lang="fr-FR" dirty="0" err="1"/>
              <a:t>Mitie</a:t>
            </a:r>
            <a:r>
              <a:rPr lang="fr-FR" dirty="0"/>
              <a:t> Group </a:t>
            </a:r>
            <a:r>
              <a:rPr lang="fr-FR" dirty="0" err="1"/>
              <a:t>plc</a:t>
            </a:r>
            <a:endParaRPr lang="en-US" dirty="0"/>
          </a:p>
          <a:p>
            <a:r>
              <a:rPr lang="en-US" dirty="0"/>
              <a:t>BBY.L Balfour Beatty plc</a:t>
            </a:r>
          </a:p>
          <a:p>
            <a:r>
              <a:rPr lang="en-US" dirty="0"/>
              <a:t>KIE.L Kier Group plc</a:t>
            </a:r>
          </a:p>
          <a:p>
            <a:r>
              <a:rPr lang="en-US" dirty="0"/>
              <a:t>BWY.L Bellway plc</a:t>
            </a:r>
          </a:p>
          <a:p>
            <a:r>
              <a:rPr lang="en-US" dirty="0"/>
              <a:t>GFRD.L </a:t>
            </a:r>
            <a:r>
              <a:rPr lang="en-US" dirty="0" err="1"/>
              <a:t>Galliford</a:t>
            </a:r>
            <a:r>
              <a:rPr lang="en-US" dirty="0"/>
              <a:t> Try Holdings plc</a:t>
            </a:r>
          </a:p>
          <a:p>
            <a:r>
              <a:rPr lang="en-US" dirty="0"/>
              <a:t>FGP.L FirstGroup plc</a:t>
            </a:r>
          </a:p>
          <a:p>
            <a:r>
              <a:rPr lang="en-US" dirty="0"/>
              <a:t>BAB.L Babcock International Group PLC</a:t>
            </a:r>
          </a:p>
          <a:p>
            <a:endParaRPr lang="en-US" dirty="0"/>
          </a:p>
        </p:txBody>
      </p:sp>
      <p:sp>
        <p:nvSpPr>
          <p:cNvPr id="4" name="Slide Number Placeholder 3">
            <a:extLst>
              <a:ext uri="{FF2B5EF4-FFF2-40B4-BE49-F238E27FC236}">
                <a16:creationId xmlns:a16="http://schemas.microsoft.com/office/drawing/2014/main" id="{D40B8CB7-3930-1569-C085-4D858712C638}"/>
              </a:ext>
            </a:extLst>
          </p:cNvPr>
          <p:cNvSpPr>
            <a:spLocks noGrp="1"/>
          </p:cNvSpPr>
          <p:nvPr>
            <p:ph type="sldNum" sz="quarter" idx="12"/>
          </p:nvPr>
        </p:nvSpPr>
        <p:spPr/>
        <p:txBody>
          <a:bodyPr/>
          <a:lstStyle/>
          <a:p>
            <a:fld id="{EB241CD2-1E45-42A3-B213-66A034DF9A3B}" type="slidenum">
              <a:rPr lang="en-GB" smtClean="0"/>
              <a:t>72</a:t>
            </a:fld>
            <a:endParaRPr lang="en-GB" dirty="0"/>
          </a:p>
        </p:txBody>
      </p:sp>
    </p:spTree>
    <p:extLst>
      <p:ext uri="{BB962C8B-B14F-4D97-AF65-F5344CB8AC3E}">
        <p14:creationId xmlns:p14="http://schemas.microsoft.com/office/powerpoint/2010/main" val="37535634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aphicFrame>
        <p:nvGraphicFramePr>
          <p:cNvPr id="146" name="Google Shape;146;p17"/>
          <p:cNvGraphicFramePr/>
          <p:nvPr/>
        </p:nvGraphicFramePr>
        <p:xfrm>
          <a:off x="762000" y="1961108"/>
          <a:ext cx="10668000" cy="3619500"/>
        </p:xfrm>
        <a:graphic>
          <a:graphicData uri="http://schemas.openxmlformats.org/drawingml/2006/table">
            <a:tbl>
              <a:tblPr firstRow="1" bandRow="1">
                <a:noFill/>
              </a:tblPr>
              <a:tblGrid>
                <a:gridCol w="26670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gridCol w="4000500">
                  <a:extLst>
                    <a:ext uri="{9D8B030D-6E8A-4147-A177-3AD203B41FA5}">
                      <a16:colId xmlns:a16="http://schemas.microsoft.com/office/drawing/2014/main" val="20002"/>
                    </a:ext>
                  </a:extLst>
                </a:gridCol>
              </a:tblGrid>
              <a:tr h="723900">
                <a:tc>
                  <a:txBody>
                    <a:bodyPr/>
                    <a:lstStyle/>
                    <a:p>
                      <a:pPr marL="0" marR="0" lvl="0" indent="0" algn="l" rtl="0">
                        <a:spcBef>
                          <a:spcPts val="0"/>
                        </a:spcBef>
                        <a:spcAft>
                          <a:spcPts val="0"/>
                        </a:spcAft>
                        <a:buNone/>
                      </a:pPr>
                      <a:r>
                        <a:rPr lang="en-US" sz="1275" b="1" i="0" u="none" strike="noStrike" cap="none">
                          <a:solidFill>
                            <a:srgbClr val="0F172A"/>
                          </a:solidFill>
                          <a:latin typeface="Poppins"/>
                          <a:ea typeface="Poppins"/>
                          <a:cs typeface="Poppins"/>
                          <a:sym typeface="Poppins"/>
                        </a:rPr>
                        <a:t>Financial Metric</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1F5F9"/>
                    </a:solidFill>
                  </a:tcPr>
                </a:tc>
                <a:tc>
                  <a:txBody>
                    <a:bodyPr/>
                    <a:lstStyle/>
                    <a:p>
                      <a:pPr marL="0" marR="0" lvl="0" indent="0" algn="l" rtl="0">
                        <a:spcBef>
                          <a:spcPts val="0"/>
                        </a:spcBef>
                        <a:spcAft>
                          <a:spcPts val="0"/>
                        </a:spcAft>
                        <a:buNone/>
                      </a:pPr>
                      <a:r>
                        <a:rPr lang="en-US" sz="1275" b="1" i="0" u="none" strike="noStrike" cap="none">
                          <a:solidFill>
                            <a:srgbClr val="0F172A"/>
                          </a:solidFill>
                          <a:latin typeface="Poppins"/>
                          <a:ea typeface="Poppins"/>
                          <a:cs typeface="Poppins"/>
                          <a:sym typeface="Poppins"/>
                        </a:rPr>
                        <a:t>Bidding Phase Business Case (Vision)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1F5F9"/>
                    </a:solidFill>
                  </a:tcPr>
                </a:tc>
                <a:tc>
                  <a:txBody>
                    <a:bodyPr/>
                    <a:lstStyle/>
                    <a:p>
                      <a:pPr marL="0" marR="0" lvl="0" indent="0" algn="l" rtl="0">
                        <a:spcBef>
                          <a:spcPts val="0"/>
                        </a:spcBef>
                        <a:spcAft>
                          <a:spcPts val="0"/>
                        </a:spcAft>
                        <a:buNone/>
                      </a:pPr>
                      <a:r>
                        <a:rPr lang="en-US" sz="1275" b="1" i="0" u="none" strike="noStrike" cap="none">
                          <a:solidFill>
                            <a:srgbClr val="0F172A"/>
                          </a:solidFill>
                          <a:latin typeface="Poppins"/>
                          <a:ea typeface="Poppins"/>
                          <a:cs typeface="Poppins"/>
                          <a:sym typeface="Poppins"/>
                        </a:rPr>
                        <a:t>Operational Phase Reality (Outcome)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1F5F9"/>
                    </a:solidFill>
                  </a:tcPr>
                </a:tc>
                <a:extLst>
                  <a:ext uri="{0D108BD9-81ED-4DB2-BD59-A6C34878D82A}">
                    <a16:rowId xmlns:a16="http://schemas.microsoft.com/office/drawing/2014/main" val="10000"/>
                  </a:ext>
                </a:extLst>
              </a:tr>
              <a:tr h="723900">
                <a:tc>
                  <a:txBody>
                    <a:bodyPr/>
                    <a:lstStyle/>
                    <a:p>
                      <a:pPr marL="0" marR="0" lvl="0" indent="0" algn="l" rtl="0">
                        <a:spcBef>
                          <a:spcPts val="0"/>
                        </a:spcBef>
                        <a:spcAft>
                          <a:spcPts val="0"/>
                        </a:spcAft>
                        <a:buNone/>
                      </a:pPr>
                      <a:r>
                        <a:rPr lang="en-US" sz="1275" b="1" i="0" u="none" strike="noStrike" cap="none">
                          <a:solidFill>
                            <a:srgbClr val="475569"/>
                          </a:solidFill>
                          <a:latin typeface="Lato"/>
                          <a:ea typeface="Lato"/>
                          <a:cs typeface="Lato"/>
                          <a:sym typeface="Lato"/>
                        </a:rPr>
                        <a:t>Equity IRR Target</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475569"/>
                          </a:solidFill>
                          <a:latin typeface="Lato"/>
                          <a:ea typeface="Lato"/>
                          <a:cs typeface="Lato"/>
                          <a:sym typeface="Lato"/>
                        </a:rPr>
                        <a:t>Locked at a predictable 12% to 15% margin.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475569"/>
                          </a:solidFill>
                          <a:latin typeface="Lato"/>
                          <a:ea typeface="Lato"/>
                          <a:cs typeface="Lato"/>
                          <a:sym typeface="Lato"/>
                        </a:rPr>
                        <a:t>Escalated up to 30% through secondary market sales.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723900">
                <a:tc>
                  <a:txBody>
                    <a:bodyPr/>
                    <a:lstStyle/>
                    <a:p>
                      <a:pPr marL="0" marR="0" lvl="0" indent="0" algn="l" rtl="0">
                        <a:spcBef>
                          <a:spcPts val="0"/>
                        </a:spcBef>
                        <a:spcAft>
                          <a:spcPts val="0"/>
                        </a:spcAft>
                        <a:buNone/>
                      </a:pPr>
                      <a:r>
                        <a:rPr lang="en-US" sz="1275" b="1" i="0" u="none" strike="noStrike" cap="none">
                          <a:solidFill>
                            <a:srgbClr val="475569"/>
                          </a:solidFill>
                          <a:latin typeface="Lato"/>
                          <a:ea typeface="Lato"/>
                          <a:cs typeface="Lato"/>
                          <a:sym typeface="Lato"/>
                        </a:rPr>
                        <a:t>Junior Debt Interest</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475569"/>
                          </a:solidFill>
                          <a:latin typeface="Lato"/>
                          <a:ea typeface="Lato"/>
                          <a:cs typeface="Lato"/>
                          <a:sym typeface="Lato"/>
                        </a:rPr>
                        <a:t>Priced to represent standard risk premiums.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475569"/>
                          </a:solidFill>
                          <a:latin typeface="Lato"/>
                          <a:ea typeface="Lato"/>
                          <a:cs typeface="Lato"/>
                          <a:sym typeface="Lato"/>
                        </a:rPr>
                        <a:t>Set at 12%–18% to extract tax-free operational cash.</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23900">
                <a:tc>
                  <a:txBody>
                    <a:bodyPr/>
                    <a:lstStyle/>
                    <a:p>
                      <a:pPr marL="0" marR="0" lvl="0" indent="0" algn="l" rtl="0">
                        <a:spcBef>
                          <a:spcPts val="0"/>
                        </a:spcBef>
                        <a:spcAft>
                          <a:spcPts val="0"/>
                        </a:spcAft>
                        <a:buNone/>
                      </a:pPr>
                      <a:r>
                        <a:rPr lang="en-US" sz="1275" b="1" i="0" u="none" strike="noStrike" cap="none">
                          <a:solidFill>
                            <a:srgbClr val="475569"/>
                          </a:solidFill>
                          <a:latin typeface="Lato"/>
                          <a:ea typeface="Lato"/>
                          <a:cs typeface="Lato"/>
                          <a:sym typeface="Lato"/>
                        </a:rPr>
                        <a:t>Senior Debt Structure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475569"/>
                          </a:solidFill>
                          <a:latin typeface="Lato"/>
                          <a:ea typeface="Lato"/>
                          <a:cs typeface="Lato"/>
                          <a:sym typeface="Lato"/>
                        </a:rPr>
                        <a:t>Rigid commercial terms designed for construction.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475569"/>
                          </a:solidFill>
                          <a:latin typeface="Lato"/>
                          <a:ea typeface="Lato"/>
                          <a:cs typeface="Lato"/>
                          <a:sym typeface="Lato"/>
                        </a:rPr>
                        <a:t>Refinanced to lower rates; gains captured by equity.</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23900">
                <a:tc>
                  <a:txBody>
                    <a:bodyPr/>
                    <a:lstStyle/>
                    <a:p>
                      <a:pPr marL="0" marR="0" lvl="0" indent="0" algn="l" rtl="0">
                        <a:spcBef>
                          <a:spcPts val="0"/>
                        </a:spcBef>
                        <a:spcAft>
                          <a:spcPts val="0"/>
                        </a:spcAft>
                        <a:buNone/>
                      </a:pPr>
                      <a:r>
                        <a:rPr lang="en-US" sz="1275" b="1" i="0" u="none" strike="noStrike" cap="none">
                          <a:solidFill>
                            <a:srgbClr val="475569"/>
                          </a:solidFill>
                          <a:latin typeface="Lato"/>
                          <a:ea typeface="Lato"/>
                          <a:cs typeface="Lato"/>
                          <a:sym typeface="Lato"/>
                        </a:rPr>
                        <a:t>Tax Exposure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475569"/>
                          </a:solidFill>
                          <a:latin typeface="Lato"/>
                          <a:ea typeface="Lato"/>
                          <a:cs typeface="Lato"/>
                          <a:sym typeface="Lato"/>
                        </a:rPr>
                        <a:t>Forecasted to contribute standard UK corporate tax.</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75" b="0" i="0" u="none" strike="noStrike" cap="none">
                          <a:solidFill>
                            <a:srgbClr val="475569"/>
                          </a:solidFill>
                          <a:latin typeface="Lato"/>
                          <a:ea typeface="Lato"/>
                          <a:cs typeface="Lato"/>
                          <a:sym typeface="Lato"/>
                        </a:rPr>
                        <a:t>Minimized via high internal interest deductions.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47" name="Google Shape;147;p17"/>
          <p:cNvSpPr/>
          <p:nvPr/>
        </p:nvSpPr>
        <p:spPr>
          <a:xfrm>
            <a:off x="762000" y="2565945"/>
            <a:ext cx="26670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8" name="Google Shape;148;p17"/>
          <p:cNvSpPr/>
          <p:nvPr/>
        </p:nvSpPr>
        <p:spPr>
          <a:xfrm>
            <a:off x="762000" y="1970633"/>
            <a:ext cx="2667000" cy="19050"/>
          </a:xfrm>
          <a:prstGeom prst="rect">
            <a:avLst/>
          </a:prstGeom>
          <a:solidFill>
            <a:srgbClr val="0D9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9" name="Google Shape;149;p17"/>
          <p:cNvSpPr/>
          <p:nvPr/>
        </p:nvSpPr>
        <p:spPr>
          <a:xfrm>
            <a:off x="3429000" y="2565945"/>
            <a:ext cx="40005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0" name="Google Shape;150;p17"/>
          <p:cNvSpPr/>
          <p:nvPr/>
        </p:nvSpPr>
        <p:spPr>
          <a:xfrm>
            <a:off x="3429000" y="1970633"/>
            <a:ext cx="4000500" cy="19050"/>
          </a:xfrm>
          <a:prstGeom prst="rect">
            <a:avLst/>
          </a:prstGeom>
          <a:solidFill>
            <a:srgbClr val="0D9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1" name="Google Shape;151;p17"/>
          <p:cNvSpPr/>
          <p:nvPr/>
        </p:nvSpPr>
        <p:spPr>
          <a:xfrm>
            <a:off x="7429500" y="2565945"/>
            <a:ext cx="40005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2" name="Google Shape;152;p17"/>
          <p:cNvSpPr/>
          <p:nvPr/>
        </p:nvSpPr>
        <p:spPr>
          <a:xfrm>
            <a:off x="7429500" y="1970633"/>
            <a:ext cx="4000500" cy="19050"/>
          </a:xfrm>
          <a:prstGeom prst="rect">
            <a:avLst/>
          </a:prstGeom>
          <a:solidFill>
            <a:srgbClr val="0D9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3" name="Google Shape;153;p17"/>
          <p:cNvSpPr/>
          <p:nvPr/>
        </p:nvSpPr>
        <p:spPr>
          <a:xfrm>
            <a:off x="762000" y="3318420"/>
            <a:ext cx="26670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4" name="Google Shape;154;p17"/>
          <p:cNvSpPr/>
          <p:nvPr/>
        </p:nvSpPr>
        <p:spPr>
          <a:xfrm>
            <a:off x="3429000" y="3318420"/>
            <a:ext cx="40005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5" name="Google Shape;155;p17"/>
          <p:cNvSpPr/>
          <p:nvPr/>
        </p:nvSpPr>
        <p:spPr>
          <a:xfrm>
            <a:off x="7429500" y="3318420"/>
            <a:ext cx="40005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6" name="Google Shape;156;p17"/>
          <p:cNvSpPr/>
          <p:nvPr/>
        </p:nvSpPr>
        <p:spPr>
          <a:xfrm>
            <a:off x="762000" y="4070895"/>
            <a:ext cx="26670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7" name="Google Shape;157;p17"/>
          <p:cNvSpPr/>
          <p:nvPr/>
        </p:nvSpPr>
        <p:spPr>
          <a:xfrm>
            <a:off x="3429000" y="4070895"/>
            <a:ext cx="40005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8" name="Google Shape;158;p17"/>
          <p:cNvSpPr/>
          <p:nvPr/>
        </p:nvSpPr>
        <p:spPr>
          <a:xfrm>
            <a:off x="7429500" y="4070895"/>
            <a:ext cx="40005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9" name="Google Shape;159;p17"/>
          <p:cNvSpPr/>
          <p:nvPr/>
        </p:nvSpPr>
        <p:spPr>
          <a:xfrm>
            <a:off x="762000" y="4823370"/>
            <a:ext cx="26670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0" name="Google Shape;160;p17"/>
          <p:cNvSpPr/>
          <p:nvPr/>
        </p:nvSpPr>
        <p:spPr>
          <a:xfrm>
            <a:off x="3429000" y="4823370"/>
            <a:ext cx="40005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1" name="Google Shape;161;p17"/>
          <p:cNvSpPr/>
          <p:nvPr/>
        </p:nvSpPr>
        <p:spPr>
          <a:xfrm>
            <a:off x="7429500" y="4823370"/>
            <a:ext cx="4000500"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2" name="Google Shape;162;p17"/>
          <p:cNvSpPr txBox="1"/>
          <p:nvPr/>
        </p:nvSpPr>
        <p:spPr>
          <a:xfrm>
            <a:off x="904875" y="571500"/>
            <a:ext cx="11051381" cy="39811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a:solidFill>
                  <a:srgbClr val="0F172A"/>
                </a:solidFill>
                <a:latin typeface="Poppins SemiBold"/>
                <a:ea typeface="Poppins SemiBold"/>
                <a:cs typeface="Poppins SemiBold"/>
                <a:sym typeface="Poppins SemiBold"/>
              </a:rPr>
              <a:t>The PFI </a:t>
            </a:r>
            <a:r>
              <a:rPr lang="en-US" sz="2850" b="0" i="0" u="none" strike="noStrike" cap="none">
                <a:solidFill>
                  <a:srgbClr val="0D9488"/>
                </a:solidFill>
                <a:latin typeface="Poppins SemiBold"/>
                <a:ea typeface="Poppins SemiBold"/>
                <a:cs typeface="Poppins SemiBold"/>
                <a:sym typeface="Poppins SemiBold"/>
              </a:rPr>
              <a:t>Financing Dichotomy</a:t>
            </a:r>
            <a:endParaRPr/>
          </a:p>
        </p:txBody>
      </p:sp>
      <p:sp>
        <p:nvSpPr>
          <p:cNvPr id="163" name="Google Shape;163;p17"/>
          <p:cNvSpPr/>
          <p:nvPr/>
        </p:nvSpPr>
        <p:spPr>
          <a:xfrm>
            <a:off x="762000" y="571500"/>
            <a:ext cx="47625" cy="398115"/>
          </a:xfrm>
          <a:prstGeom prst="rect">
            <a:avLst/>
          </a:prstGeom>
          <a:solidFill>
            <a:srgbClr val="0D9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8"/>
          <p:cNvSpPr txBox="1"/>
          <p:nvPr/>
        </p:nvSpPr>
        <p:spPr>
          <a:xfrm>
            <a:off x="1952625" y="2447032"/>
            <a:ext cx="8286750" cy="2133451"/>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0" i="0" u="none" strike="noStrike" cap="none">
                <a:solidFill>
                  <a:srgbClr val="0F172A"/>
                </a:solidFill>
                <a:latin typeface="Poppins"/>
                <a:ea typeface="Poppins"/>
                <a:cs typeface="Poppins"/>
                <a:sym typeface="Poppins"/>
              </a:rPr>
              <a:t>"The high returns to equity holders, which were heavily insulated from risk once the buildings became operational, created a deep misalignment with public interest. This systematic transfer of wealth is what doomed the PFI brand."</a:t>
            </a:r>
            <a:endParaRPr/>
          </a:p>
        </p:txBody>
      </p:sp>
      <p:sp>
        <p:nvSpPr>
          <p:cNvPr id="170" name="Google Shape;170;p18"/>
          <p:cNvSpPr txBox="1"/>
          <p:nvPr/>
        </p:nvSpPr>
        <p:spPr>
          <a:xfrm>
            <a:off x="3564731" y="4866233"/>
            <a:ext cx="5062537" cy="2286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0" i="0" u="none" strike="noStrike" cap="none">
                <a:solidFill>
                  <a:srgbClr val="0D9488"/>
                </a:solidFill>
                <a:latin typeface="Lato"/>
                <a:ea typeface="Lato"/>
                <a:cs typeface="Lato"/>
                <a:sym typeface="Lato"/>
              </a:rPr>
              <a:t>— House of Commons Treasury Committee Report on PFI</a:t>
            </a:r>
            <a:endParaRPr/>
          </a:p>
        </p:txBody>
      </p:sp>
      <p:sp>
        <p:nvSpPr>
          <p:cNvPr id="171" name="Google Shape;171;p18"/>
          <p:cNvSpPr txBox="1"/>
          <p:nvPr/>
        </p:nvSpPr>
        <p:spPr>
          <a:xfrm>
            <a:off x="1428750" y="2685157"/>
            <a:ext cx="465087" cy="1209675"/>
          </a:xfrm>
          <a:prstGeom prst="rect">
            <a:avLst/>
          </a:prstGeom>
          <a:noFill/>
          <a:ln>
            <a:noFill/>
          </a:ln>
        </p:spPr>
        <p:txBody>
          <a:bodyPr spcFirstLastPara="1" wrap="square" lIns="0" tIns="0" rIns="0" bIns="0" anchor="t" anchorCtr="0">
            <a:spAutoFit/>
          </a:bodyPr>
          <a:lstStyle/>
          <a:p>
            <a:pPr marL="0" marR="0" lvl="0" indent="0" algn="l" rtl="0">
              <a:lnSpc>
                <a:spcPct val="0"/>
              </a:lnSpc>
              <a:spcBef>
                <a:spcPts val="0"/>
              </a:spcBef>
              <a:spcAft>
                <a:spcPts val="0"/>
              </a:spcAft>
              <a:buNone/>
            </a:pPr>
            <a:r>
              <a:rPr lang="en-US" sz="8250" b="0" i="0" u="none" strike="noStrike" cap="none">
                <a:solidFill>
                  <a:srgbClr val="0D9488"/>
                </a:solidFill>
                <a:latin typeface="Georgia"/>
                <a:ea typeface="Georgia"/>
                <a:cs typeface="Georgia"/>
                <a:sym typeface="Georgia"/>
              </a:rPr>
              <a:t>“</a:t>
            </a:r>
            <a:endParaRPr/>
          </a:p>
        </p:txBody>
      </p:sp>
      <p:sp>
        <p:nvSpPr>
          <p:cNvPr id="172" name="Google Shape;172;p18"/>
          <p:cNvSpPr txBox="1"/>
          <p:nvPr/>
        </p:nvSpPr>
        <p:spPr>
          <a:xfrm>
            <a:off x="10298163" y="4723354"/>
            <a:ext cx="465087" cy="1209675"/>
          </a:xfrm>
          <a:prstGeom prst="rect">
            <a:avLst/>
          </a:prstGeom>
          <a:noFill/>
          <a:ln>
            <a:noFill/>
          </a:ln>
        </p:spPr>
        <p:txBody>
          <a:bodyPr spcFirstLastPara="1" wrap="square" lIns="0" tIns="0" rIns="0" bIns="0" anchor="t" anchorCtr="0">
            <a:spAutoFit/>
          </a:bodyPr>
          <a:lstStyle/>
          <a:p>
            <a:pPr marL="0" marR="0" lvl="0" indent="0" algn="l" rtl="0">
              <a:lnSpc>
                <a:spcPct val="0"/>
              </a:lnSpc>
              <a:spcBef>
                <a:spcPts val="0"/>
              </a:spcBef>
              <a:spcAft>
                <a:spcPts val="0"/>
              </a:spcAft>
              <a:buNone/>
            </a:pPr>
            <a:r>
              <a:rPr lang="en-US" sz="8250" b="0" i="0" u="none" strike="noStrike" cap="none">
                <a:solidFill>
                  <a:srgbClr val="0D9488"/>
                </a:solidFill>
                <a:latin typeface="Georgia"/>
                <a:ea typeface="Georgia"/>
                <a:cs typeface="Georgia"/>
                <a:sym typeface="Georgia"/>
              </a:rPr>
              <a:t>”</a:t>
            </a:r>
            <a:endParaRPr/>
          </a:p>
        </p:txBody>
      </p:sp>
      <p:sp>
        <p:nvSpPr>
          <p:cNvPr id="173" name="Google Shape;173;p18"/>
          <p:cNvSpPr txBox="1"/>
          <p:nvPr/>
        </p:nvSpPr>
        <p:spPr>
          <a:xfrm>
            <a:off x="904875" y="571500"/>
            <a:ext cx="11051381" cy="39811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a:solidFill>
                  <a:srgbClr val="0F172A"/>
                </a:solidFill>
                <a:latin typeface="Poppins SemiBold"/>
                <a:ea typeface="Poppins SemiBold"/>
                <a:cs typeface="Poppins SemiBold"/>
                <a:sym typeface="Poppins SemiBold"/>
              </a:rPr>
              <a:t>The Wider </a:t>
            </a:r>
            <a:r>
              <a:rPr lang="en-US" sz="2850" b="0" i="0" u="none" strike="noStrike" cap="none">
                <a:solidFill>
                  <a:srgbClr val="0D9488"/>
                </a:solidFill>
                <a:latin typeface="Poppins SemiBold"/>
                <a:ea typeface="Poppins SemiBold"/>
                <a:cs typeface="Poppins SemiBold"/>
                <a:sym typeface="Poppins SemiBold"/>
              </a:rPr>
              <a:t>Policy Legacy</a:t>
            </a:r>
            <a:endParaRPr/>
          </a:p>
        </p:txBody>
      </p:sp>
      <p:sp>
        <p:nvSpPr>
          <p:cNvPr id="174" name="Google Shape;174;p18"/>
          <p:cNvSpPr/>
          <p:nvPr/>
        </p:nvSpPr>
        <p:spPr>
          <a:xfrm>
            <a:off x="762000" y="571500"/>
            <a:ext cx="47625" cy="398115"/>
          </a:xfrm>
          <a:prstGeom prst="rect">
            <a:avLst/>
          </a:prstGeom>
          <a:solidFill>
            <a:srgbClr val="0D9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2310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9541-AC54-B703-93DA-BD16F11CD2BD}"/>
              </a:ext>
            </a:extLst>
          </p:cNvPr>
          <p:cNvSpPr>
            <a:spLocks noGrp="1"/>
          </p:cNvSpPr>
          <p:nvPr>
            <p:ph type="title"/>
          </p:nvPr>
        </p:nvSpPr>
        <p:spPr/>
        <p:txBody>
          <a:bodyPr/>
          <a:lstStyle/>
          <a:p>
            <a:r>
              <a:rPr lang="en-US" dirty="0"/>
              <a:t>Balfour Beatty ROE and Price to Book</a:t>
            </a:r>
          </a:p>
        </p:txBody>
      </p:sp>
      <p:sp>
        <p:nvSpPr>
          <p:cNvPr id="3" name="Content Placeholder 2">
            <a:extLst>
              <a:ext uri="{FF2B5EF4-FFF2-40B4-BE49-F238E27FC236}">
                <a16:creationId xmlns:a16="http://schemas.microsoft.com/office/drawing/2014/main" id="{8DE49368-6E93-B1BA-B3F1-4F24709C99FB}"/>
              </a:ext>
            </a:extLst>
          </p:cNvPr>
          <p:cNvSpPr>
            <a:spLocks noGrp="1"/>
          </p:cNvSpPr>
          <p:nvPr>
            <p:ph idx="1"/>
          </p:nvPr>
        </p:nvSpPr>
        <p:spPr/>
        <p:txBody>
          <a:bodyPr/>
          <a:lstStyle/>
          <a:p>
            <a:r>
              <a:rPr lang="en-US" dirty="0"/>
              <a:t>.</a:t>
            </a:r>
          </a:p>
          <a:p>
            <a:endParaRPr lang="en-US" dirty="0"/>
          </a:p>
        </p:txBody>
      </p:sp>
      <p:sp>
        <p:nvSpPr>
          <p:cNvPr id="4" name="Slide Number Placeholder 3">
            <a:extLst>
              <a:ext uri="{FF2B5EF4-FFF2-40B4-BE49-F238E27FC236}">
                <a16:creationId xmlns:a16="http://schemas.microsoft.com/office/drawing/2014/main" id="{B7409ECC-A7E5-D780-B49D-3679A8DB5349}"/>
              </a:ext>
            </a:extLst>
          </p:cNvPr>
          <p:cNvSpPr>
            <a:spLocks noGrp="1"/>
          </p:cNvSpPr>
          <p:nvPr>
            <p:ph type="sldNum" sz="quarter" idx="12"/>
          </p:nvPr>
        </p:nvSpPr>
        <p:spPr/>
        <p:txBody>
          <a:bodyPr/>
          <a:lstStyle/>
          <a:p>
            <a:fld id="{EB241CD2-1E45-42A3-B213-66A034DF9A3B}" type="slidenum">
              <a:rPr lang="en-GB" smtClean="0"/>
              <a:t>75</a:t>
            </a:fld>
            <a:endParaRPr lang="en-GB" dirty="0"/>
          </a:p>
        </p:txBody>
      </p:sp>
      <p:pic>
        <p:nvPicPr>
          <p:cNvPr id="6" name="Picture 5">
            <a:extLst>
              <a:ext uri="{FF2B5EF4-FFF2-40B4-BE49-F238E27FC236}">
                <a16:creationId xmlns:a16="http://schemas.microsoft.com/office/drawing/2014/main" id="{1FFE24B4-E9BF-C069-CF4D-0A4648822D2D}"/>
              </a:ext>
            </a:extLst>
          </p:cNvPr>
          <p:cNvPicPr>
            <a:picLocks noChangeAspect="1"/>
          </p:cNvPicPr>
          <p:nvPr/>
        </p:nvPicPr>
        <p:blipFill>
          <a:blip r:embed="rId2"/>
          <a:stretch>
            <a:fillRect/>
          </a:stretch>
        </p:blipFill>
        <p:spPr>
          <a:xfrm>
            <a:off x="406400" y="1019378"/>
            <a:ext cx="10922561" cy="4883401"/>
          </a:xfrm>
          <a:prstGeom prst="rect">
            <a:avLst/>
          </a:prstGeom>
        </p:spPr>
      </p:pic>
    </p:spTree>
    <p:extLst>
      <p:ext uri="{BB962C8B-B14F-4D97-AF65-F5344CB8AC3E}">
        <p14:creationId xmlns:p14="http://schemas.microsoft.com/office/powerpoint/2010/main" val="38619218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3228-9B58-4B3F-7FAF-CD37661093AC}"/>
              </a:ext>
            </a:extLst>
          </p:cNvPr>
          <p:cNvSpPr>
            <a:spLocks noGrp="1"/>
          </p:cNvSpPr>
          <p:nvPr>
            <p:ph type="title"/>
          </p:nvPr>
        </p:nvSpPr>
        <p:spPr/>
        <p:txBody>
          <a:bodyPr/>
          <a:lstStyle/>
          <a:p>
            <a:r>
              <a:rPr lang="en-US" dirty="0"/>
              <a:t>ROE, ROIC and Growth</a:t>
            </a:r>
          </a:p>
        </p:txBody>
      </p:sp>
      <p:sp>
        <p:nvSpPr>
          <p:cNvPr id="3" name="Content Placeholder 2">
            <a:extLst>
              <a:ext uri="{FF2B5EF4-FFF2-40B4-BE49-F238E27FC236}">
                <a16:creationId xmlns:a16="http://schemas.microsoft.com/office/drawing/2014/main" id="{E70FFDBC-A178-2671-ECB2-7FC324A3F22F}"/>
              </a:ext>
            </a:extLst>
          </p:cNvPr>
          <p:cNvSpPr>
            <a:spLocks noGrp="1"/>
          </p:cNvSpPr>
          <p:nvPr>
            <p:ph idx="1"/>
          </p:nvPr>
        </p:nvSpPr>
        <p:spPr/>
        <p:txBody>
          <a:bodyPr/>
          <a:lstStyle/>
          <a:p>
            <a:r>
              <a:rPr lang="en-US" dirty="0"/>
              <a:t>.</a:t>
            </a:r>
          </a:p>
          <a:p>
            <a:endParaRPr lang="en-US" dirty="0"/>
          </a:p>
        </p:txBody>
      </p:sp>
      <p:sp>
        <p:nvSpPr>
          <p:cNvPr id="4" name="Slide Number Placeholder 3">
            <a:extLst>
              <a:ext uri="{FF2B5EF4-FFF2-40B4-BE49-F238E27FC236}">
                <a16:creationId xmlns:a16="http://schemas.microsoft.com/office/drawing/2014/main" id="{DDFA42CA-41D6-317E-B6A4-6BD82DD541E2}"/>
              </a:ext>
            </a:extLst>
          </p:cNvPr>
          <p:cNvSpPr>
            <a:spLocks noGrp="1"/>
          </p:cNvSpPr>
          <p:nvPr>
            <p:ph type="sldNum" sz="quarter" idx="12"/>
          </p:nvPr>
        </p:nvSpPr>
        <p:spPr/>
        <p:txBody>
          <a:bodyPr/>
          <a:lstStyle/>
          <a:p>
            <a:fld id="{EB241CD2-1E45-42A3-B213-66A034DF9A3B}" type="slidenum">
              <a:rPr lang="en-GB" smtClean="0"/>
              <a:t>76</a:t>
            </a:fld>
            <a:endParaRPr lang="en-GB" dirty="0"/>
          </a:p>
        </p:txBody>
      </p:sp>
      <p:pic>
        <p:nvPicPr>
          <p:cNvPr id="6" name="Picture 5">
            <a:extLst>
              <a:ext uri="{FF2B5EF4-FFF2-40B4-BE49-F238E27FC236}">
                <a16:creationId xmlns:a16="http://schemas.microsoft.com/office/drawing/2014/main" id="{0AA29965-434B-A1BE-BA72-43A8C225015E}"/>
              </a:ext>
            </a:extLst>
          </p:cNvPr>
          <p:cNvPicPr>
            <a:picLocks noChangeAspect="1"/>
          </p:cNvPicPr>
          <p:nvPr/>
        </p:nvPicPr>
        <p:blipFill>
          <a:blip r:embed="rId2"/>
          <a:stretch>
            <a:fillRect/>
          </a:stretch>
        </p:blipFill>
        <p:spPr>
          <a:xfrm>
            <a:off x="644245" y="939672"/>
            <a:ext cx="10903510" cy="4978656"/>
          </a:xfrm>
          <a:prstGeom prst="rect">
            <a:avLst/>
          </a:prstGeom>
        </p:spPr>
      </p:pic>
    </p:spTree>
    <p:extLst>
      <p:ext uri="{BB962C8B-B14F-4D97-AF65-F5344CB8AC3E}">
        <p14:creationId xmlns:p14="http://schemas.microsoft.com/office/powerpoint/2010/main" val="6060999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9C8F-A779-EFC2-3F3F-C4D5A7DD8AF8}"/>
              </a:ext>
            </a:extLst>
          </p:cNvPr>
          <p:cNvSpPr>
            <a:spLocks noGrp="1"/>
          </p:cNvSpPr>
          <p:nvPr>
            <p:ph type="title"/>
          </p:nvPr>
        </p:nvSpPr>
        <p:spPr/>
        <p:txBody>
          <a:bodyPr/>
          <a:lstStyle/>
          <a:p>
            <a:r>
              <a:rPr lang="en-US" dirty="0"/>
              <a:t>Credit Ratios</a:t>
            </a:r>
          </a:p>
        </p:txBody>
      </p:sp>
      <p:pic>
        <p:nvPicPr>
          <p:cNvPr id="6" name="Content Placeholder 5">
            <a:extLst>
              <a:ext uri="{FF2B5EF4-FFF2-40B4-BE49-F238E27FC236}">
                <a16:creationId xmlns:a16="http://schemas.microsoft.com/office/drawing/2014/main" id="{EDAC2387-96BE-D897-4D94-461D4A6049D1}"/>
              </a:ext>
            </a:extLst>
          </p:cNvPr>
          <p:cNvPicPr>
            <a:picLocks noGrp="1" noChangeAspect="1"/>
          </p:cNvPicPr>
          <p:nvPr>
            <p:ph idx="1"/>
          </p:nvPr>
        </p:nvPicPr>
        <p:blipFill>
          <a:blip r:embed="rId2"/>
          <a:stretch>
            <a:fillRect/>
          </a:stretch>
        </p:blipFill>
        <p:spPr>
          <a:xfrm>
            <a:off x="1425284" y="1209675"/>
            <a:ext cx="9050920" cy="4692650"/>
          </a:xfrm>
          <a:prstGeom prst="rect">
            <a:avLst/>
          </a:prstGeom>
        </p:spPr>
      </p:pic>
      <p:sp>
        <p:nvSpPr>
          <p:cNvPr id="4" name="Slide Number Placeholder 3">
            <a:extLst>
              <a:ext uri="{FF2B5EF4-FFF2-40B4-BE49-F238E27FC236}">
                <a16:creationId xmlns:a16="http://schemas.microsoft.com/office/drawing/2014/main" id="{B534AD71-A1F6-21AD-D03E-0D314A5986BA}"/>
              </a:ext>
            </a:extLst>
          </p:cNvPr>
          <p:cNvSpPr>
            <a:spLocks noGrp="1"/>
          </p:cNvSpPr>
          <p:nvPr>
            <p:ph type="sldNum" sz="quarter" idx="12"/>
          </p:nvPr>
        </p:nvSpPr>
        <p:spPr/>
        <p:txBody>
          <a:bodyPr/>
          <a:lstStyle/>
          <a:p>
            <a:fld id="{EB241CD2-1E45-42A3-B213-66A034DF9A3B}" type="slidenum">
              <a:rPr lang="en-GB" smtClean="0"/>
              <a:t>77</a:t>
            </a:fld>
            <a:endParaRPr lang="en-GB" dirty="0"/>
          </a:p>
        </p:txBody>
      </p:sp>
    </p:spTree>
    <p:extLst>
      <p:ext uri="{BB962C8B-B14F-4D97-AF65-F5344CB8AC3E}">
        <p14:creationId xmlns:p14="http://schemas.microsoft.com/office/powerpoint/2010/main" val="41991395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C9E7-50F8-6504-CF00-615E01456B95}"/>
              </a:ext>
            </a:extLst>
          </p:cNvPr>
          <p:cNvSpPr>
            <a:spLocks noGrp="1"/>
          </p:cNvSpPr>
          <p:nvPr>
            <p:ph type="title"/>
          </p:nvPr>
        </p:nvSpPr>
        <p:spPr/>
        <p:txBody>
          <a:bodyPr/>
          <a:lstStyle/>
          <a:p>
            <a:r>
              <a:rPr lang="en-US" dirty="0"/>
              <a:t>Bouygues Returns and Value</a:t>
            </a:r>
          </a:p>
        </p:txBody>
      </p:sp>
      <p:sp>
        <p:nvSpPr>
          <p:cNvPr id="3" name="Content Placeholder 2">
            <a:extLst>
              <a:ext uri="{FF2B5EF4-FFF2-40B4-BE49-F238E27FC236}">
                <a16:creationId xmlns:a16="http://schemas.microsoft.com/office/drawing/2014/main" id="{B7C5DE43-28AF-DC81-725D-63D9AC599E7A}"/>
              </a:ext>
            </a:extLst>
          </p:cNvPr>
          <p:cNvSpPr>
            <a:spLocks noGrp="1"/>
          </p:cNvSpPr>
          <p:nvPr>
            <p:ph idx="1"/>
          </p:nvPr>
        </p:nvSpPr>
        <p:spPr/>
        <p:txBody>
          <a:bodyPr/>
          <a:lstStyle/>
          <a:p>
            <a:r>
              <a:rPr lang="en-US" dirty="0"/>
              <a:t>.</a:t>
            </a:r>
          </a:p>
          <a:p>
            <a:endParaRPr lang="en-US" dirty="0"/>
          </a:p>
        </p:txBody>
      </p:sp>
      <p:sp>
        <p:nvSpPr>
          <p:cNvPr id="4" name="Slide Number Placeholder 3">
            <a:extLst>
              <a:ext uri="{FF2B5EF4-FFF2-40B4-BE49-F238E27FC236}">
                <a16:creationId xmlns:a16="http://schemas.microsoft.com/office/drawing/2014/main" id="{C50DB89B-CBA2-4BA0-9022-DA8D10B8C80C}"/>
              </a:ext>
            </a:extLst>
          </p:cNvPr>
          <p:cNvSpPr>
            <a:spLocks noGrp="1"/>
          </p:cNvSpPr>
          <p:nvPr>
            <p:ph type="sldNum" sz="quarter" idx="12"/>
          </p:nvPr>
        </p:nvSpPr>
        <p:spPr/>
        <p:txBody>
          <a:bodyPr/>
          <a:lstStyle/>
          <a:p>
            <a:fld id="{EB241CD2-1E45-42A3-B213-66A034DF9A3B}" type="slidenum">
              <a:rPr lang="en-GB" smtClean="0"/>
              <a:t>78</a:t>
            </a:fld>
            <a:endParaRPr lang="en-GB" dirty="0"/>
          </a:p>
        </p:txBody>
      </p:sp>
      <p:pic>
        <p:nvPicPr>
          <p:cNvPr id="6" name="Picture 5">
            <a:extLst>
              <a:ext uri="{FF2B5EF4-FFF2-40B4-BE49-F238E27FC236}">
                <a16:creationId xmlns:a16="http://schemas.microsoft.com/office/drawing/2014/main" id="{5B32C759-5997-6053-A658-E213DF7A4188}"/>
              </a:ext>
            </a:extLst>
          </p:cNvPr>
          <p:cNvPicPr>
            <a:picLocks noChangeAspect="1"/>
          </p:cNvPicPr>
          <p:nvPr/>
        </p:nvPicPr>
        <p:blipFill>
          <a:blip r:embed="rId2"/>
          <a:stretch>
            <a:fillRect/>
          </a:stretch>
        </p:blipFill>
        <p:spPr>
          <a:xfrm>
            <a:off x="675996" y="923796"/>
            <a:ext cx="10840007" cy="5010407"/>
          </a:xfrm>
          <a:prstGeom prst="rect">
            <a:avLst/>
          </a:prstGeom>
        </p:spPr>
      </p:pic>
    </p:spTree>
    <p:extLst>
      <p:ext uri="{BB962C8B-B14F-4D97-AF65-F5344CB8AC3E}">
        <p14:creationId xmlns:p14="http://schemas.microsoft.com/office/powerpoint/2010/main" val="34190126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D13D-145D-96A9-E157-2E13E3822FD3}"/>
              </a:ext>
            </a:extLst>
          </p:cNvPr>
          <p:cNvSpPr>
            <a:spLocks noGrp="1"/>
          </p:cNvSpPr>
          <p:nvPr>
            <p:ph type="title"/>
          </p:nvPr>
        </p:nvSpPr>
        <p:spPr/>
        <p:txBody>
          <a:bodyPr/>
          <a:lstStyle/>
          <a:p>
            <a:r>
              <a:rPr lang="en-US" dirty="0"/>
              <a:t>Bouygues Debt Profile</a:t>
            </a:r>
          </a:p>
        </p:txBody>
      </p:sp>
      <p:sp>
        <p:nvSpPr>
          <p:cNvPr id="3" name="Content Placeholder 2">
            <a:extLst>
              <a:ext uri="{FF2B5EF4-FFF2-40B4-BE49-F238E27FC236}">
                <a16:creationId xmlns:a16="http://schemas.microsoft.com/office/drawing/2014/main" id="{3058395C-7552-5DA9-8FAC-6CC891D85042}"/>
              </a:ext>
            </a:extLst>
          </p:cNvPr>
          <p:cNvSpPr>
            <a:spLocks noGrp="1"/>
          </p:cNvSpPr>
          <p:nvPr>
            <p:ph idx="1"/>
          </p:nvPr>
        </p:nvSpPr>
        <p:spPr/>
        <p:txBody>
          <a:bodyPr/>
          <a:lstStyle/>
          <a:p>
            <a:r>
              <a:rPr lang="en-US" dirty="0"/>
              <a:t>.</a:t>
            </a:r>
          </a:p>
          <a:p>
            <a:endParaRPr lang="en-US" dirty="0"/>
          </a:p>
        </p:txBody>
      </p:sp>
      <p:sp>
        <p:nvSpPr>
          <p:cNvPr id="4" name="Slide Number Placeholder 3">
            <a:extLst>
              <a:ext uri="{FF2B5EF4-FFF2-40B4-BE49-F238E27FC236}">
                <a16:creationId xmlns:a16="http://schemas.microsoft.com/office/drawing/2014/main" id="{67DA35E8-BE94-761E-C397-4AFFBEC725B3}"/>
              </a:ext>
            </a:extLst>
          </p:cNvPr>
          <p:cNvSpPr>
            <a:spLocks noGrp="1"/>
          </p:cNvSpPr>
          <p:nvPr>
            <p:ph type="sldNum" sz="quarter" idx="12"/>
          </p:nvPr>
        </p:nvSpPr>
        <p:spPr/>
        <p:txBody>
          <a:bodyPr/>
          <a:lstStyle/>
          <a:p>
            <a:fld id="{EB241CD2-1E45-42A3-B213-66A034DF9A3B}" type="slidenum">
              <a:rPr lang="en-GB" smtClean="0"/>
              <a:t>79</a:t>
            </a:fld>
            <a:endParaRPr lang="en-GB" dirty="0"/>
          </a:p>
        </p:txBody>
      </p:sp>
      <p:pic>
        <p:nvPicPr>
          <p:cNvPr id="6" name="Picture 5">
            <a:extLst>
              <a:ext uri="{FF2B5EF4-FFF2-40B4-BE49-F238E27FC236}">
                <a16:creationId xmlns:a16="http://schemas.microsoft.com/office/drawing/2014/main" id="{064A9514-2F9F-7347-EAEA-03BD665DB7F4}"/>
              </a:ext>
            </a:extLst>
          </p:cNvPr>
          <p:cNvPicPr>
            <a:picLocks noChangeAspect="1"/>
          </p:cNvPicPr>
          <p:nvPr/>
        </p:nvPicPr>
        <p:blipFill>
          <a:blip r:embed="rId2"/>
          <a:stretch>
            <a:fillRect/>
          </a:stretch>
        </p:blipFill>
        <p:spPr>
          <a:xfrm>
            <a:off x="1009388" y="799965"/>
            <a:ext cx="10173223" cy="5258070"/>
          </a:xfrm>
          <a:prstGeom prst="rect">
            <a:avLst/>
          </a:prstGeom>
        </p:spPr>
      </p:pic>
    </p:spTree>
    <p:extLst>
      <p:ext uri="{BB962C8B-B14F-4D97-AF65-F5344CB8AC3E}">
        <p14:creationId xmlns:p14="http://schemas.microsoft.com/office/powerpoint/2010/main" val="228669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2" name="Google Shape;92;p14" descr="image.png"/>
          <p:cNvPicPr preferRelativeResize="0"/>
          <p:nvPr/>
        </p:nvPicPr>
        <p:blipFill rotWithShape="1">
          <a:blip r:embed="rId3">
            <a:alphaModFix/>
          </a:blip>
          <a:srcRect/>
          <a:stretch/>
        </p:blipFill>
        <p:spPr>
          <a:xfrm>
            <a:off x="762000" y="2647057"/>
            <a:ext cx="5095875" cy="2440185"/>
          </a:xfrm>
          <a:prstGeom prst="rect">
            <a:avLst/>
          </a:prstGeom>
          <a:noFill/>
          <a:ln>
            <a:noFill/>
          </a:ln>
        </p:spPr>
      </p:pic>
      <p:pic>
        <p:nvPicPr>
          <p:cNvPr id="93" name="Google Shape;93;p14" descr="image.png"/>
          <p:cNvPicPr preferRelativeResize="0"/>
          <p:nvPr/>
        </p:nvPicPr>
        <p:blipFill rotWithShape="1">
          <a:blip r:embed="rId4">
            <a:alphaModFix/>
          </a:blip>
          <a:srcRect/>
          <a:stretch/>
        </p:blipFill>
        <p:spPr>
          <a:xfrm>
            <a:off x="6334125" y="2647057"/>
            <a:ext cx="5095875" cy="2440185"/>
          </a:xfrm>
          <a:prstGeom prst="rect">
            <a:avLst/>
          </a:prstGeom>
          <a:noFill/>
          <a:ln>
            <a:noFill/>
          </a:ln>
        </p:spPr>
      </p:pic>
      <p:sp>
        <p:nvSpPr>
          <p:cNvPr id="94" name="Google Shape;94;p14"/>
          <p:cNvSpPr txBox="1"/>
          <p:nvPr/>
        </p:nvSpPr>
        <p:spPr>
          <a:xfrm>
            <a:off x="1104900" y="2989957"/>
            <a:ext cx="4630578"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D9488"/>
                </a:solidFill>
                <a:latin typeface="Poppins SemiBold"/>
                <a:ea typeface="Poppins SemiBold"/>
                <a:cs typeface="Poppins SemiBold"/>
                <a:sym typeface="Poppins SemiBold"/>
              </a:rPr>
              <a:t>Strategic Mandate</a:t>
            </a:r>
            <a:endParaRPr/>
          </a:p>
        </p:txBody>
      </p:sp>
      <p:sp>
        <p:nvSpPr>
          <p:cNvPr id="95" name="Google Shape;95;p14"/>
          <p:cNvSpPr txBox="1"/>
          <p:nvPr/>
        </p:nvSpPr>
        <p:spPr>
          <a:xfrm>
            <a:off x="1104900" y="3504307"/>
            <a:ext cx="4410075" cy="10971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Deliver a unified, state-of-the-art single site acute general hospital in Blackburn, Lancashire. The project encompasses expanding existing footprints and supplying new modern medical wings to replace highly aged local facilities.</a:t>
            </a:r>
            <a:endParaRPr/>
          </a:p>
        </p:txBody>
      </p:sp>
      <p:sp>
        <p:nvSpPr>
          <p:cNvPr id="96" name="Google Shape;96;p14"/>
          <p:cNvSpPr txBox="1"/>
          <p:nvPr/>
        </p:nvSpPr>
        <p:spPr>
          <a:xfrm>
            <a:off x="6677025" y="2989957"/>
            <a:ext cx="4630578"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D9488"/>
                </a:solidFill>
                <a:latin typeface="Poppins SemiBold"/>
                <a:ea typeface="Poppins SemiBold"/>
                <a:cs typeface="Poppins SemiBold"/>
                <a:sym typeface="Poppins SemiBold"/>
              </a:rPr>
              <a:t>PPP Concession Structure</a:t>
            </a:r>
            <a:endParaRPr/>
          </a:p>
        </p:txBody>
      </p:sp>
      <p:sp>
        <p:nvSpPr>
          <p:cNvPr id="97" name="Google Shape;97;p14"/>
          <p:cNvSpPr txBox="1"/>
          <p:nvPr/>
        </p:nvSpPr>
        <p:spPr>
          <a:xfrm>
            <a:off x="6677025" y="3504307"/>
            <a:ext cx="4410075" cy="10971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Once construction is completed, the private partner assumes total responsibility for building maintenance, hard facilities management, and specified support operations (such as grounds preservation) for a 30-year lifecycle.</a:t>
            </a:r>
            <a:endParaRPr/>
          </a:p>
        </p:txBody>
      </p:sp>
      <p:sp>
        <p:nvSpPr>
          <p:cNvPr id="98" name="Google Shape;98;p14"/>
          <p:cNvSpPr txBox="1"/>
          <p:nvPr/>
        </p:nvSpPr>
        <p:spPr>
          <a:xfrm>
            <a:off x="952500" y="571500"/>
            <a:ext cx="11001375" cy="43858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0" i="0" u="none" strike="noStrike" cap="none" dirty="0">
                <a:solidFill>
                  <a:srgbClr val="1A365D"/>
                </a:solidFill>
                <a:latin typeface="Poppins SemiBold"/>
                <a:ea typeface="Poppins SemiBold"/>
                <a:cs typeface="Poppins SemiBold"/>
                <a:sym typeface="Poppins SemiBold"/>
              </a:rPr>
              <a:t>Project Overview &amp; Scope - EIB</a:t>
            </a:r>
            <a:endParaRPr dirty="0"/>
          </a:p>
        </p:txBody>
      </p:sp>
      <p:sp>
        <p:nvSpPr>
          <p:cNvPr id="99" name="Google Shape;99;p14"/>
          <p:cNvSpPr/>
          <p:nvPr/>
        </p:nvSpPr>
        <p:spPr>
          <a:xfrm>
            <a:off x="762000" y="571500"/>
            <a:ext cx="57150" cy="542925"/>
          </a:xfrm>
          <a:prstGeom prst="rect">
            <a:avLst/>
          </a:prstGeom>
          <a:solidFill>
            <a:srgbClr val="0D9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06438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71C-9D81-460C-F53F-BC8CBA6EC223}"/>
              </a:ext>
            </a:extLst>
          </p:cNvPr>
          <p:cNvSpPr>
            <a:spLocks noGrp="1"/>
          </p:cNvSpPr>
          <p:nvPr>
            <p:ph type="title"/>
          </p:nvPr>
        </p:nvSpPr>
        <p:spPr/>
        <p:txBody>
          <a:bodyPr/>
          <a:lstStyle/>
          <a:p>
            <a:r>
              <a:rPr lang="en-US" dirty="0"/>
              <a:t>Mitie Group – O&amp;M</a:t>
            </a:r>
          </a:p>
        </p:txBody>
      </p:sp>
      <p:sp>
        <p:nvSpPr>
          <p:cNvPr id="3" name="Content Placeholder 2">
            <a:extLst>
              <a:ext uri="{FF2B5EF4-FFF2-40B4-BE49-F238E27FC236}">
                <a16:creationId xmlns:a16="http://schemas.microsoft.com/office/drawing/2014/main" id="{5C48542A-D55C-8014-2419-2575C5A907C8}"/>
              </a:ext>
            </a:extLst>
          </p:cNvPr>
          <p:cNvSpPr>
            <a:spLocks noGrp="1"/>
          </p:cNvSpPr>
          <p:nvPr>
            <p:ph idx="1"/>
          </p:nvPr>
        </p:nvSpPr>
        <p:spPr/>
        <p:txBody>
          <a:bodyPr/>
          <a:lstStyle/>
          <a:p>
            <a:r>
              <a:rPr lang="en-US" dirty="0"/>
              <a:t>.</a:t>
            </a:r>
          </a:p>
          <a:p>
            <a:endParaRPr lang="en-US" dirty="0"/>
          </a:p>
        </p:txBody>
      </p:sp>
      <p:sp>
        <p:nvSpPr>
          <p:cNvPr id="4" name="Slide Number Placeholder 3">
            <a:extLst>
              <a:ext uri="{FF2B5EF4-FFF2-40B4-BE49-F238E27FC236}">
                <a16:creationId xmlns:a16="http://schemas.microsoft.com/office/drawing/2014/main" id="{D10BE21A-B14E-2599-40BD-1A731106ACFD}"/>
              </a:ext>
            </a:extLst>
          </p:cNvPr>
          <p:cNvSpPr>
            <a:spLocks noGrp="1"/>
          </p:cNvSpPr>
          <p:nvPr>
            <p:ph type="sldNum" sz="quarter" idx="12"/>
          </p:nvPr>
        </p:nvSpPr>
        <p:spPr/>
        <p:txBody>
          <a:bodyPr/>
          <a:lstStyle/>
          <a:p>
            <a:fld id="{EB241CD2-1E45-42A3-B213-66A034DF9A3B}" type="slidenum">
              <a:rPr lang="en-GB" smtClean="0"/>
              <a:t>80</a:t>
            </a:fld>
            <a:endParaRPr lang="en-GB" dirty="0"/>
          </a:p>
        </p:txBody>
      </p:sp>
      <p:pic>
        <p:nvPicPr>
          <p:cNvPr id="6" name="Picture 5">
            <a:extLst>
              <a:ext uri="{FF2B5EF4-FFF2-40B4-BE49-F238E27FC236}">
                <a16:creationId xmlns:a16="http://schemas.microsoft.com/office/drawing/2014/main" id="{119AD8B7-098B-30F0-B2F1-60381412ADD7}"/>
              </a:ext>
            </a:extLst>
          </p:cNvPr>
          <p:cNvPicPr>
            <a:picLocks noChangeAspect="1"/>
          </p:cNvPicPr>
          <p:nvPr/>
        </p:nvPicPr>
        <p:blipFill>
          <a:blip r:embed="rId2"/>
          <a:stretch>
            <a:fillRect/>
          </a:stretch>
        </p:blipFill>
        <p:spPr>
          <a:xfrm>
            <a:off x="672821" y="952372"/>
            <a:ext cx="10846357" cy="4953255"/>
          </a:xfrm>
          <a:prstGeom prst="rect">
            <a:avLst/>
          </a:prstGeom>
        </p:spPr>
      </p:pic>
    </p:spTree>
    <p:extLst>
      <p:ext uri="{BB962C8B-B14F-4D97-AF65-F5344CB8AC3E}">
        <p14:creationId xmlns:p14="http://schemas.microsoft.com/office/powerpoint/2010/main" val="40049385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3" name="Google Shape;93;p14" descr="image.png"/>
          <p:cNvPicPr preferRelativeResize="0"/>
          <p:nvPr/>
        </p:nvPicPr>
        <p:blipFill rotWithShape="1">
          <a:blip r:embed="rId4">
            <a:alphaModFix/>
          </a:blip>
          <a:srcRect/>
          <a:stretch/>
        </p:blipFill>
        <p:spPr>
          <a:xfrm>
            <a:off x="762000" y="2175420"/>
            <a:ext cx="5143500" cy="3190875"/>
          </a:xfrm>
          <a:prstGeom prst="rect">
            <a:avLst/>
          </a:prstGeom>
          <a:noFill/>
          <a:ln>
            <a:noFill/>
          </a:ln>
        </p:spPr>
      </p:pic>
      <p:pic>
        <p:nvPicPr>
          <p:cNvPr id="94" name="Google Shape;94;p14" descr="image.png"/>
          <p:cNvPicPr preferRelativeResize="0"/>
          <p:nvPr/>
        </p:nvPicPr>
        <p:blipFill rotWithShape="1">
          <a:blip r:embed="rId5">
            <a:alphaModFix/>
          </a:blip>
          <a:srcRect/>
          <a:stretch/>
        </p:blipFill>
        <p:spPr>
          <a:xfrm>
            <a:off x="6286500" y="2175420"/>
            <a:ext cx="5143500" cy="3190875"/>
          </a:xfrm>
          <a:prstGeom prst="rect">
            <a:avLst/>
          </a:prstGeom>
          <a:noFill/>
          <a:ln>
            <a:noFill/>
          </a:ln>
        </p:spPr>
      </p:pic>
      <p:sp>
        <p:nvSpPr>
          <p:cNvPr id="95" name="Google Shape;95;p14"/>
          <p:cNvSpPr txBox="1"/>
          <p:nvPr/>
        </p:nvSpPr>
        <p:spPr>
          <a:xfrm>
            <a:off x="1152525" y="2565945"/>
            <a:ext cx="4580572"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EF4444"/>
                </a:solidFill>
                <a:latin typeface="Poppins SemiBold"/>
                <a:ea typeface="Poppins SemiBold"/>
                <a:cs typeface="Poppins SemiBold"/>
                <a:sym typeface="Poppins SemiBold"/>
              </a:rPr>
              <a:t>Availability Deductions</a:t>
            </a:r>
            <a:endParaRPr/>
          </a:p>
        </p:txBody>
      </p:sp>
      <p:sp>
        <p:nvSpPr>
          <p:cNvPr id="96" name="Google Shape;96;p14"/>
          <p:cNvSpPr txBox="1"/>
          <p:nvPr/>
        </p:nvSpPr>
        <p:spPr>
          <a:xfrm>
            <a:off x="6677025" y="2565945"/>
            <a:ext cx="4580572"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EF4444"/>
                </a:solidFill>
                <a:latin typeface="Poppins SemiBold"/>
                <a:ea typeface="Poppins SemiBold"/>
                <a:cs typeface="Poppins SemiBold"/>
                <a:sym typeface="Poppins SemiBold"/>
              </a:rPr>
              <a:t>Performance Service Failures</a:t>
            </a:r>
            <a:endParaRPr/>
          </a:p>
        </p:txBody>
      </p:sp>
      <p:sp>
        <p:nvSpPr>
          <p:cNvPr id="97" name="Google Shape;97;p14"/>
          <p:cNvSpPr txBox="1"/>
          <p:nvPr/>
        </p:nvSpPr>
        <p:spPr>
          <a:xfrm>
            <a:off x="1390650" y="3089820"/>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CBD5E1"/>
                </a:solidFill>
                <a:latin typeface="Lato"/>
                <a:ea typeface="Lato"/>
                <a:cs typeface="Lato"/>
                <a:sym typeface="Lato"/>
              </a:rPr>
              <a:t>Asset Readiness:</a:t>
            </a:r>
            <a:r>
              <a:rPr lang="en-US" sz="1275" b="0" i="0" u="none" strike="noStrike" cap="none">
                <a:solidFill>
                  <a:srgbClr val="CBD5E1"/>
                </a:solidFill>
                <a:latin typeface="Lato"/>
                <a:ea typeface="Lato"/>
                <a:cs typeface="Lato"/>
                <a:sym typeface="Lato"/>
              </a:rPr>
              <a:t> Triggered when critical areas fail to meet strict physical and operational standards.</a:t>
            </a:r>
            <a:endParaRPr/>
          </a:p>
        </p:txBody>
      </p:sp>
      <p:sp>
        <p:nvSpPr>
          <p:cNvPr id="98" name="Google Shape;98;p14"/>
          <p:cNvSpPr txBox="1"/>
          <p:nvPr/>
        </p:nvSpPr>
        <p:spPr>
          <a:xfrm>
            <a:off x="1390650" y="3718470"/>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CBD5E1"/>
                </a:solidFill>
                <a:latin typeface="Lato"/>
                <a:ea typeface="Lato"/>
                <a:cs typeface="Lato"/>
                <a:sym typeface="Lato"/>
              </a:rPr>
              <a:t>Space Penalties:</a:t>
            </a:r>
            <a:r>
              <a:rPr lang="en-US" sz="1275" b="0" i="0" u="none" strike="noStrike" cap="none">
                <a:solidFill>
                  <a:srgbClr val="CBD5E1"/>
                </a:solidFill>
                <a:latin typeface="Lato"/>
                <a:ea typeface="Lato"/>
                <a:cs typeface="Lato"/>
                <a:sym typeface="Lato"/>
              </a:rPr>
              <a:t> If clinical rooms are deemed unusable, the monthly Unitary Charge is docked proportionally.</a:t>
            </a:r>
            <a:endParaRPr/>
          </a:p>
        </p:txBody>
      </p:sp>
      <p:sp>
        <p:nvSpPr>
          <p:cNvPr id="99" name="Google Shape;99;p14"/>
          <p:cNvSpPr txBox="1"/>
          <p:nvPr/>
        </p:nvSpPr>
        <p:spPr>
          <a:xfrm>
            <a:off x="1390650" y="4347120"/>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CBD5E1"/>
                </a:solidFill>
                <a:latin typeface="Lato"/>
                <a:ea typeface="Lato"/>
                <a:cs typeface="Lato"/>
                <a:sym typeface="Lato"/>
              </a:rPr>
              <a:t>Rectification Windows:</a:t>
            </a:r>
            <a:r>
              <a:rPr lang="en-US" sz="1275" b="0" i="0" u="none" strike="noStrike" cap="none">
                <a:solidFill>
                  <a:srgbClr val="CBD5E1"/>
                </a:solidFill>
                <a:latin typeface="Lato"/>
                <a:ea typeface="Lato"/>
                <a:cs typeface="Lato"/>
                <a:sym typeface="Lato"/>
              </a:rPr>
              <a:t> Strict timeframes (e.g., minutes to hours) are provided to cure the issue before penalties hit.</a:t>
            </a:r>
            <a:endParaRPr/>
          </a:p>
        </p:txBody>
      </p:sp>
      <p:sp>
        <p:nvSpPr>
          <p:cNvPr id="100" name="Google Shape;100;p14"/>
          <p:cNvSpPr txBox="1"/>
          <p:nvPr/>
        </p:nvSpPr>
        <p:spPr>
          <a:xfrm>
            <a:off x="6915150" y="3089820"/>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CBD5E1"/>
                </a:solidFill>
                <a:latin typeface="Lato"/>
                <a:ea typeface="Lato"/>
                <a:cs typeface="Lato"/>
                <a:sym typeface="Lato"/>
              </a:rPr>
              <a:t>Service Compliance:</a:t>
            </a:r>
            <a:r>
              <a:rPr lang="en-US" sz="1275" b="0" i="0" u="none" strike="noStrike" cap="none">
                <a:solidFill>
                  <a:srgbClr val="CBD5E1"/>
                </a:solidFill>
                <a:latin typeface="Lato"/>
                <a:ea typeface="Lato"/>
                <a:cs typeface="Lato"/>
                <a:sym typeface="Lato"/>
              </a:rPr>
              <a:t> Relates directly to the quality of soft and hard facilities management (FM) services.</a:t>
            </a:r>
            <a:endParaRPr/>
          </a:p>
        </p:txBody>
      </p:sp>
      <p:sp>
        <p:nvSpPr>
          <p:cNvPr id="101" name="Google Shape;101;p14"/>
          <p:cNvSpPr txBox="1"/>
          <p:nvPr/>
        </p:nvSpPr>
        <p:spPr>
          <a:xfrm>
            <a:off x="6915150" y="3718470"/>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CBD5E1"/>
                </a:solidFill>
                <a:latin typeface="Lato"/>
                <a:ea typeface="Lato"/>
                <a:cs typeface="Lato"/>
                <a:sym typeface="Lato"/>
              </a:rPr>
              <a:t>Failure Point Matrix:</a:t>
            </a:r>
            <a:r>
              <a:rPr lang="en-US" sz="1275" b="0" i="0" u="none" strike="noStrike" cap="none">
                <a:solidFill>
                  <a:srgbClr val="CBD5E1"/>
                </a:solidFill>
                <a:latin typeface="Lato"/>
                <a:ea typeface="Lato"/>
                <a:cs typeface="Lato"/>
                <a:sym typeface="Lato"/>
              </a:rPr>
              <a:t> Systematically tracks service failures (e.g., late meals, substandard cleaning).</a:t>
            </a:r>
            <a:endParaRPr/>
          </a:p>
        </p:txBody>
      </p:sp>
      <p:sp>
        <p:nvSpPr>
          <p:cNvPr id="102" name="Google Shape;102;p14"/>
          <p:cNvSpPr txBox="1"/>
          <p:nvPr/>
        </p:nvSpPr>
        <p:spPr>
          <a:xfrm>
            <a:off x="6915150" y="4347120"/>
            <a:ext cx="4124325" cy="485775"/>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1" i="0" u="none" strike="noStrike" cap="none">
                <a:solidFill>
                  <a:srgbClr val="CBD5E1"/>
                </a:solidFill>
                <a:latin typeface="Lato"/>
                <a:ea typeface="Lato"/>
                <a:cs typeface="Lato"/>
                <a:sym typeface="Lato"/>
              </a:rPr>
              <a:t>SFP Accrual:</a:t>
            </a:r>
            <a:r>
              <a:rPr lang="en-US" sz="1275" b="0" i="0" u="none" strike="noStrike" cap="none">
                <a:solidFill>
                  <a:srgbClr val="CBD5E1"/>
                </a:solidFill>
                <a:latin typeface="Lato"/>
                <a:ea typeface="Lato"/>
                <a:cs typeface="Lato"/>
                <a:sym typeface="Lato"/>
              </a:rPr>
              <a:t> Accumulating Service Failure Points directly converts into cash-flow deductions.</a:t>
            </a:r>
            <a:endParaRPr/>
          </a:p>
        </p:txBody>
      </p:sp>
      <p:sp>
        <p:nvSpPr>
          <p:cNvPr id="103" name="Google Shape;103;p14"/>
          <p:cNvSpPr txBox="1"/>
          <p:nvPr/>
        </p:nvSpPr>
        <p:spPr>
          <a:xfrm>
            <a:off x="1152525" y="3042195"/>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EF4444"/>
                </a:solidFill>
                <a:latin typeface="Lato"/>
                <a:ea typeface="Lato"/>
                <a:cs typeface="Lato"/>
                <a:sym typeface="Lato"/>
              </a:rPr>
              <a:t>•</a:t>
            </a:r>
            <a:endParaRPr/>
          </a:p>
        </p:txBody>
      </p:sp>
      <p:sp>
        <p:nvSpPr>
          <p:cNvPr id="104" name="Google Shape;104;p14"/>
          <p:cNvSpPr txBox="1"/>
          <p:nvPr/>
        </p:nvSpPr>
        <p:spPr>
          <a:xfrm>
            <a:off x="1152525" y="3670845"/>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EF4444"/>
                </a:solidFill>
                <a:latin typeface="Lato"/>
                <a:ea typeface="Lato"/>
                <a:cs typeface="Lato"/>
                <a:sym typeface="Lato"/>
              </a:rPr>
              <a:t>•</a:t>
            </a:r>
            <a:endParaRPr/>
          </a:p>
        </p:txBody>
      </p:sp>
      <p:sp>
        <p:nvSpPr>
          <p:cNvPr id="105" name="Google Shape;105;p14"/>
          <p:cNvSpPr txBox="1"/>
          <p:nvPr/>
        </p:nvSpPr>
        <p:spPr>
          <a:xfrm>
            <a:off x="1152525" y="4299495"/>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EF4444"/>
                </a:solidFill>
                <a:latin typeface="Lato"/>
                <a:ea typeface="Lato"/>
                <a:cs typeface="Lato"/>
                <a:sym typeface="Lato"/>
              </a:rPr>
              <a:t>•</a:t>
            </a:r>
            <a:endParaRPr/>
          </a:p>
        </p:txBody>
      </p:sp>
      <p:sp>
        <p:nvSpPr>
          <p:cNvPr id="106" name="Google Shape;106;p14"/>
          <p:cNvSpPr txBox="1"/>
          <p:nvPr/>
        </p:nvSpPr>
        <p:spPr>
          <a:xfrm>
            <a:off x="6677025" y="3042195"/>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EF4444"/>
                </a:solidFill>
                <a:latin typeface="Lato"/>
                <a:ea typeface="Lato"/>
                <a:cs typeface="Lato"/>
                <a:sym typeface="Lato"/>
              </a:rPr>
              <a:t>•</a:t>
            </a:r>
            <a:endParaRPr/>
          </a:p>
        </p:txBody>
      </p:sp>
      <p:sp>
        <p:nvSpPr>
          <p:cNvPr id="107" name="Google Shape;107;p14"/>
          <p:cNvSpPr txBox="1"/>
          <p:nvPr/>
        </p:nvSpPr>
        <p:spPr>
          <a:xfrm>
            <a:off x="6677025" y="3670845"/>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EF4444"/>
                </a:solidFill>
                <a:latin typeface="Lato"/>
                <a:ea typeface="Lato"/>
                <a:cs typeface="Lato"/>
                <a:sym typeface="Lato"/>
              </a:rPr>
              <a:t>•</a:t>
            </a:r>
            <a:endParaRPr/>
          </a:p>
        </p:txBody>
      </p:sp>
      <p:sp>
        <p:nvSpPr>
          <p:cNvPr id="108" name="Google Shape;108;p14"/>
          <p:cNvSpPr txBox="1"/>
          <p:nvPr/>
        </p:nvSpPr>
        <p:spPr>
          <a:xfrm>
            <a:off x="6677025" y="4299495"/>
            <a:ext cx="13335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EF4444"/>
                </a:solidFill>
                <a:latin typeface="Lato"/>
                <a:ea typeface="Lato"/>
                <a:cs typeface="Lato"/>
                <a:sym typeface="Lato"/>
              </a:rPr>
              <a:t>•</a:t>
            </a:r>
            <a:endParaRPr/>
          </a:p>
        </p:txBody>
      </p:sp>
      <p:sp>
        <p:nvSpPr>
          <p:cNvPr id="109" name="Google Shape;109;p14"/>
          <p:cNvSpPr txBox="1"/>
          <p:nvPr/>
        </p:nvSpPr>
        <p:spPr>
          <a:xfrm>
            <a:off x="904875" y="571500"/>
            <a:ext cx="11051381" cy="39811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a:solidFill>
                  <a:srgbClr val="F8FAFC"/>
                </a:solidFill>
                <a:latin typeface="Poppins SemiBold"/>
                <a:ea typeface="Poppins SemiBold"/>
                <a:cs typeface="Poppins SemiBold"/>
                <a:sym typeface="Poppins SemiBold"/>
              </a:rPr>
              <a:t>Availability vs </a:t>
            </a:r>
            <a:r>
              <a:rPr lang="en-US" sz="2850" b="0" i="0" u="none" strike="noStrike" cap="none">
                <a:solidFill>
                  <a:srgbClr val="EF4444"/>
                </a:solidFill>
                <a:latin typeface="Poppins SemiBold"/>
                <a:ea typeface="Poppins SemiBold"/>
                <a:cs typeface="Poppins SemiBold"/>
                <a:sym typeface="Poppins SemiBold"/>
              </a:rPr>
              <a:t>Performance</a:t>
            </a:r>
            <a:endParaRPr/>
          </a:p>
        </p:txBody>
      </p:sp>
      <p:sp>
        <p:nvSpPr>
          <p:cNvPr id="110" name="Google Shape;110;p14"/>
          <p:cNvSpPr/>
          <p:nvPr/>
        </p:nvSpPr>
        <p:spPr>
          <a:xfrm>
            <a:off x="762000" y="571500"/>
            <a:ext cx="47625" cy="398115"/>
          </a:xfrm>
          <a:prstGeom prst="rect">
            <a:avLst/>
          </a:prstGeom>
          <a:solidFill>
            <a:srgbClr val="EF4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6" name="Google Shape;116;p15" descr="image.png"/>
          <p:cNvPicPr preferRelativeResize="0"/>
          <p:nvPr/>
        </p:nvPicPr>
        <p:blipFill rotWithShape="1">
          <a:blip r:embed="rId4">
            <a:alphaModFix/>
          </a:blip>
          <a:srcRect/>
          <a:stretch/>
        </p:blipFill>
        <p:spPr>
          <a:xfrm>
            <a:off x="762000" y="2484983"/>
            <a:ext cx="3365450" cy="2571750"/>
          </a:xfrm>
          <a:prstGeom prst="rect">
            <a:avLst/>
          </a:prstGeom>
          <a:noFill/>
          <a:ln>
            <a:noFill/>
          </a:ln>
        </p:spPr>
      </p:pic>
      <p:pic>
        <p:nvPicPr>
          <p:cNvPr id="117" name="Google Shape;117;p15" descr="image.png"/>
          <p:cNvPicPr preferRelativeResize="0"/>
          <p:nvPr/>
        </p:nvPicPr>
        <p:blipFill rotWithShape="1">
          <a:blip r:embed="rId5">
            <a:alphaModFix/>
          </a:blip>
          <a:srcRect/>
          <a:stretch/>
        </p:blipFill>
        <p:spPr>
          <a:xfrm>
            <a:off x="4413200" y="2484983"/>
            <a:ext cx="3365450" cy="2571750"/>
          </a:xfrm>
          <a:prstGeom prst="rect">
            <a:avLst/>
          </a:prstGeom>
          <a:noFill/>
          <a:ln>
            <a:noFill/>
          </a:ln>
        </p:spPr>
      </p:pic>
      <p:pic>
        <p:nvPicPr>
          <p:cNvPr id="118" name="Google Shape;118;p15" descr="image.png"/>
          <p:cNvPicPr preferRelativeResize="0"/>
          <p:nvPr/>
        </p:nvPicPr>
        <p:blipFill rotWithShape="1">
          <a:blip r:embed="rId6">
            <a:alphaModFix/>
          </a:blip>
          <a:srcRect/>
          <a:stretch/>
        </p:blipFill>
        <p:spPr>
          <a:xfrm>
            <a:off x="8064400" y="2484983"/>
            <a:ext cx="3365599" cy="2571750"/>
          </a:xfrm>
          <a:prstGeom prst="rect">
            <a:avLst/>
          </a:prstGeom>
          <a:noFill/>
          <a:ln>
            <a:noFill/>
          </a:ln>
        </p:spPr>
      </p:pic>
      <p:sp>
        <p:nvSpPr>
          <p:cNvPr id="119" name="Google Shape;119;p15"/>
          <p:cNvSpPr txBox="1"/>
          <p:nvPr/>
        </p:nvSpPr>
        <p:spPr>
          <a:xfrm>
            <a:off x="1057275" y="3389858"/>
            <a:ext cx="291364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F1F5F9"/>
                </a:solidFill>
                <a:latin typeface="Poppins SemiBold"/>
                <a:ea typeface="Poppins SemiBold"/>
                <a:cs typeface="Poppins SemiBold"/>
                <a:sym typeface="Poppins SemiBold"/>
              </a:rPr>
              <a:t>Environmental Control</a:t>
            </a:r>
            <a:endParaRPr/>
          </a:p>
        </p:txBody>
      </p:sp>
      <p:sp>
        <p:nvSpPr>
          <p:cNvPr id="120" name="Google Shape;120;p15"/>
          <p:cNvSpPr txBox="1"/>
          <p:nvPr/>
        </p:nvSpPr>
        <p:spPr>
          <a:xfrm>
            <a:off x="1057275" y="3847058"/>
            <a:ext cx="2774900" cy="914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94A3B8"/>
                </a:solidFill>
                <a:latin typeface="Lato"/>
                <a:ea typeface="Lato"/>
                <a:cs typeface="Lato"/>
                <a:sym typeface="Lato"/>
              </a:rPr>
              <a:t>Severe deductions occur if operating theaters, wards, or oncology units fall outside of mandatory, safe temperature or humidity limits.</a:t>
            </a:r>
            <a:endParaRPr/>
          </a:p>
        </p:txBody>
      </p:sp>
      <p:sp>
        <p:nvSpPr>
          <p:cNvPr id="121" name="Google Shape;121;p15"/>
          <p:cNvSpPr txBox="1"/>
          <p:nvPr/>
        </p:nvSpPr>
        <p:spPr>
          <a:xfrm>
            <a:off x="4708475" y="3389858"/>
            <a:ext cx="291364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F1F5F9"/>
                </a:solidFill>
                <a:latin typeface="Poppins SemiBold"/>
                <a:ea typeface="Poppins SemiBold"/>
                <a:cs typeface="Poppins SemiBold"/>
                <a:sym typeface="Poppins SemiBold"/>
              </a:rPr>
              <a:t>Infection Control</a:t>
            </a:r>
            <a:endParaRPr/>
          </a:p>
        </p:txBody>
      </p:sp>
      <p:sp>
        <p:nvSpPr>
          <p:cNvPr id="122" name="Google Shape;122;p15"/>
          <p:cNvSpPr txBox="1"/>
          <p:nvPr/>
        </p:nvSpPr>
        <p:spPr>
          <a:xfrm>
            <a:off x="4708475" y="3847058"/>
            <a:ext cx="2774900" cy="914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94A3B8"/>
                </a:solidFill>
                <a:latin typeface="Lato"/>
                <a:ea typeface="Lato"/>
                <a:cs typeface="Lato"/>
                <a:sym typeface="Lato"/>
              </a:rPr>
              <a:t>Domestic cleaning failures in high-risk zones that compromise clinical safety and increase bacterial spread carry heavy financial penalties.</a:t>
            </a:r>
            <a:endParaRPr/>
          </a:p>
        </p:txBody>
      </p:sp>
      <p:sp>
        <p:nvSpPr>
          <p:cNvPr id="123" name="Google Shape;123;p15"/>
          <p:cNvSpPr txBox="1"/>
          <p:nvPr/>
        </p:nvSpPr>
        <p:spPr>
          <a:xfrm>
            <a:off x="8359675" y="3389858"/>
            <a:ext cx="2913801"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F1F5F9"/>
                </a:solidFill>
                <a:latin typeface="Poppins SemiBold"/>
                <a:ea typeface="Poppins SemiBold"/>
                <a:cs typeface="Poppins SemiBold"/>
                <a:sym typeface="Poppins SemiBold"/>
              </a:rPr>
              <a:t>Clinical Access</a:t>
            </a:r>
            <a:endParaRPr/>
          </a:p>
        </p:txBody>
      </p:sp>
      <p:sp>
        <p:nvSpPr>
          <p:cNvPr id="124" name="Google Shape;124;p15"/>
          <p:cNvSpPr txBox="1"/>
          <p:nvPr/>
        </p:nvSpPr>
        <p:spPr>
          <a:xfrm>
            <a:off x="8359675" y="3847058"/>
            <a:ext cx="2775049" cy="6858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94A3B8"/>
                </a:solidFill>
                <a:latin typeface="Lato"/>
                <a:ea typeface="Lato"/>
                <a:cs typeface="Lato"/>
                <a:sym typeface="Lato"/>
              </a:rPr>
              <a:t>Loss of elevator services in multi-story acute clinical blocks instantly triggers massive "unavailability" deductions.</a:t>
            </a:r>
            <a:endParaRPr/>
          </a:p>
        </p:txBody>
      </p:sp>
      <p:pic>
        <p:nvPicPr>
          <p:cNvPr id="125" name="Google Shape;125;p15" descr="image.png"/>
          <p:cNvPicPr preferRelativeResize="0"/>
          <p:nvPr/>
        </p:nvPicPr>
        <p:blipFill rotWithShape="1">
          <a:blip r:embed="rId7">
            <a:alphaModFix/>
          </a:blip>
          <a:srcRect/>
          <a:stretch/>
        </p:blipFill>
        <p:spPr>
          <a:xfrm>
            <a:off x="1057275" y="2827883"/>
            <a:ext cx="304800" cy="342900"/>
          </a:xfrm>
          <a:prstGeom prst="rect">
            <a:avLst/>
          </a:prstGeom>
          <a:noFill/>
          <a:ln>
            <a:noFill/>
          </a:ln>
        </p:spPr>
      </p:pic>
      <p:pic>
        <p:nvPicPr>
          <p:cNvPr id="126" name="Google Shape;126;p15" descr="image.png"/>
          <p:cNvPicPr preferRelativeResize="0"/>
          <p:nvPr/>
        </p:nvPicPr>
        <p:blipFill rotWithShape="1">
          <a:blip r:embed="rId8">
            <a:alphaModFix/>
          </a:blip>
          <a:srcRect/>
          <a:stretch/>
        </p:blipFill>
        <p:spPr>
          <a:xfrm>
            <a:off x="4708475" y="2827883"/>
            <a:ext cx="428625" cy="342900"/>
          </a:xfrm>
          <a:prstGeom prst="rect">
            <a:avLst/>
          </a:prstGeom>
          <a:noFill/>
          <a:ln>
            <a:noFill/>
          </a:ln>
        </p:spPr>
      </p:pic>
      <p:pic>
        <p:nvPicPr>
          <p:cNvPr id="127" name="Google Shape;127;p15" descr="image.png"/>
          <p:cNvPicPr preferRelativeResize="0"/>
          <p:nvPr/>
        </p:nvPicPr>
        <p:blipFill rotWithShape="1">
          <a:blip r:embed="rId9">
            <a:alphaModFix/>
          </a:blip>
          <a:srcRect/>
          <a:stretch/>
        </p:blipFill>
        <p:spPr>
          <a:xfrm>
            <a:off x="8359675" y="2827883"/>
            <a:ext cx="390525" cy="342900"/>
          </a:xfrm>
          <a:prstGeom prst="rect">
            <a:avLst/>
          </a:prstGeom>
          <a:noFill/>
          <a:ln>
            <a:noFill/>
          </a:ln>
        </p:spPr>
      </p:pic>
      <p:sp>
        <p:nvSpPr>
          <p:cNvPr id="128" name="Google Shape;128;p15"/>
          <p:cNvSpPr txBox="1"/>
          <p:nvPr/>
        </p:nvSpPr>
        <p:spPr>
          <a:xfrm>
            <a:off x="904875" y="571500"/>
            <a:ext cx="11051381" cy="39811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a:solidFill>
                  <a:srgbClr val="F8FAFC"/>
                </a:solidFill>
                <a:latin typeface="Poppins SemiBold"/>
                <a:ea typeface="Poppins SemiBold"/>
                <a:cs typeface="Poppins SemiBold"/>
                <a:sym typeface="Poppins SemiBold"/>
              </a:rPr>
              <a:t>Critical </a:t>
            </a:r>
            <a:r>
              <a:rPr lang="en-US" sz="2850" b="0" i="0" u="none" strike="noStrike" cap="none">
                <a:solidFill>
                  <a:srgbClr val="EF4444"/>
                </a:solidFill>
                <a:latin typeface="Poppins SemiBold"/>
                <a:ea typeface="Poppins SemiBold"/>
                <a:cs typeface="Poppins SemiBold"/>
                <a:sym typeface="Poppins SemiBold"/>
              </a:rPr>
              <a:t>Service Failures</a:t>
            </a:r>
            <a:endParaRPr/>
          </a:p>
        </p:txBody>
      </p:sp>
      <p:sp>
        <p:nvSpPr>
          <p:cNvPr id="129" name="Google Shape;129;p15"/>
          <p:cNvSpPr/>
          <p:nvPr/>
        </p:nvSpPr>
        <p:spPr>
          <a:xfrm>
            <a:off x="762000" y="571500"/>
            <a:ext cx="47625" cy="398115"/>
          </a:xfrm>
          <a:prstGeom prst="rect">
            <a:avLst/>
          </a:prstGeom>
          <a:solidFill>
            <a:srgbClr val="EF4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5" name="Google Shape;135;p16" descr="image.png"/>
          <p:cNvPicPr preferRelativeResize="0"/>
          <p:nvPr/>
        </p:nvPicPr>
        <p:blipFill rotWithShape="1">
          <a:blip r:embed="rId4">
            <a:alphaModFix/>
          </a:blip>
          <a:srcRect/>
          <a:stretch/>
        </p:blipFill>
        <p:spPr>
          <a:xfrm>
            <a:off x="762000" y="2704058"/>
            <a:ext cx="4800600" cy="2133600"/>
          </a:xfrm>
          <a:prstGeom prst="rect">
            <a:avLst/>
          </a:prstGeom>
          <a:noFill/>
          <a:ln>
            <a:noFill/>
          </a:ln>
        </p:spPr>
      </p:pic>
      <p:sp>
        <p:nvSpPr>
          <p:cNvPr id="136" name="Google Shape;136;p16"/>
          <p:cNvSpPr txBox="1"/>
          <p:nvPr/>
        </p:nvSpPr>
        <p:spPr>
          <a:xfrm>
            <a:off x="2590800" y="3142208"/>
            <a:ext cx="1143000" cy="952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500" b="1" i="0" u="none" strike="noStrike" cap="none">
                <a:solidFill>
                  <a:srgbClr val="EF4444"/>
                </a:solidFill>
                <a:latin typeface="Poppins"/>
                <a:ea typeface="Poppins"/>
                <a:cs typeface="Poppins"/>
                <a:sym typeface="Poppins"/>
              </a:rPr>
              <a:t>3x</a:t>
            </a:r>
            <a:endParaRPr/>
          </a:p>
        </p:txBody>
      </p:sp>
      <p:sp>
        <p:nvSpPr>
          <p:cNvPr id="137" name="Google Shape;137;p16"/>
          <p:cNvSpPr txBox="1"/>
          <p:nvPr/>
        </p:nvSpPr>
        <p:spPr>
          <a:xfrm>
            <a:off x="1766887" y="4189958"/>
            <a:ext cx="2790825" cy="20955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350" b="0" i="0" u="none" strike="noStrike" cap="none">
                <a:solidFill>
                  <a:srgbClr val="94A3B8"/>
                </a:solidFill>
                <a:latin typeface="Lato"/>
                <a:ea typeface="Lato"/>
                <a:cs typeface="Lato"/>
                <a:sym typeface="Lato"/>
              </a:rPr>
              <a:t>RATCHET MULTIPLIER PENALTY</a:t>
            </a:r>
            <a:endParaRPr/>
          </a:p>
        </p:txBody>
      </p:sp>
      <p:sp>
        <p:nvSpPr>
          <p:cNvPr id="138" name="Google Shape;138;p16"/>
          <p:cNvSpPr txBox="1"/>
          <p:nvPr/>
        </p:nvSpPr>
        <p:spPr>
          <a:xfrm>
            <a:off x="6038850" y="2384970"/>
            <a:ext cx="6153150" cy="4000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F1F5F9"/>
                </a:solidFill>
                <a:latin typeface="Poppins"/>
                <a:ea typeface="Poppins"/>
                <a:cs typeface="Poppins"/>
                <a:sym typeface="Poppins"/>
              </a:rPr>
              <a:t>Persistent Operational Negligence</a:t>
            </a:r>
            <a:endParaRPr/>
          </a:p>
        </p:txBody>
      </p:sp>
      <p:sp>
        <p:nvSpPr>
          <p:cNvPr id="139" name="Google Shape;139;p16"/>
          <p:cNvSpPr txBox="1"/>
          <p:nvPr/>
        </p:nvSpPr>
        <p:spPr>
          <a:xfrm>
            <a:off x="6038850" y="2927895"/>
            <a:ext cx="5867400" cy="51435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350" b="0" i="0" u="none" strike="noStrike" cap="none">
                <a:solidFill>
                  <a:srgbClr val="94A3B8"/>
                </a:solidFill>
                <a:latin typeface="Lato"/>
                <a:ea typeface="Lato"/>
                <a:cs typeface="Lato"/>
                <a:sym typeface="Lato"/>
              </a:rPr>
              <a:t>Under the standard Payment Mechanism (PayMech), persistent or repeating failures are aggressively escalated.</a:t>
            </a:r>
            <a:endParaRPr/>
          </a:p>
        </p:txBody>
      </p:sp>
      <p:sp>
        <p:nvSpPr>
          <p:cNvPr id="140" name="Google Shape;140;p16"/>
          <p:cNvSpPr txBox="1"/>
          <p:nvPr/>
        </p:nvSpPr>
        <p:spPr>
          <a:xfrm>
            <a:off x="6038850" y="3585120"/>
            <a:ext cx="5867400" cy="7715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350" b="0" i="0" u="none" strike="noStrike" cap="none">
                <a:solidFill>
                  <a:srgbClr val="94A3B8"/>
                </a:solidFill>
                <a:latin typeface="Lato"/>
                <a:ea typeface="Lato"/>
                <a:cs typeface="Lato"/>
                <a:sym typeface="Lato"/>
              </a:rPr>
              <a:t>If the same area suffers from "unavailability" or standard cleaning failures three times within a rolling period, a </a:t>
            </a:r>
            <a:r>
              <a:rPr lang="en-US" sz="1350" b="1" i="0" u="none" strike="noStrike" cap="none">
                <a:solidFill>
                  <a:srgbClr val="94A3B8"/>
                </a:solidFill>
                <a:latin typeface="Lato"/>
                <a:ea typeface="Lato"/>
                <a:cs typeface="Lato"/>
                <a:sym typeface="Lato"/>
              </a:rPr>
              <a:t>ratchet multiplier</a:t>
            </a:r>
            <a:r>
              <a:rPr lang="en-US" sz="1350" b="0" i="0" u="none" strike="noStrike" cap="none">
                <a:solidFill>
                  <a:srgbClr val="94A3B8"/>
                </a:solidFill>
                <a:latin typeface="Lato"/>
                <a:ea typeface="Lato"/>
                <a:cs typeface="Lato"/>
                <a:sym typeface="Lato"/>
              </a:rPr>
              <a:t> is applied, doubling or tripling the deduction.</a:t>
            </a:r>
            <a:endParaRPr/>
          </a:p>
        </p:txBody>
      </p:sp>
      <p:sp>
        <p:nvSpPr>
          <p:cNvPr id="141" name="Google Shape;141;p16"/>
          <p:cNvSpPr txBox="1"/>
          <p:nvPr/>
        </p:nvSpPr>
        <p:spPr>
          <a:xfrm>
            <a:off x="6038850" y="4499520"/>
            <a:ext cx="5867400" cy="51435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350" b="0" i="0" u="none" strike="noStrike" cap="none">
                <a:solidFill>
                  <a:srgbClr val="94A3B8"/>
                </a:solidFill>
                <a:latin typeface="Lato"/>
                <a:ea typeface="Lato"/>
                <a:cs typeface="Lato"/>
                <a:sym typeface="Lato"/>
              </a:rPr>
              <a:t>Extreme neglect activates </a:t>
            </a:r>
            <a:r>
              <a:rPr lang="en-US" sz="1350" b="1" i="0" u="none" strike="noStrike" cap="none">
                <a:solidFill>
                  <a:srgbClr val="94A3B8"/>
                </a:solidFill>
                <a:latin typeface="Lato"/>
                <a:ea typeface="Lato"/>
                <a:cs typeface="Lato"/>
                <a:sym typeface="Lato"/>
              </a:rPr>
              <a:t>Step-In Rights</a:t>
            </a:r>
            <a:r>
              <a:rPr lang="en-US" sz="1350" b="0" i="0" u="none" strike="noStrike" cap="none">
                <a:solidFill>
                  <a:srgbClr val="94A3B8"/>
                </a:solidFill>
                <a:latin typeface="Lato"/>
                <a:ea typeface="Lato"/>
                <a:cs typeface="Lato"/>
                <a:sym typeface="Lato"/>
              </a:rPr>
              <a:t> (allowing the NHS to hire outside help at the SPV's expense) or total contract termination.</a:t>
            </a:r>
            <a:endParaRPr/>
          </a:p>
        </p:txBody>
      </p:sp>
      <p:sp>
        <p:nvSpPr>
          <p:cNvPr id="142" name="Google Shape;142;p16"/>
          <p:cNvSpPr txBox="1"/>
          <p:nvPr/>
        </p:nvSpPr>
        <p:spPr>
          <a:xfrm>
            <a:off x="904875" y="571500"/>
            <a:ext cx="11051381" cy="39811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850" b="0" i="0" u="none" strike="noStrike" cap="none">
                <a:solidFill>
                  <a:srgbClr val="F8FAFC"/>
                </a:solidFill>
                <a:latin typeface="Poppins SemiBold"/>
                <a:ea typeface="Poppins SemiBold"/>
                <a:cs typeface="Poppins SemiBold"/>
                <a:sym typeface="Poppins SemiBold"/>
              </a:rPr>
              <a:t>Severe Contract </a:t>
            </a:r>
            <a:r>
              <a:rPr lang="en-US" sz="2850" b="0" i="0" u="none" strike="noStrike" cap="none">
                <a:solidFill>
                  <a:srgbClr val="EF4444"/>
                </a:solidFill>
                <a:latin typeface="Poppins SemiBold"/>
                <a:ea typeface="Poppins SemiBold"/>
                <a:cs typeface="Poppins SemiBold"/>
                <a:sym typeface="Poppins SemiBold"/>
              </a:rPr>
              <a:t>Defaults</a:t>
            </a:r>
            <a:endParaRPr/>
          </a:p>
        </p:txBody>
      </p:sp>
      <p:sp>
        <p:nvSpPr>
          <p:cNvPr id="143" name="Google Shape;143;p16"/>
          <p:cNvSpPr/>
          <p:nvPr/>
        </p:nvSpPr>
        <p:spPr>
          <a:xfrm>
            <a:off x="762000" y="571500"/>
            <a:ext cx="47625" cy="398115"/>
          </a:xfrm>
          <a:prstGeom prst="rect">
            <a:avLst/>
          </a:prstGeom>
          <a:solidFill>
            <a:srgbClr val="EF4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5" name="Google Shape;105;p15" descr="image.png"/>
          <p:cNvPicPr preferRelativeResize="0"/>
          <p:nvPr/>
        </p:nvPicPr>
        <p:blipFill rotWithShape="1">
          <a:blip r:embed="rId3">
            <a:alphaModFix/>
          </a:blip>
          <a:srcRect/>
          <a:stretch/>
        </p:blipFill>
        <p:spPr>
          <a:xfrm>
            <a:off x="6334125" y="2057400"/>
            <a:ext cx="5095875" cy="3619500"/>
          </a:xfrm>
          <a:prstGeom prst="rect">
            <a:avLst/>
          </a:prstGeom>
          <a:noFill/>
          <a:ln>
            <a:noFill/>
          </a:ln>
        </p:spPr>
      </p:pic>
      <p:sp>
        <p:nvSpPr>
          <p:cNvPr id="106" name="Google Shape;106;p15"/>
          <p:cNvSpPr txBox="1"/>
          <p:nvPr/>
        </p:nvSpPr>
        <p:spPr>
          <a:xfrm>
            <a:off x="762000" y="2057400"/>
            <a:ext cx="5350668"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D9488"/>
                </a:solidFill>
                <a:latin typeface="Poppins SemiBold"/>
                <a:ea typeface="Poppins SemiBold"/>
                <a:cs typeface="Poppins SemiBold"/>
                <a:sym typeface="Poppins SemiBold"/>
              </a:rPr>
              <a:t>Solving Structural Deficits</a:t>
            </a:r>
            <a:endParaRPr/>
          </a:p>
        </p:txBody>
      </p:sp>
      <p:sp>
        <p:nvSpPr>
          <p:cNvPr id="107" name="Google Shape;107;p15"/>
          <p:cNvSpPr txBox="1"/>
          <p:nvPr/>
        </p:nvSpPr>
        <p:spPr>
          <a:xfrm>
            <a:off x="762000" y="2571750"/>
            <a:ext cx="5095875" cy="82287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0" i="0" u="none" strike="noStrike" cap="none">
                <a:solidFill>
                  <a:srgbClr val="334155"/>
                </a:solidFill>
                <a:latin typeface="Lato"/>
                <a:ea typeface="Lato"/>
                <a:cs typeface="Lato"/>
                <a:sym typeface="Lato"/>
              </a:rPr>
              <a:t>Prior to the project, health services were fragmented across two distant physical plants. One facility, built over 135 years ago, offered inaccessible and deeply outdated patient accommodation.</a:t>
            </a:r>
            <a:endParaRPr/>
          </a:p>
        </p:txBody>
      </p:sp>
      <p:pic>
        <p:nvPicPr>
          <p:cNvPr id="108" name="Google Shape;108;p15" descr="image.png"/>
          <p:cNvPicPr preferRelativeResize="0"/>
          <p:nvPr/>
        </p:nvPicPr>
        <p:blipFill rotWithShape="1">
          <a:blip r:embed="rId4">
            <a:alphaModFix/>
          </a:blip>
          <a:srcRect/>
          <a:stretch/>
        </p:blipFill>
        <p:spPr>
          <a:xfrm>
            <a:off x="6334125" y="2057400"/>
            <a:ext cx="5095875" cy="3619500"/>
          </a:xfrm>
          <a:prstGeom prst="rect">
            <a:avLst/>
          </a:prstGeom>
          <a:noFill/>
          <a:ln>
            <a:noFill/>
          </a:ln>
        </p:spPr>
      </p:pic>
      <p:sp>
        <p:nvSpPr>
          <p:cNvPr id="109" name="Google Shape;109;p15"/>
          <p:cNvSpPr txBox="1"/>
          <p:nvPr/>
        </p:nvSpPr>
        <p:spPr>
          <a:xfrm>
            <a:off x="1095375" y="3537495"/>
            <a:ext cx="4762500" cy="2742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Integrated Care:</a:t>
            </a:r>
            <a:r>
              <a:rPr lang="en-US" sz="1350" b="0" i="0" u="none" strike="noStrike" cap="none">
                <a:solidFill>
                  <a:srgbClr val="334155"/>
                </a:solidFill>
                <a:latin typeface="Lato"/>
                <a:ea typeface="Lato"/>
                <a:cs typeface="Lato"/>
                <a:sym typeface="Lato"/>
              </a:rPr>
              <a:t> Leverages modern clinical pathways.</a:t>
            </a:r>
            <a:endParaRPr/>
          </a:p>
        </p:txBody>
      </p:sp>
      <p:sp>
        <p:nvSpPr>
          <p:cNvPr id="110" name="Google Shape;110;p15"/>
          <p:cNvSpPr txBox="1"/>
          <p:nvPr/>
        </p:nvSpPr>
        <p:spPr>
          <a:xfrm>
            <a:off x="1095375" y="3983235"/>
            <a:ext cx="4762500" cy="2742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dirty="0">
                <a:solidFill>
                  <a:srgbClr val="334155"/>
                </a:solidFill>
                <a:latin typeface="Lato"/>
                <a:ea typeface="Lato"/>
                <a:cs typeface="Lato"/>
                <a:sym typeface="Lato"/>
              </a:rPr>
              <a:t>Clinical Technology:</a:t>
            </a:r>
            <a:r>
              <a:rPr lang="en-US" sz="1350" b="0" i="0" u="none" strike="noStrike" cap="none" dirty="0">
                <a:solidFill>
                  <a:srgbClr val="334155"/>
                </a:solidFill>
                <a:latin typeface="Lato"/>
                <a:ea typeface="Lato"/>
                <a:cs typeface="Lato"/>
                <a:sym typeface="Lato"/>
              </a:rPr>
              <a:t> Integrates modern healthcare systems.</a:t>
            </a:r>
            <a:endParaRPr dirty="0"/>
          </a:p>
        </p:txBody>
      </p:sp>
      <p:sp>
        <p:nvSpPr>
          <p:cNvPr id="111" name="Google Shape;111;p15"/>
          <p:cNvSpPr txBox="1"/>
          <p:nvPr/>
        </p:nvSpPr>
        <p:spPr>
          <a:xfrm>
            <a:off x="1095375" y="4428976"/>
            <a:ext cx="4762500" cy="2742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350" b="1" i="0" u="none" strike="noStrike" cap="none">
                <a:solidFill>
                  <a:srgbClr val="334155"/>
                </a:solidFill>
                <a:latin typeface="Lato"/>
                <a:ea typeface="Lato"/>
                <a:cs typeface="Lato"/>
                <a:sym typeface="Lato"/>
              </a:rPr>
              <a:t>Efficiency:</a:t>
            </a:r>
            <a:r>
              <a:rPr lang="en-US" sz="1350" b="0" i="0" u="none" strike="noStrike" cap="none">
                <a:solidFill>
                  <a:srgbClr val="334155"/>
                </a:solidFill>
                <a:latin typeface="Lato"/>
                <a:ea typeface="Lato"/>
                <a:cs typeface="Lato"/>
                <a:sym typeface="Lato"/>
              </a:rPr>
              <a:t> Eliminates inter-site patient transfers.</a:t>
            </a:r>
            <a:endParaRPr/>
          </a:p>
        </p:txBody>
      </p:sp>
      <p:pic>
        <p:nvPicPr>
          <p:cNvPr id="112" name="Google Shape;112;p15" descr="image.png"/>
          <p:cNvPicPr preferRelativeResize="0"/>
          <p:nvPr/>
        </p:nvPicPr>
        <p:blipFill rotWithShape="1">
          <a:blip r:embed="rId5">
            <a:alphaModFix/>
          </a:blip>
          <a:srcRect/>
          <a:stretch/>
        </p:blipFill>
        <p:spPr>
          <a:xfrm>
            <a:off x="762000" y="3580358"/>
            <a:ext cx="190500" cy="200025"/>
          </a:xfrm>
          <a:prstGeom prst="rect">
            <a:avLst/>
          </a:prstGeom>
          <a:noFill/>
          <a:ln>
            <a:noFill/>
          </a:ln>
        </p:spPr>
      </p:pic>
      <p:pic>
        <p:nvPicPr>
          <p:cNvPr id="113" name="Google Shape;113;p15" descr="image.png"/>
          <p:cNvPicPr preferRelativeResize="0"/>
          <p:nvPr/>
        </p:nvPicPr>
        <p:blipFill rotWithShape="1">
          <a:blip r:embed="rId5">
            <a:alphaModFix/>
          </a:blip>
          <a:srcRect/>
          <a:stretch/>
        </p:blipFill>
        <p:spPr>
          <a:xfrm>
            <a:off x="762000" y="4026098"/>
            <a:ext cx="190500" cy="200025"/>
          </a:xfrm>
          <a:prstGeom prst="rect">
            <a:avLst/>
          </a:prstGeom>
          <a:noFill/>
          <a:ln>
            <a:noFill/>
          </a:ln>
        </p:spPr>
      </p:pic>
      <p:pic>
        <p:nvPicPr>
          <p:cNvPr id="114" name="Google Shape;114;p15" descr="image.png"/>
          <p:cNvPicPr preferRelativeResize="0"/>
          <p:nvPr/>
        </p:nvPicPr>
        <p:blipFill rotWithShape="1">
          <a:blip r:embed="rId5">
            <a:alphaModFix/>
          </a:blip>
          <a:srcRect/>
          <a:stretch/>
        </p:blipFill>
        <p:spPr>
          <a:xfrm>
            <a:off x="762000" y="4471838"/>
            <a:ext cx="190500" cy="200025"/>
          </a:xfrm>
          <a:prstGeom prst="rect">
            <a:avLst/>
          </a:prstGeom>
          <a:noFill/>
          <a:ln>
            <a:noFill/>
          </a:ln>
        </p:spPr>
      </p:pic>
      <p:sp>
        <p:nvSpPr>
          <p:cNvPr id="115" name="Google Shape;115;p15"/>
          <p:cNvSpPr txBox="1"/>
          <p:nvPr/>
        </p:nvSpPr>
        <p:spPr>
          <a:xfrm>
            <a:off x="952500" y="571500"/>
            <a:ext cx="11001375"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0" i="0" u="none" strike="noStrike" cap="none">
                <a:solidFill>
                  <a:srgbClr val="1A365D"/>
                </a:solidFill>
                <a:latin typeface="Poppins SemiBold"/>
                <a:ea typeface="Poppins SemiBold"/>
                <a:cs typeface="Poppins SemiBold"/>
                <a:sym typeface="Poppins SemiBold"/>
              </a:rPr>
              <a:t>Modernizing Care Infrastructure</a:t>
            </a:r>
            <a:endParaRPr/>
          </a:p>
        </p:txBody>
      </p:sp>
      <p:sp>
        <p:nvSpPr>
          <p:cNvPr id="116" name="Google Shape;116;p15"/>
          <p:cNvSpPr/>
          <p:nvPr/>
        </p:nvSpPr>
        <p:spPr>
          <a:xfrm>
            <a:off x="762000" y="571500"/>
            <a:ext cx="57150" cy="542925"/>
          </a:xfrm>
          <a:prstGeom prst="rect">
            <a:avLst/>
          </a:prstGeom>
          <a:solidFill>
            <a:srgbClr val="0D9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1750551"/>
      </p:ext>
    </p:extLst>
  </p:cSld>
  <p:clrMapOvr>
    <a:masterClrMapping/>
  </p:clrMapOvr>
</p:sld>
</file>

<file path=ppt/theme/theme1.xml><?xml version="1.0" encoding="utf-8"?>
<a:theme xmlns:a="http://schemas.openxmlformats.org/drawingml/2006/main" name="Office Theme">
  <a:themeElements>
    <a:clrScheme name="ELS Palette">
      <a:dk1>
        <a:sysClr val="windowText" lastClr="000000"/>
      </a:dk1>
      <a:lt1>
        <a:sysClr val="window" lastClr="FFFFFF"/>
      </a:lt1>
      <a:dk2>
        <a:srgbClr val="44546A"/>
      </a:dk2>
      <a:lt2>
        <a:srgbClr val="E7E6E6"/>
      </a:lt2>
      <a:accent1>
        <a:srgbClr val="A1B3C2"/>
      </a:accent1>
      <a:accent2>
        <a:srgbClr val="728EA3"/>
      </a:accent2>
      <a:accent3>
        <a:srgbClr val="436885"/>
      </a:accent3>
      <a:accent4>
        <a:srgbClr val="144266"/>
      </a:accent4>
      <a:accent5>
        <a:srgbClr val="3D3D3D"/>
      </a:accent5>
      <a:accent6>
        <a:srgbClr val="000000"/>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earning Template 2018" id="{04CE0C22-ED7F-46CB-BC65-E68FB60107E8}" vid="{EE53C80E-D2C7-4B31-877E-8733A34E7E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2C2E2B10CF94468480BACF496908E0" ma:contentTypeVersion="13" ma:contentTypeDescription="Create a new document." ma:contentTypeScope="" ma:versionID="18914f2fa9e2f548665f32c5a4de79ef">
  <xsd:schema xmlns:xsd="http://www.w3.org/2001/XMLSchema" xmlns:xs="http://www.w3.org/2001/XMLSchema" xmlns:p="http://schemas.microsoft.com/office/2006/metadata/properties" xmlns:ns2="6192822a-c85a-4fd8-902b-47168ba51a1b" xmlns:ns3="6ea4884f-dd23-4a9e-9674-e0962577458b" targetNamespace="http://schemas.microsoft.com/office/2006/metadata/properties" ma:root="true" ma:fieldsID="91c33ad5cdb163c7460cb486d03121cd" ns2:_="" ns3:_="">
    <xsd:import namespace="6192822a-c85a-4fd8-902b-47168ba51a1b"/>
    <xsd:import namespace="6ea4884f-dd23-4a9e-9674-e096257745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BillingMetadata"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2822a-c85a-4fd8-902b-47168ba51a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32ff089-c713-41da-a7f8-7725fa36ebb8" ma:termSetId="09814cd3-568e-fe90-9814-8d621ff8fb84" ma:anchorId="fba54fb3-c3e1-fe81-a776-ca4b69148c4d" ma:open="true" ma:isKeyword="false">
      <xsd:complexType>
        <xsd:sequence>
          <xsd:element ref="pc:Terms" minOccurs="0" maxOccurs="1"/>
        </xsd:sequence>
      </xsd:complex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a4884f-dd23-4a9e-9674-e0962577458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97a576b-233c-4f6a-bc99-79689ae6a87f}" ma:internalName="TaxCatchAll" ma:showField="CatchAllData" ma:web="6ea4884f-dd23-4a9e-9674-e096257745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ea4884f-dd23-4a9e-9674-e0962577458b" xsi:nil="true"/>
    <lcf76f155ced4ddcb4097134ff3c332f xmlns="6192822a-c85a-4fd8-902b-47168ba51a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A12640A-A610-4889-909B-349FC94A00D1}">
  <ds:schemaRefs>
    <ds:schemaRef ds:uri="http://schemas.microsoft.com/sharepoint/v3/contenttype/forms"/>
  </ds:schemaRefs>
</ds:datastoreItem>
</file>

<file path=customXml/itemProps2.xml><?xml version="1.0" encoding="utf-8"?>
<ds:datastoreItem xmlns:ds="http://schemas.openxmlformats.org/officeDocument/2006/customXml" ds:itemID="{72720DE7-00F3-4A88-8D4D-158078DF3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2822a-c85a-4fd8-902b-47168ba51a1b"/>
    <ds:schemaRef ds:uri="6ea4884f-dd23-4a9e-9674-e096257745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846560-7417-4620-9430-258701E19CF2}">
  <ds:schemaRefs>
    <ds:schemaRef ds:uri="http://schemas.microsoft.com/office/2006/metadata/properties"/>
    <ds:schemaRef ds:uri="http://schemas.microsoft.com/office/infopath/2007/PartnerControls"/>
    <ds:schemaRef ds:uri="6ea4884f-dd23-4a9e-9674-e0962577458b"/>
    <ds:schemaRef ds:uri="6192822a-c85a-4fd8-902b-47168ba51a1b"/>
  </ds:schemaRefs>
</ds:datastoreItem>
</file>

<file path=docProps/app.xml><?xml version="1.0" encoding="utf-8"?>
<Properties xmlns="http://schemas.openxmlformats.org/officeDocument/2006/extended-properties" xmlns:vt="http://schemas.openxmlformats.org/officeDocument/2006/docPropsVTypes">
  <Template>Learning Template 2025</Template>
  <TotalTime>12706</TotalTime>
  <Words>7184</Words>
  <Application>Microsoft Office PowerPoint</Application>
  <PresentationFormat>Widescreen</PresentationFormat>
  <Paragraphs>569</Paragraphs>
  <Slides>83</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83</vt:i4>
      </vt:variant>
    </vt:vector>
  </HeadingPairs>
  <TitlesOfParts>
    <vt:vector size="95" baseType="lpstr">
      <vt:lpstr>Arial</vt:lpstr>
      <vt:lpstr>Calibri</vt:lpstr>
      <vt:lpstr>Courier New</vt:lpstr>
      <vt:lpstr>Georgia</vt:lpstr>
      <vt:lpstr>Lato</vt:lpstr>
      <vt:lpstr>Poppins</vt:lpstr>
      <vt:lpstr>Poppins SemiBold</vt:lpstr>
      <vt:lpstr>Rockwell</vt:lpstr>
      <vt:lpstr>Wingdings</vt:lpstr>
      <vt:lpstr>Wingdings 2</vt:lpstr>
      <vt:lpstr>Wingdings 3</vt:lpstr>
      <vt:lpstr>Office Theme</vt:lpstr>
      <vt:lpstr>Subjects</vt:lpstr>
      <vt:lpstr>PPP Case</vt:lpstr>
      <vt:lpstr>Development Costs, Political Risk, Actual Models</vt:lpstr>
      <vt:lpstr>Traffic Risk, Minimum Guarantee and Creative Structuring</vt:lpstr>
      <vt:lpstr>PowerPoint Presentation</vt:lpstr>
      <vt:lpstr>Issues</vt:lpstr>
      <vt:lpstr>Terms</vt:lpstr>
      <vt:lpstr>PowerPoint Presentation</vt:lpstr>
      <vt:lpstr>PowerPoint Presentation</vt:lpstr>
      <vt:lpstr>Previous Hospital</vt:lpstr>
      <vt:lpstr>PowerPoint Presentation</vt:lpstr>
      <vt:lpstr>PowerPoint Presentation</vt:lpstr>
      <vt:lpstr>Replacement</vt:lpstr>
      <vt:lpstr>Cost in 2003</vt:lpstr>
      <vt:lpstr>PowerPoint Presentation</vt:lpstr>
      <vt:lpstr>Illustrative Diagram</vt:lpstr>
      <vt:lpstr>Parties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Defining Unavailability</vt:lpstr>
      <vt:lpstr>The Anatomy of an Availability Failure</vt:lpstr>
      <vt:lpstr>Weighting Example</vt:lpstr>
      <vt:lpstr>The "Handback" Clause</vt:lpstr>
      <vt:lpstr>Benchmarking Costs </vt:lpstr>
      <vt:lpstr>Questions</vt:lpstr>
      <vt:lpstr>Setting Penalties and Targets</vt:lpstr>
      <vt:lpstr>PowerPoint Presentation</vt:lpstr>
      <vt:lpstr>Penalties in PPP/PFI</vt:lpstr>
      <vt:lpstr>Time and Weighting in Calculating Deductions</vt:lpstr>
      <vt:lpstr>Setting Targets and Penalties</vt:lpstr>
      <vt:lpstr>Setting Targets</vt:lpstr>
      <vt:lpstr>PowerPoint Presentation</vt:lpstr>
      <vt:lpstr>PowerPoint Presentation</vt:lpstr>
      <vt:lpstr>Critical versus Essential versus Support</vt:lpstr>
      <vt:lpstr>Output Specification</vt:lpstr>
      <vt:lpstr>Ratcheting (Repeated Failures)</vt:lpstr>
      <vt:lpstr>The Financial and Legal Consequences of SFPs</vt:lpstr>
      <vt:lpstr>Life Cycle Costs</vt:lpstr>
      <vt:lpstr>What Lifecycle Costs Include</vt:lpstr>
      <vt:lpstr>Lifecycle Cost and Reserve Accounts</vt:lpstr>
      <vt:lpstr>Lifecycle Issues</vt:lpstr>
      <vt:lpstr>Modelling Reserve Accounts</vt:lpstr>
      <vt:lpstr>Hospital PPP/PFI and Policy</vt:lpstr>
      <vt:lpstr>PowerPoint Presentation</vt:lpstr>
      <vt:lpstr>Problems with PFI and the Lock Scandal</vt:lpstr>
      <vt:lpstr>PowerPoint Presentation</vt:lpstr>
      <vt:lpstr>History of Lock Scandal</vt:lpstr>
      <vt:lpstr>Why was the Lock so Expensive (1)</vt:lpstr>
      <vt:lpstr>Why was the Lock so Expensive (2)</vt:lpstr>
      <vt:lpstr>PowerPoint Presentation</vt:lpstr>
      <vt:lpstr>PowerPoint Presentation</vt:lpstr>
      <vt:lpstr>PowerPoint Presentation</vt:lpstr>
      <vt:lpstr>PowerPoint Presentation</vt:lpstr>
      <vt:lpstr>Tameside Hospital Default</vt:lpstr>
      <vt:lpstr>Sponsor Analysis</vt:lpstr>
      <vt:lpstr>Sponsor Analysis</vt:lpstr>
      <vt:lpstr>PowerPoint Presentation</vt:lpstr>
      <vt:lpstr>PowerPoint Presentation</vt:lpstr>
      <vt:lpstr>PowerPoint Presentation</vt:lpstr>
      <vt:lpstr>Financial Comparison</vt:lpstr>
      <vt:lpstr>PowerPoint Presentation</vt:lpstr>
      <vt:lpstr>PowerPoint Presentation</vt:lpstr>
      <vt:lpstr>Balfour Beatty ROE and Price to Book</vt:lpstr>
      <vt:lpstr>ROE, ROIC and Growth</vt:lpstr>
      <vt:lpstr>Credit Ratios</vt:lpstr>
      <vt:lpstr>Bouygues Returns and Value</vt:lpstr>
      <vt:lpstr>Bouygues Debt Profile</vt:lpstr>
      <vt:lpstr>Mitie Group – O&amp;M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Wang, Rui (UK)</dc:creator>
  <cp:lastModifiedBy>Edward Bodmer</cp:lastModifiedBy>
  <cp:revision>7</cp:revision>
  <cp:lastPrinted>2016-07-04T11:35:44Z</cp:lastPrinted>
  <dcterms:created xsi:type="dcterms:W3CDTF">2025-03-28T08:41:26Z</dcterms:created>
  <dcterms:modified xsi:type="dcterms:W3CDTF">2026-06-15T06:27:11Z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0x010100222C2E2B10CF94468480BACF496908E0</vt:lpwstr>
  </property>
  <property fmtid="{D5CDD505-2E9C-101B-9397-08002B2CF9AE}" pid="3" name="Order">
    <vt:r8>7599200</vt:r8>
  </property>
</Properties>
</file>